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993" r:id="rId3"/>
    <p:sldMasterId id="2147484005" r:id="rId4"/>
    <p:sldMasterId id="2147484021" r:id="rId5"/>
  </p:sldMasterIdLst>
  <p:notesMasterIdLst>
    <p:notesMasterId r:id="rId44"/>
  </p:notesMasterIdLst>
  <p:sldIdLst>
    <p:sldId id="257" r:id="rId6"/>
    <p:sldId id="266" r:id="rId7"/>
    <p:sldId id="493" r:id="rId8"/>
    <p:sldId id="494" r:id="rId9"/>
    <p:sldId id="495" r:id="rId10"/>
    <p:sldId id="496" r:id="rId11"/>
    <p:sldId id="497" r:id="rId12"/>
    <p:sldId id="328" r:id="rId13"/>
    <p:sldId id="291" r:id="rId14"/>
    <p:sldId id="312" r:id="rId15"/>
    <p:sldId id="313" r:id="rId16"/>
    <p:sldId id="314" r:id="rId17"/>
    <p:sldId id="336" r:id="rId18"/>
    <p:sldId id="318" r:id="rId19"/>
    <p:sldId id="315" r:id="rId20"/>
    <p:sldId id="325" r:id="rId21"/>
    <p:sldId id="297" r:id="rId22"/>
    <p:sldId id="298" r:id="rId23"/>
    <p:sldId id="498" r:id="rId24"/>
    <p:sldId id="320" r:id="rId25"/>
    <p:sldId id="319" r:id="rId26"/>
    <p:sldId id="299" r:id="rId27"/>
    <p:sldId id="322" r:id="rId28"/>
    <p:sldId id="321" r:id="rId29"/>
    <p:sldId id="310" r:id="rId30"/>
    <p:sldId id="304" r:id="rId31"/>
    <p:sldId id="290" r:id="rId32"/>
    <p:sldId id="326" r:id="rId33"/>
    <p:sldId id="308" r:id="rId34"/>
    <p:sldId id="335" r:id="rId35"/>
    <p:sldId id="330" r:id="rId36"/>
    <p:sldId id="316" r:id="rId37"/>
    <p:sldId id="317" r:id="rId38"/>
    <p:sldId id="323" r:id="rId39"/>
    <p:sldId id="306" r:id="rId40"/>
    <p:sldId id="327" r:id="rId41"/>
    <p:sldId id="333" r:id="rId42"/>
    <p:sldId id="334" r:id="rId4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0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B594"/>
    <a:srgbClr val="B6A077"/>
    <a:srgbClr val="BA6172"/>
    <a:srgbClr val="660066"/>
    <a:srgbClr val="000099"/>
    <a:srgbClr val="BA1236"/>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52"/>
    <p:restoredTop sz="76149"/>
  </p:normalViewPr>
  <p:slideViewPr>
    <p:cSldViewPr>
      <p:cViewPr varScale="1">
        <p:scale>
          <a:sx n="86" d="100"/>
          <a:sy n="86" d="100"/>
        </p:scale>
        <p:origin x="216" y="856"/>
      </p:cViewPr>
      <p:guideLst>
        <p:guide orient="horz" pos="23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0" charset="0"/>
                <a:ea typeface="+mn-ea"/>
                <a:cs typeface="+mn-cs"/>
              </a:defRPr>
            </a:lvl1pPr>
          </a:lstStyle>
          <a:p>
            <a:pPr>
              <a:defRPr/>
            </a:pPr>
            <a:endParaRPr lang="en-US"/>
          </a:p>
        </p:txBody>
      </p:sp>
      <p:sp>
        <p:nvSpPr>
          <p:cNvPr id="14131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0" charset="0"/>
                <a:ea typeface="+mn-ea"/>
                <a:cs typeface="+mn-cs"/>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131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0" charset="0"/>
                <a:ea typeface="+mn-ea"/>
                <a:cs typeface="+mn-cs"/>
              </a:defRPr>
            </a:lvl1pPr>
          </a:lstStyle>
          <a:p>
            <a:pPr>
              <a:defRPr/>
            </a:pPr>
            <a:endParaRPr lang="en-US"/>
          </a:p>
        </p:txBody>
      </p:sp>
      <p:sp>
        <p:nvSpPr>
          <p:cNvPr id="14131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17531DB7-FA5E-E249-933C-F9CB65E16286}" type="slidenum">
              <a:rPr lang="en-US"/>
              <a:pPr>
                <a:defRPr/>
              </a:pPr>
              <a:t>‹#›</a:t>
            </a:fld>
            <a:endParaRPr lang="en-US"/>
          </a:p>
        </p:txBody>
      </p:sp>
    </p:spTree>
    <p:extLst>
      <p:ext uri="{BB962C8B-B14F-4D97-AF65-F5344CB8AC3E}">
        <p14:creationId xmlns:p14="http://schemas.microsoft.com/office/powerpoint/2010/main" val="21983376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228E55-34B6-734E-80A2-031AD811C69D}" type="slidenum">
              <a:rPr lang="en-US" sz="1200"/>
              <a:pPr eaLnBrk="1" hangingPunct="1"/>
              <a:t>1</a:t>
            </a:fld>
            <a:endParaRPr 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005032-61FC-CC44-A9BA-A22BB7F44385}" type="slidenum">
              <a:rPr lang="en-US" sz="1200"/>
              <a:pPr eaLnBrk="1" hangingPunct="1"/>
              <a:t>10</a:t>
            </a:fld>
            <a:endParaRPr 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A8D271-E4E8-9149-A923-45B1F2FC11DF}" type="slidenum">
              <a:rPr lang="en-US" sz="1200"/>
              <a:pPr eaLnBrk="1" hangingPunct="1"/>
              <a:t>11</a:t>
            </a:fld>
            <a:endParaRPr lang="en-US"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5642F6-6F1A-3246-824A-32EF173F3BB4}" type="slidenum">
              <a:rPr lang="en-US" sz="1200"/>
              <a:pPr eaLnBrk="1" hangingPunct="1"/>
              <a:t>12</a:t>
            </a:fld>
            <a:endParaRPr lang="en-US" sz="12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8541E1-2472-5541-AA21-FBDA029567AC}" type="slidenum">
              <a:rPr lang="en-US" sz="1200">
                <a:solidFill>
                  <a:prstClr val="black"/>
                </a:solidFill>
              </a:rPr>
              <a:pPr eaLnBrk="1" hangingPunct="1"/>
              <a:t>13</a:t>
            </a:fld>
            <a:endParaRPr lang="en-US" sz="1200">
              <a:solidFill>
                <a:prstClr val="black"/>
              </a:solidFill>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6016F4-C1A6-2F49-A83B-FB1F47DB4A62}" type="slidenum">
              <a:rPr lang="en-US" sz="1200"/>
              <a:pPr eaLnBrk="1" hangingPunct="1"/>
              <a:t>14</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AD342D-9187-8446-B674-6A1ADC279444}" type="slidenum">
              <a:rPr lang="en-US" sz="1200"/>
              <a:pPr eaLnBrk="1" hangingPunct="1"/>
              <a:t>15</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AA86B6-39EA-7945-8E6F-BE31E33B68D8}" type="slidenum">
              <a:rPr lang="en-US" sz="1200"/>
              <a:pPr eaLnBrk="1" hangingPunct="1"/>
              <a:t>16</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A9385E-3136-2249-8DBF-AF45751646E2}" type="slidenum">
              <a:rPr lang="en-US" sz="1200"/>
              <a:pPr eaLnBrk="1" hangingPunct="1"/>
              <a:t>17</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EABA19-A03D-654F-81CD-3F02E0EA0D1A}" type="slidenum">
              <a:rPr lang="en-US" sz="1200"/>
              <a:pPr eaLnBrk="1" hangingPunct="1"/>
              <a:t>18</a:t>
            </a:fld>
            <a:endParaRPr 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D3AE8F-A98E-904C-8300-ED6F00F545F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CE7F88-836F-8B48-AABD-0744F890B398}" type="slidenum">
              <a:rPr lang="en-US" sz="1200"/>
              <a:pPr eaLnBrk="1" hangingPunct="1"/>
              <a:t>2</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4A75EA-A550-3840-A32D-1560276C1DE5}" type="slidenum">
              <a:rPr lang="en-US" sz="1200"/>
              <a:pPr eaLnBrk="1" hangingPunct="1"/>
              <a:t>20</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0E751D-1735-5D43-A2C0-4F57FCC45638}" type="slidenum">
              <a:rPr lang="en-US" sz="1200"/>
              <a:pPr eaLnBrk="1" hangingPunct="1"/>
              <a:t>21</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ED99B5-9968-AD40-8FB0-219BFE73E9EA}" type="slidenum">
              <a:rPr lang="en-US" sz="1200"/>
              <a:pPr eaLnBrk="1" hangingPunct="1"/>
              <a:t>22</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EAE72E-40BC-084F-89CD-C2ACC9CE79C4}" type="slidenum">
              <a:rPr lang="en-US" sz="1200"/>
              <a:pPr eaLnBrk="1" hangingPunct="1"/>
              <a:t>23</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pPr eaLnBrk="1" hangingPunct="1"/>
            <a:r>
              <a:rPr lang="en-US" dirty="0">
                <a:latin typeface="Times New Roman" charset="0"/>
                <a:ea typeface="ＭＳ Ｐゴシック" charset="0"/>
                <a:cs typeface="ＭＳ Ｐゴシック" charset="0"/>
              </a:rPr>
              <a:t>• Jews had long considered the Torah sacred...</a:t>
            </a:r>
          </a:p>
          <a:p>
            <a:pPr eaLnBrk="1" hangingPunct="1"/>
            <a:r>
              <a:rPr lang="en-US" dirty="0">
                <a:latin typeface="Times New Roman" charset="0"/>
                <a:ea typeface="ＭＳ Ｐゴシック" charset="0"/>
                <a:cs typeface="ＭＳ Ｐゴシック" charset="0"/>
              </a:rPr>
              <a:t>• But Antiochus prohibited Scripture readings.</a:t>
            </a:r>
          </a:p>
          <a:p>
            <a:pPr eaLnBrk="1" hangingPunct="1"/>
            <a:r>
              <a:rPr lang="en-US" dirty="0">
                <a:latin typeface="Times New Roman" charset="0"/>
                <a:ea typeface="ＭＳ Ｐゴシック" charset="0"/>
                <a:cs typeface="ＭＳ Ｐゴシック" charset="0"/>
              </a:rPr>
              <a:t>• He even sacrificed a pig on the Jerusalem altar to desecrate it.</a:t>
            </a:r>
          </a:p>
          <a:p>
            <a:pPr eaLnBrk="1" hangingPunct="1"/>
            <a:r>
              <a:rPr lang="en-US" dirty="0">
                <a:latin typeface="Times New Roman" charset="0"/>
                <a:ea typeface="ＭＳ Ｐゴシック" charset="0"/>
                <a:cs typeface="ＭＳ Ｐゴシック" charset="0"/>
              </a:rPr>
              <a:t>• For three years, the temple became a pagan altar (Dec 167-Dec 164).</a:t>
            </a:r>
          </a:p>
          <a:p>
            <a:pPr eaLnBrk="1" hangingPunct="1"/>
            <a:r>
              <a:rPr lang="en-US" dirty="0">
                <a:latin typeface="Times New Roman" charset="0"/>
                <a:ea typeface="ＭＳ Ｐゴシック" charset="0"/>
                <a:cs typeface="ＭＳ Ｐゴシック" charset="0"/>
              </a:rPr>
              <a:t>• Finally, Jews took back the temple when the one-day supply of lampstand oil miraculously lasted 8 days!</a:t>
            </a:r>
          </a:p>
          <a:p>
            <a:pPr eaLnBrk="1" hangingPunct="1"/>
            <a:r>
              <a:rPr lang="en-US" dirty="0">
                <a:latin typeface="Times New Roman" charset="0"/>
                <a:ea typeface="ＭＳ Ｐゴシック" charset="0"/>
                <a:cs typeface="ＭＳ Ｐゴシック" charset="0"/>
              </a:rPr>
              <a:t>• This led to victory over the Greeks and the commemoration of their victory with 8 lampstand arms (hanukkiah) instead of the normal 7-branched menorah.</a:t>
            </a:r>
          </a:p>
          <a:p>
            <a:pPr eaLnBrk="1" hangingPunct="1"/>
            <a:r>
              <a:rPr lang="en-US" dirty="0">
                <a:latin typeface="Times New Roman" charset="0"/>
                <a:ea typeface="ＭＳ Ｐゴシック" charset="0"/>
                <a:cs typeface="ＭＳ Ｐゴシック" charset="0"/>
              </a:rPr>
              <a:t>• Each December, Jews celebrate their victory at the Feast of Lights or Dedication (or Rededication) to remember their oppression by the Greeks.</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966AD6-BC6F-9946-B7E9-5FB6A92711AE}" type="slidenum">
              <a:rPr lang="en-US" sz="1200"/>
              <a:pPr eaLnBrk="1" hangingPunct="1"/>
              <a:t>24</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246AFE-FFFC-5B43-A392-1952B2CA5FF8}" type="slidenum">
              <a:rPr lang="en-US" sz="1200"/>
              <a:pPr eaLnBrk="1" hangingPunct="1"/>
              <a:t>25</a:t>
            </a:fld>
            <a:endParaRPr 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CE831A-7022-2745-9FAA-5B5E8FF98AC2}" type="slidenum">
              <a:rPr lang="en-US" sz="1200"/>
              <a:pPr eaLnBrk="1" hangingPunct="1"/>
              <a:t>26</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30325D-DC78-004D-8D23-0DC977C373A4}" type="slidenum">
              <a:rPr lang="en-US" sz="1200"/>
              <a:pPr eaLnBrk="1" hangingPunct="1"/>
              <a:t>27</a:t>
            </a:fld>
            <a:endParaRPr 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A998E1-7B2E-0A44-B8CA-9F846681C31C}" type="slidenum">
              <a:rPr lang="en-US" sz="1200"/>
              <a:pPr eaLnBrk="1" hangingPunct="1"/>
              <a:t>28</a:t>
            </a:fld>
            <a:endParaRPr lang="en-US" sz="12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3515DE-5F33-F24A-81C4-89592779E03F}" type="slidenum">
              <a:rPr lang="en-US" sz="1200"/>
              <a:pPr eaLnBrk="1" hangingPunct="1"/>
              <a:t>29</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F436A-CEF1-B648-BB16-0194DD65FD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In your small group, decide the correct order and the correct empire of these five developments.</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OS-12-2 Kings-239</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OS-14-2 Chron-315</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12454F-1AB2-C348-998D-72287624BAEA}" type="slidenum">
              <a:rPr lang="en-US" sz="1200"/>
              <a:pPr eaLnBrk="1" hangingPunct="1"/>
              <a:t>30</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198B0C-3DBE-CB43-A896-84767125C947}" type="slidenum">
              <a:rPr lang="en-US" sz="1200"/>
              <a:pPr eaLnBrk="1" hangingPunct="1"/>
              <a:t>31</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F2C0A-85BD-8D4F-A2E0-15FD35E5C7B5}" type="slidenum">
              <a:rPr lang="en-US" sz="1200"/>
              <a:pPr eaLnBrk="1" hangingPunct="1"/>
              <a:t>32</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494D66-DFD5-9042-AAE6-170499D19014}" type="slidenum">
              <a:rPr lang="en-US" sz="1200"/>
              <a:pPr eaLnBrk="1" hangingPunct="1"/>
              <a:t>33</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12454F-1AB2-C348-998D-72287624BAEA}" type="slidenum">
              <a:rPr lang="en-US" sz="1200"/>
              <a:pPr eaLnBrk="1" hangingPunct="1"/>
              <a:t>34</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A2486F-7164-5B47-BB43-91E6E5CAE5E4}" type="slidenum">
              <a:rPr lang="en-US" sz="1200"/>
              <a:pPr eaLnBrk="1" hangingPunct="1"/>
              <a:t>35</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0B61DD-3071-A54A-BF25-A33D0A991FA4}" type="slidenum">
              <a:rPr lang="en-US" sz="1200"/>
              <a:pPr eaLnBrk="1" hangingPunct="1"/>
              <a:t>36</a:t>
            </a:fld>
            <a:endParaRPr lang="en-US" sz="12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BEDE5-7A2F-A947-80E0-A2B4F786F4F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Assyria conquered in all directions, but especially westward, including Israel when Samaria fell in 722 BC. Most of the people were deported to other lands, but a few remained.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Assyrians brought other conquered peoples into Israel’s territory, and intermarriage between the few who were left and these pagan peoples brought about a mixed race of half-Jews, half-Gentiles. They were named after the former capital and thus called Samaritans. Full-bloodied Jews despised them.</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algn="l" rtl="0"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C086BA-B54F-D14E-A684-1557B610A5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Greeks conquered to the east—while the Romans conquered in all four directions. Put the two together, and you have the known world at that time.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BA8A9B-E60A-A641-8D1D-2DD31D1406F5}" type="slidenum">
              <a:rPr lang="en-US" sz="1200"/>
              <a:pPr eaLnBrk="1" hangingPunct="1"/>
              <a:t>8</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0C4901-C85F-B54F-807D-7E0D5C3C7DB4}" type="slidenum">
              <a:rPr lang="en-US" sz="1200"/>
              <a:pPr eaLnBrk="1" hangingPunct="1"/>
              <a:t>9</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54275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63116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3804906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73321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DC03096-8F73-5E48-80BD-BBF62A2311E1}" type="slidenum">
              <a:rPr lang="en-US"/>
              <a:pPr>
                <a:defRPr/>
              </a:pPr>
              <a:t>‹#›</a:t>
            </a:fld>
            <a:endParaRPr lang="en-US"/>
          </a:p>
        </p:txBody>
      </p:sp>
    </p:spTree>
    <p:extLst>
      <p:ext uri="{BB962C8B-B14F-4D97-AF65-F5344CB8AC3E}">
        <p14:creationId xmlns:p14="http://schemas.microsoft.com/office/powerpoint/2010/main" val="794250794"/>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06D396-6137-134B-923A-C39C87E9B189}" type="slidenum">
              <a:rPr lang="en-US"/>
              <a:pPr>
                <a:defRPr/>
              </a:pPr>
              <a:t>‹#›</a:t>
            </a:fld>
            <a:endParaRPr lang="en-US"/>
          </a:p>
        </p:txBody>
      </p:sp>
    </p:spTree>
    <p:extLst>
      <p:ext uri="{BB962C8B-B14F-4D97-AF65-F5344CB8AC3E}">
        <p14:creationId xmlns:p14="http://schemas.microsoft.com/office/powerpoint/2010/main" val="42266545"/>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5B1A98C-BADD-F74B-82A7-D3FE70C707EE}" type="slidenum">
              <a:rPr lang="en-US"/>
              <a:pPr>
                <a:defRPr/>
              </a:pPr>
              <a:t>‹#›</a:t>
            </a:fld>
            <a:endParaRPr lang="en-US"/>
          </a:p>
        </p:txBody>
      </p:sp>
    </p:spTree>
    <p:extLst>
      <p:ext uri="{BB962C8B-B14F-4D97-AF65-F5344CB8AC3E}">
        <p14:creationId xmlns:p14="http://schemas.microsoft.com/office/powerpoint/2010/main" val="4051179164"/>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D390C12-B65D-5A43-824E-05FA4420BF9D}" type="slidenum">
              <a:rPr lang="en-US"/>
              <a:pPr>
                <a:defRPr/>
              </a:pPr>
              <a:t>‹#›</a:t>
            </a:fld>
            <a:endParaRPr lang="en-US"/>
          </a:p>
        </p:txBody>
      </p:sp>
    </p:spTree>
    <p:extLst>
      <p:ext uri="{BB962C8B-B14F-4D97-AF65-F5344CB8AC3E}">
        <p14:creationId xmlns:p14="http://schemas.microsoft.com/office/powerpoint/2010/main" val="24166325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16CA0227-80C1-F248-93B8-14BF246D08FB}" type="slidenum">
              <a:rPr lang="en-US"/>
              <a:pPr>
                <a:defRPr/>
              </a:pPr>
              <a:t>‹#›</a:t>
            </a:fld>
            <a:endParaRPr lang="en-US"/>
          </a:p>
        </p:txBody>
      </p:sp>
    </p:spTree>
    <p:extLst>
      <p:ext uri="{BB962C8B-B14F-4D97-AF65-F5344CB8AC3E}">
        <p14:creationId xmlns:p14="http://schemas.microsoft.com/office/powerpoint/2010/main" val="3039182400"/>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E895DFC-8D19-F242-BB12-5B689C5A2CD0}" type="slidenum">
              <a:rPr lang="en-US"/>
              <a:pPr>
                <a:defRPr/>
              </a:pPr>
              <a:t>‹#›</a:t>
            </a:fld>
            <a:endParaRPr lang="en-US"/>
          </a:p>
        </p:txBody>
      </p:sp>
    </p:spTree>
    <p:extLst>
      <p:ext uri="{BB962C8B-B14F-4D97-AF65-F5344CB8AC3E}">
        <p14:creationId xmlns:p14="http://schemas.microsoft.com/office/powerpoint/2010/main" val="56805406"/>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D3E6429-CF89-7C4E-AAA9-EEF417D76AFE}" type="slidenum">
              <a:rPr lang="en-US"/>
              <a:pPr>
                <a:defRPr/>
              </a:pPr>
              <a:t>‹#›</a:t>
            </a:fld>
            <a:endParaRPr lang="en-US"/>
          </a:p>
        </p:txBody>
      </p:sp>
    </p:spTree>
    <p:extLst>
      <p:ext uri="{BB962C8B-B14F-4D97-AF65-F5344CB8AC3E}">
        <p14:creationId xmlns:p14="http://schemas.microsoft.com/office/powerpoint/2010/main" val="2458364356"/>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4032666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C6C73FE-9A43-784F-BF3A-417E6065AF84}" type="slidenum">
              <a:rPr lang="en-US"/>
              <a:pPr>
                <a:defRPr/>
              </a:pPr>
              <a:t>‹#›</a:t>
            </a:fld>
            <a:endParaRPr lang="en-US"/>
          </a:p>
        </p:txBody>
      </p:sp>
    </p:spTree>
    <p:extLst>
      <p:ext uri="{BB962C8B-B14F-4D97-AF65-F5344CB8AC3E}">
        <p14:creationId xmlns:p14="http://schemas.microsoft.com/office/powerpoint/2010/main" val="1852507226"/>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1350017-5177-684B-9D13-2207BDAF0495}" type="slidenum">
              <a:rPr lang="en-US"/>
              <a:pPr>
                <a:defRPr/>
              </a:pPr>
              <a:t>‹#›</a:t>
            </a:fld>
            <a:endParaRPr lang="en-US"/>
          </a:p>
        </p:txBody>
      </p:sp>
    </p:spTree>
    <p:extLst>
      <p:ext uri="{BB962C8B-B14F-4D97-AF65-F5344CB8AC3E}">
        <p14:creationId xmlns:p14="http://schemas.microsoft.com/office/powerpoint/2010/main" val="543685894"/>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1B1E7BC-9859-8048-9674-79586460529D}" type="slidenum">
              <a:rPr lang="en-US"/>
              <a:pPr>
                <a:defRPr/>
              </a:pPr>
              <a:t>‹#›</a:t>
            </a:fld>
            <a:endParaRPr lang="en-US"/>
          </a:p>
        </p:txBody>
      </p:sp>
    </p:spTree>
    <p:extLst>
      <p:ext uri="{BB962C8B-B14F-4D97-AF65-F5344CB8AC3E}">
        <p14:creationId xmlns:p14="http://schemas.microsoft.com/office/powerpoint/2010/main" val="2312700989"/>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E059AF3-7EBB-9442-AA9B-D0A7908C21ED}" type="slidenum">
              <a:rPr lang="en-US"/>
              <a:pPr>
                <a:defRPr/>
              </a:pPr>
              <a:t>‹#›</a:t>
            </a:fld>
            <a:endParaRPr lang="en-US"/>
          </a:p>
        </p:txBody>
      </p:sp>
    </p:spTree>
    <p:extLst>
      <p:ext uri="{BB962C8B-B14F-4D97-AF65-F5344CB8AC3E}">
        <p14:creationId xmlns:p14="http://schemas.microsoft.com/office/powerpoint/2010/main" val="71589989"/>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292697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0033486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7418996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208277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5709733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4784179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270538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6756445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5004780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058817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3644081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6647034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lgn="ct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lgn="ct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lgn="ctr">
              <a:defRPr/>
            </a:pPr>
            <a:fld id="{91ED30F9-9E0F-A540-9FB4-E0E0E5C32367}" type="slidenum">
              <a:rPr lang="en-US"/>
              <a:pPr algn="ctr">
                <a:defRPr/>
              </a:pPr>
              <a:t>‹#›</a:t>
            </a:fld>
            <a:endParaRPr lang="en-US"/>
          </a:p>
        </p:txBody>
      </p:sp>
    </p:spTree>
    <p:extLst>
      <p:ext uri="{BB962C8B-B14F-4D97-AF65-F5344CB8AC3E}">
        <p14:creationId xmlns:p14="http://schemas.microsoft.com/office/powerpoint/2010/main" val="4179298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9FEDCC69-B6A0-7345-997A-D341BB86983F}"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2252412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018661BC-5D6D-A04C-BF9D-0C470AFD8263}"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3275332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069A21D6-953D-AD4F-9C02-681AE16D7ADD}"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4004743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C0B5B33D-A8E6-AD47-8655-3A0B9497351B}"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139355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739822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FFC4957F-D71D-AA40-9C20-5B3F5843F5F7}"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150740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D0AA86DF-0327-574D-9569-B326F835CCFA}"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680303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33263950-C28D-E445-B1F7-5B8EB4986405}"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1139015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94131230-688A-2449-BCB2-A37F0D01BA5B}"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3947633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1269B04D-9B16-4748-947E-92B3D1985563}"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1882314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B64D8C88-0027-B14E-887D-DA6A21EBBC96}"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35239976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01273302-F4EE-6443-8F84-104E278F6E1B}"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2904335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F3736E6A-14FB-364C-92E0-D1CB78ABB83C}"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4193099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BB15C873-493C-EB48-B561-9BF40A59BDC0}"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2792022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lgn="ctr">
              <a:defRPr/>
            </a:pPr>
            <a:endParaRPr lang="en-US">
              <a:solidFill>
                <a:srgbClr val="FFFFFF"/>
              </a:solidFill>
            </a:endParaRPr>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a:defRPr/>
            </a:pPr>
            <a:fld id="{C2371D64-5FE1-7046-BC63-52789F97F50A}" type="slidenum">
              <a:rPr lang="en-US">
                <a:solidFill>
                  <a:srgbClr val="FFFFFF"/>
                </a:solidFill>
              </a:rPr>
              <a:pPr algn="ctr">
                <a:defRPr/>
              </a:pPr>
              <a:t>‹#›</a:t>
            </a:fld>
            <a:endParaRPr lang="en-US">
              <a:solidFill>
                <a:srgbClr val="FFFFFF"/>
              </a:solidFill>
            </a:endParaRPr>
          </a:p>
        </p:txBody>
      </p:sp>
    </p:spTree>
    <p:extLst>
      <p:ext uri="{BB962C8B-B14F-4D97-AF65-F5344CB8AC3E}">
        <p14:creationId xmlns:p14="http://schemas.microsoft.com/office/powerpoint/2010/main" val="3064333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3210542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724012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03140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6199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3341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3894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6548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4312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0826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71613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604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1460382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0430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1085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413191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708520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9844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82"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13517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13517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0AE684A-FC9E-EB41-90B5-941B7AC66B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830759745"/>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3867579"/>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136721"/>
      </p:ext>
    </p:extLst>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5.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8"/>
          <p:cNvSpPr>
            <a:spLocks noChangeArrowheads="1"/>
          </p:cNvSpPr>
          <p:nvPr/>
        </p:nvSpPr>
        <p:spPr bwMode="auto">
          <a:xfrm>
            <a:off x="3267075" y="8667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p>
        </p:txBody>
      </p:sp>
      <p:sp>
        <p:nvSpPr>
          <p:cNvPr id="39938" name="Text Box 9"/>
          <p:cNvSpPr txBox="1">
            <a:spLocks noChangeArrowheads="1"/>
          </p:cNvSpPr>
          <p:nvPr/>
        </p:nvSpPr>
        <p:spPr bwMode="auto">
          <a:xfrm>
            <a:off x="8686800" y="0"/>
            <a:ext cx="38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chemeClr val="bg2"/>
                </a:solidFill>
              </a:rPr>
              <a:t>8</a:t>
            </a:r>
          </a:p>
        </p:txBody>
      </p:sp>
      <p:sp>
        <p:nvSpPr>
          <p:cNvPr id="6154" name="Rectangle 10"/>
          <p:cNvSpPr>
            <a:spLocks noGrp="1" noChangeArrowheads="1"/>
          </p:cNvSpPr>
          <p:nvPr>
            <p:ph type="title" idx="4294967295"/>
          </p:nvPr>
        </p:nvSpPr>
        <p:spPr>
          <a:xfrm>
            <a:off x="381000" y="821855"/>
            <a:ext cx="5334000" cy="2824335"/>
          </a:xfrm>
          <a:noFill/>
          <a:ln>
            <a:noFill/>
          </a:ln>
          <a:effectLst>
            <a:outerShdw blurRad="63500" dist="35921"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p>
            <a:pPr eaLnBrk="1" hangingPunct="1"/>
            <a:r>
              <a:rPr lang="en-US" sz="4800" b="1" kern="1200" dirty="0">
                <a:solidFill>
                  <a:schemeClr val="tx1"/>
                </a:solidFill>
                <a:effectLst>
                  <a:glow rad="101600">
                    <a:schemeClr val="bg2"/>
                  </a:glow>
                </a:effectLst>
                <a:ea typeface="+mj-ea"/>
                <a:cs typeface="+mj-cs"/>
              </a:rPr>
              <a:t>Political Backgrounds: Part 2</a:t>
            </a:r>
          </a:p>
        </p:txBody>
      </p:sp>
      <p:pic>
        <p:nvPicPr>
          <p:cNvPr id="39940" name="Picture 11" descr="Troja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200" y="764704"/>
            <a:ext cx="2814638"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470D7AD-0AA2-AD60-9220-91036025EE75}"/>
              </a:ext>
            </a:extLst>
          </p:cNvPr>
          <p:cNvSpPr>
            <a:spLocks noChangeArrowheads="1"/>
          </p:cNvSpPr>
          <p:nvPr/>
        </p:nvSpPr>
        <p:spPr bwMode="auto">
          <a:xfrm>
            <a:off x="0" y="6389661"/>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10">
            <a:extLst>
              <a:ext uri="{FF2B5EF4-FFF2-40B4-BE49-F238E27FC236}">
                <a16:creationId xmlns:a16="http://schemas.microsoft.com/office/drawing/2014/main" id="{E47898FC-FB70-D3BD-E41E-C0CD86A5EF50}"/>
              </a:ext>
            </a:extLst>
          </p:cNvPr>
          <p:cNvSpPr txBox="1">
            <a:spLocks noChangeArrowheads="1"/>
          </p:cNvSpPr>
          <p:nvPr/>
        </p:nvSpPr>
        <p:spPr bwMode="auto">
          <a:xfrm>
            <a:off x="381000" y="3782356"/>
            <a:ext cx="5029200" cy="1584696"/>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eaLnBrk="1" hangingPunct="1">
              <a:defRPr/>
            </a:pPr>
            <a:r>
              <a:rPr lang="en-US" sz="4000" b="1" dirty="0">
                <a:solidFill>
                  <a:schemeClr val="tx1"/>
                </a:solidFill>
                <a:effectLst>
                  <a:glow rad="101600">
                    <a:schemeClr val="bg2"/>
                  </a:glow>
                </a:effectLst>
                <a:ea typeface="+mj-ea"/>
                <a:cs typeface="+mj-cs"/>
              </a:rPr>
              <a:t>Ptolemies to 63 BC (Pompey)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Hasmonean0001"/>
          <p:cNvPicPr>
            <a:picLocks noChangeAspect="1" noChangeArrowheads="1"/>
          </p:cNvPicPr>
          <p:nvPr/>
        </p:nvPicPr>
        <p:blipFill>
          <a:blip r:embed="rId3" cstate="screen">
            <a:lum bright="14000" contrast="54000"/>
            <a:extLst>
              <a:ext uri="{28A0092B-C50C-407E-A947-70E740481C1C}">
                <a14:useLocalDpi xmlns:a14="http://schemas.microsoft.com/office/drawing/2010/main"/>
              </a:ext>
            </a:extLst>
          </a:blip>
          <a:srcRect/>
          <a:stretch>
            <a:fillRect/>
          </a:stretch>
        </p:blipFill>
        <p:spPr bwMode="auto">
          <a:xfrm>
            <a:off x="2139950" y="-228600"/>
            <a:ext cx="4864100" cy="658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9" name="Rectangle 7"/>
          <p:cNvSpPr>
            <a:spLocks noGrp="1" noChangeArrowheads="1"/>
          </p:cNvSpPr>
          <p:nvPr>
            <p:ph type="ctrTitle"/>
          </p:nvPr>
        </p:nvSpPr>
        <p:spPr>
          <a:xfrm>
            <a:off x="0" y="5715000"/>
            <a:ext cx="9144000" cy="1143000"/>
          </a:xfrm>
          <a:solidFill>
            <a:srgbClr val="BA1236"/>
          </a:solidFill>
        </p:spPr>
        <p:txBody>
          <a:bodyPr anchor="t"/>
          <a:lstStyle/>
          <a:p>
            <a:pPr eaLnBrk="1" hangingPunct="1">
              <a:spcBef>
                <a:spcPct val="20000"/>
              </a:spcBef>
              <a:buClr>
                <a:schemeClr val="tx2"/>
              </a:buClr>
              <a:buSzPct val="75000"/>
              <a:buFont typeface="Wingdings" charset="0"/>
              <a:buNone/>
              <a:defRPr/>
            </a:pPr>
            <a:r>
              <a:rPr lang="en-US" sz="3200">
                <a:solidFill>
                  <a:srgbClr val="FFFFFF"/>
                </a:solidFill>
                <a:effectLst>
                  <a:outerShdw blurRad="38100" dist="38100" dir="2700000" algn="tl">
                    <a:srgbClr val="000000"/>
                  </a:outerShdw>
                </a:effectLst>
                <a:latin typeface="Arial" charset="0"/>
                <a:ea typeface="ＭＳ Ｐゴシック" charset="0"/>
              </a:rPr>
              <a:t>The Vikings, of course, knew the importance of stretching before an attack.  Greeks too!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Snake"/>
          <p:cNvPicPr>
            <a:picLocks noChangeAspect="1" noChangeArrowheads="1"/>
          </p:cNvPicPr>
          <p:nvPr/>
        </p:nvPicPr>
        <p:blipFill>
          <a:blip r:embed="rId3" cstate="screen">
            <a:lum contrast="50000"/>
            <a:extLst>
              <a:ext uri="{28A0092B-C50C-407E-A947-70E740481C1C}">
                <a14:useLocalDpi xmlns:a14="http://schemas.microsoft.com/office/drawing/2010/main"/>
              </a:ext>
            </a:extLst>
          </a:blip>
          <a:srcRect/>
          <a:stretch>
            <a:fillRect/>
          </a:stretch>
        </p:blipFill>
        <p:spPr bwMode="auto">
          <a:xfrm>
            <a:off x="2057400" y="0"/>
            <a:ext cx="47244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5" name="Rectangle 5"/>
          <p:cNvSpPr>
            <a:spLocks noGrp="1" noChangeArrowheads="1"/>
          </p:cNvSpPr>
          <p:nvPr>
            <p:ph type="ctrTitle"/>
          </p:nvPr>
        </p:nvSpPr>
        <p:spPr>
          <a:xfrm>
            <a:off x="266700" y="6248400"/>
            <a:ext cx="8610600" cy="609600"/>
          </a:xfrm>
          <a:solidFill>
            <a:srgbClr val="BA1236"/>
          </a:solidFill>
        </p:spPr>
        <p:txBody>
          <a:bodyPr anchor="t"/>
          <a:lstStyle/>
          <a:p>
            <a:pPr eaLnBrk="1" hangingPunct="1">
              <a:spcBef>
                <a:spcPct val="20000"/>
              </a:spcBef>
              <a:buClr>
                <a:schemeClr val="tx2"/>
              </a:buClr>
              <a:buSzPct val="75000"/>
              <a:buFont typeface="Wingdings" charset="0"/>
              <a:buNone/>
              <a:defRPr/>
            </a:pPr>
            <a:r>
              <a:rPr lang="en-US" sz="3200">
                <a:solidFill>
                  <a:srgbClr val="FFFFFF"/>
                </a:solidFill>
                <a:effectLst>
                  <a:outerShdw blurRad="38100" dist="38100" dir="2700000" algn="tl">
                    <a:srgbClr val="000000"/>
                  </a:outerShdw>
                </a:effectLst>
                <a:latin typeface="Arial" charset="0"/>
                <a:ea typeface="ＭＳ Ｐゴシック" charset="0"/>
              </a:rPr>
              <a:t>History and the snake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Weiner Dog0001"/>
          <p:cNvPicPr>
            <a:picLocks noChangeAspect="1" noChangeArrowheads="1"/>
          </p:cNvPicPr>
          <p:nvPr/>
        </p:nvPicPr>
        <p:blipFill>
          <a:blip r:embed="rId3" cstate="screen">
            <a:lum contrast="48000"/>
            <a:extLst>
              <a:ext uri="{28A0092B-C50C-407E-A947-70E740481C1C}">
                <a14:useLocalDpi xmlns:a14="http://schemas.microsoft.com/office/drawing/2010/main"/>
              </a:ext>
            </a:extLst>
          </a:blip>
          <a:srcRect/>
          <a:stretch>
            <a:fillRect/>
          </a:stretch>
        </p:blipFill>
        <p:spPr bwMode="auto">
          <a:xfrm>
            <a:off x="2057400" y="76200"/>
            <a:ext cx="50292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9" name="Rectangle 5"/>
          <p:cNvSpPr>
            <a:spLocks noGrp="1" noChangeArrowheads="1"/>
          </p:cNvSpPr>
          <p:nvPr>
            <p:ph type="ctrTitle"/>
          </p:nvPr>
        </p:nvSpPr>
        <p:spPr>
          <a:xfrm>
            <a:off x="304800" y="6019800"/>
            <a:ext cx="8534400" cy="609600"/>
          </a:xfrm>
          <a:solidFill>
            <a:srgbClr val="BA1236"/>
          </a:solidFill>
        </p:spPr>
        <p:txBody>
          <a:bodyPr anchor="t"/>
          <a:lstStyle/>
          <a:p>
            <a:pPr eaLnBrk="1" hangingPunct="1">
              <a:lnSpc>
                <a:spcPct val="90000"/>
              </a:lnSpc>
              <a:spcBef>
                <a:spcPct val="20000"/>
              </a:spcBef>
              <a:buClr>
                <a:schemeClr val="tx2"/>
              </a:buClr>
              <a:buSzPct val="75000"/>
              <a:buFont typeface="Wingdings" charset="0"/>
              <a:buNone/>
              <a:defRPr/>
            </a:pPr>
            <a:r>
              <a:rPr lang="ja-JP" altLang="en-US" sz="3200" dirty="0">
                <a:solidFill>
                  <a:srgbClr val="FFFFFF"/>
                </a:solidFill>
                <a:effectLst>
                  <a:outerShdw blurRad="38100" dist="38100" dir="2700000" algn="tl">
                    <a:srgbClr val="000000"/>
                  </a:outerShdw>
                </a:effectLst>
                <a:latin typeface="Arial" charset="0"/>
                <a:ea typeface="ＭＳ Ｐゴシック" charset="0"/>
              </a:rPr>
              <a:t>“</a:t>
            </a:r>
            <a:r>
              <a:rPr lang="en-US" sz="3200" dirty="0">
                <a:solidFill>
                  <a:srgbClr val="FFFFFF"/>
                </a:solidFill>
                <a:effectLst>
                  <a:outerShdw blurRad="38100" dist="38100" dir="2700000" algn="tl">
                    <a:srgbClr val="000000"/>
                  </a:outerShdw>
                </a:effectLst>
                <a:latin typeface="Arial" charset="0"/>
                <a:ea typeface="ＭＳ Ｐゴシック" charset="0"/>
              </a:rPr>
              <a:t>Open the gate!  It</a:t>
            </a:r>
            <a:r>
              <a:rPr lang="fr-FR" altLang="ja-JP" sz="3200" dirty="0">
                <a:solidFill>
                  <a:srgbClr val="FFFFFF"/>
                </a:solidFill>
                <a:effectLst>
                  <a:outerShdw blurRad="38100" dist="38100" dir="2700000" algn="tl">
                    <a:srgbClr val="000000"/>
                  </a:outerShdw>
                </a:effectLst>
                <a:latin typeface="Arial" charset="0"/>
                <a:ea typeface="ＭＳ Ｐゴシック" charset="0"/>
              </a:rPr>
              <a:t>'</a:t>
            </a:r>
            <a:r>
              <a:rPr lang="en-US" sz="3200" dirty="0">
                <a:solidFill>
                  <a:srgbClr val="FFFFFF"/>
                </a:solidFill>
                <a:effectLst>
                  <a:outerShdw blurRad="38100" dist="38100" dir="2700000" algn="tl">
                    <a:srgbClr val="000000"/>
                  </a:outerShdw>
                </a:effectLst>
                <a:latin typeface="Arial" charset="0"/>
                <a:ea typeface="ＭＳ Ｐゴシック" charset="0"/>
              </a:rPr>
              <a:t>s a big wiener dog!</a:t>
            </a:r>
            <a:r>
              <a:rPr lang="ja-JP" altLang="en-US" sz="3200" dirty="0">
                <a:solidFill>
                  <a:srgbClr val="FFFFFF"/>
                </a:solidFill>
                <a:effectLst>
                  <a:outerShdw blurRad="38100" dist="38100" dir="2700000" algn="tl">
                    <a:srgbClr val="000000"/>
                  </a:outerShdw>
                </a:effectLst>
                <a:latin typeface="Arial" charset="0"/>
                <a:ea typeface="ＭＳ Ｐゴシック" charset="0"/>
              </a:rPr>
              <a:t>”</a:t>
            </a:r>
            <a:endParaRPr lang="en-US" sz="3200" dirty="0">
              <a:solidFill>
                <a:srgbClr val="FFFFFF"/>
              </a:solidFill>
              <a:effectLst>
                <a:outerShdw blurRad="38100" dist="38100" dir="2700000" algn="tl">
                  <a:srgbClr val="000000"/>
                </a:outerShdw>
              </a:effectLst>
              <a:latin typeface="Arial"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5"/>
          <p:cNvSpPr>
            <a:spLocks noGrp="1" noChangeArrowheads="1"/>
          </p:cNvSpPr>
          <p:nvPr>
            <p:ph type="title"/>
          </p:nvPr>
        </p:nvSpPr>
        <p:spPr>
          <a:xfrm>
            <a:off x="1066800" y="0"/>
            <a:ext cx="7772400" cy="1143000"/>
          </a:xfrm>
        </p:spPr>
        <p:txBody>
          <a:bodyPr/>
          <a:lstStyle/>
          <a:p>
            <a:pPr eaLnBrk="1" hangingPunct="1"/>
            <a:r>
              <a:rPr lang="en-US" b="1">
                <a:solidFill>
                  <a:srgbClr val="FFFFFF"/>
                </a:solidFill>
                <a:latin typeface="Arial" charset="0"/>
                <a:ea typeface="ＭＳ Ｐゴシック" charset="0"/>
              </a:rPr>
              <a:t>After Alexander…</a:t>
            </a:r>
          </a:p>
        </p:txBody>
      </p:sp>
      <p:sp>
        <p:nvSpPr>
          <p:cNvPr id="212994"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FFFF"/>
              </a:solidFill>
            </a:endParaRPr>
          </a:p>
        </p:txBody>
      </p:sp>
      <p:sp>
        <p:nvSpPr>
          <p:cNvPr id="212995" name="Text Box 8"/>
          <p:cNvSpPr txBox="1">
            <a:spLocks noChangeArrowheads="1"/>
          </p:cNvSpPr>
          <p:nvPr/>
        </p:nvSpPr>
        <p:spPr bwMode="auto">
          <a:xfrm>
            <a:off x="8575675"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FFFFFF"/>
                </a:solidFill>
                <a:latin typeface="Arail" charset="0"/>
                <a:cs typeface="Arail" charset="0"/>
              </a:rPr>
              <a:t>64</a:t>
            </a:r>
          </a:p>
        </p:txBody>
      </p:sp>
      <p:grpSp>
        <p:nvGrpSpPr>
          <p:cNvPr id="212996" name="Group 12"/>
          <p:cNvGrpSpPr>
            <a:grpSpLocks/>
          </p:cNvGrpSpPr>
          <p:nvPr/>
        </p:nvGrpSpPr>
        <p:grpSpPr bwMode="auto">
          <a:xfrm>
            <a:off x="0" y="1295400"/>
            <a:ext cx="9144000" cy="4495800"/>
            <a:chOff x="0" y="1152"/>
            <a:chExt cx="5580" cy="2743"/>
          </a:xfrm>
        </p:grpSpPr>
        <p:pic>
          <p:nvPicPr>
            <p:cNvPr id="213005"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06"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3981" name="Text Box 13"/>
          <p:cNvSpPr txBox="1">
            <a:spLocks noChangeArrowheads="1"/>
          </p:cNvSpPr>
          <p:nvPr/>
        </p:nvSpPr>
        <p:spPr bwMode="auto">
          <a:xfrm>
            <a:off x="5318125" y="3316288"/>
            <a:ext cx="223691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104C1C"/>
                </a:solidFill>
                <a:effectLst>
                  <a:glow rad="355600">
                    <a:srgbClr val="FFFFFF"/>
                  </a:glow>
                </a:effectLst>
                <a:latin typeface="Arial Black" charset="0"/>
              </a:rPr>
              <a:t>Seleucus</a:t>
            </a:r>
          </a:p>
        </p:txBody>
      </p:sp>
      <p:sp>
        <p:nvSpPr>
          <p:cNvPr id="83982" name="Text Box 14"/>
          <p:cNvSpPr txBox="1">
            <a:spLocks noChangeArrowheads="1"/>
          </p:cNvSpPr>
          <p:nvPr/>
        </p:nvSpPr>
        <p:spPr bwMode="auto">
          <a:xfrm>
            <a:off x="1066800" y="3886200"/>
            <a:ext cx="2031325"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4C1322"/>
                </a:solidFill>
                <a:effectLst>
                  <a:glow rad="355600">
                    <a:srgbClr val="FFFFFF"/>
                  </a:glow>
                </a:effectLst>
                <a:latin typeface="Arial Black" charset="0"/>
              </a:rPr>
              <a:t>Ptolemy</a:t>
            </a:r>
          </a:p>
        </p:txBody>
      </p:sp>
      <p:sp>
        <p:nvSpPr>
          <p:cNvPr id="83983" name="Text Box 15"/>
          <p:cNvSpPr txBox="1">
            <a:spLocks noChangeArrowheads="1"/>
          </p:cNvSpPr>
          <p:nvPr/>
        </p:nvSpPr>
        <p:spPr bwMode="auto">
          <a:xfrm>
            <a:off x="304800" y="1524000"/>
            <a:ext cx="258275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BA1236"/>
                </a:solidFill>
                <a:effectLst>
                  <a:glow rad="355600">
                    <a:srgbClr val="FFFFFF"/>
                  </a:glow>
                </a:effectLst>
                <a:latin typeface="Arial Black" charset="0"/>
              </a:rPr>
              <a:t>Cassander</a:t>
            </a:r>
          </a:p>
        </p:txBody>
      </p:sp>
      <p:sp>
        <p:nvSpPr>
          <p:cNvPr id="83984" name="Text Box 16"/>
          <p:cNvSpPr txBox="1">
            <a:spLocks noChangeArrowheads="1"/>
          </p:cNvSpPr>
          <p:nvPr/>
        </p:nvSpPr>
        <p:spPr bwMode="auto">
          <a:xfrm>
            <a:off x="990600" y="2362200"/>
            <a:ext cx="2574543"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effectLst>
                  <a:glow rad="355600">
                    <a:srgbClr val="FFFFFF"/>
                  </a:glow>
                </a:effectLst>
                <a:latin typeface="Arial Black" charset="0"/>
              </a:rPr>
              <a:t>Lysimacus</a:t>
            </a:r>
            <a:endParaRPr lang="en-US" sz="3200" b="1">
              <a:solidFill>
                <a:srgbClr val="104C1C"/>
              </a:solidFill>
              <a:effectLst>
                <a:glow rad="355600">
                  <a:srgbClr val="FFFFFF"/>
                </a:glow>
              </a:effectLst>
              <a:latin typeface="Arial Black" charset="0"/>
            </a:endParaRPr>
          </a:p>
        </p:txBody>
      </p:sp>
      <p:sp>
        <p:nvSpPr>
          <p:cNvPr id="83985" name="Text Box 17"/>
          <p:cNvSpPr txBox="1">
            <a:spLocks noChangeArrowheads="1"/>
          </p:cNvSpPr>
          <p:nvPr/>
        </p:nvSpPr>
        <p:spPr bwMode="auto">
          <a:xfrm>
            <a:off x="2209800" y="5165725"/>
            <a:ext cx="7010400" cy="1679575"/>
          </a:xfrm>
          <a:prstGeom prst="rect">
            <a:avLst/>
          </a:prstGeom>
          <a:gradFill rotWithShape="0">
            <a:gsLst>
              <a:gs pos="0">
                <a:srgbClr val="3B003B"/>
              </a:gs>
              <a:gs pos="100000">
                <a:srgbClr val="800080"/>
              </a:gs>
            </a:gsLst>
            <a:lin ang="189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el" charset="0"/>
              </a:rPr>
              <a:t>"And the he-goat is the king of Greece; and the great horn between his eyes is the first king. As for the horn that was broken, in place of which four others arose, four kingdoms shall arise from his nation but not with his power" (Daniel 8:21-22 RSV)</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FFFF"/>
              </a:solidFill>
            </a:endParaRPr>
          </a:p>
        </p:txBody>
      </p:sp>
      <p:pic>
        <p:nvPicPr>
          <p:cNvPr id="213003"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43588" y="228600"/>
            <a:ext cx="2614612"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004"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Black" charset="0"/>
              </a:rPr>
              <a:t>Greek Empire</a:t>
            </a:r>
          </a:p>
        </p:txBody>
      </p:sp>
    </p:spTree>
    <p:extLst>
      <p:ext uri="{BB962C8B-B14F-4D97-AF65-F5344CB8AC3E}">
        <p14:creationId xmlns:p14="http://schemas.microsoft.com/office/powerpoint/2010/main" val="2350628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utoUpdateAnimBg="0"/>
      <p:bldP spid="83982" grpId="0" autoUpdateAnimBg="0"/>
      <p:bldP spid="83983" grpId="0" autoUpdateAnimBg="0"/>
      <p:bldP spid="83984" grpId="0" autoUpdateAnimBg="0"/>
      <p:bldP spid="83985" grpId="0" animBg="1" autoUpdateAnimBg="0"/>
      <p:bldP spid="8398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4"/>
          <p:cNvSpPr>
            <a:spLocks noGrp="1" noChangeArrowheads="1"/>
          </p:cNvSpPr>
          <p:nvPr>
            <p:ph type="title"/>
          </p:nvPr>
        </p:nvSpPr>
        <p:spPr>
          <a:xfrm>
            <a:off x="5105400" y="609600"/>
            <a:ext cx="3810000" cy="1143000"/>
          </a:xfrm>
        </p:spPr>
        <p:txBody>
          <a:bodyPr/>
          <a:lstStyle/>
          <a:p>
            <a:pPr eaLnBrk="1" hangingPunct="1"/>
            <a:r>
              <a:rPr lang="en-US" sz="4000">
                <a:latin typeface="Arial" charset="0"/>
                <a:ea typeface="ＭＳ Ｐゴシック" charset="0"/>
              </a:rPr>
              <a:t>Greek Cities in Israel</a:t>
            </a:r>
          </a:p>
        </p:txBody>
      </p:sp>
      <p:pic>
        <p:nvPicPr>
          <p:cNvPr id="66562" name="Picture 5"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68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Text Box 6"/>
          <p:cNvSpPr txBox="1">
            <a:spLocks noChangeArrowheads="1"/>
          </p:cNvSpPr>
          <p:nvPr/>
        </p:nvSpPr>
        <p:spPr bwMode="auto">
          <a:xfrm>
            <a:off x="5181600" y="6400800"/>
            <a:ext cx="3479800" cy="4619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spcBef>
                <a:spcPct val="50000"/>
              </a:spcBef>
              <a:defRPr/>
            </a:pPr>
            <a:r>
              <a:rPr lang="en-US" b="1" dirty="0" err="1">
                <a:latin typeface="Arial"/>
                <a:ea typeface="+mn-ea"/>
                <a:cs typeface="Arial"/>
              </a:rPr>
              <a:t>Beitzel</a:t>
            </a:r>
            <a:r>
              <a:rPr lang="en-US" b="1" dirty="0">
                <a:latin typeface="Arial"/>
                <a:ea typeface="+mn-ea"/>
                <a:cs typeface="Arial"/>
              </a:rPr>
              <a:t>, 1</a:t>
            </a:r>
            <a:r>
              <a:rPr lang="en-US" b="1" baseline="30000" dirty="0">
                <a:latin typeface="Arial"/>
                <a:ea typeface="+mn-ea"/>
                <a:cs typeface="Arial"/>
              </a:rPr>
              <a:t>st</a:t>
            </a:r>
            <a:r>
              <a:rPr lang="en-US" b="1" dirty="0">
                <a:latin typeface="Arial"/>
                <a:ea typeface="+mn-ea"/>
                <a:cs typeface="Arial"/>
              </a:rPr>
              <a:t> edition, 153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6324600" y="609600"/>
            <a:ext cx="2819400" cy="2743200"/>
          </a:xfrm>
        </p:spPr>
        <p:txBody>
          <a:bodyPr/>
          <a:lstStyle/>
          <a:p>
            <a:pPr eaLnBrk="1" hangingPunct="1"/>
            <a:r>
              <a:rPr lang="en-US" sz="4000">
                <a:latin typeface="Arial" charset="0"/>
                <a:ea typeface="ＭＳ Ｐゴシック" charset="0"/>
              </a:rPr>
              <a:t>NT Boundaries in Israel</a:t>
            </a:r>
          </a:p>
        </p:txBody>
      </p:sp>
      <p:pic>
        <p:nvPicPr>
          <p:cNvPr id="68610" name="Picture 4"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6516688" y="5876925"/>
            <a:ext cx="2519362"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algn="r">
              <a:spcBef>
                <a:spcPct val="50000"/>
              </a:spcBef>
              <a:defRPr/>
            </a:pPr>
            <a:r>
              <a:rPr lang="en-US" b="1" dirty="0" err="1">
                <a:latin typeface="Arial"/>
                <a:ea typeface="+mn-ea"/>
                <a:cs typeface="Arial"/>
              </a:rPr>
              <a:t>Beitzel</a:t>
            </a:r>
            <a:r>
              <a:rPr lang="en-US" b="1" dirty="0">
                <a:latin typeface="Arial"/>
                <a:ea typeface="+mn-ea"/>
                <a:cs typeface="Arial"/>
              </a:rPr>
              <a:t>, </a:t>
            </a:r>
            <a:br>
              <a:rPr lang="en-US" b="1" dirty="0">
                <a:latin typeface="Arial"/>
                <a:ea typeface="+mn-ea"/>
                <a:cs typeface="Arial"/>
              </a:rPr>
            </a:br>
            <a:r>
              <a:rPr lang="en-US" b="1" dirty="0">
                <a:latin typeface="Arial"/>
                <a:ea typeface="+mn-ea"/>
                <a:cs typeface="Arial"/>
              </a:rPr>
              <a:t>1</a:t>
            </a:r>
            <a:r>
              <a:rPr lang="en-US" b="1" baseline="30000" dirty="0">
                <a:latin typeface="Arial"/>
                <a:ea typeface="+mn-ea"/>
                <a:cs typeface="Arial"/>
              </a:rPr>
              <a:t>st</a:t>
            </a:r>
            <a:r>
              <a:rPr lang="en-US" b="1" dirty="0">
                <a:latin typeface="Arial"/>
                <a:ea typeface="+mn-ea"/>
                <a:cs typeface="Arial"/>
              </a:rPr>
              <a:t> edition, 19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Jerusalem Phoneboo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5450" y="-1154113"/>
            <a:ext cx="5753100" cy="9166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8" name="Rectangle 5"/>
          <p:cNvSpPr>
            <a:spLocks noGrp="1" noChangeArrowheads="1"/>
          </p:cNvSpPr>
          <p:nvPr>
            <p:ph type="title"/>
          </p:nvPr>
        </p:nvSpPr>
        <p:spPr>
          <a:xfrm>
            <a:off x="0" y="0"/>
            <a:ext cx="9144000" cy="1143000"/>
          </a:xfrm>
          <a:solidFill>
            <a:schemeClr val="tx1"/>
          </a:solidFill>
        </p:spPr>
        <p:txBody>
          <a:bodyPr/>
          <a:lstStyle/>
          <a:p>
            <a:pPr algn="ctr" eaLnBrk="1" hangingPunct="1"/>
            <a:r>
              <a:rPr lang="en-US" b="1">
                <a:solidFill>
                  <a:schemeClr val="bg2"/>
                </a:solidFill>
                <a:latin typeface="Arial" charset="0"/>
                <a:ea typeface="ＭＳ Ｐゴシック" charset="0"/>
              </a:rPr>
              <a:t>Cultural Variety Today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ras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2" y="0"/>
            <a:ext cx="9144000" cy="68580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Lst>
        </p:spPr>
      </p:pic>
      <p:sp>
        <p:nvSpPr>
          <p:cNvPr id="75781" name="Rectangle 5"/>
          <p:cNvSpPr>
            <a:spLocks noGrp="1" noChangeArrowheads="1"/>
          </p:cNvSpPr>
          <p:nvPr>
            <p:ph type="title"/>
          </p:nvPr>
        </p:nvSpPr>
        <p:spPr>
          <a:xfrm>
            <a:off x="6372200" y="79648"/>
            <a:ext cx="2743200" cy="1981200"/>
          </a:xfrm>
        </p:spPr>
        <p:txBody>
          <a:bodyPr/>
          <a:lstStyle/>
          <a:p>
            <a:pPr eaLnBrk="1" hangingPunct="1">
              <a:defRPr/>
            </a:pPr>
            <a:r>
              <a:rPr lang="en-US" sz="4000" b="1">
                <a:solidFill>
                  <a:schemeClr val="tx1"/>
                </a:solidFill>
                <a:effectLst>
                  <a:outerShdw blurRad="38100" dist="38100" dir="2700000" algn="tl">
                    <a:srgbClr val="000000"/>
                  </a:outerShdw>
                </a:effectLst>
                <a:latin typeface="Arial" charset="0"/>
                <a:ea typeface="ＭＳ Ｐゴシック" charset="0"/>
              </a:rPr>
              <a:t>Jerash </a:t>
            </a:r>
            <a:br>
              <a:rPr lang="en-US" sz="4000" b="1">
                <a:solidFill>
                  <a:schemeClr val="tx1"/>
                </a:solidFill>
                <a:effectLst>
                  <a:outerShdw blurRad="38100" dist="38100" dir="2700000" algn="tl">
                    <a:srgbClr val="000000"/>
                  </a:outerShdw>
                </a:effectLst>
                <a:latin typeface="Arial" charset="0"/>
                <a:ea typeface="ＭＳ Ｐゴシック" charset="0"/>
              </a:rPr>
            </a:br>
            <a:r>
              <a:rPr lang="en-US" sz="4000" b="1">
                <a:solidFill>
                  <a:schemeClr val="tx1"/>
                </a:solidFill>
                <a:effectLst>
                  <a:outerShdw blurRad="38100" dist="38100" dir="2700000" algn="tl">
                    <a:srgbClr val="000000"/>
                  </a:outerShdw>
                </a:effectLst>
                <a:latin typeface="Arial" charset="0"/>
                <a:ea typeface="ＭＳ Ｐゴシック" charset="0"/>
              </a:rPr>
              <a:t>of the Decapolis</a:t>
            </a: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Jerash0001"/>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7352120"/>
          </a:xfrm>
          <a:noFill/>
          <a:extLst>
            <a:ext uri="{909E8E84-426E-40dd-AFC4-6F175D3DCCD1}">
              <a14:hiddenFill xmlns="" xmlns:a14="http://schemas.microsoft.com/office/drawing/2010/main">
                <a:solidFill>
                  <a:srgbClr val="FFFFFF"/>
                </a:solidFill>
              </a14:hiddenFill>
            </a:ext>
          </a:extLst>
        </p:spPr>
      </p:pic>
      <p:sp>
        <p:nvSpPr>
          <p:cNvPr id="79877" name="Rectangle 5"/>
          <p:cNvSpPr>
            <a:spLocks noGrp="1" noChangeArrowheads="1"/>
          </p:cNvSpPr>
          <p:nvPr>
            <p:ph type="title"/>
          </p:nvPr>
        </p:nvSpPr>
        <p:spPr>
          <a:xfrm>
            <a:off x="152400" y="-228600"/>
            <a:ext cx="6781800" cy="1066800"/>
          </a:xfrm>
        </p:spPr>
        <p:txBody>
          <a:bodyPr/>
          <a:lstStyle/>
          <a:p>
            <a:pPr eaLnBrk="1" hangingPunct="1">
              <a:defRPr/>
            </a:pPr>
            <a:r>
              <a:rPr lang="en-US" b="1">
                <a:solidFill>
                  <a:schemeClr val="tx1"/>
                </a:solidFill>
                <a:effectLst>
                  <a:outerShdw blurRad="38100" dist="38100" dir="2700000" algn="tl">
                    <a:srgbClr val="000000"/>
                  </a:outerShdw>
                </a:effectLst>
                <a:latin typeface="Arial" charset="0"/>
                <a:ea typeface="ＭＳ Ｐゴシック" charset="0"/>
              </a:rPr>
              <a:t>Jerash in Its Glory Days</a:t>
            </a:r>
          </a:p>
        </p:txBody>
      </p:sp>
    </p:spTree>
  </p:cSld>
  <p:clrMapOvr>
    <a:masterClrMapping/>
  </p:clrMapOvr>
  <p:transition spd="slow">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5"/>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6802" name="Rectangle 2"/>
          <p:cNvSpPr>
            <a:spLocks noGrp="1" noChangeArrowheads="1"/>
          </p:cNvSpPr>
          <p:nvPr>
            <p:ph type="title"/>
          </p:nvPr>
        </p:nvSpPr>
        <p:spPr>
          <a:xfrm>
            <a:off x="76199" y="228600"/>
            <a:ext cx="3226637" cy="3124200"/>
          </a:xfrm>
        </p:spPr>
        <p:txBody>
          <a:bodyPr/>
          <a:lstStyle/>
          <a:p>
            <a:pPr eaLnBrk="1" hangingPunct="1"/>
            <a:r>
              <a:rPr lang="en-US" sz="3200" b="1" dirty="0">
                <a:solidFill>
                  <a:schemeClr val="tx1"/>
                </a:solidFill>
                <a:latin typeface="Arial" charset="0"/>
                <a:ea typeface="ＭＳ Ｐゴシック" charset="0"/>
              </a:rPr>
              <a:t>Greeks Experimented with Democracy</a:t>
            </a:r>
          </a:p>
        </p:txBody>
      </p:sp>
      <p:grpSp>
        <p:nvGrpSpPr>
          <p:cNvPr id="36" name="Group 35">
            <a:extLst>
              <a:ext uri="{FF2B5EF4-FFF2-40B4-BE49-F238E27FC236}">
                <a16:creationId xmlns:a16="http://schemas.microsoft.com/office/drawing/2014/main" id="{63F394CA-E78A-7618-93FD-436025AC8F3E}"/>
              </a:ext>
            </a:extLst>
          </p:cNvPr>
          <p:cNvGrpSpPr/>
          <p:nvPr/>
        </p:nvGrpSpPr>
        <p:grpSpPr>
          <a:xfrm>
            <a:off x="3448050" y="-70602"/>
            <a:ext cx="5931377" cy="6931026"/>
            <a:chOff x="3448050" y="-36513"/>
            <a:chExt cx="5931377" cy="6931026"/>
          </a:xfrm>
        </p:grpSpPr>
        <p:pic>
          <p:nvPicPr>
            <p:cNvPr id="76803" name="Picture 4" descr="Weiner Do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8050" y="-36513"/>
              <a:ext cx="5924550"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35C8670-B41E-C768-D1A9-E5FE17C37891}"/>
                </a:ext>
              </a:extLst>
            </p:cNvPr>
            <p:cNvSpPr/>
            <p:nvPr/>
          </p:nvSpPr>
          <p:spPr bwMode="auto">
            <a:xfrm rot="21447021">
              <a:off x="3680304" y="173126"/>
              <a:ext cx="2547879" cy="36004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11" name="Rounded Rectangle 10">
              <a:extLst>
                <a:ext uri="{FF2B5EF4-FFF2-40B4-BE49-F238E27FC236}">
                  <a16:creationId xmlns:a16="http://schemas.microsoft.com/office/drawing/2014/main" id="{5C97F6C7-8AF8-1F8E-8A91-7D222AFCBE1D}"/>
                </a:ext>
              </a:extLst>
            </p:cNvPr>
            <p:cNvSpPr/>
            <p:nvPr/>
          </p:nvSpPr>
          <p:spPr bwMode="auto">
            <a:xfrm>
              <a:off x="4737271" y="3212977"/>
              <a:ext cx="1058865" cy="388914"/>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12" name="Rounded Rectangle 11">
              <a:extLst>
                <a:ext uri="{FF2B5EF4-FFF2-40B4-BE49-F238E27FC236}">
                  <a16:creationId xmlns:a16="http://schemas.microsoft.com/office/drawing/2014/main" id="{F1845230-C67E-FB8D-2E17-64065E8B7A36}"/>
                </a:ext>
              </a:extLst>
            </p:cNvPr>
            <p:cNvSpPr/>
            <p:nvPr/>
          </p:nvSpPr>
          <p:spPr bwMode="auto">
            <a:xfrm>
              <a:off x="6719819" y="116632"/>
              <a:ext cx="1956637" cy="53486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13" name="Rounded Rectangle 12">
              <a:extLst>
                <a:ext uri="{FF2B5EF4-FFF2-40B4-BE49-F238E27FC236}">
                  <a16:creationId xmlns:a16="http://schemas.microsoft.com/office/drawing/2014/main" id="{85AB2150-1DAA-F41C-06E3-E5A82D634C8E}"/>
                </a:ext>
              </a:extLst>
            </p:cNvPr>
            <p:cNvSpPr/>
            <p:nvPr/>
          </p:nvSpPr>
          <p:spPr bwMode="auto">
            <a:xfrm rot="21283422">
              <a:off x="6763344" y="2888940"/>
              <a:ext cx="2616083" cy="232013"/>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17" name="Rounded Rectangle 16">
              <a:extLst>
                <a:ext uri="{FF2B5EF4-FFF2-40B4-BE49-F238E27FC236}">
                  <a16:creationId xmlns:a16="http://schemas.microsoft.com/office/drawing/2014/main" id="{D0AAE972-0ECE-3530-3468-2F4FBB6CE858}"/>
                </a:ext>
              </a:extLst>
            </p:cNvPr>
            <p:cNvSpPr/>
            <p:nvPr/>
          </p:nvSpPr>
          <p:spPr bwMode="auto">
            <a:xfrm>
              <a:off x="4031832" y="4581073"/>
              <a:ext cx="2124344" cy="661782"/>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18" name="Rectangle 17">
              <a:extLst>
                <a:ext uri="{FF2B5EF4-FFF2-40B4-BE49-F238E27FC236}">
                  <a16:creationId xmlns:a16="http://schemas.microsoft.com/office/drawing/2014/main" id="{70577462-44AE-56BF-2CE1-7BFC511D8268}"/>
                </a:ext>
              </a:extLst>
            </p:cNvPr>
            <p:cNvSpPr/>
            <p:nvPr/>
          </p:nvSpPr>
          <p:spPr bwMode="auto">
            <a:xfrm rot="21438522">
              <a:off x="6408390" y="2335510"/>
              <a:ext cx="2622370" cy="31855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19" name="Rounded Rectangle 18">
              <a:extLst>
                <a:ext uri="{FF2B5EF4-FFF2-40B4-BE49-F238E27FC236}">
                  <a16:creationId xmlns:a16="http://schemas.microsoft.com/office/drawing/2014/main" id="{86244726-68B6-48E5-C828-0590B83AA57D}"/>
                </a:ext>
              </a:extLst>
            </p:cNvPr>
            <p:cNvSpPr/>
            <p:nvPr/>
          </p:nvSpPr>
          <p:spPr bwMode="auto">
            <a:xfrm rot="21426165">
              <a:off x="3798594" y="2428175"/>
              <a:ext cx="2561375" cy="504366"/>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20" name="Rounded Rectangle 19">
              <a:extLst>
                <a:ext uri="{FF2B5EF4-FFF2-40B4-BE49-F238E27FC236}">
                  <a16:creationId xmlns:a16="http://schemas.microsoft.com/office/drawing/2014/main" id="{8A2A127F-7F65-0E2F-DAD9-DFFB0B6877D1}"/>
                </a:ext>
              </a:extLst>
            </p:cNvPr>
            <p:cNvSpPr/>
            <p:nvPr/>
          </p:nvSpPr>
          <p:spPr bwMode="auto">
            <a:xfrm>
              <a:off x="3741045" y="2420578"/>
              <a:ext cx="2561375" cy="504366"/>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21" name="Rectangle 20">
              <a:extLst>
                <a:ext uri="{FF2B5EF4-FFF2-40B4-BE49-F238E27FC236}">
                  <a16:creationId xmlns:a16="http://schemas.microsoft.com/office/drawing/2014/main" id="{7D5E00EE-E0CE-30E2-09C0-B7EEAD749406}"/>
                </a:ext>
              </a:extLst>
            </p:cNvPr>
            <p:cNvSpPr/>
            <p:nvPr/>
          </p:nvSpPr>
          <p:spPr bwMode="auto">
            <a:xfrm>
              <a:off x="6423551" y="2318362"/>
              <a:ext cx="2622370" cy="235635"/>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22" name="Rounded Rectangle 21">
              <a:extLst>
                <a:ext uri="{FF2B5EF4-FFF2-40B4-BE49-F238E27FC236}">
                  <a16:creationId xmlns:a16="http://schemas.microsoft.com/office/drawing/2014/main" id="{5A2AEB52-B1FE-E7D0-87DD-4085241C5395}"/>
                </a:ext>
              </a:extLst>
            </p:cNvPr>
            <p:cNvSpPr/>
            <p:nvPr/>
          </p:nvSpPr>
          <p:spPr bwMode="auto">
            <a:xfrm rot="21437116">
              <a:off x="6497282" y="4536632"/>
              <a:ext cx="2552008" cy="467239"/>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24" name="Rounded Rectangle 23">
              <a:extLst>
                <a:ext uri="{FF2B5EF4-FFF2-40B4-BE49-F238E27FC236}">
                  <a16:creationId xmlns:a16="http://schemas.microsoft.com/office/drawing/2014/main" id="{90EC4EE8-9FD1-275A-0BF3-E2C6410917C9}"/>
                </a:ext>
              </a:extLst>
            </p:cNvPr>
            <p:cNvSpPr/>
            <p:nvPr/>
          </p:nvSpPr>
          <p:spPr bwMode="auto">
            <a:xfrm rot="21399749">
              <a:off x="4603866" y="706191"/>
              <a:ext cx="1391525" cy="616613"/>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25" name="Rounded Rectangle 24">
              <a:extLst>
                <a:ext uri="{FF2B5EF4-FFF2-40B4-BE49-F238E27FC236}">
                  <a16:creationId xmlns:a16="http://schemas.microsoft.com/office/drawing/2014/main" id="{A061E8AD-06BA-084D-43D2-0B2A24FB0D84}"/>
                </a:ext>
              </a:extLst>
            </p:cNvPr>
            <p:cNvSpPr/>
            <p:nvPr/>
          </p:nvSpPr>
          <p:spPr bwMode="auto">
            <a:xfrm>
              <a:off x="7500822" y="3212976"/>
              <a:ext cx="887602" cy="360039"/>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26" name="Rounded Rectangle 25">
              <a:extLst>
                <a:ext uri="{FF2B5EF4-FFF2-40B4-BE49-F238E27FC236}">
                  <a16:creationId xmlns:a16="http://schemas.microsoft.com/office/drawing/2014/main" id="{AF1B3886-26BB-1C53-C1A8-DF5FE46B7790}"/>
                </a:ext>
              </a:extLst>
            </p:cNvPr>
            <p:cNvSpPr/>
            <p:nvPr/>
          </p:nvSpPr>
          <p:spPr bwMode="auto">
            <a:xfrm>
              <a:off x="7360144" y="866640"/>
              <a:ext cx="1316311" cy="485682"/>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27" name="Rounded Rectangle 26">
              <a:extLst>
                <a:ext uri="{FF2B5EF4-FFF2-40B4-BE49-F238E27FC236}">
                  <a16:creationId xmlns:a16="http://schemas.microsoft.com/office/drawing/2014/main" id="{44C2CDE1-57EB-8B7A-6BEA-78CE29B1D29F}"/>
                </a:ext>
              </a:extLst>
            </p:cNvPr>
            <p:cNvSpPr/>
            <p:nvPr/>
          </p:nvSpPr>
          <p:spPr bwMode="auto">
            <a:xfrm>
              <a:off x="4860032" y="5733256"/>
              <a:ext cx="648072" cy="231267"/>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28" name="Rounded Rectangle 27">
              <a:extLst>
                <a:ext uri="{FF2B5EF4-FFF2-40B4-BE49-F238E27FC236}">
                  <a16:creationId xmlns:a16="http://schemas.microsoft.com/office/drawing/2014/main" id="{3B2100EA-F69A-E5D9-E87F-231DB0E87384}"/>
                </a:ext>
              </a:extLst>
            </p:cNvPr>
            <p:cNvSpPr/>
            <p:nvPr/>
          </p:nvSpPr>
          <p:spPr bwMode="auto">
            <a:xfrm>
              <a:off x="5739289" y="5964523"/>
              <a:ext cx="563131"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29" name="Rounded Rectangle 28">
              <a:extLst>
                <a:ext uri="{FF2B5EF4-FFF2-40B4-BE49-F238E27FC236}">
                  <a16:creationId xmlns:a16="http://schemas.microsoft.com/office/drawing/2014/main" id="{760854D7-9C13-D12D-3B6F-E42A51AFCDDA}"/>
                </a:ext>
              </a:extLst>
            </p:cNvPr>
            <p:cNvSpPr/>
            <p:nvPr/>
          </p:nvSpPr>
          <p:spPr bwMode="auto">
            <a:xfrm>
              <a:off x="8401357" y="5877272"/>
              <a:ext cx="563131"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30" name="Rounded Rectangle 29">
              <a:extLst>
                <a:ext uri="{FF2B5EF4-FFF2-40B4-BE49-F238E27FC236}">
                  <a16:creationId xmlns:a16="http://schemas.microsoft.com/office/drawing/2014/main" id="{FC01C0E2-7D0F-D1FC-AD4D-D409706B0AFC}"/>
                </a:ext>
              </a:extLst>
            </p:cNvPr>
            <p:cNvSpPr/>
            <p:nvPr/>
          </p:nvSpPr>
          <p:spPr bwMode="auto">
            <a:xfrm>
              <a:off x="5724128" y="3828791"/>
              <a:ext cx="510803" cy="13707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31" name="Rounded Rectangle 30">
              <a:extLst>
                <a:ext uri="{FF2B5EF4-FFF2-40B4-BE49-F238E27FC236}">
                  <a16:creationId xmlns:a16="http://schemas.microsoft.com/office/drawing/2014/main" id="{1802C538-13EF-FE53-367F-41DBDA78C6D9}"/>
                </a:ext>
              </a:extLst>
            </p:cNvPr>
            <p:cNvSpPr/>
            <p:nvPr/>
          </p:nvSpPr>
          <p:spPr bwMode="auto">
            <a:xfrm>
              <a:off x="8466474" y="3717032"/>
              <a:ext cx="510803"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32" name="Rounded Rectangle 31">
              <a:extLst>
                <a:ext uri="{FF2B5EF4-FFF2-40B4-BE49-F238E27FC236}">
                  <a16:creationId xmlns:a16="http://schemas.microsoft.com/office/drawing/2014/main" id="{E67E067F-35AD-ECAE-D720-BC020824F2DF}"/>
                </a:ext>
              </a:extLst>
            </p:cNvPr>
            <p:cNvSpPr/>
            <p:nvPr/>
          </p:nvSpPr>
          <p:spPr bwMode="auto">
            <a:xfrm>
              <a:off x="5665053" y="1535098"/>
              <a:ext cx="491123" cy="16571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33" name="Rounded Rectangle 32">
              <a:extLst>
                <a:ext uri="{FF2B5EF4-FFF2-40B4-BE49-F238E27FC236}">
                  <a16:creationId xmlns:a16="http://schemas.microsoft.com/office/drawing/2014/main" id="{8966BA1E-5129-07DC-16B7-02FFCAC37CA9}"/>
                </a:ext>
              </a:extLst>
            </p:cNvPr>
            <p:cNvSpPr/>
            <p:nvPr/>
          </p:nvSpPr>
          <p:spPr bwMode="auto">
            <a:xfrm>
              <a:off x="8172400" y="1529000"/>
              <a:ext cx="491123"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34" name="Rounded Rectangle 33">
              <a:extLst>
                <a:ext uri="{FF2B5EF4-FFF2-40B4-BE49-F238E27FC236}">
                  <a16:creationId xmlns:a16="http://schemas.microsoft.com/office/drawing/2014/main" id="{E5FE524D-0950-E0FB-9743-F1AEE4C58EF6}"/>
                </a:ext>
              </a:extLst>
            </p:cNvPr>
            <p:cNvSpPr/>
            <p:nvPr/>
          </p:nvSpPr>
          <p:spPr bwMode="auto">
            <a:xfrm>
              <a:off x="6611425" y="238954"/>
              <a:ext cx="491123" cy="16571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sp>
          <p:nvSpPr>
            <p:cNvPr id="35" name="Rounded Rectangle 34">
              <a:extLst>
                <a:ext uri="{FF2B5EF4-FFF2-40B4-BE49-F238E27FC236}">
                  <a16:creationId xmlns:a16="http://schemas.microsoft.com/office/drawing/2014/main" id="{8D7EC845-654F-812C-67E0-47D893FFACA8}"/>
                </a:ext>
              </a:extLst>
            </p:cNvPr>
            <p:cNvSpPr/>
            <p:nvPr/>
          </p:nvSpPr>
          <p:spPr bwMode="auto">
            <a:xfrm>
              <a:off x="4355976" y="4984302"/>
              <a:ext cx="1228125" cy="388914"/>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ＭＳ Ｐゴシック" charset="0"/>
              </a:endParaRPr>
            </a:p>
          </p:txBody>
        </p:sp>
      </p:grpSp>
      <p:sp>
        <p:nvSpPr>
          <p:cNvPr id="6" name="Rectangle 2">
            <a:extLst>
              <a:ext uri="{FF2B5EF4-FFF2-40B4-BE49-F238E27FC236}">
                <a16:creationId xmlns:a16="http://schemas.microsoft.com/office/drawing/2014/main" id="{50AC6DEC-B32D-A897-27ED-93A8A5E20A6F}"/>
              </a:ext>
            </a:extLst>
          </p:cNvPr>
          <p:cNvSpPr txBox="1">
            <a:spLocks noChangeArrowheads="1"/>
          </p:cNvSpPr>
          <p:nvPr/>
        </p:nvSpPr>
        <p:spPr bwMode="auto">
          <a:xfrm>
            <a:off x="3635896" y="108347"/>
            <a:ext cx="2708950" cy="413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EVERYBODY HAS A VOTE</a:t>
            </a:r>
          </a:p>
        </p:txBody>
      </p:sp>
      <p:sp>
        <p:nvSpPr>
          <p:cNvPr id="4" name="Rectangle 2">
            <a:extLst>
              <a:ext uri="{FF2B5EF4-FFF2-40B4-BE49-F238E27FC236}">
                <a16:creationId xmlns:a16="http://schemas.microsoft.com/office/drawing/2014/main" id="{DA453D99-E3A0-FC50-6B7B-4C78D9D28B6C}"/>
              </a:ext>
            </a:extLst>
          </p:cNvPr>
          <p:cNvSpPr txBox="1">
            <a:spLocks noChangeArrowheads="1"/>
          </p:cNvSpPr>
          <p:nvPr/>
        </p:nvSpPr>
        <p:spPr bwMode="auto">
          <a:xfrm>
            <a:off x="7321539" y="877711"/>
            <a:ext cx="1473222"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HOORAY!</a:t>
            </a:r>
          </a:p>
        </p:txBody>
      </p:sp>
      <p:sp>
        <p:nvSpPr>
          <p:cNvPr id="5" name="Rectangle 2">
            <a:extLst>
              <a:ext uri="{FF2B5EF4-FFF2-40B4-BE49-F238E27FC236}">
                <a16:creationId xmlns:a16="http://schemas.microsoft.com/office/drawing/2014/main" id="{7BB5E284-F895-5AF3-4B16-D1897FFD3792}"/>
              </a:ext>
            </a:extLst>
          </p:cNvPr>
          <p:cNvSpPr txBox="1">
            <a:spLocks noChangeArrowheads="1"/>
          </p:cNvSpPr>
          <p:nvPr/>
        </p:nvSpPr>
        <p:spPr bwMode="auto">
          <a:xfrm>
            <a:off x="5436096" y="1467558"/>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GROOVY</a:t>
            </a:r>
          </a:p>
        </p:txBody>
      </p:sp>
      <p:sp>
        <p:nvSpPr>
          <p:cNvPr id="7" name="Rectangle 2">
            <a:extLst>
              <a:ext uri="{FF2B5EF4-FFF2-40B4-BE49-F238E27FC236}">
                <a16:creationId xmlns:a16="http://schemas.microsoft.com/office/drawing/2014/main" id="{0B638829-AC13-C3BF-8A24-482A6141BEC0}"/>
              </a:ext>
            </a:extLst>
          </p:cNvPr>
          <p:cNvSpPr txBox="1">
            <a:spLocks noChangeArrowheads="1"/>
          </p:cNvSpPr>
          <p:nvPr/>
        </p:nvSpPr>
        <p:spPr bwMode="auto">
          <a:xfrm>
            <a:off x="6488862" y="193668"/>
            <a:ext cx="2331610"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…EXCEPT WOMEN </a:t>
            </a:r>
            <a:br>
              <a:rPr kumimoji="0" lang="en-US" sz="14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br>
            <a:r>
              <a:rPr kumimoji="0" lang="en-US" sz="14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OF COURSE</a:t>
            </a:r>
          </a:p>
        </p:txBody>
      </p:sp>
      <p:sp>
        <p:nvSpPr>
          <p:cNvPr id="8" name="Rectangle 2">
            <a:extLst>
              <a:ext uri="{FF2B5EF4-FFF2-40B4-BE49-F238E27FC236}">
                <a16:creationId xmlns:a16="http://schemas.microsoft.com/office/drawing/2014/main" id="{A22236F4-EEA3-ADA5-B8FA-BDD7426719A4}"/>
              </a:ext>
            </a:extLst>
          </p:cNvPr>
          <p:cNvSpPr txBox="1">
            <a:spLocks noChangeArrowheads="1"/>
          </p:cNvSpPr>
          <p:nvPr/>
        </p:nvSpPr>
        <p:spPr bwMode="auto">
          <a:xfrm>
            <a:off x="3671715" y="2462378"/>
            <a:ext cx="2844578"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NO SLAVES WILL HAVE THE VOTE OF COURSE</a:t>
            </a:r>
          </a:p>
        </p:txBody>
      </p:sp>
      <p:sp>
        <p:nvSpPr>
          <p:cNvPr id="14" name="Rectangle 2">
            <a:extLst>
              <a:ext uri="{FF2B5EF4-FFF2-40B4-BE49-F238E27FC236}">
                <a16:creationId xmlns:a16="http://schemas.microsoft.com/office/drawing/2014/main" id="{22B55FD7-0AD3-309D-106C-ABC67111365A}"/>
              </a:ext>
            </a:extLst>
          </p:cNvPr>
          <p:cNvSpPr txBox="1">
            <a:spLocks noChangeArrowheads="1"/>
          </p:cNvSpPr>
          <p:nvPr/>
        </p:nvSpPr>
        <p:spPr bwMode="auto">
          <a:xfrm>
            <a:off x="6377615" y="2276872"/>
            <a:ext cx="2730890"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NO POOR PEOPLE OF COURSE</a:t>
            </a:r>
          </a:p>
        </p:txBody>
      </p:sp>
      <p:sp>
        <p:nvSpPr>
          <p:cNvPr id="15" name="Rectangle 2">
            <a:extLst>
              <a:ext uri="{FF2B5EF4-FFF2-40B4-BE49-F238E27FC236}">
                <a16:creationId xmlns:a16="http://schemas.microsoft.com/office/drawing/2014/main" id="{5A5C87B6-D41C-04C2-D96D-C477BA9936D2}"/>
              </a:ext>
            </a:extLst>
          </p:cNvPr>
          <p:cNvSpPr txBox="1">
            <a:spLocks noChangeArrowheads="1"/>
          </p:cNvSpPr>
          <p:nvPr/>
        </p:nvSpPr>
        <p:spPr bwMode="auto">
          <a:xfrm>
            <a:off x="3923928" y="4687529"/>
            <a:ext cx="2495922" cy="57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AND NO ONE UNDER AGE THIRTY OF COURSE!</a:t>
            </a:r>
          </a:p>
        </p:txBody>
      </p:sp>
      <p:sp>
        <p:nvSpPr>
          <p:cNvPr id="16" name="Rectangle 2">
            <a:extLst>
              <a:ext uri="{FF2B5EF4-FFF2-40B4-BE49-F238E27FC236}">
                <a16:creationId xmlns:a16="http://schemas.microsoft.com/office/drawing/2014/main" id="{4EA7585B-4FDB-2B4E-6664-D01879279F90}"/>
              </a:ext>
            </a:extLst>
          </p:cNvPr>
          <p:cNvSpPr txBox="1">
            <a:spLocks noChangeArrowheads="1"/>
          </p:cNvSpPr>
          <p:nvPr/>
        </p:nvSpPr>
        <p:spPr bwMode="auto">
          <a:xfrm>
            <a:off x="6377614" y="4437112"/>
            <a:ext cx="2766385" cy="587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OTHERWISE… EVERYBODY HAS A VOTE!</a:t>
            </a:r>
          </a:p>
        </p:txBody>
      </p:sp>
      <p:sp>
        <p:nvSpPr>
          <p:cNvPr id="37" name="Rectangle 2">
            <a:extLst>
              <a:ext uri="{FF2B5EF4-FFF2-40B4-BE49-F238E27FC236}">
                <a16:creationId xmlns:a16="http://schemas.microsoft.com/office/drawing/2014/main" id="{35175A68-7546-6F82-169B-A564CCDD794E}"/>
              </a:ext>
            </a:extLst>
          </p:cNvPr>
          <p:cNvSpPr txBox="1">
            <a:spLocks noChangeArrowheads="1"/>
          </p:cNvSpPr>
          <p:nvPr/>
        </p:nvSpPr>
        <p:spPr bwMode="auto">
          <a:xfrm>
            <a:off x="4415646" y="802113"/>
            <a:ext cx="1638875"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HOORAY!</a:t>
            </a:r>
          </a:p>
        </p:txBody>
      </p:sp>
      <p:sp>
        <p:nvSpPr>
          <p:cNvPr id="38" name="Rectangle 2">
            <a:extLst>
              <a:ext uri="{FF2B5EF4-FFF2-40B4-BE49-F238E27FC236}">
                <a16:creationId xmlns:a16="http://schemas.microsoft.com/office/drawing/2014/main" id="{D1F5CF6F-ACF2-9A88-B7FB-E02C8C84650F}"/>
              </a:ext>
            </a:extLst>
          </p:cNvPr>
          <p:cNvSpPr txBox="1">
            <a:spLocks noChangeArrowheads="1"/>
          </p:cNvSpPr>
          <p:nvPr/>
        </p:nvSpPr>
        <p:spPr bwMode="auto">
          <a:xfrm>
            <a:off x="7857562" y="1484491"/>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GROOVY</a:t>
            </a:r>
          </a:p>
        </p:txBody>
      </p:sp>
      <p:sp>
        <p:nvSpPr>
          <p:cNvPr id="39" name="Rectangle 2">
            <a:extLst>
              <a:ext uri="{FF2B5EF4-FFF2-40B4-BE49-F238E27FC236}">
                <a16:creationId xmlns:a16="http://schemas.microsoft.com/office/drawing/2014/main" id="{36CC3658-96D8-5840-7E83-8AB00D56195E}"/>
              </a:ext>
            </a:extLst>
          </p:cNvPr>
          <p:cNvSpPr txBox="1">
            <a:spLocks noChangeArrowheads="1"/>
          </p:cNvSpPr>
          <p:nvPr/>
        </p:nvSpPr>
        <p:spPr bwMode="auto">
          <a:xfrm>
            <a:off x="7193783" y="3129482"/>
            <a:ext cx="1473222"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HOORAY!</a:t>
            </a:r>
          </a:p>
        </p:txBody>
      </p:sp>
      <p:sp>
        <p:nvSpPr>
          <p:cNvPr id="40" name="Rectangle 2">
            <a:extLst>
              <a:ext uri="{FF2B5EF4-FFF2-40B4-BE49-F238E27FC236}">
                <a16:creationId xmlns:a16="http://schemas.microsoft.com/office/drawing/2014/main" id="{6C1135A3-07C6-52C3-6268-D37AB0BFC2D7}"/>
              </a:ext>
            </a:extLst>
          </p:cNvPr>
          <p:cNvSpPr txBox="1">
            <a:spLocks noChangeArrowheads="1"/>
          </p:cNvSpPr>
          <p:nvPr/>
        </p:nvSpPr>
        <p:spPr bwMode="auto">
          <a:xfrm>
            <a:off x="5495363" y="3784585"/>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GROOVY</a:t>
            </a:r>
          </a:p>
        </p:txBody>
      </p:sp>
      <p:sp>
        <p:nvSpPr>
          <p:cNvPr id="41" name="Rectangle 2">
            <a:extLst>
              <a:ext uri="{FF2B5EF4-FFF2-40B4-BE49-F238E27FC236}">
                <a16:creationId xmlns:a16="http://schemas.microsoft.com/office/drawing/2014/main" id="{AE2E1079-6A42-10B0-03D5-FAB75FEF55F5}"/>
              </a:ext>
            </a:extLst>
          </p:cNvPr>
          <p:cNvSpPr txBox="1">
            <a:spLocks noChangeArrowheads="1"/>
          </p:cNvSpPr>
          <p:nvPr/>
        </p:nvSpPr>
        <p:spPr bwMode="auto">
          <a:xfrm>
            <a:off x="4581300" y="3164313"/>
            <a:ext cx="1473222"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HOORAY!</a:t>
            </a:r>
          </a:p>
        </p:txBody>
      </p:sp>
      <p:sp>
        <p:nvSpPr>
          <p:cNvPr id="42" name="Rectangle 2">
            <a:extLst>
              <a:ext uri="{FF2B5EF4-FFF2-40B4-BE49-F238E27FC236}">
                <a16:creationId xmlns:a16="http://schemas.microsoft.com/office/drawing/2014/main" id="{D16F7B14-B813-4D39-8730-5DA16D09D3B9}"/>
              </a:ext>
            </a:extLst>
          </p:cNvPr>
          <p:cNvSpPr txBox="1">
            <a:spLocks noChangeArrowheads="1"/>
          </p:cNvSpPr>
          <p:nvPr/>
        </p:nvSpPr>
        <p:spPr bwMode="auto">
          <a:xfrm>
            <a:off x="8184686" y="3645024"/>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GROOVY</a:t>
            </a:r>
          </a:p>
        </p:txBody>
      </p:sp>
      <p:sp>
        <p:nvSpPr>
          <p:cNvPr id="44" name="Rectangle 2">
            <a:extLst>
              <a:ext uri="{FF2B5EF4-FFF2-40B4-BE49-F238E27FC236}">
                <a16:creationId xmlns:a16="http://schemas.microsoft.com/office/drawing/2014/main" id="{61ADED99-D431-D552-11FA-8C19EDF09D8F}"/>
              </a:ext>
            </a:extLst>
          </p:cNvPr>
          <p:cNvSpPr txBox="1">
            <a:spLocks noChangeArrowheads="1"/>
          </p:cNvSpPr>
          <p:nvPr/>
        </p:nvSpPr>
        <p:spPr bwMode="auto">
          <a:xfrm>
            <a:off x="5508104" y="5949280"/>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GROOVY</a:t>
            </a:r>
          </a:p>
        </p:txBody>
      </p:sp>
      <p:sp>
        <p:nvSpPr>
          <p:cNvPr id="45" name="Rectangle 2">
            <a:extLst>
              <a:ext uri="{FF2B5EF4-FFF2-40B4-BE49-F238E27FC236}">
                <a16:creationId xmlns:a16="http://schemas.microsoft.com/office/drawing/2014/main" id="{E6B79E83-8B17-D4F2-D2FB-EE66C376E25D}"/>
              </a:ext>
            </a:extLst>
          </p:cNvPr>
          <p:cNvSpPr txBox="1">
            <a:spLocks noChangeArrowheads="1"/>
          </p:cNvSpPr>
          <p:nvPr/>
        </p:nvSpPr>
        <p:spPr bwMode="auto">
          <a:xfrm>
            <a:off x="4615167" y="5611179"/>
            <a:ext cx="1180969"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HOORAY!</a:t>
            </a:r>
          </a:p>
        </p:txBody>
      </p:sp>
      <p:sp>
        <p:nvSpPr>
          <p:cNvPr id="46" name="Rectangle 2">
            <a:extLst>
              <a:ext uri="{FF2B5EF4-FFF2-40B4-BE49-F238E27FC236}">
                <a16:creationId xmlns:a16="http://schemas.microsoft.com/office/drawing/2014/main" id="{CA15246B-A063-BBFC-B080-C6D4D7D096CB}"/>
              </a:ext>
            </a:extLst>
          </p:cNvPr>
          <p:cNvSpPr txBox="1">
            <a:spLocks noChangeArrowheads="1"/>
          </p:cNvSpPr>
          <p:nvPr/>
        </p:nvSpPr>
        <p:spPr bwMode="auto">
          <a:xfrm>
            <a:off x="8129606" y="5828708"/>
            <a:ext cx="1067834" cy="220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GROOVY</a:t>
            </a:r>
          </a:p>
        </p:txBody>
      </p:sp>
      <p:sp>
        <p:nvSpPr>
          <p:cNvPr id="107526" name="Rectangle 6"/>
          <p:cNvSpPr>
            <a:spLocks noChangeArrowheads="1"/>
          </p:cNvSpPr>
          <p:nvPr/>
        </p:nvSpPr>
        <p:spPr bwMode="auto">
          <a:xfrm>
            <a:off x="6411449" y="4366592"/>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7527" name="Rectangle 7"/>
          <p:cNvSpPr>
            <a:spLocks noChangeArrowheads="1"/>
          </p:cNvSpPr>
          <p:nvPr/>
        </p:nvSpPr>
        <p:spPr bwMode="auto">
          <a:xfrm>
            <a:off x="3363449" y="4442792"/>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7528" name="Rectangle 8"/>
          <p:cNvSpPr>
            <a:spLocks noChangeArrowheads="1"/>
          </p:cNvSpPr>
          <p:nvPr/>
        </p:nvSpPr>
        <p:spPr bwMode="auto">
          <a:xfrm>
            <a:off x="6393987" y="2198067"/>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7529" name="Rectangle 9"/>
          <p:cNvSpPr>
            <a:spLocks noChangeArrowheads="1"/>
          </p:cNvSpPr>
          <p:nvPr/>
        </p:nvSpPr>
        <p:spPr bwMode="auto">
          <a:xfrm>
            <a:off x="3439649" y="2274267"/>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7530" name="Rectangle 10"/>
          <p:cNvSpPr>
            <a:spLocks noChangeArrowheads="1"/>
          </p:cNvSpPr>
          <p:nvPr/>
        </p:nvSpPr>
        <p:spPr bwMode="auto">
          <a:xfrm>
            <a:off x="6335249" y="-281608"/>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7531" name="Rectangle 11"/>
          <p:cNvSpPr>
            <a:spLocks noChangeArrowheads="1"/>
          </p:cNvSpPr>
          <p:nvPr/>
        </p:nvSpPr>
        <p:spPr bwMode="auto">
          <a:xfrm>
            <a:off x="3363449" y="-70471"/>
            <a:ext cx="3124200" cy="2514601"/>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07531"/>
                                        </p:tgtEl>
                                      </p:cBhvr>
                                    </p:animEffect>
                                    <p:set>
                                      <p:cBhvr>
                                        <p:cTn id="7" dur="1" fill="hold">
                                          <p:stCondLst>
                                            <p:cond delay="499"/>
                                          </p:stCondLst>
                                        </p:cTn>
                                        <p:tgtEl>
                                          <p:spTgt spid="10753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07530"/>
                                        </p:tgtEl>
                                      </p:cBhvr>
                                    </p:animEffect>
                                    <p:set>
                                      <p:cBhvr>
                                        <p:cTn id="12" dur="1" fill="hold">
                                          <p:stCondLst>
                                            <p:cond delay="499"/>
                                          </p:stCondLst>
                                        </p:cTn>
                                        <p:tgtEl>
                                          <p:spTgt spid="10753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07529"/>
                                        </p:tgtEl>
                                      </p:cBhvr>
                                    </p:animEffect>
                                    <p:set>
                                      <p:cBhvr>
                                        <p:cTn id="17" dur="1" fill="hold">
                                          <p:stCondLst>
                                            <p:cond delay="499"/>
                                          </p:stCondLst>
                                        </p:cTn>
                                        <p:tgtEl>
                                          <p:spTgt spid="10752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07528"/>
                                        </p:tgtEl>
                                      </p:cBhvr>
                                    </p:animEffect>
                                    <p:set>
                                      <p:cBhvr>
                                        <p:cTn id="22" dur="1" fill="hold">
                                          <p:stCondLst>
                                            <p:cond delay="499"/>
                                          </p:stCondLst>
                                        </p:cTn>
                                        <p:tgtEl>
                                          <p:spTgt spid="10752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07527"/>
                                        </p:tgtEl>
                                      </p:cBhvr>
                                    </p:animEffect>
                                    <p:set>
                                      <p:cBhvr>
                                        <p:cTn id="27" dur="1" fill="hold">
                                          <p:stCondLst>
                                            <p:cond delay="499"/>
                                          </p:stCondLst>
                                        </p:cTn>
                                        <p:tgtEl>
                                          <p:spTgt spid="107527"/>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07526"/>
                                        </p:tgtEl>
                                      </p:cBhvr>
                                    </p:animEffect>
                                    <p:set>
                                      <p:cBhvr>
                                        <p:cTn id="32" dur="1" fill="hold">
                                          <p:stCondLst>
                                            <p:cond delay="499"/>
                                          </p:stCondLst>
                                        </p:cTn>
                                        <p:tgtEl>
                                          <p:spTgt spid="1075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P spid="107527" grpId="0" animBg="1"/>
      <p:bldP spid="107528" grpId="0" animBg="1"/>
      <p:bldP spid="107529" grpId="0" animBg="1"/>
      <p:bldP spid="107530" grpId="0" animBg="1"/>
      <p:bldP spid="1075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6175"/>
            <a:ext cx="9144000" cy="578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 Box 5"/>
          <p:cNvSpPr txBox="1">
            <a:spLocks noChangeArrowheads="1"/>
          </p:cNvSpPr>
          <p:nvPr/>
        </p:nvSpPr>
        <p:spPr bwMode="auto">
          <a:xfrm>
            <a:off x="8655050" y="152400"/>
            <a:ext cx="336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t>5</a:t>
            </a:r>
          </a:p>
        </p:txBody>
      </p:sp>
      <p:sp>
        <p:nvSpPr>
          <p:cNvPr id="41987" name="Rectangle 7"/>
          <p:cNvSpPr>
            <a:spLocks noGrp="1" noChangeArrowheads="1"/>
          </p:cNvSpPr>
          <p:nvPr>
            <p:ph type="title" idx="4294967295"/>
          </p:nvPr>
        </p:nvSpPr>
        <p:spPr>
          <a:xfrm>
            <a:off x="1143000" y="0"/>
            <a:ext cx="7772400" cy="1143000"/>
          </a:xfrm>
        </p:spPr>
        <p:txBody>
          <a:bodyPr/>
          <a:lstStyle/>
          <a:p>
            <a:pPr algn="ctr" eaLnBrk="1" hangingPunct="1"/>
            <a:r>
              <a:rPr lang="en-US" altLang="zh-CN" sz="3600" b="1">
                <a:solidFill>
                  <a:schemeClr val="tx1"/>
                </a:solidFill>
                <a:latin typeface="Arial" charset="0"/>
                <a:ea typeface="ＭＳ Ｐゴシック" charset="0"/>
              </a:rPr>
              <a:t>Every Geographical Location </a:t>
            </a:r>
            <a:br>
              <a:rPr lang="en-US" altLang="zh-CN" sz="3600" b="1">
                <a:solidFill>
                  <a:schemeClr val="tx1"/>
                </a:solidFill>
                <a:latin typeface="Arial" charset="0"/>
                <a:ea typeface="ＭＳ Ｐゴシック" charset="0"/>
              </a:rPr>
            </a:br>
            <a:r>
              <a:rPr lang="en-US" altLang="zh-CN" sz="3600" b="1">
                <a:solidFill>
                  <a:schemeClr val="tx1"/>
                </a:solidFill>
                <a:latin typeface="Arial" charset="0"/>
                <a:ea typeface="ＭＳ Ｐゴシック" charset="0"/>
              </a:rPr>
              <a:t>in Acts / Epistles (Quiz #2)</a:t>
            </a:r>
            <a:endParaRPr lang="en-US" sz="3600" b="1">
              <a:solidFill>
                <a:schemeClr val="tx1"/>
              </a:solidFill>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533400" y="76200"/>
            <a:ext cx="8229600" cy="990600"/>
          </a:xfrm>
        </p:spPr>
        <p:txBody>
          <a:bodyPr/>
          <a:lstStyle/>
          <a:p>
            <a:pPr eaLnBrk="1" hangingPunct="1"/>
            <a:r>
              <a:rPr lang="en-US" sz="4000" dirty="0">
                <a:latin typeface="Arial" charset="0"/>
                <a:ea typeface="ＭＳ Ｐゴシック" charset="0"/>
              </a:rPr>
              <a:t>Ptolemies &amp; Seleucids Over Israel</a:t>
            </a:r>
          </a:p>
        </p:txBody>
      </p:sp>
      <p:sp>
        <p:nvSpPr>
          <p:cNvPr id="124931" name="Oval 3"/>
          <p:cNvSpPr>
            <a:spLocks noChangeArrowheads="1"/>
          </p:cNvSpPr>
          <p:nvPr/>
        </p:nvSpPr>
        <p:spPr bwMode="auto">
          <a:xfrm>
            <a:off x="1905000" y="39624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8851" name="Text Box 4"/>
          <p:cNvSpPr txBox="1">
            <a:spLocks noChangeArrowheads="1"/>
          </p:cNvSpPr>
          <p:nvPr/>
        </p:nvSpPr>
        <p:spPr bwMode="auto">
          <a:xfrm>
            <a:off x="84582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atin typeface="Arial" charset="0"/>
                <a:cs typeface="Arial" charset="0"/>
              </a:rPr>
              <a:t>63</a:t>
            </a:r>
          </a:p>
        </p:txBody>
      </p:sp>
      <p:grpSp>
        <p:nvGrpSpPr>
          <p:cNvPr id="78852" name="Group 5"/>
          <p:cNvGrpSpPr>
            <a:grpSpLocks/>
          </p:cNvGrpSpPr>
          <p:nvPr/>
        </p:nvGrpSpPr>
        <p:grpSpPr bwMode="auto">
          <a:xfrm>
            <a:off x="0" y="2590800"/>
            <a:ext cx="9144000" cy="4419600"/>
            <a:chOff x="0" y="1152"/>
            <a:chExt cx="5580" cy="2743"/>
          </a:xfrm>
        </p:grpSpPr>
        <p:pic>
          <p:nvPicPr>
            <p:cNvPr id="78860" name="Picture 6"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61" name="Picture 7"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24943" name="Picture 15" descr="j0234323"/>
          <p:cNvPicPr>
            <a:picLocks noChangeAspect="1" noChangeArrowheads="1"/>
          </p:cNvPicPr>
          <p:nvPr/>
        </p:nvPicPr>
        <p:blipFill>
          <a:blip r:embed="rId5">
            <a:lum bright="-42000" contrast="18000"/>
            <a:extLst>
              <a:ext uri="{28A0092B-C50C-407E-A947-70E740481C1C}">
                <a14:useLocalDpi xmlns:a14="http://schemas.microsoft.com/office/drawing/2010/main"/>
              </a:ext>
            </a:extLst>
          </a:blip>
          <a:srcRect/>
          <a:stretch>
            <a:fillRect/>
          </a:stretch>
        </p:blipFill>
        <p:spPr bwMode="auto">
          <a:xfrm rot="-2532446">
            <a:off x="1981200" y="685800"/>
            <a:ext cx="2954338" cy="295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9" name="Picture 21" descr="j0280647"/>
          <p:cNvPicPr>
            <a:picLocks noChangeAspect="1" noChangeArrowheads="1"/>
          </p:cNvPicPr>
          <p:nvPr/>
        </p:nvPicPr>
        <p:blipFill>
          <a:blip r:embed="rId6">
            <a:lum bright="-18000"/>
            <a:extLst>
              <a:ext uri="{28A0092B-C50C-407E-A947-70E740481C1C}">
                <a14:useLocalDpi xmlns:a14="http://schemas.microsoft.com/office/drawing/2010/main"/>
              </a:ext>
            </a:extLst>
          </a:blip>
          <a:srcRect/>
          <a:stretch>
            <a:fillRect/>
          </a:stretch>
        </p:blipFill>
        <p:spPr bwMode="auto">
          <a:xfrm>
            <a:off x="0" y="1089025"/>
            <a:ext cx="3124200" cy="248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41" name="Rectangle 13"/>
          <p:cNvSpPr>
            <a:spLocks noChangeArrowheads="1"/>
          </p:cNvSpPr>
          <p:nvPr/>
        </p:nvSpPr>
        <p:spPr bwMode="auto">
          <a:xfrm>
            <a:off x="3386336" y="260648"/>
            <a:ext cx="609600" cy="3352800"/>
          </a:xfrm>
          <a:prstGeom prst="rect">
            <a:avLst/>
          </a:prstGeom>
          <a:noFill/>
          <a:ln w="9525">
            <a:noFill/>
            <a:miter lim="800000"/>
            <a:headEnd/>
            <a:tailEnd/>
          </a:ln>
          <a:effectLst/>
        </p:spPr>
        <p:txBody>
          <a:bodyPr lIns="92075" tIns="46038" rIns="92075" bIns="46038" anchor="ctr"/>
          <a:lstStyle/>
          <a:p>
            <a:r>
              <a:rPr lang="en-US" sz="4400" dirty="0">
                <a:effectLst>
                  <a:glow rad="228600">
                    <a:schemeClr val="bg2"/>
                  </a:glow>
                </a:effectLst>
                <a:latin typeface="Arial"/>
                <a:ea typeface="+mn-ea"/>
                <a:cs typeface="Arial"/>
              </a:rPr>
              <a:t>Sword</a:t>
            </a:r>
          </a:p>
        </p:txBody>
      </p:sp>
      <p:sp>
        <p:nvSpPr>
          <p:cNvPr id="124940" name="Rectangle 12"/>
          <p:cNvSpPr>
            <a:spLocks noChangeArrowheads="1"/>
          </p:cNvSpPr>
          <p:nvPr/>
        </p:nvSpPr>
        <p:spPr bwMode="auto">
          <a:xfrm>
            <a:off x="506413" y="381000"/>
            <a:ext cx="609600" cy="3048000"/>
          </a:xfrm>
          <a:prstGeom prst="rect">
            <a:avLst/>
          </a:prstGeom>
          <a:noFill/>
          <a:ln w="9525">
            <a:noFill/>
            <a:miter lim="800000"/>
            <a:headEnd/>
            <a:tailEnd/>
          </a:ln>
          <a:effectLst/>
        </p:spPr>
        <p:txBody>
          <a:bodyPr lIns="92075" tIns="46038" rIns="92075" bIns="46038" anchor="ctr"/>
          <a:lstStyle/>
          <a:p>
            <a:pPr>
              <a:defRPr/>
            </a:pPr>
            <a:r>
              <a:rPr lang="en-US" sz="4400" dirty="0">
                <a:effectLst>
                  <a:glow rad="228600">
                    <a:schemeClr val="bg2"/>
                  </a:glow>
                </a:effectLst>
                <a:latin typeface="Arial"/>
                <a:ea typeface="+mn-ea"/>
                <a:cs typeface="Arial"/>
              </a:rPr>
              <a:t>Peace</a:t>
            </a:r>
          </a:p>
        </p:txBody>
      </p:sp>
      <p:sp>
        <p:nvSpPr>
          <p:cNvPr id="14" name="Text Box 6"/>
          <p:cNvSpPr txBox="1">
            <a:spLocks noChangeArrowheads="1"/>
          </p:cNvSpPr>
          <p:nvPr/>
        </p:nvSpPr>
        <p:spPr bwMode="auto">
          <a:xfrm>
            <a:off x="5664200" y="2133600"/>
            <a:ext cx="3479800" cy="460375"/>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spcBef>
                <a:spcPct val="50000"/>
              </a:spcBef>
              <a:defRPr/>
            </a:pPr>
            <a:r>
              <a:rPr lang="en-US" b="1" dirty="0">
                <a:latin typeface="Arial"/>
                <a:ea typeface="+mn-ea"/>
                <a:cs typeface="Arial"/>
              </a:rPr>
              <a:t>Beitzel, 1</a:t>
            </a:r>
            <a:r>
              <a:rPr lang="en-US" b="1" baseline="30000" dirty="0">
                <a:latin typeface="Arial"/>
                <a:ea typeface="+mn-ea"/>
                <a:cs typeface="Arial"/>
              </a:rPr>
              <a:t>st</a:t>
            </a:r>
            <a:r>
              <a:rPr lang="en-US" b="1" dirty="0">
                <a:latin typeface="Arial"/>
                <a:ea typeface="+mn-ea"/>
                <a:cs typeface="Arial"/>
              </a:rPr>
              <a:t> edition, 152</a:t>
            </a:r>
          </a:p>
        </p:txBody>
      </p:sp>
      <p:sp>
        <p:nvSpPr>
          <p:cNvPr id="15" name="Text Box 13"/>
          <p:cNvSpPr txBox="1">
            <a:spLocks noChangeArrowheads="1"/>
          </p:cNvSpPr>
          <p:nvPr/>
        </p:nvSpPr>
        <p:spPr bwMode="auto">
          <a:xfrm>
            <a:off x="2771800" y="4293096"/>
            <a:ext cx="223691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104C1C"/>
                </a:solidFill>
                <a:effectLst>
                  <a:glow rad="355600">
                    <a:srgbClr val="FFFFFF"/>
                  </a:glow>
                </a:effectLst>
                <a:latin typeface="Arial Black" charset="0"/>
              </a:rPr>
              <a:t>Seleucus</a:t>
            </a:r>
          </a:p>
        </p:txBody>
      </p:sp>
      <p:sp>
        <p:nvSpPr>
          <p:cNvPr id="16" name="Text Box 14"/>
          <p:cNvSpPr txBox="1">
            <a:spLocks noChangeArrowheads="1"/>
          </p:cNvSpPr>
          <p:nvPr/>
        </p:nvSpPr>
        <p:spPr bwMode="auto">
          <a:xfrm>
            <a:off x="680715" y="5223048"/>
            <a:ext cx="2031325"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4C1322"/>
                </a:solidFill>
                <a:effectLst>
                  <a:glow rad="355600">
                    <a:srgbClr val="FFFFFF"/>
                  </a:glow>
                </a:effectLst>
                <a:latin typeface="Arial Black" charset="0"/>
              </a:rPr>
              <a:t>Ptolemy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 calcmode="lin" valueType="num">
                                      <p:cBhvr additive="base">
                                        <p:cTn id="7" dur="5000" fill="hold"/>
                                        <p:tgtEl>
                                          <p:spTgt spid="124940"/>
                                        </p:tgtEl>
                                        <p:attrNameLst>
                                          <p:attrName>ppt_x</p:attrName>
                                        </p:attrNameLst>
                                      </p:cBhvr>
                                      <p:tavLst>
                                        <p:tav tm="0">
                                          <p:val>
                                            <p:strVal val="0-#ppt_w/2"/>
                                          </p:val>
                                        </p:tav>
                                        <p:tav tm="100000">
                                          <p:val>
                                            <p:strVal val="#ppt_x"/>
                                          </p:val>
                                        </p:tav>
                                      </p:tavLst>
                                    </p:anim>
                                    <p:anim calcmode="lin" valueType="num">
                                      <p:cBhvr additive="base">
                                        <p:cTn id="8" dur="5000" fill="hold"/>
                                        <p:tgtEl>
                                          <p:spTgt spid="12494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4949"/>
                                        </p:tgtEl>
                                        <p:attrNameLst>
                                          <p:attrName>style.visibility</p:attrName>
                                        </p:attrNameLst>
                                      </p:cBhvr>
                                      <p:to>
                                        <p:strVal val="visible"/>
                                      </p:to>
                                    </p:set>
                                    <p:anim calcmode="lin" valueType="num">
                                      <p:cBhvr additive="base">
                                        <p:cTn id="11" dur="5000" fill="hold"/>
                                        <p:tgtEl>
                                          <p:spTgt spid="124949"/>
                                        </p:tgtEl>
                                        <p:attrNameLst>
                                          <p:attrName>ppt_x</p:attrName>
                                        </p:attrNameLst>
                                      </p:cBhvr>
                                      <p:tavLst>
                                        <p:tav tm="0">
                                          <p:val>
                                            <p:strVal val="0-#ppt_w/2"/>
                                          </p:val>
                                        </p:tav>
                                        <p:tav tm="100000">
                                          <p:val>
                                            <p:strVal val="#ppt_x"/>
                                          </p:val>
                                        </p:tav>
                                      </p:tavLst>
                                    </p:anim>
                                    <p:anim calcmode="lin" valueType="num">
                                      <p:cBhvr additive="base">
                                        <p:cTn id="12" dur="5000" fill="hold"/>
                                        <p:tgtEl>
                                          <p:spTgt spid="12494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 calcmode="lin" valueType="num">
                                      <p:cBhvr>
                                        <p:cTn id="17" dur="1000" fill="hold"/>
                                        <p:tgtEl>
                                          <p:spTgt spid="124941"/>
                                        </p:tgtEl>
                                        <p:attrNameLst>
                                          <p:attrName>ppt_w</p:attrName>
                                        </p:attrNameLst>
                                      </p:cBhvr>
                                      <p:tavLst>
                                        <p:tav tm="0">
                                          <p:val>
                                            <p:fltVal val="0"/>
                                          </p:val>
                                        </p:tav>
                                        <p:tav tm="100000">
                                          <p:val>
                                            <p:strVal val="#ppt_w"/>
                                          </p:val>
                                        </p:tav>
                                      </p:tavLst>
                                    </p:anim>
                                    <p:anim calcmode="lin" valueType="num">
                                      <p:cBhvr>
                                        <p:cTn id="18" dur="1000" fill="hold"/>
                                        <p:tgtEl>
                                          <p:spTgt spid="124941"/>
                                        </p:tgtEl>
                                        <p:attrNameLst>
                                          <p:attrName>ppt_h</p:attrName>
                                        </p:attrNameLst>
                                      </p:cBhvr>
                                      <p:tavLst>
                                        <p:tav tm="0">
                                          <p:val>
                                            <p:fltVal val="0"/>
                                          </p:val>
                                        </p:tav>
                                        <p:tav tm="100000">
                                          <p:val>
                                            <p:strVal val="#ppt_h"/>
                                          </p:val>
                                        </p:tav>
                                      </p:tavLst>
                                    </p:anim>
                                    <p:anim calcmode="lin" valueType="num">
                                      <p:cBhvr>
                                        <p:cTn id="19" dur="1000" fill="hold"/>
                                        <p:tgtEl>
                                          <p:spTgt spid="1249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24941"/>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124943"/>
                                        </p:tgtEl>
                                        <p:attrNameLst>
                                          <p:attrName>style.visibility</p:attrName>
                                        </p:attrNameLst>
                                      </p:cBhvr>
                                      <p:to>
                                        <p:strVal val="visible"/>
                                      </p:to>
                                    </p:set>
                                    <p:anim calcmode="lin" valueType="num">
                                      <p:cBhvr>
                                        <p:cTn id="23" dur="1000" fill="hold"/>
                                        <p:tgtEl>
                                          <p:spTgt spid="124943"/>
                                        </p:tgtEl>
                                        <p:attrNameLst>
                                          <p:attrName>ppt_w</p:attrName>
                                        </p:attrNameLst>
                                      </p:cBhvr>
                                      <p:tavLst>
                                        <p:tav tm="0">
                                          <p:val>
                                            <p:fltVal val="0"/>
                                          </p:val>
                                        </p:tav>
                                        <p:tav tm="100000">
                                          <p:val>
                                            <p:strVal val="#ppt_w"/>
                                          </p:val>
                                        </p:tav>
                                      </p:tavLst>
                                    </p:anim>
                                    <p:anim calcmode="lin" valueType="num">
                                      <p:cBhvr>
                                        <p:cTn id="24" dur="1000" fill="hold"/>
                                        <p:tgtEl>
                                          <p:spTgt spid="124943"/>
                                        </p:tgtEl>
                                        <p:attrNameLst>
                                          <p:attrName>ppt_h</p:attrName>
                                        </p:attrNameLst>
                                      </p:cBhvr>
                                      <p:tavLst>
                                        <p:tav tm="0">
                                          <p:val>
                                            <p:fltVal val="0"/>
                                          </p:val>
                                        </p:tav>
                                        <p:tav tm="100000">
                                          <p:val>
                                            <p:strVal val="#ppt_h"/>
                                          </p:val>
                                        </p:tav>
                                      </p:tavLst>
                                    </p:anim>
                                    <p:anim calcmode="lin" valueType="num">
                                      <p:cBhvr>
                                        <p:cTn id="25" dur="1000" fill="hold"/>
                                        <p:tgtEl>
                                          <p:spTgt spid="12494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49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1" grpId="0"/>
      <p:bldP spid="124940" grpId="0"/>
      <p:bldP spid="15" grpId="0" autoUpdateAnimBg="0"/>
      <p:bldP spid="1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4"/>
          <p:cNvSpPr>
            <a:spLocks noGrp="1" noChangeArrowheads="1"/>
          </p:cNvSpPr>
          <p:nvPr>
            <p:ph type="title"/>
          </p:nvPr>
        </p:nvSpPr>
        <p:spPr>
          <a:xfrm>
            <a:off x="609600" y="76200"/>
            <a:ext cx="7315200" cy="1143000"/>
          </a:xfrm>
        </p:spPr>
        <p:txBody>
          <a:bodyPr/>
          <a:lstStyle/>
          <a:p>
            <a:pPr algn="ctr" eaLnBrk="1" hangingPunct="1"/>
            <a:r>
              <a:rPr lang="en-US" sz="4000" b="1">
                <a:latin typeface="Arial" charset="0"/>
                <a:ea typeface="ＭＳ Ｐゴシック" charset="0"/>
              </a:rPr>
              <a:t>Greek Era Significance</a:t>
            </a:r>
          </a:p>
        </p:txBody>
      </p:sp>
      <p:sp>
        <p:nvSpPr>
          <p:cNvPr id="122885" name="Rectangle 5"/>
          <p:cNvSpPr>
            <a:spLocks noGrp="1" noChangeArrowheads="1"/>
          </p:cNvSpPr>
          <p:nvPr>
            <p:ph type="body" sz="half" idx="1"/>
          </p:nvPr>
        </p:nvSpPr>
        <p:spPr>
          <a:xfrm>
            <a:off x="0" y="1946275"/>
            <a:ext cx="4343400" cy="4114800"/>
          </a:xfrm>
        </p:spPr>
        <p:txBody>
          <a:bodyPr/>
          <a:lstStyle/>
          <a:p>
            <a:pPr eaLnBrk="1" hangingPunct="1">
              <a:defRPr/>
            </a:pPr>
            <a:r>
              <a:rPr lang="en-US" b="1">
                <a:latin typeface="Arial" charset="0"/>
                <a:ea typeface="ＭＳ Ｐゴシック" charset="0"/>
              </a:rPr>
              <a:t>Religious Freedom</a:t>
            </a:r>
          </a:p>
          <a:p>
            <a:pPr eaLnBrk="1" hangingPunct="1">
              <a:defRPr/>
            </a:pPr>
            <a:r>
              <a:rPr lang="en-US" b="1">
                <a:latin typeface="Arial" charset="0"/>
                <a:ea typeface="ＭＳ Ｐゴシック" charset="0"/>
              </a:rPr>
              <a:t>Rise of Sanhedrin</a:t>
            </a:r>
          </a:p>
          <a:p>
            <a:pPr eaLnBrk="1" hangingPunct="1">
              <a:defRPr/>
            </a:pPr>
            <a:r>
              <a:rPr lang="en-US" b="1">
                <a:latin typeface="Arial" charset="0"/>
                <a:ea typeface="ＭＳ Ｐゴシック" charset="0"/>
              </a:rPr>
              <a:t>Peaceful Hellenization</a:t>
            </a:r>
          </a:p>
          <a:p>
            <a:pPr eaLnBrk="1" hangingPunct="1">
              <a:defRPr/>
            </a:pPr>
            <a:r>
              <a:rPr lang="en-US" b="1">
                <a:latin typeface="Arial" charset="0"/>
                <a:ea typeface="ＭＳ Ｐゴシック" charset="0"/>
              </a:rPr>
              <a:t>Greek Language</a:t>
            </a:r>
          </a:p>
          <a:p>
            <a:pPr eaLnBrk="1" hangingPunct="1">
              <a:defRPr/>
            </a:pPr>
            <a:r>
              <a:rPr lang="en-US" b="1">
                <a:latin typeface="Arial" charset="0"/>
                <a:ea typeface="ＭＳ Ｐゴシック" charset="0"/>
              </a:rPr>
              <a:t>Septuagint (LXX)</a:t>
            </a:r>
          </a:p>
        </p:txBody>
      </p:sp>
      <p:sp>
        <p:nvSpPr>
          <p:cNvPr id="122887" name="Text Box 7"/>
          <p:cNvSpPr txBox="1">
            <a:spLocks noChangeArrowheads="1"/>
          </p:cNvSpPr>
          <p:nvPr/>
        </p:nvSpPr>
        <p:spPr bwMode="auto">
          <a:xfrm>
            <a:off x="76200" y="1066800"/>
            <a:ext cx="4016375" cy="584200"/>
          </a:xfrm>
          <a:prstGeom prst="rect">
            <a:avLst/>
          </a:prstGeom>
          <a:solidFill>
            <a:srgbClr val="660066"/>
          </a:solid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dirty="0">
                <a:latin typeface="Arial"/>
                <a:ea typeface="+mn-ea"/>
                <a:cs typeface="Arial"/>
              </a:rPr>
              <a:t>Ptolemaic (301-198)</a:t>
            </a: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110" charset="2"/>
              <a:buChar char="n"/>
              <a:defRPr/>
            </a:pPr>
            <a:endParaRPr lang="en-US" b="1">
              <a:effectLst>
                <a:outerShdw blurRad="38100" dist="38100" dir="2700000" algn="tl">
                  <a:srgbClr val="000000"/>
                </a:outerShdw>
              </a:effectLst>
              <a:latin typeface="Arial"/>
              <a:ea typeface="+mn-ea"/>
              <a:cs typeface="Arial"/>
            </a:endParaRPr>
          </a:p>
        </p:txBody>
      </p:sp>
      <p:sp>
        <p:nvSpPr>
          <p:cNvPr id="122889" name="Text Box 9"/>
          <p:cNvSpPr txBox="1">
            <a:spLocks noChangeArrowheads="1"/>
          </p:cNvSpPr>
          <p:nvPr/>
        </p:nvSpPr>
        <p:spPr bwMode="auto">
          <a:xfrm>
            <a:off x="4595813" y="1066800"/>
            <a:ext cx="3765550" cy="584200"/>
          </a:xfrm>
          <a:prstGeom prst="rect">
            <a:avLst/>
          </a:prstGeom>
          <a:solidFill>
            <a:srgbClr val="660066"/>
          </a:solid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a:latin typeface="Arial"/>
                <a:ea typeface="+mn-ea"/>
                <a:cs typeface="Arial"/>
              </a:rPr>
              <a:t>Seleucid (198-143)</a:t>
            </a: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110" charset="2"/>
              <a:buChar char="n"/>
              <a:defRPr/>
            </a:pPr>
            <a:endParaRPr lang="en-US" b="1">
              <a:effectLst>
                <a:outerShdw blurRad="38100" dist="38100" dir="2700000" algn="tl">
                  <a:srgbClr val="000000"/>
                </a:outerShdw>
              </a:effectLst>
              <a:latin typeface="Arial"/>
              <a:ea typeface="+mn-ea"/>
              <a:cs typeface="Arial"/>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High Priesthood</a:t>
            </a:r>
          </a:p>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Rise of Hasidim</a:t>
            </a:r>
          </a:p>
        </p:txBody>
      </p:sp>
      <p:sp>
        <p:nvSpPr>
          <p:cNvPr id="80904" name="Text Box 12"/>
          <p:cNvSpPr txBox="1">
            <a:spLocks noChangeArrowheads="1"/>
          </p:cNvSpPr>
          <p:nvPr/>
        </p:nvSpPr>
        <p:spPr bwMode="auto">
          <a:xfrm>
            <a:off x="7467600" y="76200"/>
            <a:ext cx="167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62, 65, 95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2885">
                                            <p:txEl>
                                              <p:pRg st="0" end="0"/>
                                            </p:txEl>
                                          </p:spTgt>
                                        </p:tgtEl>
                                        <p:attrNameLst>
                                          <p:attrName>style.visibility</p:attrName>
                                        </p:attrNameLst>
                                      </p:cBhvr>
                                      <p:to>
                                        <p:strVal val="visible"/>
                                      </p:to>
                                    </p:set>
                                    <p:anim calcmode="lin" valueType="num">
                                      <p:cBhvr additive="base">
                                        <p:cTn id="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2885">
                                            <p:txEl>
                                              <p:pRg st="1" end="1"/>
                                            </p:txEl>
                                          </p:spTgt>
                                        </p:tgtEl>
                                        <p:attrNameLst>
                                          <p:attrName>style.visibility</p:attrName>
                                        </p:attrNameLst>
                                      </p:cBhvr>
                                      <p:to>
                                        <p:strVal val="visible"/>
                                      </p:to>
                                    </p:set>
                                    <p:anim calcmode="lin" valueType="num">
                                      <p:cBhvr additive="base">
                                        <p:cTn id="13" dur="500" fill="hold"/>
                                        <p:tgtEl>
                                          <p:spTgt spid="1228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22885">
                                            <p:txEl>
                                              <p:pRg st="2" end="2"/>
                                            </p:txEl>
                                          </p:spTgt>
                                        </p:tgtEl>
                                        <p:attrNameLst>
                                          <p:attrName>style.visibility</p:attrName>
                                        </p:attrNameLst>
                                      </p:cBhvr>
                                      <p:to>
                                        <p:strVal val="visible"/>
                                      </p:to>
                                    </p:set>
                                    <p:anim calcmode="lin" valueType="num">
                                      <p:cBhvr additive="base">
                                        <p:cTn id="19" dur="500" fill="hold"/>
                                        <p:tgtEl>
                                          <p:spTgt spid="1228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22885">
                                            <p:txEl>
                                              <p:pRg st="3" end="3"/>
                                            </p:txEl>
                                          </p:spTgt>
                                        </p:tgtEl>
                                        <p:attrNameLst>
                                          <p:attrName>style.visibility</p:attrName>
                                        </p:attrNameLst>
                                      </p:cBhvr>
                                      <p:to>
                                        <p:strVal val="visible"/>
                                      </p:to>
                                    </p:set>
                                    <p:anim calcmode="lin" valueType="num">
                                      <p:cBhvr additive="base">
                                        <p:cTn id="25" dur="500" fill="hold"/>
                                        <p:tgtEl>
                                          <p:spTgt spid="1228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22885">
                                            <p:txEl>
                                              <p:pRg st="4" end="4"/>
                                            </p:txEl>
                                          </p:spTgt>
                                        </p:tgtEl>
                                        <p:attrNameLst>
                                          <p:attrName>style.visibility</p:attrName>
                                        </p:attrNameLst>
                                      </p:cBhvr>
                                      <p:to>
                                        <p:strVal val="visible"/>
                                      </p:to>
                                    </p:set>
                                    <p:anim calcmode="lin" valueType="num">
                                      <p:cBhvr additive="base">
                                        <p:cTn id="31" dur="500" fill="hold"/>
                                        <p:tgtEl>
                                          <p:spTgt spid="1228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122891">
                                            <p:txEl>
                                              <p:pRg st="0" end="0"/>
                                            </p:txEl>
                                          </p:spTgt>
                                        </p:tgtEl>
                                        <p:attrNameLst>
                                          <p:attrName>style.visibility</p:attrName>
                                        </p:attrNameLst>
                                      </p:cBhvr>
                                      <p:to>
                                        <p:strVal val="visible"/>
                                      </p:to>
                                    </p:set>
                                    <p:anim calcmode="lin" valueType="num">
                                      <p:cBhvr additive="base">
                                        <p:cTn id="37" dur="500" fill="hold"/>
                                        <p:tgtEl>
                                          <p:spTgt spid="12289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2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122891">
                                            <p:txEl>
                                              <p:pRg st="1" end="1"/>
                                            </p:txEl>
                                          </p:spTgt>
                                        </p:tgtEl>
                                        <p:attrNameLst>
                                          <p:attrName>style.visibility</p:attrName>
                                        </p:attrNameLst>
                                      </p:cBhvr>
                                      <p:to>
                                        <p:strVal val="visible"/>
                                      </p:to>
                                    </p:set>
                                    <p:anim calcmode="lin" valueType="num">
                                      <p:cBhvr additive="base">
                                        <p:cTn id="43" dur="500" fill="hold"/>
                                        <p:tgtEl>
                                          <p:spTgt spid="122891">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28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6" name="Rectangle 5"/>
          <p:cNvSpPr>
            <a:spLocks noGrp="1" noChangeArrowheads="1"/>
          </p:cNvSpPr>
          <p:nvPr>
            <p:ph type="title"/>
          </p:nvPr>
        </p:nvSpPr>
        <p:spPr>
          <a:xfrm>
            <a:off x="152400" y="76200"/>
            <a:ext cx="3200400" cy="762000"/>
          </a:xfrm>
        </p:spPr>
        <p:txBody>
          <a:bodyPr/>
          <a:lstStyle/>
          <a:p>
            <a:pPr eaLnBrk="1" hangingPunct="1"/>
            <a:r>
              <a:rPr lang="en-US" sz="4000">
                <a:latin typeface="Arial" charset="0"/>
                <a:ea typeface="ＭＳ Ｐゴシック" charset="0"/>
              </a:rPr>
              <a:t>Antiochus IV</a:t>
            </a:r>
          </a:p>
        </p:txBody>
      </p:sp>
      <p:pic>
        <p:nvPicPr>
          <p:cNvPr id="82947"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914400"/>
            <a:ext cx="3055938" cy="4114800"/>
          </a:xfrm>
          <a:noFill/>
          <a:extLst>
            <a:ext uri="{909E8E84-426E-40dd-AFC4-6F175D3DCCD1}">
              <a14:hiddenFill xmlns="" xmlns:a14="http://schemas.microsoft.com/office/drawing/2010/main">
                <a:solidFill>
                  <a:srgbClr val="FFFFFF"/>
                </a:solidFill>
              </a14:hiddenFill>
            </a:ext>
          </a:extLst>
        </p:spPr>
      </p:pic>
      <p:sp>
        <p:nvSpPr>
          <p:cNvPr id="81927" name="Text Box 7"/>
          <p:cNvSpPr txBox="1">
            <a:spLocks noChangeArrowheads="1"/>
          </p:cNvSpPr>
          <p:nvPr/>
        </p:nvSpPr>
        <p:spPr bwMode="auto">
          <a:xfrm>
            <a:off x="3200400" y="304800"/>
            <a:ext cx="5943600" cy="378618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charset="0"/>
                <a:cs typeface="Arial" charset="0"/>
              </a:rPr>
              <a:t>Daniel 11:29-30  "At the time appointed he shall return and come into the south, but it shall not be this time as it was before.  For ships of Kittim shall come against him, and he shall be afraid and withdraw, and shall turn back and be enraged and take action against the holy covenant.  He shall turn back and pay attention to those who forsake the holy covenant.</a:t>
            </a:r>
            <a:r>
              <a:rPr lang="ja-JP" altLang="en-US" b="1">
                <a:latin typeface="Arial" charset="0"/>
                <a:cs typeface="Arial" charset="0"/>
              </a:rPr>
              <a:t>”</a:t>
            </a:r>
            <a:endParaRPr lang="en-US" b="1">
              <a:latin typeface="Arial" charset="0"/>
              <a:cs typeface="Arial" charset="0"/>
            </a:endParaRPr>
          </a:p>
        </p:txBody>
      </p:sp>
      <p:pic>
        <p:nvPicPr>
          <p:cNvPr id="82949"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114800"/>
            <a:ext cx="60086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762375"/>
            <a:ext cx="2649537"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34" name="AutoShape 14"/>
          <p:cNvSpPr>
            <a:spLocks noChangeArrowheads="1"/>
          </p:cNvSpPr>
          <p:nvPr/>
        </p:nvSpPr>
        <p:spPr bwMode="auto">
          <a:xfrm>
            <a:off x="5638800" y="5568280"/>
            <a:ext cx="1066800" cy="381000"/>
          </a:xfrm>
          <a:prstGeom prst="curvedUpArrow">
            <a:avLst>
              <a:gd name="adj1" fmla="val 56000"/>
              <a:gd name="adj2" fmla="val 112000"/>
              <a:gd name="adj3" fmla="val 33333"/>
            </a:avLst>
          </a:prstGeom>
          <a:solidFill>
            <a:srgbClr val="FFFFFF"/>
          </a:solidFill>
          <a:ln w="12700" cap="sq">
            <a:solidFill>
              <a:srgbClr val="BA1236"/>
            </a:solidFill>
            <a:miter lim="800000"/>
            <a:headEnd type="none" w="sm" len="sm"/>
            <a:tailEnd type="none" w="sm" len="sm"/>
          </a:ln>
        </p:spPr>
        <p:txBody>
          <a:bodyPr wrap="none" anchor="ctr"/>
          <a:lstStyle/>
          <a:p>
            <a:endParaRPr lang="en-US">
              <a:latin typeface="Arial" charset="0"/>
              <a:cs typeface="Arial" charset="0"/>
            </a:endParaRPr>
          </a:p>
        </p:txBody>
      </p:sp>
      <p:sp>
        <p:nvSpPr>
          <p:cNvPr id="82952"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atin typeface="Arial" charset="0"/>
                <a:cs typeface="Arial" charset="0"/>
              </a:rPr>
              <a:t>65</a:t>
            </a:r>
          </a:p>
        </p:txBody>
      </p:sp>
      <p:sp>
        <p:nvSpPr>
          <p:cNvPr id="10" name="Text Box 6"/>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a:spcBef>
                <a:spcPct val="50000"/>
              </a:spcBef>
              <a:defRPr/>
            </a:pPr>
            <a:r>
              <a:rPr lang="en-US" b="1" dirty="0" err="1">
                <a:latin typeface="Arial"/>
                <a:ea typeface="+mn-ea"/>
                <a:cs typeface="Arial"/>
              </a:rPr>
              <a:t>Beitzel</a:t>
            </a:r>
            <a:r>
              <a:rPr lang="en-US" b="1" dirty="0">
                <a:latin typeface="Arial"/>
                <a:ea typeface="+mn-ea"/>
                <a:cs typeface="Arial"/>
              </a:rPr>
              <a:t>, </a:t>
            </a:r>
            <a:br>
              <a:rPr lang="en-US" b="1" dirty="0">
                <a:latin typeface="Arial"/>
                <a:ea typeface="+mn-ea"/>
                <a:cs typeface="Arial"/>
              </a:rPr>
            </a:br>
            <a:r>
              <a:rPr lang="en-US" b="1" dirty="0">
                <a:latin typeface="Arial"/>
                <a:ea typeface="+mn-ea"/>
                <a:cs typeface="Arial"/>
              </a:rPr>
              <a:t>1</a:t>
            </a:r>
            <a:r>
              <a:rPr lang="en-US" b="1" baseline="30000" dirty="0">
                <a:latin typeface="Arial"/>
                <a:ea typeface="+mn-ea"/>
                <a:cs typeface="Arial"/>
              </a:rPr>
              <a:t>st</a:t>
            </a:r>
            <a:r>
              <a:rPr lang="en-US" b="1" dirty="0">
                <a:latin typeface="Arial"/>
                <a:ea typeface="+mn-ea"/>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81000" y="304800"/>
            <a:ext cx="3581400" cy="1905000"/>
          </a:xfrm>
        </p:spPr>
        <p:txBody>
          <a:bodyPr/>
          <a:lstStyle/>
          <a:p>
            <a:pPr eaLnBrk="1" hangingPunct="1">
              <a:defRPr/>
            </a:pPr>
            <a:r>
              <a:rPr lang="en-US" sz="4000" b="1" dirty="0">
                <a:solidFill>
                  <a:schemeClr val="tx1"/>
                </a:solidFill>
                <a:effectLst>
                  <a:glow rad="101600">
                    <a:schemeClr val="bg2"/>
                  </a:glow>
                </a:effectLst>
                <a:latin typeface="Arial" charset="0"/>
                <a:ea typeface="ＭＳ Ｐゴシック" charset="0"/>
              </a:rPr>
              <a:t>Jerusalem Hellenization</a:t>
            </a:r>
          </a:p>
        </p:txBody>
      </p:sp>
      <p:pic>
        <p:nvPicPr>
          <p:cNvPr id="84995"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1" name="Picture 5" descr="j0288956"/>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 Box 6"/>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chemeClr val="bg2"/>
                </a:solidFill>
                <a:latin typeface="Arial" charset="0"/>
                <a:cs typeface="Arial" charset="0"/>
              </a:rPr>
              <a:t>65</a:t>
            </a:r>
          </a:p>
        </p:txBody>
      </p:sp>
      <p:pic>
        <p:nvPicPr>
          <p:cNvPr id="126983" name="Picture 7" descr="Torah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914400" y="2971800"/>
            <a:ext cx="2895600" cy="3886200"/>
            <a:chOff x="576" y="1872"/>
            <a:chExt cx="1824" cy="2448"/>
          </a:xfrm>
        </p:grpSpPr>
        <p:pic>
          <p:nvPicPr>
            <p:cNvPr id="85005" name="Picture 8" descr="menora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indent="-342900" algn="ctr">
                <a:spcBef>
                  <a:spcPct val="20000"/>
                </a:spcBef>
                <a:buClr>
                  <a:schemeClr val="tx2"/>
                </a:buClr>
                <a:buSzPct val="75000"/>
                <a:buFont typeface="Wingdings" charset="0"/>
                <a:buNone/>
                <a:defRPr/>
              </a:pPr>
              <a:r>
                <a:rPr lang="en-US" sz="3200" b="1">
                  <a:effectLst>
                    <a:outerShdw blurRad="38100" dist="38100" dir="2700000" algn="tl">
                      <a:srgbClr val="000000"/>
                    </a:outerShdw>
                  </a:effectLst>
                  <a:latin typeface="Arial" charset="0"/>
                  <a:cs typeface="Arial" charset="0"/>
                </a:rPr>
                <a:t>Menorah</a:t>
              </a:r>
            </a:p>
          </p:txBody>
        </p:sp>
      </p:grpSp>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grpSp>
        <p:nvGrpSpPr>
          <p:cNvPr id="3" name="Group 13"/>
          <p:cNvGrpSpPr>
            <a:grpSpLocks/>
          </p:cNvGrpSpPr>
          <p:nvPr/>
        </p:nvGrpSpPr>
        <p:grpSpPr bwMode="auto">
          <a:xfrm>
            <a:off x="4265613" y="762000"/>
            <a:ext cx="4954587" cy="6172200"/>
            <a:chOff x="2687" y="480"/>
            <a:chExt cx="3121" cy="3888"/>
          </a:xfrm>
        </p:grpSpPr>
        <p:pic>
          <p:nvPicPr>
            <p:cNvPr id="85003" name="Picture 9" descr="shaul-hanukkiah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indent="-342900" algn="ctr">
                <a:spcBef>
                  <a:spcPct val="20000"/>
                </a:spcBef>
                <a:buClr>
                  <a:schemeClr val="tx2"/>
                </a:buClr>
                <a:buSzPct val="75000"/>
                <a:buFont typeface="Wingdings" charset="0"/>
                <a:buNone/>
                <a:defRPr/>
              </a:pPr>
              <a:r>
                <a:rPr lang="en-US" sz="3200" b="1">
                  <a:effectLst>
                    <a:outerShdw blurRad="38100" dist="38100" dir="2700000" algn="tl">
                      <a:srgbClr val="000000"/>
                    </a:outerShdw>
                  </a:effectLst>
                  <a:latin typeface="Arial" charset="0"/>
                  <a:cs typeface="Arial" charset="0"/>
                </a:rPr>
                <a:t>Hanukkiah</a:t>
              </a: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sz="3200" b="1">
                <a:effectLst>
                  <a:outerShdw blurRad="38100" dist="38100" dir="2700000" algn="tl">
                    <a:srgbClr val="000000"/>
                  </a:outerShdw>
                </a:effectLst>
                <a:latin typeface="Arial" charset="0"/>
                <a:cs typeface="Arial" charset="0"/>
              </a:rPr>
              <a:t>The Feast of Lights (Dedication)</a:t>
            </a:r>
          </a:p>
        </p:txBody>
      </p:sp>
      <p:sp>
        <p:nvSpPr>
          <p:cNvPr id="126979" name="Rectangle 3"/>
          <p:cNvSpPr>
            <a:spLocks noGrp="1" noChangeArrowheads="1"/>
          </p:cNvSpPr>
          <p:nvPr>
            <p:ph type="body" idx="1"/>
          </p:nvPr>
        </p:nvSpPr>
        <p:spPr>
          <a:xfrm>
            <a:off x="457200" y="2174875"/>
            <a:ext cx="3826768" cy="796925"/>
          </a:xfrm>
        </p:spPr>
        <p:txBody>
          <a:bodyPr/>
          <a:lstStyle/>
          <a:p>
            <a:pPr eaLnBrk="1" hangingPunct="1">
              <a:defRPr/>
            </a:pPr>
            <a:r>
              <a:rPr lang="en-US" sz="2800" b="1">
                <a:effectLst>
                  <a:glow rad="101600">
                    <a:schemeClr val="bg2"/>
                  </a:glow>
                  <a:outerShdw blurRad="38100" dist="38100" dir="2700000" algn="tl">
                    <a:srgbClr val="000000"/>
                  </a:outerShdw>
                </a:effectLst>
                <a:latin typeface="Arial" charset="0"/>
                <a:ea typeface="ＭＳ Ｐゴシック" charset="0"/>
              </a:rPr>
              <a:t>Dec 167- Dec 164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6979">
                                            <p:txEl>
                                              <p:pRg st="0" end="0"/>
                                            </p:txEl>
                                          </p:spTgt>
                                        </p:tgtEl>
                                        <p:attrNameLst>
                                          <p:attrName>style.visibility</p:attrName>
                                        </p:attrNameLst>
                                      </p:cBhvr>
                                      <p:to>
                                        <p:strVal val="visible"/>
                                      </p:to>
                                    </p:set>
                                    <p:anim calcmode="lin" valueType="num">
                                      <p:cBhvr>
                                        <p:cTn id="22"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697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6986">
                                            <p:txEl>
                                              <p:pRg st="0" end="0"/>
                                            </p:txEl>
                                          </p:spTgt>
                                        </p:tgtEl>
                                        <p:attrNameLst>
                                          <p:attrName>style.visibility</p:attrName>
                                        </p:attrNameLst>
                                      </p:cBhvr>
                                      <p:to>
                                        <p:strVal val="visible"/>
                                      </p:to>
                                    </p:set>
                                    <p:animEffect transition="in" filter="fade">
                                      <p:cBhvr>
                                        <p:cTn id="44"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86" grpId="0" build="p" autoUpdateAnimBg="0"/>
      <p:bldP spid="12697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609600" y="76200"/>
            <a:ext cx="7315200" cy="1143000"/>
          </a:xfrm>
        </p:spPr>
        <p:txBody>
          <a:bodyPr/>
          <a:lstStyle/>
          <a:p>
            <a:pPr algn="ctr" eaLnBrk="1" hangingPunct="1"/>
            <a:r>
              <a:rPr lang="en-US" sz="4000">
                <a:latin typeface="Arial" charset="0"/>
                <a:ea typeface="ＭＳ Ｐゴシック" charset="0"/>
              </a:rPr>
              <a:t>Greek Era Significance</a:t>
            </a:r>
          </a:p>
        </p:txBody>
      </p:sp>
      <p:sp>
        <p:nvSpPr>
          <p:cNvPr id="125955" name="Rectangle 3"/>
          <p:cNvSpPr>
            <a:spLocks noGrp="1" noChangeArrowheads="1"/>
          </p:cNvSpPr>
          <p:nvPr>
            <p:ph type="body" sz="half" idx="1"/>
          </p:nvPr>
        </p:nvSpPr>
        <p:spPr>
          <a:xfrm>
            <a:off x="0" y="1946275"/>
            <a:ext cx="4343400" cy="4114800"/>
          </a:xfrm>
        </p:spPr>
        <p:txBody>
          <a:bodyPr/>
          <a:lstStyle/>
          <a:p>
            <a:pPr eaLnBrk="1" hangingPunct="1">
              <a:defRPr/>
            </a:pPr>
            <a:r>
              <a:rPr lang="en-US" b="1">
                <a:latin typeface="Arial" charset="0"/>
                <a:ea typeface="ＭＳ Ｐゴシック" charset="0"/>
              </a:rPr>
              <a:t>Religious Freedom</a:t>
            </a:r>
          </a:p>
          <a:p>
            <a:pPr eaLnBrk="1" hangingPunct="1">
              <a:defRPr/>
            </a:pPr>
            <a:r>
              <a:rPr lang="en-US" b="1">
                <a:latin typeface="Arial" charset="0"/>
                <a:ea typeface="ＭＳ Ｐゴシック" charset="0"/>
              </a:rPr>
              <a:t>Rise of Sanhedrin</a:t>
            </a:r>
          </a:p>
          <a:p>
            <a:pPr eaLnBrk="1" hangingPunct="1">
              <a:defRPr/>
            </a:pPr>
            <a:r>
              <a:rPr lang="en-US" b="1">
                <a:latin typeface="Arial" charset="0"/>
                <a:ea typeface="ＭＳ Ｐゴシック" charset="0"/>
              </a:rPr>
              <a:t>Peaceful Hellenization</a:t>
            </a:r>
          </a:p>
          <a:p>
            <a:pPr eaLnBrk="1" hangingPunct="1">
              <a:defRPr/>
            </a:pPr>
            <a:r>
              <a:rPr lang="en-US" b="1">
                <a:latin typeface="Arial" charset="0"/>
                <a:ea typeface="ＭＳ Ｐゴシック" charset="0"/>
              </a:rPr>
              <a:t>Greek Language</a:t>
            </a:r>
          </a:p>
          <a:p>
            <a:pPr eaLnBrk="1" hangingPunct="1">
              <a:defRPr/>
            </a:pPr>
            <a:r>
              <a:rPr lang="en-US" b="1">
                <a:latin typeface="Arial" charset="0"/>
                <a:ea typeface="ＭＳ Ｐゴシック" charset="0"/>
              </a:rPr>
              <a:t>Septuagint (LXX)</a:t>
            </a:r>
          </a:p>
        </p:txBody>
      </p:sp>
      <p:sp>
        <p:nvSpPr>
          <p:cNvPr id="125956" name="Text Box 4"/>
          <p:cNvSpPr txBox="1">
            <a:spLocks noChangeArrowheads="1"/>
          </p:cNvSpPr>
          <p:nvPr/>
        </p:nvSpPr>
        <p:spPr bwMode="auto">
          <a:xfrm>
            <a:off x="76200" y="1066800"/>
            <a:ext cx="4016375" cy="584200"/>
          </a:xfrm>
          <a:prstGeom prst="rect">
            <a:avLst/>
          </a:prstGeom>
          <a:solidFill>
            <a:srgbClr val="660066"/>
          </a:solid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a:latin typeface="Arial"/>
                <a:ea typeface="+mn-ea"/>
                <a:cs typeface="Arial"/>
              </a:rPr>
              <a:t>Ptolemaic (301-198)</a:t>
            </a:r>
          </a:p>
        </p:txBody>
      </p:sp>
      <p:sp>
        <p:nvSpPr>
          <p:cNvPr id="125957" name="Rectangle 5"/>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110" charset="2"/>
              <a:buChar char="n"/>
              <a:defRPr/>
            </a:pPr>
            <a:endParaRPr lang="en-US">
              <a:effectLst>
                <a:outerShdw blurRad="38100" dist="38100" dir="2700000" algn="tl">
                  <a:srgbClr val="000000"/>
                </a:outerShdw>
              </a:effectLst>
              <a:latin typeface="Arial"/>
              <a:ea typeface="+mn-ea"/>
              <a:cs typeface="Arial"/>
            </a:endParaRPr>
          </a:p>
        </p:txBody>
      </p:sp>
      <p:sp>
        <p:nvSpPr>
          <p:cNvPr id="125958" name="Text Box 6"/>
          <p:cNvSpPr txBox="1">
            <a:spLocks noChangeArrowheads="1"/>
          </p:cNvSpPr>
          <p:nvPr/>
        </p:nvSpPr>
        <p:spPr bwMode="auto">
          <a:xfrm>
            <a:off x="4595813" y="1066800"/>
            <a:ext cx="3765550" cy="584200"/>
          </a:xfrm>
          <a:prstGeom prst="rect">
            <a:avLst/>
          </a:prstGeom>
          <a:solidFill>
            <a:srgbClr val="660066"/>
          </a:solid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dirty="0">
                <a:latin typeface="Arial"/>
                <a:ea typeface="+mn-ea"/>
                <a:cs typeface="Arial"/>
              </a:rPr>
              <a:t>Seleucid (198-143)</a:t>
            </a:r>
          </a:p>
        </p:txBody>
      </p:sp>
      <p:sp>
        <p:nvSpPr>
          <p:cNvPr id="125959" name="Rectangle 7"/>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110" charset="2"/>
              <a:buChar char="n"/>
              <a:defRPr/>
            </a:pPr>
            <a:endParaRPr lang="en-US">
              <a:effectLst>
                <a:outerShdw blurRad="38100" dist="38100" dir="2700000" algn="tl">
                  <a:srgbClr val="000000"/>
                </a:outerShdw>
              </a:effectLst>
              <a:latin typeface="Arial"/>
              <a:ea typeface="+mn-ea"/>
              <a:cs typeface="Arial"/>
            </a:endParaRPr>
          </a:p>
        </p:txBody>
      </p:sp>
      <p:sp>
        <p:nvSpPr>
          <p:cNvPr id="125960" name="Rectangle 8"/>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High Priesthood</a:t>
            </a:r>
          </a:p>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Rise of Hasidim</a:t>
            </a:r>
          </a:p>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Temple desecration</a:t>
            </a:r>
          </a:p>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Maccabean Revolt</a:t>
            </a:r>
          </a:p>
        </p:txBody>
      </p:sp>
      <p:sp>
        <p:nvSpPr>
          <p:cNvPr id="87048" name="Text Box 9"/>
          <p:cNvSpPr txBox="1">
            <a:spLocks noChangeArrowheads="1"/>
          </p:cNvSpPr>
          <p:nvPr/>
        </p:nvSpPr>
        <p:spPr bwMode="auto">
          <a:xfrm>
            <a:off x="7467600" y="7620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cs typeface="Arial" charset="0"/>
              </a:rPr>
              <a:t>62, 65, 95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5960">
                                            <p:txEl>
                                              <p:pRg st="2" end="2"/>
                                            </p:txEl>
                                          </p:spTgt>
                                        </p:tgtEl>
                                        <p:attrNameLst>
                                          <p:attrName>style.visibility</p:attrName>
                                        </p:attrNameLst>
                                      </p:cBhvr>
                                      <p:to>
                                        <p:strVal val="visible"/>
                                      </p:to>
                                    </p:set>
                                    <p:anim calcmode="lin" valueType="num">
                                      <p:cBhvr additive="base">
                                        <p:cTn id="7" dur="500" fill="hold"/>
                                        <p:tgtEl>
                                          <p:spTgt spid="125960">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596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25960">
                                            <p:txEl>
                                              <p:pRg st="3" end="3"/>
                                            </p:txEl>
                                          </p:spTgt>
                                        </p:tgtEl>
                                        <p:attrNameLst>
                                          <p:attrName>style.visibility</p:attrName>
                                        </p:attrNameLst>
                                      </p:cBhvr>
                                      <p:to>
                                        <p:strVal val="visible"/>
                                      </p:to>
                                    </p:set>
                                    <p:anim calcmode="lin" valueType="num">
                                      <p:cBhvr additive="base">
                                        <p:cTn id="13" dur="500" fill="hold"/>
                                        <p:tgtEl>
                                          <p:spTgt spid="125960">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596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152400" y="0"/>
            <a:ext cx="2971800" cy="2057400"/>
          </a:xfrm>
        </p:spPr>
        <p:txBody>
          <a:bodyPr/>
          <a:lstStyle/>
          <a:p>
            <a:pPr algn="ctr" eaLnBrk="1" hangingPunct="1"/>
            <a:r>
              <a:rPr lang="en-US" sz="3200">
                <a:latin typeface="Arial" charset="0"/>
                <a:ea typeface="ＭＳ Ｐゴシック" charset="0"/>
              </a:rPr>
              <a:t>The Maccabees (Hasmoneans)</a:t>
            </a:r>
          </a:p>
        </p:txBody>
      </p:sp>
      <p:pic>
        <p:nvPicPr>
          <p:cNvPr id="93186" name="Picture 4" descr="Weiner Dog0001"/>
          <p:cNvPicPr>
            <a:picLocks noChangeAspect="1" noChangeArrowheads="1"/>
          </p:cNvPicPr>
          <p:nvPr/>
        </p:nvPicPr>
        <p:blipFill>
          <a:blip r:embed="rId3" cstate="screen">
            <a:extLst>
              <a:ext uri="{28A0092B-C50C-407E-A947-70E740481C1C}">
                <a14:useLocalDpi xmlns:a14="http://schemas.microsoft.com/office/drawing/2010/main"/>
              </a:ext>
            </a:extLst>
          </a:blip>
          <a:srcRect l="850" r="3499"/>
          <a:stretch>
            <a:fillRect/>
          </a:stretch>
        </p:blipFill>
        <p:spPr bwMode="auto">
          <a:xfrm>
            <a:off x="2895600" y="0"/>
            <a:ext cx="6248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9" name="Line 5"/>
          <p:cNvSpPr>
            <a:spLocks noChangeShapeType="1"/>
          </p:cNvSpPr>
          <p:nvPr/>
        </p:nvSpPr>
        <p:spPr bwMode="auto">
          <a:xfrm flipH="1">
            <a:off x="4724400" y="990600"/>
            <a:ext cx="838200" cy="38100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93188" name="Text Box 21"/>
          <p:cNvSpPr txBox="1">
            <a:spLocks noChangeArrowheads="1"/>
          </p:cNvSpPr>
          <p:nvPr/>
        </p:nvSpPr>
        <p:spPr bwMode="auto">
          <a:xfrm>
            <a:off x="8458200" y="76200"/>
            <a:ext cx="533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chemeClr val="bg2"/>
                </a:solidFill>
                <a:latin typeface="Arial" charset="0"/>
                <a:cs typeface="Arial" charset="0"/>
              </a:rPr>
              <a:t>68</a:t>
            </a:r>
          </a:p>
        </p:txBody>
      </p:sp>
      <p:sp>
        <p:nvSpPr>
          <p:cNvPr id="93189" name="Rectangle 22"/>
          <p:cNvSpPr>
            <a:spLocks noChangeArrowheads="1"/>
          </p:cNvSpPr>
          <p:nvPr/>
        </p:nvSpPr>
        <p:spPr bwMode="auto">
          <a:xfrm>
            <a:off x="228600" y="2667000"/>
            <a:ext cx="2514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3200" i="1">
                <a:latin typeface="Arial" charset="0"/>
                <a:cs typeface="Arial" charset="0"/>
              </a:rPr>
              <a:t>Jewish Rule Over Palestine (143-63 </a:t>
            </a:r>
            <a:r>
              <a:rPr lang="en-US" i="1">
                <a:latin typeface="Arial" charset="0"/>
                <a:cs typeface="Arial" charset="0"/>
              </a:rPr>
              <a:t>BC</a:t>
            </a:r>
            <a:r>
              <a:rPr lang="en-US" sz="3200" i="1">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8549"/>
                                        </p:tgtEl>
                                        <p:attrNameLst>
                                          <p:attrName>style.visibility</p:attrName>
                                        </p:attrNameLst>
                                      </p:cBhvr>
                                      <p:to>
                                        <p:strVal val="visible"/>
                                      </p:to>
                                    </p:set>
                                    <p:animEffect transition="in" filter="wipe(up)">
                                      <p:cBhvr>
                                        <p:cTn id="7" dur="5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152400"/>
            <a:ext cx="2971800" cy="1981200"/>
          </a:xfrm>
        </p:spPr>
        <p:txBody>
          <a:bodyPr/>
          <a:lstStyle/>
          <a:p>
            <a:pPr eaLnBrk="1" hangingPunct="1"/>
            <a:r>
              <a:rPr lang="en-US" sz="3600">
                <a:latin typeface="Arial" charset="0"/>
                <a:ea typeface="ＭＳ Ｐゴシック" charset="0"/>
              </a:rPr>
              <a:t>Early Maccabean Revolt</a:t>
            </a: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r>
              <a:rPr lang="en-US" sz="2000">
                <a:latin typeface="Arial" charset="0"/>
                <a:cs typeface="Arial" charset="0"/>
              </a:rPr>
              <a:t>Mattathias Kills Jew &amp; Official</a:t>
            </a: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r>
              <a:rPr lang="en-US" sz="2000">
                <a:latin typeface="Arial" charset="0"/>
                <a:cs typeface="Arial" charset="0"/>
              </a:rPr>
              <a:t>Mattathias &amp; Sons Flee to Hills</a:t>
            </a: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r>
              <a:rPr lang="en-US" sz="2000">
                <a:latin typeface="Arial" charset="0"/>
                <a:cs typeface="Arial" charset="0"/>
              </a:rPr>
              <a:t>Judas Defeats Apollonius </a:t>
            </a: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r>
              <a:rPr lang="en-US" sz="2000">
                <a:latin typeface="Arial" charset="0"/>
                <a:cs typeface="Arial" charset="0"/>
              </a:rPr>
              <a:t>Judas Defeats Seron </a:t>
            </a: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r>
              <a:rPr lang="en-US" sz="2000">
                <a:latin typeface="Arial" charset="0"/>
                <a:cs typeface="Arial" charset="0"/>
              </a:rPr>
              <a:t>Judas Raids Syrians </a:t>
            </a: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cs typeface="Arial" charset="0"/>
              </a:rPr>
              <a:t>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6"/>
          <p:cNvGrpSpPr>
            <a:grpSpLocks/>
          </p:cNvGrpSpPr>
          <p:nvPr/>
        </p:nvGrpSpPr>
        <p:grpSpPr bwMode="auto">
          <a:xfrm>
            <a:off x="0" y="228600"/>
            <a:ext cx="9144000" cy="5595938"/>
            <a:chOff x="-1043" y="-1233"/>
            <a:chExt cx="7619" cy="5766"/>
          </a:xfrm>
        </p:grpSpPr>
        <p:pic>
          <p:nvPicPr>
            <p:cNvPr id="91142" name="Picture 4" descr="Maccabe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8" y="-213"/>
              <a:ext cx="5028" cy="4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143" name="Picture 5" descr="Maccabeus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2074" y="-202"/>
              <a:ext cx="4689" cy="2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1138" name="Rectangle 2"/>
          <p:cNvSpPr>
            <a:spLocks noGrp="1" noChangeArrowheads="1"/>
          </p:cNvSpPr>
          <p:nvPr>
            <p:ph type="title"/>
          </p:nvPr>
        </p:nvSpPr>
        <p:spPr>
          <a:xfrm>
            <a:off x="0" y="0"/>
            <a:ext cx="9144000" cy="1295400"/>
          </a:xfrm>
          <a:solidFill>
            <a:srgbClr val="FFFF00"/>
          </a:solidFill>
        </p:spPr>
        <p:txBody>
          <a:bodyPr/>
          <a:lstStyle/>
          <a:p>
            <a:pPr algn="ctr" eaLnBrk="1" hangingPunct="1"/>
            <a:r>
              <a:rPr lang="en-US" sz="5400" b="1">
                <a:solidFill>
                  <a:srgbClr val="000099"/>
                </a:solidFill>
                <a:latin typeface="Arial" charset="0"/>
                <a:ea typeface="ＭＳ Ｐゴシック" charset="0"/>
              </a:rPr>
              <a:t>The Battle of Beth Horon</a:t>
            </a:r>
          </a:p>
        </p:txBody>
      </p:sp>
      <p:sp>
        <p:nvSpPr>
          <p:cNvPr id="91139" name="Text Box 7"/>
          <p:cNvSpPr txBox="1">
            <a:spLocks noChangeArrowheads="1"/>
          </p:cNvSpPr>
          <p:nvPr/>
        </p:nvSpPr>
        <p:spPr bwMode="auto">
          <a:xfrm>
            <a:off x="0" y="4800600"/>
            <a:ext cx="3216275" cy="1570038"/>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latin typeface="Arial" charset="0"/>
                <a:cs typeface="Arial" charset="0"/>
              </a:rPr>
              <a:t>A Key Battle of the Maccabean Revolt (166 </a:t>
            </a:r>
            <a:r>
              <a:rPr lang="en-US" sz="2800">
                <a:latin typeface="Arial" charset="0"/>
                <a:cs typeface="Arial" charset="0"/>
              </a:rPr>
              <a:t>BC</a:t>
            </a:r>
            <a:r>
              <a:rPr lang="en-US" sz="3200">
                <a:latin typeface="Arial" charset="0"/>
                <a:cs typeface="Arial" charset="0"/>
              </a:rPr>
              <a:t>)</a:t>
            </a:r>
          </a:p>
        </p:txBody>
      </p:sp>
      <p:sp>
        <p:nvSpPr>
          <p:cNvPr id="91140" name="AutoShape 8"/>
          <p:cNvSpPr>
            <a:spLocks noChangeArrowheads="1"/>
          </p:cNvSpPr>
          <p:nvPr/>
        </p:nvSpPr>
        <p:spPr bwMode="auto">
          <a:xfrm>
            <a:off x="0" y="2590800"/>
            <a:ext cx="2514600" cy="2286000"/>
          </a:xfrm>
          <a:prstGeom prst="rtTriangle">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
        <p:nvSpPr>
          <p:cNvPr id="91141" name="AutoShape 9"/>
          <p:cNvSpPr>
            <a:spLocks noChangeArrowheads="1"/>
          </p:cNvSpPr>
          <p:nvPr/>
        </p:nvSpPr>
        <p:spPr bwMode="auto">
          <a:xfrm flipH="1">
            <a:off x="5334000" y="2438400"/>
            <a:ext cx="3810000" cy="3429000"/>
          </a:xfrm>
          <a:prstGeom prst="rtTriangle">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609600" y="76200"/>
            <a:ext cx="7315200" cy="1143000"/>
          </a:xfrm>
        </p:spPr>
        <p:txBody>
          <a:bodyPr/>
          <a:lstStyle/>
          <a:p>
            <a:pPr algn="ctr" eaLnBrk="1" hangingPunct="1"/>
            <a:r>
              <a:rPr lang="en-US" sz="4000" b="1">
                <a:latin typeface="Arial" charset="0"/>
                <a:ea typeface="ＭＳ Ｐゴシック" charset="0"/>
              </a:rPr>
              <a:t>Greek Era Significance</a:t>
            </a:r>
          </a:p>
        </p:txBody>
      </p:sp>
      <p:sp>
        <p:nvSpPr>
          <p:cNvPr id="133123" name="Rectangle 3"/>
          <p:cNvSpPr>
            <a:spLocks noGrp="1" noChangeArrowheads="1"/>
          </p:cNvSpPr>
          <p:nvPr>
            <p:ph type="body" sz="half" idx="1"/>
          </p:nvPr>
        </p:nvSpPr>
        <p:spPr>
          <a:xfrm>
            <a:off x="0" y="1946275"/>
            <a:ext cx="4343400" cy="4114800"/>
          </a:xfrm>
        </p:spPr>
        <p:txBody>
          <a:bodyPr/>
          <a:lstStyle/>
          <a:p>
            <a:pPr eaLnBrk="1" hangingPunct="1">
              <a:defRPr/>
            </a:pPr>
            <a:r>
              <a:rPr lang="en-US" b="1">
                <a:latin typeface="Arial" charset="0"/>
                <a:ea typeface="ＭＳ Ｐゴシック" charset="0"/>
              </a:rPr>
              <a:t>Religious Freedom</a:t>
            </a:r>
          </a:p>
          <a:p>
            <a:pPr eaLnBrk="1" hangingPunct="1">
              <a:defRPr/>
            </a:pPr>
            <a:r>
              <a:rPr lang="en-US" b="1">
                <a:latin typeface="Arial" charset="0"/>
                <a:ea typeface="ＭＳ Ｐゴシック" charset="0"/>
              </a:rPr>
              <a:t>Rise of Sanhedrin</a:t>
            </a:r>
          </a:p>
          <a:p>
            <a:pPr eaLnBrk="1" hangingPunct="1">
              <a:defRPr/>
            </a:pPr>
            <a:r>
              <a:rPr lang="en-US" b="1">
                <a:latin typeface="Arial" charset="0"/>
                <a:ea typeface="ＭＳ Ｐゴシック" charset="0"/>
              </a:rPr>
              <a:t>Peaceful Hellenization</a:t>
            </a:r>
          </a:p>
          <a:p>
            <a:pPr eaLnBrk="1" hangingPunct="1">
              <a:defRPr/>
            </a:pPr>
            <a:r>
              <a:rPr lang="en-US" b="1">
                <a:latin typeface="Arial" charset="0"/>
                <a:ea typeface="ＭＳ Ｐゴシック" charset="0"/>
              </a:rPr>
              <a:t>Greek Language</a:t>
            </a:r>
          </a:p>
          <a:p>
            <a:pPr eaLnBrk="1" hangingPunct="1">
              <a:defRPr/>
            </a:pPr>
            <a:r>
              <a:rPr lang="en-US" b="1">
                <a:latin typeface="Arial" charset="0"/>
                <a:ea typeface="ＭＳ Ｐゴシック" charset="0"/>
              </a:rPr>
              <a:t>Septuagint (LXX)</a:t>
            </a:r>
          </a:p>
        </p:txBody>
      </p:sp>
      <p:sp>
        <p:nvSpPr>
          <p:cNvPr id="133124" name="Text Box 4"/>
          <p:cNvSpPr txBox="1">
            <a:spLocks noChangeArrowheads="1"/>
          </p:cNvSpPr>
          <p:nvPr/>
        </p:nvSpPr>
        <p:spPr bwMode="auto">
          <a:xfrm>
            <a:off x="76200" y="1066800"/>
            <a:ext cx="4016375" cy="584200"/>
          </a:xfrm>
          <a:prstGeom prst="rect">
            <a:avLst/>
          </a:prstGeom>
          <a:solidFill>
            <a:srgbClr val="660066"/>
          </a:solid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dirty="0">
                <a:latin typeface="Arial"/>
                <a:ea typeface="+mn-ea"/>
                <a:cs typeface="Arial"/>
              </a:rPr>
              <a:t>Ptolemaic (301-198)</a:t>
            </a:r>
          </a:p>
        </p:txBody>
      </p:sp>
      <p:sp>
        <p:nvSpPr>
          <p:cNvPr id="133125" name="Rectangle 5"/>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110" charset="2"/>
              <a:buChar char="n"/>
              <a:defRPr/>
            </a:pPr>
            <a:endParaRPr lang="en-US" b="1">
              <a:effectLst>
                <a:outerShdw blurRad="38100" dist="38100" dir="2700000" algn="tl">
                  <a:srgbClr val="000000"/>
                </a:outerShdw>
              </a:effectLst>
              <a:latin typeface="Arial"/>
              <a:ea typeface="+mn-ea"/>
              <a:cs typeface="Arial"/>
            </a:endParaRPr>
          </a:p>
        </p:txBody>
      </p:sp>
      <p:sp>
        <p:nvSpPr>
          <p:cNvPr id="133126" name="Text Box 6"/>
          <p:cNvSpPr txBox="1">
            <a:spLocks noChangeArrowheads="1"/>
          </p:cNvSpPr>
          <p:nvPr/>
        </p:nvSpPr>
        <p:spPr bwMode="auto">
          <a:xfrm>
            <a:off x="4595813" y="1066800"/>
            <a:ext cx="3765550" cy="584200"/>
          </a:xfrm>
          <a:prstGeom prst="rect">
            <a:avLst/>
          </a:prstGeom>
          <a:solidFill>
            <a:srgbClr val="660066"/>
          </a:solid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a:latin typeface="Arial"/>
                <a:ea typeface="+mn-ea"/>
                <a:cs typeface="Arial"/>
              </a:rPr>
              <a:t>Seleucid (198-143)</a:t>
            </a:r>
          </a:p>
        </p:txBody>
      </p:sp>
      <p:sp>
        <p:nvSpPr>
          <p:cNvPr id="133127" name="Rectangle 7"/>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110" charset="2"/>
              <a:buChar char="n"/>
              <a:defRPr/>
            </a:pPr>
            <a:endParaRPr lang="en-US" b="1">
              <a:effectLst>
                <a:outerShdw blurRad="38100" dist="38100" dir="2700000" algn="tl">
                  <a:srgbClr val="000000"/>
                </a:outerShdw>
              </a:effectLst>
              <a:latin typeface="Arial"/>
              <a:ea typeface="+mn-ea"/>
              <a:cs typeface="Arial"/>
            </a:endParaRPr>
          </a:p>
        </p:txBody>
      </p:sp>
      <p:sp>
        <p:nvSpPr>
          <p:cNvPr id="133128" name="Rectangle 8"/>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High Priesthood</a:t>
            </a:r>
          </a:p>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Rise of Hasidim</a:t>
            </a:r>
          </a:p>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Temple desecration</a:t>
            </a:r>
          </a:p>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Maccabean Revolt</a:t>
            </a:r>
          </a:p>
          <a:p>
            <a:pPr marL="342900" indent="-342900">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Rise of Sadducees</a:t>
            </a:r>
          </a:p>
        </p:txBody>
      </p:sp>
      <p:sp>
        <p:nvSpPr>
          <p:cNvPr id="97288" name="Text Box 9"/>
          <p:cNvSpPr txBox="1">
            <a:spLocks noChangeArrowheads="1"/>
          </p:cNvSpPr>
          <p:nvPr/>
        </p:nvSpPr>
        <p:spPr bwMode="auto">
          <a:xfrm>
            <a:off x="7467600" y="7620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latin typeface="Arial" charset="0"/>
                <a:cs typeface="Arial" charset="0"/>
              </a:rPr>
              <a:t>62, 65, 95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33128">
                                            <p:txEl>
                                              <p:pRg st="4" end="4"/>
                                            </p:txEl>
                                          </p:spTgt>
                                        </p:tgtEl>
                                        <p:attrNameLst>
                                          <p:attrName>style.visibility</p:attrName>
                                        </p:attrNameLst>
                                      </p:cBhvr>
                                      <p:to>
                                        <p:strVal val="visible"/>
                                      </p:to>
                                    </p:set>
                                    <p:anim calcmode="lin" valueType="num">
                                      <p:cBhvr additive="base">
                                        <p:cTn id="7" dur="500" fill="hold"/>
                                        <p:tgtEl>
                                          <p:spTgt spid="133128">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312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381000" y="4652963"/>
            <a:ext cx="3962400" cy="1652587"/>
          </a:xfrm>
        </p:spPr>
        <p:txBody>
          <a:bodyPr/>
          <a:lstStyle/>
          <a:p>
            <a:pPr eaLnBrk="1" hangingPunct="1"/>
            <a:r>
              <a:rPr lang="en-US" b="1">
                <a:latin typeface="Arial" charset="0"/>
                <a:ea typeface="ＭＳ Ｐゴシック" charset="0"/>
              </a:rPr>
              <a:t>Hasmonean Expansion</a:t>
            </a:r>
          </a:p>
        </p:txBody>
      </p:sp>
      <p:pic>
        <p:nvPicPr>
          <p:cNvPr id="95234" name="Picture 5" descr="Hasmonean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5" name="Picture 6" descr="Weiner Dog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3" name="Line 7"/>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4" name="Line 8"/>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5" name="Line 9"/>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6" name="Line 10"/>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95249" name="Text Box 20"/>
          <p:cNvSpPr txBox="1">
            <a:spLocks noChangeArrowheads="1"/>
          </p:cNvSpPr>
          <p:nvPr/>
        </p:nvSpPr>
        <p:spPr bwMode="auto">
          <a:xfrm>
            <a:off x="8610600" y="0"/>
            <a:ext cx="53340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69</a:t>
            </a:r>
          </a:p>
        </p:txBody>
      </p:sp>
      <p:sp>
        <p:nvSpPr>
          <p:cNvPr id="19" name="Text Box 6"/>
          <p:cNvSpPr txBox="1">
            <a:spLocks noChangeArrowheads="1"/>
          </p:cNvSpPr>
          <p:nvPr/>
        </p:nvSpPr>
        <p:spPr bwMode="auto">
          <a:xfrm>
            <a:off x="395288" y="6378575"/>
            <a:ext cx="3479800" cy="4619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spcBef>
                <a:spcPct val="50000"/>
              </a:spcBef>
              <a:defRPr/>
            </a:pPr>
            <a:r>
              <a:rPr lang="en-US" b="1" dirty="0" err="1">
                <a:latin typeface="Arial"/>
                <a:ea typeface="+mn-ea"/>
                <a:cs typeface="Arial"/>
              </a:rPr>
              <a:t>Beitzel</a:t>
            </a:r>
            <a:r>
              <a:rPr lang="en-US" b="1" dirty="0">
                <a:latin typeface="Arial"/>
                <a:ea typeface="+mn-ea"/>
                <a:cs typeface="Arial"/>
              </a:rPr>
              <a:t>, 1</a:t>
            </a:r>
            <a:r>
              <a:rPr lang="en-US" b="1" baseline="30000" dirty="0">
                <a:latin typeface="Arial"/>
                <a:ea typeface="+mn-ea"/>
                <a:cs typeface="Arial"/>
              </a:rPr>
              <a:t>st</a:t>
            </a:r>
            <a:r>
              <a:rPr lang="en-US" b="1" dirty="0">
                <a:latin typeface="Arial"/>
                <a:ea typeface="+mn-ea"/>
                <a:cs typeface="Arial"/>
              </a:rPr>
              <a:t> edition, 155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6503"/>
                                        </p:tgtEl>
                                        <p:attrNameLst>
                                          <p:attrName>style.visibility</p:attrName>
                                        </p:attrNameLst>
                                      </p:cBhvr>
                                      <p:to>
                                        <p:strVal val="visible"/>
                                      </p:to>
                                    </p:set>
                                    <p:animEffect transition="in" filter="wipe(up)">
                                      <p:cBhvr>
                                        <p:cTn id="7" dur="500"/>
                                        <p:tgtEl>
                                          <p:spTgt spid="1065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504"/>
                                        </p:tgtEl>
                                        <p:attrNameLst>
                                          <p:attrName>style.visibility</p:attrName>
                                        </p:attrNameLst>
                                      </p:cBhvr>
                                      <p:to>
                                        <p:strVal val="visible"/>
                                      </p:to>
                                    </p:set>
                                    <p:animEffect transition="in" filter="wipe(left)">
                                      <p:cBhvr>
                                        <p:cTn id="12" dur="500"/>
                                        <p:tgtEl>
                                          <p:spTgt spid="1065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6506"/>
                                        </p:tgtEl>
                                        <p:attrNameLst>
                                          <p:attrName>style.visibility</p:attrName>
                                        </p:attrNameLst>
                                      </p:cBhvr>
                                      <p:to>
                                        <p:strVal val="visible"/>
                                      </p:to>
                                    </p:set>
                                    <p:animEffect transition="in" filter="wipe(right)">
                                      <p:cBhvr>
                                        <p:cTn id="17" dur="500"/>
                                        <p:tgtEl>
                                          <p:spTgt spid="1065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505"/>
                                        </p:tgtEl>
                                        <p:attrNameLst>
                                          <p:attrName>style.visibility</p:attrName>
                                        </p:attrNameLst>
                                      </p:cBhvr>
                                      <p:to>
                                        <p:strVal val="visible"/>
                                      </p:to>
                                    </p:set>
                                    <p:animEffect transition="in" filter="wipe(left)">
                                      <p:cBhvr>
                                        <p:cTn id="22" dur="500"/>
                                        <p:tgtEl>
                                          <p:spTgt spid="106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P spid="106504" grpId="0" animBg="1"/>
      <p:bldP spid="106505" grpId="0" animBg="1"/>
      <p:bldP spid="1065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1772" y="-76200"/>
            <a:ext cx="9092228" cy="838200"/>
          </a:xfrm>
        </p:spPr>
        <p:txBody>
          <a:bodyPr/>
          <a:lstStyle/>
          <a:p>
            <a:pPr algn="ctr" eaLnBrk="1" hangingPunct="1">
              <a:defRPr/>
            </a:pPr>
            <a:r>
              <a:rPr lang="en-US" sz="4000" b="1" dirty="0">
                <a:solidFill>
                  <a:schemeClr val="tx1"/>
                </a:solidFill>
                <a:latin typeface="Arial" charset="0"/>
                <a:ea typeface="ＭＳ Ｐゴシック" charset="0"/>
              </a:rPr>
              <a:t>What Empires and What Order?</a:t>
            </a:r>
          </a:p>
        </p:txBody>
      </p:sp>
      <p:sp>
        <p:nvSpPr>
          <p:cNvPr id="105475" name="Text Box 3"/>
          <p:cNvSpPr txBox="1">
            <a:spLocks noChangeArrowheads="1"/>
          </p:cNvSpPr>
          <p:nvPr/>
        </p:nvSpPr>
        <p:spPr bwMode="auto">
          <a:xfrm>
            <a:off x="8604448" y="19472"/>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52</a:t>
            </a:r>
          </a:p>
        </p:txBody>
      </p:sp>
      <p:grpSp>
        <p:nvGrpSpPr>
          <p:cNvPr id="44035" name="Group 6"/>
          <p:cNvGrpSpPr>
            <a:grpSpLocks/>
          </p:cNvGrpSpPr>
          <p:nvPr/>
        </p:nvGrpSpPr>
        <p:grpSpPr bwMode="auto">
          <a:xfrm>
            <a:off x="228600" y="4953000"/>
            <a:ext cx="3962400" cy="1881188"/>
            <a:chOff x="898" y="1680"/>
            <a:chExt cx="4862" cy="2226"/>
          </a:xfrm>
        </p:grpSpPr>
        <p:pic>
          <p:nvPicPr>
            <p:cNvPr id="44052"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53" name="Picture 8"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4036" name="Picture 9" descr="31 Babylon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762000"/>
            <a:ext cx="2819400"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037" name="Group 13"/>
          <p:cNvGrpSpPr>
            <a:grpSpLocks/>
          </p:cNvGrpSpPr>
          <p:nvPr/>
        </p:nvGrpSpPr>
        <p:grpSpPr bwMode="auto">
          <a:xfrm>
            <a:off x="4343400" y="762000"/>
            <a:ext cx="4800600" cy="1981200"/>
            <a:chOff x="2208" y="1632"/>
            <a:chExt cx="4080" cy="2064"/>
          </a:xfrm>
        </p:grpSpPr>
        <p:pic>
          <p:nvPicPr>
            <p:cNvPr id="44050" name="Picture 11" descr="33 Gree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08" y="1632"/>
              <a:ext cx="4080" cy="2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51" name="Picture 12"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91" y="1632"/>
              <a:ext cx="1053" cy="2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4038" name="Picture 4" descr="34 Rom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87975" y="4362450"/>
            <a:ext cx="3505200" cy="185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9" name="Picture 5" descr="60 Assyri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71800" y="2820988"/>
            <a:ext cx="2514600" cy="2055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86" name="Text Box 14"/>
          <p:cNvSpPr txBox="1">
            <a:spLocks noChangeArrowheads="1"/>
          </p:cNvSpPr>
          <p:nvPr/>
        </p:nvSpPr>
        <p:spPr bwMode="auto">
          <a:xfrm>
            <a:off x="3352800" y="4221163"/>
            <a:ext cx="19177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Assyrian</a:t>
            </a:r>
          </a:p>
        </p:txBody>
      </p:sp>
      <p:sp>
        <p:nvSpPr>
          <p:cNvPr id="105487" name="Text Box 15"/>
          <p:cNvSpPr txBox="1">
            <a:spLocks noChangeArrowheads="1"/>
          </p:cNvSpPr>
          <p:nvPr/>
        </p:nvSpPr>
        <p:spPr bwMode="auto">
          <a:xfrm>
            <a:off x="685800" y="2620963"/>
            <a:ext cx="2397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Babylonian</a:t>
            </a:r>
          </a:p>
        </p:txBody>
      </p:sp>
      <p:sp>
        <p:nvSpPr>
          <p:cNvPr id="105488" name="Text Box 16"/>
          <p:cNvSpPr txBox="1">
            <a:spLocks noChangeArrowheads="1"/>
          </p:cNvSpPr>
          <p:nvPr/>
        </p:nvSpPr>
        <p:spPr bwMode="auto">
          <a:xfrm>
            <a:off x="1524000" y="6248400"/>
            <a:ext cx="28749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Medo-Persian</a:t>
            </a:r>
          </a:p>
        </p:txBody>
      </p:sp>
      <p:sp>
        <p:nvSpPr>
          <p:cNvPr id="105489" name="Text Box 17"/>
          <p:cNvSpPr txBox="1">
            <a:spLocks noChangeArrowheads="1"/>
          </p:cNvSpPr>
          <p:nvPr/>
        </p:nvSpPr>
        <p:spPr bwMode="auto">
          <a:xfrm>
            <a:off x="6477000" y="2163763"/>
            <a:ext cx="13509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Greek</a:t>
            </a:r>
          </a:p>
        </p:txBody>
      </p:sp>
      <p:sp>
        <p:nvSpPr>
          <p:cNvPr id="105490" name="Text Box 18"/>
          <p:cNvSpPr txBox="1">
            <a:spLocks noChangeArrowheads="1"/>
          </p:cNvSpPr>
          <p:nvPr/>
        </p:nvSpPr>
        <p:spPr bwMode="auto">
          <a:xfrm>
            <a:off x="6607175" y="5635625"/>
            <a:ext cx="1574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Roman</a:t>
            </a:r>
          </a:p>
        </p:txBody>
      </p:sp>
      <p:sp>
        <p:nvSpPr>
          <p:cNvPr id="105491" name="AutoShape 19"/>
          <p:cNvSpPr>
            <a:spLocks noChangeArrowheads="1"/>
          </p:cNvSpPr>
          <p:nvPr/>
        </p:nvSpPr>
        <p:spPr bwMode="auto">
          <a:xfrm rot="-8328078">
            <a:off x="2514600" y="2514600"/>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5492" name="AutoShape 20"/>
          <p:cNvSpPr>
            <a:spLocks noChangeArrowheads="1"/>
          </p:cNvSpPr>
          <p:nvPr/>
        </p:nvSpPr>
        <p:spPr bwMode="auto">
          <a:xfrm rot="5400000">
            <a:off x="1143000" y="3732213"/>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5493" name="AutoShape 21"/>
          <p:cNvSpPr>
            <a:spLocks noChangeArrowheads="1"/>
          </p:cNvSpPr>
          <p:nvPr/>
        </p:nvSpPr>
        <p:spPr bwMode="auto">
          <a:xfrm rot="-3042361">
            <a:off x="3124200" y="4343400"/>
            <a:ext cx="4572000" cy="609600"/>
          </a:xfrm>
          <a:prstGeom prst="notchedRightArrow">
            <a:avLst>
              <a:gd name="adj1" fmla="val 50000"/>
              <a:gd name="adj2" fmla="val 18750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5494" name="AutoShape 22"/>
          <p:cNvSpPr>
            <a:spLocks noChangeArrowheads="1"/>
          </p:cNvSpPr>
          <p:nvPr/>
        </p:nvSpPr>
        <p:spPr bwMode="auto">
          <a:xfrm rot="5400000">
            <a:off x="6553200" y="3513138"/>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3" name="Text Box 6"/>
          <p:cNvSpPr txBox="1">
            <a:spLocks noChangeArrowheads="1"/>
          </p:cNvSpPr>
          <p:nvPr/>
        </p:nvSpPr>
        <p:spPr bwMode="auto">
          <a:xfrm>
            <a:off x="4427538" y="6308725"/>
            <a:ext cx="4505325" cy="4619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Beitzel, 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a:t>
            </a:r>
            <a:r>
              <a:rPr kumimoji="0" lang="ar-SA"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139-167</a:t>
            </a:r>
          </a:p>
        </p:txBody>
      </p:sp>
    </p:spTree>
    <p:extLst>
      <p:ext uri="{BB962C8B-B14F-4D97-AF65-F5344CB8AC3E}">
        <p14:creationId xmlns:p14="http://schemas.microsoft.com/office/powerpoint/2010/main" val="3765214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5486"/>
                                        </p:tgtEl>
                                        <p:attrNameLst>
                                          <p:attrName>style.visibility</p:attrName>
                                        </p:attrNameLst>
                                      </p:cBhvr>
                                      <p:to>
                                        <p:strVal val="visible"/>
                                      </p:to>
                                    </p:set>
                                    <p:anim calcmode="lin" valueType="num">
                                      <p:cBhvr>
                                        <p:cTn id="7" dur="1000" fill="hold"/>
                                        <p:tgtEl>
                                          <p:spTgt spid="105486"/>
                                        </p:tgtEl>
                                        <p:attrNameLst>
                                          <p:attrName>ppt_w</p:attrName>
                                        </p:attrNameLst>
                                      </p:cBhvr>
                                      <p:tavLst>
                                        <p:tav tm="0">
                                          <p:val>
                                            <p:fltVal val="0"/>
                                          </p:val>
                                        </p:tav>
                                        <p:tav tm="100000">
                                          <p:val>
                                            <p:strVal val="#ppt_w"/>
                                          </p:val>
                                        </p:tav>
                                      </p:tavLst>
                                    </p:anim>
                                    <p:anim calcmode="lin" valueType="num">
                                      <p:cBhvr>
                                        <p:cTn id="8" dur="1000" fill="hold"/>
                                        <p:tgtEl>
                                          <p:spTgt spid="105486"/>
                                        </p:tgtEl>
                                        <p:attrNameLst>
                                          <p:attrName>ppt_h</p:attrName>
                                        </p:attrNameLst>
                                      </p:cBhvr>
                                      <p:tavLst>
                                        <p:tav tm="0">
                                          <p:val>
                                            <p:fltVal val="0"/>
                                          </p:val>
                                        </p:tav>
                                        <p:tav tm="100000">
                                          <p:val>
                                            <p:strVal val="#ppt_h"/>
                                          </p:val>
                                        </p:tav>
                                      </p:tavLst>
                                    </p:anim>
                                    <p:anim calcmode="lin" valueType="num">
                                      <p:cBhvr>
                                        <p:cTn id="9" dur="1000" fill="hold"/>
                                        <p:tgtEl>
                                          <p:spTgt spid="1054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5491"/>
                                        </p:tgtEl>
                                        <p:attrNameLst>
                                          <p:attrName>style.visibility</p:attrName>
                                        </p:attrNameLst>
                                      </p:cBhvr>
                                      <p:to>
                                        <p:strVal val="visible"/>
                                      </p:to>
                                    </p:set>
                                    <p:animEffect transition="in" filter="dissolve">
                                      <p:cBhvr>
                                        <p:cTn id="15" dur="500"/>
                                        <p:tgtEl>
                                          <p:spTgt spid="1054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87"/>
                                        </p:tgtEl>
                                        <p:attrNameLst>
                                          <p:attrName>style.visibility</p:attrName>
                                        </p:attrNameLst>
                                      </p:cBhvr>
                                      <p:to>
                                        <p:strVal val="visible"/>
                                      </p:to>
                                    </p:set>
                                    <p:anim calcmode="lin" valueType="num">
                                      <p:cBhvr>
                                        <p:cTn id="20" dur="1000" fill="hold"/>
                                        <p:tgtEl>
                                          <p:spTgt spid="105487"/>
                                        </p:tgtEl>
                                        <p:attrNameLst>
                                          <p:attrName>ppt_w</p:attrName>
                                        </p:attrNameLst>
                                      </p:cBhvr>
                                      <p:tavLst>
                                        <p:tav tm="0">
                                          <p:val>
                                            <p:fltVal val="0"/>
                                          </p:val>
                                        </p:tav>
                                        <p:tav tm="100000">
                                          <p:val>
                                            <p:strVal val="#ppt_w"/>
                                          </p:val>
                                        </p:tav>
                                      </p:tavLst>
                                    </p:anim>
                                    <p:anim calcmode="lin" valueType="num">
                                      <p:cBhvr>
                                        <p:cTn id="21" dur="1000" fill="hold"/>
                                        <p:tgtEl>
                                          <p:spTgt spid="105487"/>
                                        </p:tgtEl>
                                        <p:attrNameLst>
                                          <p:attrName>ppt_h</p:attrName>
                                        </p:attrNameLst>
                                      </p:cBhvr>
                                      <p:tavLst>
                                        <p:tav tm="0">
                                          <p:val>
                                            <p:fltVal val="0"/>
                                          </p:val>
                                        </p:tav>
                                        <p:tav tm="100000">
                                          <p:val>
                                            <p:strVal val="#ppt_h"/>
                                          </p:val>
                                        </p:tav>
                                      </p:tavLst>
                                    </p:anim>
                                    <p:anim calcmode="lin" valueType="num">
                                      <p:cBhvr>
                                        <p:cTn id="22" dur="1000" fill="hold"/>
                                        <p:tgtEl>
                                          <p:spTgt spid="10548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5492"/>
                                        </p:tgtEl>
                                        <p:attrNameLst>
                                          <p:attrName>style.visibility</p:attrName>
                                        </p:attrNameLst>
                                      </p:cBhvr>
                                      <p:to>
                                        <p:strVal val="visible"/>
                                      </p:to>
                                    </p:set>
                                    <p:animEffect transition="in" filter="dissolve">
                                      <p:cBhvr>
                                        <p:cTn id="28" dur="500"/>
                                        <p:tgtEl>
                                          <p:spTgt spid="1054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5488"/>
                                        </p:tgtEl>
                                        <p:attrNameLst>
                                          <p:attrName>style.visibility</p:attrName>
                                        </p:attrNameLst>
                                      </p:cBhvr>
                                      <p:to>
                                        <p:strVal val="visible"/>
                                      </p:to>
                                    </p:set>
                                    <p:anim calcmode="lin" valueType="num">
                                      <p:cBhvr>
                                        <p:cTn id="33" dur="1000" fill="hold"/>
                                        <p:tgtEl>
                                          <p:spTgt spid="105488"/>
                                        </p:tgtEl>
                                        <p:attrNameLst>
                                          <p:attrName>ppt_w</p:attrName>
                                        </p:attrNameLst>
                                      </p:cBhvr>
                                      <p:tavLst>
                                        <p:tav tm="0">
                                          <p:val>
                                            <p:fltVal val="0"/>
                                          </p:val>
                                        </p:tav>
                                        <p:tav tm="100000">
                                          <p:val>
                                            <p:strVal val="#ppt_w"/>
                                          </p:val>
                                        </p:tav>
                                      </p:tavLst>
                                    </p:anim>
                                    <p:anim calcmode="lin" valueType="num">
                                      <p:cBhvr>
                                        <p:cTn id="34" dur="1000" fill="hold"/>
                                        <p:tgtEl>
                                          <p:spTgt spid="105488"/>
                                        </p:tgtEl>
                                        <p:attrNameLst>
                                          <p:attrName>ppt_h</p:attrName>
                                        </p:attrNameLst>
                                      </p:cBhvr>
                                      <p:tavLst>
                                        <p:tav tm="0">
                                          <p:val>
                                            <p:fltVal val="0"/>
                                          </p:val>
                                        </p:tav>
                                        <p:tav tm="100000">
                                          <p:val>
                                            <p:strVal val="#ppt_h"/>
                                          </p:val>
                                        </p:tav>
                                      </p:tavLst>
                                    </p:anim>
                                    <p:anim calcmode="lin" valueType="num">
                                      <p:cBhvr>
                                        <p:cTn id="35" dur="1000" fill="hold"/>
                                        <p:tgtEl>
                                          <p:spTgt spid="10548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5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5493"/>
                                        </p:tgtEl>
                                        <p:attrNameLst>
                                          <p:attrName>style.visibility</p:attrName>
                                        </p:attrNameLst>
                                      </p:cBhvr>
                                      <p:to>
                                        <p:strVal val="visible"/>
                                      </p:to>
                                    </p:set>
                                    <p:animEffect transition="in" filter="dissolve">
                                      <p:cBhvr>
                                        <p:cTn id="41" dur="500"/>
                                        <p:tgtEl>
                                          <p:spTgt spid="10549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105489"/>
                                        </p:tgtEl>
                                        <p:attrNameLst>
                                          <p:attrName>style.visibility</p:attrName>
                                        </p:attrNameLst>
                                      </p:cBhvr>
                                      <p:to>
                                        <p:strVal val="visible"/>
                                      </p:to>
                                    </p:set>
                                    <p:anim calcmode="lin" valueType="num">
                                      <p:cBhvr>
                                        <p:cTn id="46" dur="1000" fill="hold"/>
                                        <p:tgtEl>
                                          <p:spTgt spid="105489"/>
                                        </p:tgtEl>
                                        <p:attrNameLst>
                                          <p:attrName>ppt_w</p:attrName>
                                        </p:attrNameLst>
                                      </p:cBhvr>
                                      <p:tavLst>
                                        <p:tav tm="0">
                                          <p:val>
                                            <p:fltVal val="0"/>
                                          </p:val>
                                        </p:tav>
                                        <p:tav tm="100000">
                                          <p:val>
                                            <p:strVal val="#ppt_w"/>
                                          </p:val>
                                        </p:tav>
                                      </p:tavLst>
                                    </p:anim>
                                    <p:anim calcmode="lin" valueType="num">
                                      <p:cBhvr>
                                        <p:cTn id="47" dur="1000" fill="hold"/>
                                        <p:tgtEl>
                                          <p:spTgt spid="105489"/>
                                        </p:tgtEl>
                                        <p:attrNameLst>
                                          <p:attrName>ppt_h</p:attrName>
                                        </p:attrNameLst>
                                      </p:cBhvr>
                                      <p:tavLst>
                                        <p:tav tm="0">
                                          <p:val>
                                            <p:fltVal val="0"/>
                                          </p:val>
                                        </p:tav>
                                        <p:tav tm="100000">
                                          <p:val>
                                            <p:strVal val="#ppt_h"/>
                                          </p:val>
                                        </p:tav>
                                      </p:tavLst>
                                    </p:anim>
                                    <p:anim calcmode="lin" valueType="num">
                                      <p:cBhvr>
                                        <p:cTn id="48" dur="1000" fill="hold"/>
                                        <p:tgtEl>
                                          <p:spTgt spid="105489"/>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05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5494"/>
                                        </p:tgtEl>
                                        <p:attrNameLst>
                                          <p:attrName>style.visibility</p:attrName>
                                        </p:attrNameLst>
                                      </p:cBhvr>
                                      <p:to>
                                        <p:strVal val="visible"/>
                                      </p:to>
                                    </p:set>
                                    <p:animEffect transition="in" filter="dissolve">
                                      <p:cBhvr>
                                        <p:cTn id="54" dur="500"/>
                                        <p:tgtEl>
                                          <p:spTgt spid="10549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105490"/>
                                        </p:tgtEl>
                                        <p:attrNameLst>
                                          <p:attrName>style.visibility</p:attrName>
                                        </p:attrNameLst>
                                      </p:cBhvr>
                                      <p:to>
                                        <p:strVal val="visible"/>
                                      </p:to>
                                    </p:set>
                                    <p:anim calcmode="lin" valueType="num">
                                      <p:cBhvr>
                                        <p:cTn id="59" dur="1000" fill="hold"/>
                                        <p:tgtEl>
                                          <p:spTgt spid="105490"/>
                                        </p:tgtEl>
                                        <p:attrNameLst>
                                          <p:attrName>ppt_w</p:attrName>
                                        </p:attrNameLst>
                                      </p:cBhvr>
                                      <p:tavLst>
                                        <p:tav tm="0">
                                          <p:val>
                                            <p:fltVal val="0"/>
                                          </p:val>
                                        </p:tav>
                                        <p:tav tm="100000">
                                          <p:val>
                                            <p:strVal val="#ppt_w"/>
                                          </p:val>
                                        </p:tav>
                                      </p:tavLst>
                                    </p:anim>
                                    <p:anim calcmode="lin" valueType="num">
                                      <p:cBhvr>
                                        <p:cTn id="60" dur="1000" fill="hold"/>
                                        <p:tgtEl>
                                          <p:spTgt spid="105490"/>
                                        </p:tgtEl>
                                        <p:attrNameLst>
                                          <p:attrName>ppt_h</p:attrName>
                                        </p:attrNameLst>
                                      </p:cBhvr>
                                      <p:tavLst>
                                        <p:tav tm="0">
                                          <p:val>
                                            <p:fltVal val="0"/>
                                          </p:val>
                                        </p:tav>
                                        <p:tav tm="100000">
                                          <p:val>
                                            <p:strVal val="#ppt_h"/>
                                          </p:val>
                                        </p:tav>
                                      </p:tavLst>
                                    </p:anim>
                                    <p:anim calcmode="lin" valueType="num">
                                      <p:cBhvr>
                                        <p:cTn id="61" dur="1000" fill="hold"/>
                                        <p:tgtEl>
                                          <p:spTgt spid="105490"/>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054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105475"/>
                                        </p:tgtEl>
                                        <p:attrNameLst>
                                          <p:attrName>style.visibility</p:attrName>
                                        </p:attrNameLst>
                                      </p:cBhvr>
                                      <p:to>
                                        <p:strVal val="visible"/>
                                      </p:to>
                                    </p:set>
                                    <p:animEffect transition="in" filter="fade">
                                      <p:cBhvr>
                                        <p:cTn id="67" dur="1000"/>
                                        <p:tgtEl>
                                          <p:spTgt spid="105475"/>
                                        </p:tgtEl>
                                      </p:cBhvr>
                                    </p:animEffect>
                                    <p:anim calcmode="lin" valueType="num">
                                      <p:cBhvr>
                                        <p:cTn id="68" dur="1000" fill="hold"/>
                                        <p:tgtEl>
                                          <p:spTgt spid="105475"/>
                                        </p:tgtEl>
                                        <p:attrNameLst>
                                          <p:attrName>ppt_x</p:attrName>
                                        </p:attrNameLst>
                                      </p:cBhvr>
                                      <p:tavLst>
                                        <p:tav tm="0">
                                          <p:val>
                                            <p:strVal val="#ppt_x"/>
                                          </p:val>
                                        </p:tav>
                                        <p:tav tm="100000">
                                          <p:val>
                                            <p:strVal val="#ppt_x"/>
                                          </p:val>
                                        </p:tav>
                                      </p:tavLst>
                                    </p:anim>
                                    <p:anim calcmode="lin" valueType="num">
                                      <p:cBhvr>
                                        <p:cTn id="69" dur="900" decel="100000" fill="hold"/>
                                        <p:tgtEl>
                                          <p:spTgt spid="105475"/>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0547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p:bldP spid="105486" grpId="0"/>
      <p:bldP spid="105487" grpId="0"/>
      <p:bldP spid="105488" grpId="0"/>
      <p:bldP spid="105489" grpId="0"/>
      <p:bldP spid="105490" grpId="0"/>
      <p:bldP spid="105491" grpId="0" animBg="1"/>
      <p:bldP spid="105492" grpId="0" animBg="1"/>
      <p:bldP spid="105493" grpId="0" animBg="1"/>
      <p:bldP spid="10549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609600" y="76200"/>
            <a:ext cx="7315200" cy="1143000"/>
          </a:xfrm>
        </p:spPr>
        <p:txBody>
          <a:bodyPr/>
          <a:lstStyle/>
          <a:p>
            <a:pPr algn="ctr" eaLnBrk="1" hangingPunct="1"/>
            <a:r>
              <a:rPr lang="en-US" sz="4000" b="1">
                <a:latin typeface="Arail" charset="0"/>
                <a:ea typeface="ＭＳ Ｐゴシック" charset="0"/>
                <a:cs typeface="Arail" charset="0"/>
              </a:rPr>
              <a:t>Hasmonean Significance</a:t>
            </a:r>
          </a:p>
        </p:txBody>
      </p:sp>
      <p:sp>
        <p:nvSpPr>
          <p:cNvPr id="130051" name="Rectangle 3"/>
          <p:cNvSpPr>
            <a:spLocks noGrp="1" noChangeArrowheads="1"/>
          </p:cNvSpPr>
          <p:nvPr>
            <p:ph type="body" sz="half" idx="1"/>
          </p:nvPr>
        </p:nvSpPr>
        <p:spPr>
          <a:xfrm>
            <a:off x="1295400" y="1295400"/>
            <a:ext cx="7848600" cy="4572000"/>
          </a:xfrm>
        </p:spPr>
        <p:txBody>
          <a:bodyPr/>
          <a:lstStyle/>
          <a:p>
            <a:pPr eaLnBrk="1" hangingPunct="1">
              <a:lnSpc>
                <a:spcPct val="90000"/>
              </a:lnSpc>
              <a:defRPr/>
            </a:pPr>
            <a:r>
              <a:rPr lang="en-US" b="1">
                <a:latin typeface="Arail" charset="0"/>
                <a:ea typeface="ＭＳ Ｐゴシック" charset="0"/>
                <a:cs typeface="Arail" charset="0"/>
              </a:rPr>
              <a:t>Expansion of Borders</a:t>
            </a:r>
          </a:p>
          <a:p>
            <a:pPr eaLnBrk="1" hangingPunct="1">
              <a:lnSpc>
                <a:spcPct val="90000"/>
              </a:lnSpc>
              <a:defRPr/>
            </a:pPr>
            <a:r>
              <a:rPr lang="en-US" b="1">
                <a:latin typeface="Arail" charset="0"/>
                <a:ea typeface="ＭＳ Ｐゴシック" charset="0"/>
                <a:cs typeface="Arail" charset="0"/>
              </a:rPr>
              <a:t>Alliance with Rome</a:t>
            </a:r>
          </a:p>
          <a:p>
            <a:pPr eaLnBrk="1" hangingPunct="1">
              <a:lnSpc>
                <a:spcPct val="90000"/>
              </a:lnSpc>
              <a:defRPr/>
            </a:pPr>
            <a:r>
              <a:rPr lang="en-US" b="1">
                <a:latin typeface="Arail" charset="0"/>
                <a:ea typeface="ＭＳ Ｐゴシック" charset="0"/>
                <a:cs typeface="Arail" charset="0"/>
              </a:rPr>
              <a:t>Enforced Judaism</a:t>
            </a:r>
          </a:p>
        </p:txBody>
      </p:sp>
      <p:sp>
        <p:nvSpPr>
          <p:cNvPr id="130053" name="Rectangle 5"/>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110" charset="2"/>
              <a:buChar char="n"/>
              <a:defRPr/>
            </a:pPr>
            <a:endParaRPr lang="en-US" b="1">
              <a:effectLst>
                <a:outerShdw blurRad="38100" dist="38100" dir="2700000" algn="tl">
                  <a:srgbClr val="000000"/>
                </a:outerShdw>
              </a:effectLst>
              <a:latin typeface="Arail"/>
              <a:ea typeface="+mn-ea"/>
              <a:cs typeface="Arail"/>
            </a:endParaRPr>
          </a:p>
        </p:txBody>
      </p:sp>
      <p:sp>
        <p:nvSpPr>
          <p:cNvPr id="130055" name="Rectangle 7"/>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110" charset="2"/>
              <a:buChar char="n"/>
              <a:defRPr/>
            </a:pPr>
            <a:endParaRPr lang="en-US" b="1">
              <a:effectLst>
                <a:outerShdw blurRad="38100" dist="38100" dir="2700000" algn="tl">
                  <a:srgbClr val="000000"/>
                </a:outerShdw>
              </a:effectLst>
              <a:latin typeface="Arail"/>
              <a:ea typeface="+mn-ea"/>
              <a:cs typeface="Arail"/>
            </a:endParaRPr>
          </a:p>
        </p:txBody>
      </p:sp>
      <p:sp>
        <p:nvSpPr>
          <p:cNvPr id="105477" name="Text Box 9"/>
          <p:cNvSpPr txBox="1">
            <a:spLocks noChangeArrowheads="1"/>
          </p:cNvSpPr>
          <p:nvPr/>
        </p:nvSpPr>
        <p:spPr bwMode="auto">
          <a:xfrm>
            <a:off x="7848600" y="76200"/>
            <a:ext cx="1447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latin typeface="Arail" charset="0"/>
                <a:cs typeface="Arail" charset="0"/>
              </a:rPr>
              <a:t>66-67, 95</a:t>
            </a:r>
          </a:p>
        </p:txBody>
      </p:sp>
      <p:sp>
        <p:nvSpPr>
          <p:cNvPr id="130058" name="AutoShape 10"/>
          <p:cNvSpPr>
            <a:spLocks/>
          </p:cNvSpPr>
          <p:nvPr/>
        </p:nvSpPr>
        <p:spPr bwMode="auto">
          <a:xfrm>
            <a:off x="5508104" y="1340768"/>
            <a:ext cx="304800" cy="1371600"/>
          </a:xfrm>
          <a:prstGeom prst="rightBrace">
            <a:avLst>
              <a:gd name="adj1" fmla="val 37500"/>
              <a:gd name="adj2" fmla="val 50000"/>
            </a:avLst>
          </a:prstGeom>
          <a:noFill/>
          <a:ln w="3810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000" b="1">
              <a:latin typeface="Arail" charset="0"/>
              <a:cs typeface="Arail" charset="0"/>
            </a:endParaRPr>
          </a:p>
        </p:txBody>
      </p:sp>
      <p:sp>
        <p:nvSpPr>
          <p:cNvPr id="130059" name="Text Box 11"/>
          <p:cNvSpPr txBox="1">
            <a:spLocks noChangeArrowheads="1"/>
          </p:cNvSpPr>
          <p:nvPr/>
        </p:nvSpPr>
        <p:spPr bwMode="auto">
          <a:xfrm>
            <a:off x="5965304" y="1721768"/>
            <a:ext cx="2778125" cy="523875"/>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800" b="1">
                <a:effectLst>
                  <a:outerShdw blurRad="38100" dist="38100" dir="2700000" algn="tl">
                    <a:srgbClr val="000000"/>
                  </a:outerShdw>
                </a:effectLst>
                <a:latin typeface="Arail" charset="0"/>
                <a:cs typeface="Arail" charset="0"/>
              </a:rPr>
              <a:t>John Hyrcanus</a:t>
            </a:r>
          </a:p>
        </p:txBody>
      </p:sp>
    </p:spTree>
    <p:extLst>
      <p:ext uri="{BB962C8B-B14F-4D97-AF65-F5344CB8AC3E}">
        <p14:creationId xmlns:p14="http://schemas.microsoft.com/office/powerpoint/2010/main" val="4194654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barn(inHorizontal)">
                                      <p:cBhvr>
                                        <p:cTn id="7" dur="500"/>
                                        <p:tgtEl>
                                          <p:spTgt spid="130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30051">
                                            <p:txEl>
                                              <p:pRg st="1" end="1"/>
                                            </p:txEl>
                                          </p:spTgt>
                                        </p:tgtEl>
                                        <p:attrNameLst>
                                          <p:attrName>style.visibility</p:attrName>
                                        </p:attrNameLst>
                                      </p:cBhvr>
                                      <p:to>
                                        <p:strVal val="visible"/>
                                      </p:to>
                                    </p:set>
                                    <p:animEffect transition="in" filter="barn(inHorizontal)">
                                      <p:cBhvr>
                                        <p:cTn id="12" dur="500"/>
                                        <p:tgtEl>
                                          <p:spTgt spid="1300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30051">
                                            <p:txEl>
                                              <p:pRg st="2" end="2"/>
                                            </p:txEl>
                                          </p:spTgt>
                                        </p:tgtEl>
                                        <p:attrNameLst>
                                          <p:attrName>style.visibility</p:attrName>
                                        </p:attrNameLst>
                                      </p:cBhvr>
                                      <p:to>
                                        <p:strVal val="visible"/>
                                      </p:to>
                                    </p:set>
                                    <p:animEffect transition="in" filter="barn(inHorizontal)">
                                      <p:cBhvr>
                                        <p:cTn id="17" dur="500"/>
                                        <p:tgtEl>
                                          <p:spTgt spid="1300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30058"/>
                                        </p:tgtEl>
                                        <p:attrNameLst>
                                          <p:attrName>style.visibility</p:attrName>
                                        </p:attrNameLst>
                                      </p:cBhvr>
                                      <p:to>
                                        <p:strVal val="visible"/>
                                      </p:to>
                                    </p:set>
                                    <p:animEffect transition="in" filter="barn(inHorizontal)">
                                      <p:cBhvr>
                                        <p:cTn id="22" dur="500"/>
                                        <p:tgtEl>
                                          <p:spTgt spid="1300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30059"/>
                                        </p:tgtEl>
                                        <p:attrNameLst>
                                          <p:attrName>style.visibility</p:attrName>
                                        </p:attrNameLst>
                                      </p:cBhvr>
                                      <p:to>
                                        <p:strVal val="visible"/>
                                      </p:to>
                                    </p:set>
                                    <p:animEffect transition="in" filter="barn(inHorizontal)">
                                      <p:cBhvr>
                                        <p:cTn id="27" dur="500"/>
                                        <p:tgtEl>
                                          <p:spTgt spid="130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8" grpId="0" animBg="1"/>
      <p:bldP spid="1300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381000" y="4652963"/>
            <a:ext cx="3962400" cy="1652587"/>
          </a:xfrm>
        </p:spPr>
        <p:txBody>
          <a:bodyPr/>
          <a:lstStyle/>
          <a:p>
            <a:pPr eaLnBrk="1" hangingPunct="1"/>
            <a:r>
              <a:rPr lang="en-US" b="1">
                <a:latin typeface="Arial" charset="0"/>
                <a:ea typeface="ＭＳ Ｐゴシック" charset="0"/>
              </a:rPr>
              <a:t>Hasmonean Expansion</a:t>
            </a:r>
          </a:p>
        </p:txBody>
      </p:sp>
      <p:pic>
        <p:nvPicPr>
          <p:cNvPr id="99330" name="Picture 5" descr="Hasmonean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6" descr="Weiner Dog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3" name="Line 7"/>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4" name="Line 8"/>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5" name="Line 9"/>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6" name="Line 10"/>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7" name="Line 11"/>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8" name="Line 12"/>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9" name="Line 13"/>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10" name="Line 14"/>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11" name="Line 15"/>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12" name="Text Box 16"/>
          <p:cNvSpPr txBox="1">
            <a:spLocks noChangeArrowheads="1"/>
          </p:cNvSpPr>
          <p:nvPr/>
        </p:nvSpPr>
        <p:spPr bwMode="auto">
          <a:xfrm>
            <a:off x="3524250" y="2819400"/>
            <a:ext cx="3619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BA1236"/>
                </a:solidFill>
              </a:rPr>
              <a:t>?</a:t>
            </a:r>
          </a:p>
        </p:txBody>
      </p:sp>
      <p:sp>
        <p:nvSpPr>
          <p:cNvPr id="106513" name="Text Box 17"/>
          <p:cNvSpPr txBox="1">
            <a:spLocks noChangeArrowheads="1"/>
          </p:cNvSpPr>
          <p:nvPr/>
        </p:nvSpPr>
        <p:spPr bwMode="auto">
          <a:xfrm>
            <a:off x="685800" y="2833688"/>
            <a:ext cx="3619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BA1236"/>
                </a:solidFill>
              </a:rPr>
              <a:t>?</a:t>
            </a:r>
          </a:p>
        </p:txBody>
      </p:sp>
      <p:sp>
        <p:nvSpPr>
          <p:cNvPr id="106514" name="AutoShape 18"/>
          <p:cNvSpPr>
            <a:spLocks noChangeArrowheads="1"/>
          </p:cNvSpPr>
          <p:nvPr/>
        </p:nvSpPr>
        <p:spPr bwMode="auto">
          <a:xfrm>
            <a:off x="111125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sp>
        <p:nvSpPr>
          <p:cNvPr id="106515" name="AutoShape 19"/>
          <p:cNvSpPr>
            <a:spLocks noChangeArrowheads="1"/>
          </p:cNvSpPr>
          <p:nvPr/>
        </p:nvSpPr>
        <p:spPr bwMode="auto">
          <a:xfrm>
            <a:off x="304800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sp>
        <p:nvSpPr>
          <p:cNvPr id="99345" name="Text Box 20"/>
          <p:cNvSpPr txBox="1">
            <a:spLocks noChangeArrowheads="1"/>
          </p:cNvSpPr>
          <p:nvPr/>
        </p:nvSpPr>
        <p:spPr bwMode="auto">
          <a:xfrm>
            <a:off x="8610600" y="0"/>
            <a:ext cx="53340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69</a:t>
            </a:r>
          </a:p>
        </p:txBody>
      </p:sp>
      <p:sp>
        <p:nvSpPr>
          <p:cNvPr id="19" name="Text Box 6"/>
          <p:cNvSpPr txBox="1">
            <a:spLocks noChangeArrowheads="1"/>
          </p:cNvSpPr>
          <p:nvPr/>
        </p:nvSpPr>
        <p:spPr bwMode="auto">
          <a:xfrm>
            <a:off x="395288" y="6378575"/>
            <a:ext cx="3479800" cy="4619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spcBef>
                <a:spcPct val="50000"/>
              </a:spcBef>
              <a:defRPr/>
            </a:pPr>
            <a:r>
              <a:rPr lang="en-US" b="1" dirty="0" err="1">
                <a:latin typeface="Arial"/>
                <a:ea typeface="+mn-ea"/>
                <a:cs typeface="Arial"/>
              </a:rPr>
              <a:t>Beitzel</a:t>
            </a:r>
            <a:r>
              <a:rPr lang="en-US" b="1" dirty="0">
                <a:latin typeface="Arial"/>
                <a:ea typeface="+mn-ea"/>
                <a:cs typeface="Arial"/>
              </a:rPr>
              <a:t>, 1</a:t>
            </a:r>
            <a:r>
              <a:rPr lang="en-US" b="1" baseline="30000" dirty="0">
                <a:latin typeface="Arial"/>
                <a:ea typeface="+mn-ea"/>
                <a:cs typeface="Arial"/>
              </a:rPr>
              <a:t>st</a:t>
            </a:r>
            <a:r>
              <a:rPr lang="en-US" b="1" dirty="0">
                <a:latin typeface="Arial"/>
                <a:ea typeface="+mn-ea"/>
                <a:cs typeface="Arial"/>
              </a:rPr>
              <a:t> edition, 155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animEffect transition="in" filter="wipe(right)">
                                      <p:cBhvr>
                                        <p:cTn id="7" dur="500"/>
                                        <p:tgtEl>
                                          <p:spTgt spid="106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509"/>
                                        </p:tgtEl>
                                        <p:attrNameLst>
                                          <p:attrName>style.visibility</p:attrName>
                                        </p:attrNameLst>
                                      </p:cBhvr>
                                      <p:to>
                                        <p:strVal val="visible"/>
                                      </p:to>
                                    </p:set>
                                    <p:animEffect transition="in" filter="wipe(left)">
                                      <p:cBhvr>
                                        <p:cTn id="12" dur="500"/>
                                        <p:tgtEl>
                                          <p:spTgt spid="106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6508"/>
                                        </p:tgtEl>
                                        <p:attrNameLst>
                                          <p:attrName>style.visibility</p:attrName>
                                        </p:attrNameLst>
                                      </p:cBhvr>
                                      <p:to>
                                        <p:strVal val="visible"/>
                                      </p:to>
                                    </p:set>
                                    <p:animEffect transition="in" filter="wipe(right)">
                                      <p:cBhvr>
                                        <p:cTn id="17" dur="500"/>
                                        <p:tgtEl>
                                          <p:spTgt spid="106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6510"/>
                                        </p:tgtEl>
                                        <p:attrNameLst>
                                          <p:attrName>style.visibility</p:attrName>
                                        </p:attrNameLst>
                                      </p:cBhvr>
                                      <p:to>
                                        <p:strVal val="visible"/>
                                      </p:to>
                                    </p:set>
                                    <p:animEffect transition="in" filter="wipe(right)">
                                      <p:cBhvr>
                                        <p:cTn id="22" dur="500"/>
                                        <p:tgtEl>
                                          <p:spTgt spid="1065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6511"/>
                                        </p:tgtEl>
                                        <p:attrNameLst>
                                          <p:attrName>style.visibility</p:attrName>
                                        </p:attrNameLst>
                                      </p:cBhvr>
                                      <p:to>
                                        <p:strVal val="visible"/>
                                      </p:to>
                                    </p:set>
                                    <p:animEffect transition="in" filter="wipe(left)">
                                      <p:cBhvr>
                                        <p:cTn id="25" dur="500"/>
                                        <p:tgtEl>
                                          <p:spTgt spid="106511"/>
                                        </p:tgtEl>
                                      </p:cBhvr>
                                    </p:animEffect>
                                  </p:childTnLst>
                                </p:cTn>
                              </p:par>
                              <p:par>
                                <p:cTn id="26" presetID="22" presetClass="entr" presetSubtype="4" fill="hold" nodeType="withEffect">
                                  <p:stCondLst>
                                    <p:cond delay="0"/>
                                  </p:stCondLst>
                                  <p:childTnLst>
                                    <p:set>
                                      <p:cBhvr>
                                        <p:cTn id="27" dur="1" fill="hold">
                                          <p:stCondLst>
                                            <p:cond delay="0"/>
                                          </p:stCondLst>
                                        </p:cTn>
                                        <p:tgtEl>
                                          <p:spTgt spid="106513"/>
                                        </p:tgtEl>
                                        <p:attrNameLst>
                                          <p:attrName>style.visibility</p:attrName>
                                        </p:attrNameLst>
                                      </p:cBhvr>
                                      <p:to>
                                        <p:strVal val="visible"/>
                                      </p:to>
                                    </p:set>
                                    <p:animEffect transition="in" filter="wipe(down)">
                                      <p:cBhvr>
                                        <p:cTn id="28" dur="500"/>
                                        <p:tgtEl>
                                          <p:spTgt spid="106513"/>
                                        </p:tgtEl>
                                      </p:cBhvr>
                                    </p:animEffect>
                                  </p:childTnLst>
                                </p:cTn>
                              </p:par>
                              <p:par>
                                <p:cTn id="29" presetID="22" presetClass="entr" presetSubtype="4" fill="hold" nodeType="withEffect">
                                  <p:stCondLst>
                                    <p:cond delay="0"/>
                                  </p:stCondLst>
                                  <p:childTnLst>
                                    <p:set>
                                      <p:cBhvr>
                                        <p:cTn id="30" dur="1" fill="hold">
                                          <p:stCondLst>
                                            <p:cond delay="0"/>
                                          </p:stCondLst>
                                        </p:cTn>
                                        <p:tgtEl>
                                          <p:spTgt spid="106512"/>
                                        </p:tgtEl>
                                        <p:attrNameLst>
                                          <p:attrName>style.visibility</p:attrName>
                                        </p:attrNameLst>
                                      </p:cBhvr>
                                      <p:to>
                                        <p:strVal val="visible"/>
                                      </p:to>
                                    </p:set>
                                    <p:animEffect transition="in" filter="wipe(down)">
                                      <p:cBhvr>
                                        <p:cTn id="31" dur="500"/>
                                        <p:tgtEl>
                                          <p:spTgt spid="1065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06515"/>
                                        </p:tgtEl>
                                        <p:attrNameLst>
                                          <p:attrName>style.visibility</p:attrName>
                                        </p:attrNameLst>
                                      </p:cBhvr>
                                      <p:to>
                                        <p:strVal val="visible"/>
                                      </p:to>
                                    </p:set>
                                    <p:anim calcmode="lin" valueType="num">
                                      <p:cBhvr>
                                        <p:cTn id="36" dur="1000" fill="hold"/>
                                        <p:tgtEl>
                                          <p:spTgt spid="106515"/>
                                        </p:tgtEl>
                                        <p:attrNameLst>
                                          <p:attrName>ppt_w</p:attrName>
                                        </p:attrNameLst>
                                      </p:cBhvr>
                                      <p:tavLst>
                                        <p:tav tm="0">
                                          <p:val>
                                            <p:fltVal val="0"/>
                                          </p:val>
                                        </p:tav>
                                        <p:tav tm="100000">
                                          <p:val>
                                            <p:strVal val="#ppt_w"/>
                                          </p:val>
                                        </p:tav>
                                      </p:tavLst>
                                    </p:anim>
                                    <p:anim calcmode="lin" valueType="num">
                                      <p:cBhvr>
                                        <p:cTn id="37" dur="1000" fill="hold"/>
                                        <p:tgtEl>
                                          <p:spTgt spid="106515"/>
                                        </p:tgtEl>
                                        <p:attrNameLst>
                                          <p:attrName>ppt_h</p:attrName>
                                        </p:attrNameLst>
                                      </p:cBhvr>
                                      <p:tavLst>
                                        <p:tav tm="0">
                                          <p:val>
                                            <p:fltVal val="0"/>
                                          </p:val>
                                        </p:tav>
                                        <p:tav tm="100000">
                                          <p:val>
                                            <p:strVal val="#ppt_h"/>
                                          </p:val>
                                        </p:tav>
                                      </p:tavLst>
                                    </p:anim>
                                    <p:anim calcmode="lin" valueType="num">
                                      <p:cBhvr>
                                        <p:cTn id="38" dur="1000" fill="hold"/>
                                        <p:tgtEl>
                                          <p:spTgt spid="1065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06515"/>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106514"/>
                                        </p:tgtEl>
                                        <p:attrNameLst>
                                          <p:attrName>style.visibility</p:attrName>
                                        </p:attrNameLst>
                                      </p:cBhvr>
                                      <p:to>
                                        <p:strVal val="visible"/>
                                      </p:to>
                                    </p:set>
                                    <p:anim calcmode="lin" valueType="num">
                                      <p:cBhvr>
                                        <p:cTn id="42" dur="1000" fill="hold"/>
                                        <p:tgtEl>
                                          <p:spTgt spid="106514"/>
                                        </p:tgtEl>
                                        <p:attrNameLst>
                                          <p:attrName>ppt_w</p:attrName>
                                        </p:attrNameLst>
                                      </p:cBhvr>
                                      <p:tavLst>
                                        <p:tav tm="0">
                                          <p:val>
                                            <p:fltVal val="0"/>
                                          </p:val>
                                        </p:tav>
                                        <p:tav tm="100000">
                                          <p:val>
                                            <p:strVal val="#ppt_w"/>
                                          </p:val>
                                        </p:tav>
                                      </p:tavLst>
                                    </p:anim>
                                    <p:anim calcmode="lin" valueType="num">
                                      <p:cBhvr>
                                        <p:cTn id="43" dur="1000" fill="hold"/>
                                        <p:tgtEl>
                                          <p:spTgt spid="106514"/>
                                        </p:tgtEl>
                                        <p:attrNameLst>
                                          <p:attrName>ppt_h</p:attrName>
                                        </p:attrNameLst>
                                      </p:cBhvr>
                                      <p:tavLst>
                                        <p:tav tm="0">
                                          <p:val>
                                            <p:fltVal val="0"/>
                                          </p:val>
                                        </p:tav>
                                        <p:tav tm="100000">
                                          <p:val>
                                            <p:strVal val="#ppt_h"/>
                                          </p:val>
                                        </p:tav>
                                      </p:tavLst>
                                    </p:anim>
                                    <p:anim calcmode="lin" valueType="num">
                                      <p:cBhvr>
                                        <p:cTn id="44" dur="1000" fill="hold"/>
                                        <p:tgtEl>
                                          <p:spTgt spid="106514"/>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065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animBg="1"/>
      <p:bldP spid="106508" grpId="0" animBg="1"/>
      <p:bldP spid="106509" grpId="0" animBg="1"/>
      <p:bldP spid="106510" grpId="0" animBg="1"/>
      <p:bldP spid="106511" grpId="0" animBg="1"/>
      <p:bldP spid="106514" grpId="0" animBg="1"/>
      <p:bldP spid="1065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7" descr="Hasmonean Jok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2050" y="-381000"/>
            <a:ext cx="7219950" cy="790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22" name="Rectangle 10"/>
          <p:cNvSpPr>
            <a:spLocks noGrp="1" noChangeArrowheads="1"/>
          </p:cNvSpPr>
          <p:nvPr>
            <p:ph type="ctrTitle"/>
          </p:nvPr>
        </p:nvSpPr>
        <p:spPr>
          <a:xfrm>
            <a:off x="0" y="5715000"/>
            <a:ext cx="9144000" cy="1143000"/>
          </a:xfrm>
          <a:solidFill>
            <a:srgbClr val="660066"/>
          </a:solidFill>
        </p:spPr>
        <p:txBody>
          <a:bodyPr/>
          <a:lstStyle/>
          <a:p>
            <a:pPr eaLnBrk="1" hangingPunct="1">
              <a:lnSpc>
                <a:spcPct val="90000"/>
              </a:lnSpc>
              <a:spcBef>
                <a:spcPct val="20000"/>
              </a:spcBef>
              <a:buClr>
                <a:schemeClr val="tx2"/>
              </a:buClr>
              <a:buSzPct val="75000"/>
              <a:buFont typeface="Wingdings" charset="0"/>
              <a:buNone/>
              <a:defRPr/>
            </a:pPr>
            <a:r>
              <a:rPr lang="ja-JP" altLang="en-US" sz="2400" b="1" dirty="0">
                <a:solidFill>
                  <a:srgbClr val="FFFFFF"/>
                </a:solidFill>
                <a:effectLst>
                  <a:outerShdw blurRad="38100" dist="38100" dir="2700000" algn="tl">
                    <a:srgbClr val="000000"/>
                  </a:outerShdw>
                </a:effectLst>
                <a:latin typeface="Arial" charset="0"/>
                <a:ea typeface="ＭＳ Ｐゴシック" charset="0"/>
              </a:rPr>
              <a:t>“</a:t>
            </a:r>
            <a:r>
              <a:rPr lang="en-US" sz="2400" b="1" dirty="0">
                <a:solidFill>
                  <a:srgbClr val="FFFFFF"/>
                </a:solidFill>
                <a:effectLst>
                  <a:outerShdw blurRad="38100" dist="38100" dir="2700000" algn="tl">
                    <a:srgbClr val="000000"/>
                  </a:outerShdw>
                </a:effectLst>
                <a:latin typeface="Arial" charset="0"/>
                <a:ea typeface="ＭＳ Ｐゴシック" charset="0"/>
              </a:rPr>
              <a:t>Hey!  I think you</a:t>
            </a:r>
            <a:r>
              <a:rPr lang="fr-FR" altLang="ja-JP" sz="2400" b="1" dirty="0">
                <a:solidFill>
                  <a:srgbClr val="FFFFFF"/>
                </a:solidFill>
                <a:effectLst>
                  <a:outerShdw blurRad="38100" dist="38100" dir="2700000" algn="tl">
                    <a:srgbClr val="000000"/>
                  </a:outerShdw>
                </a:effectLst>
                <a:latin typeface="Arial" charset="0"/>
                <a:ea typeface="ＭＳ Ｐゴシック" charset="0"/>
              </a:rPr>
              <a:t>'</a:t>
            </a:r>
            <a:r>
              <a:rPr lang="en-US" sz="2400" b="1" dirty="0" err="1">
                <a:solidFill>
                  <a:srgbClr val="FFFFFF"/>
                </a:solidFill>
                <a:effectLst>
                  <a:outerShdw blurRad="38100" dist="38100" dir="2700000" algn="tl">
                    <a:srgbClr val="000000"/>
                  </a:outerShdw>
                </a:effectLst>
                <a:latin typeface="Arial" charset="0"/>
                <a:ea typeface="ＭＳ Ｐゴシック" charset="0"/>
              </a:rPr>
              <a:t>ve</a:t>
            </a:r>
            <a:r>
              <a:rPr lang="en-US" sz="2400" b="1" dirty="0">
                <a:solidFill>
                  <a:srgbClr val="FFFFFF"/>
                </a:solidFill>
                <a:effectLst>
                  <a:outerShdw blurRad="38100" dist="38100" dir="2700000" algn="tl">
                    <a:srgbClr val="000000"/>
                  </a:outerShdw>
                </a:effectLst>
                <a:latin typeface="Arial" charset="0"/>
                <a:ea typeface="ＭＳ Ｐゴシック" charset="0"/>
              </a:rPr>
              <a:t> hit on something there!  Sheep</a:t>
            </a:r>
            <a:r>
              <a:rPr lang="fr-FR" altLang="ja-JP" sz="2400" b="1" dirty="0">
                <a:solidFill>
                  <a:srgbClr val="FFFFFF"/>
                </a:solidFill>
                <a:effectLst>
                  <a:outerShdw blurRad="38100" dist="38100" dir="2700000" algn="tl">
                    <a:srgbClr val="000000"/>
                  </a:outerShdw>
                </a:effectLst>
                <a:latin typeface="Arial" charset="0"/>
                <a:ea typeface="ＭＳ Ｐゴシック" charset="0"/>
              </a:rPr>
              <a:t>'</a:t>
            </a:r>
            <a:r>
              <a:rPr lang="en-US" sz="2400" b="1" dirty="0">
                <a:solidFill>
                  <a:srgbClr val="FFFFFF"/>
                </a:solidFill>
                <a:effectLst>
                  <a:outerShdw blurRad="38100" dist="38100" dir="2700000" algn="tl">
                    <a:srgbClr val="000000"/>
                  </a:outerShdw>
                </a:effectLst>
                <a:latin typeface="Arial" charset="0"/>
                <a:ea typeface="ＭＳ Ｐゴシック" charset="0"/>
              </a:rPr>
              <a:t>s clothing!  . . . Let</a:t>
            </a:r>
            <a:r>
              <a:rPr lang="fr-FR" altLang="ja-JP" sz="2400" b="1" dirty="0">
                <a:solidFill>
                  <a:srgbClr val="FFFFFF"/>
                </a:solidFill>
                <a:effectLst>
                  <a:outerShdw blurRad="38100" dist="38100" dir="2700000" algn="tl">
                    <a:srgbClr val="000000"/>
                  </a:outerShdw>
                </a:effectLst>
                <a:latin typeface="Arial" charset="0"/>
                <a:ea typeface="ＭＳ Ｐゴシック" charset="0"/>
              </a:rPr>
              <a:t>'</a:t>
            </a:r>
            <a:r>
              <a:rPr lang="en-US" sz="2400" b="1" dirty="0">
                <a:solidFill>
                  <a:srgbClr val="FFFFFF"/>
                </a:solidFill>
                <a:effectLst>
                  <a:outerShdw blurRad="38100" dist="38100" dir="2700000" algn="tl">
                    <a:srgbClr val="000000"/>
                  </a:outerShdw>
                </a:effectLst>
                <a:latin typeface="Arial" charset="0"/>
                <a:ea typeface="ＭＳ Ｐゴシック" charset="0"/>
              </a:rPr>
              <a:t>s get out of these gorilla suits!</a:t>
            </a:r>
            <a:r>
              <a:rPr lang="ja-JP" altLang="en-US" sz="2400" b="1" dirty="0">
                <a:solidFill>
                  <a:srgbClr val="FFFFFF"/>
                </a:solidFill>
                <a:effectLst>
                  <a:outerShdw blurRad="38100" dist="38100" dir="2700000" algn="tl">
                    <a:srgbClr val="000000"/>
                  </a:outerShdw>
                </a:effectLst>
                <a:latin typeface="Arial" charset="0"/>
                <a:ea typeface="ＭＳ Ｐゴシック" charset="0"/>
              </a:rPr>
              <a:t>”</a:t>
            </a:r>
            <a:endParaRPr lang="en-US" sz="2400" b="1" dirty="0">
              <a:solidFill>
                <a:srgbClr val="FFFFFF"/>
              </a:solidFill>
              <a:effectLst>
                <a:outerShdw blurRad="38100" dist="38100" dir="2700000" algn="tl">
                  <a:srgbClr val="000000"/>
                </a:outerShdw>
              </a:effectLst>
              <a:latin typeface="Arial"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4" descr="Hasmonean Jokes"/>
          <p:cNvPicPr>
            <a:picLocks noChangeAspect="1" noChangeArrowheads="1"/>
          </p:cNvPicPr>
          <p:nvPr/>
        </p:nvPicPr>
        <p:blipFill>
          <a:blip r:embed="rId3" cstate="screen">
            <a:extLst>
              <a:ext uri="{28A0092B-C50C-407E-A947-70E740481C1C}">
                <a14:useLocalDpi xmlns:a14="http://schemas.microsoft.com/office/drawing/2010/main"/>
              </a:ext>
            </a:extLst>
          </a:blip>
          <a:srcRect l="19572" t="23824" r="22112" b="42918"/>
          <a:stretch>
            <a:fillRect/>
          </a:stretch>
        </p:blipFill>
        <p:spPr bwMode="auto">
          <a:xfrm>
            <a:off x="0" y="-514350"/>
            <a:ext cx="9144000" cy="737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3" name="Rectangle 5"/>
          <p:cNvSpPr>
            <a:spLocks noGrp="1" noChangeArrowheads="1"/>
          </p:cNvSpPr>
          <p:nvPr>
            <p:ph type="ctrTitle"/>
          </p:nvPr>
        </p:nvSpPr>
        <p:spPr>
          <a:xfrm>
            <a:off x="0" y="6096000"/>
            <a:ext cx="9144000" cy="762000"/>
          </a:xfrm>
          <a:solidFill>
            <a:srgbClr val="660066"/>
          </a:solidFill>
        </p:spPr>
        <p:txBody>
          <a:bodyPr/>
          <a:lstStyle/>
          <a:p>
            <a:pPr eaLnBrk="1" hangingPunct="1">
              <a:spcBef>
                <a:spcPct val="20000"/>
              </a:spcBef>
              <a:buClr>
                <a:schemeClr val="tx2"/>
              </a:buClr>
              <a:buSzPct val="75000"/>
              <a:buFont typeface="Wingdings" charset="0"/>
              <a:buNone/>
              <a:defRPr/>
            </a:pPr>
            <a:r>
              <a:rPr lang="ja-JP" altLang="en-US" sz="2800" b="1" dirty="0">
                <a:solidFill>
                  <a:srgbClr val="FFFFFF"/>
                </a:solidFill>
                <a:effectLst>
                  <a:outerShdw blurRad="38100" dist="38100" dir="2700000" algn="tl">
                    <a:srgbClr val="000000"/>
                  </a:outerShdw>
                </a:effectLst>
                <a:ea typeface="ＭＳ Ｐゴシック" charset="0"/>
              </a:rPr>
              <a:t>“</a:t>
            </a:r>
            <a:r>
              <a:rPr lang="en-US" sz="2800" b="1" dirty="0">
                <a:solidFill>
                  <a:srgbClr val="FFFFFF"/>
                </a:solidFill>
                <a:effectLst>
                  <a:outerShdw blurRad="38100" dist="38100" dir="2700000" algn="tl">
                    <a:srgbClr val="000000"/>
                  </a:outerShdw>
                </a:effectLst>
                <a:ea typeface="ＭＳ Ｐゴシック" charset="0"/>
              </a:rPr>
              <a:t>Wait a minute!  </a:t>
            </a:r>
            <a:r>
              <a:rPr lang="en-US" sz="2800" b="1" dirty="0" err="1">
                <a:solidFill>
                  <a:srgbClr val="FFFFFF"/>
                </a:solidFill>
                <a:effectLst>
                  <a:outerShdw blurRad="38100" dist="38100" dir="2700000" algn="tl">
                    <a:srgbClr val="000000"/>
                  </a:outerShdw>
                </a:effectLst>
                <a:ea typeface="ＭＳ Ｐゴシック" charset="0"/>
              </a:rPr>
              <a:t>Isn</a:t>
            </a:r>
            <a:r>
              <a:rPr lang="fr-FR" altLang="ja-JP" sz="2800" b="1" dirty="0">
                <a:solidFill>
                  <a:srgbClr val="FFFFFF"/>
                </a:solidFill>
                <a:effectLst>
                  <a:outerShdw blurRad="38100" dist="38100" dir="2700000" algn="tl">
                    <a:srgbClr val="000000"/>
                  </a:outerShdw>
                </a:effectLst>
                <a:ea typeface="ＭＳ Ｐゴシック" charset="0"/>
              </a:rPr>
              <a:t>'</a:t>
            </a:r>
            <a:r>
              <a:rPr lang="en-US" sz="2800" b="1" dirty="0">
                <a:solidFill>
                  <a:srgbClr val="FFFFFF"/>
                </a:solidFill>
                <a:effectLst>
                  <a:outerShdw blurRad="38100" dist="38100" dir="2700000" algn="tl">
                    <a:srgbClr val="000000"/>
                  </a:outerShdw>
                </a:effectLst>
                <a:ea typeface="ＭＳ Ｐゴシック" charset="0"/>
              </a:rPr>
              <a:t>t anyone here a real sheep?</a:t>
            </a:r>
            <a:r>
              <a:rPr lang="ja-JP" altLang="en-US" sz="2800" b="1" dirty="0">
                <a:solidFill>
                  <a:srgbClr val="FFFFFF"/>
                </a:solidFill>
                <a:effectLst>
                  <a:outerShdw blurRad="38100" dist="38100" dir="2700000" algn="tl">
                    <a:srgbClr val="000000"/>
                  </a:outerShdw>
                </a:effectLst>
                <a:ea typeface="ＭＳ Ｐゴシック" charset="0"/>
              </a:rPr>
              <a:t>”</a:t>
            </a:r>
            <a:endParaRPr lang="en-US" sz="2800" b="1" dirty="0">
              <a:solidFill>
                <a:srgbClr val="FFFFFF"/>
              </a:solidFill>
              <a:effectLst>
                <a:outerShdw blurRad="38100" dist="38100" dir="2700000" algn="tl">
                  <a:srgbClr val="000000"/>
                </a:outerShdw>
              </a:effectLst>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609600" y="76200"/>
            <a:ext cx="7315200" cy="1143000"/>
          </a:xfrm>
        </p:spPr>
        <p:txBody>
          <a:bodyPr/>
          <a:lstStyle/>
          <a:p>
            <a:pPr algn="ctr" eaLnBrk="1" hangingPunct="1"/>
            <a:r>
              <a:rPr lang="en-US" sz="4000" b="1">
                <a:latin typeface="Arail" charset="0"/>
                <a:ea typeface="ＭＳ Ｐゴシック" charset="0"/>
                <a:cs typeface="Arail" charset="0"/>
              </a:rPr>
              <a:t>Hasmonean Significance</a:t>
            </a:r>
          </a:p>
        </p:txBody>
      </p:sp>
      <p:sp>
        <p:nvSpPr>
          <p:cNvPr id="130051" name="Rectangle 3"/>
          <p:cNvSpPr>
            <a:spLocks noGrp="1" noChangeArrowheads="1"/>
          </p:cNvSpPr>
          <p:nvPr>
            <p:ph type="body" sz="half" idx="1"/>
          </p:nvPr>
        </p:nvSpPr>
        <p:spPr>
          <a:xfrm>
            <a:off x="1295400" y="1295400"/>
            <a:ext cx="7848600" cy="4572000"/>
          </a:xfrm>
        </p:spPr>
        <p:txBody>
          <a:bodyPr/>
          <a:lstStyle/>
          <a:p>
            <a:pPr eaLnBrk="1" hangingPunct="1">
              <a:lnSpc>
                <a:spcPct val="90000"/>
              </a:lnSpc>
              <a:defRPr/>
            </a:pPr>
            <a:r>
              <a:rPr lang="en-US" b="1">
                <a:latin typeface="Arail" charset="0"/>
                <a:ea typeface="ＭＳ Ｐゴシック" charset="0"/>
                <a:cs typeface="Arail" charset="0"/>
              </a:rPr>
              <a:t>Religious Independence (Pharisees)</a:t>
            </a:r>
          </a:p>
          <a:p>
            <a:pPr eaLnBrk="1" hangingPunct="1">
              <a:lnSpc>
                <a:spcPct val="90000"/>
              </a:lnSpc>
              <a:defRPr/>
            </a:pPr>
            <a:r>
              <a:rPr lang="en-US" b="1">
                <a:latin typeface="Arail" charset="0"/>
                <a:ea typeface="ＭＳ Ｐゴシック" charset="0"/>
                <a:cs typeface="Arail" charset="0"/>
              </a:rPr>
              <a:t>Hanukkah (Feast of Lights)</a:t>
            </a:r>
          </a:p>
          <a:p>
            <a:pPr eaLnBrk="1" hangingPunct="1">
              <a:lnSpc>
                <a:spcPct val="90000"/>
              </a:lnSpc>
              <a:defRPr/>
            </a:pPr>
            <a:r>
              <a:rPr lang="en-US" b="1">
                <a:latin typeface="Arail" charset="0"/>
                <a:ea typeface="ＭＳ Ｐゴシック" charset="0"/>
                <a:cs typeface="Arail" charset="0"/>
              </a:rPr>
              <a:t>Political Independence (Judas, Sadducees)</a:t>
            </a:r>
          </a:p>
          <a:p>
            <a:pPr eaLnBrk="1" hangingPunct="1">
              <a:lnSpc>
                <a:spcPct val="90000"/>
              </a:lnSpc>
              <a:defRPr/>
            </a:pPr>
            <a:r>
              <a:rPr lang="en-US" b="1">
                <a:latin typeface="Arail" charset="0"/>
                <a:ea typeface="ＭＳ Ｐゴシック" charset="0"/>
                <a:cs typeface="Arail" charset="0"/>
              </a:rPr>
              <a:t>Priest &amp; King in One Person (Jonathan)</a:t>
            </a:r>
          </a:p>
          <a:p>
            <a:pPr eaLnBrk="1" hangingPunct="1">
              <a:lnSpc>
                <a:spcPct val="90000"/>
              </a:lnSpc>
              <a:defRPr/>
            </a:pPr>
            <a:r>
              <a:rPr lang="en-US" b="1">
                <a:latin typeface="Arail" charset="0"/>
                <a:ea typeface="ＭＳ Ｐゴシック" charset="0"/>
                <a:cs typeface="Arail" charset="0"/>
              </a:rPr>
              <a:t>Rise of Essenes (Simon)</a:t>
            </a:r>
          </a:p>
          <a:p>
            <a:pPr eaLnBrk="1" hangingPunct="1">
              <a:lnSpc>
                <a:spcPct val="90000"/>
              </a:lnSpc>
              <a:defRPr/>
            </a:pPr>
            <a:r>
              <a:rPr lang="en-US" b="1">
                <a:latin typeface="Arail" charset="0"/>
                <a:ea typeface="ＭＳ Ｐゴシック" charset="0"/>
                <a:cs typeface="Arail" charset="0"/>
              </a:rPr>
              <a:t>Expansion of Borders</a:t>
            </a:r>
          </a:p>
          <a:p>
            <a:pPr eaLnBrk="1" hangingPunct="1">
              <a:lnSpc>
                <a:spcPct val="90000"/>
              </a:lnSpc>
              <a:defRPr/>
            </a:pPr>
            <a:r>
              <a:rPr lang="en-US" b="1">
                <a:latin typeface="Arail" charset="0"/>
                <a:ea typeface="ＭＳ Ｐゴシック" charset="0"/>
                <a:cs typeface="Arail" charset="0"/>
              </a:rPr>
              <a:t>Alliance with Rome</a:t>
            </a:r>
          </a:p>
          <a:p>
            <a:pPr eaLnBrk="1" hangingPunct="1">
              <a:lnSpc>
                <a:spcPct val="90000"/>
              </a:lnSpc>
              <a:defRPr/>
            </a:pPr>
            <a:r>
              <a:rPr lang="en-US" b="1">
                <a:latin typeface="Arail" charset="0"/>
                <a:ea typeface="ＭＳ Ｐゴシック" charset="0"/>
                <a:cs typeface="Arail" charset="0"/>
              </a:rPr>
              <a:t>Enforced Judaism</a:t>
            </a:r>
          </a:p>
        </p:txBody>
      </p:sp>
      <p:sp>
        <p:nvSpPr>
          <p:cNvPr id="130053" name="Rectangle 5"/>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110" charset="2"/>
              <a:buChar char="n"/>
              <a:defRPr/>
            </a:pPr>
            <a:endParaRPr lang="en-US" b="1">
              <a:effectLst>
                <a:outerShdw blurRad="38100" dist="38100" dir="2700000" algn="tl">
                  <a:srgbClr val="000000"/>
                </a:outerShdw>
              </a:effectLst>
              <a:latin typeface="Arail"/>
              <a:ea typeface="+mn-ea"/>
              <a:cs typeface="Arail"/>
            </a:endParaRPr>
          </a:p>
        </p:txBody>
      </p:sp>
      <p:sp>
        <p:nvSpPr>
          <p:cNvPr id="130055" name="Rectangle 7"/>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110" charset="2"/>
              <a:buChar char="n"/>
              <a:defRPr/>
            </a:pPr>
            <a:endParaRPr lang="en-US" b="1">
              <a:effectLst>
                <a:outerShdw blurRad="38100" dist="38100" dir="2700000" algn="tl">
                  <a:srgbClr val="000000"/>
                </a:outerShdw>
              </a:effectLst>
              <a:latin typeface="Arail"/>
              <a:ea typeface="+mn-ea"/>
              <a:cs typeface="Arail"/>
            </a:endParaRPr>
          </a:p>
        </p:txBody>
      </p:sp>
      <p:sp>
        <p:nvSpPr>
          <p:cNvPr id="105477" name="Text Box 9"/>
          <p:cNvSpPr txBox="1">
            <a:spLocks noChangeArrowheads="1"/>
          </p:cNvSpPr>
          <p:nvPr/>
        </p:nvSpPr>
        <p:spPr bwMode="auto">
          <a:xfrm>
            <a:off x="7848600" y="76200"/>
            <a:ext cx="1447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latin typeface="Arail" charset="0"/>
                <a:cs typeface="Arail" charset="0"/>
              </a:rPr>
              <a:t>66-67, 95</a:t>
            </a:r>
          </a:p>
        </p:txBody>
      </p:sp>
      <p:sp>
        <p:nvSpPr>
          <p:cNvPr id="130058" name="AutoShape 10"/>
          <p:cNvSpPr>
            <a:spLocks/>
          </p:cNvSpPr>
          <p:nvPr/>
        </p:nvSpPr>
        <p:spPr bwMode="auto">
          <a:xfrm>
            <a:off x="5527675" y="3733800"/>
            <a:ext cx="304800" cy="1371600"/>
          </a:xfrm>
          <a:prstGeom prst="rightBrace">
            <a:avLst>
              <a:gd name="adj1" fmla="val 37500"/>
              <a:gd name="adj2" fmla="val 50000"/>
            </a:avLst>
          </a:prstGeom>
          <a:noFill/>
          <a:ln w="3810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000" b="1">
              <a:latin typeface="Arail" charset="0"/>
              <a:cs typeface="Arail" charset="0"/>
            </a:endParaRPr>
          </a:p>
        </p:txBody>
      </p:sp>
      <p:sp>
        <p:nvSpPr>
          <p:cNvPr id="130059" name="Text Box 11"/>
          <p:cNvSpPr txBox="1">
            <a:spLocks noChangeArrowheads="1"/>
          </p:cNvSpPr>
          <p:nvPr/>
        </p:nvSpPr>
        <p:spPr bwMode="auto">
          <a:xfrm>
            <a:off x="5984875" y="4114800"/>
            <a:ext cx="2778125" cy="523875"/>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800" b="1">
                <a:effectLst>
                  <a:outerShdw blurRad="38100" dist="38100" dir="2700000" algn="tl">
                    <a:srgbClr val="000000"/>
                  </a:outerShdw>
                </a:effectLst>
                <a:latin typeface="Arail" charset="0"/>
                <a:cs typeface="Arail" charset="0"/>
              </a:rPr>
              <a:t>John Hyrcanus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barn(inHorizontal)">
                                      <p:cBhvr>
                                        <p:cTn id="7" dur="500"/>
                                        <p:tgtEl>
                                          <p:spTgt spid="130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30051">
                                            <p:txEl>
                                              <p:pRg st="1" end="1"/>
                                            </p:txEl>
                                          </p:spTgt>
                                        </p:tgtEl>
                                        <p:attrNameLst>
                                          <p:attrName>style.visibility</p:attrName>
                                        </p:attrNameLst>
                                      </p:cBhvr>
                                      <p:to>
                                        <p:strVal val="visible"/>
                                      </p:to>
                                    </p:set>
                                    <p:animEffect transition="in" filter="barn(inHorizontal)">
                                      <p:cBhvr>
                                        <p:cTn id="12" dur="500"/>
                                        <p:tgtEl>
                                          <p:spTgt spid="1300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30051">
                                            <p:txEl>
                                              <p:pRg st="2" end="2"/>
                                            </p:txEl>
                                          </p:spTgt>
                                        </p:tgtEl>
                                        <p:attrNameLst>
                                          <p:attrName>style.visibility</p:attrName>
                                        </p:attrNameLst>
                                      </p:cBhvr>
                                      <p:to>
                                        <p:strVal val="visible"/>
                                      </p:to>
                                    </p:set>
                                    <p:animEffect transition="in" filter="barn(inHorizontal)">
                                      <p:cBhvr>
                                        <p:cTn id="17" dur="500"/>
                                        <p:tgtEl>
                                          <p:spTgt spid="1300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nodeType="clickEffect">
                                  <p:stCondLst>
                                    <p:cond delay="0"/>
                                  </p:stCondLst>
                                  <p:childTnLst>
                                    <p:set>
                                      <p:cBhvr>
                                        <p:cTn id="21" dur="1" fill="hold">
                                          <p:stCondLst>
                                            <p:cond delay="0"/>
                                          </p:stCondLst>
                                        </p:cTn>
                                        <p:tgtEl>
                                          <p:spTgt spid="130051">
                                            <p:txEl>
                                              <p:pRg st="3" end="3"/>
                                            </p:txEl>
                                          </p:spTgt>
                                        </p:tgtEl>
                                        <p:attrNameLst>
                                          <p:attrName>style.visibility</p:attrName>
                                        </p:attrNameLst>
                                      </p:cBhvr>
                                      <p:to>
                                        <p:strVal val="visible"/>
                                      </p:to>
                                    </p:set>
                                    <p:animEffect transition="in" filter="barn(inHorizontal)">
                                      <p:cBhvr>
                                        <p:cTn id="22" dur="500"/>
                                        <p:tgtEl>
                                          <p:spTgt spid="13005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130051">
                                            <p:txEl>
                                              <p:pRg st="4" end="4"/>
                                            </p:txEl>
                                          </p:spTgt>
                                        </p:tgtEl>
                                        <p:attrNameLst>
                                          <p:attrName>style.visibility</p:attrName>
                                        </p:attrNameLst>
                                      </p:cBhvr>
                                      <p:to>
                                        <p:strVal val="visible"/>
                                      </p:to>
                                    </p:set>
                                    <p:animEffect transition="in" filter="barn(inHorizontal)">
                                      <p:cBhvr>
                                        <p:cTn id="27" dur="500"/>
                                        <p:tgtEl>
                                          <p:spTgt spid="1300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nodeType="clickEffect">
                                  <p:stCondLst>
                                    <p:cond delay="0"/>
                                  </p:stCondLst>
                                  <p:childTnLst>
                                    <p:set>
                                      <p:cBhvr>
                                        <p:cTn id="31" dur="1" fill="hold">
                                          <p:stCondLst>
                                            <p:cond delay="0"/>
                                          </p:stCondLst>
                                        </p:cTn>
                                        <p:tgtEl>
                                          <p:spTgt spid="130051">
                                            <p:txEl>
                                              <p:pRg st="5" end="5"/>
                                            </p:txEl>
                                          </p:spTgt>
                                        </p:tgtEl>
                                        <p:attrNameLst>
                                          <p:attrName>style.visibility</p:attrName>
                                        </p:attrNameLst>
                                      </p:cBhvr>
                                      <p:to>
                                        <p:strVal val="visible"/>
                                      </p:to>
                                    </p:set>
                                    <p:animEffect transition="in" filter="barn(inHorizontal)">
                                      <p:cBhvr>
                                        <p:cTn id="32" dur="500"/>
                                        <p:tgtEl>
                                          <p:spTgt spid="13005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130051">
                                            <p:txEl>
                                              <p:pRg st="6" end="6"/>
                                            </p:txEl>
                                          </p:spTgt>
                                        </p:tgtEl>
                                        <p:attrNameLst>
                                          <p:attrName>style.visibility</p:attrName>
                                        </p:attrNameLst>
                                      </p:cBhvr>
                                      <p:to>
                                        <p:strVal val="visible"/>
                                      </p:to>
                                    </p:set>
                                    <p:animEffect transition="in" filter="barn(inHorizontal)">
                                      <p:cBhvr>
                                        <p:cTn id="37" dur="500"/>
                                        <p:tgtEl>
                                          <p:spTgt spid="13005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nodeType="clickEffect">
                                  <p:stCondLst>
                                    <p:cond delay="0"/>
                                  </p:stCondLst>
                                  <p:childTnLst>
                                    <p:set>
                                      <p:cBhvr>
                                        <p:cTn id="41" dur="1" fill="hold">
                                          <p:stCondLst>
                                            <p:cond delay="0"/>
                                          </p:stCondLst>
                                        </p:cTn>
                                        <p:tgtEl>
                                          <p:spTgt spid="130051">
                                            <p:txEl>
                                              <p:pRg st="7" end="7"/>
                                            </p:txEl>
                                          </p:spTgt>
                                        </p:tgtEl>
                                        <p:attrNameLst>
                                          <p:attrName>style.visibility</p:attrName>
                                        </p:attrNameLst>
                                      </p:cBhvr>
                                      <p:to>
                                        <p:strVal val="visible"/>
                                      </p:to>
                                    </p:set>
                                    <p:animEffect transition="in" filter="barn(inHorizontal)">
                                      <p:cBhvr>
                                        <p:cTn id="42" dur="500"/>
                                        <p:tgtEl>
                                          <p:spTgt spid="13005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130058"/>
                                        </p:tgtEl>
                                        <p:attrNameLst>
                                          <p:attrName>style.visibility</p:attrName>
                                        </p:attrNameLst>
                                      </p:cBhvr>
                                      <p:to>
                                        <p:strVal val="visible"/>
                                      </p:to>
                                    </p:set>
                                    <p:animEffect transition="in" filter="barn(inHorizontal)">
                                      <p:cBhvr>
                                        <p:cTn id="47" dur="500"/>
                                        <p:tgtEl>
                                          <p:spTgt spid="13005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130059"/>
                                        </p:tgtEl>
                                        <p:attrNameLst>
                                          <p:attrName>style.visibility</p:attrName>
                                        </p:attrNameLst>
                                      </p:cBhvr>
                                      <p:to>
                                        <p:strVal val="visible"/>
                                      </p:to>
                                    </p:set>
                                    <p:animEffect transition="in" filter="barn(inHorizontal)">
                                      <p:cBhvr>
                                        <p:cTn id="52" dur="500"/>
                                        <p:tgtEl>
                                          <p:spTgt spid="130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8" grpId="0" animBg="1"/>
      <p:bldP spid="1300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a:xfrm>
            <a:off x="1295400" y="0"/>
            <a:ext cx="7162800" cy="838200"/>
          </a:xfrm>
        </p:spPr>
        <p:txBody>
          <a:bodyPr/>
          <a:lstStyle/>
          <a:p>
            <a:pPr eaLnBrk="1" hangingPunct="1"/>
            <a:r>
              <a:rPr lang="en-US" sz="3600">
                <a:latin typeface="Arial" charset="0"/>
                <a:ea typeface="ＭＳ Ｐゴシック" charset="0"/>
              </a:rPr>
              <a:t>Roman Territories (50</a:t>
            </a:r>
            <a:r>
              <a:rPr lang="en-US" sz="2800">
                <a:latin typeface="Arial" charset="0"/>
                <a:ea typeface="ＭＳ Ｐゴシック" charset="0"/>
              </a:rPr>
              <a:t> BC-AD </a:t>
            </a:r>
            <a:r>
              <a:rPr lang="en-US" sz="3600">
                <a:latin typeface="Arial" charset="0"/>
                <a:ea typeface="ＭＳ Ｐゴシック" charset="0"/>
              </a:rPr>
              <a:t>100)</a:t>
            </a:r>
          </a:p>
        </p:txBody>
      </p:sp>
      <p:sp>
        <p:nvSpPr>
          <p:cNvPr id="107522" name="Text Box 3"/>
          <p:cNvSpPr txBox="1">
            <a:spLocks noChangeArrowheads="1"/>
          </p:cNvSpPr>
          <p:nvPr/>
        </p:nvSpPr>
        <p:spPr bwMode="auto">
          <a:xfrm>
            <a:off x="85344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94c</a:t>
            </a:r>
          </a:p>
        </p:txBody>
      </p:sp>
      <p:pic>
        <p:nvPicPr>
          <p:cNvPr id="107523" name="Picture 7"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93763"/>
            <a:ext cx="9220200" cy="555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24" name="Picture 8" descr="j02372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14400"/>
            <a:ext cx="16002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932040" y="893763"/>
            <a:ext cx="4211960" cy="612064"/>
          </a:xfrm>
          <a:prstGeom prst="rect">
            <a:avLst/>
          </a:prstGeom>
          <a:solidFill>
            <a:srgbClr val="C8B594"/>
          </a:solid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en-US" sz="3200" b="1">
                <a:solidFill>
                  <a:schemeClr val="bg2">
                    <a:lumMod val="95000"/>
                    <a:lumOff val="5000"/>
                  </a:schemeClr>
                </a:solidFill>
                <a:latin typeface="Arial" charset="0"/>
                <a:ea typeface="ＭＳ Ｐゴシック" charset="0"/>
              </a:rPr>
              <a:t>Roman Empire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1143000" y="304800"/>
            <a:ext cx="7772400" cy="1447800"/>
          </a:xfrm>
        </p:spPr>
        <p:txBody>
          <a:bodyPr/>
          <a:lstStyle/>
          <a:p>
            <a:pPr eaLnBrk="1" hangingPunct="1"/>
            <a:r>
              <a:rPr lang="en-US" b="1">
                <a:latin typeface="Arial" charset="0"/>
                <a:ea typeface="ＭＳ Ｐゴシック" charset="0"/>
              </a:rPr>
              <a:t>Do you know these terms </a:t>
            </a:r>
            <a:r>
              <a:rPr lang="en-US" sz="7200" b="1">
                <a:latin typeface="Arial" charset="0"/>
                <a:ea typeface="ＭＳ Ｐゴシック" charset="0"/>
              </a:rPr>
              <a:t>now</a:t>
            </a:r>
            <a:r>
              <a:rPr lang="en-US" b="1">
                <a:latin typeface="Arial" charset="0"/>
                <a:ea typeface="ＭＳ Ｐゴシック" charset="0"/>
              </a:rPr>
              <a:t>?</a:t>
            </a:r>
          </a:p>
        </p:txBody>
      </p:sp>
      <p:sp>
        <p:nvSpPr>
          <p:cNvPr id="134147" name="Rectangle 3"/>
          <p:cNvSpPr>
            <a:spLocks noGrp="1" noChangeArrowheads="1"/>
          </p:cNvSpPr>
          <p:nvPr>
            <p:ph type="body" idx="1"/>
          </p:nvPr>
        </p:nvSpPr>
        <p:spPr>
          <a:xfrm>
            <a:off x="2667000" y="1981200"/>
            <a:ext cx="3783013" cy="644525"/>
          </a:xfrm>
        </p:spPr>
        <p:txBody>
          <a:bodyPr/>
          <a:lstStyle/>
          <a:p>
            <a:pPr eaLnBrk="1" hangingPunct="1">
              <a:defRPr/>
            </a:pPr>
            <a:r>
              <a:rPr lang="en-US" b="1">
                <a:latin typeface="Arial" charset="0"/>
                <a:ea typeface="ＭＳ Ｐゴシック" charset="0"/>
              </a:rPr>
              <a:t>Hellenization</a:t>
            </a:r>
          </a:p>
        </p:txBody>
      </p:sp>
      <p:sp>
        <p:nvSpPr>
          <p:cNvPr id="134148" name="Rectangle 4"/>
          <p:cNvSpPr>
            <a:spLocks noChangeArrowheads="1"/>
          </p:cNvSpPr>
          <p:nvPr/>
        </p:nvSpPr>
        <p:spPr bwMode="auto">
          <a:xfrm>
            <a:off x="1143000" y="3124200"/>
            <a:ext cx="3783013" cy="644525"/>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sz="3200" b="1">
                <a:effectLst>
                  <a:outerShdw blurRad="38100" dist="38100" dir="2700000" algn="tl">
                    <a:srgbClr val="000000"/>
                  </a:outerShdw>
                </a:effectLst>
                <a:latin typeface="Arial" charset="0"/>
                <a:cs typeface="Arial" charset="0"/>
              </a:rPr>
              <a:t>Purim</a:t>
            </a:r>
          </a:p>
        </p:txBody>
      </p:sp>
      <p:sp>
        <p:nvSpPr>
          <p:cNvPr id="134149" name="Rectangle 5"/>
          <p:cNvSpPr>
            <a:spLocks noChangeArrowheads="1"/>
          </p:cNvSpPr>
          <p:nvPr/>
        </p:nvSpPr>
        <p:spPr bwMode="auto">
          <a:xfrm>
            <a:off x="5360988" y="2743200"/>
            <a:ext cx="3783012" cy="644525"/>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sz="3200" b="1">
                <a:effectLst>
                  <a:outerShdw blurRad="38100" dist="38100" dir="2700000" algn="tl">
                    <a:srgbClr val="000000"/>
                  </a:outerShdw>
                </a:effectLst>
                <a:latin typeface="Arial" charset="0"/>
                <a:cs typeface="Arial" charset="0"/>
              </a:rPr>
              <a:t>Decapolis</a:t>
            </a:r>
          </a:p>
        </p:txBody>
      </p:sp>
      <p:sp>
        <p:nvSpPr>
          <p:cNvPr id="134150" name="Rectangle 6"/>
          <p:cNvSpPr>
            <a:spLocks noChangeArrowheads="1"/>
          </p:cNvSpPr>
          <p:nvPr/>
        </p:nvSpPr>
        <p:spPr bwMode="auto">
          <a:xfrm>
            <a:off x="4953000" y="4648200"/>
            <a:ext cx="3783013" cy="644525"/>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sz="3200" b="1">
                <a:effectLst>
                  <a:outerShdw blurRad="38100" dist="38100" dir="2700000" algn="tl">
                    <a:srgbClr val="000000"/>
                  </a:outerShdw>
                </a:effectLst>
                <a:latin typeface="Arial" charset="0"/>
                <a:cs typeface="Arial" charset="0"/>
              </a:rPr>
              <a:t>Septuagint</a:t>
            </a:r>
          </a:p>
        </p:txBody>
      </p:sp>
      <p:sp>
        <p:nvSpPr>
          <p:cNvPr id="134151" name="Rectangle 7"/>
          <p:cNvSpPr>
            <a:spLocks noChangeArrowheads="1"/>
          </p:cNvSpPr>
          <p:nvPr/>
        </p:nvSpPr>
        <p:spPr bwMode="auto">
          <a:xfrm>
            <a:off x="1447800" y="4495800"/>
            <a:ext cx="3783013" cy="644525"/>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sz="3200" b="1">
                <a:effectLst>
                  <a:outerShdw blurRad="38100" dist="38100" dir="2700000" algn="tl">
                    <a:srgbClr val="000000"/>
                  </a:outerShdw>
                </a:effectLst>
                <a:latin typeface="Arial" charset="0"/>
                <a:cs typeface="Arial" charset="0"/>
              </a:rPr>
              <a:t>Samaritans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91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5"/>
          <p:cNvSpPr>
            <a:spLocks noGrp="1" noChangeArrowheads="1"/>
          </p:cNvSpPr>
          <p:nvPr>
            <p:ph type="title"/>
          </p:nvPr>
        </p:nvSpPr>
        <p:spPr>
          <a:xfrm>
            <a:off x="1143000" y="-26988"/>
            <a:ext cx="7772400" cy="792163"/>
          </a:xfrm>
        </p:spPr>
        <p:txBody>
          <a:bodyPr/>
          <a:lstStyle/>
          <a:p>
            <a:pPr eaLnBrk="1" hangingPunct="1"/>
            <a:r>
              <a:rPr lang="en-US" sz="4000" b="1">
                <a:solidFill>
                  <a:schemeClr val="tx1"/>
                </a:solidFill>
                <a:latin typeface="Arial" charset="0"/>
                <a:ea typeface="ＭＳ Ｐゴシック" charset="0"/>
              </a:rPr>
              <a:t>Assyrian Developments</a:t>
            </a:r>
          </a:p>
        </p:txBody>
      </p:sp>
      <p:pic>
        <p:nvPicPr>
          <p:cNvPr id="46082"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831850"/>
            <a:ext cx="9144000" cy="5468938"/>
          </a:xfrm>
        </p:spPr>
      </p:pic>
      <p:sp>
        <p:nvSpPr>
          <p:cNvPr id="73737" name="Text Box 9"/>
          <p:cNvSpPr txBox="1">
            <a:spLocks noChangeArrowheads="1"/>
          </p:cNvSpPr>
          <p:nvPr/>
        </p:nvSpPr>
        <p:spPr bwMode="auto">
          <a:xfrm>
            <a:off x="2895600" y="4532313"/>
            <a:ext cx="48006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200" b="1" i="0" u="none" strike="noStrike" kern="1200" cap="none" spc="0" normalizeH="0" baseline="0" noProof="0">
                <a:ln>
                  <a:noFill/>
                </a:ln>
                <a:solidFill>
                  <a:srgbClr val="000099"/>
                </a:solidFill>
                <a:effectLst/>
                <a:uLnTx/>
                <a:uFillTx/>
                <a:latin typeface="Arial" charset="0"/>
                <a:ea typeface="ＭＳ Ｐゴシック" charset="0"/>
                <a:cs typeface="Arial" charset="0"/>
              </a:rPr>
              <a:t>Fall of Samaria</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200" b="1" i="0" u="none" strike="noStrike" kern="1200" cap="none" spc="0" normalizeH="0" baseline="0" noProof="0">
                <a:ln>
                  <a:noFill/>
                </a:ln>
                <a:solidFill>
                  <a:srgbClr val="000099"/>
                </a:solidFill>
                <a:effectLst/>
                <a:uLnTx/>
                <a:uFillTx/>
                <a:latin typeface="Arial" charset="0"/>
                <a:ea typeface="ＭＳ Ｐゴシック" charset="0"/>
                <a:cs typeface="Arial" charset="0"/>
              </a:rPr>
              <a:t>Rise of Samaritans</a:t>
            </a:r>
          </a:p>
        </p:txBody>
      </p:sp>
      <p:sp>
        <p:nvSpPr>
          <p:cNvPr id="5" name="Text Box 3"/>
          <p:cNvSpPr txBox="1">
            <a:spLocks noChangeArrowheads="1"/>
          </p:cNvSpPr>
          <p:nvPr/>
        </p:nvSpPr>
        <p:spPr bwMode="auto">
          <a:xfrm>
            <a:off x="9179652" y="2703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48</a:t>
            </a:r>
          </a:p>
        </p:txBody>
      </p:sp>
      <p:sp>
        <p:nvSpPr>
          <p:cNvPr id="6"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139</a:t>
            </a:r>
          </a:p>
        </p:txBody>
      </p:sp>
      <p:sp>
        <p:nvSpPr>
          <p:cNvPr id="7" name="Text Box 6"/>
          <p:cNvSpPr txBox="1">
            <a:spLocks noChangeArrowheads="1"/>
          </p:cNvSpPr>
          <p:nvPr/>
        </p:nvSpPr>
        <p:spPr bwMode="auto">
          <a:xfrm>
            <a:off x="0" y="6011996"/>
            <a:ext cx="9144000" cy="369332"/>
          </a:xfrm>
          <a:prstGeom prst="rect">
            <a:avLst/>
          </a:prstGeom>
          <a:solidFill>
            <a:schemeClr val="bg2"/>
          </a:solidFill>
          <a:ln w="12700" cap="sq">
            <a:noFill/>
            <a:miter lim="800000"/>
            <a:headEnd type="none" w="sm" len="sm"/>
            <a:tailEnd type="none" w="sm" len="sm"/>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Handwritten numbers show the number of years before Jonah in 760 BC</a:t>
            </a:r>
          </a:p>
        </p:txBody>
      </p:sp>
    </p:spTree>
    <p:extLst>
      <p:ext uri="{BB962C8B-B14F-4D97-AF65-F5344CB8AC3E}">
        <p14:creationId xmlns:p14="http://schemas.microsoft.com/office/powerpoint/2010/main" val="3880952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737">
                                            <p:txEl>
                                              <p:pRg st="0" end="0"/>
                                            </p:txEl>
                                          </p:spTgt>
                                        </p:tgtEl>
                                        <p:attrNameLst>
                                          <p:attrName>style.visibility</p:attrName>
                                        </p:attrNameLst>
                                      </p:cBhvr>
                                      <p:to>
                                        <p:strVal val="visible"/>
                                      </p:to>
                                    </p:set>
                                    <p:anim calcmode="lin" valueType="num">
                                      <p:cBhvr additive="base">
                                        <p:cTn id="7" dur="500" fill="hold"/>
                                        <p:tgtEl>
                                          <p:spTgt spid="737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nodeType="clickEffect">
                                  <p:stCondLst>
                                    <p:cond delay="0"/>
                                  </p:stCondLst>
                                  <p:childTnLst>
                                    <p:set>
                                      <p:cBhvr>
                                        <p:cTn id="12" dur="1" fill="hold">
                                          <p:stCondLst>
                                            <p:cond delay="0"/>
                                          </p:stCondLst>
                                        </p:cTn>
                                        <p:tgtEl>
                                          <p:spTgt spid="73737">
                                            <p:txEl>
                                              <p:pRg st="1" end="1"/>
                                            </p:txEl>
                                          </p:spTgt>
                                        </p:tgtEl>
                                        <p:attrNameLst>
                                          <p:attrName>style.visibility</p:attrName>
                                        </p:attrNameLst>
                                      </p:cBhvr>
                                      <p:to>
                                        <p:strVal val="visible"/>
                                      </p:to>
                                    </p:set>
                                    <p:animEffect transition="in" filter="fade">
                                      <p:cBhvr>
                                        <p:cTn id="13" dur="1000"/>
                                        <p:tgtEl>
                                          <p:spTgt spid="73737">
                                            <p:txEl>
                                              <p:pRg st="1" end="1"/>
                                            </p:txEl>
                                          </p:spTgt>
                                        </p:tgtEl>
                                      </p:cBhvr>
                                    </p:animEffect>
                                    <p:anim calcmode="lin" valueType="num">
                                      <p:cBhvr>
                                        <p:cTn id="14" dur="1000" fill="hold"/>
                                        <p:tgtEl>
                                          <p:spTgt spid="73737">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73737">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3737">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en-US" b="1">
                <a:solidFill>
                  <a:schemeClr val="tx1"/>
                </a:solidFill>
                <a:effectLst>
                  <a:outerShdw blurRad="38100" dist="38100" dir="2700000" algn="tl">
                    <a:srgbClr val="000000"/>
                  </a:outerShdw>
                </a:effectLst>
                <a:latin typeface="Arial" charset="0"/>
                <a:ea typeface="ＭＳ Ｐゴシック" charset="0"/>
              </a:rPr>
              <a:t>Babylonian Rule over Palestine</a:t>
            </a: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eaLnBrk="1" hangingPunct="1">
              <a:defRPr/>
            </a:pPr>
            <a:r>
              <a:rPr lang="en-US" sz="2800" b="1" dirty="0">
                <a:latin typeface="Arial" charset="0"/>
                <a:ea typeface="ＭＳ Ｐゴシック" charset="0"/>
              </a:rPr>
              <a:t>Deportations</a:t>
            </a:r>
          </a:p>
          <a:p>
            <a:pPr eaLnBrk="1" hangingPunct="1">
              <a:defRPr/>
            </a:pPr>
            <a:r>
              <a:rPr lang="en-US" sz="2800" b="1" dirty="0">
                <a:latin typeface="Arial" charset="0"/>
                <a:ea typeface="ＭＳ Ｐゴシック" charset="0"/>
              </a:rPr>
              <a:t>Developments</a:t>
            </a: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56</a:t>
            </a: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Separation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Synagogue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No more idolatry</a:t>
            </a: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145</a:t>
            </a:r>
          </a:p>
        </p:txBody>
      </p:sp>
    </p:spTree>
    <p:extLst>
      <p:ext uri="{BB962C8B-B14F-4D97-AF65-F5344CB8AC3E}">
        <p14:creationId xmlns:p14="http://schemas.microsoft.com/office/powerpoint/2010/main" val="1055130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57353">
                                            <p:txEl>
                                              <p:pRg st="1" end="1"/>
                                            </p:txEl>
                                          </p:spTgt>
                                        </p:tgtEl>
                                        <p:attrNameLst>
                                          <p:attrName>style.visibility</p:attrName>
                                        </p:attrNameLst>
                                      </p:cBhvr>
                                      <p:to>
                                        <p:strVal val="visible"/>
                                      </p:to>
                                    </p:set>
                                    <p:animEffect transition="in" filter="wipe(down)">
                                      <p:cBhvr>
                                        <p:cTn id="79" dur="580">
                                          <p:stCondLst>
                                            <p:cond delay="0"/>
                                          </p:stCondLst>
                                        </p:cTn>
                                        <p:tgtEl>
                                          <p:spTgt spid="57353">
                                            <p:txEl>
                                              <p:pRg st="1" end="1"/>
                                            </p:txEl>
                                          </p:spTgt>
                                        </p:tgtEl>
                                      </p:cBhvr>
                                    </p:animEffect>
                                    <p:anim calcmode="lin" valueType="num">
                                      <p:cBhvr>
                                        <p:cTn id="80"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57353">
                                            <p:txEl>
                                              <p:pRg st="1" end="1"/>
                                            </p:txEl>
                                          </p:spTgt>
                                        </p:tgtEl>
                                      </p:cBhvr>
                                      <p:to x="100000" y="60000"/>
                                    </p:animScale>
                                    <p:animScale>
                                      <p:cBhvr>
                                        <p:cTn id="86" dur="166" decel="50000">
                                          <p:stCondLst>
                                            <p:cond delay="676"/>
                                          </p:stCondLst>
                                        </p:cTn>
                                        <p:tgtEl>
                                          <p:spTgt spid="57353">
                                            <p:txEl>
                                              <p:pRg st="1" end="1"/>
                                            </p:txEl>
                                          </p:spTgt>
                                        </p:tgtEl>
                                      </p:cBhvr>
                                      <p:to x="100000" y="100000"/>
                                    </p:animScale>
                                    <p:animScale>
                                      <p:cBhvr>
                                        <p:cTn id="87" dur="26">
                                          <p:stCondLst>
                                            <p:cond delay="1312"/>
                                          </p:stCondLst>
                                        </p:cTn>
                                        <p:tgtEl>
                                          <p:spTgt spid="57353">
                                            <p:txEl>
                                              <p:pRg st="1" end="1"/>
                                            </p:txEl>
                                          </p:spTgt>
                                        </p:tgtEl>
                                      </p:cBhvr>
                                      <p:to x="100000" y="80000"/>
                                    </p:animScale>
                                    <p:animScale>
                                      <p:cBhvr>
                                        <p:cTn id="88" dur="166" decel="50000">
                                          <p:stCondLst>
                                            <p:cond delay="1338"/>
                                          </p:stCondLst>
                                        </p:cTn>
                                        <p:tgtEl>
                                          <p:spTgt spid="57353">
                                            <p:txEl>
                                              <p:pRg st="1" end="1"/>
                                            </p:txEl>
                                          </p:spTgt>
                                        </p:tgtEl>
                                      </p:cBhvr>
                                      <p:to x="100000" y="100000"/>
                                    </p:animScale>
                                    <p:animScale>
                                      <p:cBhvr>
                                        <p:cTn id="89" dur="26">
                                          <p:stCondLst>
                                            <p:cond delay="1642"/>
                                          </p:stCondLst>
                                        </p:cTn>
                                        <p:tgtEl>
                                          <p:spTgt spid="57353">
                                            <p:txEl>
                                              <p:pRg st="1" end="1"/>
                                            </p:txEl>
                                          </p:spTgt>
                                        </p:tgtEl>
                                      </p:cBhvr>
                                      <p:to x="100000" y="90000"/>
                                    </p:animScale>
                                    <p:animScale>
                                      <p:cBhvr>
                                        <p:cTn id="90" dur="166" decel="50000">
                                          <p:stCondLst>
                                            <p:cond delay="1668"/>
                                          </p:stCondLst>
                                        </p:cTn>
                                        <p:tgtEl>
                                          <p:spTgt spid="57353">
                                            <p:txEl>
                                              <p:pRg st="1" end="1"/>
                                            </p:txEl>
                                          </p:spTgt>
                                        </p:tgtEl>
                                      </p:cBhvr>
                                      <p:to x="100000" y="100000"/>
                                    </p:animScale>
                                    <p:animScale>
                                      <p:cBhvr>
                                        <p:cTn id="91" dur="26">
                                          <p:stCondLst>
                                            <p:cond delay="1808"/>
                                          </p:stCondLst>
                                        </p:cTn>
                                        <p:tgtEl>
                                          <p:spTgt spid="57353">
                                            <p:txEl>
                                              <p:pRg st="1" end="1"/>
                                            </p:txEl>
                                          </p:spTgt>
                                        </p:tgtEl>
                                      </p:cBhvr>
                                      <p:to x="100000" y="95000"/>
                                    </p:animScale>
                                    <p:animScale>
                                      <p:cBhvr>
                                        <p:cTn id="92" dur="166" decel="50000">
                                          <p:stCondLst>
                                            <p:cond delay="1834"/>
                                          </p:stCondLst>
                                        </p:cTn>
                                        <p:tgtEl>
                                          <p:spTgt spid="57353">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57353">
                                            <p:txEl>
                                              <p:pRg st="2" end="2"/>
                                            </p:txEl>
                                          </p:spTgt>
                                        </p:tgtEl>
                                        <p:attrNameLst>
                                          <p:attrName>style.visibility</p:attrName>
                                        </p:attrNameLst>
                                      </p:cBhvr>
                                      <p:to>
                                        <p:strVal val="visible"/>
                                      </p:to>
                                    </p:set>
                                    <p:animEffect transition="in" filter="wipe(down)">
                                      <p:cBhvr>
                                        <p:cTn id="97" dur="580">
                                          <p:stCondLst>
                                            <p:cond delay="0"/>
                                          </p:stCondLst>
                                        </p:cTn>
                                        <p:tgtEl>
                                          <p:spTgt spid="57353">
                                            <p:txEl>
                                              <p:pRg st="2" end="2"/>
                                            </p:txEl>
                                          </p:spTgt>
                                        </p:tgtEl>
                                      </p:cBhvr>
                                    </p:animEffect>
                                    <p:anim calcmode="lin" valueType="num">
                                      <p:cBhvr>
                                        <p:cTn id="98"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57353">
                                            <p:txEl>
                                              <p:pRg st="2" end="2"/>
                                            </p:txEl>
                                          </p:spTgt>
                                        </p:tgtEl>
                                      </p:cBhvr>
                                      <p:to x="100000" y="60000"/>
                                    </p:animScale>
                                    <p:animScale>
                                      <p:cBhvr>
                                        <p:cTn id="104" dur="166" decel="50000">
                                          <p:stCondLst>
                                            <p:cond delay="676"/>
                                          </p:stCondLst>
                                        </p:cTn>
                                        <p:tgtEl>
                                          <p:spTgt spid="57353">
                                            <p:txEl>
                                              <p:pRg st="2" end="2"/>
                                            </p:txEl>
                                          </p:spTgt>
                                        </p:tgtEl>
                                      </p:cBhvr>
                                      <p:to x="100000" y="100000"/>
                                    </p:animScale>
                                    <p:animScale>
                                      <p:cBhvr>
                                        <p:cTn id="105" dur="26">
                                          <p:stCondLst>
                                            <p:cond delay="1312"/>
                                          </p:stCondLst>
                                        </p:cTn>
                                        <p:tgtEl>
                                          <p:spTgt spid="57353">
                                            <p:txEl>
                                              <p:pRg st="2" end="2"/>
                                            </p:txEl>
                                          </p:spTgt>
                                        </p:tgtEl>
                                      </p:cBhvr>
                                      <p:to x="100000" y="80000"/>
                                    </p:animScale>
                                    <p:animScale>
                                      <p:cBhvr>
                                        <p:cTn id="106" dur="166" decel="50000">
                                          <p:stCondLst>
                                            <p:cond delay="1338"/>
                                          </p:stCondLst>
                                        </p:cTn>
                                        <p:tgtEl>
                                          <p:spTgt spid="57353">
                                            <p:txEl>
                                              <p:pRg st="2" end="2"/>
                                            </p:txEl>
                                          </p:spTgt>
                                        </p:tgtEl>
                                      </p:cBhvr>
                                      <p:to x="100000" y="100000"/>
                                    </p:animScale>
                                    <p:animScale>
                                      <p:cBhvr>
                                        <p:cTn id="107" dur="26">
                                          <p:stCondLst>
                                            <p:cond delay="1642"/>
                                          </p:stCondLst>
                                        </p:cTn>
                                        <p:tgtEl>
                                          <p:spTgt spid="57353">
                                            <p:txEl>
                                              <p:pRg st="2" end="2"/>
                                            </p:txEl>
                                          </p:spTgt>
                                        </p:tgtEl>
                                      </p:cBhvr>
                                      <p:to x="100000" y="90000"/>
                                    </p:animScale>
                                    <p:animScale>
                                      <p:cBhvr>
                                        <p:cTn id="108" dur="166" decel="50000">
                                          <p:stCondLst>
                                            <p:cond delay="1668"/>
                                          </p:stCondLst>
                                        </p:cTn>
                                        <p:tgtEl>
                                          <p:spTgt spid="57353">
                                            <p:txEl>
                                              <p:pRg st="2" end="2"/>
                                            </p:txEl>
                                          </p:spTgt>
                                        </p:tgtEl>
                                      </p:cBhvr>
                                      <p:to x="100000" y="100000"/>
                                    </p:animScale>
                                    <p:animScale>
                                      <p:cBhvr>
                                        <p:cTn id="109" dur="26">
                                          <p:stCondLst>
                                            <p:cond delay="1808"/>
                                          </p:stCondLst>
                                        </p:cTn>
                                        <p:tgtEl>
                                          <p:spTgt spid="57353">
                                            <p:txEl>
                                              <p:pRg st="2" end="2"/>
                                            </p:txEl>
                                          </p:spTgt>
                                        </p:tgtEl>
                                      </p:cBhvr>
                                      <p:to x="100000" y="95000"/>
                                    </p:animScale>
                                    <p:animScale>
                                      <p:cBhvr>
                                        <p:cTn id="110"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1143000" y="0"/>
            <a:ext cx="2209800" cy="1752600"/>
          </a:xfrm>
        </p:spPr>
        <p:txBody>
          <a:bodyPr/>
          <a:lstStyle/>
          <a:p>
            <a:pPr eaLnBrk="1" hangingPunct="1"/>
            <a:r>
              <a:rPr lang="en-US" sz="4000">
                <a:latin typeface="Arial" charset="0"/>
                <a:ea typeface="ＭＳ Ｐゴシック" charset="0"/>
              </a:rPr>
              <a:t>The Persian Era</a:t>
            </a: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6025" name="Rectangle 9"/>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Returns</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Developments</a:t>
            </a:r>
          </a:p>
        </p:txBody>
      </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91" name="Text Box 14"/>
            <p:cNvSpPr txBox="1">
              <a:spLocks noChangeArrowheads="1"/>
            </p:cNvSpPr>
            <p:nvPr/>
          </p:nvSpPr>
          <p:spPr bwMode="auto">
            <a:xfrm>
              <a:off x="1536" y="2064"/>
              <a:ext cx="891"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Temple</a:t>
              </a: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89" name="Text Box 18"/>
            <p:cNvSpPr txBox="1">
              <a:spLocks noChangeArrowheads="1"/>
            </p:cNvSpPr>
            <p:nvPr/>
          </p:nvSpPr>
          <p:spPr bwMode="auto">
            <a:xfrm>
              <a:off x="1536" y="2064"/>
              <a:ext cx="858"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People</a:t>
              </a: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87" name="Text Box 21"/>
            <p:cNvSpPr txBox="1">
              <a:spLocks noChangeArrowheads="1"/>
            </p:cNvSpPr>
            <p:nvPr/>
          </p:nvSpPr>
          <p:spPr bwMode="auto">
            <a:xfrm>
              <a:off x="1536" y="2064"/>
              <a:ext cx="699"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Walls</a:t>
              </a: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57, 59</a:t>
            </a: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150</a:t>
            </a:r>
          </a:p>
        </p:txBody>
      </p:sp>
    </p:spTree>
    <p:extLst>
      <p:ext uri="{BB962C8B-B14F-4D97-AF65-F5344CB8AC3E}">
        <p14:creationId xmlns:p14="http://schemas.microsoft.com/office/powerpoint/2010/main" val="2538268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0" end="0"/>
                                            </p:txEl>
                                          </p:spTgt>
                                        </p:tgtEl>
                                        <p:attrNameLst>
                                          <p:attrName>style.visibility</p:attrName>
                                        </p:attrNameLst>
                                      </p:cBhvr>
                                      <p:to>
                                        <p:strVal val="visible"/>
                                      </p:to>
                                    </p:set>
                                    <p:animEffect transition="in" filter="wipe(down)">
                                      <p:cBhvr>
                                        <p:cTn id="7" dur="580">
                                          <p:stCondLst>
                                            <p:cond delay="0"/>
                                          </p:stCondLst>
                                        </p:cTn>
                                        <p:tgtEl>
                                          <p:spTgt spid="86025">
                                            <p:txEl>
                                              <p:pRg st="0" end="0"/>
                                            </p:txEl>
                                          </p:spTgt>
                                        </p:tgtEl>
                                      </p:cBhvr>
                                    </p:animEffect>
                                    <p:anim calcmode="lin" valueType="num">
                                      <p:cBhvr>
                                        <p:cTn id="8"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0" end="0"/>
                                            </p:txEl>
                                          </p:spTgt>
                                        </p:tgtEl>
                                      </p:cBhvr>
                                      <p:to x="100000" y="60000"/>
                                    </p:animScale>
                                    <p:animScale>
                                      <p:cBhvr>
                                        <p:cTn id="14" dur="166" decel="50000">
                                          <p:stCondLst>
                                            <p:cond delay="676"/>
                                          </p:stCondLst>
                                        </p:cTn>
                                        <p:tgtEl>
                                          <p:spTgt spid="86025">
                                            <p:txEl>
                                              <p:pRg st="0" end="0"/>
                                            </p:txEl>
                                          </p:spTgt>
                                        </p:tgtEl>
                                      </p:cBhvr>
                                      <p:to x="100000" y="100000"/>
                                    </p:animScale>
                                    <p:animScale>
                                      <p:cBhvr>
                                        <p:cTn id="15" dur="26">
                                          <p:stCondLst>
                                            <p:cond delay="1312"/>
                                          </p:stCondLst>
                                        </p:cTn>
                                        <p:tgtEl>
                                          <p:spTgt spid="86025">
                                            <p:txEl>
                                              <p:pRg st="0" end="0"/>
                                            </p:txEl>
                                          </p:spTgt>
                                        </p:tgtEl>
                                      </p:cBhvr>
                                      <p:to x="100000" y="80000"/>
                                    </p:animScale>
                                    <p:animScale>
                                      <p:cBhvr>
                                        <p:cTn id="16" dur="166" decel="50000">
                                          <p:stCondLst>
                                            <p:cond delay="1338"/>
                                          </p:stCondLst>
                                        </p:cTn>
                                        <p:tgtEl>
                                          <p:spTgt spid="86025">
                                            <p:txEl>
                                              <p:pRg st="0" end="0"/>
                                            </p:txEl>
                                          </p:spTgt>
                                        </p:tgtEl>
                                      </p:cBhvr>
                                      <p:to x="100000" y="100000"/>
                                    </p:animScale>
                                    <p:animScale>
                                      <p:cBhvr>
                                        <p:cTn id="17" dur="26">
                                          <p:stCondLst>
                                            <p:cond delay="1642"/>
                                          </p:stCondLst>
                                        </p:cTn>
                                        <p:tgtEl>
                                          <p:spTgt spid="86025">
                                            <p:txEl>
                                              <p:pRg st="0" end="0"/>
                                            </p:txEl>
                                          </p:spTgt>
                                        </p:tgtEl>
                                      </p:cBhvr>
                                      <p:to x="100000" y="90000"/>
                                    </p:animScale>
                                    <p:animScale>
                                      <p:cBhvr>
                                        <p:cTn id="18" dur="166" decel="50000">
                                          <p:stCondLst>
                                            <p:cond delay="1668"/>
                                          </p:stCondLst>
                                        </p:cTn>
                                        <p:tgtEl>
                                          <p:spTgt spid="86025">
                                            <p:txEl>
                                              <p:pRg st="0" end="0"/>
                                            </p:txEl>
                                          </p:spTgt>
                                        </p:tgtEl>
                                      </p:cBhvr>
                                      <p:to x="100000" y="100000"/>
                                    </p:animScale>
                                    <p:animScale>
                                      <p:cBhvr>
                                        <p:cTn id="19" dur="26">
                                          <p:stCondLst>
                                            <p:cond delay="1808"/>
                                          </p:stCondLst>
                                        </p:cTn>
                                        <p:tgtEl>
                                          <p:spTgt spid="86025">
                                            <p:txEl>
                                              <p:pRg st="0" end="0"/>
                                            </p:txEl>
                                          </p:spTgt>
                                        </p:tgtEl>
                                      </p:cBhvr>
                                      <p:to x="100000" y="95000"/>
                                    </p:animScale>
                                    <p:animScale>
                                      <p:cBhvr>
                                        <p:cTn id="20" dur="166" decel="50000">
                                          <p:stCondLst>
                                            <p:cond delay="1834"/>
                                          </p:stCondLst>
                                        </p:cTn>
                                        <p:tgtEl>
                                          <p:spTgt spid="8602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1" end="1"/>
                                            </p:txEl>
                                          </p:spTgt>
                                        </p:tgtEl>
                                        <p:attrNameLst>
                                          <p:attrName>style.visibility</p:attrName>
                                        </p:attrNameLst>
                                      </p:cBhvr>
                                      <p:to>
                                        <p:strVal val="visible"/>
                                      </p:to>
                                    </p:set>
                                    <p:animEffect transition="in" filter="wipe(down)">
                                      <p:cBhvr>
                                        <p:cTn id="25" dur="580">
                                          <p:stCondLst>
                                            <p:cond delay="0"/>
                                          </p:stCondLst>
                                        </p:cTn>
                                        <p:tgtEl>
                                          <p:spTgt spid="86025">
                                            <p:txEl>
                                              <p:pRg st="1" end="1"/>
                                            </p:txEl>
                                          </p:spTgt>
                                        </p:tgtEl>
                                      </p:cBhvr>
                                    </p:animEffect>
                                    <p:anim calcmode="lin" valueType="num">
                                      <p:cBhvr>
                                        <p:cTn id="26"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1" end="1"/>
                                            </p:txEl>
                                          </p:spTgt>
                                        </p:tgtEl>
                                      </p:cBhvr>
                                      <p:to x="100000" y="60000"/>
                                    </p:animScale>
                                    <p:animScale>
                                      <p:cBhvr>
                                        <p:cTn id="32" dur="166" decel="50000">
                                          <p:stCondLst>
                                            <p:cond delay="676"/>
                                          </p:stCondLst>
                                        </p:cTn>
                                        <p:tgtEl>
                                          <p:spTgt spid="86025">
                                            <p:txEl>
                                              <p:pRg st="1" end="1"/>
                                            </p:txEl>
                                          </p:spTgt>
                                        </p:tgtEl>
                                      </p:cBhvr>
                                      <p:to x="100000" y="100000"/>
                                    </p:animScale>
                                    <p:animScale>
                                      <p:cBhvr>
                                        <p:cTn id="33" dur="26">
                                          <p:stCondLst>
                                            <p:cond delay="1312"/>
                                          </p:stCondLst>
                                        </p:cTn>
                                        <p:tgtEl>
                                          <p:spTgt spid="86025">
                                            <p:txEl>
                                              <p:pRg st="1" end="1"/>
                                            </p:txEl>
                                          </p:spTgt>
                                        </p:tgtEl>
                                      </p:cBhvr>
                                      <p:to x="100000" y="80000"/>
                                    </p:animScale>
                                    <p:animScale>
                                      <p:cBhvr>
                                        <p:cTn id="34" dur="166" decel="50000">
                                          <p:stCondLst>
                                            <p:cond delay="1338"/>
                                          </p:stCondLst>
                                        </p:cTn>
                                        <p:tgtEl>
                                          <p:spTgt spid="86025">
                                            <p:txEl>
                                              <p:pRg st="1" end="1"/>
                                            </p:txEl>
                                          </p:spTgt>
                                        </p:tgtEl>
                                      </p:cBhvr>
                                      <p:to x="100000" y="100000"/>
                                    </p:animScale>
                                    <p:animScale>
                                      <p:cBhvr>
                                        <p:cTn id="35" dur="26">
                                          <p:stCondLst>
                                            <p:cond delay="1642"/>
                                          </p:stCondLst>
                                        </p:cTn>
                                        <p:tgtEl>
                                          <p:spTgt spid="86025">
                                            <p:txEl>
                                              <p:pRg st="1" end="1"/>
                                            </p:txEl>
                                          </p:spTgt>
                                        </p:tgtEl>
                                      </p:cBhvr>
                                      <p:to x="100000" y="90000"/>
                                    </p:animScale>
                                    <p:animScale>
                                      <p:cBhvr>
                                        <p:cTn id="36" dur="166" decel="50000">
                                          <p:stCondLst>
                                            <p:cond delay="1668"/>
                                          </p:stCondLst>
                                        </p:cTn>
                                        <p:tgtEl>
                                          <p:spTgt spid="86025">
                                            <p:txEl>
                                              <p:pRg st="1" end="1"/>
                                            </p:txEl>
                                          </p:spTgt>
                                        </p:tgtEl>
                                      </p:cBhvr>
                                      <p:to x="100000" y="100000"/>
                                    </p:animScale>
                                    <p:animScale>
                                      <p:cBhvr>
                                        <p:cTn id="37" dur="26">
                                          <p:stCondLst>
                                            <p:cond delay="1808"/>
                                          </p:stCondLst>
                                        </p:cTn>
                                        <p:tgtEl>
                                          <p:spTgt spid="86025">
                                            <p:txEl>
                                              <p:pRg st="1" end="1"/>
                                            </p:txEl>
                                          </p:spTgt>
                                        </p:tgtEl>
                                      </p:cBhvr>
                                      <p:to x="100000" y="95000"/>
                                    </p:animScale>
                                    <p:animScale>
                                      <p:cBhvr>
                                        <p:cTn id="38" dur="166" decel="50000">
                                          <p:stCondLst>
                                            <p:cond delay="1834"/>
                                          </p:stCondLst>
                                        </p:cTn>
                                        <p:tgtEl>
                                          <p:spTgt spid="8602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86039"/>
                                        </p:tgtEl>
                                        <p:attrNameLst>
                                          <p:attrName>style.visibility</p:attrName>
                                        </p:attrNameLst>
                                      </p:cBhvr>
                                      <p:to>
                                        <p:strVal val="visible"/>
                                      </p:to>
                                    </p:set>
                                    <p:anim calcmode="lin" valueType="num">
                                      <p:cBhvr>
                                        <p:cTn id="58" dur="1000" fill="hold"/>
                                        <p:tgtEl>
                                          <p:spTgt spid="86039"/>
                                        </p:tgtEl>
                                        <p:attrNameLst>
                                          <p:attrName>ppt_w</p:attrName>
                                        </p:attrNameLst>
                                      </p:cBhvr>
                                      <p:tavLst>
                                        <p:tav tm="0">
                                          <p:val>
                                            <p:fltVal val="0"/>
                                          </p:val>
                                        </p:tav>
                                        <p:tav tm="100000">
                                          <p:val>
                                            <p:strVal val="#ppt_w"/>
                                          </p:val>
                                        </p:tav>
                                      </p:tavLst>
                                    </p:anim>
                                    <p:anim calcmode="lin" valueType="num">
                                      <p:cBhvr>
                                        <p:cTn id="59" dur="1000" fill="hold"/>
                                        <p:tgtEl>
                                          <p:spTgt spid="86039"/>
                                        </p:tgtEl>
                                        <p:attrNameLst>
                                          <p:attrName>ppt_h</p:attrName>
                                        </p:attrNameLst>
                                      </p:cBhvr>
                                      <p:tavLst>
                                        <p:tav tm="0">
                                          <p:val>
                                            <p:fltVal val="0"/>
                                          </p:val>
                                        </p:tav>
                                        <p:tav tm="100000">
                                          <p:val>
                                            <p:strVal val="#ppt_h"/>
                                          </p:val>
                                        </p:tav>
                                      </p:tavLst>
                                    </p:anim>
                                    <p:anim calcmode="lin" valueType="num">
                                      <p:cBhvr>
                                        <p:cTn id="60"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990600" y="304800"/>
            <a:ext cx="8153400" cy="838200"/>
          </a:xfrm>
        </p:spPr>
        <p:txBody>
          <a:bodyPr/>
          <a:lstStyle/>
          <a:p>
            <a:pPr eaLnBrk="1" hangingPunct="1"/>
            <a:r>
              <a:rPr lang="en-US" sz="4000">
                <a:latin typeface="Arial" charset="0"/>
                <a:ea typeface="ＭＳ Ｐゴシック" charset="0"/>
              </a:rPr>
              <a:t>Maps of Intertestamental Empires</a:t>
            </a:r>
          </a:p>
        </p:txBody>
      </p:sp>
      <p:sp>
        <p:nvSpPr>
          <p:cNvPr id="52226" name="Text Box 4"/>
          <p:cNvSpPr txBox="1">
            <a:spLocks noChangeArrowheads="1"/>
          </p:cNvSpPr>
          <p:nvPr/>
        </p:nvSpPr>
        <p:spPr bwMode="auto">
          <a:xfrm>
            <a:off x="9324528" y="383"/>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52</a:t>
            </a:r>
          </a:p>
        </p:txBody>
      </p:sp>
      <p:pic>
        <p:nvPicPr>
          <p:cNvPr id="103433" name="Picture 9"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2855913"/>
            <a:ext cx="31242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2743200" y="2362200"/>
            <a:ext cx="6400800" cy="3152775"/>
            <a:chOff x="898" y="1680"/>
            <a:chExt cx="4862" cy="2226"/>
          </a:xfrm>
        </p:grpSpPr>
        <p:pic>
          <p:nvPicPr>
            <p:cNvPr id="52235" name="Picture 12"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6" name="Picture 13"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3439" name="Picture 15" descr="31 Babylon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8600" y="2819400"/>
            <a:ext cx="2819400"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5"/>
          <p:cNvGrpSpPr>
            <a:grpSpLocks/>
          </p:cNvGrpSpPr>
          <p:nvPr/>
        </p:nvGrpSpPr>
        <p:grpSpPr bwMode="auto">
          <a:xfrm>
            <a:off x="3505200" y="2209800"/>
            <a:ext cx="6477000" cy="3657600"/>
            <a:chOff x="0" y="1152"/>
            <a:chExt cx="5580" cy="2743"/>
          </a:xfrm>
        </p:grpSpPr>
        <p:pic>
          <p:nvPicPr>
            <p:cNvPr id="52233" name="Picture 6"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4" name="Picture 7" descr="33 Greek"/>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3432" name="Picture 8" descr="34 Rom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1236663"/>
            <a:ext cx="6964363" cy="419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152</a:t>
            </a:r>
          </a:p>
        </p:txBody>
      </p:sp>
    </p:spTree>
    <p:extLst>
      <p:ext uri="{BB962C8B-B14F-4D97-AF65-F5344CB8AC3E}">
        <p14:creationId xmlns:p14="http://schemas.microsoft.com/office/powerpoint/2010/main" val="3512132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anim to="" calcmode="lin" valueType="num">
                                      <p:cBhvr>
                                        <p:cTn id="7" dur="1" fill="hold"/>
                                        <p:tgtEl>
                                          <p:spTgt spid="10343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3439"/>
                                        </p:tgtEl>
                                        <p:attrNameLst>
                                          <p:attrName>style.visibility</p:attrName>
                                        </p:attrNameLst>
                                      </p:cBhvr>
                                      <p:to>
                                        <p:strVal val="visible"/>
                                      </p:to>
                                    </p:set>
                                    <p:anim to="" calcmode="lin" valueType="num">
                                      <p:cBhvr>
                                        <p:cTn id="12" dur="1" fill="hold"/>
                                        <p:tgtEl>
                                          <p:spTgt spid="10343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 to="" calcmode="lin" valueType="num">
                                      <p:cBhvr>
                                        <p:cTn id="27" dur="1" fill="hold"/>
                                        <p:tgtEl>
                                          <p:spTgt spid="1034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a:defRPr/>
            </a:pPr>
            <a:endParaRPr lang="en-US" sz="2800" b="1">
              <a:effectLst>
                <a:outerShdw blurRad="38100" dist="38100" dir="2700000" algn="tl">
                  <a:srgbClr val="FFFFFF"/>
                </a:outerShdw>
              </a:effectLst>
              <a:latin typeface="Arial"/>
              <a:ea typeface="+mn-ea"/>
              <a:cs typeface="Arial"/>
            </a:endParaRPr>
          </a:p>
        </p:txBody>
      </p:sp>
      <p:sp>
        <p:nvSpPr>
          <p:cNvPr id="136195" name="Text Box 3"/>
          <p:cNvSpPr txBox="1">
            <a:spLocks noChangeArrowheads="1"/>
          </p:cNvSpPr>
          <p:nvPr/>
        </p:nvSpPr>
        <p:spPr bwMode="auto">
          <a:xfrm>
            <a:off x="64008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150</a:t>
            </a:r>
          </a:p>
        </p:txBody>
      </p:sp>
      <p:sp>
        <p:nvSpPr>
          <p:cNvPr id="136196" name="Text Box 4"/>
          <p:cNvSpPr txBox="1">
            <a:spLocks noChangeArrowheads="1"/>
          </p:cNvSpPr>
          <p:nvPr/>
        </p:nvSpPr>
        <p:spPr bwMode="auto">
          <a:xfrm>
            <a:off x="35052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300</a:t>
            </a:r>
          </a:p>
        </p:txBody>
      </p:sp>
      <p:sp>
        <p:nvSpPr>
          <p:cNvPr id="136197" name="Text Box 5"/>
          <p:cNvSpPr txBox="1">
            <a:spLocks noChangeArrowheads="1"/>
          </p:cNvSpPr>
          <p:nvPr/>
        </p:nvSpPr>
        <p:spPr bwMode="auto">
          <a:xfrm>
            <a:off x="15240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400</a:t>
            </a:r>
          </a:p>
        </p:txBody>
      </p:sp>
      <p:sp>
        <p:nvSpPr>
          <p:cNvPr id="136198" name="Text Box 6"/>
          <p:cNvSpPr txBox="1">
            <a:spLocks noChangeArrowheads="1"/>
          </p:cNvSpPr>
          <p:nvPr/>
        </p:nvSpPr>
        <p:spPr bwMode="auto">
          <a:xfrm>
            <a:off x="55245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450</a:t>
            </a:r>
          </a:p>
        </p:txBody>
      </p:sp>
      <p:sp>
        <p:nvSpPr>
          <p:cNvPr id="136199" name="Text Box 7"/>
          <p:cNvSpPr txBox="1">
            <a:spLocks noChangeArrowheads="1"/>
          </p:cNvSpPr>
          <p:nvPr/>
        </p:nvSpPr>
        <p:spPr bwMode="auto">
          <a:xfrm>
            <a:off x="8382000" y="4113213"/>
            <a:ext cx="3810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a:ea typeface="+mn-ea"/>
                <a:cs typeface="Arial"/>
              </a:rPr>
              <a:t> 1</a:t>
            </a:r>
          </a:p>
        </p:txBody>
      </p:sp>
      <p:sp>
        <p:nvSpPr>
          <p:cNvPr id="136200" name="Text Box 8"/>
          <p:cNvSpPr txBox="1">
            <a:spLocks noChangeArrowheads="1"/>
          </p:cNvSpPr>
          <p:nvPr/>
        </p:nvSpPr>
        <p:spPr bwMode="auto">
          <a:xfrm>
            <a:off x="25146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350</a:t>
            </a:r>
          </a:p>
        </p:txBody>
      </p:sp>
      <p:sp>
        <p:nvSpPr>
          <p:cNvPr id="136201" name="Text Box 9"/>
          <p:cNvSpPr txBox="1">
            <a:spLocks noChangeArrowheads="1"/>
          </p:cNvSpPr>
          <p:nvPr/>
        </p:nvSpPr>
        <p:spPr bwMode="auto">
          <a:xfrm>
            <a:off x="4352925" y="4113213"/>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2 5 0 </a:t>
            </a:r>
          </a:p>
        </p:txBody>
      </p:sp>
      <p:sp>
        <p:nvSpPr>
          <p:cNvPr id="136202" name="Text Box 10"/>
          <p:cNvSpPr txBox="1">
            <a:spLocks noChangeArrowheads="1"/>
          </p:cNvSpPr>
          <p:nvPr/>
        </p:nvSpPr>
        <p:spPr bwMode="auto">
          <a:xfrm>
            <a:off x="5391150" y="4113213"/>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2 0 0 </a:t>
            </a:r>
          </a:p>
        </p:txBody>
      </p:sp>
      <p:sp>
        <p:nvSpPr>
          <p:cNvPr id="136203" name="Text Box 11"/>
          <p:cNvSpPr txBox="1">
            <a:spLocks noChangeArrowheads="1"/>
          </p:cNvSpPr>
          <p:nvPr/>
        </p:nvSpPr>
        <p:spPr bwMode="auto">
          <a:xfrm>
            <a:off x="73914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100</a:t>
            </a:r>
          </a:p>
        </p:txBody>
      </p:sp>
      <p:sp>
        <p:nvSpPr>
          <p:cNvPr id="136204" name="Text Box 12"/>
          <p:cNvSpPr txBox="1">
            <a:spLocks noChangeArrowheads="1"/>
          </p:cNvSpPr>
          <p:nvPr/>
        </p:nvSpPr>
        <p:spPr bwMode="auto">
          <a:xfrm>
            <a:off x="0" y="638175"/>
            <a:ext cx="2514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99FF99"/>
                </a:solidFill>
                <a:latin typeface="Arial"/>
                <a:ea typeface="+mn-ea"/>
                <a:cs typeface="Arial"/>
              </a:rPr>
              <a:t>Persian   539-331</a:t>
            </a:r>
          </a:p>
        </p:txBody>
      </p:sp>
      <p:sp>
        <p:nvSpPr>
          <p:cNvPr id="136205" name="Text Box 13"/>
          <p:cNvSpPr txBox="1">
            <a:spLocks noChangeArrowheads="1"/>
          </p:cNvSpPr>
          <p:nvPr/>
        </p:nvSpPr>
        <p:spPr bwMode="auto">
          <a:xfrm>
            <a:off x="2971800" y="638175"/>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Greek 331-143</a:t>
            </a:r>
          </a:p>
        </p:txBody>
      </p:sp>
      <p:sp>
        <p:nvSpPr>
          <p:cNvPr id="136206" name="Text Box 14"/>
          <p:cNvSpPr txBox="1">
            <a:spLocks noChangeArrowheads="1"/>
          </p:cNvSpPr>
          <p:nvPr/>
        </p:nvSpPr>
        <p:spPr bwMode="auto">
          <a:xfrm rot="18728177">
            <a:off x="5634038" y="2185987"/>
            <a:ext cx="3086100" cy="1076325"/>
          </a:xfrm>
          <a:prstGeom prst="rect">
            <a:avLst/>
          </a:prstGeom>
          <a:noFill/>
          <a:ln w="9525">
            <a:noFill/>
            <a:miter lim="800000"/>
            <a:headEnd/>
            <a:tailEnd/>
          </a:ln>
          <a:effectLst/>
        </p:spPr>
        <p:txBody>
          <a:bodyPr>
            <a:spAutoFit/>
          </a:bodyPr>
          <a:lstStyle/>
          <a:p>
            <a:pPr algn="ctr">
              <a:spcBef>
                <a:spcPct val="50000"/>
              </a:spcBef>
              <a:defRPr/>
            </a:pPr>
            <a:r>
              <a:rPr lang="en-US" sz="3200" b="1" dirty="0" err="1">
                <a:solidFill>
                  <a:schemeClr val="accent1">
                    <a:lumMod val="60000"/>
                    <a:lumOff val="40000"/>
                  </a:schemeClr>
                </a:solidFill>
                <a:latin typeface="Arial" pitchFamily="-110" charset="0"/>
                <a:ea typeface="Arial" pitchFamily="-110" charset="0"/>
                <a:cs typeface="Arial" pitchFamily="-110" charset="0"/>
              </a:rPr>
              <a:t>Maccabean</a:t>
            </a:r>
            <a:r>
              <a:rPr lang="en-US" sz="3200" b="1" dirty="0">
                <a:solidFill>
                  <a:schemeClr val="accent1">
                    <a:lumMod val="60000"/>
                    <a:lumOff val="40000"/>
                  </a:schemeClr>
                </a:solidFill>
                <a:latin typeface="Arial" pitchFamily="-110" charset="0"/>
                <a:ea typeface="Arial" pitchFamily="-110" charset="0"/>
                <a:cs typeface="Arial" pitchFamily="-110" charset="0"/>
              </a:rPr>
              <a:t> 167-143</a:t>
            </a:r>
          </a:p>
        </p:txBody>
      </p:sp>
      <p:sp>
        <p:nvSpPr>
          <p:cNvPr id="136207" name="Text Box 15"/>
          <p:cNvSpPr txBox="1">
            <a:spLocks noChangeArrowheads="1"/>
          </p:cNvSpPr>
          <p:nvPr/>
        </p:nvSpPr>
        <p:spPr bwMode="auto">
          <a:xfrm>
            <a:off x="7543800" y="638175"/>
            <a:ext cx="17907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33CCFF"/>
                </a:solidFill>
                <a:latin typeface="Arial" charset="0"/>
                <a:cs typeface="Arial" charset="0"/>
              </a:rPr>
              <a:t>Roman 63-330</a:t>
            </a:r>
          </a:p>
        </p:txBody>
      </p:sp>
      <p:grpSp>
        <p:nvGrpSpPr>
          <p:cNvPr id="54287" name="Group 16"/>
          <p:cNvGrpSpPr>
            <a:grpSpLocks/>
          </p:cNvGrpSpPr>
          <p:nvPr/>
        </p:nvGrpSpPr>
        <p:grpSpPr bwMode="auto">
          <a:xfrm>
            <a:off x="304800" y="3581400"/>
            <a:ext cx="8763000" cy="350838"/>
            <a:chOff x="192" y="1947"/>
            <a:chExt cx="5520" cy="530"/>
          </a:xfrm>
        </p:grpSpPr>
        <p:sp>
          <p:nvSpPr>
            <p:cNvPr id="136209"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54304" name="Group 18"/>
            <p:cNvGrpSpPr>
              <a:grpSpLocks/>
            </p:cNvGrpSpPr>
            <p:nvPr/>
          </p:nvGrpSpPr>
          <p:grpSpPr bwMode="auto">
            <a:xfrm>
              <a:off x="192" y="1947"/>
              <a:ext cx="5208" cy="530"/>
              <a:chOff x="192" y="1947"/>
              <a:chExt cx="5208" cy="530"/>
            </a:xfrm>
          </p:grpSpPr>
          <p:grpSp>
            <p:nvGrpSpPr>
              <p:cNvPr id="54305" name="Group 19"/>
              <p:cNvGrpSpPr>
                <a:grpSpLocks/>
              </p:cNvGrpSpPr>
              <p:nvPr/>
            </p:nvGrpSpPr>
            <p:grpSpPr bwMode="auto">
              <a:xfrm>
                <a:off x="468" y="1947"/>
                <a:ext cx="4932" cy="528"/>
                <a:chOff x="468" y="1918"/>
                <a:chExt cx="4932" cy="528"/>
              </a:xfrm>
            </p:grpSpPr>
            <p:sp>
              <p:nvSpPr>
                <p:cNvPr id="136212"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13"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14"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15"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16"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17"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18"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19"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20"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21"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22"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23"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24"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25"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26"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27"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28"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136229"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136230" name="Line 38"/>
          <p:cNvSpPr>
            <a:spLocks noChangeShapeType="1"/>
          </p:cNvSpPr>
          <p:nvPr/>
        </p:nvSpPr>
        <p:spPr bwMode="auto">
          <a:xfrm>
            <a:off x="66675" y="3924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136231" name="Text Box 39"/>
          <p:cNvSpPr txBox="1">
            <a:spLocks noChangeArrowheads="1"/>
          </p:cNvSpPr>
          <p:nvPr/>
        </p:nvSpPr>
        <p:spPr bwMode="auto">
          <a:xfrm>
            <a:off x="4953000" y="638175"/>
            <a:ext cx="30861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00"/>
                </a:solidFill>
                <a:latin typeface="Arial"/>
                <a:ea typeface="+mn-ea"/>
                <a:cs typeface="Arial"/>
              </a:rPr>
              <a:t>Hasmonean 143-63</a:t>
            </a:r>
          </a:p>
        </p:txBody>
      </p:sp>
      <p:sp>
        <p:nvSpPr>
          <p:cNvPr id="136232" name="AutoShape 40"/>
          <p:cNvSpPr>
            <a:spLocks noChangeArrowheads="1"/>
          </p:cNvSpPr>
          <p:nvPr/>
        </p:nvSpPr>
        <p:spPr bwMode="auto">
          <a:xfrm>
            <a:off x="0" y="3695700"/>
            <a:ext cx="3124200" cy="457200"/>
          </a:xfrm>
          <a:prstGeom prst="leftRightArrow">
            <a:avLst>
              <a:gd name="adj1" fmla="val 50000"/>
              <a:gd name="adj2" fmla="val 170000"/>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136233" name="AutoShape 41"/>
          <p:cNvSpPr>
            <a:spLocks noChangeArrowheads="1"/>
          </p:cNvSpPr>
          <p:nvPr/>
        </p:nvSpPr>
        <p:spPr bwMode="auto">
          <a:xfrm>
            <a:off x="3276600" y="3714750"/>
            <a:ext cx="2514600" cy="457200"/>
          </a:xfrm>
          <a:prstGeom prst="leftRightArrow">
            <a:avLst>
              <a:gd name="adj1" fmla="val 50000"/>
              <a:gd name="adj2" fmla="val 110000"/>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136234" name="AutoShape 42"/>
          <p:cNvSpPr>
            <a:spLocks noChangeArrowheads="1"/>
          </p:cNvSpPr>
          <p:nvPr/>
        </p:nvSpPr>
        <p:spPr bwMode="auto">
          <a:xfrm>
            <a:off x="5638800" y="3714750"/>
            <a:ext cx="1066800" cy="457200"/>
          </a:xfrm>
          <a:prstGeom prst="leftRightArrow">
            <a:avLst>
              <a:gd name="adj1" fmla="val 50000"/>
              <a:gd name="adj2" fmla="val 46667"/>
            </a:avLst>
          </a:prstGeom>
          <a:solidFill>
            <a:schemeClr val="bg1"/>
          </a:solidFill>
          <a:ln w="9525">
            <a:noFill/>
            <a:miter lim="800000"/>
            <a:headEnd/>
            <a:tailEnd/>
          </a:ln>
          <a:effectLst>
            <a:outerShdw blurRad="63500" dist="38099" dir="2700000" algn="ctr" rotWithShape="0">
              <a:schemeClr val="tx2">
                <a:alpha val="74998"/>
              </a:schemeClr>
            </a:outerShdw>
          </a:effectLst>
        </p:spPr>
        <p:txBody>
          <a:bodyPr wrap="none" anchor="ctr"/>
          <a:lstStyle/>
          <a:p>
            <a:pPr>
              <a:defRPr/>
            </a:pPr>
            <a:endParaRPr lang="en-US" sz="2000">
              <a:latin typeface="Arial"/>
              <a:ea typeface="+mn-ea"/>
              <a:cs typeface="Arial"/>
            </a:endParaRPr>
          </a:p>
        </p:txBody>
      </p:sp>
      <p:sp>
        <p:nvSpPr>
          <p:cNvPr id="136235" name="Text Box 43"/>
          <p:cNvSpPr txBox="1">
            <a:spLocks noChangeArrowheads="1"/>
          </p:cNvSpPr>
          <p:nvPr/>
        </p:nvSpPr>
        <p:spPr bwMode="auto">
          <a:xfrm rot="18872959">
            <a:off x="4624388" y="2166937"/>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Seleucid 198-143</a:t>
            </a:r>
          </a:p>
        </p:txBody>
      </p:sp>
      <p:sp>
        <p:nvSpPr>
          <p:cNvPr id="136236" name="Text Box 44"/>
          <p:cNvSpPr txBox="1">
            <a:spLocks noChangeArrowheads="1"/>
          </p:cNvSpPr>
          <p:nvPr/>
        </p:nvSpPr>
        <p:spPr bwMode="auto">
          <a:xfrm rot="19019601">
            <a:off x="3124200" y="1962150"/>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pitchFamily="-110" charset="0"/>
                <a:ea typeface="Arial" pitchFamily="-110" charset="0"/>
                <a:cs typeface="Arial" pitchFamily="-110" charset="0"/>
              </a:rPr>
              <a:t>Ptolemaic 323-198</a:t>
            </a:r>
          </a:p>
        </p:txBody>
      </p:sp>
      <p:grpSp>
        <p:nvGrpSpPr>
          <p:cNvPr id="5" name="Group 45"/>
          <p:cNvGrpSpPr>
            <a:grpSpLocks/>
          </p:cNvGrpSpPr>
          <p:nvPr/>
        </p:nvGrpSpPr>
        <p:grpSpPr bwMode="auto">
          <a:xfrm>
            <a:off x="1941513" y="3886200"/>
            <a:ext cx="2516187" cy="2466975"/>
            <a:chOff x="1223" y="2496"/>
            <a:chExt cx="1585" cy="1449"/>
          </a:xfrm>
        </p:grpSpPr>
        <p:sp>
          <p:nvSpPr>
            <p:cNvPr id="136238" name="Text Box 46"/>
            <p:cNvSpPr txBox="1">
              <a:spLocks noChangeArrowheads="1"/>
            </p:cNvSpPr>
            <p:nvPr/>
          </p:nvSpPr>
          <p:spPr bwMode="auto">
            <a:xfrm>
              <a:off x="1223" y="3312"/>
              <a:ext cx="1585" cy="63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Alexander 331-323</a:t>
              </a:r>
            </a:p>
          </p:txBody>
        </p:sp>
        <p:sp>
          <p:nvSpPr>
            <p:cNvPr id="136239" name="AutoShape 47"/>
            <p:cNvSpPr>
              <a:spLocks noChangeArrowheads="1"/>
            </p:cNvSpPr>
            <p:nvPr/>
          </p:nvSpPr>
          <p:spPr bwMode="auto">
            <a:xfrm>
              <a:off x="1823" y="2496"/>
              <a:ext cx="384" cy="768"/>
            </a:xfrm>
            <a:prstGeom prst="upArrow">
              <a:avLst>
                <a:gd name="adj1" fmla="val 50000"/>
                <a:gd name="adj2" fmla="val 50000"/>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grpSp>
      <p:sp>
        <p:nvSpPr>
          <p:cNvPr id="136242" name="AutoShape 50"/>
          <p:cNvSpPr>
            <a:spLocks noChangeArrowheads="1"/>
          </p:cNvSpPr>
          <p:nvPr/>
        </p:nvSpPr>
        <p:spPr bwMode="auto">
          <a:xfrm>
            <a:off x="6781800" y="3714750"/>
            <a:ext cx="1524000" cy="476250"/>
          </a:xfrm>
          <a:prstGeom prst="leftRightArrow">
            <a:avLst>
              <a:gd name="adj1" fmla="val 50000"/>
              <a:gd name="adj2" fmla="val 73333"/>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136243" name="AutoShape 51"/>
          <p:cNvSpPr>
            <a:spLocks noChangeArrowheads="1"/>
          </p:cNvSpPr>
          <p:nvPr/>
        </p:nvSpPr>
        <p:spPr bwMode="auto">
          <a:xfrm>
            <a:off x="8229600" y="3886200"/>
            <a:ext cx="1219200" cy="457200"/>
          </a:xfrm>
          <a:prstGeom prst="leftRightArrow">
            <a:avLst>
              <a:gd name="adj1" fmla="val 50000"/>
              <a:gd name="adj2" fmla="val 60000"/>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136244" name="Rectangle 52"/>
          <p:cNvSpPr>
            <a:spLocks noGrp="1" noChangeArrowheads="1"/>
          </p:cNvSpPr>
          <p:nvPr>
            <p:ph type="title" idx="4294967295"/>
          </p:nvPr>
        </p:nvSpPr>
        <p:spPr>
          <a:xfrm>
            <a:off x="685800" y="76200"/>
            <a:ext cx="7772400" cy="4572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latin typeface="Arial" charset="0"/>
                <a:ea typeface="ＭＳ Ｐゴシック" charset="0"/>
                <a:cs typeface="Arial" charset="0"/>
              </a:rPr>
              <a:t>Intertestament Timeline</a:t>
            </a:r>
            <a:endParaRPr lang="en-US" sz="4000">
              <a:latin typeface="Arial" charset="0"/>
              <a:ea typeface="ＭＳ Ｐゴシック" charset="0"/>
              <a:cs typeface="Arial" charset="0"/>
            </a:endParaRPr>
          </a:p>
        </p:txBody>
      </p:sp>
      <p:sp>
        <p:nvSpPr>
          <p:cNvPr id="136240" name="AutoShape 48"/>
          <p:cNvSpPr>
            <a:spLocks noChangeArrowheads="1"/>
          </p:cNvSpPr>
          <p:nvPr/>
        </p:nvSpPr>
        <p:spPr bwMode="auto">
          <a:xfrm>
            <a:off x="6324600" y="3505200"/>
            <a:ext cx="457200" cy="457200"/>
          </a:xfrm>
          <a:prstGeom prst="leftRightArrow">
            <a:avLst>
              <a:gd name="adj1" fmla="val 50000"/>
              <a:gd name="adj2" fmla="val 20000"/>
            </a:avLst>
          </a:prstGeom>
          <a:solidFill>
            <a:schemeClr val="accent1">
              <a:lumMod val="60000"/>
              <a:lumOff val="40000"/>
            </a:schemeClr>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chemeClr val="accent2">
                  <a:lumMod val="60000"/>
                  <a:lumOff val="40000"/>
                </a:schemeClr>
              </a:solidFill>
              <a:latin typeface="Arial"/>
              <a:ea typeface="+mn-ea"/>
              <a:cs typeface="Arial"/>
            </a:endParaRPr>
          </a:p>
        </p:txBody>
      </p:sp>
      <p:sp>
        <p:nvSpPr>
          <p:cNvPr id="136245" name="Text Box 53"/>
          <p:cNvSpPr txBox="1">
            <a:spLocks noChangeArrowheads="1"/>
          </p:cNvSpPr>
          <p:nvPr/>
        </p:nvSpPr>
        <p:spPr bwMode="auto">
          <a:xfrm>
            <a:off x="8534400" y="0"/>
            <a:ext cx="533400" cy="461963"/>
          </a:xfrm>
          <a:prstGeom prst="rect">
            <a:avLst/>
          </a:prstGeom>
          <a:noFill/>
          <a:ln w="12700" cap="sq">
            <a:noFill/>
            <a:miter lim="800000"/>
            <a:headEnd type="none" w="sm" len="sm"/>
            <a:tailEnd type="none" w="sm" len="sm"/>
          </a:ln>
          <a:effectLst>
            <a:outerShdw blurRad="63500" dist="35921"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solidFill>
                  <a:schemeClr val="bg1"/>
                </a:solidFill>
                <a:latin typeface="Arial" charset="0"/>
                <a:cs typeface="Arial" charset="0"/>
              </a:rPr>
              <a:t>96</a:t>
            </a:r>
            <a:endParaRPr lang="en-US" b="1">
              <a:latin typeface="Arial"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6205"/>
                                        </p:tgtEl>
                                        <p:attrNameLst>
                                          <p:attrName>style.visibility</p:attrName>
                                        </p:attrNameLst>
                                      </p:cBhvr>
                                      <p:to>
                                        <p:strVal val="visible"/>
                                      </p:to>
                                    </p:set>
                                    <p:animEffect transition="in" filter="dissolve">
                                      <p:cBhvr>
                                        <p:cTn id="12" dur="500"/>
                                        <p:tgtEl>
                                          <p:spTgt spid="136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6236"/>
                                        </p:tgtEl>
                                        <p:attrNameLst>
                                          <p:attrName>style.visibility</p:attrName>
                                        </p:attrNameLst>
                                      </p:cBhvr>
                                      <p:to>
                                        <p:strVal val="visible"/>
                                      </p:to>
                                    </p:set>
                                    <p:animEffect transition="in" filter="dissolve">
                                      <p:cBhvr>
                                        <p:cTn id="17" dur="500"/>
                                        <p:tgtEl>
                                          <p:spTgt spid="136236"/>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36233"/>
                                        </p:tgtEl>
                                        <p:attrNameLst>
                                          <p:attrName>style.visibility</p:attrName>
                                        </p:attrNameLst>
                                      </p:cBhvr>
                                      <p:to>
                                        <p:strVal val="visible"/>
                                      </p:to>
                                    </p:set>
                                    <p:animEffect transition="in" filter="barn(outVertical)">
                                      <p:cBhvr>
                                        <p:cTn id="20" dur="500"/>
                                        <p:tgtEl>
                                          <p:spTgt spid="13623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6235"/>
                                        </p:tgtEl>
                                        <p:attrNameLst>
                                          <p:attrName>style.visibility</p:attrName>
                                        </p:attrNameLst>
                                      </p:cBhvr>
                                      <p:to>
                                        <p:strVal val="visible"/>
                                      </p:to>
                                    </p:set>
                                    <p:animEffect transition="in" filter="dissolve">
                                      <p:cBhvr>
                                        <p:cTn id="25" dur="500"/>
                                        <p:tgtEl>
                                          <p:spTgt spid="136235"/>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36234"/>
                                        </p:tgtEl>
                                        <p:attrNameLst>
                                          <p:attrName>style.visibility</p:attrName>
                                        </p:attrNameLst>
                                      </p:cBhvr>
                                      <p:to>
                                        <p:strVal val="visible"/>
                                      </p:to>
                                    </p:set>
                                    <p:animEffect transition="in" filter="barn(outVertical)">
                                      <p:cBhvr>
                                        <p:cTn id="28" dur="500"/>
                                        <p:tgtEl>
                                          <p:spTgt spid="1362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36206">
                                            <p:txEl>
                                              <p:pRg st="0" end="0"/>
                                            </p:txEl>
                                          </p:spTgt>
                                        </p:tgtEl>
                                        <p:attrNameLst>
                                          <p:attrName>style.visibility</p:attrName>
                                        </p:attrNameLst>
                                      </p:cBhvr>
                                      <p:to>
                                        <p:strVal val="visible"/>
                                      </p:to>
                                    </p:set>
                                    <p:animEffect transition="in" filter="dissolve">
                                      <p:cBhvr>
                                        <p:cTn id="33" dur="500"/>
                                        <p:tgtEl>
                                          <p:spTgt spid="136206">
                                            <p:txEl>
                                              <p:pRg st="0" end="0"/>
                                            </p:txEl>
                                          </p:spTgt>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136240"/>
                                        </p:tgtEl>
                                        <p:attrNameLst>
                                          <p:attrName>style.visibility</p:attrName>
                                        </p:attrNameLst>
                                      </p:cBhvr>
                                      <p:to>
                                        <p:strVal val="visible"/>
                                      </p:to>
                                    </p:set>
                                    <p:animEffect transition="in" filter="barn(outVertical)">
                                      <p:cBhvr>
                                        <p:cTn id="36" dur="500"/>
                                        <p:tgtEl>
                                          <p:spTgt spid="13624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6231"/>
                                        </p:tgtEl>
                                        <p:attrNameLst>
                                          <p:attrName>style.visibility</p:attrName>
                                        </p:attrNameLst>
                                      </p:cBhvr>
                                      <p:to>
                                        <p:strVal val="visible"/>
                                      </p:to>
                                    </p:set>
                                    <p:animEffect transition="in" filter="dissolve">
                                      <p:cBhvr>
                                        <p:cTn id="41" dur="500"/>
                                        <p:tgtEl>
                                          <p:spTgt spid="136231"/>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36242"/>
                                        </p:tgtEl>
                                        <p:attrNameLst>
                                          <p:attrName>style.visibility</p:attrName>
                                        </p:attrNameLst>
                                      </p:cBhvr>
                                      <p:to>
                                        <p:strVal val="visible"/>
                                      </p:to>
                                    </p:set>
                                    <p:animEffect transition="in" filter="barn(outVertical)">
                                      <p:cBhvr>
                                        <p:cTn id="44" dur="500"/>
                                        <p:tgtEl>
                                          <p:spTgt spid="1362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36207"/>
                                        </p:tgtEl>
                                        <p:attrNameLst>
                                          <p:attrName>style.visibility</p:attrName>
                                        </p:attrNameLst>
                                      </p:cBhvr>
                                      <p:to>
                                        <p:strVal val="visible"/>
                                      </p:to>
                                    </p:set>
                                    <p:animEffect transition="in" filter="dissolve">
                                      <p:cBhvr>
                                        <p:cTn id="49" dur="500"/>
                                        <p:tgtEl>
                                          <p:spTgt spid="13620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6243"/>
                                        </p:tgtEl>
                                        <p:attrNameLst>
                                          <p:attrName>style.visibility</p:attrName>
                                        </p:attrNameLst>
                                      </p:cBhvr>
                                      <p:to>
                                        <p:strVal val="visible"/>
                                      </p:to>
                                    </p:set>
                                    <p:animEffect transition="in" filter="wipe(left)">
                                      <p:cBhvr>
                                        <p:cTn id="52" dur="500"/>
                                        <p:tgtEl>
                                          <p:spTgt spid="13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5" grpId="0"/>
      <p:bldP spid="136207" grpId="0"/>
      <p:bldP spid="136231" grpId="0"/>
      <p:bldP spid="136233" grpId="0" animBg="1"/>
      <p:bldP spid="136234" grpId="0" animBg="1"/>
      <p:bldP spid="136235" grpId="0"/>
      <p:bldP spid="136236" grpId="0"/>
      <p:bldP spid="136242" grpId="0" animBg="1"/>
      <p:bldP spid="136243" grpId="0" animBg="1"/>
      <p:bldP spid="1362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143000" y="304800"/>
            <a:ext cx="2514600" cy="2743200"/>
          </a:xfrm>
        </p:spPr>
        <p:txBody>
          <a:bodyPr/>
          <a:lstStyle/>
          <a:p>
            <a:pPr eaLnBrk="1" hangingPunct="1"/>
            <a:r>
              <a:rPr lang="en-US" b="1">
                <a:latin typeface="Arial" charset="0"/>
                <a:ea typeface="ＭＳ Ｐゴシック" charset="0"/>
              </a:rPr>
              <a:t>Greek Rule over Israel</a:t>
            </a:r>
          </a:p>
        </p:txBody>
      </p:sp>
      <p:sp>
        <p:nvSpPr>
          <p:cNvPr id="61443" name="Rectangle 3"/>
          <p:cNvSpPr>
            <a:spLocks noGrp="1" noChangeArrowheads="1"/>
          </p:cNvSpPr>
          <p:nvPr>
            <p:ph type="body" sz="half" idx="1"/>
          </p:nvPr>
        </p:nvSpPr>
        <p:spPr>
          <a:xfrm>
            <a:off x="1071563" y="3241675"/>
            <a:ext cx="3068637" cy="3006725"/>
          </a:xfrm>
        </p:spPr>
        <p:txBody>
          <a:bodyPr/>
          <a:lstStyle/>
          <a:p>
            <a:pPr eaLnBrk="1" hangingPunct="1">
              <a:defRPr/>
            </a:pPr>
            <a:r>
              <a:rPr lang="en-US" sz="2800" b="1" dirty="0">
                <a:ea typeface="ＭＳ Ｐゴシック" charset="0"/>
              </a:rPr>
              <a:t>Alexander</a:t>
            </a:r>
          </a:p>
          <a:p>
            <a:pPr eaLnBrk="1" hangingPunct="1">
              <a:defRPr/>
            </a:pPr>
            <a:r>
              <a:rPr lang="en-US" sz="2800" b="1" dirty="0">
                <a:ea typeface="ＭＳ Ｐゴシック" charset="0"/>
              </a:rPr>
              <a:t>Struggle for Supremacy</a:t>
            </a:r>
          </a:p>
          <a:p>
            <a:pPr eaLnBrk="1" hangingPunct="1">
              <a:defRPr/>
            </a:pPr>
            <a:r>
              <a:rPr lang="en-US" sz="2800" b="1" dirty="0">
                <a:ea typeface="ＭＳ Ｐゴシック" charset="0"/>
              </a:rPr>
              <a:t>Hellenistic Empire Developments </a:t>
            </a: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60</a:t>
            </a: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685800"/>
            <a:ext cx="5154613"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6493</TotalTime>
  <Words>1353</Words>
  <Application>Microsoft Macintosh PowerPoint</Application>
  <PresentationFormat>On-screen Show (4:3)</PresentationFormat>
  <Paragraphs>284</Paragraphs>
  <Slides>38</Slides>
  <Notes>37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38</vt:i4>
      </vt:variant>
    </vt:vector>
  </HeadingPairs>
  <TitlesOfParts>
    <vt:vector size="50" baseType="lpstr">
      <vt:lpstr>Arail</vt:lpstr>
      <vt:lpstr>ariel</vt:lpstr>
      <vt:lpstr>ＭＳ Ｐゴシック</vt:lpstr>
      <vt:lpstr>Arial</vt:lpstr>
      <vt:lpstr>Arial Black</vt:lpstr>
      <vt:lpstr>Times New Roman</vt:lpstr>
      <vt:lpstr>Wingdings</vt:lpstr>
      <vt:lpstr>Azure</vt:lpstr>
      <vt:lpstr>Default Design</vt:lpstr>
      <vt:lpstr>1_Orbit</vt:lpstr>
      <vt:lpstr>1_Azure</vt:lpstr>
      <vt:lpstr>2_Azure</vt:lpstr>
      <vt:lpstr>Political Backgrounds: Part 2</vt:lpstr>
      <vt:lpstr>Every Geographical Location  in Acts / Epistles (Quiz #2)</vt:lpstr>
      <vt:lpstr>What Empires and What Order?</vt:lpstr>
      <vt:lpstr>Assyrian Developments</vt:lpstr>
      <vt:lpstr>Babylonian Rule over Palestine</vt:lpstr>
      <vt:lpstr>The Persian Era</vt:lpstr>
      <vt:lpstr>Maps of Intertestamental Empires</vt:lpstr>
      <vt:lpstr>Intertestament Timeline</vt:lpstr>
      <vt:lpstr>Greek Rule over Israel</vt:lpstr>
      <vt:lpstr>The Vikings, of course, knew the importance of stretching before an attack.  Greeks too!</vt:lpstr>
      <vt:lpstr>History and the snake</vt:lpstr>
      <vt:lpstr>“Open the gate!  It's a big wiener dog!”</vt:lpstr>
      <vt:lpstr>After Alexander…</vt:lpstr>
      <vt:lpstr>Greek Cities in Israel</vt:lpstr>
      <vt:lpstr>NT Boundaries in Israel</vt:lpstr>
      <vt:lpstr>Cultural Variety Today</vt:lpstr>
      <vt:lpstr>Jerash  of the Decapolis</vt:lpstr>
      <vt:lpstr>Jerash in Its Glory Days</vt:lpstr>
      <vt:lpstr>Greeks Experimented with Democracy</vt:lpstr>
      <vt:lpstr>Ptolemies &amp; Seleucids Over Israel</vt:lpstr>
      <vt:lpstr>Greek Era Significance</vt:lpstr>
      <vt:lpstr>Antiochus IV</vt:lpstr>
      <vt:lpstr>Jerusalem Hellenization</vt:lpstr>
      <vt:lpstr>Greek Era Significance</vt:lpstr>
      <vt:lpstr>The Maccabees (Hasmoneans)</vt:lpstr>
      <vt:lpstr>Early Maccabean Revolt</vt:lpstr>
      <vt:lpstr>The Battle of Beth Horon</vt:lpstr>
      <vt:lpstr>Greek Era Significance</vt:lpstr>
      <vt:lpstr>Hasmonean Expansion</vt:lpstr>
      <vt:lpstr>Hasmonean Significance</vt:lpstr>
      <vt:lpstr>Hasmonean Expansion</vt:lpstr>
      <vt:lpstr>“Hey!  I think you've hit on something there!  Sheep's clothing!  . . . Let's get out of these gorilla suits!”</vt:lpstr>
      <vt:lpstr>“Wait a minute!  Isn't anyone here a real sheep?”</vt:lpstr>
      <vt:lpstr>Hasmonean Significance</vt:lpstr>
      <vt:lpstr>Roman Territories (50 BC-AD 100)</vt:lpstr>
      <vt:lpstr>Do you know these terms now?</vt:lpstr>
      <vt:lpstr>NT Backgrounds link at BibleStudyDownloads.org</vt:lpstr>
      <vt:lpstr>Black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317</cp:revision>
  <dcterms:created xsi:type="dcterms:W3CDTF">2002-12-14T17:46:52Z</dcterms:created>
  <dcterms:modified xsi:type="dcterms:W3CDTF">2023-12-20T15:15:28Z</dcterms:modified>
</cp:coreProperties>
</file>