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3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3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3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2.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3964" r:id="rId5"/>
    <p:sldMasterId id="2147483966" r:id="rId6"/>
    <p:sldMasterId id="2147484002" r:id="rId7"/>
    <p:sldMasterId id="2147484015" r:id="rId8"/>
    <p:sldMasterId id="2147484017" r:id="rId9"/>
    <p:sldMasterId id="2147484019" r:id="rId10"/>
    <p:sldMasterId id="2147484021" r:id="rId11"/>
    <p:sldMasterId id="2147484023" r:id="rId12"/>
    <p:sldMasterId id="2147484027" r:id="rId13"/>
    <p:sldMasterId id="2147484029" r:id="rId14"/>
    <p:sldMasterId id="2147484033" r:id="rId15"/>
    <p:sldMasterId id="2147484035" r:id="rId16"/>
    <p:sldMasterId id="2147484037" r:id="rId17"/>
    <p:sldMasterId id="2147484039" r:id="rId18"/>
    <p:sldMasterId id="2147484042" r:id="rId19"/>
    <p:sldMasterId id="2147484044" r:id="rId20"/>
    <p:sldMasterId id="2147484046" r:id="rId21"/>
    <p:sldMasterId id="2147484048" r:id="rId22"/>
    <p:sldMasterId id="2147484815" r:id="rId23"/>
    <p:sldMasterId id="2147485045" r:id="rId24"/>
    <p:sldMasterId id="2147485187" r:id="rId25"/>
    <p:sldMasterId id="2147485582" r:id="rId26"/>
    <p:sldMasterId id="2147485584" r:id="rId27"/>
    <p:sldMasterId id="2147485598" r:id="rId28"/>
    <p:sldMasterId id="2147485610" r:id="rId29"/>
    <p:sldMasterId id="2147485612" r:id="rId30"/>
    <p:sldMasterId id="2147485625" r:id="rId31"/>
    <p:sldMasterId id="2147485688" r:id="rId32"/>
    <p:sldMasterId id="2147485712" r:id="rId33"/>
    <p:sldMasterId id="2147485715" r:id="rId34"/>
    <p:sldMasterId id="2147485728" r:id="rId35"/>
    <p:sldMasterId id="2147485742" r:id="rId36"/>
    <p:sldMasterId id="2147485756" r:id="rId37"/>
    <p:sldMasterId id="2147485768" r:id="rId38"/>
    <p:sldMasterId id="2147485780" r:id="rId39"/>
    <p:sldMasterId id="2147485792" r:id="rId40"/>
  </p:sldMasterIdLst>
  <p:notesMasterIdLst>
    <p:notesMasterId r:id="rId144"/>
  </p:notesMasterIdLst>
  <p:sldIdLst>
    <p:sldId id="257" r:id="rId41"/>
    <p:sldId id="287" r:id="rId42"/>
    <p:sldId id="371" r:id="rId43"/>
    <p:sldId id="386" r:id="rId44"/>
    <p:sldId id="387" r:id="rId45"/>
    <p:sldId id="388" r:id="rId46"/>
    <p:sldId id="395" r:id="rId47"/>
    <p:sldId id="289" r:id="rId48"/>
    <p:sldId id="326" r:id="rId49"/>
    <p:sldId id="327" r:id="rId50"/>
    <p:sldId id="328" r:id="rId51"/>
    <p:sldId id="329" r:id="rId52"/>
    <p:sldId id="379" r:id="rId53"/>
    <p:sldId id="380" r:id="rId54"/>
    <p:sldId id="381" r:id="rId55"/>
    <p:sldId id="382" r:id="rId56"/>
    <p:sldId id="383" r:id="rId57"/>
    <p:sldId id="384" r:id="rId58"/>
    <p:sldId id="385" r:id="rId59"/>
    <p:sldId id="330" r:id="rId60"/>
    <p:sldId id="331" r:id="rId61"/>
    <p:sldId id="332" r:id="rId62"/>
    <p:sldId id="391" r:id="rId63"/>
    <p:sldId id="333" r:id="rId64"/>
    <p:sldId id="334" r:id="rId65"/>
    <p:sldId id="335" r:id="rId66"/>
    <p:sldId id="336" r:id="rId67"/>
    <p:sldId id="337" r:id="rId68"/>
    <p:sldId id="338" r:id="rId69"/>
    <p:sldId id="339" r:id="rId70"/>
    <p:sldId id="340" r:id="rId71"/>
    <p:sldId id="356" r:id="rId72"/>
    <p:sldId id="357" r:id="rId73"/>
    <p:sldId id="358" r:id="rId74"/>
    <p:sldId id="359" r:id="rId75"/>
    <p:sldId id="360" r:id="rId76"/>
    <p:sldId id="361" r:id="rId77"/>
    <p:sldId id="362" r:id="rId78"/>
    <p:sldId id="363" r:id="rId79"/>
    <p:sldId id="374" r:id="rId80"/>
    <p:sldId id="375" r:id="rId81"/>
    <p:sldId id="376" r:id="rId82"/>
    <p:sldId id="367" r:id="rId83"/>
    <p:sldId id="292" r:id="rId84"/>
    <p:sldId id="308" r:id="rId85"/>
    <p:sldId id="309" r:id="rId86"/>
    <p:sldId id="310" r:id="rId87"/>
    <p:sldId id="390" r:id="rId88"/>
    <p:sldId id="263" r:id="rId89"/>
    <p:sldId id="264" r:id="rId90"/>
    <p:sldId id="265" r:id="rId91"/>
    <p:sldId id="266" r:id="rId92"/>
    <p:sldId id="267" r:id="rId93"/>
    <p:sldId id="268" r:id="rId94"/>
    <p:sldId id="269" r:id="rId95"/>
    <p:sldId id="270" r:id="rId96"/>
    <p:sldId id="271" r:id="rId97"/>
    <p:sldId id="272" r:id="rId98"/>
    <p:sldId id="275" r:id="rId99"/>
    <p:sldId id="393" r:id="rId100"/>
    <p:sldId id="277" r:id="rId101"/>
    <p:sldId id="321" r:id="rId102"/>
    <p:sldId id="322" r:id="rId103"/>
    <p:sldId id="323" r:id="rId104"/>
    <p:sldId id="324" r:id="rId105"/>
    <p:sldId id="325" r:id="rId106"/>
    <p:sldId id="586" r:id="rId107"/>
    <p:sldId id="587" r:id="rId108"/>
    <p:sldId id="3638" r:id="rId109"/>
    <p:sldId id="588" r:id="rId110"/>
    <p:sldId id="589" r:id="rId111"/>
    <p:sldId id="590" r:id="rId112"/>
    <p:sldId id="591" r:id="rId113"/>
    <p:sldId id="592" r:id="rId114"/>
    <p:sldId id="593" r:id="rId115"/>
    <p:sldId id="594" r:id="rId116"/>
    <p:sldId id="687" r:id="rId117"/>
    <p:sldId id="406" r:id="rId118"/>
    <p:sldId id="407" r:id="rId119"/>
    <p:sldId id="408" r:id="rId120"/>
    <p:sldId id="282" r:id="rId121"/>
    <p:sldId id="283" r:id="rId122"/>
    <p:sldId id="394" r:id="rId123"/>
    <p:sldId id="318" r:id="rId124"/>
    <p:sldId id="319" r:id="rId125"/>
    <p:sldId id="320" r:id="rId126"/>
    <p:sldId id="341" r:id="rId127"/>
    <p:sldId id="342" r:id="rId128"/>
    <p:sldId id="343" r:id="rId129"/>
    <p:sldId id="344" r:id="rId130"/>
    <p:sldId id="345" r:id="rId131"/>
    <p:sldId id="346" r:id="rId132"/>
    <p:sldId id="347" r:id="rId133"/>
    <p:sldId id="348" r:id="rId134"/>
    <p:sldId id="349" r:id="rId135"/>
    <p:sldId id="350" r:id="rId136"/>
    <p:sldId id="351" r:id="rId137"/>
    <p:sldId id="352" r:id="rId138"/>
    <p:sldId id="353" r:id="rId139"/>
    <p:sldId id="354" r:id="rId140"/>
    <p:sldId id="355" r:id="rId141"/>
    <p:sldId id="377" r:id="rId142"/>
    <p:sldId id="392" r:id="rId14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8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75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639"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517"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4398" algn="l" defTabSz="456880" rtl="0" eaLnBrk="1" latinLnBrk="0" hangingPunct="1">
      <a:defRPr sz="2400" kern="1200">
        <a:solidFill>
          <a:schemeClr val="tx1"/>
        </a:solidFill>
        <a:latin typeface="Times New Roman" charset="0"/>
        <a:ea typeface="ＭＳ Ｐゴシック" charset="0"/>
        <a:cs typeface="ＭＳ Ｐゴシック" charset="0"/>
      </a:defRPr>
    </a:lvl6pPr>
    <a:lvl7pPr marL="2741275" algn="l" defTabSz="456880" rtl="0" eaLnBrk="1" latinLnBrk="0" hangingPunct="1">
      <a:defRPr sz="2400" kern="1200">
        <a:solidFill>
          <a:schemeClr val="tx1"/>
        </a:solidFill>
        <a:latin typeface="Times New Roman" charset="0"/>
        <a:ea typeface="ＭＳ Ｐゴシック" charset="0"/>
        <a:cs typeface="ＭＳ Ｐゴシック" charset="0"/>
      </a:defRPr>
    </a:lvl7pPr>
    <a:lvl8pPr marL="3198156" algn="l" defTabSz="456880" rtl="0" eaLnBrk="1" latinLnBrk="0" hangingPunct="1">
      <a:defRPr sz="2400" kern="1200">
        <a:solidFill>
          <a:schemeClr val="tx1"/>
        </a:solidFill>
        <a:latin typeface="Times New Roman" charset="0"/>
        <a:ea typeface="ＭＳ Ｐゴシック" charset="0"/>
        <a:cs typeface="ＭＳ Ｐゴシック" charset="0"/>
      </a:defRPr>
    </a:lvl8pPr>
    <a:lvl9pPr marL="3655033" algn="l" defTabSz="45688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00000"/>
    <a:srgbClr val="FFCCFF"/>
    <a:srgbClr val="FF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06"/>
    <p:restoredTop sz="64098" autoAdjust="0"/>
  </p:normalViewPr>
  <p:slideViewPr>
    <p:cSldViewPr>
      <p:cViewPr>
        <p:scale>
          <a:sx n="68" d="100"/>
          <a:sy n="68" d="100"/>
        </p:scale>
        <p:origin x="328" y="704"/>
      </p:cViewPr>
      <p:guideLst>
        <p:guide orient="horz" pos="2352"/>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50.xml"/><Relationship Id="rId95" Type="http://schemas.openxmlformats.org/officeDocument/2006/relationships/slide" Target="slides/slide5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113" Type="http://schemas.openxmlformats.org/officeDocument/2006/relationships/slide" Target="slides/slide73.xml"/><Relationship Id="rId118" Type="http://schemas.openxmlformats.org/officeDocument/2006/relationships/slide" Target="slides/slide78.xml"/><Relationship Id="rId134" Type="http://schemas.openxmlformats.org/officeDocument/2006/relationships/slide" Target="slides/slide94.xml"/><Relationship Id="rId139" Type="http://schemas.openxmlformats.org/officeDocument/2006/relationships/slide" Target="slides/slide99.xml"/><Relationship Id="rId80" Type="http://schemas.openxmlformats.org/officeDocument/2006/relationships/slide" Target="slides/slide40.xml"/><Relationship Id="rId85" Type="http://schemas.openxmlformats.org/officeDocument/2006/relationships/slide" Target="slides/slide4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08" Type="http://schemas.openxmlformats.org/officeDocument/2006/relationships/slide" Target="slides/slide68.xml"/><Relationship Id="rId124" Type="http://schemas.openxmlformats.org/officeDocument/2006/relationships/slide" Target="slides/slide84.xml"/><Relationship Id="rId129" Type="http://schemas.openxmlformats.org/officeDocument/2006/relationships/slide" Target="slides/slide89.xml"/><Relationship Id="rId54" Type="http://schemas.openxmlformats.org/officeDocument/2006/relationships/slide" Target="slides/slide14.xml"/><Relationship Id="rId70" Type="http://schemas.openxmlformats.org/officeDocument/2006/relationships/slide" Target="slides/slide30.xml"/><Relationship Id="rId75" Type="http://schemas.openxmlformats.org/officeDocument/2006/relationships/slide" Target="slides/slide35.xml"/><Relationship Id="rId91" Type="http://schemas.openxmlformats.org/officeDocument/2006/relationships/slide" Target="slides/slide51.xml"/><Relationship Id="rId96" Type="http://schemas.openxmlformats.org/officeDocument/2006/relationships/slide" Target="slides/slide56.xml"/><Relationship Id="rId140" Type="http://schemas.openxmlformats.org/officeDocument/2006/relationships/slide" Target="slides/slide100.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slide" Target="slides/slide9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688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3758"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639"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5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4398" algn="l" defTabSz="456880" rtl="0" eaLnBrk="1" latinLnBrk="0" hangingPunct="1">
      <a:defRPr sz="1200" kern="1200">
        <a:solidFill>
          <a:schemeClr val="tx1"/>
        </a:solidFill>
        <a:latin typeface="+mn-lt"/>
        <a:ea typeface="+mn-ea"/>
        <a:cs typeface="+mn-cs"/>
      </a:defRPr>
    </a:lvl6pPr>
    <a:lvl7pPr marL="2741275" algn="l" defTabSz="456880" rtl="0" eaLnBrk="1" latinLnBrk="0" hangingPunct="1">
      <a:defRPr sz="1200" kern="1200">
        <a:solidFill>
          <a:schemeClr val="tx1"/>
        </a:solidFill>
        <a:latin typeface="+mn-lt"/>
        <a:ea typeface="+mn-ea"/>
        <a:cs typeface="+mn-cs"/>
      </a:defRPr>
    </a:lvl7pPr>
    <a:lvl8pPr marL="3198156" algn="l" defTabSz="456880" rtl="0" eaLnBrk="1" latinLnBrk="0" hangingPunct="1">
      <a:defRPr sz="1200" kern="1200">
        <a:solidFill>
          <a:schemeClr val="tx1"/>
        </a:solidFill>
        <a:latin typeface="+mn-lt"/>
        <a:ea typeface="+mn-ea"/>
        <a:cs typeface="+mn-cs"/>
      </a:defRPr>
    </a:lvl8pPr>
    <a:lvl9pPr marL="3655033" algn="l" defTabSz="456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xfrm>
            <a:off x="1143000" y="685800"/>
            <a:ext cx="4572000" cy="3429000"/>
          </a:xfrm>
          <a:ln/>
        </p:spPr>
      </p:sp>
      <p:sp>
        <p:nvSpPr>
          <p:cNvPr id="1382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974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uk-UA"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have some specific information about the purpose and function of each of the four Gospels.  The individual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sub-frames</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are designated 1 through 4.</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 </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straightway</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998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endParaRPr lang="en-US" b="0" dirty="0">
              <a:latin typeface="Times" charset="0"/>
              <a:ea typeface="ＭＳ Ｐゴシック" charset="0"/>
              <a:cs typeface="ＭＳ Ｐゴシック" charset="0"/>
            </a:endParaRPr>
          </a:p>
          <a:p>
            <a:r>
              <a:rPr lang="en-US" b="0" dirty="0">
                <a:latin typeface="Times" charset="0"/>
                <a:ea typeface="ＭＳ Ｐゴシック" charset="0"/>
                <a:cs typeface="ＭＳ Ｐゴシック" charset="0"/>
              </a:rPr>
              <a:t>Here is a last set of interesting ideas, with thanks to some anonymous believer who developed them years ago.  </a:t>
            </a:r>
          </a:p>
          <a:p>
            <a:r>
              <a:rPr lang="en-US" b="0" dirty="0">
                <a:latin typeface="Times" charset="0"/>
                <a:ea typeface="ＭＳ Ｐゴシック" charset="0"/>
                <a:cs typeface="ＭＳ Ｐゴシック" charset="0"/>
              </a:rPr>
              <a:t>////	Call it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the message in a nutshell.</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  Question: what is the one single word that might characterize the message of each Gospel?</a:t>
            </a:r>
          </a:p>
          <a:p>
            <a:r>
              <a:rPr lang="en-US" b="0" dirty="0">
                <a:latin typeface="Times" charset="0"/>
                <a:ea typeface="ＭＳ Ｐゴシック" charset="0"/>
                <a:cs typeface="ＭＳ Ｐゴシック" charset="0"/>
              </a:rPr>
              <a:t>////	For MATTHEW...that book tells us what Jesus Christ SAID.</a:t>
            </a:r>
          </a:p>
          <a:p>
            <a:r>
              <a:rPr lang="en-US" b="0" dirty="0">
                <a:latin typeface="Times" charset="0"/>
                <a:ea typeface="ＭＳ Ｐゴシック" charset="0"/>
                <a:cs typeface="ＭＳ Ｐゴシック" charset="0"/>
              </a:rPr>
              <a:t>////	MARK tells us what He DID.</a:t>
            </a:r>
          </a:p>
          <a:p>
            <a:r>
              <a:rPr lang="en-US" b="0" dirty="0">
                <a:latin typeface="Times" charset="0"/>
                <a:ea typeface="ＭＳ Ｐゴシック" charset="0"/>
                <a:cs typeface="ＭＳ Ｐゴシック" charset="0"/>
              </a:rPr>
              <a:t>////	LUKE shows us clearly what the Messiah FELT.</a:t>
            </a:r>
          </a:p>
          <a:p>
            <a:r>
              <a:rPr lang="en-US" b="0" dirty="0">
                <a:latin typeface="Times" charset="0"/>
                <a:ea typeface="ＭＳ Ｐゴシック" charset="0"/>
                <a:cs typeface="ＭＳ Ｐゴシック" charset="0"/>
              </a:rPr>
              <a:t>////	And JOHN, with enormous clarity, tells us what Christ MEANT!</a:t>
            </a:r>
          </a:p>
          <a:p>
            <a:r>
              <a:rPr lang="en-US" b="0" dirty="0">
                <a:latin typeface="Times" charset="0"/>
                <a:ea typeface="ＭＳ Ｐゴシック" charset="0"/>
                <a:cs typeface="ＭＳ Ｐゴシック" charset="0"/>
              </a:rPr>
              <a:t>What he SAID...what He DID...what He FELT...and what He MEANT!</a:t>
            </a:r>
          </a:p>
          <a:p>
            <a:r>
              <a:rPr lang="en-US" b="0" dirty="0">
                <a:latin typeface="Times" charset="0"/>
                <a:ea typeface="ＭＳ Ｐゴシック" charset="0"/>
                <a:cs typeface="ＭＳ Ｐゴシック" charset="0"/>
              </a:rPr>
              <a:t>These single-word ideas help us to tightly focus on the remarkable differences that exist among the Gospel writings.  For many Bible readers, such </a:t>
            </a:r>
            <a:r>
              <a:rPr lang="en-US" b="0" dirty="0" err="1">
                <a:latin typeface="Times" charset="0"/>
                <a:ea typeface="ＭＳ Ｐゴシック" charset="0"/>
                <a:cs typeface="ＭＳ Ｐゴシック" charset="0"/>
              </a:rPr>
              <a:t>distinctives</a:t>
            </a:r>
            <a:r>
              <a:rPr lang="en-US" b="0" dirty="0">
                <a:latin typeface="Times" charset="0"/>
                <a:ea typeface="ＭＳ Ｐゴシック" charset="0"/>
                <a:cs typeface="ＭＳ Ｐゴシック" charset="0"/>
              </a:rPr>
              <a:t> are unfamiliar territory.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203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Now comes that word that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strange one to many...</a:t>
            </a:r>
          </a:p>
          <a:p>
            <a:pPr eaLnBrk="1" hangingPunct="1"/>
            <a:r>
              <a:rPr lang="en-US" b="1" dirty="0">
                <a:latin typeface="Times" charset="0"/>
                <a:ea typeface="ＭＳ Ｐゴシック" charset="0"/>
                <a:cs typeface="ＭＳ Ｐゴシック" charset="0"/>
              </a:rPr>
              <a:t>////	SYNOPTIC…meaning…</a:t>
            </a:r>
          </a:p>
          <a:p>
            <a:pPr eaLnBrk="1" hangingPunct="1"/>
            <a:r>
              <a:rPr lang="en-US" b="1" dirty="0">
                <a:latin typeface="Times" charset="0"/>
                <a:ea typeface="ＭＳ Ｐゴシック" charset="0"/>
                <a:cs typeface="ＭＳ Ｐゴシック" charset="0"/>
              </a:rPr>
              <a:t>////	…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TO SEE TOGETHER</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…add these words to that triangle shape on your study help.</a:t>
            </a:r>
          </a:p>
          <a:p>
            <a:pPr eaLnBrk="1" hangingPunct="1"/>
            <a:r>
              <a:rPr lang="en-US" b="1"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408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Follow the arrows as they link together the gospels of MATTHEW, MARK and LUKE.  Again…you</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Each of the Gospels say things that the others don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a:t>
            </a:r>
          </a:p>
          <a:p>
            <a:pPr eaLnBrk="1" hangingPunct="1"/>
            <a:r>
              <a:rPr lang="en-US" b="1" dirty="0">
                <a:latin typeface="Times" charset="0"/>
                <a:ea typeface="ＭＳ Ｐゴシック" charset="0"/>
                <a:cs typeface="ＭＳ Ｐゴシック" charset="0"/>
              </a:rPr>
              <a:t>////    MATTHEW was believed by the early church to have written first...</a:t>
            </a:r>
          </a:p>
          <a:p>
            <a:pPr eaLnBrk="1" hangingPunct="1"/>
            <a:r>
              <a:rPr lang="en-US" b="1" dirty="0">
                <a:latin typeface="Times" charset="0"/>
                <a:ea typeface="ＭＳ Ｐゴシック" charset="0"/>
                <a:cs typeface="ＭＳ Ｐゴシック" charset="0"/>
              </a:rPr>
              <a:t>////    MARK shares a lot of material with Matthew,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a:t>
            </a:r>
          </a:p>
          <a:p>
            <a:pPr eaLnBrk="1" hangingPunct="1"/>
            <a:r>
              <a:rPr lang="en-US" b="1" dirty="0">
                <a:latin typeface="Times" charset="0"/>
                <a:ea typeface="ＭＳ Ｐゴシック" charset="0"/>
                <a:cs typeface="ＭＳ Ｐゴシック" charset="0"/>
              </a:rPr>
              <a:t>////    LUKE also has much overlap with Matthew and Mark,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supper—but only Matthew and Luke record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birth and genealogy.  However, the fourth… </a:t>
            </a:r>
          </a:p>
          <a:p>
            <a:pPr eaLnBrk="1" hangingPunct="1"/>
            <a:r>
              <a:rPr lang="en-US" b="1" dirty="0">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pPr eaLnBrk="1" hangingPunct="1"/>
            <a:r>
              <a:rPr lang="en-US" b="1" dirty="0">
                <a:latin typeface="Times" charset="0"/>
                <a:ea typeface="ＭＳ Ｐゴシック" charset="0"/>
                <a:cs typeface="ＭＳ Ｐゴシック" charset="0"/>
              </a:rPr>
              <a:t>////  But the remaining 91% of JOHN you will find only in JOHN.</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9799EA-D69F-D545-B1B5-B92070E0FC2C}" type="slidenum">
              <a:rPr lang="en-US" sz="1200">
                <a:solidFill>
                  <a:srgbClr val="000000"/>
                </a:solidFill>
              </a:rPr>
              <a:pPr eaLnBrk="1" hangingPunct="1"/>
              <a:t>24</a:t>
            </a:fld>
            <a:endParaRPr lang="en-US" sz="1200">
              <a:solidFill>
                <a:srgbClr val="000000"/>
              </a:solidFill>
            </a:endParaRPr>
          </a:p>
        </p:txBody>
      </p:sp>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BBB906-676C-2543-B840-4386CDB06E56}" type="slidenum">
              <a:rPr lang="en-US" sz="1200">
                <a:solidFill>
                  <a:srgbClr val="000000"/>
                </a:solidFill>
              </a:rPr>
              <a:pPr eaLnBrk="1" hangingPunct="1"/>
              <a:t>25</a:t>
            </a:fld>
            <a:endParaRPr lang="en-US" sz="1200">
              <a:solidFill>
                <a:srgbClr val="000000"/>
              </a:solidFill>
            </a:endParaRPr>
          </a:p>
        </p:txBody>
      </p:sp>
      <p:sp>
        <p:nvSpPr>
          <p:cNvPr id="180226" name="Rectangle 2"/>
          <p:cNvSpPr>
            <a:spLocks noGrp="1" noRot="1" noChangeAspect="1" noChangeArrowheads="1" noTextEdit="1"/>
          </p:cNvSpPr>
          <p:nvPr>
            <p:ph type="sldImg"/>
          </p:nvPr>
        </p:nvSpPr>
        <p:spPr>
          <a:xfrm>
            <a:off x="1143000" y="685800"/>
            <a:ext cx="4572000" cy="3429000"/>
          </a:xfrm>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26</a:t>
            </a:fld>
            <a:endParaRPr lang="en-US" sz="1200">
              <a:solidFill>
                <a:srgbClr val="000000"/>
              </a:solidFill>
            </a:endParaRPr>
          </a:p>
        </p:txBody>
      </p:sp>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C7966F-EB32-AA47-A2F7-9CA9502FA138}" type="slidenum">
              <a:rPr lang="en-US" sz="1200">
                <a:solidFill>
                  <a:srgbClr val="000000"/>
                </a:solidFill>
              </a:rPr>
              <a:pPr eaLnBrk="1" hangingPunct="1"/>
              <a:t>27</a:t>
            </a:fld>
            <a:endParaRPr lang="en-US" sz="1200">
              <a:solidFill>
                <a:srgbClr val="000000"/>
              </a:solidFill>
            </a:endParaRPr>
          </a:p>
        </p:txBody>
      </p:sp>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70526-5FFE-E443-B9D2-3D4B249C7104}" type="slidenum">
              <a:rPr lang="en-US" sz="1200">
                <a:solidFill>
                  <a:srgbClr val="000000"/>
                </a:solidFill>
              </a:rPr>
              <a:pPr eaLnBrk="1" hangingPunct="1"/>
              <a:t>28</a:t>
            </a:fld>
            <a:endParaRPr lang="en-US" sz="1200">
              <a:solidFill>
                <a:srgbClr val="000000"/>
              </a:solidFill>
            </a:endParaRPr>
          </a:p>
        </p:txBody>
      </p:sp>
      <p:sp>
        <p:nvSpPr>
          <p:cNvPr id="186370" name="Rectangle 2"/>
          <p:cNvSpPr>
            <a:spLocks noGrp="1" noRot="1" noChangeAspect="1" noChangeArrowheads="1" noTextEdit="1"/>
          </p:cNvSpPr>
          <p:nvPr>
            <p:ph type="sldImg"/>
          </p:nvPr>
        </p:nvSpPr>
        <p:spPr>
          <a:xfrm>
            <a:off x="1143000" y="685800"/>
            <a:ext cx="4572000" cy="3429000"/>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29</a:t>
            </a:fld>
            <a:endParaRPr lang="en-US" sz="1200">
              <a:solidFill>
                <a:srgbClr val="000000"/>
              </a:solidFill>
            </a:endParaRPr>
          </a:p>
        </p:txBody>
      </p:sp>
      <p:sp>
        <p:nvSpPr>
          <p:cNvPr id="188418" name="Rectangle 1026"/>
          <p:cNvSpPr>
            <a:spLocks noGrp="1" noRot="1" noChangeAspect="1" noChangeArrowheads="1"/>
          </p:cNvSpPr>
          <p:nvPr>
            <p:ph type="sldImg"/>
          </p:nvPr>
        </p:nvSpPr>
        <p:spPr>
          <a:xfrm>
            <a:off x="1143000" y="685800"/>
            <a:ext cx="4572000" cy="3429000"/>
          </a:xfrm>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30</a:t>
            </a:fld>
            <a:endParaRPr lang="en-US" sz="1200">
              <a:solidFill>
                <a:srgbClr val="000000"/>
              </a:solidFill>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1EF75-2D6D-FA41-8EE2-FF197D101A44}" type="slidenum">
              <a:rPr lang="en-US" sz="1200">
                <a:solidFill>
                  <a:srgbClr val="000000"/>
                </a:solidFill>
              </a:rPr>
              <a:pPr eaLnBrk="1" hangingPunct="1"/>
              <a:t>32</a:t>
            </a:fld>
            <a:endParaRPr lang="en-US" sz="1200">
              <a:solidFill>
                <a:srgbClr val="000000"/>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A3C1B-7DA2-AF4D-BC18-8D78F4888808}" type="slidenum">
              <a:rPr lang="en-US" sz="1200">
                <a:solidFill>
                  <a:srgbClr val="000000"/>
                </a:solidFill>
              </a:rPr>
              <a:pPr eaLnBrk="1" hangingPunct="1"/>
              <a:t>33</a:t>
            </a:fld>
            <a:endParaRPr lang="en-US" sz="1200">
              <a:solidFill>
                <a:srgbClr val="000000"/>
              </a:solidFill>
            </a:endParaRPr>
          </a:p>
        </p:txBody>
      </p:sp>
      <p:sp>
        <p:nvSpPr>
          <p:cNvPr id="196610" name="Rectangle 1026"/>
          <p:cNvSpPr>
            <a:spLocks noGrp="1" noRot="1" noChangeAspect="1" noChangeArrowheads="1"/>
          </p:cNvSpPr>
          <p:nvPr>
            <p:ph type="sldImg"/>
          </p:nvPr>
        </p:nvSpPr>
        <p:spPr>
          <a:xfrm>
            <a:off x="1143000" y="685800"/>
            <a:ext cx="4572000" cy="3429000"/>
          </a:xfrm>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8F8DCA-8465-D148-9FE9-83F564ACE10A}" type="slidenum">
              <a:rPr lang="en-US" sz="1200">
                <a:solidFill>
                  <a:srgbClr val="000000"/>
                </a:solidFill>
              </a:rPr>
              <a:pPr eaLnBrk="1" hangingPunct="1"/>
              <a:t>4</a:t>
            </a:fld>
            <a:endParaRPr lang="en-US" sz="1200">
              <a:solidFill>
                <a:srgbClr val="000000"/>
              </a:solidFill>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74716F-9256-C642-B09D-BCE1DCA88D21}" type="slidenum">
              <a:rPr lang="en-US" sz="1200">
                <a:solidFill>
                  <a:srgbClr val="000000"/>
                </a:solidFill>
              </a:rPr>
              <a:pPr eaLnBrk="1" hangingPunct="1"/>
              <a:t>34</a:t>
            </a:fld>
            <a:endParaRPr lang="en-US" sz="1200">
              <a:solidFill>
                <a:srgbClr val="000000"/>
              </a:solidFill>
            </a:endParaRPr>
          </a:p>
        </p:txBody>
      </p:sp>
      <p:sp>
        <p:nvSpPr>
          <p:cNvPr id="198658" name="Rectangle 1026"/>
          <p:cNvSpPr>
            <a:spLocks noGrp="1" noRot="1" noChangeAspect="1" noChangeArrowheads="1"/>
          </p:cNvSpPr>
          <p:nvPr>
            <p:ph type="sldImg"/>
          </p:nvPr>
        </p:nvSpPr>
        <p:spPr>
          <a:xfrm>
            <a:off x="1143000" y="685800"/>
            <a:ext cx="4572000" cy="3429000"/>
          </a:xfrm>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FEA65-B9E1-EE4B-AC7B-5CA35A8D79C9}" type="slidenum">
              <a:rPr lang="en-US" sz="1200">
                <a:solidFill>
                  <a:srgbClr val="000000"/>
                </a:solidFill>
              </a:rPr>
              <a:pPr eaLnBrk="1" hangingPunct="1"/>
              <a:t>35</a:t>
            </a:fld>
            <a:endParaRPr lang="en-US" sz="1200">
              <a:solidFill>
                <a:srgbClr val="000000"/>
              </a:solidFill>
            </a:endParaRPr>
          </a:p>
        </p:txBody>
      </p:sp>
      <p:sp>
        <p:nvSpPr>
          <p:cNvPr id="200706" name="Rectangle 1026"/>
          <p:cNvSpPr>
            <a:spLocks noGrp="1" noRot="1" noChangeAspect="1" noChangeArrowheads="1"/>
          </p:cNvSpPr>
          <p:nvPr>
            <p:ph type="sldImg"/>
          </p:nvPr>
        </p:nvSpPr>
        <p:spPr>
          <a:xfrm>
            <a:off x="1143000" y="685800"/>
            <a:ext cx="4572000" cy="3429000"/>
          </a:xfrm>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291211-B319-8A4B-9DA1-8745B13FEF07}" type="slidenum">
              <a:rPr lang="en-US" sz="1200">
                <a:solidFill>
                  <a:srgbClr val="000000"/>
                </a:solidFill>
              </a:rPr>
              <a:pPr eaLnBrk="1" hangingPunct="1"/>
              <a:t>36</a:t>
            </a:fld>
            <a:endParaRPr lang="en-US" sz="1200">
              <a:solidFill>
                <a:srgbClr val="000000"/>
              </a:solidFill>
            </a:endParaRPr>
          </a:p>
        </p:txBody>
      </p:sp>
      <p:sp>
        <p:nvSpPr>
          <p:cNvPr id="202754" name="Rectangle 1026"/>
          <p:cNvSpPr>
            <a:spLocks noGrp="1" noRot="1" noChangeAspect="1" noChangeArrowheads="1"/>
          </p:cNvSpPr>
          <p:nvPr>
            <p:ph type="sldImg"/>
          </p:nvPr>
        </p:nvSpPr>
        <p:spPr>
          <a:xfrm>
            <a:off x="1143000" y="685800"/>
            <a:ext cx="4572000" cy="3429000"/>
          </a:xfrm>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6F022-D95A-194E-81AB-E6C76F41437C}" type="slidenum">
              <a:rPr lang="en-US" sz="1200">
                <a:solidFill>
                  <a:srgbClr val="000000"/>
                </a:solidFill>
              </a:rPr>
              <a:pPr eaLnBrk="1" hangingPunct="1"/>
              <a:t>37</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xfrm>
            <a:off x="1143000" y="685800"/>
            <a:ext cx="4572000" cy="3429000"/>
          </a:xfrm>
          <a:ln/>
        </p:spPr>
      </p:sp>
      <p:sp>
        <p:nvSpPr>
          <p:cNvPr id="2048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2CB75-BF5E-B64E-A602-FFB526EF44ED}" type="slidenum">
              <a:rPr lang="en-US" sz="1200">
                <a:solidFill>
                  <a:srgbClr val="000000"/>
                </a:solidFill>
              </a:rPr>
              <a:pPr eaLnBrk="1" hangingPunct="1"/>
              <a:t>38</a:t>
            </a:fld>
            <a:endParaRPr lang="en-US" sz="1200">
              <a:solidFill>
                <a:srgbClr val="000000"/>
              </a:solidFill>
            </a:endParaRPr>
          </a:p>
        </p:txBody>
      </p:sp>
      <p:sp>
        <p:nvSpPr>
          <p:cNvPr id="206850" name="Rectangle 1026"/>
          <p:cNvSpPr>
            <a:spLocks noGrp="1" noRot="1" noChangeAspect="1" noChangeArrowheads="1" noTextEdit="1"/>
          </p:cNvSpPr>
          <p:nvPr>
            <p:ph type="sldImg"/>
          </p:nvPr>
        </p:nvSpPr>
        <p:spPr>
          <a:xfrm>
            <a:off x="1143000" y="685800"/>
            <a:ext cx="4572000" cy="3429000"/>
          </a:xfrm>
          <a:ln/>
        </p:spPr>
      </p:sp>
      <p:sp>
        <p:nvSpPr>
          <p:cNvPr id="2068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FABE7-A7F7-D44C-B0A8-973C22C95854}" type="slidenum">
              <a:rPr lang="en-US" sz="1200">
                <a:solidFill>
                  <a:srgbClr val="000000"/>
                </a:solidFill>
              </a:rPr>
              <a:pPr eaLnBrk="1" hangingPunct="1"/>
              <a:t>39</a:t>
            </a:fld>
            <a:endParaRPr lang="en-US" sz="1200">
              <a:solidFill>
                <a:srgbClr val="000000"/>
              </a:solidFill>
            </a:endParaRPr>
          </a:p>
        </p:txBody>
      </p:sp>
      <p:sp>
        <p:nvSpPr>
          <p:cNvPr id="208898" name="Rectangle 1026"/>
          <p:cNvSpPr>
            <a:spLocks noGrp="1" noRot="1" noChangeAspect="1" noChangeArrowheads="1" noTextEdit="1"/>
          </p:cNvSpPr>
          <p:nvPr>
            <p:ph type="sldImg"/>
          </p:nvPr>
        </p:nvSpPr>
        <p:spPr>
          <a:xfrm>
            <a:off x="1143000" y="685800"/>
            <a:ext cx="4572000" cy="3429000"/>
          </a:xfrm>
          <a:ln/>
        </p:spPr>
      </p:sp>
      <p:sp>
        <p:nvSpPr>
          <p:cNvPr id="2088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406784-E2F0-8742-95E4-BB43F7268F54}" type="slidenum">
              <a:rPr lang="en-US" sz="1200">
                <a:solidFill>
                  <a:srgbClr val="000000"/>
                </a:solidFill>
                <a:latin typeface="Arial" charset="0"/>
              </a:rPr>
              <a:pPr eaLnBrk="1" hangingPunct="1"/>
              <a:t>40</a:t>
            </a:fld>
            <a:endParaRPr lang="en-US" sz="1200">
              <a:solidFill>
                <a:srgbClr val="000000"/>
              </a:solidFill>
              <a:latin typeface="Arial"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Introduction-40</a:t>
            </a:r>
          </a:p>
          <a:p>
            <a:pPr eaLnBrk="1" hangingPunct="1">
              <a:spcBef>
                <a:spcPct val="0"/>
              </a:spcBef>
            </a:pPr>
            <a:r>
              <a:rPr lang="en-US" b="0" dirty="0">
                <a:latin typeface="Arial" charset="0"/>
                <a:ea typeface="ＭＳ Ｐゴシック" charset="0"/>
                <a:cs typeface="ＭＳ Ｐゴシック" charset="0"/>
              </a:rPr>
              <a:t>NS-01-Matt1-14-slide 56</a:t>
            </a:r>
          </a:p>
          <a:p>
            <a:pPr eaLnBrk="1" hangingPunct="1">
              <a:spcBef>
                <a:spcPct val="0"/>
              </a:spcBef>
            </a:pPr>
            <a:r>
              <a:rPr lang="en-US" b="0" dirty="0">
                <a:latin typeface="Arial" charset="0"/>
                <a:ea typeface="ＭＳ Ｐゴシック" charset="0"/>
                <a:cs typeface="ＭＳ Ｐゴシック" charset="0"/>
              </a:rPr>
              <a:t>NS-02-Mark1-8-slide 40</a:t>
            </a:r>
          </a:p>
          <a:p>
            <a:pPr eaLnBrk="1" hangingPunct="1">
              <a:spcBef>
                <a:spcPct val="0"/>
              </a:spcBef>
            </a:pPr>
            <a:r>
              <a:rPr lang="en-US" b="0" dirty="0">
                <a:latin typeface="Arial" charset="0"/>
                <a:ea typeface="ＭＳ Ｐゴシック" charset="0"/>
                <a:cs typeface="ＭＳ Ｐゴシック" charset="0"/>
              </a:rPr>
              <a:t>NS-03-Luke1-12-slide 30</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A5B7D0-3484-B347-8B34-B71F2C1BA064}" type="slidenum">
              <a:rPr lang="en-US" sz="1200">
                <a:solidFill>
                  <a:srgbClr val="000000"/>
                </a:solidFill>
                <a:latin typeface="Arial" charset="0"/>
              </a:rPr>
              <a:pPr eaLnBrk="1" hangingPunct="1"/>
              <a:t>41</a:t>
            </a:fld>
            <a:endParaRPr lang="en-US" sz="1200">
              <a:solidFill>
                <a:srgbClr val="000000"/>
              </a:solidFill>
              <a:latin typeface="Arial"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Introduction-41</a:t>
            </a:r>
          </a:p>
          <a:p>
            <a:pPr eaLnBrk="1" hangingPunct="1">
              <a:spcBef>
                <a:spcPct val="0"/>
              </a:spcBef>
            </a:pPr>
            <a:r>
              <a:rPr lang="en-US" b="0" dirty="0">
                <a:latin typeface="Arial" charset="0"/>
                <a:ea typeface="ＭＳ Ｐゴシック" charset="0"/>
                <a:cs typeface="ＭＳ Ｐゴシック" charset="0"/>
              </a:rPr>
              <a:t>NS-01-Matt1-14-slide 57</a:t>
            </a:r>
          </a:p>
          <a:p>
            <a:pPr eaLnBrk="1" hangingPunct="1">
              <a:spcBef>
                <a:spcPct val="0"/>
              </a:spcBef>
            </a:pPr>
            <a:r>
              <a:rPr lang="en-US" b="0" dirty="0">
                <a:latin typeface="Arial" charset="0"/>
                <a:ea typeface="ＭＳ Ｐゴシック" charset="0"/>
                <a:cs typeface="ＭＳ Ｐゴシック" charset="0"/>
              </a:rPr>
              <a:t>NS-02-Mark1-8-slide 41</a:t>
            </a:r>
          </a:p>
          <a:p>
            <a:pPr eaLnBrk="1" hangingPunct="1">
              <a:spcBef>
                <a:spcPct val="0"/>
              </a:spcBef>
            </a:pPr>
            <a:r>
              <a:rPr lang="en-US" b="0" dirty="0">
                <a:latin typeface="Arial" charset="0"/>
                <a:ea typeface="ＭＳ Ｐゴシック" charset="0"/>
                <a:cs typeface="ＭＳ Ｐゴシック" charset="0"/>
              </a:rPr>
              <a:t>NS-03-Luke1-12-slide 31</a:t>
            </a:r>
          </a:p>
          <a:p>
            <a:pPr eaLnBrk="1" hangingPunct="1">
              <a:spcBef>
                <a:spcPct val="0"/>
              </a:spcBef>
            </a:pPr>
            <a:r>
              <a:rPr lang="en-US" b="0" dirty="0">
                <a:latin typeface="Arial" charset="0"/>
                <a:ea typeface="ＭＳ Ｐゴシック" charset="0"/>
                <a:cs typeface="ＭＳ Ｐゴシック" charset="0"/>
              </a:rPr>
              <a:t>NS-04-John1-12-slide 73</a:t>
            </a:r>
            <a:endParaRPr lang="en-US" dirty="0">
              <a:latin typeface="Arial" charset="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9F15B-C063-B446-9984-923E60DADA94}" type="slidenum">
              <a:rPr lang="en-US" sz="1200">
                <a:solidFill>
                  <a:srgbClr val="000000"/>
                </a:solidFill>
                <a:latin typeface="Arial" charset="0"/>
              </a:rPr>
              <a:pPr eaLnBrk="1" hangingPunct="1"/>
              <a:t>42</a:t>
            </a:fld>
            <a:endParaRPr lang="en-US" sz="1200">
              <a:solidFill>
                <a:srgbClr val="000000"/>
              </a:solidFill>
              <a:latin typeface="Arial"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Introduction-42</a:t>
            </a:r>
          </a:p>
          <a:p>
            <a:pPr eaLnBrk="1" hangingPunct="1">
              <a:spcBef>
                <a:spcPct val="0"/>
              </a:spcBef>
            </a:pPr>
            <a:r>
              <a:rPr lang="en-US" b="0" dirty="0">
                <a:latin typeface="Arial" charset="0"/>
                <a:ea typeface="ＭＳ Ｐゴシック" charset="0"/>
                <a:cs typeface="ＭＳ Ｐゴシック" charset="0"/>
              </a:rPr>
              <a:t>NS-01-Matt1-14-slide 58</a:t>
            </a:r>
          </a:p>
          <a:p>
            <a:pPr eaLnBrk="1" hangingPunct="1">
              <a:spcBef>
                <a:spcPct val="0"/>
              </a:spcBef>
            </a:pPr>
            <a:r>
              <a:rPr lang="en-US" b="0" dirty="0">
                <a:latin typeface="Arial" charset="0"/>
                <a:ea typeface="ＭＳ Ｐゴシック" charset="0"/>
                <a:cs typeface="ＭＳ Ｐゴシック" charset="0"/>
              </a:rPr>
              <a:t>NS-02-Mark1-8-slide 42</a:t>
            </a:r>
          </a:p>
          <a:p>
            <a:pPr eaLnBrk="1" hangingPunct="1">
              <a:spcBef>
                <a:spcPct val="0"/>
              </a:spcBef>
            </a:pPr>
            <a:r>
              <a:rPr lang="en-US" b="0" dirty="0">
                <a:latin typeface="Arial" charset="0"/>
                <a:ea typeface="ＭＳ Ｐゴシック" charset="0"/>
                <a:cs typeface="ＭＳ Ｐゴシック" charset="0"/>
              </a:rPr>
              <a:t>NS-03-Luke1-12-slide 32</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3F1B55-B33C-1C4E-96F3-5B3F67DC42E7}" type="slidenum">
              <a:rPr lang="en-US" sz="1200">
                <a:solidFill>
                  <a:srgbClr val="000000"/>
                </a:solidFill>
              </a:rPr>
              <a:pPr eaLnBrk="1" hangingPunct="1"/>
              <a:t>45</a:t>
            </a:fld>
            <a:endParaRPr lang="en-US" sz="1200">
              <a:solidFill>
                <a:srgbClr val="000000"/>
              </a:solidFill>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pPr eaLnBrk="1" hangingPunct="1"/>
              <a:t>8</a:t>
            </a:fld>
            <a:endParaRPr lang="en-US" sz="120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643EF-651C-8E44-969F-49D5D49F120C}" type="slidenum">
              <a:rPr lang="en-US" sz="1200">
                <a:solidFill>
                  <a:srgbClr val="000000"/>
                </a:solidFill>
              </a:rPr>
              <a:pPr eaLnBrk="1" hangingPunct="1"/>
              <a:t>46</a:t>
            </a:fld>
            <a:endParaRPr lang="en-US" sz="1200">
              <a:solidFill>
                <a:srgbClr val="000000"/>
              </a:solidFill>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D987F-4596-2C47-8ED3-4322224F3796}" type="slidenum">
              <a:rPr lang="en-US" sz="1200">
                <a:solidFill>
                  <a:srgbClr val="000000"/>
                </a:solidFill>
              </a:rPr>
              <a:pPr eaLnBrk="1" hangingPunct="1"/>
              <a:t>47</a:t>
            </a:fld>
            <a:endParaRPr lang="en-US" sz="1200">
              <a:solidFill>
                <a:srgbClr val="000000"/>
              </a:solidFill>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48</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F3B67-B3B0-F946-BA9C-B820F38F9BA6}" type="slidenum">
              <a:rPr lang="en-US" sz="1200"/>
              <a:pPr eaLnBrk="1" hangingPunct="1"/>
              <a:t>49</a:t>
            </a:fld>
            <a:endParaRPr lang="en-US" sz="1200"/>
          </a:p>
        </p:txBody>
      </p:sp>
      <p:sp>
        <p:nvSpPr>
          <p:cNvPr id="225282" name="Rectangle 2"/>
          <p:cNvSpPr>
            <a:spLocks noGrp="1" noRot="1" noChangeAspec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NTS Overview slide 39</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E9AEEA-10FD-6042-85D5-FD8C1E70D984}" type="slidenum">
              <a:rPr lang="en-US" sz="1200"/>
              <a:pPr eaLnBrk="1" hangingPunct="1"/>
              <a:t>50</a:t>
            </a:fld>
            <a:endParaRPr lang="en-US" sz="1200"/>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51</a:t>
            </a:fld>
            <a:endParaRPr lang="en-US" sz="1200"/>
          </a:p>
        </p:txBody>
      </p:sp>
      <p:sp>
        <p:nvSpPr>
          <p:cNvPr id="229378" name="Rectangle 2"/>
          <p:cNvSpPr>
            <a:spLocks noGrp="1" noRot="1" noChangeAspect="1" noChangeArrowheads="1" noTextEdit="1"/>
          </p:cNvSpPr>
          <p:nvPr>
            <p:ph type="sldImg"/>
          </p:nvPr>
        </p:nvSpPr>
        <p:spPr>
          <a:xfrm>
            <a:off x="1143000" y="685800"/>
            <a:ext cx="4572000" cy="3429000"/>
          </a:xfrm>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52</a:t>
            </a:fld>
            <a:endParaRPr lang="en-US" sz="1200"/>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53</a:t>
            </a:fld>
            <a:endParaRPr lang="en-US" sz="1200"/>
          </a:p>
        </p:txBody>
      </p:sp>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54</a:t>
            </a:fld>
            <a:endParaRPr lang="en-US" sz="1200"/>
          </a:p>
        </p:txBody>
      </p:sp>
      <p:sp>
        <p:nvSpPr>
          <p:cNvPr id="235522" name="Rectangle 2"/>
          <p:cNvSpPr>
            <a:spLocks noGrp="1" noRot="1" noChangeAspect="1" noChangeArrowheads="1" noTextEdit="1"/>
          </p:cNvSpPr>
          <p:nvPr>
            <p:ph type="sldImg"/>
          </p:nvPr>
        </p:nvSpPr>
        <p:spPr>
          <a:xfrm>
            <a:off x="1143000" y="685800"/>
            <a:ext cx="4572000" cy="3429000"/>
          </a:xfrm>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55</a:t>
            </a:fld>
            <a:endParaRPr lang="en-US" sz="1200"/>
          </a:p>
        </p:txBody>
      </p:sp>
      <p:sp>
        <p:nvSpPr>
          <p:cNvPr id="237570" name="Rectangle 2"/>
          <p:cNvSpPr>
            <a:spLocks noGrp="1" noRot="1" noChangeAspect="1" noChangeArrowheads="1" noTextEdit="1"/>
          </p:cNvSpPr>
          <p:nvPr>
            <p:ph type="sldImg"/>
          </p:nvPr>
        </p:nvSpPr>
        <p:spPr>
          <a:xfrm>
            <a:off x="1143000" y="685800"/>
            <a:ext cx="4572000" cy="3429000"/>
          </a:xfrm>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E61BB-2FD2-B946-8039-D10C63A3DBD1}" type="slidenum">
              <a:rPr lang="en-US" sz="1200">
                <a:solidFill>
                  <a:srgbClr val="000000"/>
                </a:solidFill>
              </a:rPr>
              <a:pPr eaLnBrk="1" hangingPunct="1"/>
              <a:t>9</a:t>
            </a:fld>
            <a:endParaRPr lang="en-US" sz="1200">
              <a:solidFill>
                <a:srgbClr val="000000"/>
              </a:solidFill>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56</a:t>
            </a:fld>
            <a:endParaRPr lang="en-US" sz="1200"/>
          </a:p>
        </p:txBody>
      </p:sp>
      <p:sp>
        <p:nvSpPr>
          <p:cNvPr id="239618" name="Rectangle 2"/>
          <p:cNvSpPr>
            <a:spLocks noGrp="1" noRot="1" noChangeAspect="1" noChangeArrowheads="1" noTextEdit="1"/>
          </p:cNvSpPr>
          <p:nvPr>
            <p:ph type="sldImg"/>
          </p:nvPr>
        </p:nvSpPr>
        <p:spPr>
          <a:xfrm>
            <a:off x="1143000" y="685800"/>
            <a:ext cx="4572000" cy="3429000"/>
          </a:xfrm>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57</a:t>
            </a:fld>
            <a:endParaRPr lang="en-US" sz="1200"/>
          </a:p>
        </p:txBody>
      </p:sp>
      <p:sp>
        <p:nvSpPr>
          <p:cNvPr id="241666" name="Rectangle 2"/>
          <p:cNvSpPr>
            <a:spLocks noGrp="1" noRot="1" noChangeAspect="1" noChangeArrowheads="1" noTextEdit="1"/>
          </p:cNvSpPr>
          <p:nvPr>
            <p:ph type="sldImg"/>
          </p:nvPr>
        </p:nvSpPr>
        <p:spPr>
          <a:xfrm>
            <a:off x="1143000" y="685800"/>
            <a:ext cx="4572000" cy="3429000"/>
          </a:xfrm>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58</a:t>
            </a:fld>
            <a:endParaRPr lang="en-US" sz="1200"/>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59</a:t>
            </a:fld>
            <a:endParaRPr lang="en-US" sz="1200"/>
          </a:p>
        </p:txBody>
      </p:sp>
      <p:sp>
        <p:nvSpPr>
          <p:cNvPr id="245762" name="Rectangle 2"/>
          <p:cNvSpPr>
            <a:spLocks noGrp="1" noRot="1" noChangeAspect="1" noChangeArrowheads="1" noTextEdit="1"/>
          </p:cNvSpPr>
          <p:nvPr>
            <p:ph type="sldImg"/>
          </p:nvPr>
        </p:nvSpPr>
        <p:spPr>
          <a:xfrm>
            <a:off x="1143000" y="685800"/>
            <a:ext cx="4572000" cy="3429000"/>
          </a:xfrm>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solidFill>
                  <a:prstClr val="black"/>
                </a:solidFill>
                <a:latin typeface="26" charset="0"/>
              </a:rPr>
              <a:pPr/>
              <a:t>60</a:t>
            </a:fld>
            <a:endParaRPr lang="en-US" sz="1200">
              <a:solidFill>
                <a:prstClr val="black"/>
              </a:solidFill>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61</a:t>
            </a:fld>
            <a:endParaRPr lang="en-US" sz="1200"/>
          </a:p>
        </p:txBody>
      </p:sp>
      <p:sp>
        <p:nvSpPr>
          <p:cNvPr id="249858" name="Rectangle 2"/>
          <p:cNvSpPr>
            <a:spLocks noGrp="1" noRot="1" noChangeAspect="1" noChangeArrowheads="1" noTextEdit="1"/>
          </p:cNvSpPr>
          <p:nvPr>
            <p:ph type="sldImg"/>
          </p:nvPr>
        </p:nvSpPr>
        <p:spPr>
          <a:xfrm>
            <a:off x="1143000" y="685800"/>
            <a:ext cx="4572000" cy="3429000"/>
          </a:xfrm>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62</a:t>
            </a:fld>
            <a:endParaRPr lang="en-US"/>
          </a:p>
        </p:txBody>
      </p:sp>
    </p:spTree>
    <p:extLst>
      <p:ext uri="{BB962C8B-B14F-4D97-AF65-F5344CB8AC3E}">
        <p14:creationId xmlns:p14="http://schemas.microsoft.com/office/powerpoint/2010/main" val="13025520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8DB01-C492-C047-89FD-4A884A50A9AB}" type="slidenum">
              <a:rPr lang="en-US" sz="1200">
                <a:solidFill>
                  <a:srgbClr val="000000"/>
                </a:solidFill>
                <a:latin typeface="Calibri" charset="0"/>
              </a:rPr>
              <a:pPr eaLnBrk="1" hangingPunct="1"/>
              <a:t>64</a:t>
            </a:fld>
            <a:endParaRPr lang="en-US" sz="1200">
              <a:solidFill>
                <a:srgbClr val="000000"/>
              </a:solidFill>
              <a:latin typeface="Calibri"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uk-UA" altLang="ja-JP" dirty="0">
                <a:ea typeface="ＭＳ Ｐゴシック" charset="0"/>
                <a:cs typeface="ＭＳ Ｐゴシック" charset="0"/>
              </a:rPr>
              <a:t>'</a:t>
            </a:r>
            <a:r>
              <a:rPr lang="en-US"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87484-3793-BC4D-B6B5-0CF48FBE29EC}" type="slidenum">
              <a:rPr lang="en-US" sz="1200">
                <a:solidFill>
                  <a:srgbClr val="000000"/>
                </a:solidFill>
                <a:latin typeface="Calibri" charset="0"/>
              </a:rPr>
              <a:pPr eaLnBrk="1" hangingPunct="1"/>
              <a:t>65</a:t>
            </a:fld>
            <a:endParaRPr lang="en-US" sz="1200">
              <a:solidFill>
                <a:srgbClr val="000000"/>
              </a:solidFill>
              <a:latin typeface="Calibri"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14EB1-6817-4D46-B831-98327BA8230A}" type="slidenum">
              <a:rPr lang="en-US" sz="1200">
                <a:solidFill>
                  <a:srgbClr val="000000"/>
                </a:solidFill>
                <a:latin typeface="Calibri" charset="0"/>
              </a:rPr>
              <a:pPr eaLnBrk="1" hangingPunct="1"/>
              <a:t>66</a:t>
            </a:fld>
            <a:endParaRPr lang="en-US" sz="1200">
              <a:solidFill>
                <a:srgbClr val="000000"/>
              </a:solidFill>
              <a:latin typeface="Calibri"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7674F5-82AF-5243-8F30-3DEA3B22B968}" type="slidenum">
              <a:rPr lang="en-US" sz="1200">
                <a:solidFill>
                  <a:srgbClr val="000000"/>
                </a:solidFill>
              </a:rPr>
              <a:pPr eaLnBrk="1" hangingPunct="1"/>
              <a:t>10</a:t>
            </a:fld>
            <a:endParaRPr lang="en-US" sz="1200">
              <a:solidFill>
                <a:srgbClr val="000000"/>
              </a:solidFill>
            </a:endParaRPr>
          </a:p>
        </p:txBody>
      </p:sp>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78</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79</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80</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81</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14565B-04F0-7E40-8077-EF119CC34E19}" type="slidenum">
              <a:rPr lang="en-US" sz="1200">
                <a:solidFill>
                  <a:srgbClr val="000000"/>
                </a:solidFill>
              </a:rPr>
              <a:pPr eaLnBrk="1" hangingPunct="1"/>
              <a:t>11</a:t>
            </a:fld>
            <a:endParaRPr lang="en-US" sz="1200">
              <a:solidFill>
                <a:srgbClr val="000000"/>
              </a:solidFill>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82</a:t>
            </a:fld>
            <a:endParaRPr lang="en-US" sz="1200"/>
          </a:p>
        </p:txBody>
      </p:sp>
      <p:sp>
        <p:nvSpPr>
          <p:cNvPr id="262146" name="Rectangle 2"/>
          <p:cNvSpPr>
            <a:spLocks noGrp="1" noRot="1" noChangeAspect="1" noChangeArrowheads="1" noTextEdit="1"/>
          </p:cNvSpPr>
          <p:nvPr>
            <p:ph type="sldImg"/>
          </p:nvPr>
        </p:nvSpPr>
        <p:spPr>
          <a:xfrm>
            <a:off x="1143000" y="685800"/>
            <a:ext cx="4572000" cy="3429000"/>
          </a:xfrm>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83</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E050CD-2696-EC40-9D04-F1EE21DF3DC1}" type="slidenum">
              <a:rPr lang="en-US" sz="1200">
                <a:solidFill>
                  <a:srgbClr val="000000"/>
                </a:solidFill>
              </a:rPr>
              <a:pPr eaLnBrk="1" hangingPunct="1"/>
              <a:t>84</a:t>
            </a:fld>
            <a:endParaRPr lang="en-US" sz="120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BDA5D-9313-0742-A767-F89ABA1F4D1E}" type="slidenum">
              <a:rPr lang="en-US" sz="1200">
                <a:solidFill>
                  <a:srgbClr val="000000"/>
                </a:solidFill>
              </a:rPr>
              <a:pPr eaLnBrk="1" hangingPunct="1"/>
              <a:t>85</a:t>
            </a:fld>
            <a:endParaRPr lang="en-US"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8E3C40-DC84-DE47-9D6A-568A9EADDF9D}" type="slidenum">
              <a:rPr lang="en-US" sz="1200">
                <a:solidFill>
                  <a:srgbClr val="000000"/>
                </a:solidFill>
              </a:rPr>
              <a:pPr eaLnBrk="1" hangingPunct="1"/>
              <a:t>86</a:t>
            </a:fld>
            <a:endParaRPr lang="en-US"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0680E-F8B2-B342-B7AE-AA839034DC8C}" type="slidenum">
              <a:rPr lang="en-US" sz="1200">
                <a:solidFill>
                  <a:srgbClr val="000000"/>
                </a:solidFill>
              </a:rPr>
              <a:pPr eaLnBrk="1" hangingPunct="1"/>
              <a:t>12</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769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Using Study Help #21, through this large picture frame…</a:t>
            </a:r>
          </a:p>
          <a:p>
            <a:r>
              <a:rPr lang="en-US" b="1" dirty="0">
                <a:latin typeface="Times" charset="0"/>
                <a:ea typeface="ＭＳ Ｐゴシック" charset="0"/>
                <a:cs typeface="ＭＳ Ｐゴシック" charset="0"/>
              </a:rPr>
              <a:t>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create a graphic representation called </a:t>
            </a:r>
          </a:p>
          <a:p>
            <a:r>
              <a:rPr lang="en-US" b="1" dirty="0">
                <a:latin typeface="Times" charset="0"/>
                <a:ea typeface="ＭＳ Ｐゴシック" charset="0"/>
                <a:cs typeface="ＭＳ Ｐゴシック" charset="0"/>
              </a:rPr>
              <a:t>////	A FINISHED PORTRAIT OF THE LORD JESUS CHRIST… but…</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compose that portrait through four different literary lenses as the completed image develops.</a:t>
            </a:r>
            <a:endParaRPr lang="en-US" b="1" dirty="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81"/>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eaLnBrk="0" hangingPunc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5270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3097326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815995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06982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916091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1087424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743727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2245077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765668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534975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41843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892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7020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155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6790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494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5815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966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4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0329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622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7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76303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0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918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5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2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336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2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043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9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396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252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186772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5840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46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75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23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93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9130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09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7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020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77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fld id="{89259E99-F706-9743-9EF0-84719C9D01C5}" type="slidenum">
              <a:rPr lang="en-US" smtClean="0">
                <a:latin typeface="Arial" charset="0"/>
              </a:rPr>
              <a:pPr/>
              <a:t>‹#›</a:t>
            </a:fld>
            <a:endParaRPr lang="en-US">
              <a:latin typeface="Arial" charset="0"/>
            </a:endParaRPr>
          </a:p>
        </p:txBody>
      </p:sp>
    </p:spTree>
    <p:extLst>
      <p:ext uri="{BB962C8B-B14F-4D97-AF65-F5344CB8AC3E}">
        <p14:creationId xmlns:p14="http://schemas.microsoft.com/office/powerpoint/2010/main" val="8219499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ctr">
              <a:defRPr/>
            </a:pPr>
            <a:fld id="{8F421922-639B-D94E-850D-61AE0215CE64}" type="slidenum">
              <a:rPr lang="en-US">
                <a:solidFill>
                  <a:srgbClr val="000000"/>
                </a:solidFill>
              </a:rPr>
              <a:pPr algn="ctr">
                <a:defRPr/>
              </a:pPr>
              <a:t>‹#›</a:t>
            </a:fld>
            <a:endParaRPr lang="en-US">
              <a:solidFill>
                <a:srgbClr val="000000"/>
              </a:solidFill>
            </a:endParaRPr>
          </a:p>
        </p:txBody>
      </p:sp>
    </p:spTree>
    <p:extLst>
      <p:ext uri="{BB962C8B-B14F-4D97-AF65-F5344CB8AC3E}">
        <p14:creationId xmlns:p14="http://schemas.microsoft.com/office/powerpoint/2010/main" val="11625837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784495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23326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344464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942070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391976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640886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534705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836563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786448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573007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47431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7620366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2182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235177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2322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5123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07965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551051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103487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030460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33923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044230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73037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675042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788316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31806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95158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334528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4803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354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014592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670804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5362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958035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645064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142269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302856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786046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84680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385192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513704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00280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244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42022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416406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49888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653575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701562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861881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02243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94600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19338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2/10/22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0196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2/10/22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679605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2/10/22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34714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2/10/22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39344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2/10/22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57129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2/10/22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86927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54866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1561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2918048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9005068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93748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40505696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40734891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849278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8095379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5292361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6765022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7904815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42432281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258538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611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133721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29792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41748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51016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677606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60919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748588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937445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1702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15131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3805840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2956907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3577140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307650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192333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133033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2007556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2214892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289933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42237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154517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313661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775671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3758">
              <a:defRPr>
                <a:latin typeface="Times New Roman" charset="0"/>
              </a:defRPr>
            </a:lvl1pPr>
          </a:lstStyle>
          <a:p>
            <a:pPr>
              <a:defRPr/>
            </a:pPr>
            <a:fld id="{2B71FF39-E945-F948-81AD-DB19A1EDABEE}" type="slidenum">
              <a:rPr lang="en-US"/>
              <a:pPr>
                <a:defRPr/>
              </a:pPr>
              <a:t>‹#›</a:t>
            </a:fld>
            <a:endParaRPr lang="en-US"/>
          </a:p>
        </p:txBody>
      </p:sp>
    </p:spTree>
    <p:extLst>
      <p:ext uri="{BB962C8B-B14F-4D97-AF65-F5344CB8AC3E}">
        <p14:creationId xmlns:p14="http://schemas.microsoft.com/office/powerpoint/2010/main" val="3058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916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50301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476161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E96324-0658-5E40-A334-79407BEEE909}" type="slidenum">
              <a:rPr lang="en-US"/>
              <a:pPr>
                <a:defRPr/>
              </a:pPr>
              <a:t>‹#›</a:t>
            </a:fld>
            <a:endParaRPr lang="en-US"/>
          </a:p>
        </p:txBody>
      </p:sp>
    </p:spTree>
    <p:extLst>
      <p:ext uri="{BB962C8B-B14F-4D97-AF65-F5344CB8AC3E}">
        <p14:creationId xmlns:p14="http://schemas.microsoft.com/office/powerpoint/2010/main" val="243423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968B105-7721-5741-9169-02D4A2C6537C}" type="slidenum">
              <a:rPr lang="en-US"/>
              <a:pPr>
                <a:defRPr/>
              </a:pPr>
              <a:t>‹#›</a:t>
            </a:fld>
            <a:endParaRPr lang="en-US"/>
          </a:p>
        </p:txBody>
      </p:sp>
    </p:spTree>
    <p:extLst>
      <p:ext uri="{BB962C8B-B14F-4D97-AF65-F5344CB8AC3E}">
        <p14:creationId xmlns:p14="http://schemas.microsoft.com/office/powerpoint/2010/main" val="34021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4910586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3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3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1.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3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3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3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4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5"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9" r:id="rId1"/>
    <p:sldLayoutId id="2147485510" r:id="rId2"/>
    <p:sldLayoutId id="214748551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939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880" algn="r" rtl="0" fontAlgn="base">
        <a:spcBef>
          <a:spcPct val="0"/>
        </a:spcBef>
        <a:spcAft>
          <a:spcPct val="0"/>
        </a:spcAft>
        <a:defRPr sz="4400" i="1">
          <a:solidFill>
            <a:schemeClr val="tx2"/>
          </a:solidFill>
          <a:latin typeface="Times New Roman" pitchFamily="-108" charset="0"/>
        </a:defRPr>
      </a:lvl6pPr>
      <a:lvl7pPr marL="913758" algn="r" rtl="0" fontAlgn="base">
        <a:spcBef>
          <a:spcPct val="0"/>
        </a:spcBef>
        <a:spcAft>
          <a:spcPct val="0"/>
        </a:spcAft>
        <a:defRPr sz="4400" i="1">
          <a:solidFill>
            <a:schemeClr val="tx2"/>
          </a:solidFill>
          <a:latin typeface="Times New Roman" pitchFamily="-108" charset="0"/>
        </a:defRPr>
      </a:lvl7pPr>
      <a:lvl8pPr marL="1370639" algn="r" rtl="0" fontAlgn="base">
        <a:spcBef>
          <a:spcPct val="0"/>
        </a:spcBef>
        <a:spcAft>
          <a:spcPct val="0"/>
        </a:spcAft>
        <a:defRPr sz="4400" i="1">
          <a:solidFill>
            <a:schemeClr val="tx2"/>
          </a:solidFill>
          <a:latin typeface="Times New Roman" pitchFamily="-108" charset="0"/>
        </a:defRPr>
      </a:lvl8pPr>
      <a:lvl9pPr marL="1827517" algn="r" rtl="0" fontAlgn="base">
        <a:spcBef>
          <a:spcPct val="0"/>
        </a:spcBef>
        <a:spcAft>
          <a:spcPct val="0"/>
        </a:spcAft>
        <a:defRPr sz="4400" i="1">
          <a:solidFill>
            <a:schemeClr val="tx2"/>
          </a:solidFill>
          <a:latin typeface="Times New Roman" pitchFamily="-108" charset="0"/>
        </a:defRPr>
      </a:lvl9pPr>
    </p:titleStyle>
    <p:bodyStyle>
      <a:lvl1pPr marL="342659" indent="-342659"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428" indent="-285548"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7D9AA7CC-1DED-AC41-9566-80E69F068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11A47066-2F8F-A744-B0AD-3FC79711F6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428" indent="-28554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199" indent="-228439"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07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95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13517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428" indent="-285548"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053263727"/>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58" tIns="40977" rIns="81958" bIns="40977" anchor="ctr"/>
          <a:lstStyle/>
          <a:p>
            <a:pPr defTabSz="819158"/>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865" y="6562202"/>
            <a:ext cx="877066" cy="223205"/>
          </a:xfrm>
          <a:prstGeom prst="rect">
            <a:avLst/>
          </a:prstGeom>
          <a:noFill/>
          <a:ln w="9525">
            <a:noFill/>
            <a:round/>
            <a:headEnd/>
            <a:tailEnd/>
          </a:ln>
          <a:effectLst/>
        </p:spPr>
        <p:txBody>
          <a:bodyPr wrap="none" lIns="80664" tIns="41943" rIns="80664" bIns="4194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819911"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3076" name="Rectangle 3"/>
          <p:cNvSpPr>
            <a:spLocks noChangeArrowheads="1"/>
          </p:cNvSpPr>
          <p:nvPr/>
        </p:nvSpPr>
        <p:spPr bwMode="auto">
          <a:xfrm>
            <a:off x="7848770" y="6547493"/>
            <a:ext cx="665257" cy="223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64" tIns="41943" rIns="80664" bIns="41943" anchor="ctr">
            <a:spAutoFit/>
          </a:bodyPr>
          <a:lstStyle/>
          <a:p>
            <a:pPr algn="ctr" defTabSz="819158">
              <a:buClr>
                <a:srgbClr val="FFFFFF"/>
              </a:buClr>
              <a:buFont typeface="Comic Sans MS"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818" y="106456"/>
            <a:ext cx="4061114" cy="991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987" tIns="45494" rIns="90987" bIns="45494">
            <a:spAutoFit/>
          </a:bodyPr>
          <a:lstStyle/>
          <a:p>
            <a:pPr defTabSz="819158">
              <a:lnSpc>
                <a:spcPct val="125000"/>
              </a:lnSpc>
              <a:spcBef>
                <a:spcPts val="1346"/>
              </a:spcBef>
              <a:buClr>
                <a:srgbClr val="FFFF00"/>
              </a:buClr>
              <a:buFont typeface="Helvetica"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205172"/>
      </p:ext>
    </p:extLst>
  </p:cSld>
  <p:clrMap bg1="lt1" tx1="dk1" bg2="lt2" tx2="dk2" accent1="accent1" accent2="accent2" accent3="accent3" accent4="accent4" accent5="accent5" accent6="accent6" hlink="hlink" folHlink="folHlink"/>
  <p:sldLayoutIdLst>
    <p:sldLayoutId id="2147485611" r:id="rId1"/>
  </p:sldLayoutIdLst>
  <p:txStyles>
    <p:titleStyle>
      <a:lvl1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763"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527"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291"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055"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787" indent="-334787" algn="l" defTabSz="40886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832" indent="-279226" algn="l" defTabSz="40886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028" indent="-222241" algn="l" defTabSz="40886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632"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813"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242"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005"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6770"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6534"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763" rtl="0" eaLnBrk="1" latinLnBrk="0" hangingPunct="1">
        <a:defRPr sz="1600" kern="1200">
          <a:solidFill>
            <a:schemeClr val="tx1"/>
          </a:solidFill>
          <a:latin typeface="+mn-lt"/>
          <a:ea typeface="+mn-ea"/>
          <a:cs typeface="+mn-cs"/>
        </a:defRPr>
      </a:lvl1pPr>
      <a:lvl2pPr marL="409763" algn="l" defTabSz="409763" rtl="0" eaLnBrk="1" latinLnBrk="0" hangingPunct="1">
        <a:defRPr sz="1600" kern="1200">
          <a:solidFill>
            <a:schemeClr val="tx1"/>
          </a:solidFill>
          <a:latin typeface="+mn-lt"/>
          <a:ea typeface="+mn-ea"/>
          <a:cs typeface="+mn-cs"/>
        </a:defRPr>
      </a:lvl2pPr>
      <a:lvl3pPr marL="819527" algn="l" defTabSz="409763" rtl="0" eaLnBrk="1" latinLnBrk="0" hangingPunct="1">
        <a:defRPr sz="1600" kern="1200">
          <a:solidFill>
            <a:schemeClr val="tx1"/>
          </a:solidFill>
          <a:latin typeface="+mn-lt"/>
          <a:ea typeface="+mn-ea"/>
          <a:cs typeface="+mn-cs"/>
        </a:defRPr>
      </a:lvl3pPr>
      <a:lvl4pPr marL="1229291" algn="l" defTabSz="409763" rtl="0" eaLnBrk="1" latinLnBrk="0" hangingPunct="1">
        <a:defRPr sz="1600" kern="1200">
          <a:solidFill>
            <a:schemeClr val="tx1"/>
          </a:solidFill>
          <a:latin typeface="+mn-lt"/>
          <a:ea typeface="+mn-ea"/>
          <a:cs typeface="+mn-cs"/>
        </a:defRPr>
      </a:lvl4pPr>
      <a:lvl5pPr marL="1639055" algn="l" defTabSz="409763" rtl="0" eaLnBrk="1" latinLnBrk="0" hangingPunct="1">
        <a:defRPr sz="1600" kern="1200">
          <a:solidFill>
            <a:schemeClr val="tx1"/>
          </a:solidFill>
          <a:latin typeface="+mn-lt"/>
          <a:ea typeface="+mn-ea"/>
          <a:cs typeface="+mn-cs"/>
        </a:defRPr>
      </a:lvl5pPr>
      <a:lvl6pPr marL="2048820" algn="l" defTabSz="409763" rtl="0" eaLnBrk="1" latinLnBrk="0" hangingPunct="1">
        <a:defRPr sz="1600" kern="1200">
          <a:solidFill>
            <a:schemeClr val="tx1"/>
          </a:solidFill>
          <a:latin typeface="+mn-lt"/>
          <a:ea typeface="+mn-ea"/>
          <a:cs typeface="+mn-cs"/>
        </a:defRPr>
      </a:lvl6pPr>
      <a:lvl7pPr marL="2458584" algn="l" defTabSz="409763" rtl="0" eaLnBrk="1" latinLnBrk="0" hangingPunct="1">
        <a:defRPr sz="1600" kern="1200">
          <a:solidFill>
            <a:schemeClr val="tx1"/>
          </a:solidFill>
          <a:latin typeface="+mn-lt"/>
          <a:ea typeface="+mn-ea"/>
          <a:cs typeface="+mn-cs"/>
        </a:defRPr>
      </a:lvl7pPr>
      <a:lvl8pPr marL="2868346" algn="l" defTabSz="409763" rtl="0" eaLnBrk="1" latinLnBrk="0" hangingPunct="1">
        <a:defRPr sz="1600" kern="1200">
          <a:solidFill>
            <a:schemeClr val="tx1"/>
          </a:solidFill>
          <a:latin typeface="+mn-lt"/>
          <a:ea typeface="+mn-ea"/>
          <a:cs typeface="+mn-cs"/>
        </a:defRPr>
      </a:lvl8pPr>
      <a:lvl9pPr marL="3278110" algn="l" defTabSz="40976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762344442"/>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307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509443"/>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7121"/>
      </p:ext>
    </p:extLst>
  </p:cSld>
  <p:clrMap bg1="lt1" tx1="dk1" bg2="lt2" tx2="dk2" accent1="accent1" accent2="accent2" accent3="accent3" accent4="accent4" accent5="accent5" accent6="accent6" hlink="hlink" folHlink="folHlink"/>
  <p:sldLayoutIdLst>
    <p:sldLayoutId id="2147485713" r:id="rId1"/>
    <p:sldLayoutId id="2147485714"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lgn="l">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328426"/>
      </p:ext>
    </p:extLst>
  </p:cSld>
  <p:clrMap bg1="dk2" tx1="lt1" bg2="dk1" tx2="lt2" accent1="accent1" accent2="accent2" accent3="accent3" accent4="accent4" accent5="accent5" accent6="accent6" hlink="hlink" folHlink="folHlink"/>
  <p:sldLayoutIdLst>
    <p:sldLayoutId id="2147485716" r:id="rId1"/>
    <p:sldLayoutId id="2147485717" r:id="rId2"/>
    <p:sldLayoutId id="2147485718" r:id="rId3"/>
    <p:sldLayoutId id="2147485719" r:id="rId4"/>
    <p:sldLayoutId id="2147485720" r:id="rId5"/>
    <p:sldLayoutId id="2147485721" r:id="rId6"/>
    <p:sldLayoutId id="2147485722" r:id="rId7"/>
    <p:sldLayoutId id="2147485723" r:id="rId8"/>
    <p:sldLayoutId id="2147485724" r:id="rId9"/>
    <p:sldLayoutId id="2147485725" r:id="rId10"/>
    <p:sldLayoutId id="2147485726" r:id="rId11"/>
    <p:sldLayoutId id="214748572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543" indent="-285596"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374" indent="-22847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329" indent="-22847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278" indent="-22847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5946953"/>
      </p:ext>
    </p:extLst>
  </p:cSld>
  <p:clrMap bg1="lt1" tx1="dk1" bg2="lt2" tx2="dk2" accent1="accent1" accent2="accent2" accent3="accent3" accent4="accent4" accent5="accent5" accent6="accent6" hlink="hlink" folHlink="folHlink"/>
  <p:sldLayoutIdLst>
    <p:sldLayoutId id="2147485729" r:id="rId1"/>
    <p:sldLayoutId id="2147485730" r:id="rId2"/>
    <p:sldLayoutId id="2147485731" r:id="rId3"/>
    <p:sldLayoutId id="2147485732" r:id="rId4"/>
    <p:sldLayoutId id="2147485733" r:id="rId5"/>
    <p:sldLayoutId id="2147485734" r:id="rId6"/>
    <p:sldLayoutId id="2147485735" r:id="rId7"/>
    <p:sldLayoutId id="2147485736" r:id="rId8"/>
    <p:sldLayoutId id="2147485737" r:id="rId9"/>
    <p:sldLayoutId id="2147485738" r:id="rId10"/>
    <p:sldLayoutId id="2147485739" r:id="rId11"/>
    <p:sldLayoutId id="2147485740" r:id="rId12"/>
    <p:sldLayoutId id="2147485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44894490"/>
      </p:ext>
    </p:extLst>
  </p:cSld>
  <p:clrMap bg1="lt1" tx1="dk1" bg2="lt2" tx2="dk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9" r:id="rId7"/>
    <p:sldLayoutId id="2147485750" r:id="rId8"/>
    <p:sldLayoutId id="2147485751" r:id="rId9"/>
    <p:sldLayoutId id="2147485752" r:id="rId10"/>
    <p:sldLayoutId id="2147485753" r:id="rId11"/>
    <p:sldLayoutId id="2147485754" r:id="rId12"/>
    <p:sldLayoutId id="21474857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909916"/>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2/10/22</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684311970"/>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633703"/>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811446"/>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0842" indent="-283963" algn="l" rtl="0" eaLnBrk="0" fontAlgn="base" hangingPunct="0">
        <a:spcBef>
          <a:spcPct val="20000"/>
        </a:spcBef>
        <a:spcAft>
          <a:spcPct val="0"/>
        </a:spcAft>
        <a:buChar char="–"/>
        <a:defRPr sz="2800">
          <a:solidFill>
            <a:schemeClr val="tx1"/>
          </a:solidFill>
          <a:latin typeface="Arial"/>
          <a:ea typeface="+mn-ea"/>
          <a:cs typeface="Arial"/>
        </a:defRPr>
      </a:lvl2pPr>
      <a:lvl3pPr marL="1140612" indent="-226856" algn="l" rtl="0" eaLnBrk="0" fontAlgn="base" hangingPunct="0">
        <a:spcBef>
          <a:spcPct val="20000"/>
        </a:spcBef>
        <a:spcAft>
          <a:spcPct val="0"/>
        </a:spcAft>
        <a:buChar char="•"/>
        <a:defRPr sz="2400">
          <a:solidFill>
            <a:schemeClr val="tx1"/>
          </a:solidFill>
          <a:latin typeface="Arial"/>
          <a:ea typeface="+mn-ea"/>
          <a:cs typeface="Arial"/>
        </a:defRPr>
      </a:lvl3pPr>
      <a:lvl4pPr marL="1597492" indent="-226856" algn="l" rtl="0" eaLnBrk="0" fontAlgn="base" hangingPunct="0">
        <a:spcBef>
          <a:spcPct val="20000"/>
        </a:spcBef>
        <a:spcAft>
          <a:spcPct val="0"/>
        </a:spcAft>
        <a:buChar char="–"/>
        <a:defRPr sz="2000">
          <a:solidFill>
            <a:schemeClr val="tx1"/>
          </a:solidFill>
          <a:latin typeface="Arial"/>
          <a:ea typeface="+mn-ea"/>
          <a:cs typeface="Arial"/>
        </a:defRPr>
      </a:lvl4pPr>
      <a:lvl5pPr marL="2054372" indent="-226856" algn="l" rtl="0" eaLnBrk="0" fontAlgn="base" hangingPunct="0">
        <a:spcBef>
          <a:spcPct val="20000"/>
        </a:spcBef>
        <a:spcAft>
          <a:spcPct val="0"/>
        </a:spcAft>
        <a:buChar char="»"/>
        <a:defRPr sz="2000">
          <a:solidFill>
            <a:schemeClr val="tx1"/>
          </a:solidFill>
          <a:latin typeface="Arial"/>
          <a:ea typeface="+mn-ea"/>
          <a:cs typeface="Arial"/>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4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1"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p:cNvGrpSpPr>
            <a:grpSpLocks/>
          </p:cNvGrpSpPr>
          <p:nvPr/>
        </p:nvGrpSpPr>
        <p:grpSpPr bwMode="auto">
          <a:xfrm>
            <a:off x="457200" y="992188"/>
            <a:ext cx="8153400" cy="1600200"/>
            <a:chOff x="288" y="625"/>
            <a:chExt cx="5136" cy="1008"/>
          </a:xfrm>
        </p:grpSpPr>
        <p:sp>
          <p:nvSpPr>
            <p:cNvPr id="4711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4710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4710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defTabSz="456880">
              <a:defRPr sz="1400">
                <a:solidFill>
                  <a:srgbClr val="FFFFCC"/>
                </a:solidFill>
                <a:latin typeface="Arial" charset="0"/>
              </a:defRPr>
            </a:lvl1pPr>
          </a:lstStyle>
          <a:p>
            <a:pPr>
              <a:defRPr/>
            </a:pPr>
            <a:fld id="{07F4B235-5935-184A-B708-9239EFE33A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93.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0.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54.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0.xml"/><Relationship Id="rId1" Type="http://schemas.openxmlformats.org/officeDocument/2006/relationships/slideLayout" Target="../slideLayouts/slideLayout16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9.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8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1.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06.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06.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9.jpeg"/><Relationship Id="rId1" Type="http://schemas.openxmlformats.org/officeDocument/2006/relationships/slideLayout" Target="../slideLayouts/slideLayout206.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20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3.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234.xml"/><Relationship Id="rId4" Type="http://schemas.openxmlformats.org/officeDocument/2006/relationships/image" Target="../media/image44.jpeg"/></Relationships>
</file>

<file path=ppt/slides/_rels/slide7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45.png"/><Relationship Id="rId5" Type="http://schemas.openxmlformats.org/officeDocument/2006/relationships/notesSlide" Target="../notesSlides/notesSlide66.xml"/><Relationship Id="rId4"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139.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4.xml"/><Relationship Id="rId1" Type="http://schemas.openxmlformats.org/officeDocument/2006/relationships/slideLayout" Target="../slideLayouts/slideLayout26.xml"/><Relationship Id="rId4" Type="http://schemas.openxmlformats.org/officeDocument/2006/relationships/image" Target="../media/image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p>
            <a:endParaRPr lang="en-US"/>
          </a:p>
        </p:txBody>
      </p:sp>
      <p:pic>
        <p:nvPicPr>
          <p:cNvPr id="137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78"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62000" y="2514600"/>
            <a:ext cx="4890120" cy="2643188"/>
          </a:xfrm>
        </p:spPr>
        <p:txBody>
          <a:bodyPr anchor="t"/>
          <a:lstStyle/>
          <a:p>
            <a:pPr eaLnBrk="1" hangingPunct="1"/>
            <a:r>
              <a:rPr lang="en-US" sz="4800" dirty="0">
                <a:latin typeface="Arial" charset="0"/>
                <a:ea typeface="ＭＳ Ｐゴシック" charset="0"/>
                <a:cs typeface="ＭＳ Ｐゴシック" charset="0"/>
              </a:rPr>
              <a:t>New </a:t>
            </a:r>
            <a:br>
              <a:rPr lang="en-US" sz="4800" dirty="0">
                <a:latin typeface="Arial" charset="0"/>
                <a:ea typeface="ＭＳ Ｐゴシック" charset="0"/>
                <a:cs typeface="ＭＳ Ｐゴシック" charset="0"/>
              </a:rPr>
            </a:br>
            <a:r>
              <a:rPr lang="en-US" sz="4800" dirty="0">
                <a:latin typeface="Arial" charset="0"/>
                <a:ea typeface="ＭＳ Ｐゴシック" charset="0"/>
                <a:cs typeface="ＭＳ Ｐゴシック" charset="0"/>
              </a:rPr>
              <a:t>Testament Introduction</a:t>
            </a:r>
          </a:p>
        </p:txBody>
      </p:sp>
      <p:sp>
        <p:nvSpPr>
          <p:cNvPr id="7" name="Rectangle 6">
            <a:extLst>
              <a:ext uri="{FF2B5EF4-FFF2-40B4-BE49-F238E27FC236}">
                <a16:creationId xmlns:a16="http://schemas.microsoft.com/office/drawing/2014/main" id="{6CFC6005-D996-1F4F-8C94-EB4F42AB5EB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84264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grpSp>
        <p:nvGrpSpPr>
          <p:cNvPr id="150530" name="Group 5"/>
          <p:cNvGrpSpPr>
            <a:grpSpLocks/>
          </p:cNvGrpSpPr>
          <p:nvPr/>
        </p:nvGrpSpPr>
        <p:grpSpPr bwMode="auto">
          <a:xfrm>
            <a:off x="4611691" y="28577"/>
            <a:ext cx="2460623" cy="1222373"/>
            <a:chOff x="313" y="546"/>
            <a:chExt cx="1550" cy="770"/>
          </a:xfrm>
        </p:grpSpPr>
        <p:sp>
          <p:nvSpPr>
            <p:cNvPr id="150534" name="Text Box 6"/>
            <p:cNvSpPr txBox="1">
              <a:spLocks noChangeArrowheads="1"/>
            </p:cNvSpPr>
            <p:nvPr/>
          </p:nvSpPr>
          <p:spPr bwMode="auto">
            <a:xfrm rot="-5400000">
              <a:off x="57" y="802"/>
              <a:ext cx="76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150535" name="Text Box 7"/>
            <p:cNvSpPr txBox="1">
              <a:spLocks noChangeArrowheads="1"/>
            </p:cNvSpPr>
            <p:nvPr/>
          </p:nvSpPr>
          <p:spPr bwMode="auto">
            <a:xfrm rot="16200000">
              <a:off x="628" y="900"/>
              <a:ext cx="496"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150536" name="Text Box 8"/>
            <p:cNvSpPr txBox="1">
              <a:spLocks noChangeArrowheads="1"/>
            </p:cNvSpPr>
            <p:nvPr/>
          </p:nvSpPr>
          <p:spPr bwMode="auto">
            <a:xfrm rot="16200000">
              <a:off x="1066" y="930"/>
              <a:ext cx="49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150537" name="Text Box 9"/>
            <p:cNvSpPr txBox="1">
              <a:spLocks noChangeArrowheads="1"/>
            </p:cNvSpPr>
            <p:nvPr/>
          </p:nvSpPr>
          <p:spPr bwMode="auto">
            <a:xfrm rot="16200000">
              <a:off x="1486" y="939"/>
              <a:ext cx="502"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en-US" dirty="0">
                <a:solidFill>
                  <a:schemeClr val="tx1"/>
                </a:solidFill>
                <a:effectLst/>
                <a:latin typeface="Arial" charset="0"/>
                <a:ea typeface="ＭＳ Ｐゴシック" charset="0"/>
                <a:cs typeface="Arial" charset="0"/>
              </a:rPr>
              <a:t>The Gospels</a:t>
            </a:r>
          </a:p>
        </p:txBody>
      </p:sp>
      <p:sp>
        <p:nvSpPr>
          <p:cNvPr id="150532" name="Text Box 11"/>
          <p:cNvSpPr txBox="1">
            <a:spLocks noChangeArrowheads="1"/>
          </p:cNvSpPr>
          <p:nvPr/>
        </p:nvSpPr>
        <p:spPr bwMode="auto">
          <a:xfrm>
            <a:off x="6" y="76200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Bible Visual Resource Book,</a:t>
            </a:r>
            <a:r>
              <a:rPr lang="en-US" sz="2000" dirty="0">
                <a:solidFill>
                  <a:srgbClr val="FFFFFF"/>
                </a:solidFill>
                <a:latin typeface="Arial" charset="0"/>
                <a:cs typeface="Arial" charset="0"/>
              </a:rPr>
              <a:t> 177</a:t>
            </a: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376" tIns="45688" rIns="91376" bIns="45688"/>
          <a:lstStyle/>
          <a:p>
            <a:pPr marL="342659" indent="-342659">
              <a:lnSpc>
                <a:spcPct val="90000"/>
              </a:lnSpc>
              <a:spcBef>
                <a:spcPct val="20000"/>
              </a:spcBef>
              <a:buClr>
                <a:srgbClr val="FFFFCC"/>
              </a:buClr>
              <a:buSzPct val="75000"/>
              <a:buFont typeface="Wingdings" charset="0"/>
              <a:buChar char="§"/>
              <a:defRPr/>
            </a:pPr>
            <a:r>
              <a:rPr lang="en-US" altLang="ja-JP" sz="2800" b="1" dirty="0">
                <a:solidFill>
                  <a:srgbClr val="FFFFFF"/>
                </a:solidFill>
                <a:latin typeface="Arial Narrow"/>
                <a:cs typeface="Arial Narrow"/>
              </a:rPr>
              <a:t>The word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Gospel</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 comes from the Old English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God-spell.</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 It translates the Greek word for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good news.</a:t>
            </a:r>
            <a:r>
              <a:rPr lang="ru-RU" altLang="ja-JP" sz="2800" b="1" dirty="0">
                <a:solidFill>
                  <a:srgbClr val="FFFFFF"/>
                </a:solidFill>
                <a:latin typeface="Arial Narrow"/>
                <a:cs typeface="Arial Narrow"/>
              </a:rPr>
              <a:t>"</a:t>
            </a:r>
            <a:endParaRPr lang="en-US" altLang="ja-JP" sz="2800" b="1" dirty="0">
              <a:solidFill>
                <a:srgbClr val="FFFFFF"/>
              </a:solidFill>
              <a:latin typeface="Arial Narrow"/>
              <a:cs typeface="Arial Narrow"/>
            </a:endParaRP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In antiquity king</a:t>
            </a:r>
            <a:r>
              <a:rPr lang="uk-UA" sz="2800" b="1" dirty="0">
                <a:solidFill>
                  <a:srgbClr val="FFFFFF"/>
                </a:solidFill>
                <a:latin typeface="Arial Narrow"/>
                <a:cs typeface="Arial Narrow"/>
              </a:rPr>
              <a:t>'</a:t>
            </a:r>
            <a:r>
              <a:rPr lang="en-US" sz="2800" b="1" dirty="0">
                <a:solidFill>
                  <a:srgbClr val="FFFFFF"/>
                </a:solidFill>
                <a:latin typeface="Arial Narrow"/>
                <a:cs typeface="Arial Narrow"/>
              </a:rPr>
              <a:t>s heralds announced </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glad tidings</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 of the king</a:t>
            </a:r>
            <a:r>
              <a:rPr lang="uk-UA" sz="2800" b="1" dirty="0">
                <a:solidFill>
                  <a:srgbClr val="FFFFFF"/>
                </a:solidFill>
                <a:latin typeface="Arial Narrow"/>
                <a:cs typeface="Arial Narrow"/>
              </a:rPr>
              <a:t>'</a:t>
            </a:r>
            <a:r>
              <a:rPr lang="en-US" sz="2800" b="1" dirty="0">
                <a:solidFill>
                  <a:srgbClr val="FFFFFF"/>
                </a:solidFill>
                <a:latin typeface="Arial Narrow"/>
                <a:cs typeface="Arial Narrow"/>
              </a:rPr>
              <a:t>s birthday throughout the cities of the realm.</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It has the same meaning in our New Testament. The four Gospels announce the glad tidings about Jesus.</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The ancient world knew of history, poetry, prophecy and letters. But a </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gospel</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 was new to them. </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Here, inspired writers gave more than just history. They also created faith (John 20:30-31) by proclaiming the good news that, just as the OT had promised, God had sent His Messiah to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2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2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263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263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263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2636"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(Chronological)</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2670"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Chronological</a:t>
            </a:r>
            <a:endParaRPr lang="en-US" sz="1600" b="1" dirty="0">
              <a:solidFill>
                <a:srgbClr val="FFFFFF"/>
              </a:solidFill>
              <a:latin typeface="Arial Narrow" charset="0"/>
              <a:cs typeface="Times New Roman" charset="0"/>
            </a:endParaRPr>
          </a:p>
        </p:txBody>
      </p:sp>
      <p:sp>
        <p:nvSpPr>
          <p:cNvPr id="282671"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2672"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267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2675"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267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2677"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u="sng">
                <a:solidFill>
                  <a:srgbClr val="000000"/>
                </a:solidFill>
                <a:latin typeface="Arial" charset="0"/>
                <a:cs typeface="Times New Roman" charset="0"/>
              </a:rPr>
              <a:t>The General Epistles</a:t>
            </a: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ru-RU" altLang="ja-JP" sz="2000" b="1" dirty="0">
                <a:solidFill>
                  <a:srgbClr val="000000"/>
                </a:solidFill>
                <a:latin typeface="Arial" charset="0"/>
                <a:cs typeface="Times New Roman" charset="0"/>
              </a:rPr>
              <a:t>"</a:t>
            </a:r>
            <a:r>
              <a:rPr lang="en-US" altLang="ja-JP" sz="2000" b="1" dirty="0">
                <a:solidFill>
                  <a:srgbClr val="000000"/>
                </a:solidFill>
                <a:latin typeface="Arial" charset="0"/>
                <a:cs typeface="Times New Roman" charset="0"/>
              </a:rPr>
              <a:t>Unto the uttermost part of the earth …</a:t>
            </a:r>
            <a:r>
              <a:rPr lang="ru-RU" altLang="ja-JP" sz="2000" b="1" dirty="0">
                <a:solidFill>
                  <a:srgbClr val="000000"/>
                </a:solidFill>
                <a:latin typeface="Arial" charset="0"/>
                <a:cs typeface="Times New Roman" charset="0"/>
              </a:rPr>
              <a:t>"</a:t>
            </a:r>
            <a:r>
              <a:rPr lang="en-US" altLang="ja-JP" sz="2000" b="1" dirty="0">
                <a:solidFill>
                  <a:srgbClr val="000000"/>
                </a:solidFill>
                <a:latin typeface="Arial" charset="0"/>
                <a:cs typeface="Times New Roman" charset="0"/>
              </a:rPr>
              <a:t> (Acts 13-28)</a:t>
            </a:r>
          </a:p>
          <a:p>
            <a:pPr eaLnBrk="1" hangingPunct="1"/>
            <a:r>
              <a:rPr lang="en-US" sz="2000" b="1" dirty="0">
                <a:solidFill>
                  <a:srgbClr val="000000"/>
                </a:solidFill>
                <a:latin typeface="Arial" charset="0"/>
                <a:cs typeface="Times New Roman" charset="0"/>
              </a:rPr>
              <a:t>13       14    15    16            18  19        21          22          28</a:t>
            </a:r>
          </a:p>
        </p:txBody>
      </p:sp>
      <p:sp>
        <p:nvSpPr>
          <p:cNvPr id="283651" name="Text Box 4"/>
          <p:cNvSpPr txBox="1">
            <a:spLocks noChangeArrowheads="1"/>
          </p:cNvSpPr>
          <p:nvPr/>
        </p:nvSpPr>
        <p:spPr bwMode="auto">
          <a:xfrm>
            <a:off x="76200" y="1447804"/>
            <a:ext cx="990600" cy="1431096"/>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48-Sep 49</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Galatia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1"/>
            <a:ext cx="1295400" cy="13970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Apr 50-Sep 52</a:t>
            </a:r>
          </a:p>
          <a:p>
            <a:pPr algn="ctr" eaLnBrk="1" hangingPunct="1"/>
            <a:r>
              <a:rPr lang="en-US" b="1" dirty="0">
                <a:solidFill>
                  <a:srgbClr val="000000"/>
                </a:solidFill>
                <a:latin typeface="Arial Narrow" charset="0"/>
                <a:cs typeface="Times New Roman" charset="0"/>
              </a:rPr>
              <a:t>2</a:t>
            </a:r>
          </a:p>
          <a:p>
            <a:pPr algn="ctr" eaLnBrk="1" hangingPunct="1">
              <a:spcBef>
                <a:spcPct val="50000"/>
              </a:spcBef>
            </a:pPr>
            <a:r>
              <a:rPr lang="en-US" sz="1400" b="1" dirty="0">
                <a:solidFill>
                  <a:srgbClr val="000000"/>
                </a:solidFill>
                <a:latin typeface="Arial Narrow" charset="0"/>
                <a:cs typeface="Times New Roman" charset="0"/>
              </a:rPr>
              <a:t>Macedonia</a:t>
            </a:r>
          </a:p>
          <a:p>
            <a:pPr algn="ctr" eaLnBrk="1" hangingPunct="1"/>
            <a:r>
              <a:rPr lang="en-US" sz="1400" b="1" dirty="0">
                <a:solidFill>
                  <a:srgbClr val="000000"/>
                </a:solidFill>
                <a:latin typeface="Arial Narrow" charset="0"/>
                <a:cs typeface="Times New Roman" charset="0"/>
              </a:rPr>
              <a:t>Achaia</a:t>
            </a:r>
          </a:p>
          <a:p>
            <a:pPr algn="ctr" eaLnBrk="1" hangingPunct="1"/>
            <a:r>
              <a:rPr lang="en-US" sz="1400" b="1" dirty="0">
                <a:solidFill>
                  <a:srgbClr val="000000"/>
                </a:solidFill>
                <a:latin typeface="Arial Narrow" charset="0"/>
                <a:cs typeface="Times New Roman" charset="0"/>
              </a:rPr>
              <a:t>Greece</a:t>
            </a:r>
          </a:p>
        </p:txBody>
      </p:sp>
      <p:sp>
        <p:nvSpPr>
          <p:cNvPr id="283653" name="Text Box 6"/>
          <p:cNvSpPr txBox="1">
            <a:spLocks noChangeArrowheads="1"/>
          </p:cNvSpPr>
          <p:nvPr/>
        </p:nvSpPr>
        <p:spPr bwMode="auto">
          <a:xfrm>
            <a:off x="3581400" y="1447803"/>
            <a:ext cx="9906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53-May 57</a:t>
            </a:r>
          </a:p>
          <a:p>
            <a:pPr algn="ctr" eaLnBrk="1" hangingPunct="1"/>
            <a:r>
              <a:rPr lang="en-US" b="1">
                <a:solidFill>
                  <a:srgbClr val="000000"/>
                </a:solidFill>
                <a:latin typeface="Arial Narrow" charset="0"/>
                <a:cs typeface="Times New Roman" charset="0"/>
              </a:rPr>
              <a:t>3</a:t>
            </a:r>
          </a:p>
          <a:p>
            <a:pPr algn="ctr" eaLnBrk="1" hangingPunct="1">
              <a:spcBef>
                <a:spcPct val="50000"/>
              </a:spcBef>
            </a:pPr>
            <a:r>
              <a:rPr lang="en-US" b="1">
                <a:solidFill>
                  <a:srgbClr val="000000"/>
                </a:solidFill>
                <a:latin typeface="Arial Narrow" charset="0"/>
                <a:cs typeface="Times New Roman" charset="0"/>
              </a:rPr>
              <a:t>Asia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Feb 60-Mar 62</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Aut 67-Spr 68</a:t>
            </a:r>
          </a:p>
          <a:p>
            <a:pPr algn="ctr" eaLnBrk="1" hangingPunct="1"/>
            <a:r>
              <a:rPr lang="en-US" b="1">
                <a:solidFill>
                  <a:srgbClr val="000000"/>
                </a:solidFill>
                <a:latin typeface="Arial Narrow" charset="0"/>
                <a:cs typeface="Times New Roman" charset="0"/>
              </a:rPr>
              <a:t>2</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102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Autumn 49</a:t>
            </a:r>
          </a:p>
          <a:p>
            <a:pPr algn="ctr" eaLnBrk="1" hangingPunct="1">
              <a:spcBef>
                <a:spcPct val="50000"/>
              </a:spcBef>
            </a:pPr>
            <a:r>
              <a:rPr lang="en-US" sz="1800" b="1">
                <a:solidFill>
                  <a:srgbClr val="000000"/>
                </a:solidFill>
                <a:latin typeface="Arial Narrow" charset="0"/>
                <a:cs typeface="Times New Roman" charset="0"/>
              </a:rPr>
              <a:t>Jerusalem</a:t>
            </a:r>
          </a:p>
          <a:p>
            <a:pPr algn="ctr" eaLnBrk="1" hangingPunct="1"/>
            <a:r>
              <a:rPr lang="en-US" sz="1800" b="1">
                <a:solidFill>
                  <a:srgbClr val="000000"/>
                </a:solidFill>
                <a:latin typeface="Arial Narrow" charset="0"/>
                <a:cs typeface="Times New Roman" charset="0"/>
              </a:rPr>
              <a:t>Council</a:t>
            </a:r>
          </a:p>
        </p:txBody>
      </p:sp>
      <p:sp>
        <p:nvSpPr>
          <p:cNvPr id="283661" name="Text Box 14"/>
          <p:cNvSpPr txBox="1">
            <a:spLocks noChangeArrowheads="1"/>
          </p:cNvSpPr>
          <p:nvPr/>
        </p:nvSpPr>
        <p:spPr bwMode="auto">
          <a:xfrm>
            <a:off x="4343400" y="1751019"/>
            <a:ext cx="1419225"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May 57-Aug 59</a:t>
            </a:r>
          </a:p>
          <a:p>
            <a:pPr algn="ctr" eaLnBrk="1" hangingPunct="1">
              <a:spcBef>
                <a:spcPct val="50000"/>
              </a:spcBef>
            </a:pPr>
            <a:r>
              <a:rPr lang="en-US" sz="1800" b="1">
                <a:solidFill>
                  <a:srgbClr val="000000"/>
                </a:solidFill>
                <a:latin typeface="Arial Narrow" charset="0"/>
                <a:cs typeface="Times New Roman" charset="0"/>
              </a:rPr>
              <a:t>Trials</a:t>
            </a:r>
          </a:p>
        </p:txBody>
      </p:sp>
      <p:sp>
        <p:nvSpPr>
          <p:cNvPr id="283662" name="Text Box 15"/>
          <p:cNvSpPr txBox="1">
            <a:spLocks noChangeArrowheads="1"/>
          </p:cNvSpPr>
          <p:nvPr/>
        </p:nvSpPr>
        <p:spPr bwMode="auto">
          <a:xfrm>
            <a:off x="6200778" y="1752606"/>
            <a:ext cx="1419225" cy="123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62-Aut 67</a:t>
            </a:r>
          </a:p>
          <a:p>
            <a:pPr algn="ctr" eaLnBrk="1" hangingPunct="1">
              <a:spcBef>
                <a:spcPct val="50000"/>
              </a:spcBef>
            </a:pPr>
            <a:r>
              <a:rPr lang="en-US" sz="1800" b="1">
                <a:solidFill>
                  <a:srgbClr val="000000"/>
                </a:solidFill>
                <a:latin typeface="Arial Narrow" charset="0"/>
                <a:cs typeface="Times New Roman" charset="0"/>
              </a:rPr>
              <a:t>Freedom from</a:t>
            </a:r>
          </a:p>
          <a:p>
            <a:pPr algn="ctr" eaLnBrk="1" hangingPunct="1"/>
            <a:r>
              <a:rPr lang="en-US" sz="1800" b="1">
                <a:solidFill>
                  <a:srgbClr val="000000"/>
                </a:solidFill>
                <a:latin typeface="Arial Narrow" charset="0"/>
                <a:cs typeface="Times New Roman" charset="0"/>
              </a:rPr>
              <a:t>Bonds</a:t>
            </a: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Spring 68</a:t>
            </a:r>
          </a:p>
          <a:p>
            <a:pPr algn="ctr" eaLnBrk="1" hangingPunct="1">
              <a:spcBef>
                <a:spcPct val="50000"/>
              </a:spcBef>
            </a:pPr>
            <a:r>
              <a:rPr lang="en-US" sz="1600" b="1">
                <a:solidFill>
                  <a:srgbClr val="000000"/>
                </a:solidFill>
                <a:latin typeface="Arial Narrow" charset="0"/>
                <a:cs typeface="Times New Roman" charset="0"/>
              </a:rPr>
              <a:t>Expansion</a:t>
            </a:r>
            <a:r>
              <a:rPr lang="en-US" sz="1800" b="1">
                <a:solidFill>
                  <a:srgbClr val="000000"/>
                </a:solidFill>
                <a:latin typeface="Arial Narrow" charset="0"/>
                <a:cs typeface="Times New Roman" charset="0"/>
              </a:rPr>
              <a:t> of Church</a:t>
            </a:r>
          </a:p>
        </p:txBody>
      </p:sp>
      <p:sp>
        <p:nvSpPr>
          <p:cNvPr id="283665" name="Text Box 18"/>
          <p:cNvSpPr txBox="1">
            <a:spLocks noChangeArrowheads="1"/>
          </p:cNvSpPr>
          <p:nvPr/>
        </p:nvSpPr>
        <p:spPr bwMode="auto">
          <a:xfrm>
            <a:off x="0" y="2819400"/>
            <a:ext cx="929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48          49                50                    53              57            60             62           67            68        95</a:t>
            </a:r>
          </a:p>
        </p:txBody>
      </p:sp>
      <p:sp>
        <p:nvSpPr>
          <p:cNvPr id="283666" name="Text Box 19"/>
          <p:cNvSpPr txBox="1">
            <a:spLocks noChangeArrowheads="1"/>
          </p:cNvSpPr>
          <p:nvPr/>
        </p:nvSpPr>
        <p:spPr bwMode="auto">
          <a:xfrm>
            <a:off x="762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Galatians</a:t>
            </a:r>
            <a:endParaRPr lang="en-US" sz="1600">
              <a:solidFill>
                <a:srgbClr val="000000"/>
              </a:solidFill>
              <a:latin typeface="Arial Narrow" charset="0"/>
              <a:cs typeface="Times New Roman" charset="0"/>
            </a:endParaRPr>
          </a:p>
        </p:txBody>
      </p:sp>
      <p:sp>
        <p:nvSpPr>
          <p:cNvPr id="283667" name="Text Box 20"/>
          <p:cNvSpPr txBox="1">
            <a:spLocks noChangeArrowheads="1"/>
          </p:cNvSpPr>
          <p:nvPr/>
        </p:nvSpPr>
        <p:spPr bwMode="auto">
          <a:xfrm>
            <a:off x="22860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83668" name="Text Box 21"/>
          <p:cNvSpPr txBox="1">
            <a:spLocks noChangeArrowheads="1"/>
          </p:cNvSpPr>
          <p:nvPr/>
        </p:nvSpPr>
        <p:spPr bwMode="auto">
          <a:xfrm>
            <a:off x="22860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83669" name="Text Box 22"/>
          <p:cNvSpPr txBox="1">
            <a:spLocks noChangeArrowheads="1"/>
          </p:cNvSpPr>
          <p:nvPr/>
        </p:nvSpPr>
        <p:spPr bwMode="auto">
          <a:xfrm>
            <a:off x="35814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Corinth</a:t>
            </a:r>
            <a:endParaRPr lang="en-US" sz="1600">
              <a:solidFill>
                <a:srgbClr val="000000"/>
              </a:solidFill>
              <a:latin typeface="Arial Narrow" charset="0"/>
              <a:cs typeface="Times New Roman" charset="0"/>
            </a:endParaRPr>
          </a:p>
        </p:txBody>
      </p:sp>
      <p:sp>
        <p:nvSpPr>
          <p:cNvPr id="283670" name="Text Box 23"/>
          <p:cNvSpPr txBox="1">
            <a:spLocks noChangeArrowheads="1"/>
          </p:cNvSpPr>
          <p:nvPr/>
        </p:nvSpPr>
        <p:spPr bwMode="auto">
          <a:xfrm>
            <a:off x="35814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Corinth</a:t>
            </a:r>
            <a:endParaRPr lang="en-US" sz="1600">
              <a:solidFill>
                <a:srgbClr val="000000"/>
              </a:solidFill>
              <a:latin typeface="Arial Narrow" charset="0"/>
              <a:cs typeface="Times New Roman" charset="0"/>
            </a:endParaRPr>
          </a:p>
        </p:txBody>
      </p:sp>
      <p:sp>
        <p:nvSpPr>
          <p:cNvPr id="283671" name="Text Box 24"/>
          <p:cNvSpPr txBox="1">
            <a:spLocks noChangeArrowheads="1"/>
          </p:cNvSpPr>
          <p:nvPr/>
        </p:nvSpPr>
        <p:spPr bwMode="auto">
          <a:xfrm>
            <a:off x="3581400" y="41148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83672" name="Text Box 25"/>
          <p:cNvSpPr txBox="1">
            <a:spLocks noChangeArrowheads="1"/>
          </p:cNvSpPr>
          <p:nvPr/>
        </p:nvSpPr>
        <p:spPr bwMode="auto">
          <a:xfrm>
            <a:off x="5334000" y="32004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Ephesians</a:t>
            </a:r>
            <a:endParaRPr lang="en-US" sz="1600">
              <a:solidFill>
                <a:srgbClr val="000000"/>
              </a:solidFill>
              <a:latin typeface="Arial Narrow" charset="0"/>
              <a:cs typeface="Times New Roman" charset="0"/>
            </a:endParaRPr>
          </a:p>
        </p:txBody>
      </p:sp>
      <p:sp>
        <p:nvSpPr>
          <p:cNvPr id="283673" name="Text Box 26"/>
          <p:cNvSpPr txBox="1">
            <a:spLocks noChangeArrowheads="1"/>
          </p:cNvSpPr>
          <p:nvPr/>
        </p:nvSpPr>
        <p:spPr bwMode="auto">
          <a:xfrm>
            <a:off x="5334000" y="36576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Colossians</a:t>
            </a:r>
            <a:endParaRPr lang="en-US" sz="1600">
              <a:solidFill>
                <a:srgbClr val="000000"/>
              </a:solidFill>
              <a:latin typeface="Arial Narrow" charset="0"/>
              <a:cs typeface="Times New Roman" charset="0"/>
            </a:endParaRPr>
          </a:p>
        </p:txBody>
      </p:sp>
      <p:sp>
        <p:nvSpPr>
          <p:cNvPr id="283674" name="Text Box 27"/>
          <p:cNvSpPr txBox="1">
            <a:spLocks noChangeArrowheads="1"/>
          </p:cNvSpPr>
          <p:nvPr/>
        </p:nvSpPr>
        <p:spPr bwMode="auto">
          <a:xfrm>
            <a:off x="5334000" y="41148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Philemon</a:t>
            </a:r>
            <a:endParaRPr lang="en-US" sz="160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Philippians</a:t>
            </a:r>
            <a:endParaRPr lang="en-US" sz="1600">
              <a:solidFill>
                <a:srgbClr val="000000"/>
              </a:solidFill>
              <a:latin typeface="Arial Narrow" charset="0"/>
              <a:cs typeface="Times New Roman" charset="0"/>
            </a:endParaRPr>
          </a:p>
        </p:txBody>
      </p:sp>
      <p:sp>
        <p:nvSpPr>
          <p:cNvPr id="283676" name="Text Box 29"/>
          <p:cNvSpPr txBox="1">
            <a:spLocks noChangeArrowheads="1"/>
          </p:cNvSpPr>
          <p:nvPr/>
        </p:nvSpPr>
        <p:spPr bwMode="auto">
          <a:xfrm>
            <a:off x="6477000" y="32004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83677" name="Text Box 30"/>
          <p:cNvSpPr txBox="1">
            <a:spLocks noChangeArrowheads="1"/>
          </p:cNvSpPr>
          <p:nvPr/>
        </p:nvSpPr>
        <p:spPr bwMode="auto">
          <a:xfrm>
            <a:off x="6477000" y="36576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83678" name="Text Box 31"/>
          <p:cNvSpPr txBox="1">
            <a:spLocks noChangeArrowheads="1"/>
          </p:cNvSpPr>
          <p:nvPr/>
        </p:nvSpPr>
        <p:spPr bwMode="auto">
          <a:xfrm>
            <a:off x="7391400" y="3200401"/>
            <a:ext cx="685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6"/>
            <a:ext cx="990600" cy="868363"/>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a:solidFill>
                  <a:schemeClr val="bg1"/>
                </a:solidFill>
                <a:latin typeface="Arial Narrow" charset="0"/>
                <a:cs typeface="Times New Roman" charset="0"/>
              </a:rPr>
              <a:t>James</a:t>
            </a:r>
          </a:p>
          <a:p>
            <a:pPr algn="ctr" eaLnBrk="1" hangingPunct="1"/>
            <a:r>
              <a:rPr lang="en-US" sz="1600" dirty="0">
                <a:solidFill>
                  <a:schemeClr val="bg1"/>
                </a:solidFill>
                <a:latin typeface="Arial Narrow" charset="0"/>
                <a:cs typeface="Times New Roman" charset="0"/>
              </a:rPr>
              <a:t>Jerusalem?</a:t>
            </a:r>
          </a:p>
          <a:p>
            <a:pPr algn="ctr" eaLnBrk="1" hangingPunct="1"/>
            <a:r>
              <a:rPr lang="en-US" sz="1600" dirty="0">
                <a:solidFill>
                  <a:schemeClr val="bg1"/>
                </a:solidFill>
                <a:latin typeface="Arial Narrow" charset="0"/>
                <a:cs typeface="Times New Roman" charset="0"/>
              </a:rPr>
              <a:t>45-50?</a:t>
            </a:r>
          </a:p>
        </p:txBody>
      </p:sp>
      <p:grpSp>
        <p:nvGrpSpPr>
          <p:cNvPr id="2" name="Group 33"/>
          <p:cNvGrpSpPr>
            <a:grpSpLocks/>
          </p:cNvGrpSpPr>
          <p:nvPr/>
        </p:nvGrpSpPr>
        <p:grpSpPr bwMode="auto">
          <a:xfrm>
            <a:off x="6477000" y="4114806"/>
            <a:ext cx="1676400" cy="1782763"/>
            <a:chOff x="4080" y="2592"/>
            <a:chExt cx="1056" cy="1123"/>
          </a:xfrm>
          <a:solidFill>
            <a:srgbClr val="790015"/>
          </a:solidFill>
        </p:grpSpPr>
        <p:sp>
          <p:nvSpPr>
            <p:cNvPr id="283690" name="Text Box 34"/>
            <p:cNvSpPr txBox="1">
              <a:spLocks noChangeArrowheads="1"/>
            </p:cNvSpPr>
            <p:nvPr/>
          </p:nvSpPr>
          <p:spPr bwMode="auto">
            <a:xfrm>
              <a:off x="4080"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1 Peter</a:t>
              </a:r>
            </a:p>
            <a:p>
              <a:pPr algn="ctr" eaLnBrk="1" hangingPunct="1"/>
              <a:r>
                <a:rPr lang="en-US" sz="1600">
                  <a:solidFill>
                    <a:schemeClr val="bg1"/>
                  </a:solidFill>
                  <a:latin typeface="Arial Narrow" charset="0"/>
                  <a:cs typeface="Times New Roman" charset="0"/>
                </a:rPr>
                <a:t>Rome</a:t>
              </a:r>
            </a:p>
            <a:p>
              <a:pPr algn="ctr" eaLnBrk="1" hangingPunct="1"/>
              <a:r>
                <a:rPr lang="en-US" sz="1600">
                  <a:solidFill>
                    <a:schemeClr val="bg1"/>
                  </a:solidFill>
                  <a:latin typeface="Arial Narrow" charset="0"/>
                  <a:cs typeface="Times New Roman" charset="0"/>
                </a:rPr>
                <a:t>64</a:t>
              </a:r>
            </a:p>
          </p:txBody>
        </p:sp>
        <p:sp>
          <p:nvSpPr>
            <p:cNvPr id="283691" name="Text Box 35"/>
            <p:cNvSpPr txBox="1">
              <a:spLocks noChangeArrowheads="1"/>
            </p:cNvSpPr>
            <p:nvPr/>
          </p:nvSpPr>
          <p:spPr bwMode="auto">
            <a:xfrm>
              <a:off x="4080"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2 Peter</a:t>
              </a:r>
            </a:p>
            <a:p>
              <a:pPr algn="ctr" eaLnBrk="1" hangingPunct="1"/>
              <a:r>
                <a:rPr lang="en-US" sz="1600">
                  <a:solidFill>
                    <a:schemeClr val="bg1"/>
                  </a:solidFill>
                  <a:latin typeface="Arial Narrow" charset="0"/>
                  <a:cs typeface="Times New Roman" charset="0"/>
                </a:rPr>
                <a:t>Rome</a:t>
              </a:r>
            </a:p>
            <a:p>
              <a:pPr algn="ctr" eaLnBrk="1" hangingPunct="1"/>
              <a:r>
                <a:rPr lang="en-US" sz="1600">
                  <a:solidFill>
                    <a:schemeClr val="bg1"/>
                  </a:solidFill>
                  <a:latin typeface="Arial Narrow" charset="0"/>
                  <a:cs typeface="Times New Roman" charset="0"/>
                </a:rPr>
                <a:t>64</a:t>
              </a: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Hebrews</a:t>
              </a:r>
            </a:p>
            <a:p>
              <a:pPr algn="ctr" eaLnBrk="1" hangingPunct="1"/>
              <a:r>
                <a:rPr lang="en-US" sz="1600">
                  <a:solidFill>
                    <a:schemeClr val="bg1"/>
                  </a:solidFill>
                  <a:latin typeface="Arial Narrow" charset="0"/>
                  <a:cs typeface="Times New Roman" charset="0"/>
                </a:rPr>
                <a:t>Unknown</a:t>
              </a:r>
            </a:p>
            <a:p>
              <a:pPr algn="ctr" eaLnBrk="1" hangingPunct="1"/>
              <a:r>
                <a:rPr lang="en-US" sz="1600">
                  <a:solidFill>
                    <a:schemeClr val="bg1"/>
                  </a:solidFill>
                  <a:latin typeface="Arial Narrow" charset="0"/>
                  <a:cs typeface="Times New Roman" charset="0"/>
                </a:rPr>
                <a:t>67</a:t>
              </a:r>
            </a:p>
          </p:txBody>
        </p:sp>
        <p:sp>
          <p:nvSpPr>
            <p:cNvPr id="283693" name="Text Box 37"/>
            <p:cNvSpPr txBox="1">
              <a:spLocks noChangeArrowheads="1"/>
            </p:cNvSpPr>
            <p:nvPr/>
          </p:nvSpPr>
          <p:spPr bwMode="auto">
            <a:xfrm>
              <a:off x="4608" y="3168"/>
              <a:ext cx="528"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Jude</a:t>
              </a:r>
            </a:p>
            <a:p>
              <a:pPr algn="ctr" eaLnBrk="1" hangingPunct="1"/>
              <a:r>
                <a:rPr lang="en-US" sz="1600">
                  <a:solidFill>
                    <a:schemeClr val="bg1"/>
                  </a:solidFill>
                  <a:latin typeface="Arial Narrow" charset="0"/>
                  <a:cs typeface="Times New Roman" charset="0"/>
                </a:rPr>
                <a:t>Unknown</a:t>
              </a:r>
            </a:p>
            <a:p>
              <a:pPr algn="ctr" eaLnBrk="1" hangingPunct="1"/>
              <a:r>
                <a:rPr lang="en-US" sz="1600">
                  <a:solidFill>
                    <a:schemeClr val="bg1"/>
                  </a:solidFill>
                  <a:latin typeface="Arial Narrow" charset="0"/>
                  <a:cs typeface="Times New Roman" charset="0"/>
                </a:rPr>
                <a:t>67-68</a:t>
              </a:r>
            </a:p>
          </p:txBody>
        </p:sp>
      </p:grpSp>
      <p:grpSp>
        <p:nvGrpSpPr>
          <p:cNvPr id="3" name="Group 38"/>
          <p:cNvGrpSpPr>
            <a:grpSpLocks/>
          </p:cNvGrpSpPr>
          <p:nvPr/>
        </p:nvGrpSpPr>
        <p:grpSpPr bwMode="auto">
          <a:xfrm>
            <a:off x="8229600" y="3200406"/>
            <a:ext cx="762000" cy="3611563"/>
            <a:chOff x="5184" y="2016"/>
            <a:chExt cx="480" cy="2275"/>
          </a:xfrm>
          <a:solidFill>
            <a:srgbClr val="790015"/>
          </a:solidFill>
        </p:grpSpPr>
        <p:sp>
          <p:nvSpPr>
            <p:cNvPr id="283686" name="Text Box 39"/>
            <p:cNvSpPr txBox="1">
              <a:spLocks noChangeArrowheads="1"/>
            </p:cNvSpPr>
            <p:nvPr/>
          </p:nvSpPr>
          <p:spPr bwMode="auto">
            <a:xfrm>
              <a:off x="5184" y="2016"/>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1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7" name="Text Box 40"/>
            <p:cNvSpPr txBox="1">
              <a:spLocks noChangeArrowheads="1"/>
            </p:cNvSpPr>
            <p:nvPr/>
          </p:nvSpPr>
          <p:spPr bwMode="auto">
            <a:xfrm>
              <a:off x="5184"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2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8" name="Text Box 41"/>
            <p:cNvSpPr txBox="1">
              <a:spLocks noChangeArrowheads="1"/>
            </p:cNvSpPr>
            <p:nvPr/>
          </p:nvSpPr>
          <p:spPr bwMode="auto">
            <a:xfrm>
              <a:off x="5184"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3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9" name="Text Box 42"/>
            <p:cNvSpPr txBox="1">
              <a:spLocks noChangeArrowheads="1"/>
            </p:cNvSpPr>
            <p:nvPr/>
          </p:nvSpPr>
          <p:spPr bwMode="auto">
            <a:xfrm>
              <a:off x="5184" y="3744"/>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Rev</a:t>
              </a:r>
            </a:p>
            <a:p>
              <a:pPr algn="ctr" eaLnBrk="1" hangingPunct="1"/>
              <a:r>
                <a:rPr lang="en-US" sz="1600">
                  <a:solidFill>
                    <a:schemeClr val="bg1"/>
                  </a:solidFill>
                  <a:latin typeface="Arial Narrow" charset="0"/>
                  <a:cs typeface="Times New Roman" charset="0"/>
                </a:rPr>
                <a:t>Patmos</a:t>
              </a:r>
            </a:p>
            <a:p>
              <a:pPr algn="ctr" eaLnBrk="1" hangingPunct="1"/>
              <a:r>
                <a:rPr lang="en-US" sz="1600">
                  <a:solidFill>
                    <a:schemeClr val="bg1"/>
                  </a:solidFill>
                  <a:latin typeface="Arial Narrow" charset="0"/>
                  <a:cs typeface="Times New Roman" charset="0"/>
                </a:rPr>
                <a:t>95-96</a:t>
              </a: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97"/>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July 64</a:t>
            </a:r>
          </a:p>
        </p:txBody>
      </p:sp>
      <p:sp>
        <p:nvSpPr>
          <p:cNvPr id="4141" name="Text Box 45"/>
          <p:cNvSpPr txBox="1">
            <a:spLocks noChangeArrowheads="1"/>
          </p:cNvSpPr>
          <p:nvPr/>
        </p:nvSpPr>
        <p:spPr bwMode="auto">
          <a:xfrm>
            <a:off x="7467600" y="6096005"/>
            <a:ext cx="1066800" cy="400097"/>
          </a:xfrm>
          <a:prstGeom prst="rect">
            <a:avLst/>
          </a:prstGeom>
          <a:solidFill>
            <a:schemeClr val="bg1"/>
          </a:solidFill>
          <a:ln w="38100">
            <a:solidFill>
              <a:srgbClr val="FF0000"/>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2 Sep 70</a:t>
            </a: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sp>
        <p:nvSpPr>
          <p:cNvPr id="152578" name="Text Box 5"/>
          <p:cNvSpPr txBox="1">
            <a:spLocks noChangeArrowheads="1"/>
          </p:cNvSpPr>
          <p:nvPr/>
        </p:nvSpPr>
        <p:spPr bwMode="auto">
          <a:xfrm rot="-5400000">
            <a:off x="4359281" y="446089"/>
            <a:ext cx="1209675" cy="400050"/>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152579" name="Text Box 6"/>
          <p:cNvSpPr txBox="1">
            <a:spLocks noChangeArrowheads="1"/>
          </p:cNvSpPr>
          <p:nvPr/>
        </p:nvSpPr>
        <p:spPr bwMode="auto">
          <a:xfrm rot="-5400000">
            <a:off x="5256227" y="642126"/>
            <a:ext cx="787373" cy="400097"/>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152580" name="Text Box 7"/>
          <p:cNvSpPr txBox="1">
            <a:spLocks noChangeArrowheads="1"/>
          </p:cNvSpPr>
          <p:nvPr/>
        </p:nvSpPr>
        <p:spPr bwMode="auto">
          <a:xfrm rot="-5400000">
            <a:off x="5960275" y="659607"/>
            <a:ext cx="782637" cy="400050"/>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152581" name="Text Box 8"/>
          <p:cNvSpPr txBox="1">
            <a:spLocks noChangeArrowheads="1"/>
          </p:cNvSpPr>
          <p:nvPr/>
        </p:nvSpPr>
        <p:spPr bwMode="auto">
          <a:xfrm rot="-5400000">
            <a:off x="6635750" y="652466"/>
            <a:ext cx="796925" cy="400050"/>
          </a:xfrm>
          <a:prstGeom prst="rect">
            <a:avLst/>
          </a:prstGeom>
          <a:solidFill>
            <a:schemeClr val="tx2"/>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sp>
        <p:nvSpPr>
          <p:cNvPr id="67595" name="Text Box 11"/>
          <p:cNvSpPr txBox="1">
            <a:spLocks noChangeArrowheads="1"/>
          </p:cNvSpPr>
          <p:nvPr/>
        </p:nvSpPr>
        <p:spPr bwMode="auto">
          <a:xfrm>
            <a:off x="2411760" y="1268760"/>
            <a:ext cx="6656040" cy="2814104"/>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lstStyle>
            <a:defPPr>
              <a:defRPr lang="en-US"/>
            </a:defPPr>
            <a:lvl1pPr marL="342900" indent="-342900">
              <a:lnSpc>
                <a:spcPct val="90000"/>
              </a:lnSpc>
              <a:spcBef>
                <a:spcPct val="20000"/>
              </a:spcBef>
              <a:buClr>
                <a:srgbClr val="FFFFCC"/>
              </a:buClr>
              <a:buSzPct val="75000"/>
              <a:buFont typeface="Wingdings" charset="0"/>
              <a:buChar char="§"/>
              <a:defRPr sz="2800" b="1">
                <a:solidFill>
                  <a:srgbClr val="FFFFFF"/>
                </a:solidFill>
                <a:latin typeface="Arial Narrow"/>
                <a:cs typeface="Arial Narrow"/>
              </a:defRPr>
            </a:lvl1pPr>
          </a:lstStyle>
          <a:p>
            <a:r>
              <a:rPr lang="en-US" dirty="0"/>
              <a:t>These three Gospels are so much alike that they are called </a:t>
            </a:r>
            <a:r>
              <a:rPr lang="en-US" i="1" dirty="0"/>
              <a:t>Synoptic</a:t>
            </a:r>
            <a:r>
              <a:rPr lang="en-US" dirty="0"/>
              <a:t> (</a:t>
            </a:r>
            <a:r>
              <a:rPr lang="en-US" i="1" dirty="0" err="1"/>
              <a:t>syn</a:t>
            </a:r>
            <a:r>
              <a:rPr lang="en-US" i="1" dirty="0"/>
              <a:t>, </a:t>
            </a:r>
            <a:r>
              <a:rPr lang="ru-RU" dirty="0"/>
              <a:t>"</a:t>
            </a:r>
            <a:r>
              <a:rPr lang="en-US" dirty="0"/>
              <a:t>together with</a:t>
            </a:r>
            <a:r>
              <a:rPr lang="ru-RU" dirty="0"/>
              <a:t>"</a:t>
            </a:r>
            <a:r>
              <a:rPr lang="en-US" dirty="0"/>
              <a:t>; </a:t>
            </a:r>
            <a:r>
              <a:rPr lang="en-US" i="1" dirty="0"/>
              <a:t>optic</a:t>
            </a:r>
            <a:r>
              <a:rPr lang="en-US" dirty="0"/>
              <a:t>, </a:t>
            </a:r>
            <a:r>
              <a:rPr lang="ru-RU" dirty="0"/>
              <a:t>"</a:t>
            </a:r>
            <a:r>
              <a:rPr lang="en-US" dirty="0"/>
              <a:t>seeing</a:t>
            </a:r>
            <a:r>
              <a:rPr lang="ru-RU" dirty="0"/>
              <a:t>"</a:t>
            </a:r>
            <a:r>
              <a:rPr lang="en-US" dirty="0"/>
              <a:t>; thus </a:t>
            </a:r>
            <a:r>
              <a:rPr lang="ru-RU" dirty="0"/>
              <a:t>"</a:t>
            </a:r>
            <a:r>
              <a:rPr lang="en-US" dirty="0"/>
              <a:t>see together</a:t>
            </a:r>
            <a:r>
              <a:rPr lang="ru-RU" dirty="0"/>
              <a:t>"</a:t>
            </a:r>
            <a:r>
              <a:rPr lang="en-US" dirty="0"/>
              <a:t>). They all view Christ</a:t>
            </a:r>
            <a:r>
              <a:rPr lang="uk-UA" altLang="ja-JP" dirty="0"/>
              <a:t>'</a:t>
            </a:r>
            <a:r>
              <a:rPr lang="en-US" altLang="ja-JP" dirty="0"/>
              <a:t>s life from an historical lens while John dwells more on the inner meaning of Jesus</a:t>
            </a:r>
            <a:r>
              <a:rPr lang="uk-UA" altLang="ja-JP" dirty="0"/>
              <a:t>'</a:t>
            </a:r>
            <a:r>
              <a:rPr lang="en-US" altLang="ja-JP" dirty="0"/>
              <a:t> life and teachings.</a:t>
            </a:r>
            <a:endParaRPr lang="en-US" dirty="0"/>
          </a:p>
        </p:txBody>
      </p:sp>
      <p:sp>
        <p:nvSpPr>
          <p:cNvPr id="67596" name="Rectangle 12"/>
          <p:cNvSpPr>
            <a:spLocks noGrp="1" noChangeArrowheads="1"/>
          </p:cNvSpPr>
          <p:nvPr>
            <p:ph type="title"/>
          </p:nvPr>
        </p:nvSpPr>
        <p:spPr>
          <a:xfrm>
            <a:off x="2286000" y="228600"/>
            <a:ext cx="2362200" cy="1077218"/>
          </a:xfrm>
          <a:solidFill>
            <a:schemeClr val="bg1"/>
          </a:solidFill>
        </p:spPr>
        <p:txBody>
          <a:bodyPr anchor="t" anchorCtr="0">
            <a:spAutoFit/>
          </a:bodyPr>
          <a:lstStyle/>
          <a:p>
            <a:pPr eaLnBrk="1" hangingPunct="1">
              <a:defRPr/>
            </a:pPr>
            <a:r>
              <a:rPr lang="en-US" sz="3200" b="1" dirty="0">
                <a:solidFill>
                  <a:srgbClr val="FFFF00"/>
                </a:solidFill>
                <a:effectLst/>
                <a:latin typeface="Arial" charset="0"/>
                <a:ea typeface="SimSun" charset="0"/>
                <a:cs typeface="SimSun" charset="0"/>
              </a:rPr>
              <a:t>The Synoptics</a:t>
            </a:r>
            <a:endParaRPr lang="en-US" sz="3600" b="1" dirty="0">
              <a:solidFill>
                <a:srgbClr val="FFFF00"/>
              </a:solidFill>
              <a:effectLst/>
              <a:latin typeface="Arial" charset="0"/>
              <a:ea typeface="SimSun" charset="0"/>
              <a:cs typeface="SimSun" charset="0"/>
            </a:endParaRPr>
          </a:p>
        </p:txBody>
      </p:sp>
      <p:sp>
        <p:nvSpPr>
          <p:cNvPr id="67597" name="Rectangle 13"/>
          <p:cNvSpPr>
            <a:spLocks noChangeArrowheads="1"/>
          </p:cNvSpPr>
          <p:nvPr/>
        </p:nvSpPr>
        <p:spPr bwMode="auto">
          <a:xfrm>
            <a:off x="0" y="4"/>
            <a:ext cx="2590800" cy="6413997"/>
          </a:xfrm>
          <a:prstGeom prst="rect">
            <a:avLst/>
          </a:prstGeom>
          <a:noFill/>
          <a:ln w="9525">
            <a:noFill/>
            <a:miter lim="800000"/>
            <a:headEnd/>
            <a:tailEnd/>
          </a:ln>
          <a:effectLst/>
        </p:spPr>
        <p:txBody>
          <a:bodyPr lIns="91376" tIns="45688" rIns="91376" bIns="45688">
            <a:spAutoFit/>
          </a:bodyPr>
          <a:lstStyle/>
          <a:p>
            <a:pPr marL="176091" indent="-176091">
              <a:lnSpc>
                <a:spcPct val="90000"/>
              </a:lnSpc>
              <a:spcBef>
                <a:spcPct val="20000"/>
              </a:spcBef>
              <a:buClr>
                <a:srgbClr val="FFFFCC"/>
              </a:buClr>
              <a:buSzPct val="75000"/>
              <a:buFont typeface="Wingdings" charset="0"/>
              <a:buChar char="§"/>
              <a:defRPr/>
            </a:pPr>
            <a:r>
              <a:rPr lang="en-US" b="1" dirty="0">
                <a:solidFill>
                  <a:srgbClr val="FFFFFF"/>
                </a:solidFill>
                <a:effectLst>
                  <a:outerShdw blurRad="38100" dist="38100" dir="2700000" algn="tl">
                    <a:srgbClr val="010199"/>
                  </a:outerShdw>
                </a:effectLst>
                <a:latin typeface="Arial" charset="0"/>
                <a:cs typeface="Arial" charset="0"/>
              </a:rPr>
              <a:t>Why are there four Gospels? Perhaps for the same reason different descriptions of a finely cut jewel would appeal to different people. </a:t>
            </a:r>
            <a:r>
              <a:rPr lang="en-US" b="1" i="1" dirty="0">
                <a:solidFill>
                  <a:srgbClr val="FFFFFF"/>
                </a:solidFill>
                <a:effectLst>
                  <a:outerShdw blurRad="38100" dist="38100" dir="2700000" algn="tl">
                    <a:srgbClr val="010199"/>
                  </a:outerShdw>
                </a:effectLst>
                <a:latin typeface="Arial" charset="0"/>
                <a:cs typeface="Arial" charset="0"/>
              </a:rPr>
              <a:t>Matthew </a:t>
            </a:r>
            <a:r>
              <a:rPr lang="en-US" b="1" dirty="0">
                <a:solidFill>
                  <a:srgbClr val="FFFFFF"/>
                </a:solidFill>
                <a:effectLst>
                  <a:outerShdw blurRad="38100" dist="38100" dir="2700000" algn="tl">
                    <a:srgbClr val="010199"/>
                  </a:outerShdw>
                </a:effectLst>
                <a:latin typeface="Arial" charset="0"/>
                <a:cs typeface="Arial" charset="0"/>
              </a:rPr>
              <a:t>describes one facet of the life of Christ, </a:t>
            </a:r>
            <a:r>
              <a:rPr lang="en-US" b="1" i="1" dirty="0">
                <a:solidFill>
                  <a:srgbClr val="FFFFFF"/>
                </a:solidFill>
                <a:effectLst>
                  <a:outerShdw blurRad="38100" dist="38100" dir="2700000" algn="tl">
                    <a:srgbClr val="010199"/>
                  </a:outerShdw>
                </a:effectLst>
                <a:latin typeface="Arial" charset="0"/>
                <a:cs typeface="Arial" charset="0"/>
              </a:rPr>
              <a:t>Mark </a:t>
            </a:r>
            <a:r>
              <a:rPr lang="en-US" b="1" dirty="0">
                <a:solidFill>
                  <a:srgbClr val="FFFFFF"/>
                </a:solidFill>
                <a:effectLst>
                  <a:outerShdw blurRad="38100" dist="38100" dir="2700000" algn="tl">
                    <a:srgbClr val="010199"/>
                  </a:outerShdw>
                </a:effectLst>
                <a:latin typeface="Arial" charset="0"/>
                <a:cs typeface="Arial" charset="0"/>
              </a:rPr>
              <a:t>another, </a:t>
            </a:r>
            <a:r>
              <a:rPr lang="en-US" b="1" i="1" dirty="0">
                <a:solidFill>
                  <a:srgbClr val="FFFFFF"/>
                </a:solidFill>
                <a:effectLst>
                  <a:outerShdw blurRad="38100" dist="38100" dir="2700000" algn="tl">
                    <a:srgbClr val="010199"/>
                  </a:outerShdw>
                </a:effectLst>
                <a:latin typeface="Arial" charset="0"/>
                <a:cs typeface="Arial" charset="0"/>
              </a:rPr>
              <a:t>Luke </a:t>
            </a:r>
            <a:r>
              <a:rPr lang="en-US" b="1" dirty="0">
                <a:solidFill>
                  <a:srgbClr val="FFFFFF"/>
                </a:solidFill>
                <a:effectLst>
                  <a:outerShdw blurRad="38100" dist="38100" dir="2700000" algn="tl">
                    <a:srgbClr val="010199"/>
                  </a:outerShdw>
                </a:effectLst>
                <a:latin typeface="Arial" charset="0"/>
                <a:cs typeface="Arial" charset="0"/>
              </a:rPr>
              <a:t>a third, and </a:t>
            </a:r>
            <a:r>
              <a:rPr lang="en-US" b="1" i="1" dirty="0">
                <a:solidFill>
                  <a:srgbClr val="FFFFFF"/>
                </a:solidFill>
                <a:effectLst>
                  <a:outerShdw blurRad="38100" dist="38100" dir="2700000" algn="tl">
                    <a:srgbClr val="010199"/>
                  </a:outerShdw>
                </a:effectLst>
                <a:latin typeface="Arial" charset="0"/>
                <a:cs typeface="Arial" charset="0"/>
              </a:rPr>
              <a:t>John</a:t>
            </a:r>
            <a:r>
              <a:rPr lang="en-US" b="1" dirty="0">
                <a:solidFill>
                  <a:srgbClr val="FFFFFF"/>
                </a:solidFill>
                <a:effectLst>
                  <a:outerShdw blurRad="38100" dist="38100" dir="2700000" algn="tl">
                    <a:srgbClr val="010199"/>
                  </a:outerShdw>
                </a:effectLst>
                <a:latin typeface="Arial" charset="0"/>
                <a:cs typeface="Arial" charset="0"/>
              </a:rPr>
              <a:t> completes the picture.</a:t>
            </a:r>
            <a:endParaRPr lang="en-US" b="1" dirty="0">
              <a:solidFill>
                <a:srgbClr val="FFFFFF"/>
              </a:solidFill>
              <a:effectLst>
                <a:outerShdw blurRad="38100" dist="38100" dir="2700000" algn="tl">
                  <a:srgbClr val="010199"/>
                </a:outerShdw>
              </a:effectLst>
              <a:latin typeface="Arial" charset="0"/>
              <a:cs typeface="Times New Roman" charset="0"/>
            </a:endParaRPr>
          </a:p>
        </p:txBody>
      </p:sp>
      <p:sp>
        <p:nvSpPr>
          <p:cNvPr id="11" name="Text Box 11"/>
          <p:cNvSpPr txBox="1">
            <a:spLocks noChangeArrowheads="1"/>
          </p:cNvSpPr>
          <p:nvPr/>
        </p:nvSpPr>
        <p:spPr bwMode="auto">
          <a:xfrm>
            <a:off x="4067950" y="645789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Bible Visual Resource Book,</a:t>
            </a:r>
            <a:r>
              <a:rPr lang="en-US" sz="2000" dirty="0">
                <a:solidFill>
                  <a:srgbClr val="FFFFFF"/>
                </a:solidFill>
                <a:latin typeface="Arial" charset="0"/>
                <a:cs typeface="Arial" charset="0"/>
              </a:rPr>
              <a:t> 177</a:t>
            </a:r>
          </a:p>
        </p:txBody>
      </p:sp>
      <p:grpSp>
        <p:nvGrpSpPr>
          <p:cNvPr id="2" name="Group 1"/>
          <p:cNvGrpSpPr/>
          <p:nvPr/>
        </p:nvGrpSpPr>
        <p:grpSpPr>
          <a:xfrm>
            <a:off x="2771800" y="3707160"/>
            <a:ext cx="6364263" cy="2794000"/>
            <a:chOff x="2771800" y="3707160"/>
            <a:chExt cx="6364263" cy="2794000"/>
          </a:xfrm>
        </p:grpSpPr>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707160"/>
              <a:ext cx="63627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2771800" y="3717065"/>
              <a:ext cx="3384376" cy="287999"/>
            </a:xfrm>
            <a:prstGeom prst="rect">
              <a:avLst/>
            </a:prstGeom>
            <a:solidFill>
              <a:schemeClr val="tx1"/>
            </a:soli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chemeClr val="bg1"/>
                  </a:solidFill>
                  <a:latin typeface="Arial" charset="0"/>
                  <a:cs typeface="Arial" charset="0"/>
                </a:rPr>
                <a:t>When Events Happened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3"/>
          <p:cNvSpPr txBox="1">
            <a:spLocks noChangeArrowheads="1"/>
          </p:cNvSpPr>
          <p:nvPr/>
        </p:nvSpPr>
        <p:spPr bwMode="auto">
          <a:xfrm>
            <a:off x="8540754"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68613" name="Rectangle 5"/>
          <p:cNvSpPr>
            <a:spLocks noGrp="1" noChangeArrowheads="1"/>
          </p:cNvSpPr>
          <p:nvPr>
            <p:ph type="title"/>
          </p:nvPr>
        </p:nvSpPr>
        <p:spPr>
          <a:xfrm>
            <a:off x="1403651" y="260654"/>
            <a:ext cx="6192688" cy="646113"/>
          </a:xfrm>
          <a:solidFill>
            <a:schemeClr val="bg2"/>
          </a:solidFill>
        </p:spPr>
        <p:txBody>
          <a:bodyPr wrap="square"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Synoptic Similarities</a:t>
            </a:r>
          </a:p>
        </p:txBody>
      </p:sp>
      <p:sp>
        <p:nvSpPr>
          <p:cNvPr id="68614" name="Rectangle 6"/>
          <p:cNvSpPr>
            <a:spLocks noChangeArrowheads="1"/>
          </p:cNvSpPr>
          <p:nvPr/>
        </p:nvSpPr>
        <p:spPr bwMode="auto">
          <a:xfrm>
            <a:off x="152400" y="1143000"/>
            <a:ext cx="8915400" cy="5715000"/>
          </a:xfrm>
          <a:prstGeom prst="rect">
            <a:avLst/>
          </a:prstGeom>
          <a:noFill/>
          <a:ln w="9525">
            <a:noFill/>
            <a:miter lim="800000"/>
            <a:headEnd/>
            <a:tailEnd/>
          </a:ln>
          <a:effectLst/>
        </p:spPr>
        <p:txBody>
          <a:bodyPr lIns="91376" tIns="45688" rIns="91376" bIns="45688" anchor="ctr"/>
          <a:lstStyle/>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Matthew, Mark and Luke are noticeably similar, while John is quite different. </a:t>
            </a:r>
          </a:p>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How do the first three Gospels agree?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Language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Material they include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General order of the events and sayings from Christ</a:t>
            </a:r>
            <a:r>
              <a:rPr lang="uk-UA" sz="2200" b="1" dirty="0">
                <a:solidFill>
                  <a:srgbClr val="FFFFFF"/>
                </a:solidFill>
                <a:effectLst>
                  <a:outerShdw blurRad="38100" dist="38100" dir="2700000" algn="tl">
                    <a:srgbClr val="010199"/>
                  </a:outerShdw>
                </a:effectLst>
                <a:latin typeface="Arial"/>
                <a:cs typeface="Arial"/>
              </a:rPr>
              <a:t>'</a:t>
            </a:r>
            <a:r>
              <a:rPr lang="en-US" sz="2200" b="1" dirty="0">
                <a:solidFill>
                  <a:srgbClr val="FFFFFF"/>
                </a:solidFill>
                <a:effectLst>
                  <a:outerShdw blurRad="38100" dist="38100" dir="2700000" algn="tl">
                    <a:srgbClr val="010199"/>
                  </a:outerShdw>
                </a:effectLst>
                <a:latin typeface="Arial"/>
                <a:cs typeface="Arial"/>
              </a:rPr>
              <a:t>s life</a:t>
            </a:r>
          </a:p>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The math facts: </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91 percent of Mark is found in Matthew</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53 percent of Mark is found in Luke</a:t>
            </a:r>
          </a:p>
          <a:p>
            <a:pPr marL="342659" indent="-342659">
              <a:spcBef>
                <a:spcPct val="20000"/>
              </a:spcBef>
              <a:buClr>
                <a:srgbClr val="FFFFCC"/>
              </a:buClr>
              <a:buSzPct val="75000"/>
              <a:buFont typeface="Wingdings" charset="0"/>
              <a:buChar char="l"/>
              <a:defRPr/>
            </a:pPr>
            <a:r>
              <a:rPr lang="en-US" sz="2700" b="1" dirty="0">
                <a:solidFill>
                  <a:srgbClr val="FFFFFF"/>
                </a:solidFill>
                <a:effectLst>
                  <a:outerShdw blurRad="38100" dist="38100" dir="2700000" algn="tl">
                    <a:srgbClr val="010199"/>
                  </a:outerShdw>
                </a:effectLst>
                <a:latin typeface="Arial"/>
                <a:cs typeface="Arial"/>
              </a:rPr>
              <a:t>Such agreement raises questions as to the origin of the Synoptic Gospels. Did the authors rely on a common source? Were they interdependent? </a:t>
            </a:r>
          </a:p>
        </p:txBody>
      </p:sp>
      <p:sp>
        <p:nvSpPr>
          <p:cNvPr id="5" name="Text Box 11"/>
          <p:cNvSpPr txBox="1">
            <a:spLocks noChangeArrowheads="1"/>
          </p:cNvSpPr>
          <p:nvPr/>
        </p:nvSpPr>
        <p:spPr bwMode="auto">
          <a:xfrm>
            <a:off x="2267750" y="90872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NIV Study Bible,</a:t>
            </a:r>
            <a:r>
              <a:rPr lang="en-US" sz="2000" dirty="0">
                <a:solidFill>
                  <a:srgbClr val="FFFFFF"/>
                </a:solidFill>
                <a:latin typeface="Arial" charset="0"/>
                <a:cs typeface="Arial" charset="0"/>
              </a:rPr>
              <a:t> 1471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667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6675" name="Rectangle 3"/>
          <p:cNvSpPr>
            <a:spLocks noChangeArrowheads="1"/>
          </p:cNvSpPr>
          <p:nvPr/>
        </p:nvSpPr>
        <p:spPr bwMode="auto">
          <a:xfrm>
            <a:off x="1152525" y="692154"/>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6676" name="AutoShape 4"/>
          <p:cNvSpPr>
            <a:spLocks noChangeArrowheads="1"/>
          </p:cNvSpPr>
          <p:nvPr/>
        </p:nvSpPr>
        <p:spPr bwMode="auto">
          <a:xfrm>
            <a:off x="1355728" y="850904"/>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6677" name="Text Box 5"/>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56678" name="Text Box 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156679" name="Group 7"/>
          <p:cNvGrpSpPr>
            <a:grpSpLocks/>
          </p:cNvGrpSpPr>
          <p:nvPr/>
        </p:nvGrpSpPr>
        <p:grpSpPr bwMode="auto">
          <a:xfrm>
            <a:off x="1152525" y="701676"/>
            <a:ext cx="6751638" cy="5441950"/>
            <a:chOff x="799" y="501"/>
            <a:chExt cx="4678" cy="3885"/>
          </a:xfrm>
        </p:grpSpPr>
        <p:pic>
          <p:nvPicPr>
            <p:cNvPr id="15668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668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5370" name="Text Box 10"/>
          <p:cNvSpPr txBox="1">
            <a:spLocks noChangeArrowheads="1"/>
          </p:cNvSpPr>
          <p:nvPr/>
        </p:nvSpPr>
        <p:spPr bwMode="auto">
          <a:xfrm>
            <a:off x="2111375" y="4435481"/>
            <a:ext cx="4884738" cy="85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en-GB" sz="2500" b="1">
                <a:solidFill>
                  <a:srgbClr val="FFFF00"/>
                </a:solidFill>
                <a:latin typeface="Helvetica" charset="0"/>
                <a:ea typeface="MS Gothic" charset="0"/>
                <a:cs typeface="MS Gothic" charset="0"/>
              </a:rPr>
              <a:t>AS SEEN THROUGH             FOUR DIFFERENT LENSES</a:t>
            </a:r>
          </a:p>
        </p:txBody>
      </p:sp>
      <p:sp>
        <p:nvSpPr>
          <p:cNvPr id="15371" name="Text Box 11"/>
          <p:cNvSpPr txBox="1">
            <a:spLocks noChangeArrowheads="1"/>
          </p:cNvSpPr>
          <p:nvPr/>
        </p:nvSpPr>
        <p:spPr bwMode="auto">
          <a:xfrm>
            <a:off x="2139951" y="6154315"/>
            <a:ext cx="4027488" cy="53107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Comic Sans MS" charset="0"/>
                <a:ea typeface="MS Gothic" charset="0"/>
                <a:cs typeface="MS Gothic" charset="0"/>
              </a:rPr>
              <a:t>STUDY HELP #21</a:t>
            </a:r>
          </a:p>
        </p:txBody>
      </p:sp>
      <p:sp>
        <p:nvSpPr>
          <p:cNvPr id="156682" name="Text Box 13"/>
          <p:cNvSpPr txBox="1">
            <a:spLocks noChangeArrowheads="1"/>
          </p:cNvSpPr>
          <p:nvPr/>
        </p:nvSpPr>
        <p:spPr bwMode="auto">
          <a:xfrm>
            <a:off x="869491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156683"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ru-RU" altLang="ja-JP" sz="3900" b="1" i="1" dirty="0">
                <a:solidFill>
                  <a:srgbClr val="FFFFFF"/>
                </a:solidFill>
                <a:latin typeface="Arial" charset="0"/>
                <a:cs typeface="MS Gothic" charset="0"/>
              </a:rPr>
              <a:t>"</a:t>
            </a:r>
            <a:r>
              <a:rPr lang="en-US" altLang="ja-JP" sz="3900" b="1" i="1" dirty="0">
                <a:solidFill>
                  <a:srgbClr val="FFFFFF"/>
                </a:solidFill>
                <a:latin typeface="Arial" charset="0"/>
                <a:cs typeface="MS Gothic" charset="0"/>
              </a:rPr>
              <a:t>A FINISHED PORTRAIT OF THE </a:t>
            </a:r>
            <a:br>
              <a:rPr lang="en-US" altLang="ja-JP" sz="3900" b="1" i="1" dirty="0">
                <a:solidFill>
                  <a:srgbClr val="FFFFFF"/>
                </a:solidFill>
                <a:latin typeface="Arial" charset="0"/>
                <a:cs typeface="MS Gothic" charset="0"/>
              </a:rPr>
            </a:br>
            <a:r>
              <a:rPr lang="en-US" altLang="ja-JP" sz="3900" b="1" i="1" dirty="0">
                <a:solidFill>
                  <a:srgbClr val="FFFFFF"/>
                </a:solidFill>
                <a:latin typeface="Arial" charset="0"/>
                <a:cs typeface="MS Gothic" charset="0"/>
              </a:rPr>
              <a:t>LORD JESUS CHRIST</a:t>
            </a:r>
            <a:r>
              <a:rPr lang="ru-RU" altLang="ja-JP" sz="3900" b="1" i="1" dirty="0">
                <a:solidFill>
                  <a:srgbClr val="FFFFFF"/>
                </a:solidFill>
                <a:latin typeface="Arial" charset="0"/>
                <a:cs typeface="MS Gothic" charset="0"/>
              </a:rPr>
              <a:t>"</a:t>
            </a:r>
            <a:endParaRPr lang="en-US"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Comic Sans MS" charset="0"/>
                <a:ea typeface="MS Gothic" charset="0"/>
                <a:cs typeface="MS Gothic" charset="0"/>
              </a:rPr>
              <a:t>From </a:t>
            </a:r>
            <a:r>
              <a:rPr lang="ru-RU" sz="2900" b="1" dirty="0">
                <a:solidFill>
                  <a:srgbClr val="FFFF00"/>
                </a:solidFill>
                <a:latin typeface="Comic Sans MS" charset="0"/>
                <a:ea typeface="MS Gothic" charset="0"/>
                <a:cs typeface="MS Gothic" charset="0"/>
              </a:rPr>
              <a:t>"</a:t>
            </a:r>
            <a:r>
              <a:rPr lang="en-GB" sz="2900" b="1" dirty="0">
                <a:solidFill>
                  <a:srgbClr val="FFFF00"/>
                </a:solidFill>
                <a:latin typeface="Comic Sans MS" charset="0"/>
                <a:ea typeface="MS Gothic" charset="0"/>
                <a:cs typeface="MS Gothic" charset="0"/>
              </a:rPr>
              <a:t>The Bible…Basically</a:t>
            </a:r>
            <a:r>
              <a:rPr lang="ru-RU" sz="2900" b="1" dirty="0">
                <a:solidFill>
                  <a:srgbClr val="FFFF00"/>
                </a:solidFill>
                <a:latin typeface="Comic Sans MS" charset="0"/>
                <a:ea typeface="MS Gothic" charset="0"/>
                <a:cs typeface="MS Gothic" charset="0"/>
              </a:rPr>
              <a:t>"</a:t>
            </a:r>
            <a:r>
              <a:rPr lang="en-GB" sz="2900" b="1" dirty="0">
                <a:solidFill>
                  <a:srgbClr val="FFFF00"/>
                </a:solidFill>
                <a:latin typeface="Comic Sans MS" charset="0"/>
                <a:ea typeface="MS Gothic" charset="0"/>
                <a:cs typeface="MS Gothic" charset="0"/>
              </a:rPr>
              <a:t> Seminar…</a:t>
            </a:r>
          </a:p>
        </p:txBody>
      </p:sp>
      <p:sp>
        <p:nvSpPr>
          <p:cNvPr id="17" name="TextBox 16"/>
          <p:cNvSpPr txBox="1"/>
          <p:nvPr/>
        </p:nvSpPr>
        <p:spPr>
          <a:xfrm>
            <a:off x="8459792" y="14291"/>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872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872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8724"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8725"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68438" y="1714501"/>
            <a:ext cx="6173787" cy="53107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specific </a:t>
            </a:r>
            <a:r>
              <a:rPr lang="en-GB" sz="2900" b="1" i="1" u="sng">
                <a:solidFill>
                  <a:srgbClr val="FFFFFF"/>
                </a:solidFill>
                <a:latin typeface="Arial" charset="0"/>
                <a:ea typeface="MS Gothic" charset="0"/>
                <a:cs typeface="MS Gothic" charset="0"/>
              </a:rPr>
              <a:t>audience</a:t>
            </a:r>
          </a:p>
        </p:txBody>
      </p:sp>
      <p:sp>
        <p:nvSpPr>
          <p:cNvPr id="16392" name="Text Box 8"/>
          <p:cNvSpPr txBox="1">
            <a:spLocks noChangeArrowheads="1"/>
          </p:cNvSpPr>
          <p:nvPr/>
        </p:nvSpPr>
        <p:spPr bwMode="auto">
          <a:xfrm>
            <a:off x="1398588" y="2622555"/>
            <a:ext cx="6270625" cy="97734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unique </a:t>
            </a:r>
            <a:r>
              <a:rPr lang="en-GB" sz="2900" b="1" u="sng">
                <a:solidFill>
                  <a:srgbClr val="FFFFFF"/>
                </a:solidFill>
                <a:latin typeface="Arial" charset="0"/>
                <a:ea typeface="MS Gothic" charset="0"/>
                <a:cs typeface="MS Gothic" charset="0"/>
              </a:rPr>
              <a:t>presentation</a:t>
            </a:r>
            <a:r>
              <a:rPr lang="en-GB" sz="2900" b="1">
                <a:solidFill>
                  <a:srgbClr val="FFFF00"/>
                </a:solidFill>
                <a:latin typeface="Arial" charset="0"/>
                <a:ea typeface="MS Gothic" charset="0"/>
                <a:cs typeface="MS Gothic" charset="0"/>
              </a:rPr>
              <a:t> of the person of Jesus Christ</a:t>
            </a:r>
          </a:p>
        </p:txBody>
      </p:sp>
      <p:sp>
        <p:nvSpPr>
          <p:cNvPr id="16393" name="Text Box 9"/>
          <p:cNvSpPr txBox="1">
            <a:spLocks noChangeArrowheads="1"/>
          </p:cNvSpPr>
          <p:nvPr/>
        </p:nvSpPr>
        <p:spPr bwMode="auto">
          <a:xfrm>
            <a:off x="1509713" y="3935416"/>
            <a:ext cx="6088062" cy="97790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foundational </a:t>
            </a:r>
            <a:r>
              <a:rPr lang="en-GB" sz="2900" b="1" i="1" u="sng">
                <a:solidFill>
                  <a:srgbClr val="FFFFFF"/>
                </a:solidFill>
                <a:latin typeface="Arial" charset="0"/>
                <a:ea typeface="MS Gothic" charset="0"/>
                <a:cs typeface="MS Gothic" charset="0"/>
              </a:rPr>
              <a:t>purpose</a:t>
            </a:r>
            <a:r>
              <a:rPr lang="en-GB" sz="2900" b="1">
                <a:solidFill>
                  <a:srgbClr val="FFFF00"/>
                </a:solidFill>
                <a:latin typeface="Arial" charset="0"/>
                <a:ea typeface="MS Gothic" charset="0"/>
                <a:cs typeface="MS Gothic" charset="0"/>
              </a:rPr>
              <a:t> for writing his Gospel</a:t>
            </a:r>
          </a:p>
        </p:txBody>
      </p:sp>
      <p:sp>
        <p:nvSpPr>
          <p:cNvPr id="16394" name="Text Box 10"/>
          <p:cNvSpPr txBox="1">
            <a:spLocks noChangeArrowheads="1"/>
          </p:cNvSpPr>
          <p:nvPr/>
        </p:nvSpPr>
        <p:spPr bwMode="auto">
          <a:xfrm>
            <a:off x="1508131" y="5259388"/>
            <a:ext cx="6416675" cy="53181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own </a:t>
            </a:r>
            <a:r>
              <a:rPr lang="en-GB" sz="2900" b="1" i="1" u="sng">
                <a:solidFill>
                  <a:srgbClr val="FFFFFF"/>
                </a:solidFill>
                <a:latin typeface="Arial" charset="0"/>
                <a:ea typeface="MS Gothic" charset="0"/>
                <a:cs typeface="MS Gothic" charset="0"/>
              </a:rPr>
              <a:t>date</a:t>
            </a:r>
            <a:r>
              <a:rPr lang="en-GB" sz="2900" b="1">
                <a:solidFill>
                  <a:srgbClr val="FFFF00"/>
                </a:solidFill>
                <a:latin typeface="Arial" charset="0"/>
                <a:ea typeface="MS Gothic" charset="0"/>
                <a:cs typeface="MS Gothic" charset="0"/>
              </a:rPr>
              <a:t> of writing</a:t>
            </a:r>
          </a:p>
        </p:txBody>
      </p:sp>
      <p:sp>
        <p:nvSpPr>
          <p:cNvPr id="158730"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158731"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6"/>
            <a:ext cx="8229600" cy="792163"/>
          </a:xfrm>
          <a:prstGeom prst="rect">
            <a:avLst/>
          </a:prstGeom>
        </p:spPr>
        <p:txBody>
          <a:bodyPr lIns="91376" tIns="45688" rIns="91376" bIns="45688"/>
          <a:lstStyle/>
          <a:p>
            <a:pPr>
              <a:defRPr/>
            </a:pPr>
            <a:r>
              <a:rPr lang="en-GB" sz="3600" b="1" i="1" cap="all" dirty="0">
                <a:solidFill>
                  <a:srgbClr val="66FFFF"/>
                </a:solidFill>
                <a:latin typeface="Arial" charset="0"/>
                <a:cs typeface="MS Gothic" charset="0"/>
              </a:rPr>
              <a:t>Each Gospel Writer Had:</a:t>
            </a:r>
          </a:p>
        </p:txBody>
      </p:sp>
      <p:sp>
        <p:nvSpPr>
          <p:cNvPr id="15" name="TextBox 14"/>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0772"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60787" name="Group 9"/>
            <p:cNvGrpSpPr>
              <a:grpSpLocks/>
            </p:cNvGrpSpPr>
            <p:nvPr/>
          </p:nvGrpSpPr>
          <p:grpSpPr bwMode="auto">
            <a:xfrm>
              <a:off x="1232" y="2928"/>
              <a:ext cx="1615" cy="1071"/>
              <a:chOff x="1232" y="2928"/>
              <a:chExt cx="1615" cy="1071"/>
            </a:xfrm>
          </p:grpSpPr>
          <p:sp>
            <p:nvSpPr>
              <p:cNvPr id="1608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8" name="Group 14"/>
            <p:cNvGrpSpPr>
              <a:grpSpLocks/>
            </p:cNvGrpSpPr>
            <p:nvPr/>
          </p:nvGrpSpPr>
          <p:grpSpPr bwMode="auto">
            <a:xfrm>
              <a:off x="3552" y="2928"/>
              <a:ext cx="1615" cy="1071"/>
              <a:chOff x="3552" y="2928"/>
              <a:chExt cx="1615" cy="1071"/>
            </a:xfrm>
          </p:grpSpPr>
          <p:sp>
            <p:nvSpPr>
              <p:cNvPr id="1607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9" name="Group 19"/>
            <p:cNvGrpSpPr>
              <a:grpSpLocks/>
            </p:cNvGrpSpPr>
            <p:nvPr/>
          </p:nvGrpSpPr>
          <p:grpSpPr bwMode="auto">
            <a:xfrm>
              <a:off x="3568" y="1008"/>
              <a:ext cx="1615" cy="1071"/>
              <a:chOff x="3568" y="1008"/>
              <a:chExt cx="1615" cy="1071"/>
            </a:xfrm>
          </p:grpSpPr>
          <p:sp>
            <p:nvSpPr>
              <p:cNvPr id="1607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90" name="Group 24"/>
            <p:cNvGrpSpPr>
              <a:grpSpLocks/>
            </p:cNvGrpSpPr>
            <p:nvPr/>
          </p:nvGrpSpPr>
          <p:grpSpPr bwMode="auto">
            <a:xfrm>
              <a:off x="1264" y="1008"/>
              <a:ext cx="1615" cy="1071"/>
              <a:chOff x="1264" y="1008"/>
              <a:chExt cx="1615" cy="1071"/>
            </a:xfrm>
          </p:grpSpPr>
          <p:sp>
            <p:nvSpPr>
              <p:cNvPr id="1607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7" name="Group 29"/>
          <p:cNvGrpSpPr>
            <a:grpSpLocks/>
          </p:cNvGrpSpPr>
          <p:nvPr/>
        </p:nvGrpSpPr>
        <p:grpSpPr bwMode="auto">
          <a:xfrm>
            <a:off x="1412875" y="946156"/>
            <a:ext cx="3860800" cy="3332163"/>
            <a:chOff x="979" y="675"/>
            <a:chExt cx="2675" cy="2379"/>
          </a:xfrm>
        </p:grpSpPr>
        <p:sp>
          <p:nvSpPr>
            <p:cNvPr id="160783" name="Rectangle 3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0784" name="Rectangle 3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0785" name="Rectangle 3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0786" name="Rectangle 3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0778"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0779"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780"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81"/>
            <a:ext cx="8229600" cy="5048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US" sz="2900" b="1">
                <a:solidFill>
                  <a:srgbClr val="FFEA18"/>
                </a:solidFill>
                <a:latin typeface="Comic Sans MS" charset="0"/>
                <a:cs typeface="MS Gothic" charset="0"/>
              </a:rPr>
              <a:t>FOUR INDIVIDUAL PORTRAITS…</a:t>
            </a:r>
          </a:p>
        </p:txBody>
      </p:sp>
      <p:sp>
        <p:nvSpPr>
          <p:cNvPr id="41" name="TextBox 40"/>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6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6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281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282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2824" name="Group 8"/>
          <p:cNvGrpSpPr>
            <a:grpSpLocks/>
          </p:cNvGrpSpPr>
          <p:nvPr/>
        </p:nvGrpSpPr>
        <p:grpSpPr bwMode="auto">
          <a:xfrm>
            <a:off x="1412875" y="946156"/>
            <a:ext cx="3860800" cy="3332163"/>
            <a:chOff x="979" y="675"/>
            <a:chExt cx="2675" cy="2379"/>
          </a:xfrm>
        </p:grpSpPr>
        <p:sp>
          <p:nvSpPr>
            <p:cNvPr id="162835"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2836"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2837"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2838"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8445"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8446"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8447"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8448" name="Rectangle 16"/>
          <p:cNvSpPr>
            <a:spLocks noChangeArrowheads="1"/>
          </p:cNvSpPr>
          <p:nvPr/>
        </p:nvSpPr>
        <p:spPr bwMode="auto">
          <a:xfrm>
            <a:off x="5762631"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2829"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2830"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2831"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162832"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GB" sz="2900" b="1">
                <a:solidFill>
                  <a:srgbClr val="FFEA18"/>
                </a:solidFill>
                <a:latin typeface="Comic Sans MS" charset="0"/>
                <a:cs typeface="MS Gothic" charset="0"/>
              </a:rPr>
              <a:t>FRAMING THE GOSPELS…</a:t>
            </a:r>
            <a:endParaRPr lang="en-US">
              <a:latin typeface="Times New Roman" charset="0"/>
              <a:cs typeface="MS Gothic" charset="0"/>
            </a:endParaRPr>
          </a:p>
        </p:txBody>
      </p:sp>
      <p:sp>
        <p:nvSpPr>
          <p:cNvPr id="25" name="TextBox 24"/>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486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486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48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4872" name="Group 8"/>
          <p:cNvGrpSpPr>
            <a:grpSpLocks/>
          </p:cNvGrpSpPr>
          <p:nvPr/>
        </p:nvGrpSpPr>
        <p:grpSpPr bwMode="auto">
          <a:xfrm>
            <a:off x="1412875" y="946156"/>
            <a:ext cx="3860800" cy="3332163"/>
            <a:chOff x="979" y="675"/>
            <a:chExt cx="2675" cy="2379"/>
          </a:xfrm>
        </p:grpSpPr>
        <p:sp>
          <p:nvSpPr>
            <p:cNvPr id="164908"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4909"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4910"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4911"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4873"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4874"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4875"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4876" name="Rectangle 16"/>
          <p:cNvSpPr>
            <a:spLocks noChangeArrowheads="1"/>
          </p:cNvSpPr>
          <p:nvPr/>
        </p:nvSpPr>
        <p:spPr bwMode="auto">
          <a:xfrm>
            <a:off x="5756278" y="3684589"/>
            <a:ext cx="186372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grpSp>
        <p:nvGrpSpPr>
          <p:cNvPr id="3" name="Group 17"/>
          <p:cNvGrpSpPr>
            <a:grpSpLocks/>
          </p:cNvGrpSpPr>
          <p:nvPr/>
        </p:nvGrpSpPr>
        <p:grpSpPr bwMode="auto">
          <a:xfrm>
            <a:off x="1652588" y="1560513"/>
            <a:ext cx="2273300" cy="1181100"/>
            <a:chOff x="1145" y="1114"/>
            <a:chExt cx="1575" cy="843"/>
          </a:xfrm>
        </p:grpSpPr>
        <p:grpSp>
          <p:nvGrpSpPr>
            <p:cNvPr id="164903" name="Group 18"/>
            <p:cNvGrpSpPr>
              <a:grpSpLocks/>
            </p:cNvGrpSpPr>
            <p:nvPr/>
          </p:nvGrpSpPr>
          <p:grpSpPr bwMode="auto">
            <a:xfrm>
              <a:off x="1145" y="1176"/>
              <a:ext cx="617" cy="781"/>
              <a:chOff x="1145" y="1176"/>
              <a:chExt cx="617" cy="781"/>
            </a:xfrm>
          </p:grpSpPr>
          <p:sp>
            <p:nvSpPr>
              <p:cNvPr id="164905" name="Rectangle 19"/>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906" name="Rectangle 20"/>
              <p:cNvSpPr>
                <a:spLocks noChangeArrowheads="1"/>
              </p:cNvSpPr>
              <p:nvPr/>
            </p:nvSpPr>
            <p:spPr bwMode="auto">
              <a:xfrm>
                <a:off x="1145" y="1530"/>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7" name="Rectangle 21"/>
              <p:cNvSpPr>
                <a:spLocks noChangeArrowheads="1"/>
              </p:cNvSpPr>
              <p:nvPr/>
            </p:nvSpPr>
            <p:spPr bwMode="auto">
              <a:xfrm>
                <a:off x="1145" y="1834"/>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904" name="Rectangle 22"/>
            <p:cNvSpPr>
              <a:spLocks noChangeArrowheads="1"/>
            </p:cNvSpPr>
            <p:nvPr/>
          </p:nvSpPr>
          <p:spPr bwMode="auto">
            <a:xfrm>
              <a:off x="1496" y="1114"/>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   JEWS</a:t>
              </a:r>
            </a:p>
          </p:txBody>
        </p:sp>
      </p:grpSp>
      <p:grpSp>
        <p:nvGrpSpPr>
          <p:cNvPr id="5" name="Group 23"/>
          <p:cNvGrpSpPr>
            <a:grpSpLocks/>
          </p:cNvGrpSpPr>
          <p:nvPr/>
        </p:nvGrpSpPr>
        <p:grpSpPr bwMode="auto">
          <a:xfrm>
            <a:off x="5070481" y="1570044"/>
            <a:ext cx="2595563" cy="1182687"/>
            <a:chOff x="3513" y="1121"/>
            <a:chExt cx="1799" cy="844"/>
          </a:xfrm>
        </p:grpSpPr>
        <p:grpSp>
          <p:nvGrpSpPr>
            <p:cNvPr id="164898" name="Group 24"/>
            <p:cNvGrpSpPr>
              <a:grpSpLocks/>
            </p:cNvGrpSpPr>
            <p:nvPr/>
          </p:nvGrpSpPr>
          <p:grpSpPr bwMode="auto">
            <a:xfrm>
              <a:off x="3513" y="1184"/>
              <a:ext cx="617" cy="781"/>
              <a:chOff x="3513" y="1184"/>
              <a:chExt cx="617" cy="781"/>
            </a:xfrm>
          </p:grpSpPr>
          <p:sp>
            <p:nvSpPr>
              <p:cNvPr id="164900" name="Rectangle 25"/>
              <p:cNvSpPr>
                <a:spLocks noChangeArrowheads="1"/>
              </p:cNvSpPr>
              <p:nvPr/>
            </p:nvSpPr>
            <p:spPr bwMode="auto">
              <a:xfrm>
                <a:off x="3513" y="1184"/>
                <a:ext cx="588"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901" name="Rectangle 26"/>
              <p:cNvSpPr>
                <a:spLocks noChangeArrowheads="1"/>
              </p:cNvSpPr>
              <p:nvPr/>
            </p:nvSpPr>
            <p:spPr bwMode="auto">
              <a:xfrm>
                <a:off x="3513" y="1538"/>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2" name="Rectangle 27"/>
              <p:cNvSpPr>
                <a:spLocks noChangeArrowheads="1"/>
              </p:cNvSpPr>
              <p:nvPr/>
            </p:nvSpPr>
            <p:spPr bwMode="auto">
              <a:xfrm>
                <a:off x="3513" y="1842"/>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9" name="Rectangle 28"/>
            <p:cNvSpPr>
              <a:spLocks noChangeArrowheads="1"/>
            </p:cNvSpPr>
            <p:nvPr/>
          </p:nvSpPr>
          <p:spPr bwMode="auto">
            <a:xfrm>
              <a:off x="4088" y="1121"/>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ROMANS</a:t>
              </a:r>
            </a:p>
          </p:txBody>
        </p:sp>
      </p:grpSp>
      <p:grpSp>
        <p:nvGrpSpPr>
          <p:cNvPr id="7" name="Group 29"/>
          <p:cNvGrpSpPr>
            <a:grpSpLocks/>
          </p:cNvGrpSpPr>
          <p:nvPr/>
        </p:nvGrpSpPr>
        <p:grpSpPr bwMode="auto">
          <a:xfrm>
            <a:off x="1674817" y="4237044"/>
            <a:ext cx="2554287" cy="1182687"/>
            <a:chOff x="1161" y="3025"/>
            <a:chExt cx="1769" cy="844"/>
          </a:xfrm>
        </p:grpSpPr>
        <p:grpSp>
          <p:nvGrpSpPr>
            <p:cNvPr id="164893" name="Group 30"/>
            <p:cNvGrpSpPr>
              <a:grpSpLocks/>
            </p:cNvGrpSpPr>
            <p:nvPr/>
          </p:nvGrpSpPr>
          <p:grpSpPr bwMode="auto">
            <a:xfrm>
              <a:off x="1161" y="3088"/>
              <a:ext cx="617" cy="781"/>
              <a:chOff x="1161" y="3088"/>
              <a:chExt cx="617" cy="781"/>
            </a:xfrm>
          </p:grpSpPr>
          <p:sp>
            <p:nvSpPr>
              <p:cNvPr id="164895" name="Rectangle 3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896" name="Rectangle 32"/>
              <p:cNvSpPr>
                <a:spLocks noChangeArrowheads="1"/>
              </p:cNvSpPr>
              <p:nvPr/>
            </p:nvSpPr>
            <p:spPr bwMode="auto">
              <a:xfrm>
                <a:off x="1161"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7" name="Rectangle 33"/>
              <p:cNvSpPr>
                <a:spLocks noChangeArrowheads="1"/>
              </p:cNvSpPr>
              <p:nvPr/>
            </p:nvSpPr>
            <p:spPr bwMode="auto">
              <a:xfrm>
                <a:off x="1161"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4" name="Rectangle 34"/>
            <p:cNvSpPr>
              <a:spLocks noChangeArrowheads="1"/>
            </p:cNvSpPr>
            <p:nvPr/>
          </p:nvSpPr>
          <p:spPr bwMode="auto">
            <a:xfrm>
              <a:off x="1706" y="3025"/>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GREEKS</a:t>
              </a:r>
            </a:p>
          </p:txBody>
        </p:sp>
      </p:grpSp>
      <p:grpSp>
        <p:nvGrpSpPr>
          <p:cNvPr id="9" name="Group 48"/>
          <p:cNvGrpSpPr>
            <a:grpSpLocks/>
          </p:cNvGrpSpPr>
          <p:nvPr/>
        </p:nvGrpSpPr>
        <p:grpSpPr bwMode="auto">
          <a:xfrm>
            <a:off x="4848225" y="4241803"/>
            <a:ext cx="3187700" cy="1177925"/>
            <a:chOff x="3359" y="3028"/>
            <a:chExt cx="2209" cy="841"/>
          </a:xfrm>
        </p:grpSpPr>
        <p:grpSp>
          <p:nvGrpSpPr>
            <p:cNvPr id="164888" name="Group 36"/>
            <p:cNvGrpSpPr>
              <a:grpSpLocks/>
            </p:cNvGrpSpPr>
            <p:nvPr/>
          </p:nvGrpSpPr>
          <p:grpSpPr bwMode="auto">
            <a:xfrm>
              <a:off x="3359" y="3088"/>
              <a:ext cx="710" cy="781"/>
              <a:chOff x="3473" y="3088"/>
              <a:chExt cx="617" cy="781"/>
            </a:xfrm>
          </p:grpSpPr>
          <p:sp>
            <p:nvSpPr>
              <p:cNvPr id="164890" name="Rectangle 37"/>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891" name="Rectangle 38"/>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2" name="Rectangle 39"/>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89" name="Rectangle 40"/>
            <p:cNvSpPr>
              <a:spLocks noChangeArrowheads="1"/>
            </p:cNvSpPr>
            <p:nvPr/>
          </p:nvSpPr>
          <p:spPr bwMode="auto">
            <a:xfrm>
              <a:off x="3792" y="3028"/>
              <a:ext cx="1776"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CHURCH</a:t>
              </a:r>
            </a:p>
          </p:txBody>
        </p:sp>
      </p:grpSp>
      <p:sp>
        <p:nvSpPr>
          <p:cNvPr id="164881"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4882"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3"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4"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164885"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80772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THE AUDIENCES FOR THE GOSPELS…</a:t>
            </a:r>
            <a:endParaRPr lang="en-US">
              <a:latin typeface="Times New Roman" charset="0"/>
              <a:cs typeface="MS Gothic" charset="0"/>
            </a:endParaRPr>
          </a:p>
        </p:txBody>
      </p:sp>
      <p:sp>
        <p:nvSpPr>
          <p:cNvPr id="50" name="TextBox 49"/>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20"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   JEWS</a:t>
            </a:r>
          </a:p>
        </p:txBody>
      </p:sp>
      <p:sp>
        <p:nvSpPr>
          <p:cNvPr id="166926" name="Rectangle 18"/>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ROMANS</a:t>
            </a:r>
          </a:p>
        </p:txBody>
      </p:sp>
      <p:sp>
        <p:nvSpPr>
          <p:cNvPr id="166927" name="Rectangle 19"/>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GREEKS</a:t>
            </a: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29" name="Rectangle 21"/>
          <p:cNvSpPr>
            <a:spLocks noChangeArrowheads="1"/>
          </p:cNvSpPr>
          <p:nvPr/>
        </p:nvSpPr>
        <p:spPr bwMode="auto">
          <a:xfrm>
            <a:off x="1652588" y="1647831"/>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1"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3" name="Group 25"/>
          <p:cNvGrpSpPr>
            <a:grpSpLocks/>
          </p:cNvGrpSpPr>
          <p:nvPr/>
        </p:nvGrpSpPr>
        <p:grpSpPr bwMode="auto">
          <a:xfrm>
            <a:off x="1652589" y="2070104"/>
            <a:ext cx="2538412" cy="469900"/>
            <a:chOff x="1145" y="1478"/>
            <a:chExt cx="1759" cy="336"/>
          </a:xfrm>
        </p:grpSpPr>
        <p:sp>
          <p:nvSpPr>
            <p:cNvPr id="166971" name="Rectangle 26"/>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72" name="Rectangle 27"/>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KING</a:t>
              </a:r>
            </a:p>
          </p:txBody>
        </p:sp>
      </p:grpSp>
      <p:grpSp>
        <p:nvGrpSpPr>
          <p:cNvPr id="4" name="Group 28"/>
          <p:cNvGrpSpPr>
            <a:grpSpLocks/>
          </p:cNvGrpSpPr>
          <p:nvPr/>
        </p:nvGrpSpPr>
        <p:grpSpPr bwMode="auto">
          <a:xfrm>
            <a:off x="5070475" y="2065341"/>
            <a:ext cx="2578100" cy="469900"/>
            <a:chOff x="3513" y="1474"/>
            <a:chExt cx="1787" cy="336"/>
          </a:xfrm>
        </p:grpSpPr>
        <p:sp>
          <p:nvSpPr>
            <p:cNvPr id="166969" name="Rectangle 29"/>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70" name="Rectangle 30"/>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SERVANT</a:t>
              </a:r>
            </a:p>
          </p:txBody>
        </p:sp>
      </p:grpSp>
      <p:sp>
        <p:nvSpPr>
          <p:cNvPr id="166935" name="Rectangle 31"/>
          <p:cNvSpPr>
            <a:spLocks noChangeArrowheads="1"/>
          </p:cNvSpPr>
          <p:nvPr/>
        </p:nvSpPr>
        <p:spPr bwMode="auto">
          <a:xfrm>
            <a:off x="167481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5" name="Group 33"/>
          <p:cNvGrpSpPr>
            <a:grpSpLocks/>
          </p:cNvGrpSpPr>
          <p:nvPr/>
        </p:nvGrpSpPr>
        <p:grpSpPr bwMode="auto">
          <a:xfrm>
            <a:off x="1674813" y="4735514"/>
            <a:ext cx="2532062" cy="469900"/>
            <a:chOff x="1161" y="3381"/>
            <a:chExt cx="1754" cy="336"/>
          </a:xfrm>
        </p:grpSpPr>
        <p:sp>
          <p:nvSpPr>
            <p:cNvPr id="166967" name="Rectangle 34"/>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68" name="Rectangle 35"/>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GOD/MAN</a:t>
              </a:r>
            </a:p>
          </p:txBody>
        </p:sp>
      </p:gr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0"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2"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grpSp>
        <p:nvGrpSpPr>
          <p:cNvPr id="166944" name="Group 65"/>
          <p:cNvGrpSpPr>
            <a:grpSpLocks/>
          </p:cNvGrpSpPr>
          <p:nvPr/>
        </p:nvGrpSpPr>
        <p:grpSpPr bwMode="auto">
          <a:xfrm>
            <a:off x="5008563" y="4241803"/>
            <a:ext cx="3403600" cy="1177925"/>
            <a:chOff x="3471" y="3028"/>
            <a:chExt cx="2358" cy="841"/>
          </a:xfrm>
        </p:grpSpPr>
        <p:grpSp>
          <p:nvGrpSpPr>
            <p:cNvPr id="166955" name="Group 50"/>
            <p:cNvGrpSpPr>
              <a:grpSpLocks/>
            </p:cNvGrpSpPr>
            <p:nvPr/>
          </p:nvGrpSpPr>
          <p:grpSpPr bwMode="auto">
            <a:xfrm>
              <a:off x="3471" y="3088"/>
              <a:ext cx="881" cy="781"/>
              <a:chOff x="3473" y="3088"/>
              <a:chExt cx="617" cy="781"/>
            </a:xfrm>
          </p:grpSpPr>
          <p:sp>
            <p:nvSpPr>
              <p:cNvPr id="166957" name="Rectangle 51"/>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CECECE"/>
                    </a:solidFill>
                    <a:latin typeface="Helvetica" charset="0"/>
                    <a:ea typeface="MS Gothic" charset="0"/>
                    <a:cs typeface="MS Gothic" charset="0"/>
                  </a:rPr>
                  <a:t>TO:</a:t>
                </a:r>
              </a:p>
            </p:txBody>
          </p:sp>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grpSp>
      <p:grpSp>
        <p:nvGrpSpPr>
          <p:cNvPr id="10" name="Group 55"/>
          <p:cNvGrpSpPr>
            <a:grpSpLocks/>
          </p:cNvGrpSpPr>
          <p:nvPr/>
        </p:nvGrpSpPr>
        <p:grpSpPr bwMode="auto">
          <a:xfrm>
            <a:off x="5011738" y="4729163"/>
            <a:ext cx="1965325" cy="469900"/>
            <a:chOff x="3473" y="3376"/>
            <a:chExt cx="1362" cy="336"/>
          </a:xfrm>
        </p:grpSpPr>
        <p:sp>
          <p:nvSpPr>
            <p:cNvPr id="166953" name="Rectangle 56"/>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54" name="Rectangle 57"/>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GOD</a:t>
              </a:r>
            </a:p>
          </p:txBody>
        </p:sp>
      </p:gr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…PORTRAYING JESUS AS…</a:t>
            </a:r>
            <a:endParaRPr lang="en-US">
              <a:latin typeface="Times New Roman" charset="0"/>
              <a:cs typeface="MS Gothic" charset="0"/>
            </a:endParaRPr>
          </a:p>
        </p:txBody>
      </p:sp>
      <p:sp>
        <p:nvSpPr>
          <p:cNvPr id="67" name="TextBox 66"/>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896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896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8964"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5"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6"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7" name="Rectangle 7"/>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8968" name="Rectangle 8"/>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8969" name="Rectangle 9"/>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8970" name="Rectangle 10"/>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   JEWS</a:t>
            </a:r>
          </a:p>
        </p:txBody>
      </p:sp>
      <p:sp>
        <p:nvSpPr>
          <p:cNvPr id="168971" name="Rectangle 11"/>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ROMANS</a:t>
            </a:r>
          </a:p>
        </p:txBody>
      </p:sp>
      <p:sp>
        <p:nvSpPr>
          <p:cNvPr id="168972" name="Rectangle 12"/>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GREEKS</a:t>
            </a:r>
          </a:p>
        </p:txBody>
      </p:sp>
      <p:sp>
        <p:nvSpPr>
          <p:cNvPr id="168973" name="Rectangle 13"/>
          <p:cNvSpPr>
            <a:spLocks noChangeArrowheads="1"/>
          </p:cNvSpPr>
          <p:nvPr/>
        </p:nvSpPr>
        <p:spPr bwMode="auto">
          <a:xfrm>
            <a:off x="1652588" y="1647831"/>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74"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8975"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76"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77" name="Group 17"/>
          <p:cNvGrpSpPr>
            <a:grpSpLocks/>
          </p:cNvGrpSpPr>
          <p:nvPr/>
        </p:nvGrpSpPr>
        <p:grpSpPr bwMode="auto">
          <a:xfrm>
            <a:off x="1652589" y="2070104"/>
            <a:ext cx="2538412" cy="469900"/>
            <a:chOff x="1145" y="1478"/>
            <a:chExt cx="1759" cy="336"/>
          </a:xfrm>
        </p:grpSpPr>
        <p:sp>
          <p:nvSpPr>
            <p:cNvPr id="169017" name="Rectangle 18"/>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8"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KING</a:t>
              </a:r>
            </a:p>
          </p:txBody>
        </p:sp>
      </p:grpSp>
      <p:grpSp>
        <p:nvGrpSpPr>
          <p:cNvPr id="168978" name="Group 20"/>
          <p:cNvGrpSpPr>
            <a:grpSpLocks/>
          </p:cNvGrpSpPr>
          <p:nvPr/>
        </p:nvGrpSpPr>
        <p:grpSpPr bwMode="auto">
          <a:xfrm>
            <a:off x="5070475" y="2065341"/>
            <a:ext cx="2578100" cy="469900"/>
            <a:chOff x="3513" y="1474"/>
            <a:chExt cx="1787" cy="336"/>
          </a:xfrm>
        </p:grpSpPr>
        <p:sp>
          <p:nvSpPr>
            <p:cNvPr id="169015" name="Rectangle 21"/>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6"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SERVANT</a:t>
              </a:r>
            </a:p>
          </p:txBody>
        </p:sp>
      </p:grpSp>
      <p:sp>
        <p:nvSpPr>
          <p:cNvPr id="168979" name="Rectangle 23"/>
          <p:cNvSpPr>
            <a:spLocks noChangeArrowheads="1"/>
          </p:cNvSpPr>
          <p:nvPr/>
        </p:nvSpPr>
        <p:spPr bwMode="auto">
          <a:xfrm>
            <a:off x="167481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80"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81" name="Group 25"/>
          <p:cNvGrpSpPr>
            <a:grpSpLocks/>
          </p:cNvGrpSpPr>
          <p:nvPr/>
        </p:nvGrpSpPr>
        <p:grpSpPr bwMode="auto">
          <a:xfrm>
            <a:off x="1674813" y="4735514"/>
            <a:ext cx="2532062" cy="469900"/>
            <a:chOff x="1161" y="3381"/>
            <a:chExt cx="1754" cy="336"/>
          </a:xfrm>
        </p:grpSpPr>
        <p:sp>
          <p:nvSpPr>
            <p:cNvPr id="169013" name="Rectangle 26"/>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4"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GOD/MAN</a:t>
              </a:r>
            </a:p>
          </p:txBody>
        </p:sp>
      </p:grpSp>
      <p:sp>
        <p:nvSpPr>
          <p:cNvPr id="168982"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5" name="Group 29"/>
          <p:cNvGrpSpPr>
            <a:grpSpLocks/>
          </p:cNvGrpSpPr>
          <p:nvPr/>
        </p:nvGrpSpPr>
        <p:grpSpPr bwMode="auto">
          <a:xfrm>
            <a:off x="1652588" y="2557463"/>
            <a:ext cx="2541587" cy="677862"/>
            <a:chOff x="1145" y="1826"/>
            <a:chExt cx="1761" cy="484"/>
          </a:xfrm>
        </p:grpSpPr>
        <p:sp>
          <p:nvSpPr>
            <p:cNvPr id="169011" name="Rectangle 30"/>
            <p:cNvSpPr>
              <a:spLocks noChangeArrowheads="1"/>
            </p:cNvSpPr>
            <p:nvPr/>
          </p:nvSpPr>
          <p:spPr bwMode="auto">
            <a:xfrm>
              <a:off x="1145"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sp>
          <p:nvSpPr>
            <p:cNvPr id="169012" name="Rectangle 31"/>
            <p:cNvSpPr>
              <a:spLocks noChangeArrowheads="1"/>
            </p:cNvSpPr>
            <p:nvPr/>
          </p:nvSpPr>
          <p:spPr bwMode="auto">
            <a:xfrm>
              <a:off x="1682" y="19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SAID</a:t>
              </a:r>
            </a:p>
          </p:txBody>
        </p:sp>
      </p:grpSp>
      <p:grpSp>
        <p:nvGrpSpPr>
          <p:cNvPr id="6" name="Group 32"/>
          <p:cNvGrpSpPr>
            <a:grpSpLocks/>
          </p:cNvGrpSpPr>
          <p:nvPr/>
        </p:nvGrpSpPr>
        <p:grpSpPr bwMode="auto">
          <a:xfrm>
            <a:off x="1674813" y="5205417"/>
            <a:ext cx="2070100" cy="661987"/>
            <a:chOff x="1161" y="3716"/>
            <a:chExt cx="1434" cy="473"/>
          </a:xfrm>
        </p:grpSpPr>
        <p:sp>
          <p:nvSpPr>
            <p:cNvPr id="169009"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FELT</a:t>
              </a:r>
            </a:p>
          </p:txBody>
        </p:sp>
        <p:sp>
          <p:nvSpPr>
            <p:cNvPr id="169010" name="Rectangle 34"/>
            <p:cNvSpPr>
              <a:spLocks noChangeArrowheads="1"/>
            </p:cNvSpPr>
            <p:nvPr/>
          </p:nvSpPr>
          <p:spPr bwMode="auto">
            <a:xfrm>
              <a:off x="1161" y="3716"/>
              <a:ext cx="617"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grpSp>
      <p:grpSp>
        <p:nvGrpSpPr>
          <p:cNvPr id="7" name="Group 35"/>
          <p:cNvGrpSpPr>
            <a:grpSpLocks/>
          </p:cNvGrpSpPr>
          <p:nvPr/>
        </p:nvGrpSpPr>
        <p:grpSpPr bwMode="auto">
          <a:xfrm>
            <a:off x="5070481" y="2557465"/>
            <a:ext cx="1998663" cy="659840"/>
            <a:chOff x="3513" y="1826"/>
            <a:chExt cx="1385" cy="471"/>
          </a:xfrm>
        </p:grpSpPr>
        <p:sp>
          <p:nvSpPr>
            <p:cNvPr id="169007" name="Rectangle 36"/>
            <p:cNvSpPr>
              <a:spLocks noChangeArrowheads="1"/>
            </p:cNvSpPr>
            <p:nvPr/>
          </p:nvSpPr>
          <p:spPr bwMode="auto">
            <a:xfrm>
              <a:off x="3513"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sp>
          <p:nvSpPr>
            <p:cNvPr id="169008" name="Rectangle 37"/>
            <p:cNvSpPr>
              <a:spLocks noChangeArrowheads="1"/>
            </p:cNvSpPr>
            <p:nvPr/>
          </p:nvSpPr>
          <p:spPr bwMode="auto">
            <a:xfrm>
              <a:off x="4091" y="1959"/>
              <a:ext cx="807"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DID</a:t>
              </a:r>
            </a:p>
          </p:txBody>
        </p:sp>
      </p:grpSp>
      <p:sp>
        <p:nvSpPr>
          <p:cNvPr id="168986"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87" name="Group 39"/>
          <p:cNvGrpSpPr>
            <a:grpSpLocks/>
          </p:cNvGrpSpPr>
          <p:nvPr/>
        </p:nvGrpSpPr>
        <p:grpSpPr bwMode="auto">
          <a:xfrm>
            <a:off x="1412875" y="946156"/>
            <a:ext cx="3860800" cy="3332163"/>
            <a:chOff x="979" y="675"/>
            <a:chExt cx="2675" cy="2379"/>
          </a:xfrm>
        </p:grpSpPr>
        <p:sp>
          <p:nvSpPr>
            <p:cNvPr id="169003"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9004"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9005"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9006"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8988" name="Rectangle 44"/>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8989" name="Rectangle 45"/>
          <p:cNvSpPr>
            <a:spLocks noChangeArrowheads="1"/>
          </p:cNvSpPr>
          <p:nvPr/>
        </p:nvSpPr>
        <p:spPr bwMode="auto">
          <a:xfrm>
            <a:off x="5895975" y="4241800"/>
            <a:ext cx="26939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8990"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grpSp>
        <p:nvGrpSpPr>
          <p:cNvPr id="168991" name="Group 47"/>
          <p:cNvGrpSpPr>
            <a:grpSpLocks/>
          </p:cNvGrpSpPr>
          <p:nvPr/>
        </p:nvGrpSpPr>
        <p:grpSpPr bwMode="auto">
          <a:xfrm>
            <a:off x="5011738" y="4729163"/>
            <a:ext cx="1965325" cy="469900"/>
            <a:chOff x="3473" y="3376"/>
            <a:chExt cx="1362" cy="336"/>
          </a:xfrm>
        </p:grpSpPr>
        <p:sp>
          <p:nvSpPr>
            <p:cNvPr id="169001" name="Rectangle 48"/>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02"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GOD</a:t>
              </a:r>
            </a:p>
          </p:txBody>
        </p:sp>
      </p:grpSp>
      <p:grpSp>
        <p:nvGrpSpPr>
          <p:cNvPr id="10" name="Group 50"/>
          <p:cNvGrpSpPr>
            <a:grpSpLocks/>
          </p:cNvGrpSpPr>
          <p:nvPr/>
        </p:nvGrpSpPr>
        <p:grpSpPr bwMode="auto">
          <a:xfrm>
            <a:off x="4992688" y="5203829"/>
            <a:ext cx="2681287" cy="679450"/>
            <a:chOff x="3460" y="3715"/>
            <a:chExt cx="1857" cy="485"/>
          </a:xfrm>
        </p:grpSpPr>
        <p:sp>
          <p:nvSpPr>
            <p:cNvPr id="168999" name="Rectangle 51"/>
            <p:cNvSpPr>
              <a:spLocks noChangeArrowheads="1"/>
            </p:cNvSpPr>
            <p:nvPr/>
          </p:nvSpPr>
          <p:spPr bwMode="auto">
            <a:xfrm>
              <a:off x="4093" y="386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MEANT</a:t>
              </a:r>
            </a:p>
          </p:txBody>
        </p:sp>
        <p:sp>
          <p:nvSpPr>
            <p:cNvPr id="169000" name="Rectangle 52"/>
            <p:cNvSpPr>
              <a:spLocks noChangeArrowheads="1"/>
            </p:cNvSpPr>
            <p:nvPr/>
          </p:nvSpPr>
          <p:spPr bwMode="auto">
            <a:xfrm>
              <a:off x="3460" y="3715"/>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grpSp>
      <p:sp>
        <p:nvSpPr>
          <p:cNvPr id="168993"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8994"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8995" name="Text Box 55"/>
          <p:cNvSpPr txBox="1">
            <a:spLocks noChangeArrowheads="1"/>
          </p:cNvSpPr>
          <p:nvPr/>
        </p:nvSpPr>
        <p:spPr bwMode="auto">
          <a:xfrm>
            <a:off x="8358659"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19</a:t>
            </a:r>
          </a:p>
        </p:txBody>
      </p:sp>
      <p:sp>
        <p:nvSpPr>
          <p:cNvPr id="168996" name="Text Box 56"/>
          <p:cNvSpPr txBox="1">
            <a:spLocks noChangeArrowheads="1"/>
          </p:cNvSpPr>
          <p:nvPr/>
        </p:nvSpPr>
        <p:spPr bwMode="auto">
          <a:xfrm>
            <a:off x="8702869" y="6498913"/>
            <a:ext cx="264729" cy="2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ea typeface="MS Gothic" charset="0"/>
                <a:cs typeface="MS Gothic" charset="0"/>
              </a:rPr>
              <a:t>5</a:t>
            </a:r>
          </a:p>
        </p:txBody>
      </p:sp>
      <p:sp>
        <p:nvSpPr>
          <p:cNvPr id="59" name="Title 58"/>
          <p:cNvSpPr>
            <a:spLocks noGrp="1"/>
          </p:cNvSpPr>
          <p:nvPr>
            <p:ph type="title" idx="4294967295"/>
          </p:nvPr>
        </p:nvSpPr>
        <p:spPr bwMode="auto">
          <a:xfrm>
            <a:off x="457200" y="1524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THE MESSAGE IN A NUTSHELL…</a:t>
            </a:r>
            <a:endParaRPr lang="en-US">
              <a:latin typeface="Times New Roman" charset="0"/>
              <a:cs typeface="MS Gothic" charset="0"/>
            </a:endParaRPr>
          </a:p>
        </p:txBody>
      </p:sp>
      <p:sp>
        <p:nvSpPr>
          <p:cNvPr id="61" name="TextBox 60"/>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56225" y="1479551"/>
            <a:ext cx="739775" cy="400050"/>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Acts</a:t>
            </a:r>
          </a:p>
        </p:txBody>
      </p:sp>
      <p:grpSp>
        <p:nvGrpSpPr>
          <p:cNvPr id="2" name="Group 4"/>
          <p:cNvGrpSpPr>
            <a:grpSpLocks/>
          </p:cNvGrpSpPr>
          <p:nvPr/>
        </p:nvGrpSpPr>
        <p:grpSpPr bwMode="auto">
          <a:xfrm>
            <a:off x="496891" y="838206"/>
            <a:ext cx="2460623" cy="1211263"/>
            <a:chOff x="313" y="553"/>
            <a:chExt cx="1550" cy="763"/>
          </a:xfrm>
        </p:grpSpPr>
        <p:sp>
          <p:nvSpPr>
            <p:cNvPr id="139285" name="Text Box 5"/>
            <p:cNvSpPr txBox="1">
              <a:spLocks noChangeArrowheads="1"/>
            </p:cNvSpPr>
            <p:nvPr/>
          </p:nvSpPr>
          <p:spPr bwMode="auto">
            <a:xfrm rot="-5400000">
              <a:off x="57" y="809"/>
              <a:ext cx="76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Matthew</a:t>
              </a:r>
            </a:p>
          </p:txBody>
        </p:sp>
        <p:sp>
          <p:nvSpPr>
            <p:cNvPr id="139286" name="Text Box 6"/>
            <p:cNvSpPr txBox="1">
              <a:spLocks noChangeArrowheads="1"/>
            </p:cNvSpPr>
            <p:nvPr/>
          </p:nvSpPr>
          <p:spPr bwMode="auto">
            <a:xfrm rot="16200000">
              <a:off x="628" y="932"/>
              <a:ext cx="496"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Mark</a:t>
              </a:r>
            </a:p>
          </p:txBody>
        </p:sp>
        <p:sp>
          <p:nvSpPr>
            <p:cNvPr id="139287" name="Text Box 7"/>
            <p:cNvSpPr txBox="1">
              <a:spLocks noChangeArrowheads="1"/>
            </p:cNvSpPr>
            <p:nvPr/>
          </p:nvSpPr>
          <p:spPr bwMode="auto">
            <a:xfrm rot="16200000">
              <a:off x="1066" y="943"/>
              <a:ext cx="49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Luke</a:t>
              </a:r>
            </a:p>
          </p:txBody>
        </p:sp>
        <p:sp>
          <p:nvSpPr>
            <p:cNvPr id="139288" name="Text Box 8"/>
            <p:cNvSpPr txBox="1">
              <a:spLocks noChangeArrowheads="1"/>
            </p:cNvSpPr>
            <p:nvPr/>
          </p:nvSpPr>
          <p:spPr bwMode="auto">
            <a:xfrm rot="16200000">
              <a:off x="1486" y="939"/>
              <a:ext cx="502"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John</a:t>
              </a:r>
            </a:p>
          </p:txBody>
        </p:sp>
      </p:grpSp>
      <p:sp>
        <p:nvSpPr>
          <p:cNvPr id="4105" name="Text Box 9"/>
          <p:cNvSpPr txBox="1">
            <a:spLocks noChangeArrowheads="1"/>
          </p:cNvSpPr>
          <p:nvPr/>
        </p:nvSpPr>
        <p:spPr bwMode="auto">
          <a:xfrm>
            <a:off x="901972" y="762002"/>
            <a:ext cx="1936206" cy="430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The Gospels</a:t>
            </a: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History</a:t>
            </a: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Letters by Paul</a:t>
            </a:r>
          </a:p>
        </p:txBody>
      </p:sp>
      <p:grpSp>
        <p:nvGrpSpPr>
          <p:cNvPr id="3" name="Group 12"/>
          <p:cNvGrpSpPr>
            <a:grpSpLocks/>
          </p:cNvGrpSpPr>
          <p:nvPr/>
        </p:nvGrpSpPr>
        <p:grpSpPr bwMode="auto">
          <a:xfrm>
            <a:off x="271465" y="2665424"/>
            <a:ext cx="8623299" cy="2181227"/>
            <a:chOff x="171" y="1588"/>
            <a:chExt cx="5432" cy="1374"/>
          </a:xfrm>
          <a:solidFill>
            <a:srgbClr val="CCFFCC"/>
          </a:solidFill>
        </p:grpSpPr>
        <p:sp>
          <p:nvSpPr>
            <p:cNvPr id="18454" name="Text Box 13"/>
            <p:cNvSpPr txBox="1">
              <a:spLocks noChangeArrowheads="1"/>
            </p:cNvSpPr>
            <p:nvPr/>
          </p:nvSpPr>
          <p:spPr bwMode="auto">
            <a:xfrm rot="16200000">
              <a:off x="-80" y="2459"/>
              <a:ext cx="75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Romans</a:t>
              </a:r>
            </a:p>
          </p:txBody>
        </p:sp>
        <p:sp>
          <p:nvSpPr>
            <p:cNvPr id="18455" name="Text Box 14"/>
            <p:cNvSpPr txBox="1">
              <a:spLocks noChangeArrowheads="1"/>
            </p:cNvSpPr>
            <p:nvPr/>
          </p:nvSpPr>
          <p:spPr bwMode="auto">
            <a:xfrm rot="16200000">
              <a:off x="149" y="2261"/>
              <a:ext cx="114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1 Corinthians</a:t>
              </a:r>
            </a:p>
          </p:txBody>
        </p:sp>
        <p:sp>
          <p:nvSpPr>
            <p:cNvPr id="18456" name="Text Box 15"/>
            <p:cNvSpPr txBox="1">
              <a:spLocks noChangeArrowheads="1"/>
            </p:cNvSpPr>
            <p:nvPr/>
          </p:nvSpPr>
          <p:spPr bwMode="auto">
            <a:xfrm rot="16200000">
              <a:off x="569" y="2261"/>
              <a:ext cx="114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Corinthians</a:t>
              </a:r>
            </a:p>
          </p:txBody>
        </p:sp>
        <p:sp>
          <p:nvSpPr>
            <p:cNvPr id="18457" name="Text Box 16"/>
            <p:cNvSpPr txBox="1">
              <a:spLocks noChangeArrowheads="1"/>
            </p:cNvSpPr>
            <p:nvPr/>
          </p:nvSpPr>
          <p:spPr bwMode="auto">
            <a:xfrm rot="16200000">
              <a:off x="1168" y="2414"/>
              <a:ext cx="84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Galatians</a:t>
              </a:r>
            </a:p>
          </p:txBody>
        </p:sp>
        <p:sp>
          <p:nvSpPr>
            <p:cNvPr id="18458" name="Text Box 17"/>
            <p:cNvSpPr txBox="1">
              <a:spLocks noChangeArrowheads="1"/>
            </p:cNvSpPr>
            <p:nvPr/>
          </p:nvSpPr>
          <p:spPr bwMode="auto">
            <a:xfrm rot="16200000">
              <a:off x="1554" y="2374"/>
              <a:ext cx="92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Ephesians</a:t>
              </a:r>
            </a:p>
          </p:txBody>
        </p:sp>
        <p:sp>
          <p:nvSpPr>
            <p:cNvPr id="18459" name="Text Box 18"/>
            <p:cNvSpPr txBox="1">
              <a:spLocks noChangeArrowheads="1"/>
            </p:cNvSpPr>
            <p:nvPr/>
          </p:nvSpPr>
          <p:spPr bwMode="auto">
            <a:xfrm rot="16200000">
              <a:off x="1953" y="2347"/>
              <a:ext cx="978"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Philippians</a:t>
              </a:r>
            </a:p>
          </p:txBody>
        </p:sp>
        <p:sp>
          <p:nvSpPr>
            <p:cNvPr id="18460" name="Text Box 19"/>
            <p:cNvSpPr txBox="1">
              <a:spLocks noChangeArrowheads="1"/>
            </p:cNvSpPr>
            <p:nvPr/>
          </p:nvSpPr>
          <p:spPr bwMode="auto">
            <a:xfrm rot="16200000">
              <a:off x="2339" y="2347"/>
              <a:ext cx="978"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Colossians</a:t>
              </a:r>
            </a:p>
          </p:txBody>
        </p:sp>
        <p:sp>
          <p:nvSpPr>
            <p:cNvPr id="18461" name="Text Box 20"/>
            <p:cNvSpPr txBox="1">
              <a:spLocks noChangeArrowheads="1"/>
            </p:cNvSpPr>
            <p:nvPr/>
          </p:nvSpPr>
          <p:spPr bwMode="auto">
            <a:xfrm rot="16200000">
              <a:off x="2577" y="2149"/>
              <a:ext cx="1373"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1 Thessalonians</a:t>
              </a:r>
            </a:p>
          </p:txBody>
        </p:sp>
        <p:sp>
          <p:nvSpPr>
            <p:cNvPr id="18462" name="Text Box 21"/>
            <p:cNvSpPr txBox="1">
              <a:spLocks noChangeArrowheads="1"/>
            </p:cNvSpPr>
            <p:nvPr/>
          </p:nvSpPr>
          <p:spPr bwMode="auto">
            <a:xfrm rot="16200000">
              <a:off x="3057" y="2149"/>
              <a:ext cx="1373"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Thessalonians</a:t>
              </a:r>
            </a:p>
          </p:txBody>
        </p:sp>
        <p:sp>
          <p:nvSpPr>
            <p:cNvPr id="18463" name="Text Box 22"/>
            <p:cNvSpPr txBox="1">
              <a:spLocks noChangeArrowheads="1"/>
            </p:cNvSpPr>
            <p:nvPr/>
          </p:nvSpPr>
          <p:spPr bwMode="auto">
            <a:xfrm rot="16200000">
              <a:off x="3734" y="2394"/>
              <a:ext cx="88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1 Timothy</a:t>
              </a:r>
            </a:p>
          </p:txBody>
        </p:sp>
        <p:sp>
          <p:nvSpPr>
            <p:cNvPr id="18464" name="Text Box 23"/>
            <p:cNvSpPr txBox="1">
              <a:spLocks noChangeArrowheads="1"/>
            </p:cNvSpPr>
            <p:nvPr/>
          </p:nvSpPr>
          <p:spPr bwMode="auto">
            <a:xfrm rot="16200000">
              <a:off x="4166" y="2394"/>
              <a:ext cx="88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Timothy</a:t>
              </a:r>
            </a:p>
          </p:txBody>
        </p:sp>
        <p:sp>
          <p:nvSpPr>
            <p:cNvPr id="18465" name="Text Box 24"/>
            <p:cNvSpPr txBox="1">
              <a:spLocks noChangeArrowheads="1"/>
            </p:cNvSpPr>
            <p:nvPr/>
          </p:nvSpPr>
          <p:spPr bwMode="auto">
            <a:xfrm rot="16200000">
              <a:off x="4786" y="2586"/>
              <a:ext cx="49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Titus</a:t>
              </a:r>
            </a:p>
          </p:txBody>
        </p:sp>
        <p:sp>
          <p:nvSpPr>
            <p:cNvPr id="18466" name="Text Box 25"/>
            <p:cNvSpPr txBox="1">
              <a:spLocks noChangeArrowheads="1"/>
            </p:cNvSpPr>
            <p:nvPr/>
          </p:nvSpPr>
          <p:spPr bwMode="auto">
            <a:xfrm rot="16200000">
              <a:off x="5055" y="2414"/>
              <a:ext cx="843"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Philemon</a:t>
              </a: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General Letters</a:t>
            </a:r>
          </a:p>
        </p:txBody>
      </p:sp>
      <p:sp>
        <p:nvSpPr>
          <p:cNvPr id="4123" name="Text Box 27"/>
          <p:cNvSpPr txBox="1">
            <a:spLocks noChangeArrowheads="1"/>
          </p:cNvSpPr>
          <p:nvPr/>
        </p:nvSpPr>
        <p:spPr bwMode="auto">
          <a:xfrm>
            <a:off x="6588909" y="4876802"/>
            <a:ext cx="1516085" cy="430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Prophecy</a:t>
            </a:r>
          </a:p>
        </p:txBody>
      </p:sp>
      <p:sp>
        <p:nvSpPr>
          <p:cNvPr id="4124" name="Text Box 28"/>
          <p:cNvSpPr txBox="1">
            <a:spLocks noChangeArrowheads="1"/>
          </p:cNvSpPr>
          <p:nvPr/>
        </p:nvSpPr>
        <p:spPr bwMode="auto">
          <a:xfrm rot="-5400000">
            <a:off x="6625432" y="5901532"/>
            <a:ext cx="1481137" cy="400050"/>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chemeClr val="bg1"/>
                </a:solidFill>
                <a:latin typeface="Arial" charset="0"/>
                <a:cs typeface="Arial" charset="0"/>
              </a:rPr>
              <a:t>Revelation</a:t>
            </a:r>
          </a:p>
        </p:txBody>
      </p:sp>
      <p:grpSp>
        <p:nvGrpSpPr>
          <p:cNvPr id="4" name="Group 29"/>
          <p:cNvGrpSpPr>
            <a:grpSpLocks/>
          </p:cNvGrpSpPr>
          <p:nvPr/>
        </p:nvGrpSpPr>
        <p:grpSpPr bwMode="auto">
          <a:xfrm>
            <a:off x="260350" y="5257806"/>
            <a:ext cx="4997451" cy="1254125"/>
            <a:chOff x="164" y="3312"/>
            <a:chExt cx="3148" cy="790"/>
          </a:xfrm>
        </p:grpSpPr>
        <p:sp>
          <p:nvSpPr>
            <p:cNvPr id="139277" name="Text Box 30"/>
            <p:cNvSpPr txBox="1">
              <a:spLocks noChangeArrowheads="1"/>
            </p:cNvSpPr>
            <p:nvPr/>
          </p:nvSpPr>
          <p:spPr bwMode="auto">
            <a:xfrm rot="16200000">
              <a:off x="-105" y="3581"/>
              <a:ext cx="790"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Hebrews</a:t>
              </a:r>
            </a:p>
          </p:txBody>
        </p:sp>
        <p:sp>
          <p:nvSpPr>
            <p:cNvPr id="139278" name="Text Box 31"/>
            <p:cNvSpPr txBox="1">
              <a:spLocks noChangeArrowheads="1"/>
            </p:cNvSpPr>
            <p:nvPr/>
          </p:nvSpPr>
          <p:spPr bwMode="auto">
            <a:xfrm rot="16200000">
              <a:off x="361" y="3666"/>
              <a:ext cx="619"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James</a:t>
              </a:r>
            </a:p>
          </p:txBody>
        </p:sp>
        <p:sp>
          <p:nvSpPr>
            <p:cNvPr id="139279" name="Text Box 32"/>
            <p:cNvSpPr txBox="1">
              <a:spLocks noChangeArrowheads="1"/>
            </p:cNvSpPr>
            <p:nvPr/>
          </p:nvSpPr>
          <p:spPr bwMode="auto">
            <a:xfrm rot="16200000">
              <a:off x="774"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Peter</a:t>
              </a:r>
            </a:p>
          </p:txBody>
        </p:sp>
        <p:sp>
          <p:nvSpPr>
            <p:cNvPr id="139280" name="Text Box 33"/>
            <p:cNvSpPr txBox="1">
              <a:spLocks noChangeArrowheads="1"/>
            </p:cNvSpPr>
            <p:nvPr/>
          </p:nvSpPr>
          <p:spPr bwMode="auto">
            <a:xfrm rot="16200000">
              <a:off x="1177"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Peter</a:t>
              </a:r>
            </a:p>
          </p:txBody>
        </p:sp>
        <p:sp>
          <p:nvSpPr>
            <p:cNvPr id="139281" name="Text Box 34"/>
            <p:cNvSpPr txBox="1">
              <a:spLocks noChangeArrowheads="1"/>
            </p:cNvSpPr>
            <p:nvPr/>
          </p:nvSpPr>
          <p:spPr bwMode="auto">
            <a:xfrm rot="16200000">
              <a:off x="1608"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John</a:t>
              </a:r>
            </a:p>
          </p:txBody>
        </p:sp>
        <p:sp>
          <p:nvSpPr>
            <p:cNvPr id="139282" name="Text Box 35"/>
            <p:cNvSpPr txBox="1">
              <a:spLocks noChangeArrowheads="1"/>
            </p:cNvSpPr>
            <p:nvPr/>
          </p:nvSpPr>
          <p:spPr bwMode="auto">
            <a:xfrm rot="16200000">
              <a:off x="2040"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John</a:t>
              </a:r>
            </a:p>
          </p:txBody>
        </p:sp>
        <p:sp>
          <p:nvSpPr>
            <p:cNvPr id="139283" name="Text Box 36"/>
            <p:cNvSpPr txBox="1">
              <a:spLocks noChangeArrowheads="1"/>
            </p:cNvSpPr>
            <p:nvPr/>
          </p:nvSpPr>
          <p:spPr bwMode="auto">
            <a:xfrm rot="16200000">
              <a:off x="2473"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3 John</a:t>
              </a:r>
            </a:p>
          </p:txBody>
        </p:sp>
        <p:sp>
          <p:nvSpPr>
            <p:cNvPr id="139284" name="Text Box 37"/>
            <p:cNvSpPr txBox="1">
              <a:spLocks noChangeArrowheads="1"/>
            </p:cNvSpPr>
            <p:nvPr/>
          </p:nvSpPr>
          <p:spPr bwMode="auto">
            <a:xfrm rot="16200000">
              <a:off x="2939" y="3729"/>
              <a:ext cx="493"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Jude</a:t>
              </a:r>
            </a:p>
          </p:txBody>
        </p:sp>
      </p:grpSp>
      <p:sp>
        <p:nvSpPr>
          <p:cNvPr id="24589" name="Rectangle 38"/>
          <p:cNvSpPr>
            <a:spLocks noGrp="1" noChangeArrowheads="1"/>
          </p:cNvSpPr>
          <p:nvPr>
            <p:ph type="title" idx="4294967295"/>
          </p:nvPr>
        </p:nvSpPr>
        <p:spPr>
          <a:xfrm>
            <a:off x="0" y="6"/>
            <a:ext cx="9144000" cy="487248"/>
          </a:xfrm>
          <a:solidFill>
            <a:srgbClr val="800000"/>
          </a:solidFill>
        </p:spPr>
        <p:txBody>
          <a:bodyPr anchor="t">
            <a:spAutoFit/>
          </a:bodyPr>
          <a:lstStyle/>
          <a:p>
            <a:pPr algn="ctr" eaLnBrk="1" hangingPunct="1">
              <a:defRPr/>
            </a:pPr>
            <a:r>
              <a:rPr lang="en-US" sz="2800">
                <a:solidFill>
                  <a:srgbClr val="FFFFFF"/>
                </a:solidFill>
                <a:effectLst>
                  <a:outerShdw blurRad="38100" dist="38100" dir="2700000" algn="tl">
                    <a:srgbClr val="000000"/>
                  </a:outerShdw>
                </a:effectLst>
                <a:latin typeface="Arial"/>
                <a:ea typeface="ＭＳ Ｐゴシック" charset="0"/>
                <a:cs typeface="Arial"/>
              </a:rPr>
              <a:t>List in order all the books of the New Testament</a:t>
            </a:r>
          </a:p>
        </p:txBody>
      </p:sp>
      <p:sp>
        <p:nvSpPr>
          <p:cNvPr id="139276" name="Text Box 5"/>
          <p:cNvSpPr txBox="1">
            <a:spLocks noChangeArrowheads="1"/>
          </p:cNvSpPr>
          <p:nvPr/>
        </p:nvSpPr>
        <p:spPr bwMode="auto">
          <a:xfrm>
            <a:off x="8638950" y="54868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10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06" y="777881"/>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7" name="Rectangle 9"/>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2</a:t>
            </a:r>
          </a:p>
        </p:txBody>
      </p:sp>
      <p:sp>
        <p:nvSpPr>
          <p:cNvPr id="17101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3</a:t>
            </a:r>
          </a:p>
        </p:txBody>
      </p:sp>
      <p:sp>
        <p:nvSpPr>
          <p:cNvPr id="171019"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1</a:t>
            </a:r>
          </a:p>
        </p:txBody>
      </p:sp>
      <p:grpSp>
        <p:nvGrpSpPr>
          <p:cNvPr id="171020" name="Group 12"/>
          <p:cNvGrpSpPr>
            <a:grpSpLocks/>
          </p:cNvGrpSpPr>
          <p:nvPr/>
        </p:nvGrpSpPr>
        <p:grpSpPr bwMode="auto">
          <a:xfrm>
            <a:off x="1652588" y="1647827"/>
            <a:ext cx="890587" cy="1378386"/>
            <a:chOff x="1145" y="1176"/>
            <a:chExt cx="617" cy="985"/>
          </a:xfrm>
        </p:grpSpPr>
        <p:sp>
          <p:nvSpPr>
            <p:cNvPr id="171057"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8"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9"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grpSp>
        <p:nvGrpSpPr>
          <p:cNvPr id="171021" name="Group 16"/>
          <p:cNvGrpSpPr>
            <a:grpSpLocks/>
          </p:cNvGrpSpPr>
          <p:nvPr/>
        </p:nvGrpSpPr>
        <p:grpSpPr bwMode="auto">
          <a:xfrm>
            <a:off x="5070475" y="1658941"/>
            <a:ext cx="890588" cy="1378386"/>
            <a:chOff x="3513" y="1184"/>
            <a:chExt cx="617" cy="985"/>
          </a:xfrm>
        </p:grpSpPr>
        <p:sp>
          <p:nvSpPr>
            <p:cNvPr id="171054"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5"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6"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grpSp>
        <p:nvGrpSpPr>
          <p:cNvPr id="171022" name="Group 20"/>
          <p:cNvGrpSpPr>
            <a:grpSpLocks/>
          </p:cNvGrpSpPr>
          <p:nvPr/>
        </p:nvGrpSpPr>
        <p:grpSpPr bwMode="auto">
          <a:xfrm>
            <a:off x="1674817" y="4325942"/>
            <a:ext cx="890587" cy="1378386"/>
            <a:chOff x="1161" y="3088"/>
            <a:chExt cx="617" cy="985"/>
          </a:xfrm>
        </p:grpSpPr>
        <p:sp>
          <p:nvSpPr>
            <p:cNvPr id="171051"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2"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3"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sp>
        <p:nvSpPr>
          <p:cNvPr id="171023" name="Rectangle 2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MATTHEW</a:t>
            </a:r>
          </a:p>
        </p:txBody>
      </p:sp>
      <p:sp>
        <p:nvSpPr>
          <p:cNvPr id="171024" name="Rectangle 2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MARK</a:t>
            </a:r>
          </a:p>
        </p:txBody>
      </p:sp>
      <p:sp>
        <p:nvSpPr>
          <p:cNvPr id="171025" name="Rectangle 26"/>
          <p:cNvSpPr>
            <a:spLocks noChangeArrowheads="1"/>
          </p:cNvSpPr>
          <p:nvPr/>
        </p:nvSpPr>
        <p:spPr bwMode="auto">
          <a:xfrm>
            <a:off x="2149481" y="3692526"/>
            <a:ext cx="20351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LUKE</a:t>
            </a:r>
          </a:p>
        </p:txBody>
      </p:sp>
      <p:sp>
        <p:nvSpPr>
          <p:cNvPr id="171026" name="Rectangle 2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   JEWS</a:t>
            </a:r>
          </a:p>
        </p:txBody>
      </p:sp>
      <p:sp>
        <p:nvSpPr>
          <p:cNvPr id="171027" name="Rectangle 28"/>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ROMANS</a:t>
            </a:r>
          </a:p>
        </p:txBody>
      </p:sp>
      <p:sp>
        <p:nvSpPr>
          <p:cNvPr id="171028" name="Rectangle 29"/>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GREEKS</a:t>
            </a:r>
          </a:p>
        </p:txBody>
      </p:sp>
      <p:sp>
        <p:nvSpPr>
          <p:cNvPr id="171029" name="Rectangle 30"/>
          <p:cNvSpPr>
            <a:spLocks noChangeArrowheads="1"/>
          </p:cNvSpPr>
          <p:nvPr/>
        </p:nvSpPr>
        <p:spPr bwMode="auto">
          <a:xfrm>
            <a:off x="2424117" y="2070100"/>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KING</a:t>
            </a:r>
          </a:p>
        </p:txBody>
      </p:sp>
      <p:sp>
        <p:nvSpPr>
          <p:cNvPr id="171030" name="Rectangle 31"/>
          <p:cNvSpPr>
            <a:spLocks noChangeArrowheads="1"/>
          </p:cNvSpPr>
          <p:nvPr/>
        </p:nvSpPr>
        <p:spPr bwMode="auto">
          <a:xfrm>
            <a:off x="5881688" y="20653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SERVANT</a:t>
            </a:r>
          </a:p>
        </p:txBody>
      </p:sp>
      <p:sp>
        <p:nvSpPr>
          <p:cNvPr id="171031" name="Rectangle 32"/>
          <p:cNvSpPr>
            <a:spLocks noChangeArrowheads="1"/>
          </p:cNvSpPr>
          <p:nvPr/>
        </p:nvSpPr>
        <p:spPr bwMode="auto">
          <a:xfrm>
            <a:off x="2439988" y="4735517"/>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GOD/MAN</a:t>
            </a:r>
          </a:p>
        </p:txBody>
      </p:sp>
      <p:sp>
        <p:nvSpPr>
          <p:cNvPr id="171032" name="Rectangle 33"/>
          <p:cNvSpPr>
            <a:spLocks noChangeArrowheads="1"/>
          </p:cNvSpPr>
          <p:nvPr/>
        </p:nvSpPr>
        <p:spPr bwMode="auto">
          <a:xfrm>
            <a:off x="2427288" y="2574925"/>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SAID</a:t>
            </a:r>
          </a:p>
        </p:txBody>
      </p:sp>
      <p:sp>
        <p:nvSpPr>
          <p:cNvPr id="171033" name="Rectangle 34"/>
          <p:cNvSpPr>
            <a:spLocks noChangeArrowheads="1"/>
          </p:cNvSpPr>
          <p:nvPr/>
        </p:nvSpPr>
        <p:spPr bwMode="auto">
          <a:xfrm>
            <a:off x="5905503" y="2584450"/>
            <a:ext cx="1154113"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DID</a:t>
            </a:r>
          </a:p>
        </p:txBody>
      </p:sp>
      <p:sp>
        <p:nvSpPr>
          <p:cNvPr id="171034" name="Rectangle 35"/>
          <p:cNvSpPr>
            <a:spLocks noChangeArrowheads="1"/>
          </p:cNvSpPr>
          <p:nvPr/>
        </p:nvSpPr>
        <p:spPr bwMode="auto">
          <a:xfrm>
            <a:off x="2439994" y="5251450"/>
            <a:ext cx="1247775"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FELT</a:t>
            </a:r>
          </a:p>
        </p:txBody>
      </p:sp>
      <p:sp>
        <p:nvSpPr>
          <p:cNvPr id="171035" name="Text Box 3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grpSp>
        <p:nvGrpSpPr>
          <p:cNvPr id="171036" name="Group 37"/>
          <p:cNvGrpSpPr>
            <a:grpSpLocks/>
          </p:cNvGrpSpPr>
          <p:nvPr/>
        </p:nvGrpSpPr>
        <p:grpSpPr bwMode="auto">
          <a:xfrm>
            <a:off x="3219450" y="212725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771239"/>
            <a:ext cx="4516438" cy="848204"/>
            <a:chOff x="1523" y="1978"/>
            <a:chExt cx="3129" cy="605"/>
          </a:xfrm>
        </p:grpSpPr>
        <p:sp>
          <p:nvSpPr>
            <p:cNvPr id="171046" name="Text Box 42"/>
            <p:cNvSpPr txBox="1">
              <a:spLocks noChangeArrowheads="1"/>
            </p:cNvSpPr>
            <p:nvPr/>
          </p:nvSpPr>
          <p:spPr bwMode="auto">
            <a:xfrm rot="18900000">
              <a:off x="1523" y="2252"/>
              <a:ext cx="312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ru-RU" b="1" dirty="0">
                  <a:solidFill>
                    <a:srgbClr val="FFFFFF"/>
                  </a:solidFill>
                  <a:latin typeface="Lucida Handwriting" charset="0"/>
                  <a:ea typeface="MS Gothic" charset="0"/>
                  <a:cs typeface="MS Gothic" charset="0"/>
                </a:rPr>
                <a:t>"</a:t>
              </a:r>
              <a:r>
                <a:rPr lang="en-GB" b="1" dirty="0">
                  <a:solidFill>
                    <a:srgbClr val="FFFFFF"/>
                  </a:solidFill>
                  <a:latin typeface="Lucida Handwriting" charset="0"/>
                  <a:ea typeface="MS Gothic" charset="0"/>
                  <a:cs typeface="MS Gothic" charset="0"/>
                </a:rPr>
                <a:t>TO SEE TOGETHER</a:t>
              </a:r>
              <a:r>
                <a:rPr lang="ru-RU" b="1" dirty="0">
                  <a:solidFill>
                    <a:srgbClr val="FFFFFF"/>
                  </a:solidFill>
                  <a:latin typeface="Lucida Handwriting" charset="0"/>
                  <a:ea typeface="MS Gothic" charset="0"/>
                  <a:cs typeface="MS Gothic" charset="0"/>
                </a:rPr>
                <a:t>"</a:t>
              </a:r>
              <a:endParaRPr lang="en-GB" b="1" dirty="0">
                <a:solidFill>
                  <a:srgbClr val="FFFFFF"/>
                </a:solidFill>
                <a:latin typeface="Lucida Handwriting" charset="0"/>
                <a:ea typeface="MS Gothic" charset="0"/>
                <a:cs typeface="MS Gothic" charset="0"/>
              </a:endParaRPr>
            </a:p>
          </p:txBody>
        </p:sp>
        <p:sp>
          <p:nvSpPr>
            <p:cNvPr id="171047" name="Text Box 43"/>
            <p:cNvSpPr txBox="1">
              <a:spLocks noChangeArrowheads="1"/>
            </p:cNvSpPr>
            <p:nvPr/>
          </p:nvSpPr>
          <p:spPr bwMode="auto">
            <a:xfrm rot="18960000">
              <a:off x="1720" y="1978"/>
              <a:ext cx="2076"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ea typeface="MS Gothic" charset="0"/>
                  <a:cs typeface="MS Gothic" charset="0"/>
                </a:rPr>
                <a:t> SYNOPTIC:</a:t>
              </a:r>
            </a:p>
          </p:txBody>
        </p:sp>
      </p:grpSp>
      <p:sp>
        <p:nvSpPr>
          <p:cNvPr id="22572" name="Text Box 44"/>
          <p:cNvSpPr txBox="1">
            <a:spLocks noChangeArrowheads="1"/>
          </p:cNvSpPr>
          <p:nvPr/>
        </p:nvSpPr>
        <p:spPr bwMode="auto">
          <a:xfrm>
            <a:off x="3463925" y="3495679"/>
            <a:ext cx="5126038" cy="230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AFD00"/>
              </a:buClr>
            </a:pPr>
            <a:r>
              <a:rPr lang="ru-RU" sz="4800" b="1" dirty="0">
                <a:solidFill>
                  <a:srgbClr val="FAFD00"/>
                </a:solidFill>
                <a:latin typeface="Comic Sans MS" charset="0"/>
                <a:ea typeface="MS Gothic" charset="0"/>
                <a:cs typeface="MS Gothic" charset="0"/>
              </a:rPr>
              <a:t>"</a:t>
            </a:r>
            <a:r>
              <a:rPr lang="en-GB" sz="4800" b="1" dirty="0">
                <a:solidFill>
                  <a:srgbClr val="FAFD00"/>
                </a:solidFill>
                <a:latin typeface="Comic Sans MS" charset="0"/>
                <a:ea typeface="MS Gothic" charset="0"/>
                <a:cs typeface="MS Gothic" charset="0"/>
              </a:rPr>
              <a:t>TO</a:t>
            </a:r>
            <a:br>
              <a:rPr lang="en-GB" sz="4800" b="1" dirty="0">
                <a:solidFill>
                  <a:srgbClr val="FAFD00"/>
                </a:solidFill>
                <a:latin typeface="Comic Sans MS" charset="0"/>
                <a:ea typeface="MS Gothic" charset="0"/>
                <a:cs typeface="MS Gothic" charset="0"/>
              </a:rPr>
            </a:br>
            <a:r>
              <a:rPr lang="en-GB" sz="4800" b="1" dirty="0">
                <a:solidFill>
                  <a:srgbClr val="FAFD00"/>
                </a:solidFill>
                <a:latin typeface="Comic Sans MS" charset="0"/>
                <a:ea typeface="MS Gothic" charset="0"/>
                <a:cs typeface="MS Gothic" charset="0"/>
              </a:rPr>
              <a:t>SEE TOGETHER</a:t>
            </a:r>
            <a:r>
              <a:rPr lang="ru-RU" sz="4800" b="1" dirty="0">
                <a:solidFill>
                  <a:srgbClr val="FAFD00"/>
                </a:solidFill>
                <a:latin typeface="Comic Sans MS" charset="0"/>
                <a:ea typeface="MS Gothic" charset="0"/>
                <a:cs typeface="MS Gothic" charset="0"/>
              </a:rPr>
              <a:t>"</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700219" y="815978"/>
            <a:ext cx="5718175" cy="1192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en-GB" sz="7200" b="1">
                <a:solidFill>
                  <a:srgbClr val="FAFD00"/>
                </a:solidFill>
                <a:latin typeface="Comic Sans MS" charset="0"/>
                <a:ea typeface="MS Gothic" charset="0"/>
                <a:cs typeface="MS Gothic" charset="0"/>
              </a:rPr>
              <a:t>SYNOPTIC:</a:t>
            </a:r>
          </a:p>
        </p:txBody>
      </p:sp>
      <p:sp>
        <p:nvSpPr>
          <p:cNvPr id="171040" name="Text Box 46"/>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2" name="Text Box 48"/>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71043" name="Text Box 49"/>
          <p:cNvSpPr txBox="1">
            <a:spLocks noChangeArrowheads="1"/>
          </p:cNvSpPr>
          <p:nvPr/>
        </p:nvSpPr>
        <p:spPr bwMode="auto">
          <a:xfrm>
            <a:off x="870126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THAT STRANGE SOUNDING WORD…</a:t>
            </a:r>
            <a:endParaRPr lang="en-US">
              <a:latin typeface="Times New Roman" charset="0"/>
              <a:cs typeface="MS Gothic" charset="0"/>
            </a:endParaRPr>
          </a:p>
        </p:txBody>
      </p:sp>
      <p:sp>
        <p:nvSpPr>
          <p:cNvPr id="171045" name="TextBox 52"/>
          <p:cNvSpPr txBox="1">
            <a:spLocks noChangeArrowheads="1"/>
          </p:cNvSpPr>
          <p:nvPr/>
        </p:nvSpPr>
        <p:spPr bwMode="auto">
          <a:xfrm>
            <a:off x="8388354" y="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6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30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173064"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73065"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73066"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73067"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nvGrpSpPr>
          <p:cNvPr id="173068" name="Group 12"/>
          <p:cNvGrpSpPr>
            <a:grpSpLocks/>
          </p:cNvGrpSpPr>
          <p:nvPr/>
        </p:nvGrpSpPr>
        <p:grpSpPr bwMode="auto">
          <a:xfrm>
            <a:off x="1652588" y="1647827"/>
            <a:ext cx="890587" cy="1378386"/>
            <a:chOff x="1145" y="1176"/>
            <a:chExt cx="617" cy="985"/>
          </a:xfrm>
        </p:grpSpPr>
        <p:sp>
          <p:nvSpPr>
            <p:cNvPr id="173110"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11"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12"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69" name="Group 16"/>
          <p:cNvGrpSpPr>
            <a:grpSpLocks/>
          </p:cNvGrpSpPr>
          <p:nvPr/>
        </p:nvGrpSpPr>
        <p:grpSpPr bwMode="auto">
          <a:xfrm>
            <a:off x="5070475" y="1658941"/>
            <a:ext cx="890588" cy="1378386"/>
            <a:chOff x="3513" y="1184"/>
            <a:chExt cx="617" cy="985"/>
          </a:xfrm>
        </p:grpSpPr>
        <p:sp>
          <p:nvSpPr>
            <p:cNvPr id="173107"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08"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09"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70" name="Group 20"/>
          <p:cNvGrpSpPr>
            <a:grpSpLocks/>
          </p:cNvGrpSpPr>
          <p:nvPr/>
        </p:nvGrpSpPr>
        <p:grpSpPr bwMode="auto">
          <a:xfrm>
            <a:off x="1674817" y="4325942"/>
            <a:ext cx="890587" cy="1378386"/>
            <a:chOff x="1161" y="3088"/>
            <a:chExt cx="617" cy="985"/>
          </a:xfrm>
        </p:grpSpPr>
        <p:sp>
          <p:nvSpPr>
            <p:cNvPr id="173104"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05"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06"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71" name="Group 24"/>
          <p:cNvGrpSpPr>
            <a:grpSpLocks/>
          </p:cNvGrpSpPr>
          <p:nvPr/>
        </p:nvGrpSpPr>
        <p:grpSpPr bwMode="auto">
          <a:xfrm>
            <a:off x="5011738" y="4325942"/>
            <a:ext cx="890587" cy="1378386"/>
            <a:chOff x="3473" y="3088"/>
            <a:chExt cx="617" cy="985"/>
          </a:xfrm>
        </p:grpSpPr>
        <p:sp>
          <p:nvSpPr>
            <p:cNvPr id="173101"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3102" name="Rectangle 26"/>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3103" name="Rectangle 27"/>
            <p:cNvSpPr>
              <a:spLocks noChangeArrowheads="1"/>
            </p:cNvSpPr>
            <p:nvPr/>
          </p:nvSpPr>
          <p:spPr bwMode="auto">
            <a:xfrm>
              <a:off x="3473"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173075" name="Rectangle 31"/>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JOHN</a:t>
            </a:r>
          </a:p>
        </p:txBody>
      </p:sp>
      <p:sp>
        <p:nvSpPr>
          <p:cNvPr id="55316" name="Rectangle 32"/>
          <p:cNvSpPr>
            <a:spLocks noChangeArrowheads="1"/>
          </p:cNvSpPr>
          <p:nvPr/>
        </p:nvSpPr>
        <p:spPr bwMode="auto">
          <a:xfrm>
            <a:off x="2424117" y="1560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JEWS</a:t>
            </a:r>
          </a:p>
        </p:txBody>
      </p:sp>
      <p:sp>
        <p:nvSpPr>
          <p:cNvPr id="55317" name="Rectangle 33"/>
          <p:cNvSpPr>
            <a:spLocks noChangeArrowheads="1"/>
          </p:cNvSpPr>
          <p:nvPr/>
        </p:nvSpPr>
        <p:spPr bwMode="auto">
          <a:xfrm>
            <a:off x="5899151" y="1570038"/>
            <a:ext cx="1766888"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55318" name="Rectangle 34"/>
          <p:cNvSpPr>
            <a:spLocks noChangeArrowheads="1"/>
          </p:cNvSpPr>
          <p:nvPr/>
        </p:nvSpPr>
        <p:spPr bwMode="auto">
          <a:xfrm>
            <a:off x="2462217" y="42370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173079" name="Rectangle 35"/>
          <p:cNvSpPr>
            <a:spLocks noChangeArrowheads="1"/>
          </p:cNvSpPr>
          <p:nvPr/>
        </p:nvSpPr>
        <p:spPr bwMode="auto">
          <a:xfrm>
            <a:off x="5334001" y="4241800"/>
            <a:ext cx="26939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CHURCH</a:t>
            </a:r>
          </a:p>
        </p:txBody>
      </p:sp>
      <p:sp>
        <p:nvSpPr>
          <p:cNvPr id="55320" name="Rectangle 36"/>
          <p:cNvSpPr>
            <a:spLocks noChangeArrowheads="1"/>
          </p:cNvSpPr>
          <p:nvPr/>
        </p:nvSpPr>
        <p:spPr bwMode="auto">
          <a:xfrm>
            <a:off x="2424117" y="2070106"/>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55322" name="Rectangle 38"/>
          <p:cNvSpPr>
            <a:spLocks noChangeArrowheads="1"/>
          </p:cNvSpPr>
          <p:nvPr/>
        </p:nvSpPr>
        <p:spPr bwMode="auto">
          <a:xfrm>
            <a:off x="2439988" y="4735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173083" name="Rectangle 39"/>
          <p:cNvSpPr>
            <a:spLocks noChangeArrowheads="1"/>
          </p:cNvSpPr>
          <p:nvPr/>
        </p:nvSpPr>
        <p:spPr bwMode="auto">
          <a:xfrm>
            <a:off x="5903913" y="4729165"/>
            <a:ext cx="107315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GOD</a:t>
            </a:r>
          </a:p>
        </p:txBody>
      </p:sp>
      <p:sp>
        <p:nvSpPr>
          <p:cNvPr id="55324" name="Rectangle 40"/>
          <p:cNvSpPr>
            <a:spLocks noChangeArrowheads="1"/>
          </p:cNvSpPr>
          <p:nvPr/>
        </p:nvSpPr>
        <p:spPr bwMode="auto">
          <a:xfrm>
            <a:off x="2424117" y="2574931"/>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55325" name="Rectangle 41"/>
          <p:cNvSpPr>
            <a:spLocks noChangeArrowheads="1"/>
          </p:cNvSpPr>
          <p:nvPr/>
        </p:nvSpPr>
        <p:spPr bwMode="auto">
          <a:xfrm>
            <a:off x="5905503" y="2584456"/>
            <a:ext cx="1154113"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173086" name="Rectangle 42"/>
          <p:cNvSpPr>
            <a:spLocks noChangeArrowheads="1"/>
          </p:cNvSpPr>
          <p:nvPr/>
        </p:nvSpPr>
        <p:spPr bwMode="auto">
          <a:xfrm>
            <a:off x="5872167" y="5256213"/>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MEANT</a:t>
            </a:r>
          </a:p>
        </p:txBody>
      </p:sp>
      <p:sp>
        <p:nvSpPr>
          <p:cNvPr id="55327" name="Rectangle 43"/>
          <p:cNvSpPr>
            <a:spLocks noChangeArrowheads="1"/>
          </p:cNvSpPr>
          <p:nvPr/>
        </p:nvSpPr>
        <p:spPr bwMode="auto">
          <a:xfrm>
            <a:off x="2439994" y="5251456"/>
            <a:ext cx="1247775"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173088"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89"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90"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173094"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5394330" y="3349625"/>
            <a:ext cx="1771650" cy="242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68"/>
              </a:spcBef>
              <a:buClr>
                <a:srgbClr val="FFEA18"/>
              </a:buClr>
              <a:defRPr/>
            </a:pPr>
            <a:r>
              <a:rPr lang="en-GB" sz="15200" b="1">
                <a:solidFill>
                  <a:srgbClr val="FFEA18"/>
                </a:solidFill>
                <a:effectLst>
                  <a:outerShdw blurRad="38100" dist="38100" dir="2700000" algn="tl">
                    <a:srgbClr val="DDDDDD"/>
                  </a:outerShdw>
                </a:effectLst>
                <a:ea typeface="MS Gothic" charset="0"/>
                <a:cs typeface="MS Gothic" charset="0"/>
              </a:rPr>
              <a:t>∑</a:t>
            </a:r>
          </a:p>
        </p:txBody>
      </p:sp>
      <p:sp>
        <p:nvSpPr>
          <p:cNvPr id="173096"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3097"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73098"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en-US"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THE SYNOPTICS: </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r>
              <a:rPr lang="en-US"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TO SEE TOGETHER</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173100" name="TextBox 58"/>
          <p:cNvSpPr txBox="1">
            <a:spLocks noChangeArrowheads="1"/>
          </p:cNvSpPr>
          <p:nvPr/>
        </p:nvSpPr>
        <p:spPr bwMode="auto">
          <a:xfrm>
            <a:off x="8388354" y="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8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3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8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175113"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868363" y="2119319"/>
            <a:ext cx="4419600"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57358" name="Rectangle 14"/>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7359" name="Rectangle 15"/>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7360" name="Rectangle 16"/>
          <p:cNvSpPr>
            <a:spLocks noChangeArrowheads="1"/>
          </p:cNvSpPr>
          <p:nvPr/>
        </p:nvSpPr>
        <p:spPr bwMode="auto">
          <a:xfrm>
            <a:off x="5762631" y="3684594"/>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57361"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en-GB" sz="2900" b="1" dirty="0">
                <a:solidFill>
                  <a:srgbClr val="FFEA18"/>
                </a:solidFill>
                <a:effectLst>
                  <a:outerShdw blurRad="38100" dist="38100" dir="2700000" algn="tl">
                    <a:srgbClr val="000000">
                      <a:alpha val="43137"/>
                    </a:srgbClr>
                  </a:outerShdw>
                </a:effectLst>
                <a:latin typeface="Comic Sans MS" charset="0"/>
                <a:ea typeface="MS Gothic" charset="0"/>
                <a:cs typeface="MS Gothic" charset="0"/>
              </a:rPr>
              <a:t>OVERLAPS IN THE GOSPELS</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4968877" y="2646363"/>
            <a:ext cx="3290887" cy="4243388"/>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8"/>
            <a:ext cx="2133600" cy="1065212"/>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92% unique!</a:t>
            </a:r>
          </a:p>
        </p:txBody>
      </p:sp>
      <p:sp>
        <p:nvSpPr>
          <p:cNvPr id="30" name="Rectangle 16"/>
          <p:cNvSpPr>
            <a:spLocks noChangeArrowheads="1"/>
          </p:cNvSpPr>
          <p:nvPr/>
        </p:nvSpPr>
        <p:spPr bwMode="auto">
          <a:xfrm>
            <a:off x="1371600" y="2868619"/>
            <a:ext cx="2895600" cy="941387"/>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Birth</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Genealogy</a:t>
            </a: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5000 fed</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Passion</a:t>
            </a:r>
          </a:p>
        </p:txBody>
      </p:sp>
      <p:sp>
        <p:nvSpPr>
          <p:cNvPr id="33" name="Rectangle 16"/>
          <p:cNvSpPr>
            <a:spLocks noChangeArrowheads="1"/>
          </p:cNvSpPr>
          <p:nvPr/>
        </p:nvSpPr>
        <p:spPr bwMode="auto">
          <a:xfrm>
            <a:off x="3048000" y="2057400"/>
            <a:ext cx="2057400" cy="1373188"/>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Baptism</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Lord</a:t>
            </a:r>
            <a:r>
              <a:rPr lang="uk-UA"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a:t>
            </a: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s Supper</a:t>
            </a:r>
          </a:p>
        </p:txBody>
      </p:sp>
      <p:sp>
        <p:nvSpPr>
          <p:cNvPr id="34" name="Rectangle 16"/>
          <p:cNvSpPr>
            <a:spLocks noChangeArrowheads="1"/>
          </p:cNvSpPr>
          <p:nvPr/>
        </p:nvSpPr>
        <p:spPr bwMode="auto">
          <a:xfrm>
            <a:off x="5943600" y="1524006"/>
            <a:ext cx="2133600" cy="1065213"/>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7% unique!</a:t>
            </a: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175133" name="TextBox 36"/>
          <p:cNvSpPr txBox="1">
            <a:spLocks noChangeArrowheads="1"/>
          </p:cNvSpPr>
          <p:nvPr/>
        </p:nvSpPr>
        <p:spPr bwMode="auto">
          <a:xfrm>
            <a:off x="8388355" y="5"/>
            <a:ext cx="71488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51b</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3538" name="Rectangle 2"/>
          <p:cNvSpPr>
            <a:spLocks noChangeArrowheads="1"/>
          </p:cNvSpPr>
          <p:nvPr/>
        </p:nvSpPr>
        <p:spPr bwMode="auto">
          <a:xfrm>
            <a:off x="154422" y="6555443"/>
            <a:ext cx="1321955" cy="211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39"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0" name="AutoShape 4"/>
          <p:cNvSpPr>
            <a:spLocks noChangeArrowheads="1"/>
          </p:cNvSpPr>
          <p:nvPr/>
        </p:nvSpPr>
        <p:spPr bwMode="auto">
          <a:xfrm>
            <a:off x="4726422" y="889469"/>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1" name="AutoShape 5"/>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2" name="AutoShape 6"/>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3" name="AutoShape 7"/>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4" name="Rectangle 8"/>
          <p:cNvSpPr>
            <a:spLocks noChangeArrowheads="1"/>
          </p:cNvSpPr>
          <p:nvPr/>
        </p:nvSpPr>
        <p:spPr bwMode="auto">
          <a:xfrm>
            <a:off x="4814456" y="94549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193545" name="Rectangle 9"/>
          <p:cNvSpPr>
            <a:spLocks noChangeArrowheads="1"/>
          </p:cNvSpPr>
          <p:nvPr/>
        </p:nvSpPr>
        <p:spPr bwMode="auto">
          <a:xfrm>
            <a:off x="1427309" y="3639111"/>
            <a:ext cx="412750" cy="634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193546" name="Rectangle 10"/>
          <p:cNvSpPr>
            <a:spLocks noChangeArrowheads="1"/>
          </p:cNvSpPr>
          <p:nvPr/>
        </p:nvSpPr>
        <p:spPr bwMode="auto">
          <a:xfrm>
            <a:off x="4860638" y="3623704"/>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193547" name="Rectangle 11"/>
          <p:cNvSpPr>
            <a:spLocks noChangeArrowheads="1"/>
          </p:cNvSpPr>
          <p:nvPr/>
        </p:nvSpPr>
        <p:spPr bwMode="auto">
          <a:xfrm>
            <a:off x="1412877" y="96230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1</a:t>
            </a:r>
          </a:p>
        </p:txBody>
      </p:sp>
      <p:grpSp>
        <p:nvGrpSpPr>
          <p:cNvPr id="50188" name="Group 12"/>
          <p:cNvGrpSpPr>
            <a:grpSpLocks/>
          </p:cNvGrpSpPr>
          <p:nvPr/>
        </p:nvGrpSpPr>
        <p:grpSpPr bwMode="auto">
          <a:xfrm>
            <a:off x="1652445" y="1647266"/>
            <a:ext cx="890443" cy="1378305"/>
            <a:chOff x="1145" y="1176"/>
            <a:chExt cx="617" cy="985"/>
          </a:xfrm>
        </p:grpSpPr>
        <p:sp>
          <p:nvSpPr>
            <p:cNvPr id="193583"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84"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85"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89" name="Group 16"/>
          <p:cNvGrpSpPr>
            <a:grpSpLocks/>
          </p:cNvGrpSpPr>
          <p:nvPr/>
        </p:nvGrpSpPr>
        <p:grpSpPr bwMode="auto">
          <a:xfrm>
            <a:off x="5069900" y="1658472"/>
            <a:ext cx="891886" cy="1378305"/>
            <a:chOff x="3513" y="1184"/>
            <a:chExt cx="617" cy="985"/>
          </a:xfrm>
        </p:grpSpPr>
        <p:sp>
          <p:nvSpPr>
            <p:cNvPr id="193580"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81"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82"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90" name="Group 20"/>
          <p:cNvGrpSpPr>
            <a:grpSpLocks/>
          </p:cNvGrpSpPr>
          <p:nvPr/>
        </p:nvGrpSpPr>
        <p:grpSpPr bwMode="auto">
          <a:xfrm>
            <a:off x="1675536" y="4325475"/>
            <a:ext cx="890443" cy="1378305"/>
            <a:chOff x="1161" y="3088"/>
            <a:chExt cx="617" cy="985"/>
          </a:xfrm>
        </p:grpSpPr>
        <p:sp>
          <p:nvSpPr>
            <p:cNvPr id="193577"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78"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79"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91" name="Group 24"/>
          <p:cNvGrpSpPr>
            <a:grpSpLocks/>
          </p:cNvGrpSpPr>
          <p:nvPr/>
        </p:nvGrpSpPr>
        <p:grpSpPr bwMode="auto">
          <a:xfrm>
            <a:off x="5012172" y="4325475"/>
            <a:ext cx="890443" cy="1378305"/>
            <a:chOff x="3473" y="3088"/>
            <a:chExt cx="617" cy="985"/>
          </a:xfrm>
        </p:grpSpPr>
        <p:sp>
          <p:nvSpPr>
            <p:cNvPr id="193574"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75" name="Rectangle 26"/>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76" name="Rectangle 27"/>
            <p:cNvSpPr>
              <a:spLocks noChangeArrowheads="1"/>
            </p:cNvSpPr>
            <p:nvPr/>
          </p:nvSpPr>
          <p:spPr bwMode="auto">
            <a:xfrm>
              <a:off x="3473"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HE:</a:t>
              </a:r>
            </a:p>
          </p:txBody>
        </p:sp>
      </p:grpSp>
      <p:sp>
        <p:nvSpPr>
          <p:cNvPr id="193552" name="Rectangle 28"/>
          <p:cNvSpPr>
            <a:spLocks noChangeArrowheads="1"/>
          </p:cNvSpPr>
          <p:nvPr/>
        </p:nvSpPr>
        <p:spPr bwMode="auto">
          <a:xfrm>
            <a:off x="1757795" y="1004328"/>
            <a:ext cx="2355273" cy="57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193553" name="Rectangle 29"/>
          <p:cNvSpPr>
            <a:spLocks noChangeArrowheads="1"/>
          </p:cNvSpPr>
          <p:nvPr/>
        </p:nvSpPr>
        <p:spPr bwMode="auto">
          <a:xfrm>
            <a:off x="5588000" y="1025338"/>
            <a:ext cx="2036330"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193554" name="Rectangle 30"/>
          <p:cNvSpPr>
            <a:spLocks noChangeArrowheads="1"/>
          </p:cNvSpPr>
          <p:nvPr/>
        </p:nvSpPr>
        <p:spPr bwMode="auto">
          <a:xfrm>
            <a:off x="2148898" y="3692338"/>
            <a:ext cx="2036329"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193555" name="Rectangle 31"/>
          <p:cNvSpPr>
            <a:spLocks noChangeArrowheads="1"/>
          </p:cNvSpPr>
          <p:nvPr/>
        </p:nvSpPr>
        <p:spPr bwMode="auto">
          <a:xfrm>
            <a:off x="5759740" y="3683935"/>
            <a:ext cx="1476375"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66FF99"/>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193556" name="Rectangle 32"/>
          <p:cNvSpPr>
            <a:spLocks noChangeArrowheads="1"/>
          </p:cNvSpPr>
          <p:nvPr/>
        </p:nvSpPr>
        <p:spPr bwMode="auto">
          <a:xfrm>
            <a:off x="2159001" y="1560421"/>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   JEWS</a:t>
            </a:r>
          </a:p>
        </p:txBody>
      </p:sp>
      <p:sp>
        <p:nvSpPr>
          <p:cNvPr id="193557" name="Rectangle 33"/>
          <p:cNvSpPr>
            <a:spLocks noChangeArrowheads="1"/>
          </p:cNvSpPr>
          <p:nvPr/>
        </p:nvSpPr>
        <p:spPr bwMode="auto">
          <a:xfrm>
            <a:off x="5899728" y="1570226"/>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193558" name="Rectangle 34"/>
          <p:cNvSpPr>
            <a:spLocks noChangeArrowheads="1"/>
          </p:cNvSpPr>
          <p:nvPr/>
        </p:nvSpPr>
        <p:spPr bwMode="auto">
          <a:xfrm>
            <a:off x="2462069" y="4237226"/>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193559" name="Rectangle 35"/>
          <p:cNvSpPr>
            <a:spLocks noChangeArrowheads="1"/>
          </p:cNvSpPr>
          <p:nvPr/>
        </p:nvSpPr>
        <p:spPr bwMode="auto">
          <a:xfrm>
            <a:off x="5895398" y="4241427"/>
            <a:ext cx="262514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CHURCH</a:t>
            </a:r>
          </a:p>
        </p:txBody>
      </p:sp>
      <p:sp>
        <p:nvSpPr>
          <p:cNvPr id="193560" name="Rectangle 36"/>
          <p:cNvSpPr>
            <a:spLocks noChangeArrowheads="1"/>
          </p:cNvSpPr>
          <p:nvPr/>
        </p:nvSpPr>
        <p:spPr bwMode="auto">
          <a:xfrm>
            <a:off x="2424546" y="20702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193561" name="Rectangle 37"/>
          <p:cNvSpPr>
            <a:spLocks noChangeArrowheads="1"/>
          </p:cNvSpPr>
          <p:nvPr/>
        </p:nvSpPr>
        <p:spPr bwMode="auto">
          <a:xfrm>
            <a:off x="5882410" y="2064684"/>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193562" name="Rectangle 38"/>
          <p:cNvSpPr>
            <a:spLocks noChangeArrowheads="1"/>
          </p:cNvSpPr>
          <p:nvPr/>
        </p:nvSpPr>
        <p:spPr bwMode="auto">
          <a:xfrm>
            <a:off x="2440422" y="47358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193563" name="Rectangle 39"/>
          <p:cNvSpPr>
            <a:spLocks noChangeArrowheads="1"/>
          </p:cNvSpPr>
          <p:nvPr/>
        </p:nvSpPr>
        <p:spPr bwMode="auto">
          <a:xfrm>
            <a:off x="5904057" y="4728884"/>
            <a:ext cx="107372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GOD</a:t>
            </a:r>
          </a:p>
        </p:txBody>
      </p:sp>
      <p:sp>
        <p:nvSpPr>
          <p:cNvPr id="193564" name="Rectangle 40"/>
          <p:cNvSpPr>
            <a:spLocks noChangeArrowheads="1"/>
          </p:cNvSpPr>
          <p:nvPr/>
        </p:nvSpPr>
        <p:spPr bwMode="auto">
          <a:xfrm>
            <a:off x="2427433" y="2574552"/>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193565" name="Rectangle 41"/>
          <p:cNvSpPr>
            <a:spLocks noChangeArrowheads="1"/>
          </p:cNvSpPr>
          <p:nvPr/>
        </p:nvSpPr>
        <p:spPr bwMode="auto">
          <a:xfrm>
            <a:off x="5905500" y="2584357"/>
            <a:ext cx="1154545" cy="41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193566" name="Rectangle 42"/>
          <p:cNvSpPr>
            <a:spLocks noChangeArrowheads="1"/>
          </p:cNvSpPr>
          <p:nvPr/>
        </p:nvSpPr>
        <p:spPr bwMode="auto">
          <a:xfrm>
            <a:off x="5872308" y="5255559"/>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MEANT</a:t>
            </a:r>
          </a:p>
        </p:txBody>
      </p:sp>
      <p:sp>
        <p:nvSpPr>
          <p:cNvPr id="193567" name="Rectangle 43"/>
          <p:cNvSpPr>
            <a:spLocks noChangeArrowheads="1"/>
          </p:cNvSpPr>
          <p:nvPr/>
        </p:nvSpPr>
        <p:spPr bwMode="auto">
          <a:xfrm>
            <a:off x="2440422" y="5251357"/>
            <a:ext cx="1246909" cy="41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193568" name="AutoShape 44"/>
          <p:cNvSpPr>
            <a:spLocks noChangeArrowheads="1"/>
          </p:cNvSpPr>
          <p:nvPr/>
        </p:nvSpPr>
        <p:spPr bwMode="auto">
          <a:xfrm>
            <a:off x="4735080" y="3534055"/>
            <a:ext cx="3004705" cy="248630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69" name="Text Box 45"/>
          <p:cNvSpPr txBox="1">
            <a:spLocks noChangeArrowheads="1"/>
          </p:cNvSpPr>
          <p:nvPr/>
        </p:nvSpPr>
        <p:spPr bwMode="auto">
          <a:xfrm>
            <a:off x="8781110" y="4036"/>
            <a:ext cx="162940" cy="361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1122"/>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24622" name="Text Box 46"/>
          <p:cNvSpPr txBox="1">
            <a:spLocks noChangeArrowheads="1"/>
          </p:cNvSpPr>
          <p:nvPr/>
        </p:nvSpPr>
        <p:spPr bwMode="auto">
          <a:xfrm>
            <a:off x="3668568" y="2616574"/>
            <a:ext cx="1770785" cy="1531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682" tIns="41953" rIns="80682" bIns="41953">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877"/>
              </a:spcBef>
              <a:buClr>
                <a:srgbClr val="FFEA18"/>
              </a:buClr>
              <a:defRPr/>
            </a:pPr>
            <a:r>
              <a:rPr lang="en-GB" sz="9400" b="1">
                <a:solidFill>
                  <a:srgbClr val="FFEA18"/>
                </a:solidFill>
                <a:effectLst>
                  <a:outerShdw blurRad="38100" dist="38100" dir="2700000" algn="tl">
                    <a:srgbClr val="000000">
                      <a:alpha val="43137"/>
                    </a:srgbClr>
                  </a:outerShdw>
                </a:effectLst>
                <a:ea typeface="MS Gothic" charset="0"/>
                <a:cs typeface="MS Gothic" charset="0"/>
              </a:rPr>
              <a:t>∑</a:t>
            </a:r>
          </a:p>
        </p:txBody>
      </p:sp>
      <p:sp>
        <p:nvSpPr>
          <p:cNvPr id="193571" name="Text Box 47"/>
          <p:cNvSpPr txBox="1">
            <a:spLocks noChangeArrowheads="1"/>
          </p:cNvSpPr>
          <p:nvPr/>
        </p:nvSpPr>
        <p:spPr bwMode="auto">
          <a:xfrm>
            <a:off x="8357808" y="6539780"/>
            <a:ext cx="303829" cy="22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61"/>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489" y="228321"/>
            <a:ext cx="8152534" cy="60931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4" tIns="45678" rIns="91354" bIns="45678"/>
          <a:lstStyle/>
          <a:p>
            <a:pPr>
              <a:defRPr/>
            </a:pPr>
            <a:r>
              <a:rPr lang="en-US" sz="2900" b="1">
                <a:solidFill>
                  <a:srgbClr val="FAFD00"/>
                </a:solidFill>
                <a:effectLst>
                  <a:outerShdw blurRad="38100" dist="38100" dir="2700000" algn="tl">
                    <a:srgbClr val="000000">
                      <a:alpha val="43137"/>
                    </a:srgbClr>
                  </a:outerShdw>
                </a:effectLst>
                <a:latin typeface="Comic Sans MS" charset="0"/>
              </a:rPr>
              <a:t>JOHN: SUMMING UP THE MESSAGE</a:t>
            </a:r>
            <a:endParaRPr lang="en-US">
              <a:effectLst>
                <a:outerShdw blurRad="38100" dist="38100" dir="2700000" algn="tl">
                  <a:srgbClr val="000000">
                    <a:alpha val="43137"/>
                  </a:srgbClr>
                </a:outerShdw>
              </a:effectLst>
              <a:latin typeface="Times New Roman" charset="0"/>
            </a:endParaRPr>
          </a:p>
        </p:txBody>
      </p:sp>
      <p:sp>
        <p:nvSpPr>
          <p:cNvPr id="52" name="TextBox 51"/>
          <p:cNvSpPr txBox="1"/>
          <p:nvPr/>
        </p:nvSpPr>
        <p:spPr>
          <a:xfrm>
            <a:off x="8459932" y="0"/>
            <a:ext cx="698004" cy="461580"/>
          </a:xfrm>
          <a:prstGeom prst="rect">
            <a:avLst/>
          </a:prstGeom>
          <a:noFill/>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282512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6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40754"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49</a:t>
            </a:r>
          </a:p>
        </p:txBody>
      </p:sp>
      <p:pic>
        <p:nvPicPr>
          <p:cNvPr id="177154"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06" name="Rectangle 1038"/>
          <p:cNvSpPr>
            <a:spLocks noGrp="1" noChangeArrowheads="1"/>
          </p:cNvSpPr>
          <p:nvPr>
            <p:ph type="title"/>
          </p:nvPr>
        </p:nvSpPr>
        <p:spPr>
          <a:xfrm>
            <a:off x="1738317" y="228606"/>
            <a:ext cx="5805487"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The Synoptic Problem</a:t>
            </a: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lIns="91376" tIns="45688" rIns="91376" bIns="45688"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a:cs typeface="Arial"/>
              </a:rPr>
              <a:t>Matthew, Mark &amp; Luke in a nutshell:</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similarities</a:t>
            </a:r>
            <a:r>
              <a:rPr lang="en-US" sz="3200" b="1" dirty="0">
                <a:solidFill>
                  <a:srgbClr val="FFFFFF"/>
                </a:solidFill>
                <a:effectLst>
                  <a:outerShdw blurRad="38100" dist="38100" dir="2700000" algn="tl">
                    <a:srgbClr val="010199"/>
                  </a:outerShdw>
                </a:effectLst>
                <a:latin typeface="Arial"/>
                <a:cs typeface="Arial"/>
              </a:rPr>
              <a:t>?</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differences</a:t>
            </a:r>
            <a:r>
              <a:rPr lang="en-US" sz="3200" b="1" dirty="0">
                <a:solidFill>
                  <a:srgbClr val="FFFFFF"/>
                </a:solidFill>
                <a:effectLst>
                  <a:outerShdw blurRad="38100" dist="38100" dir="2700000" algn="tl">
                    <a:srgbClr val="010199"/>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84264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179202" name="Text Box 5"/>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51</a:t>
            </a:r>
          </a:p>
        </p:txBody>
      </p:sp>
      <p:sp>
        <p:nvSpPr>
          <p:cNvPr id="73735" name="Text Box 7"/>
          <p:cNvSpPr txBox="1">
            <a:spLocks noChangeArrowheads="1"/>
          </p:cNvSpPr>
          <p:nvPr/>
        </p:nvSpPr>
        <p:spPr bwMode="auto">
          <a:xfrm>
            <a:off x="2987675" y="5229231"/>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a:solidFill>
                <a:srgbClr val="FFFFFF"/>
              </a:solidFill>
              <a:latin typeface="Arial" charset="0"/>
              <a:cs typeface="Arial" charset="0"/>
            </a:endParaRPr>
          </a:p>
          <a:p>
            <a:pPr eaLnBrk="1" hangingPunct="1"/>
            <a:r>
              <a:rPr lang="en-US" sz="3200">
                <a:solidFill>
                  <a:srgbClr val="FFFFFF"/>
                </a:solidFill>
                <a:latin typeface="Arial" charset="0"/>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179207" name="Text Box 19"/>
          <p:cNvSpPr txBox="1">
            <a:spLocks noChangeArrowheads="1"/>
          </p:cNvSpPr>
          <p:nvPr/>
        </p:nvSpPr>
        <p:spPr bwMode="auto">
          <a:xfrm>
            <a:off x="6553200" y="4343400"/>
            <a:ext cx="2286000"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Numbers indicate the verses in each proposed source</a:t>
            </a:r>
            <a:endParaRPr lang="en-US">
              <a:solidFill>
                <a:srgbClr val="FFFFFF"/>
              </a:solidFill>
              <a:latin typeface="Arial" charset="0"/>
              <a:cs typeface="Arial" charset="0"/>
            </a:endParaRPr>
          </a:p>
        </p:txBody>
      </p:sp>
      <p:sp>
        <p:nvSpPr>
          <p:cNvPr id="73748" name="Text Box 20"/>
          <p:cNvSpPr txBox="1">
            <a:spLocks noChangeArrowheads="1"/>
          </p:cNvSpPr>
          <p:nvPr/>
        </p:nvSpPr>
        <p:spPr bwMode="auto">
          <a:xfrm>
            <a:off x="2937105" y="519906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235</a:t>
            </a:r>
            <a:endParaRPr lang="en-US">
              <a:solidFill>
                <a:srgbClr val="FFFFFF"/>
              </a:solidFill>
              <a:latin typeface="Arial" charset="0"/>
              <a:cs typeface="Arial" charset="0"/>
            </a:endParaRPr>
          </a:p>
        </p:txBody>
      </p:sp>
      <p:grpSp>
        <p:nvGrpSpPr>
          <p:cNvPr id="2" name="Group 52"/>
          <p:cNvGrpSpPr>
            <a:grpSpLocks/>
          </p:cNvGrpSpPr>
          <p:nvPr/>
        </p:nvGrpSpPr>
        <p:grpSpPr bwMode="auto">
          <a:xfrm>
            <a:off x="1257300" y="5257800"/>
            <a:ext cx="698500" cy="990600"/>
            <a:chOff x="510" y="3312"/>
            <a:chExt cx="440" cy="624"/>
          </a:xfrm>
        </p:grpSpPr>
        <p:sp>
          <p:nvSpPr>
            <p:cNvPr id="17923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M</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79239" name="Text Box 23"/>
            <p:cNvSpPr txBox="1">
              <a:spLocks noChangeArrowheads="1"/>
            </p:cNvSpPr>
            <p:nvPr/>
          </p:nvSpPr>
          <p:spPr bwMode="auto">
            <a:xfrm>
              <a:off x="51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333</a:t>
              </a:r>
              <a:endParaRPr lang="en-US">
                <a:solidFill>
                  <a:srgbClr val="FFFFFF"/>
                </a:solidFill>
                <a:latin typeface="Arial" charset="0"/>
                <a:cs typeface="Arial" charset="0"/>
              </a:endParaRPr>
            </a:p>
          </p:txBody>
        </p:sp>
      </p:grpSp>
      <p:grpSp>
        <p:nvGrpSpPr>
          <p:cNvPr id="3" name="Group 58"/>
          <p:cNvGrpSpPr>
            <a:grpSpLocks/>
          </p:cNvGrpSpPr>
          <p:nvPr/>
        </p:nvGrpSpPr>
        <p:grpSpPr bwMode="auto">
          <a:xfrm>
            <a:off x="2590800" y="838201"/>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a:solidFill>
                  <a:srgbClr val="FFFFFF"/>
                </a:solidFill>
                <a:latin typeface="Arial" charset="0"/>
                <a:cs typeface="Arial" charset="0"/>
              </a:endParaRPr>
            </a:p>
            <a:p>
              <a:pPr algn="ctr" eaLnBrk="1" hangingPunct="1">
                <a:spcBef>
                  <a:spcPct val="50000"/>
                </a:spcBef>
                <a:defRPr/>
              </a:pPr>
              <a:r>
                <a:rPr lang="en-US" sz="2800">
                  <a:solidFill>
                    <a:srgbClr val="FFFFFF"/>
                  </a:solidFill>
                  <a:latin typeface="Arial" charset="0"/>
                  <a:cs typeface="Arial" charset="0"/>
                </a:rPr>
                <a:t>Mark</a:t>
              </a:r>
              <a:endParaRPr lang="en-US" sz="800">
                <a:solidFill>
                  <a:srgbClr val="FFFFFF"/>
                </a:solidFill>
                <a:latin typeface="Arial" charset="0"/>
                <a:cs typeface="Arial" charset="0"/>
              </a:endParaRPr>
            </a:p>
            <a:p>
              <a:pPr algn="ctr" eaLnBrk="1" hangingPunct="1">
                <a:spcBef>
                  <a:spcPct val="50000"/>
                </a:spcBef>
                <a:defRPr/>
              </a:pPr>
              <a:endParaRPr lang="en-US" sz="1000">
                <a:solidFill>
                  <a:srgbClr val="FFFFFF"/>
                </a:solidFill>
                <a:latin typeface="Arial" charset="0"/>
                <a:cs typeface="Arial" charset="0"/>
              </a:endParaRPr>
            </a:p>
          </p:txBody>
        </p:sp>
        <p:sp>
          <p:nvSpPr>
            <p:cNvPr id="179237" name="Text Box 18"/>
            <p:cNvSpPr txBox="1">
              <a:spLocks noChangeArrowheads="1"/>
            </p:cNvSpPr>
            <p:nvPr/>
          </p:nvSpPr>
          <p:spPr bwMode="auto">
            <a:xfrm>
              <a:off x="1786" y="528"/>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661</a:t>
              </a:r>
              <a:endParaRPr lang="en-US">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algn="ctr" eaLnBrk="1" hangingPunct="1">
                <a:spcBef>
                  <a:spcPct val="50000"/>
                </a:spcBef>
                <a:defRPr/>
              </a:pPr>
              <a:r>
                <a:rPr lang="en-US" sz="2000">
                  <a:solidFill>
                    <a:srgbClr val="FFFFFF"/>
                  </a:solidFill>
                  <a:latin typeface="Arial" charset="0"/>
                  <a:cs typeface="Arial" charset="0"/>
                </a:rPr>
                <a:t>Luke</a:t>
              </a:r>
              <a:endParaRPr lang="en-US" sz="700">
                <a:solidFill>
                  <a:srgbClr val="FFFFFF"/>
                </a:solidFill>
                <a:latin typeface="Arial" charset="0"/>
                <a:cs typeface="Arial" charset="0"/>
              </a:endParaRPr>
            </a:p>
            <a:p>
              <a:pPr eaLnBrk="1" hangingPunct="1">
                <a:spcBef>
                  <a:spcPct val="50000"/>
                </a:spcBef>
                <a:defRPr/>
              </a:pPr>
              <a:endParaRPr lang="en-US" sz="900">
                <a:solidFill>
                  <a:srgbClr val="FFFFFF"/>
                </a:solidFill>
                <a:latin typeface="Arial" charset="0"/>
                <a:cs typeface="Arial" charset="0"/>
              </a:endParaRPr>
            </a:p>
          </p:txBody>
        </p:sp>
        <p:sp>
          <p:nvSpPr>
            <p:cNvPr id="179235" name="Text Box 24"/>
            <p:cNvSpPr txBox="1">
              <a:spLocks noChangeArrowheads="1"/>
            </p:cNvSpPr>
            <p:nvPr/>
          </p:nvSpPr>
          <p:spPr bwMode="auto">
            <a:xfrm>
              <a:off x="2430"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350</a:t>
              </a:r>
              <a:endParaRPr lang="en-US">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eaLnBrk="1" hangingPunct="1">
                <a:spcBef>
                  <a:spcPct val="50000"/>
                </a:spcBef>
                <a:defRPr/>
              </a:pPr>
              <a:r>
                <a:rPr lang="en-US" sz="2000">
                  <a:solidFill>
                    <a:srgbClr val="FFFFFF"/>
                  </a:solidFill>
                  <a:latin typeface="Arial" charset="0"/>
                  <a:cs typeface="Arial" charset="0"/>
                </a:rPr>
                <a:t>Matthew</a:t>
              </a:r>
              <a:endParaRPr lang="en-US">
                <a:solidFill>
                  <a:srgbClr val="FFFFFF"/>
                </a:solidFill>
                <a:latin typeface="Arial" charset="0"/>
                <a:cs typeface="Arial" charset="0"/>
              </a:endParaRPr>
            </a:p>
            <a:p>
              <a:pPr eaLnBrk="1" hangingPunct="1">
                <a:spcBef>
                  <a:spcPct val="50000"/>
                </a:spcBef>
                <a:defRPr/>
              </a:pPr>
              <a:endParaRPr lang="en-US" sz="1000">
                <a:solidFill>
                  <a:srgbClr val="FFFFFF"/>
                </a:solidFill>
                <a:latin typeface="Arial" charset="0"/>
                <a:cs typeface="Arial" charset="0"/>
              </a:endParaRPr>
            </a:p>
          </p:txBody>
        </p:sp>
        <p:sp>
          <p:nvSpPr>
            <p:cNvPr id="179233" name="Text Box 25"/>
            <p:cNvSpPr txBox="1">
              <a:spLocks noChangeArrowheads="1"/>
            </p:cNvSpPr>
            <p:nvPr/>
          </p:nvSpPr>
          <p:spPr bwMode="auto">
            <a:xfrm>
              <a:off x="1038"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500</a:t>
              </a:r>
              <a:endParaRPr lang="en-US">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7923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L</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79231" name="Text Box 26"/>
            <p:cNvSpPr txBox="1">
              <a:spLocks noChangeArrowheads="1"/>
            </p:cNvSpPr>
            <p:nvPr/>
          </p:nvSpPr>
          <p:spPr bwMode="auto">
            <a:xfrm>
              <a:off x="289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564</a:t>
              </a:r>
              <a:endParaRPr lang="en-US">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79228" name="Text Box 21"/>
            <p:cNvSpPr txBox="1">
              <a:spLocks noChangeArrowheads="1"/>
            </p:cNvSpPr>
            <p:nvPr/>
          </p:nvSpPr>
          <p:spPr bwMode="auto">
            <a:xfrm>
              <a:off x="985" y="1872"/>
              <a:ext cx="50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1068</a:t>
              </a:r>
              <a:endParaRPr lang="en-US">
                <a:solidFill>
                  <a:srgbClr val="FFFFFF"/>
                </a:solidFill>
                <a:latin typeface="Arial" charset="0"/>
                <a:cs typeface="Arial" charset="0"/>
              </a:endParaRPr>
            </a:p>
          </p:txBody>
        </p:sp>
        <p:sp>
          <p:nvSpPr>
            <p:cNvPr id="17922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79226" name="Text Box 22"/>
            <p:cNvSpPr txBox="1">
              <a:spLocks noChangeArrowheads="1"/>
            </p:cNvSpPr>
            <p:nvPr/>
          </p:nvSpPr>
          <p:spPr bwMode="auto">
            <a:xfrm>
              <a:off x="2419" y="1872"/>
              <a:ext cx="51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1149</a:t>
              </a:r>
              <a:endParaRPr lang="en-US">
                <a:solidFill>
                  <a:srgbClr val="FFFFFF"/>
                </a:solidFill>
                <a:latin typeface="Arial" charset="0"/>
                <a:cs typeface="Arial" charset="0"/>
              </a:endParaRPr>
            </a:p>
          </p:txBody>
        </p:sp>
        <p:sp>
          <p:nvSpPr>
            <p:cNvPr id="17922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7922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17922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9220" name="Rectangle 54"/>
          <p:cNvSpPr>
            <a:spLocks noGrp="1" noChangeArrowheads="1"/>
          </p:cNvSpPr>
          <p:nvPr>
            <p:ph type="title" idx="4294967295"/>
          </p:nvPr>
        </p:nvSpPr>
        <p:spPr>
          <a:xfrm>
            <a:off x="5410200" y="1219201"/>
            <a:ext cx="3124200" cy="1739900"/>
          </a:xfrm>
          <a:solidFill>
            <a:schemeClr val="bg2"/>
          </a:solidFill>
        </p:spPr>
        <p:txBody>
          <a:bodyPr anchor="t" anchorCtr="0">
            <a:spAutoFit/>
          </a:bodyPr>
          <a:lstStyle/>
          <a:p>
            <a:pPr eaLnBrk="1" hangingPunct="1"/>
            <a:r>
              <a:rPr lang="en-US" altLang="zh-CN" sz="3600" b="1">
                <a:solidFill>
                  <a:schemeClr val="tx1"/>
                </a:solidFill>
                <a:latin typeface="Arial" charset="0"/>
                <a:ea typeface="ＭＳ Ｐゴシック" charset="0"/>
                <a:cs typeface="Arial" charset="0"/>
              </a:rPr>
              <a:t>Marcan Priority Diagrammed</a:t>
            </a:r>
            <a:endParaRPr lang="en-US" sz="3600" b="1">
              <a:solidFill>
                <a:schemeClr val="tx1"/>
              </a:solidFill>
              <a:latin typeface="Arial" charset="0"/>
              <a:ea typeface="ＭＳ Ｐゴシック"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8"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285274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4830769"/>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4" y="-76194"/>
            <a:ext cx="1243013"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1760528" y="228603"/>
            <a:ext cx="6469085" cy="646266"/>
          </a:xfrm>
          <a:solidFill>
            <a:schemeClr val="bg2"/>
          </a:solidFill>
        </p:spPr>
        <p:txBody>
          <a:bodyPr wrap="none" anchor="t" anchorCtr="0">
            <a:spAutoFit/>
          </a:bodyPr>
          <a:lstStyle/>
          <a:p>
            <a:pPr eaLnBrk="1" hangingPunct="1"/>
            <a:r>
              <a:rPr lang="en-US" sz="3600" b="1">
                <a:solidFill>
                  <a:schemeClr val="tx1"/>
                </a:solidFill>
                <a:latin typeface="Arial" charset="0"/>
                <a:ea typeface="SimSun" charset="0"/>
                <a:cs typeface="SimSun" charset="0"/>
              </a:rPr>
              <a:t>Dating the Synoptic Gospels</a:t>
            </a:r>
          </a:p>
        </p:txBody>
      </p:sp>
      <p:sp>
        <p:nvSpPr>
          <p:cNvPr id="4" name="TextBox 3"/>
          <p:cNvSpPr txBox="1">
            <a:spLocks noChangeArrowheads="1"/>
          </p:cNvSpPr>
          <p:nvPr/>
        </p:nvSpPr>
        <p:spPr bwMode="auto">
          <a:xfrm>
            <a:off x="700089" y="1084263"/>
            <a:ext cx="9255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MARK</a:t>
            </a:r>
          </a:p>
        </p:txBody>
      </p:sp>
      <p:sp>
        <p:nvSpPr>
          <p:cNvPr id="17" name="TextBox 16"/>
          <p:cNvSpPr txBox="1">
            <a:spLocks noChangeArrowheads="1"/>
          </p:cNvSpPr>
          <p:nvPr/>
        </p:nvSpPr>
        <p:spPr bwMode="auto">
          <a:xfrm>
            <a:off x="1636713" y="1444625"/>
            <a:ext cx="146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MATTHEW</a:t>
            </a:r>
          </a:p>
        </p:txBody>
      </p:sp>
      <p:sp>
        <p:nvSpPr>
          <p:cNvPr id="18" name="TextBox 17"/>
          <p:cNvSpPr txBox="1">
            <a:spLocks noChangeArrowheads="1"/>
          </p:cNvSpPr>
          <p:nvPr/>
        </p:nvSpPr>
        <p:spPr bwMode="auto">
          <a:xfrm>
            <a:off x="3292481" y="1444625"/>
            <a:ext cx="854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LUKE</a:t>
            </a:r>
          </a:p>
        </p:txBody>
      </p:sp>
      <p:sp>
        <p:nvSpPr>
          <p:cNvPr id="19" name="TextBox 18"/>
          <p:cNvSpPr txBox="1">
            <a:spLocks noChangeArrowheads="1"/>
          </p:cNvSpPr>
          <p:nvPr/>
        </p:nvSpPr>
        <p:spPr bwMode="auto">
          <a:xfrm>
            <a:off x="700088" y="1916119"/>
            <a:ext cx="1993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ASSUMPTION A:</a:t>
            </a:r>
          </a:p>
        </p:txBody>
      </p:sp>
      <p:sp>
        <p:nvSpPr>
          <p:cNvPr id="20" name="TextBox 19"/>
          <p:cNvSpPr txBox="1">
            <a:spLocks noChangeArrowheads="1"/>
          </p:cNvSpPr>
          <p:nvPr/>
        </p:nvSpPr>
        <p:spPr bwMode="auto">
          <a:xfrm>
            <a:off x="700090" y="2205038"/>
            <a:ext cx="27368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Matthew and Luke used Mark as a source</a:t>
            </a:r>
          </a:p>
        </p:txBody>
      </p:sp>
      <p:cxnSp>
        <p:nvCxnSpPr>
          <p:cNvPr id="6" name="Straight Arrow Connector 5"/>
          <p:cNvCxnSpPr>
            <a:cxnSpLocks noChangeShapeType="1"/>
            <a:stCxn id="4" idx="3"/>
          </p:cNvCxnSpPr>
          <p:nvPr/>
        </p:nvCxnSpPr>
        <p:spPr bwMode="auto">
          <a:xfrm>
            <a:off x="1625600" y="1284288"/>
            <a:ext cx="514350" cy="231775"/>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a:off x="1636713" y="1300164"/>
            <a:ext cx="1727200" cy="2159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8" name="TextBox 27"/>
          <p:cNvSpPr txBox="1">
            <a:spLocks noChangeArrowheads="1"/>
          </p:cNvSpPr>
          <p:nvPr/>
        </p:nvSpPr>
        <p:spPr bwMode="auto">
          <a:xfrm>
            <a:off x="700089" y="2924175"/>
            <a:ext cx="10144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#1</a:t>
            </a:r>
          </a:p>
        </p:txBody>
      </p:sp>
      <p:sp>
        <p:nvSpPr>
          <p:cNvPr id="29" name="TextBox 28"/>
          <p:cNvSpPr txBox="1">
            <a:spLocks noChangeArrowheads="1"/>
          </p:cNvSpPr>
          <p:nvPr/>
        </p:nvSpPr>
        <p:spPr bwMode="auto">
          <a:xfrm>
            <a:off x="700090" y="3213106"/>
            <a:ext cx="27368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in the 50s or early 60s</a:t>
            </a:r>
          </a:p>
        </p:txBody>
      </p:sp>
      <p:sp>
        <p:nvSpPr>
          <p:cNvPr id="30" name="TextBox 29"/>
          <p:cNvSpPr txBox="1">
            <a:spLocks noChangeArrowheads="1"/>
          </p:cNvSpPr>
          <p:nvPr/>
        </p:nvSpPr>
        <p:spPr bwMode="auto">
          <a:xfrm>
            <a:off x="900118" y="3789363"/>
            <a:ext cx="26638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in late 50s or the 60s</a:t>
            </a:r>
          </a:p>
        </p:txBody>
      </p:sp>
      <p:sp>
        <p:nvSpPr>
          <p:cNvPr id="31" name="TextBox 30"/>
          <p:cNvSpPr txBox="1">
            <a:spLocks noChangeArrowheads="1"/>
          </p:cNvSpPr>
          <p:nvPr/>
        </p:nvSpPr>
        <p:spPr bwMode="auto">
          <a:xfrm>
            <a:off x="900113" y="4427544"/>
            <a:ext cx="27352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59-63</a:t>
            </a:r>
          </a:p>
        </p:txBody>
      </p:sp>
      <p:sp>
        <p:nvSpPr>
          <p:cNvPr id="35" name="TextBox 34"/>
          <p:cNvSpPr txBox="1">
            <a:spLocks noChangeArrowheads="1"/>
          </p:cNvSpPr>
          <p:nvPr/>
        </p:nvSpPr>
        <p:spPr bwMode="auto">
          <a:xfrm>
            <a:off x="700089" y="4868869"/>
            <a:ext cx="10144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#2</a:t>
            </a:r>
          </a:p>
        </p:txBody>
      </p:sp>
      <p:sp>
        <p:nvSpPr>
          <p:cNvPr id="36" name="TextBox 35"/>
          <p:cNvSpPr txBox="1">
            <a:spLocks noChangeArrowheads="1"/>
          </p:cNvSpPr>
          <p:nvPr/>
        </p:nvSpPr>
        <p:spPr bwMode="auto">
          <a:xfrm>
            <a:off x="700090" y="5157789"/>
            <a:ext cx="27368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65-70</a:t>
            </a:r>
          </a:p>
        </p:txBody>
      </p:sp>
      <p:sp>
        <p:nvSpPr>
          <p:cNvPr id="37" name="TextBox 36"/>
          <p:cNvSpPr txBox="1">
            <a:spLocks noChangeArrowheads="1"/>
          </p:cNvSpPr>
          <p:nvPr/>
        </p:nvSpPr>
        <p:spPr bwMode="auto">
          <a:xfrm>
            <a:off x="900118" y="5516569"/>
            <a:ext cx="2663825"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in the 70s</a:t>
            </a:r>
          </a:p>
        </p:txBody>
      </p:sp>
      <p:sp>
        <p:nvSpPr>
          <p:cNvPr id="38" name="TextBox 37"/>
          <p:cNvSpPr txBox="1">
            <a:spLocks noChangeArrowheads="1"/>
          </p:cNvSpPr>
          <p:nvPr/>
        </p:nvSpPr>
        <p:spPr bwMode="auto">
          <a:xfrm>
            <a:off x="900113" y="6156331"/>
            <a:ext cx="27352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in the 70s</a:t>
            </a: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282099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4149731"/>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9255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MARK</a:t>
            </a:r>
          </a:p>
        </p:txBody>
      </p:sp>
      <p:sp>
        <p:nvSpPr>
          <p:cNvPr id="42" name="TextBox 41"/>
          <p:cNvSpPr txBox="1">
            <a:spLocks noChangeArrowheads="1"/>
          </p:cNvSpPr>
          <p:nvPr/>
        </p:nvSpPr>
        <p:spPr bwMode="auto">
          <a:xfrm>
            <a:off x="5842000" y="1412875"/>
            <a:ext cx="146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MATTHEW</a:t>
            </a:r>
          </a:p>
        </p:txBody>
      </p:sp>
      <p:sp>
        <p:nvSpPr>
          <p:cNvPr id="43" name="TextBox 42"/>
          <p:cNvSpPr txBox="1">
            <a:spLocks noChangeArrowheads="1"/>
          </p:cNvSpPr>
          <p:nvPr/>
        </p:nvSpPr>
        <p:spPr bwMode="auto">
          <a:xfrm>
            <a:off x="7821619" y="1412875"/>
            <a:ext cx="854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LUKE</a:t>
            </a:r>
          </a:p>
        </p:txBody>
      </p:sp>
      <p:sp>
        <p:nvSpPr>
          <p:cNvPr id="44" name="TextBox 43"/>
          <p:cNvSpPr txBox="1">
            <a:spLocks noChangeArrowheads="1"/>
          </p:cNvSpPr>
          <p:nvPr/>
        </p:nvSpPr>
        <p:spPr bwMode="auto">
          <a:xfrm>
            <a:off x="4787900" y="1884369"/>
            <a:ext cx="2006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ASSUMPTION B:</a:t>
            </a:r>
          </a:p>
        </p:txBody>
      </p:sp>
      <p:sp>
        <p:nvSpPr>
          <p:cNvPr id="45" name="TextBox 44"/>
          <p:cNvSpPr txBox="1">
            <a:spLocks noChangeArrowheads="1"/>
          </p:cNvSpPr>
          <p:nvPr/>
        </p:nvSpPr>
        <p:spPr bwMode="auto">
          <a:xfrm>
            <a:off x="4787900" y="2173288"/>
            <a:ext cx="33845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Matthew and Luke did not use Mark as a source</a:t>
            </a:r>
          </a:p>
        </p:txBody>
      </p:sp>
      <p:sp>
        <p:nvSpPr>
          <p:cNvPr id="48" name="TextBox 47"/>
          <p:cNvSpPr txBox="1">
            <a:spLocks noChangeArrowheads="1"/>
          </p:cNvSpPr>
          <p:nvPr/>
        </p:nvSpPr>
        <p:spPr bwMode="auto">
          <a:xfrm>
            <a:off x="4787904" y="2892425"/>
            <a:ext cx="10144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#1</a:t>
            </a:r>
          </a:p>
        </p:txBody>
      </p:sp>
      <p:sp>
        <p:nvSpPr>
          <p:cNvPr id="49" name="TextBox 48"/>
          <p:cNvSpPr txBox="1">
            <a:spLocks noChangeArrowheads="1"/>
          </p:cNvSpPr>
          <p:nvPr/>
        </p:nvSpPr>
        <p:spPr bwMode="auto">
          <a:xfrm>
            <a:off x="4787903" y="3181356"/>
            <a:ext cx="39608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could have been written anytime between 50 and 70</a:t>
            </a:r>
          </a:p>
        </p:txBody>
      </p:sp>
      <p:sp>
        <p:nvSpPr>
          <p:cNvPr id="52" name="TextBox 51"/>
          <p:cNvSpPr txBox="1">
            <a:spLocks noChangeArrowheads="1"/>
          </p:cNvSpPr>
          <p:nvPr/>
        </p:nvSpPr>
        <p:spPr bwMode="auto">
          <a:xfrm>
            <a:off x="4787904" y="4221169"/>
            <a:ext cx="10144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#2</a:t>
            </a:r>
          </a:p>
        </p:txBody>
      </p:sp>
      <p:sp>
        <p:nvSpPr>
          <p:cNvPr id="53" name="TextBox 52"/>
          <p:cNvSpPr txBox="1">
            <a:spLocks noChangeArrowheads="1"/>
          </p:cNvSpPr>
          <p:nvPr/>
        </p:nvSpPr>
        <p:spPr bwMode="auto">
          <a:xfrm>
            <a:off x="4787900" y="4508500"/>
            <a:ext cx="27368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65-70</a:t>
            </a:r>
          </a:p>
        </p:txBody>
      </p:sp>
      <p:sp>
        <p:nvSpPr>
          <p:cNvPr id="54" name="TextBox 53"/>
          <p:cNvSpPr txBox="1">
            <a:spLocks noChangeArrowheads="1"/>
          </p:cNvSpPr>
          <p:nvPr/>
        </p:nvSpPr>
        <p:spPr bwMode="auto">
          <a:xfrm>
            <a:off x="4987931" y="4868863"/>
            <a:ext cx="36877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early 50s (see Matthew notes)</a:t>
            </a:r>
          </a:p>
        </p:txBody>
      </p:sp>
      <p:sp>
        <p:nvSpPr>
          <p:cNvPr id="55" name="TextBox 54"/>
          <p:cNvSpPr txBox="1">
            <a:spLocks noChangeArrowheads="1"/>
          </p:cNvSpPr>
          <p:nvPr/>
        </p:nvSpPr>
        <p:spPr bwMode="auto">
          <a:xfrm>
            <a:off x="5003800" y="5516563"/>
            <a:ext cx="3600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59-63 (see Luke notes)</a:t>
            </a:r>
          </a:p>
        </p:txBody>
      </p:sp>
      <p:cxnSp>
        <p:nvCxnSpPr>
          <p:cNvPr id="12" name="Straight Connector 11"/>
          <p:cNvCxnSpPr>
            <a:cxnSpLocks noChangeShapeType="1"/>
          </p:cNvCxnSpPr>
          <p:nvPr/>
        </p:nvCxnSpPr>
        <p:spPr bwMode="auto">
          <a:xfrm>
            <a:off x="5580063"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cxnSp>
        <p:nvCxnSpPr>
          <p:cNvPr id="58" name="Straight Connector 57"/>
          <p:cNvCxnSpPr>
            <a:cxnSpLocks noChangeShapeType="1"/>
          </p:cNvCxnSpPr>
          <p:nvPr/>
        </p:nvCxnSpPr>
        <p:spPr bwMode="auto">
          <a:xfrm>
            <a:off x="7524750"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181284" name="TextBox 58"/>
          <p:cNvSpPr txBox="1">
            <a:spLocks noChangeArrowheads="1"/>
          </p:cNvSpPr>
          <p:nvPr/>
        </p:nvSpPr>
        <p:spPr bwMode="auto">
          <a:xfrm>
            <a:off x="2916240" y="796929"/>
            <a:ext cx="4334215"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Adapted from the </a:t>
            </a:r>
            <a:r>
              <a:rPr lang="en-US" sz="1800" i="1">
                <a:solidFill>
                  <a:srgbClr val="FFFFFF"/>
                </a:solidFill>
                <a:latin typeface="Arial" charset="0"/>
                <a:cs typeface="Arial" charset="0"/>
              </a:rPr>
              <a:t>NIV Study Bible, </a:t>
            </a:r>
            <a:r>
              <a:rPr lang="en-US" sz="1800">
                <a:solidFill>
                  <a:srgbClr val="FFFFFF"/>
                </a:solidFill>
                <a:latin typeface="Arial" charset="0"/>
                <a:cs typeface="Arial" charset="0"/>
              </a:rPr>
              <a:t>1431</a:t>
            </a:r>
            <a:endParaRPr lang="en-US" sz="1800" i="1">
              <a:solidFill>
                <a:srgbClr val="FFFFFF"/>
              </a:solidFill>
              <a:latin typeface="Arial" charset="0"/>
              <a:cs typeface="Arial" charset="0"/>
            </a:endParaRPr>
          </a:p>
        </p:txBody>
      </p:sp>
      <p:grpSp>
        <p:nvGrpSpPr>
          <p:cNvPr id="2" name="Group 14"/>
          <p:cNvGrpSpPr>
            <a:grpSpLocks/>
          </p:cNvGrpSpPr>
          <p:nvPr/>
        </p:nvGrpSpPr>
        <p:grpSpPr bwMode="auto">
          <a:xfrm>
            <a:off x="4211639" y="3933830"/>
            <a:ext cx="4697412" cy="2747963"/>
            <a:chOff x="2688" y="2160"/>
            <a:chExt cx="2880" cy="1731"/>
          </a:xfrm>
        </p:grpSpPr>
        <p:grpSp>
          <p:nvGrpSpPr>
            <p:cNvPr id="181286" name="Group 8"/>
            <p:cNvGrpSpPr>
              <a:grpSpLocks/>
            </p:cNvGrpSpPr>
            <p:nvPr/>
          </p:nvGrpSpPr>
          <p:grpSpPr bwMode="auto">
            <a:xfrm>
              <a:off x="3024" y="2304"/>
              <a:ext cx="2544" cy="1587"/>
              <a:chOff x="3072" y="2256"/>
              <a:chExt cx="2544" cy="1587"/>
            </a:xfrm>
          </p:grpSpPr>
          <p:sp>
            <p:nvSpPr>
              <p:cNvPr id="1812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Taught in this class</a:t>
                </a: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8578854"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83298" name="Rectangle 4"/>
          <p:cNvSpPr>
            <a:spLocks noGrp="1" noChangeArrowheads="1"/>
          </p:cNvSpPr>
          <p:nvPr>
            <p:ph type="title"/>
          </p:nvPr>
        </p:nvSpPr>
        <p:spPr>
          <a:xfrm>
            <a:off x="0" y="304800"/>
            <a:ext cx="8305800" cy="641350"/>
          </a:xfrm>
          <a:solidFill>
            <a:srgbClr val="0000FF"/>
          </a:solidFill>
        </p:spPr>
        <p:txBody>
          <a:bodyPr lIns="91376" tIns="45688" rIns="91376" bIns="45688" anchor="t">
            <a:spAutoFit/>
          </a:bodyPr>
          <a:lstStyle/>
          <a:p>
            <a:pPr algn="ctr" eaLnBrk="1" hangingPunct="1"/>
            <a:r>
              <a:rPr lang="en-US" sz="3600" i="0">
                <a:solidFill>
                  <a:schemeClr val="tx1"/>
                </a:solidFill>
                <a:latin typeface="Arial" charset="0"/>
                <a:ea typeface="SimSun" charset="0"/>
                <a:cs typeface="SimSun" charset="0"/>
              </a:rPr>
              <a:t>Solutions to the Synoptic Problem</a:t>
            </a:r>
          </a:p>
        </p:txBody>
      </p:sp>
      <p:sp>
        <p:nvSpPr>
          <p:cNvPr id="183299" name="Text Box 5"/>
          <p:cNvSpPr txBox="1">
            <a:spLocks noChangeArrowheads="1"/>
          </p:cNvSpPr>
          <p:nvPr/>
        </p:nvSpPr>
        <p:spPr bwMode="auto">
          <a:xfrm>
            <a:off x="5867403" y="6400805"/>
            <a:ext cx="3212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533027" indent="-533027">
              <a:spcBef>
                <a:spcPct val="20000"/>
              </a:spcBef>
              <a:buClr>
                <a:srgbClr val="FFCC66"/>
              </a:buClr>
            </a:pPr>
            <a:r>
              <a:rPr lang="en-US">
                <a:solidFill>
                  <a:srgbClr val="FFFFFF"/>
                </a:solidFill>
                <a:latin typeface="Arial" charset="0"/>
                <a:cs typeface="Times New Roman" charset="0"/>
              </a:rPr>
              <a:t>	Questions like these constitute what is known as the Synoptic Problem.  Several solutions have been advanced:</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oral tradition</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thought that tradition had become so stereotyped that it provided a common source from which all the Gospel writers drew.</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an </a:t>
            </a:r>
            <a:r>
              <a:rPr lang="en-US" i="1">
                <a:solidFill>
                  <a:srgbClr val="FFFF00"/>
                </a:solidFill>
                <a:latin typeface="Arial" charset="0"/>
                <a:cs typeface="Times New Roman" charset="0"/>
              </a:rPr>
              <a:t>early Gospel</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postulated that the Synoptic authors all had access to an earlier Gospel, now lost.</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written fragments</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assumed that written fragments had been composed concerning various events from the life of Christ and that these were used by the Synoptic authors. </a:t>
            </a:r>
          </a:p>
          <a:p>
            <a:pPr marL="533027" indent="-533027">
              <a:spcBef>
                <a:spcPct val="20000"/>
              </a:spcBef>
              <a:buClr>
                <a:srgbClr val="FFCC66"/>
              </a:buClr>
              <a:buFontTx/>
              <a:buAutoNum type="arabicPeriod"/>
            </a:pPr>
            <a:r>
              <a:rPr lang="en-US" i="1">
                <a:solidFill>
                  <a:srgbClr val="FFFF00"/>
                </a:solidFill>
                <a:latin typeface="Arial" charset="0"/>
                <a:cs typeface="Times New Roman" charset="0"/>
              </a:rPr>
              <a:t>Mutual dependence</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suggested that the Synoptic writers drew from each other with the result that what they wrote was often very similar.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ext Box 2"/>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85346" name="Rectangle 4"/>
          <p:cNvSpPr>
            <a:spLocks noGrp="1" noChangeArrowheads="1"/>
          </p:cNvSpPr>
          <p:nvPr>
            <p:ph type="title"/>
          </p:nvPr>
        </p:nvSpPr>
        <p:spPr>
          <a:xfrm>
            <a:off x="0" y="344488"/>
            <a:ext cx="8229600" cy="646112"/>
          </a:xfrm>
          <a:solidFill>
            <a:srgbClr val="0000FF"/>
          </a:solidFill>
        </p:spPr>
        <p:txBody>
          <a:bodyPr lIns="91376" tIns="45688" rIns="91376" bIns="45688" anchor="t">
            <a:spAutoFit/>
          </a:bodyPr>
          <a:lstStyle/>
          <a:p>
            <a:pPr algn="ctr" eaLnBrk="1" hangingPunct="1"/>
            <a:r>
              <a:rPr lang="en-US" sz="3600" i="0">
                <a:solidFill>
                  <a:srgbClr val="FFFFFF"/>
                </a:solidFill>
                <a:latin typeface="Arial" charset="0"/>
                <a:ea typeface="SimSun" charset="0"/>
                <a:cs typeface="SimSun" charset="0"/>
              </a:rPr>
              <a:t>Solutions to the Synoptic Problem</a:t>
            </a:r>
          </a:p>
        </p:txBody>
      </p:sp>
      <p:sp>
        <p:nvSpPr>
          <p:cNvPr id="185347" name="Text Box 5"/>
          <p:cNvSpPr txBox="1">
            <a:spLocks noChangeArrowheads="1"/>
          </p:cNvSpPr>
          <p:nvPr/>
        </p:nvSpPr>
        <p:spPr bwMode="auto">
          <a:xfrm>
            <a:off x="5867403" y="6392867"/>
            <a:ext cx="3212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The use of </a:t>
            </a:r>
            <a:r>
              <a:rPr lang="en-US" i="1" dirty="0">
                <a:solidFill>
                  <a:srgbClr val="FFFF00"/>
                </a:solidFill>
                <a:latin typeface="Arial" charset="0"/>
                <a:cs typeface="Times New Roman" charset="0"/>
              </a:rPr>
              <a:t>two major sources</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The most common view currently is that Mark and a hypothetical document, called </a:t>
            </a:r>
            <a:r>
              <a:rPr lang="en-US" i="1" dirty="0" err="1">
                <a:solidFill>
                  <a:srgbClr val="FFFFFF"/>
                </a:solidFill>
                <a:latin typeface="Arial" charset="0"/>
                <a:cs typeface="Times New Roman" charset="0"/>
              </a:rPr>
              <a:t>Quelle</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(German for </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source</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 or </a:t>
            </a:r>
            <a:r>
              <a:rPr lang="en-US" i="1" dirty="0">
                <a:solidFill>
                  <a:srgbClr val="FFFFFF"/>
                </a:solidFill>
                <a:latin typeface="Arial" charset="0"/>
                <a:cs typeface="Times New Roman" charset="0"/>
              </a:rPr>
              <a:t>Q, </a:t>
            </a:r>
            <a:r>
              <a:rPr lang="en-US" dirty="0">
                <a:solidFill>
                  <a:srgbClr val="FFFFFF"/>
                </a:solidFill>
                <a:latin typeface="Arial" charset="0"/>
                <a:cs typeface="Times New Roman" charset="0"/>
              </a:rPr>
              <a:t>were used by Matthew and Luke as sources for most of the materials included in their Gospels.</a:t>
            </a:r>
          </a:p>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The </a:t>
            </a:r>
            <a:r>
              <a:rPr lang="en-US" i="1" dirty="0">
                <a:solidFill>
                  <a:srgbClr val="FFFF00"/>
                </a:solidFill>
                <a:latin typeface="Arial" charset="0"/>
                <a:cs typeface="Times New Roman" charset="0"/>
              </a:rPr>
              <a:t>priority and use of Matthew</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Another view suggests that the other two Synoptics drew from Matthew as their main source.</a:t>
            </a:r>
          </a:p>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A </a:t>
            </a:r>
            <a:r>
              <a:rPr lang="en-US" i="1" dirty="0">
                <a:solidFill>
                  <a:srgbClr val="FFFF00"/>
                </a:solidFill>
                <a:latin typeface="Arial" charset="0"/>
                <a:cs typeface="Times New Roman" charset="0"/>
              </a:rPr>
              <a:t>combination </a:t>
            </a:r>
            <a:r>
              <a:rPr lang="en-US" i="1" dirty="0">
                <a:solidFill>
                  <a:srgbClr val="FFFFFF"/>
                </a:solidFill>
                <a:latin typeface="Arial" charset="0"/>
                <a:cs typeface="Times New Roman" charset="0"/>
              </a:rPr>
              <a:t>of most of the above. </a:t>
            </a:r>
            <a:r>
              <a:rPr lang="en-US" dirty="0">
                <a:solidFill>
                  <a:srgbClr val="FFFFFF"/>
                </a:solidFill>
                <a:latin typeface="Arial" charset="0"/>
                <a:cs typeface="Times New Roman" charset="0"/>
              </a:rPr>
              <a:t>This theory assumes that the authors of the Synoptic Gospels made use of oral tradition, written fragments, mutual dependence on other Synoptic writers or on their Gospels, and the testimony of eyewitnesses.</a:t>
            </a:r>
            <a:r>
              <a:rPr lang="en-US" dirty="0">
                <a:solidFill>
                  <a:srgbClr val="FFFFFF"/>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Q</a:t>
            </a:r>
          </a:p>
          <a:p>
            <a:pPr algn="ctr" eaLnBrk="1" hangingPunct="1"/>
            <a:r>
              <a:rPr lang="en-US" sz="2800">
                <a:solidFill>
                  <a:srgbClr val="FFFFFF"/>
                </a:solidFill>
                <a:latin typeface="Arial" charset="0"/>
                <a:cs typeface="Arial" charset="0"/>
              </a:rPr>
              <a:t>AD 50</a:t>
            </a: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376" tIns="45688" rIns="91376" bIns="45688">
            <a:spAutoFit/>
          </a:bodyPr>
          <a:lstStyle/>
          <a:p>
            <a:pPr algn="ctr">
              <a:spcBef>
                <a:spcPct val="50000"/>
              </a:spcBef>
              <a:defRPr/>
            </a:pPr>
            <a:r>
              <a:rPr lang="en-US" sz="2800">
                <a:solidFill>
                  <a:srgbClr val="FFFFFF"/>
                </a:solidFill>
                <a:latin typeface="Arial"/>
                <a:cs typeface="Arial"/>
              </a:rPr>
              <a:t>Mark</a:t>
            </a:r>
            <a:br>
              <a:rPr lang="en-US" sz="2800">
                <a:solidFill>
                  <a:srgbClr val="FFFFFF"/>
                </a:solidFill>
                <a:latin typeface="Arial"/>
                <a:cs typeface="Arial"/>
              </a:rPr>
            </a:br>
            <a:r>
              <a:rPr lang="en-US" sz="2800">
                <a:solidFill>
                  <a:srgbClr val="FFFFFF"/>
                </a:solidFill>
                <a:latin typeface="Arial"/>
                <a:cs typeface="Arial"/>
              </a:rPr>
              <a:t>AD 65</a:t>
            </a: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Luke</a:t>
            </a:r>
            <a:endParaRPr lang="en-US" sz="280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Matthew</a:t>
            </a:r>
            <a:endParaRPr lang="en-US" sz="400">
              <a:solidFill>
                <a:srgbClr val="FFFFFF"/>
              </a:solidFill>
              <a:latin typeface="Arial" charset="0"/>
              <a:cs typeface="Arial" charset="0"/>
            </a:endParaRPr>
          </a:p>
          <a:p>
            <a:pPr algn="ctr" eaLnBrk="1" hangingPunct="1">
              <a:spcBef>
                <a:spcPct val="50000"/>
              </a:spcBef>
              <a:defRPr/>
            </a:pPr>
            <a:endParaRPr lang="en-US" sz="400">
              <a:solidFill>
                <a:srgbClr val="FFFFFF"/>
              </a:solidFill>
              <a:latin typeface="Arial" charset="0"/>
              <a:cs typeface="Arial" charset="0"/>
            </a:endParaRPr>
          </a:p>
        </p:txBody>
      </p:sp>
      <p:sp>
        <p:nvSpPr>
          <p:cNvPr id="187398" name="Rectangle 1075"/>
          <p:cNvSpPr>
            <a:spLocks noGrp="1" noChangeArrowheads="1"/>
          </p:cNvSpPr>
          <p:nvPr>
            <p:ph type="title" idx="4294967295"/>
          </p:nvPr>
        </p:nvSpPr>
        <p:spPr>
          <a:xfrm>
            <a:off x="1600200" y="277814"/>
            <a:ext cx="6096000" cy="584200"/>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Two-Source Hypothesis</a:t>
            </a: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0" y="692151"/>
            <a:ext cx="7867650" cy="850900"/>
          </a:xfrm>
          <a:solidFill>
            <a:schemeClr val="bg1"/>
          </a:solidFill>
        </p:spPr>
        <p:txBody>
          <a:bodyPr anchor="ctr"/>
          <a:lstStyle/>
          <a:p>
            <a:pPr>
              <a:defRPr/>
            </a:pPr>
            <a:r>
              <a:rPr lang="en-US" b="1" dirty="0">
                <a:solidFill>
                  <a:schemeClr val="accent6">
                    <a:lumMod val="75000"/>
                  </a:schemeClr>
                </a:solidFill>
              </a:rPr>
              <a:t>Parallel OT &amp; NT Structure</a:t>
            </a:r>
          </a:p>
        </p:txBody>
      </p:sp>
      <p:sp>
        <p:nvSpPr>
          <p:cNvPr id="4" name="Text Box 2"/>
          <p:cNvSpPr txBox="1">
            <a:spLocks noChangeArrowheads="1"/>
          </p:cNvSpPr>
          <p:nvPr/>
        </p:nvSpPr>
        <p:spPr bwMode="auto">
          <a:xfrm>
            <a:off x="1588" y="3348042"/>
            <a:ext cx="754062" cy="584711"/>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Present</a:t>
            </a:r>
          </a:p>
        </p:txBody>
      </p:sp>
      <p:sp>
        <p:nvSpPr>
          <p:cNvPr id="8" name="Text Box 2"/>
          <p:cNvSpPr txBox="1">
            <a:spLocks noChangeArrowheads="1"/>
          </p:cNvSpPr>
          <p:nvPr/>
        </p:nvSpPr>
        <p:spPr bwMode="auto">
          <a:xfrm>
            <a:off x="6919919" y="2133600"/>
            <a:ext cx="2116137"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Future</a:t>
            </a:r>
          </a:p>
        </p:txBody>
      </p:sp>
      <p:sp>
        <p:nvSpPr>
          <p:cNvPr id="9" name="Text Box 2"/>
          <p:cNvSpPr txBox="1">
            <a:spLocks noChangeArrowheads="1"/>
          </p:cNvSpPr>
          <p:nvPr/>
        </p:nvSpPr>
        <p:spPr bwMode="auto">
          <a:xfrm>
            <a:off x="755656" y="3357563"/>
            <a:ext cx="132174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Torah</a:t>
            </a:r>
          </a:p>
        </p:txBody>
      </p:sp>
      <p:sp>
        <p:nvSpPr>
          <p:cNvPr id="10" name="Text Box 2"/>
          <p:cNvSpPr txBox="1">
            <a:spLocks noChangeArrowheads="1"/>
          </p:cNvSpPr>
          <p:nvPr/>
        </p:nvSpPr>
        <p:spPr bwMode="auto">
          <a:xfrm>
            <a:off x="3203578" y="3357563"/>
            <a:ext cx="1644325"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History</a:t>
            </a:r>
          </a:p>
        </p:txBody>
      </p:sp>
      <p:sp>
        <p:nvSpPr>
          <p:cNvPr id="11" name="Text Box 2"/>
          <p:cNvSpPr txBox="1">
            <a:spLocks noChangeArrowheads="1"/>
          </p:cNvSpPr>
          <p:nvPr/>
        </p:nvSpPr>
        <p:spPr bwMode="auto">
          <a:xfrm>
            <a:off x="5076831" y="3357563"/>
            <a:ext cx="1815417"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Wisdom</a:t>
            </a:r>
          </a:p>
        </p:txBody>
      </p:sp>
      <p:sp>
        <p:nvSpPr>
          <p:cNvPr id="12" name="Text Box 2"/>
          <p:cNvSpPr txBox="1">
            <a:spLocks noChangeArrowheads="1"/>
          </p:cNvSpPr>
          <p:nvPr/>
        </p:nvSpPr>
        <p:spPr bwMode="auto">
          <a:xfrm>
            <a:off x="6919913" y="3357563"/>
            <a:ext cx="211065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Prophecy</a:t>
            </a:r>
          </a:p>
        </p:txBody>
      </p:sp>
      <p:sp>
        <p:nvSpPr>
          <p:cNvPr id="13" name="Text Box 2"/>
          <p:cNvSpPr txBox="1">
            <a:spLocks noChangeArrowheads="1"/>
          </p:cNvSpPr>
          <p:nvPr/>
        </p:nvSpPr>
        <p:spPr bwMode="auto">
          <a:xfrm>
            <a:off x="1594" y="4581529"/>
            <a:ext cx="731837" cy="584711"/>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NT</a:t>
            </a:r>
          </a:p>
        </p:txBody>
      </p:sp>
      <p:sp>
        <p:nvSpPr>
          <p:cNvPr id="14" name="Text Box 2"/>
          <p:cNvSpPr txBox="1">
            <a:spLocks noChangeArrowheads="1"/>
          </p:cNvSpPr>
          <p:nvPr/>
        </p:nvSpPr>
        <p:spPr bwMode="auto">
          <a:xfrm>
            <a:off x="755655" y="4581525"/>
            <a:ext cx="184308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Gospels</a:t>
            </a:r>
          </a:p>
        </p:txBody>
      </p:sp>
      <p:sp>
        <p:nvSpPr>
          <p:cNvPr id="15" name="Text Box 2"/>
          <p:cNvSpPr txBox="1">
            <a:spLocks noChangeArrowheads="1"/>
          </p:cNvSpPr>
          <p:nvPr/>
        </p:nvSpPr>
        <p:spPr bwMode="auto">
          <a:xfrm>
            <a:off x="3203580" y="4581525"/>
            <a:ext cx="1096730"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Acts</a:t>
            </a:r>
          </a:p>
        </p:txBody>
      </p:sp>
      <p:sp>
        <p:nvSpPr>
          <p:cNvPr id="16" name="Text Box 2"/>
          <p:cNvSpPr txBox="1">
            <a:spLocks noChangeArrowheads="1"/>
          </p:cNvSpPr>
          <p:nvPr/>
        </p:nvSpPr>
        <p:spPr bwMode="auto">
          <a:xfrm>
            <a:off x="5076828" y="4581525"/>
            <a:ext cx="1796565"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Epistles</a:t>
            </a:r>
          </a:p>
        </p:txBody>
      </p:sp>
      <p:sp>
        <p:nvSpPr>
          <p:cNvPr id="17" name="Text Box 2"/>
          <p:cNvSpPr txBox="1">
            <a:spLocks noChangeArrowheads="1"/>
          </p:cNvSpPr>
          <p:nvPr/>
        </p:nvSpPr>
        <p:spPr bwMode="auto">
          <a:xfrm>
            <a:off x="6919913" y="4581525"/>
            <a:ext cx="2309502"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Revelation</a:t>
            </a:r>
          </a:p>
        </p:txBody>
      </p:sp>
      <p:sp>
        <p:nvSpPr>
          <p:cNvPr id="18" name="Text Box 2"/>
          <p:cNvSpPr txBox="1">
            <a:spLocks noChangeArrowheads="1"/>
          </p:cNvSpPr>
          <p:nvPr/>
        </p:nvSpPr>
        <p:spPr bwMode="auto">
          <a:xfrm>
            <a:off x="0" y="6054731"/>
            <a:ext cx="9144000" cy="830263"/>
          </a:xfrm>
          <a:prstGeom prst="rect">
            <a:avLst/>
          </a:prstGeom>
          <a:noFill/>
          <a:ln w="12700">
            <a:no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latin typeface="Arial" charset="0"/>
                <a:cs typeface="Arial" charset="0"/>
              </a:rPr>
              <a:t>Erich Zenger, </a:t>
            </a:r>
            <a:r>
              <a:rPr lang="en-US" sz="1600" b="1" i="1" dirty="0">
                <a:solidFill>
                  <a:srgbClr val="FFFFFF"/>
                </a:solidFill>
                <a:effectLst>
                  <a:outerShdw blurRad="38100" dist="38100" dir="2700000" algn="tl">
                    <a:srgbClr val="000000">
                      <a:alpha val="43137"/>
                    </a:srgbClr>
                  </a:outerShdw>
                </a:effectLst>
                <a:latin typeface="Arial" charset="0"/>
                <a:cs typeface="Arial" charset="0"/>
              </a:rPr>
              <a:t>Einleitung in das Alte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(Stuttgart: W. Kohlehammer, 1995), 34; cited in Gregory Goswell, </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Two Testaments in Parallel: The Influence of the Old Testament on the Structuring of the New Testament Canon,</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en-US" sz="1600" b="1" i="1" dirty="0">
                <a:solidFill>
                  <a:srgbClr val="FFFFFF"/>
                </a:solidFill>
                <a:effectLst>
                  <a:outerShdw blurRad="38100" dist="38100" dir="2700000" algn="tl">
                    <a:srgbClr val="000000">
                      <a:alpha val="43137"/>
                    </a:srgbClr>
                  </a:outerShdw>
                </a:effectLst>
                <a:latin typeface="Arial" charset="0"/>
                <a:cs typeface="Arial" charset="0"/>
              </a:rPr>
              <a:t>JETS</a:t>
            </a:r>
            <a:r>
              <a:rPr lang="en-US" sz="1600" b="1" dirty="0">
                <a:solidFill>
                  <a:srgbClr val="FFFFFF"/>
                </a:solidFill>
                <a:effectLst>
                  <a:outerShdw blurRad="38100" dist="38100" dir="2700000" algn="tl">
                    <a:srgbClr val="000000">
                      <a:alpha val="43137"/>
                    </a:srgbClr>
                  </a:outerShdw>
                </a:effectLst>
                <a:latin typeface="Arial" charset="0"/>
                <a:cs typeface="Arial" charset="0"/>
              </a:rPr>
              <a:t> 56 (2013):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9" name="Text Box 5"/>
          <p:cNvSpPr txBox="1">
            <a:spLocks noChangeArrowheads="1"/>
          </p:cNvSpPr>
          <p:nvPr/>
        </p:nvSpPr>
        <p:spPr bwMode="auto">
          <a:xfrm>
            <a:off x="8316416" y="44454"/>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12"/>
            <a:ext cx="1485900" cy="1200264"/>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Q</a:t>
            </a:r>
            <a:br>
              <a:rPr lang="en-US">
                <a:solidFill>
                  <a:srgbClr val="FFFFFF"/>
                </a:solidFill>
                <a:latin typeface="Arial" charset="0"/>
                <a:cs typeface="Arial" charset="0"/>
              </a:rPr>
            </a:br>
            <a:r>
              <a:rPr lang="en-US">
                <a:solidFill>
                  <a:srgbClr val="FFFFFF"/>
                </a:solidFill>
                <a:latin typeface="Arial" charset="0"/>
                <a:cs typeface="Arial" charset="0"/>
              </a:rPr>
              <a:t>Antioch</a:t>
            </a:r>
          </a:p>
          <a:p>
            <a:pPr algn="ctr" eaLnBrk="1" hangingPunct="1"/>
            <a:r>
              <a:rPr lang="en-US">
                <a:solidFill>
                  <a:srgbClr val="FFFFFF"/>
                </a:solidFill>
                <a:latin typeface="Arial" charset="0"/>
                <a:cs typeface="Arial" charset="0"/>
              </a:rPr>
              <a:t>AD 50</a:t>
            </a: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376" tIns="45688" rIns="91376" bIns="45688">
            <a:spAutoFit/>
          </a:bodyPr>
          <a:lstStyle/>
          <a:p>
            <a:pPr algn="ctr">
              <a:spcBef>
                <a:spcPct val="50000"/>
              </a:spcBef>
              <a:defRPr/>
            </a:pPr>
            <a:r>
              <a:rPr lang="en-US">
                <a:solidFill>
                  <a:srgbClr val="FFFFFF"/>
                </a:solidFill>
                <a:latin typeface="Arial"/>
                <a:cs typeface="Arial"/>
              </a:rPr>
              <a:t>Mark</a:t>
            </a:r>
            <a:br>
              <a:rPr lang="en-US">
                <a:solidFill>
                  <a:srgbClr val="FFFFFF"/>
                </a:solidFill>
                <a:latin typeface="Arial"/>
                <a:cs typeface="Arial"/>
              </a:rPr>
            </a:br>
            <a:r>
              <a:rPr lang="en-US">
                <a:solidFill>
                  <a:srgbClr val="FFFFFF"/>
                </a:solidFill>
                <a:latin typeface="Arial"/>
                <a:cs typeface="Arial"/>
              </a:rPr>
              <a:t>Rome</a:t>
            </a:r>
            <a:br>
              <a:rPr lang="en-US">
                <a:solidFill>
                  <a:srgbClr val="FFFFFF"/>
                </a:solidFill>
                <a:latin typeface="Arial"/>
                <a:cs typeface="Arial"/>
              </a:rPr>
            </a:br>
            <a:r>
              <a:rPr lang="en-US">
                <a:solidFill>
                  <a:srgbClr val="FFFFFF"/>
                </a:solidFill>
                <a:latin typeface="Arial"/>
                <a:cs typeface="Arial"/>
              </a:rPr>
              <a:t>AD 65</a:t>
            </a:r>
          </a:p>
        </p:txBody>
      </p:sp>
      <p:sp>
        <p:nvSpPr>
          <p:cNvPr id="189444" name="Rectangle 1033"/>
          <p:cNvSpPr>
            <a:spLocks noGrp="1" noChangeArrowheads="1"/>
          </p:cNvSpPr>
          <p:nvPr>
            <p:ph type="title" idx="4294967295"/>
          </p:nvPr>
        </p:nvSpPr>
        <p:spPr>
          <a:xfrm>
            <a:off x="1676400" y="277814"/>
            <a:ext cx="6096000" cy="584200"/>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Four-Source Hypothesis</a:t>
            </a: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Jerusalem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60-65</a:t>
            </a:r>
            <a:endParaRPr lang="en-US">
              <a:solidFill>
                <a:srgbClr val="FFFFFF"/>
              </a:solidFill>
              <a:latin typeface="Arial" charset="0"/>
              <a:cs typeface="Arial" charset="0"/>
            </a:endParaRPr>
          </a:p>
        </p:txBody>
      </p:sp>
      <p:sp>
        <p:nvSpPr>
          <p:cNvPr id="169999" name="Text Box 1039"/>
          <p:cNvSpPr txBox="1">
            <a:spLocks noChangeArrowheads="1"/>
          </p:cNvSpPr>
          <p:nvPr/>
        </p:nvSpPr>
        <p:spPr bwMode="auto">
          <a:xfrm>
            <a:off x="7048500" y="1217619"/>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a:t>
            </a: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Matthew</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Antioch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85</a:t>
            </a:r>
            <a:endParaRPr lang="en-US">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19"/>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Luke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 Corinth?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 AD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Proto-Luke</a:t>
            </a: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Source of </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Luke 1-2</a:t>
            </a: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Antiochene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Tradition</a:t>
            </a:r>
            <a:endParaRPr lang="en-US">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LUKE</a:t>
            </a: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MATTHEW</a:t>
            </a: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MARK</a:t>
            </a:r>
          </a:p>
        </p:txBody>
      </p:sp>
      <p:sp>
        <p:nvSpPr>
          <p:cNvPr id="191498" name="Rectangle 10"/>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   JEWS</a:t>
            </a:r>
          </a:p>
        </p:txBody>
      </p:sp>
      <p:sp>
        <p:nvSpPr>
          <p:cNvPr id="191499" name="Rectangle 11"/>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ROMANS</a:t>
            </a:r>
          </a:p>
        </p:txBody>
      </p:sp>
      <p:sp>
        <p:nvSpPr>
          <p:cNvPr id="191500" name="Rectangle 12"/>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GREEKS</a:t>
            </a:r>
          </a:p>
        </p:txBody>
      </p:sp>
      <p:sp>
        <p:nvSpPr>
          <p:cNvPr id="191501" name="Rectangle 13"/>
          <p:cNvSpPr>
            <a:spLocks noChangeArrowheads="1"/>
          </p:cNvSpPr>
          <p:nvPr/>
        </p:nvSpPr>
        <p:spPr bwMode="auto">
          <a:xfrm>
            <a:off x="1652588" y="1647831"/>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0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05" name="Group 17"/>
          <p:cNvGrpSpPr>
            <a:grpSpLocks/>
          </p:cNvGrpSpPr>
          <p:nvPr/>
        </p:nvGrpSpPr>
        <p:grpSpPr bwMode="auto">
          <a:xfrm>
            <a:off x="1652589" y="2070104"/>
            <a:ext cx="2538412" cy="469900"/>
            <a:chOff x="1145" y="1478"/>
            <a:chExt cx="1759" cy="336"/>
          </a:xfrm>
        </p:grpSpPr>
        <p:sp>
          <p:nvSpPr>
            <p:cNvPr id="191550" name="Rectangle 18"/>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51"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KING</a:t>
              </a:r>
            </a:p>
          </p:txBody>
        </p:sp>
      </p:grpSp>
      <p:grpSp>
        <p:nvGrpSpPr>
          <p:cNvPr id="191506" name="Group 20"/>
          <p:cNvGrpSpPr>
            <a:grpSpLocks/>
          </p:cNvGrpSpPr>
          <p:nvPr/>
        </p:nvGrpSpPr>
        <p:grpSpPr bwMode="auto">
          <a:xfrm>
            <a:off x="5070475" y="2065341"/>
            <a:ext cx="2578100" cy="469900"/>
            <a:chOff x="3513" y="1474"/>
            <a:chExt cx="1787" cy="336"/>
          </a:xfrm>
        </p:grpSpPr>
        <p:sp>
          <p:nvSpPr>
            <p:cNvPr id="191548" name="Rectangle 21"/>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49"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SERVANT</a:t>
              </a:r>
            </a:p>
          </p:txBody>
        </p:sp>
      </p:grpSp>
      <p:sp>
        <p:nvSpPr>
          <p:cNvPr id="191507" name="Rectangle 23"/>
          <p:cNvSpPr>
            <a:spLocks noChangeArrowheads="1"/>
          </p:cNvSpPr>
          <p:nvPr/>
        </p:nvSpPr>
        <p:spPr bwMode="auto">
          <a:xfrm>
            <a:off x="167481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09" name="Group 25"/>
          <p:cNvGrpSpPr>
            <a:grpSpLocks/>
          </p:cNvGrpSpPr>
          <p:nvPr/>
        </p:nvGrpSpPr>
        <p:grpSpPr bwMode="auto">
          <a:xfrm>
            <a:off x="1674813" y="4735514"/>
            <a:ext cx="2532062" cy="469900"/>
            <a:chOff x="1161" y="3381"/>
            <a:chExt cx="1754" cy="336"/>
          </a:xfrm>
        </p:grpSpPr>
        <p:sp>
          <p:nvSpPr>
            <p:cNvPr id="191546" name="Rectangle 26"/>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47"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GOD/MAN</a:t>
              </a:r>
            </a:p>
          </p:txBody>
        </p:sp>
      </p:gr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11" name="Group 29"/>
          <p:cNvGrpSpPr>
            <a:grpSpLocks/>
          </p:cNvGrpSpPr>
          <p:nvPr/>
        </p:nvGrpSpPr>
        <p:grpSpPr bwMode="auto">
          <a:xfrm>
            <a:off x="1652588" y="2557463"/>
            <a:ext cx="2541587" cy="677862"/>
            <a:chOff x="1145" y="1826"/>
            <a:chExt cx="1761" cy="484"/>
          </a:xfrm>
        </p:grpSpPr>
        <p:sp>
          <p:nvSpPr>
            <p:cNvPr id="191544" name="Rectangle 30"/>
            <p:cNvSpPr>
              <a:spLocks noChangeArrowheads="1"/>
            </p:cNvSpPr>
            <p:nvPr/>
          </p:nvSpPr>
          <p:spPr bwMode="auto">
            <a:xfrm>
              <a:off x="1145"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sp>
          <p:nvSpPr>
            <p:cNvPr id="191545" name="Rectangle 31"/>
            <p:cNvSpPr>
              <a:spLocks noChangeArrowheads="1"/>
            </p:cNvSpPr>
            <p:nvPr/>
          </p:nvSpPr>
          <p:spPr bwMode="auto">
            <a:xfrm>
              <a:off x="1682" y="19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SAID</a:t>
              </a:r>
            </a:p>
          </p:txBody>
        </p:sp>
      </p:grpSp>
      <p:grpSp>
        <p:nvGrpSpPr>
          <p:cNvPr id="191512" name="Group 32"/>
          <p:cNvGrpSpPr>
            <a:grpSpLocks/>
          </p:cNvGrpSpPr>
          <p:nvPr/>
        </p:nvGrpSpPr>
        <p:grpSpPr bwMode="auto">
          <a:xfrm>
            <a:off x="1674813" y="5205417"/>
            <a:ext cx="2070100" cy="661987"/>
            <a:chOff x="1161" y="3716"/>
            <a:chExt cx="1434" cy="473"/>
          </a:xfrm>
        </p:grpSpPr>
        <p:sp>
          <p:nvSpPr>
            <p:cNvPr id="191542"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FELT</a:t>
              </a:r>
            </a:p>
          </p:txBody>
        </p:sp>
        <p:sp>
          <p:nvSpPr>
            <p:cNvPr id="191543" name="Rectangle 34"/>
            <p:cNvSpPr>
              <a:spLocks noChangeArrowheads="1"/>
            </p:cNvSpPr>
            <p:nvPr/>
          </p:nvSpPr>
          <p:spPr bwMode="auto">
            <a:xfrm>
              <a:off x="1161" y="3716"/>
              <a:ext cx="617"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grpSp>
      <p:grpSp>
        <p:nvGrpSpPr>
          <p:cNvPr id="191513" name="Group 35"/>
          <p:cNvGrpSpPr>
            <a:grpSpLocks/>
          </p:cNvGrpSpPr>
          <p:nvPr/>
        </p:nvGrpSpPr>
        <p:grpSpPr bwMode="auto">
          <a:xfrm>
            <a:off x="5070481" y="2557465"/>
            <a:ext cx="1998663" cy="659840"/>
            <a:chOff x="3513" y="1826"/>
            <a:chExt cx="1385" cy="471"/>
          </a:xfrm>
        </p:grpSpPr>
        <p:sp>
          <p:nvSpPr>
            <p:cNvPr id="191540" name="Rectangle 36"/>
            <p:cNvSpPr>
              <a:spLocks noChangeArrowheads="1"/>
            </p:cNvSpPr>
            <p:nvPr/>
          </p:nvSpPr>
          <p:spPr bwMode="auto">
            <a:xfrm>
              <a:off x="3513"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sp>
          <p:nvSpPr>
            <p:cNvPr id="191541" name="Rectangle 37"/>
            <p:cNvSpPr>
              <a:spLocks noChangeArrowheads="1"/>
            </p:cNvSpPr>
            <p:nvPr/>
          </p:nvSpPr>
          <p:spPr bwMode="auto">
            <a:xfrm>
              <a:off x="4091" y="1959"/>
              <a:ext cx="807"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JOHN</a:t>
            </a:r>
          </a:p>
        </p:txBody>
      </p:sp>
      <p:sp>
        <p:nvSpPr>
          <p:cNvPr id="191517" name="Rectangle 45"/>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CHURCH</a:t>
            </a:r>
          </a:p>
        </p:txBody>
      </p:sp>
      <p:sp>
        <p:nvSpPr>
          <p:cNvPr id="19151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grpSp>
        <p:nvGrpSpPr>
          <p:cNvPr id="191519" name="Group 47"/>
          <p:cNvGrpSpPr>
            <a:grpSpLocks/>
          </p:cNvGrpSpPr>
          <p:nvPr/>
        </p:nvGrpSpPr>
        <p:grpSpPr bwMode="auto">
          <a:xfrm>
            <a:off x="5011738" y="4729163"/>
            <a:ext cx="1965325" cy="469900"/>
            <a:chOff x="3473" y="3376"/>
            <a:chExt cx="1362" cy="336"/>
          </a:xfrm>
        </p:grpSpPr>
        <p:sp>
          <p:nvSpPr>
            <p:cNvPr id="191534" name="Rectangle 48"/>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35"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GOD</a:t>
              </a:r>
            </a:p>
          </p:txBody>
        </p:sp>
      </p:grpSp>
      <p:grpSp>
        <p:nvGrpSpPr>
          <p:cNvPr id="191520" name="Group 50"/>
          <p:cNvGrpSpPr>
            <a:grpSpLocks/>
          </p:cNvGrpSpPr>
          <p:nvPr/>
        </p:nvGrpSpPr>
        <p:grpSpPr bwMode="auto">
          <a:xfrm>
            <a:off x="4992688" y="5203829"/>
            <a:ext cx="2681287" cy="679450"/>
            <a:chOff x="3460" y="3715"/>
            <a:chExt cx="1857" cy="485"/>
          </a:xfrm>
        </p:grpSpPr>
        <p:sp>
          <p:nvSpPr>
            <p:cNvPr id="191532" name="Rectangle 51"/>
            <p:cNvSpPr>
              <a:spLocks noChangeArrowheads="1"/>
            </p:cNvSpPr>
            <p:nvPr/>
          </p:nvSpPr>
          <p:spPr bwMode="auto">
            <a:xfrm>
              <a:off x="4093" y="386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MEANT</a:t>
              </a:r>
            </a:p>
          </p:txBody>
        </p:sp>
        <p:sp>
          <p:nvSpPr>
            <p:cNvPr id="191533" name="Rectangle 52"/>
            <p:cNvSpPr>
              <a:spLocks noChangeArrowheads="1"/>
            </p:cNvSpPr>
            <p:nvPr/>
          </p:nvSpPr>
          <p:spPr bwMode="auto">
            <a:xfrm>
              <a:off x="3460" y="3715"/>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gr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9" y="4292602"/>
            <a:ext cx="2589212"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en-GB" sz="4800" b="1">
                <a:solidFill>
                  <a:srgbClr val="FFEA18"/>
                </a:solidFill>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00" y="4264027"/>
            <a:ext cx="2892425"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ea typeface="MS Gothic" charset="0"/>
                <a:cs typeface="MS Gothic" charset="0"/>
              </a:rPr>
              <a:t>A.D. 69 </a:t>
            </a:r>
            <a:r>
              <a:rPr lang="en-GB" sz="3200" b="1" i="1">
                <a:solidFill>
                  <a:srgbClr val="FFFFFF"/>
                </a:solidFill>
                <a:latin typeface="Comic Sans MS" charset="0"/>
                <a:ea typeface="MS Gothic" charset="0"/>
                <a:cs typeface="MS Gothic" charset="0"/>
              </a:rPr>
              <a:t>AFTER</a:t>
            </a:r>
            <a:r>
              <a:rPr lang="en-GB" sz="3200" b="1">
                <a:solidFill>
                  <a:srgbClr val="FFFFFF"/>
                </a:solidFill>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31" y="1665292"/>
            <a:ext cx="2200275"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en-GB" sz="4800" b="1">
                <a:solidFill>
                  <a:srgbClr val="FFEA18"/>
                </a:solidFill>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25" y="1706563"/>
            <a:ext cx="2589213" cy="1408235"/>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ea typeface="MS Gothic" charset="0"/>
                <a:cs typeface="MS Gothic" charset="0"/>
              </a:rPr>
              <a:t>The A.D.40s</a:t>
            </a: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When I Think They Were Written…</a:t>
            </a:r>
            <a:endParaRPr lang="en-US">
              <a:latin typeface="Times New Roman" charset="0"/>
              <a:cs typeface="MS Gothic" charset="0"/>
            </a:endParaRPr>
          </a:p>
        </p:txBody>
      </p:sp>
      <p:sp>
        <p:nvSpPr>
          <p:cNvPr id="65" name="TextBox 64"/>
          <p:cNvSpPr txBox="1"/>
          <p:nvPr/>
        </p:nvSpPr>
        <p:spPr>
          <a:xfrm>
            <a:off x="8610604" y="5"/>
            <a:ext cx="526878"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Text Box 2"/>
          <p:cNvSpPr txBox="1">
            <a:spLocks noChangeArrowheads="1"/>
          </p:cNvSpPr>
          <p:nvPr/>
        </p:nvSpPr>
        <p:spPr bwMode="auto">
          <a:xfrm>
            <a:off x="5748509" y="5149851"/>
            <a:ext cx="1653839"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rgbClr val="FFFFFF"/>
                </a:solidFill>
                <a:latin typeface="Arial" charset="0"/>
                <a:cs typeface="Arial" charset="0"/>
              </a:rPr>
              <a:t>95</a:t>
            </a:r>
          </a:p>
          <a:p>
            <a:pPr algn="ctr" eaLnBrk="1" hangingPunct="1">
              <a:defRPr/>
            </a:pPr>
            <a:r>
              <a:rPr lang="en-US" sz="3600" b="1" dirty="0">
                <a:solidFill>
                  <a:srgbClr val="FFFFFF"/>
                </a:solidFill>
                <a:latin typeface="Arial" charset="0"/>
                <a:cs typeface="Arial" charset="0"/>
              </a:rPr>
              <a:t>John</a:t>
            </a:r>
            <a:r>
              <a:rPr lang="uk-UA"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s </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Death</a:t>
            </a:r>
            <a:endParaRPr lang="en-US" b="1" dirty="0">
              <a:solidFill>
                <a:srgbClr val="FFFFFF"/>
              </a:solidFill>
              <a:latin typeface="Arial" charset="0"/>
              <a:cs typeface="Arial" charset="0"/>
            </a:endParaRPr>
          </a:p>
        </p:txBody>
      </p:sp>
      <p:sp>
        <p:nvSpPr>
          <p:cNvPr id="193539" name="Text Box 3"/>
          <p:cNvSpPr txBox="1">
            <a:spLocks noChangeArrowheads="1"/>
          </p:cNvSpPr>
          <p:nvPr/>
        </p:nvSpPr>
        <p:spPr bwMode="auto">
          <a:xfrm>
            <a:off x="8382004" y="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109</a:t>
            </a:r>
          </a:p>
        </p:txBody>
      </p:sp>
      <p:sp>
        <p:nvSpPr>
          <p:cNvPr id="161796" name="Text Box 4"/>
          <p:cNvSpPr txBox="1">
            <a:spLocks noChangeArrowheads="1"/>
          </p:cNvSpPr>
          <p:nvPr/>
        </p:nvSpPr>
        <p:spPr bwMode="auto">
          <a:xfrm rot="-4202986">
            <a:off x="6589916" y="3050258"/>
            <a:ext cx="3315889" cy="59715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Second Century </a:t>
            </a:r>
            <a:endParaRPr lang="en-US" sz="3200" b="1">
              <a:solidFill>
                <a:srgbClr val="FFFFFF"/>
              </a:solidFill>
              <a:latin typeface="Arial" charset="0"/>
              <a:cs typeface="Arial" charset="0"/>
            </a:endParaRPr>
          </a:p>
        </p:txBody>
      </p:sp>
      <p:sp>
        <p:nvSpPr>
          <p:cNvPr id="161797" name="Text Box 5"/>
          <p:cNvSpPr txBox="1">
            <a:spLocks noChangeArrowheads="1"/>
          </p:cNvSpPr>
          <p:nvPr/>
        </p:nvSpPr>
        <p:spPr bwMode="auto">
          <a:xfrm rot="-4030363">
            <a:off x="4730879" y="2841501"/>
            <a:ext cx="3677980" cy="59715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Late First Century </a:t>
            </a:r>
            <a:endParaRPr lang="en-US" sz="3200" b="1">
              <a:solidFill>
                <a:srgbClr val="FFFFFF"/>
              </a:solidFill>
              <a:latin typeface="Arial" charset="0"/>
              <a:cs typeface="Arial" charset="0"/>
            </a:endParaRPr>
          </a:p>
        </p:txBody>
      </p:sp>
      <p:sp>
        <p:nvSpPr>
          <p:cNvPr id="161798" name="Text Box 6"/>
          <p:cNvSpPr txBox="1">
            <a:spLocks noChangeArrowheads="1"/>
          </p:cNvSpPr>
          <p:nvPr/>
        </p:nvSpPr>
        <p:spPr bwMode="auto">
          <a:xfrm rot="-4037095">
            <a:off x="1526202" y="3291558"/>
            <a:ext cx="2724510" cy="59715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Before AD 70 </a:t>
            </a:r>
            <a:endParaRPr lang="en-US" sz="3200" b="1">
              <a:solidFill>
                <a:srgbClr val="FFFFFF"/>
              </a:solidFill>
              <a:latin typeface="Arial" charset="0"/>
              <a:cs typeface="Arial" charset="0"/>
            </a:endParaRPr>
          </a:p>
        </p:txBody>
      </p:sp>
      <p:sp>
        <p:nvSpPr>
          <p:cNvPr id="161799" name="Text Box 7"/>
          <p:cNvSpPr txBox="1">
            <a:spLocks noChangeArrowheads="1"/>
          </p:cNvSpPr>
          <p:nvPr/>
        </p:nvSpPr>
        <p:spPr bwMode="auto">
          <a:xfrm>
            <a:off x="0" y="685804"/>
            <a:ext cx="9144000" cy="830932"/>
          </a:xfrm>
          <a:prstGeom prst="rect">
            <a:avLst/>
          </a:prstGeom>
          <a:solidFill>
            <a:schemeClr val="accent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cs typeface="Arial" charset="0"/>
              </a:rPr>
              <a:t>Authorship is easier to determine than </a:t>
            </a:r>
            <a:r>
              <a:rPr lang="en-US" altLang="zh-CN" b="1">
                <a:solidFill>
                  <a:srgbClr val="800000"/>
                </a:solidFill>
                <a:latin typeface="Arial" charset="0"/>
                <a:cs typeface="Arial" charset="0"/>
              </a:rPr>
              <a:t>when </a:t>
            </a:r>
            <a:r>
              <a:rPr lang="en-US" altLang="zh-CN" b="1">
                <a:solidFill>
                  <a:srgbClr val="000000"/>
                </a:solidFill>
                <a:latin typeface="Arial" charset="0"/>
                <a:cs typeface="Arial" charset="0"/>
              </a:rPr>
              <a:t>John wrote.  Three periods have been proposed for the date of the Gospel: </a:t>
            </a:r>
            <a:endParaRPr lang="en-US" b="1">
              <a:solidFill>
                <a:srgbClr val="000000"/>
              </a:solidFill>
              <a:latin typeface="Arial" charset="0"/>
              <a:cs typeface="Arial" charset="0"/>
            </a:endParaRPr>
          </a:p>
        </p:txBody>
      </p:sp>
      <p:sp>
        <p:nvSpPr>
          <p:cNvPr id="193544" name="Rectangle 8"/>
          <p:cNvSpPr>
            <a:spLocks noGrp="1" noChangeArrowheads="1"/>
          </p:cNvSpPr>
          <p:nvPr>
            <p:ph type="title" idx="4294967295"/>
          </p:nvPr>
        </p:nvSpPr>
        <p:spPr>
          <a:xfrm>
            <a:off x="1792294" y="76206"/>
            <a:ext cx="5557837" cy="523875"/>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sz="2800" b="1" dirty="0">
                <a:solidFill>
                  <a:schemeClr val="bg2"/>
                </a:solidFill>
                <a:effectLst/>
                <a:latin typeface="Arial" charset="0"/>
                <a:ea typeface="SimSun" charset="0"/>
                <a:cs typeface="SimSun" charset="0"/>
              </a:rPr>
              <a:t>Date Options for John</a:t>
            </a:r>
            <a:r>
              <a:rPr lang="uk-UA" sz="2800" b="1" dirty="0">
                <a:solidFill>
                  <a:schemeClr val="bg2"/>
                </a:solidFill>
                <a:effectLst/>
                <a:latin typeface="Arial" charset="0"/>
                <a:ea typeface="SimSun" charset="0"/>
                <a:cs typeface="SimSun" charset="0"/>
              </a:rPr>
              <a:t>'</a:t>
            </a:r>
            <a:r>
              <a:rPr lang="en-US" sz="2800" b="1" dirty="0">
                <a:solidFill>
                  <a:schemeClr val="bg2"/>
                </a:solidFill>
                <a:effectLst/>
                <a:latin typeface="Arial" charset="0"/>
                <a:ea typeface="SimSun" charset="0"/>
                <a:cs typeface="SimSun" charset="0"/>
              </a:rPr>
              <a:t>s Gospel</a:t>
            </a:r>
          </a:p>
        </p:txBody>
      </p:sp>
      <p:sp>
        <p:nvSpPr>
          <p:cNvPr id="19354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376" tIns="45688" rIns="91376" bIns="45688" anchor="ctr"/>
          <a:lstStyle/>
          <a:p>
            <a:endParaRPr lang="en-US">
              <a:solidFill>
                <a:srgbClr val="FFFFFF"/>
              </a:solidFill>
              <a:latin typeface="Arial" charset="0"/>
              <a:cs typeface="Arial" charset="0"/>
            </a:endParaRPr>
          </a:p>
        </p:txBody>
      </p:sp>
      <p:sp>
        <p:nvSpPr>
          <p:cNvPr id="161802" name="Text Box 10"/>
          <p:cNvSpPr txBox="1">
            <a:spLocks noChangeArrowheads="1"/>
          </p:cNvSpPr>
          <p:nvPr/>
        </p:nvSpPr>
        <p:spPr bwMode="auto">
          <a:xfrm>
            <a:off x="-37574" y="5149851"/>
            <a:ext cx="1884897"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rgbClr val="FFFFFF"/>
                </a:solidFill>
                <a:latin typeface="Arial" charset="0"/>
                <a:cs typeface="Arial" charset="0"/>
              </a:rPr>
              <a:t>33</a:t>
            </a:r>
          </a:p>
          <a:p>
            <a:pPr algn="ctr" eaLnBrk="1" hangingPunct="1">
              <a:defRPr/>
            </a:pPr>
            <a:r>
              <a:rPr lang="en-US" sz="3600" b="1" dirty="0">
                <a:solidFill>
                  <a:srgbClr val="FFFFFF"/>
                </a:solidFill>
                <a:latin typeface="Arial" charset="0"/>
                <a:cs typeface="Arial" charset="0"/>
              </a:rPr>
              <a:t>Christ</a:t>
            </a:r>
            <a:r>
              <a:rPr lang="uk-UA"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s</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Death</a:t>
            </a:r>
            <a:endParaRPr lang="en-US" b="1" dirty="0">
              <a:solidFill>
                <a:srgbClr val="FFFFFF"/>
              </a:solidFill>
              <a:latin typeface="Arial" charset="0"/>
              <a:cs typeface="Arial" charset="0"/>
            </a:endParaRPr>
          </a:p>
        </p:txBody>
      </p:sp>
      <p:sp>
        <p:nvSpPr>
          <p:cNvPr id="161803" name="Text Box 11"/>
          <p:cNvSpPr txBox="1">
            <a:spLocks noChangeArrowheads="1"/>
          </p:cNvSpPr>
          <p:nvPr/>
        </p:nvSpPr>
        <p:spPr bwMode="auto">
          <a:xfrm>
            <a:off x="2223700" y="5149851"/>
            <a:ext cx="2442366"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rgbClr val="FFFFFF"/>
                </a:solidFill>
                <a:latin typeface="Arial" charset="0"/>
                <a:cs typeface="Arial" charset="0"/>
              </a:rPr>
              <a:t>70</a:t>
            </a:r>
          </a:p>
          <a:p>
            <a:pPr algn="ctr" eaLnBrk="1" hangingPunct="1">
              <a:defRPr/>
            </a:pPr>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376" tIns="45688" rIns="91376" bIns="45688" anchor="ctr"/>
          <a:lstStyle/>
          <a:p>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8"/>
              </a:srgbClr>
            </a:outerShdw>
          </a:effectLst>
        </p:spPr>
        <p:txBody>
          <a:bodyPr/>
          <a:lstStyle/>
          <a:p>
            <a:pPr eaLnBrk="1" hangingPunct="1">
              <a:defRPr/>
            </a:pPr>
            <a:r>
              <a:rPr lang="en-US" sz="4000" b="1">
                <a:latin typeface="Arial" charset="0"/>
                <a:ea typeface="ＭＳ Ｐゴシック" charset="0"/>
                <a:cs typeface="ＭＳ Ｐゴシック" charset="0"/>
              </a:rPr>
              <a:t>The Temple Stood Until AD 70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7600" y="152400"/>
            <a:ext cx="5486400" cy="1066800"/>
          </a:xfrm>
        </p:spPr>
        <p:txBody>
          <a:bodyPr/>
          <a:lstStyle/>
          <a:p>
            <a:pPr eaLnBrk="1" hangingPunct="1"/>
            <a:r>
              <a:rPr lang="en-US">
                <a:solidFill>
                  <a:schemeClr val="bg1"/>
                </a:solidFill>
                <a:latin typeface="Arial" charset="0"/>
                <a:ea typeface="ＭＳ Ｐゴシック" charset="0"/>
                <a:cs typeface="ＭＳ Ｐゴシック" charset="0"/>
              </a:rPr>
              <a:t>Antonia Fortress</a:t>
            </a:r>
          </a:p>
        </p:txBody>
      </p:sp>
      <p:pic>
        <p:nvPicPr>
          <p:cNvPr id="19763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9"/>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763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968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algn="l" eaLnBrk="1" hangingPunct="1">
              <a:defRPr/>
            </a:pPr>
            <a:r>
              <a:rPr lang="en-US" sz="3600" b="1" dirty="0">
                <a:solidFill>
                  <a:schemeClr val="hlink"/>
                </a:solidFill>
                <a:latin typeface="Arial" charset="0"/>
                <a:ea typeface="ＭＳ Ｐゴシック" charset="0"/>
                <a:cs typeface="ＭＳ Ｐゴシック" charset="0"/>
              </a:rPr>
              <a:t>Temple Assault </a:t>
            </a:r>
            <a:endParaRPr lang="en-US" dirty="0">
              <a:latin typeface="Arial" charset="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376" tIns="45688" rIns="91376" bIns="45688" anchor="ctr"/>
          <a:lstStyle/>
          <a:p>
            <a:endParaRPr lang="en-US"/>
          </a:p>
        </p:txBody>
      </p:sp>
      <p:sp>
        <p:nvSpPr>
          <p:cNvPr id="199685" name="Text Box 7"/>
          <p:cNvSpPr txBox="1">
            <a:spLocks noChangeArrowheads="1"/>
          </p:cNvSpPr>
          <p:nvPr/>
        </p:nvSpPr>
        <p:spPr bwMode="auto">
          <a:xfrm>
            <a:off x="2" y="4419603"/>
            <a:ext cx="1629493" cy="4616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Sheep Pool</a:t>
            </a: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10" tIns="46005" rIns="92010" bIns="46005" anchor="ctr"/>
          <a:lstStyle/>
          <a:p>
            <a:pPr>
              <a:defRPr/>
            </a:pPr>
            <a:r>
              <a:rPr lang="en-US" sz="3600" b="1">
                <a:solidFill>
                  <a:srgbClr val="FF0033"/>
                </a:solidFill>
                <a:effectLst>
                  <a:outerShdw blurRad="38100" dist="38100" dir="2700000" algn="tl">
                    <a:srgbClr val="000000"/>
                  </a:outerShdw>
                </a:effectLst>
                <a:latin typeface="Arial" charset="0"/>
              </a:rPr>
              <a:t>Sept AD 70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457200" y="274638"/>
            <a:ext cx="3733800" cy="2316162"/>
          </a:xfrm>
        </p:spPr>
        <p:txBody>
          <a:bodyPr/>
          <a:lstStyle/>
          <a:p>
            <a:pPr eaLnBrk="1" hangingPunct="1"/>
            <a:r>
              <a:rPr lang="en-US">
                <a:solidFill>
                  <a:schemeClr val="bg1"/>
                </a:solidFill>
                <a:latin typeface="Arial" charset="0"/>
                <a:ea typeface="ＭＳ Ｐゴシック" charset="0"/>
                <a:cs typeface="ＭＳ Ｐゴシック" charset="0"/>
              </a:rPr>
              <a:t>The Pool of Israel</a:t>
            </a:r>
          </a:p>
        </p:txBody>
      </p:sp>
      <p:pic>
        <p:nvPicPr>
          <p:cNvPr id="201730"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Text Box 4"/>
          <p:cNvSpPr txBox="1">
            <a:spLocks noChangeArrowheads="1"/>
          </p:cNvSpPr>
          <p:nvPr/>
        </p:nvSpPr>
        <p:spPr bwMode="auto">
          <a:xfrm>
            <a:off x="304806" y="3124201"/>
            <a:ext cx="3902075" cy="107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rPr>
              <a:t>(Sheep Pool south of Pool of Bethesda)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Arial" charset="0"/>
              </a:rPr>
              <a:t>Pool of Bethesda</a:t>
            </a:r>
          </a:p>
        </p:txBody>
      </p:sp>
      <p:sp>
        <p:nvSpPr>
          <p:cNvPr id="167945" name="Rectangle 9"/>
          <p:cNvSpPr>
            <a:spLocks noChangeArrowheads="1"/>
          </p:cNvSpPr>
          <p:nvPr/>
        </p:nvSpPr>
        <p:spPr bwMode="auto">
          <a:xfrm>
            <a:off x="1143000" y="5105400"/>
            <a:ext cx="8001000" cy="1752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Now there is in Jerusalem near the Sheep Gate a pool… called Bethesda…</a:t>
            </a:r>
            <a:r>
              <a:rPr lang="ru-RU" altLang="ja-JP" sz="3200" b="1" dirty="0">
                <a:solidFill>
                  <a:srgbClr val="FFFFFF"/>
                </a:solidFill>
                <a:latin typeface="Arial" charset="0"/>
                <a:cs typeface="Arial" charset="0"/>
              </a:rPr>
              <a:t>"</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en-US" sz="3200" b="1" dirty="0">
                <a:solidFill>
                  <a:srgbClr val="FFFFFF"/>
                </a:solidFill>
                <a:latin typeface="Arial" charset="0"/>
                <a:cs typeface="Arial" charset="0"/>
              </a:rPr>
              <a:t>John 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167945">
                                            <p:txEl>
                                              <p:pRg st="1" end="1"/>
                                            </p:txEl>
                                          </p:spTgt>
                                        </p:tgtEl>
                                        <p:attrNameLst>
                                          <p:attrName>style.visibility</p:attrName>
                                        </p:attrNameLst>
                                      </p:cBhvr>
                                      <p:to>
                                        <p:strVal val="visible"/>
                                      </p:to>
                                    </p:set>
                                    <p:anim calcmode="lin" valueType="num">
                                      <p:cBhvr>
                                        <p:cTn id="25"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6" descr="Bethesda p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8417" y="457200"/>
            <a:ext cx="5335587"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Arial" charset="0"/>
              </a:rPr>
              <a:t>Pool of Bethesda</a:t>
            </a:r>
          </a:p>
        </p:txBody>
      </p:sp>
      <p:sp>
        <p:nvSpPr>
          <p:cNvPr id="167945" name="Rectangle 9"/>
          <p:cNvSpPr>
            <a:spLocks noChangeArrowheads="1"/>
          </p:cNvSpPr>
          <p:nvPr/>
        </p:nvSpPr>
        <p:spPr bwMode="auto">
          <a:xfrm>
            <a:off x="1143000" y="5105400"/>
            <a:ext cx="8001000" cy="1752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Now there is in Jerusalem near the Sheep Gate a pool… called Bethesda…</a:t>
            </a:r>
            <a:r>
              <a:rPr lang="ru-RU" altLang="ja-JP" sz="3200" b="1" dirty="0">
                <a:solidFill>
                  <a:srgbClr val="FFFFFF"/>
                </a:solidFill>
                <a:latin typeface="Arial" charset="0"/>
                <a:cs typeface="Arial" charset="0"/>
              </a:rPr>
              <a:t>"</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en-US" sz="3200" b="1" dirty="0">
                <a:solidFill>
                  <a:srgbClr val="FFFFFF"/>
                </a:solidFill>
                <a:latin typeface="Arial" charset="0"/>
                <a:cs typeface="Arial" charset="0"/>
              </a:rPr>
              <a:t>John 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67945">
                                            <p:txEl>
                                              <p:pRg st="1" end="1"/>
                                            </p:txEl>
                                          </p:spTgt>
                                        </p:tgtEl>
                                        <p:attrNameLst>
                                          <p:attrName>style.visibility</p:attrName>
                                        </p:attrNameLst>
                                      </p:cBhvr>
                                      <p:to>
                                        <p:strVal val="visible"/>
                                      </p:to>
                                    </p:set>
                                    <p:anim calcmode="lin" valueType="num">
                                      <p:cBhvr>
                                        <p:cTn id="31"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subTitle" idx="1"/>
          </p:nvPr>
        </p:nvSpPr>
        <p:spPr/>
        <p:txBody>
          <a:bodyPr/>
          <a:lstStyle/>
          <a:p>
            <a:pPr eaLnBrk="1" hangingPunct="1">
              <a:buFont typeface="Wingdings" charset="0"/>
              <a:buNone/>
            </a:pPr>
            <a:endParaRPr lang="en-US">
              <a:latin typeface="Arial" charset="0"/>
              <a:ea typeface="ＭＳ Ｐゴシック" charset="0"/>
              <a:cs typeface="ＭＳ Ｐゴシック" charset="0"/>
            </a:endParaRPr>
          </a:p>
        </p:txBody>
      </p:sp>
      <p:pic>
        <p:nvPicPr>
          <p:cNvPr id="207874"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ＭＳ Ｐゴシック" charset="0"/>
              </a:rPr>
              <a:t>Pool of Bethesda Ruins</a:t>
            </a:r>
          </a:p>
        </p:txBody>
      </p:sp>
      <p:pic>
        <p:nvPicPr>
          <p:cNvPr id="207876"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b="1" dirty="0">
                <a:solidFill>
                  <a:schemeClr val="bg1"/>
                </a:solidFill>
                <a:effectLst>
                  <a:outerShdw blurRad="38100" dist="38100" dir="2700000" algn="tl">
                    <a:srgbClr val="000000"/>
                  </a:outerShdw>
                </a:effectLst>
                <a:latin typeface="Arial" charset="0"/>
                <a:ea typeface="SimSun" charset="0"/>
                <a:cs typeface="SimSun" charset="0"/>
              </a:rPr>
              <a:t>The New Testament “Building”</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26F3F8-BFED-1E42-8CE1-F839B76FB968}" type="slidenum">
              <a:rPr lang="en-US" sz="1400">
                <a:solidFill>
                  <a:srgbClr val="000000"/>
                </a:solidFill>
              </a:rPr>
              <a:pPr eaLnBrk="1" hangingPunct="1"/>
              <a:t>4</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defRPr/>
            </a:pPr>
            <a:endParaRPr lang="en-US" sz="1800">
              <a:solidFill>
                <a:srgbClr val="FFFFFF"/>
              </a:solidFill>
              <a:latin typeface="Arial"/>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en-US" sz="1800" dirty="0">
                          <a:solidFill>
                            <a:schemeClr val="bg1"/>
                          </a:solidFill>
                          <a:effectLst>
                            <a:outerShdw blurRad="38100" dist="38100" dir="2700000" algn="tl">
                              <a:srgbClr val="000000">
                                <a:alpha val="43137"/>
                              </a:srgbClr>
                            </a:outerShdw>
                          </a:effectLst>
                        </a:rPr>
                        <a:t>Paul</a:t>
                      </a:r>
                      <a:r>
                        <a:rPr lang="fr-FR" sz="1800" dirty="0">
                          <a:solidFill>
                            <a:schemeClr val="bg1"/>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s Letters</a:t>
                      </a:r>
                      <a:r>
                        <a:rPr lang="en-US" sz="1800" baseline="0" dirty="0">
                          <a:solidFill>
                            <a:schemeClr val="bg1"/>
                          </a:solidFill>
                          <a:effectLst>
                            <a:outerShdw blurRad="38100" dist="38100" dir="2700000" algn="tl">
                              <a:srgbClr val="000000">
                                <a:alpha val="43137"/>
                              </a:srgbClr>
                            </a:outerShdw>
                          </a:effectLst>
                        </a:rPr>
                        <a:t> to Pastors</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dirty="0">
                          <a:solidFill>
                            <a:srgbClr val="FFFFFF"/>
                          </a:solidFill>
                          <a:effectLst>
                            <a:outerShdw blurRad="38100" dist="38100" dir="2700000" algn="tl">
                              <a:srgbClr val="000000">
                                <a:alpha val="43137"/>
                              </a:srgbClr>
                            </a:outerShdw>
                          </a:effectLst>
                        </a:rPr>
                        <a:t>1 Timothy</a:t>
                      </a: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sz="1800" b="1" dirty="0">
                          <a:solidFill>
                            <a:srgbClr val="FFFFFF"/>
                          </a:solidFill>
                          <a:effectLst>
                            <a:outerShdw blurRad="38100" dist="38100" dir="2700000" algn="tl">
                              <a:srgbClr val="000000">
                                <a:alpha val="43137"/>
                              </a:srgbClr>
                            </a:outerShdw>
                          </a:effectLst>
                        </a:rPr>
                        <a:t>2 Timothy</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sz="1800" b="1" dirty="0">
                          <a:solidFill>
                            <a:srgbClr val="FFFFFF"/>
                          </a:solidFill>
                          <a:effectLst>
                            <a:outerShdw blurRad="38100" dist="38100" dir="2700000" algn="tl">
                              <a:srgbClr val="000000">
                                <a:alpha val="43137"/>
                              </a:srgbClr>
                            </a:outerShdw>
                          </a:effectLst>
                        </a:rPr>
                        <a:t>Titus</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sz="1800" b="1" dirty="0">
                          <a:solidFill>
                            <a:srgbClr val="FFFFFF"/>
                          </a:solidFill>
                          <a:effectLst>
                            <a:outerShdw blurRad="38100" dist="38100" dir="2700000" algn="tl">
                              <a:srgbClr val="000000">
                                <a:alpha val="43137"/>
                              </a:srgbClr>
                            </a:outerShdw>
                          </a:effectLst>
                        </a:rPr>
                        <a:t>Philemon</a:t>
                      </a: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en-US" sz="1800" b="1" dirty="0"/>
                        <a:t>Paul</a:t>
                      </a:r>
                      <a:r>
                        <a:rPr lang="fr-FR" sz="1800" b="1" dirty="0"/>
                        <a:t>'</a:t>
                      </a:r>
                      <a:r>
                        <a:rPr lang="en-US" sz="1800" b="1" dirty="0"/>
                        <a:t>s Letters</a:t>
                      </a:r>
                      <a:r>
                        <a:rPr lang="en-US" sz="1800" b="1" baseline="0" dirty="0"/>
                        <a:t> to Churches</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sz="1800" b="1" dirty="0">
                          <a:effectLst>
                            <a:outerShdw blurRad="38100" dist="38100" dir="2700000" algn="tl">
                              <a:srgbClr val="000000">
                                <a:alpha val="43137"/>
                              </a:srgbClr>
                            </a:outerShdw>
                          </a:effectLst>
                        </a:rPr>
                        <a:t>2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Revelation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sz="1800" b="1" dirty="0"/>
                        <a:t>General Letters</a:t>
                      </a: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1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Jude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Colossians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3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Philippians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2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Ephesians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1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Galatians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2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2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1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1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James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Romans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Hebrews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sz="1800" b="1" dirty="0"/>
                        <a:t>Acts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sz="1800" b="1" dirty="0">
                          <a:solidFill>
                            <a:schemeClr val="tx1"/>
                          </a:solidFill>
                          <a:effectLst>
                            <a:outerShdw blurRad="38100" dist="38100" dir="2700000" algn="tl">
                              <a:srgbClr val="000000">
                                <a:alpha val="43137"/>
                              </a:srgbClr>
                            </a:outerShdw>
                          </a:effectLst>
                        </a:rPr>
                        <a:t>Matthew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sz="1800" b="1" dirty="0">
                          <a:solidFill>
                            <a:schemeClr val="tx1"/>
                          </a:solidFill>
                          <a:effectLst>
                            <a:outerShdw blurRad="38100" dist="38100" dir="2700000" algn="tl">
                              <a:srgbClr val="000000">
                                <a:alpha val="43137"/>
                              </a:srgbClr>
                            </a:outerShdw>
                          </a:effectLst>
                        </a:rPr>
                        <a:t>Mark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sz="1800" b="1" dirty="0">
                          <a:solidFill>
                            <a:schemeClr val="tx1"/>
                          </a:solidFill>
                          <a:effectLst>
                            <a:outerShdw blurRad="38100" dist="38100" dir="2700000" algn="tl">
                              <a:srgbClr val="000000">
                                <a:alpha val="43137"/>
                              </a:srgbClr>
                            </a:outerShdw>
                          </a:effectLst>
                        </a:rPr>
                        <a:t>Luke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sz="1800" b="1" dirty="0">
                          <a:solidFill>
                            <a:schemeClr val="tx1"/>
                          </a:solidFill>
                          <a:effectLst>
                            <a:outerShdw blurRad="38100" dist="38100" dir="2700000" algn="tl">
                              <a:srgbClr val="000000">
                                <a:alpha val="43137"/>
                              </a:srgbClr>
                            </a:outerShdw>
                          </a:effectLst>
                        </a:rPr>
                        <a:t>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en-US" sz="1800" b="1" dirty="0">
                          <a:solidFill>
                            <a:srgbClr val="FFFFFF"/>
                          </a:solidFill>
                          <a:effectLst>
                            <a:outerShdw blurRad="38100" dist="38100" dir="2700000" algn="tl">
                              <a:srgbClr val="000000">
                                <a:alpha val="43137"/>
                              </a:srgbClr>
                            </a:outerShdw>
                          </a:effectLst>
                        </a:rPr>
                        <a:t>Historical Books</a:t>
                      </a: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a:solidFill>
                  <a:srgbClr val="FFFFFF"/>
                </a:solidFill>
                <a:latin typeface="Arial" charset="0"/>
                <a:cs typeface="Arial" charset="0"/>
              </a:rPr>
              <a:t>Adapted from Walk Thru the Bible</a:t>
            </a:r>
          </a:p>
        </p:txBody>
      </p:sp>
    </p:spTree>
    <p:extLst>
      <p:ext uri="{BB962C8B-B14F-4D97-AF65-F5344CB8AC3E}">
        <p14:creationId xmlns:p14="http://schemas.microsoft.com/office/powerpoint/2010/main" val="202610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Job before Saved</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Tax Collector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None (Youth)</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Medical Doctor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Fisherman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Race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Office and / or Spiritual Gift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Pastoring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Teaching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Readers: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Ethnically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Roman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 (Greek)</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World</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Interest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Signs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Wisdom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Spiritually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Primary Need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Messiahship and Kingdom Offer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Model in Suffering (exhorts discipleship)</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Universality (and kingdom expansion)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Deity</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
        <p:nvSpPr>
          <p:cNvPr id="209984" name="Rectangle 71"/>
          <p:cNvSpPr>
            <a:spLocks noGrp="1" noChangeArrowheads="1"/>
          </p:cNvSpPr>
          <p:nvPr>
            <p:ph type="title"/>
          </p:nvPr>
        </p:nvSpPr>
        <p:spPr>
          <a:xfrm>
            <a:off x="2231759" y="1"/>
            <a:ext cx="4682072"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Fours Gospels Compared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Date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40s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64-68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57-59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late 60s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Antioch or Syria</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Caesarea or Rome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Ephesus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Sent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Palestine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 Theophilus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Asia, etc.</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Jesus 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King of Israel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Suffering Servant (Deity)</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Ideal Man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Son of God (Deity)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Key Verse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21:5</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10:45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19:10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20:31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Themes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Law</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Power</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Grace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Glory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Literary Emphasis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Sermons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Miracles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Parables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Allegories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Arrangement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Topical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Topical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Genealogy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Abraham to Joseph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None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Adam to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Mary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None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2318496" y="22860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2038" name="Text Box 70"/>
          <p:cNvSpPr txBox="1">
            <a:spLocks noChangeArrowheads="1"/>
          </p:cNvSpPr>
          <p:nvPr/>
        </p:nvSpPr>
        <p:spPr bwMode="auto">
          <a:xfrm>
            <a:off x="8604254" y="14291"/>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0"/>
          <a:ext cx="9144000" cy="652794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Scope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Birth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Tone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Prophetic</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Pastoral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Historical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Spiritual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Christ</a:t>
                      </a:r>
                      <a:r>
                        <a:rPr kumimoji="0" lang="uk-UA" altLang="zh-CN" sz="22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 Words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60%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Chapters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16</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24</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39">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1068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661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1149</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878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 per Chap.</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48</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Quotations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Allusions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References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129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Unique Material</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 </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92%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Broad Division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Narrow" charset="0"/>
                          <a:ea typeface="ＭＳ Ｐゴシック" charset="0"/>
                          <a:cs typeface="Times New Roman" charset="0"/>
                        </a:rPr>
                        <a:t>------------------- Synoptic Gospels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Supplemental Gospel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2318496" y="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4096"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60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376" tIns="45688" rIns="91376" bIns="45688"/>
          <a:lstStyle/>
          <a:p>
            <a:pPr>
              <a:defRPr/>
            </a:pPr>
            <a:endParaRPr lang="en-US" dirty="0">
              <a:solidFill>
                <a:srgbClr val="FFFFCC"/>
              </a:solidFill>
            </a:endParaRPr>
          </a:p>
        </p:txBody>
      </p:sp>
      <p:pic>
        <p:nvPicPr>
          <p:cNvPr id="2160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7"/>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9" name="Text Box 3"/>
          <p:cNvSpPr txBox="1">
            <a:spLocks noChangeArrowheads="1"/>
          </p:cNvSpPr>
          <p:nvPr/>
        </p:nvSpPr>
        <p:spPr bwMode="auto">
          <a:xfrm>
            <a:off x="8532815"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2160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872" y="30797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872" y="24828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872" y="18859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872" y="12890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872" y="6921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872" y="36766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88" y="42735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872" y="48704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872" y="54673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872" y="6062666"/>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216081" name="TextBox 16"/>
          <p:cNvSpPr txBox="1">
            <a:spLocks noChangeArrowheads="1"/>
          </p:cNvSpPr>
          <p:nvPr/>
        </p:nvSpPr>
        <p:spPr bwMode="auto">
          <a:xfrm>
            <a:off x="179388" y="96844"/>
            <a:ext cx="81375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216082" name="TextBox 17"/>
          <p:cNvSpPr txBox="1">
            <a:spLocks noChangeArrowheads="1"/>
          </p:cNvSpPr>
          <p:nvPr/>
        </p:nvSpPr>
        <p:spPr bwMode="auto">
          <a:xfrm>
            <a:off x="2987678" y="1284294"/>
            <a:ext cx="4594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216083" name="TextBox 18"/>
          <p:cNvSpPr txBox="1">
            <a:spLocks noChangeArrowheads="1"/>
          </p:cNvSpPr>
          <p:nvPr/>
        </p:nvSpPr>
        <p:spPr bwMode="auto">
          <a:xfrm>
            <a:off x="2987681" y="692156"/>
            <a:ext cx="32305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216084" name="TextBox 19"/>
          <p:cNvSpPr txBox="1">
            <a:spLocks noChangeArrowheads="1"/>
          </p:cNvSpPr>
          <p:nvPr/>
        </p:nvSpPr>
        <p:spPr bwMode="auto">
          <a:xfrm>
            <a:off x="2987675" y="6021394"/>
            <a:ext cx="3030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216085" name="TextBox 20"/>
          <p:cNvSpPr txBox="1">
            <a:spLocks noChangeArrowheads="1"/>
          </p:cNvSpPr>
          <p:nvPr/>
        </p:nvSpPr>
        <p:spPr bwMode="auto">
          <a:xfrm>
            <a:off x="2987681" y="5429256"/>
            <a:ext cx="39163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216086" name="TextBox 21"/>
          <p:cNvSpPr txBox="1">
            <a:spLocks noChangeArrowheads="1"/>
          </p:cNvSpPr>
          <p:nvPr/>
        </p:nvSpPr>
        <p:spPr bwMode="auto">
          <a:xfrm>
            <a:off x="2987681" y="4837119"/>
            <a:ext cx="37766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216087" name="TextBox 22"/>
          <p:cNvSpPr txBox="1">
            <a:spLocks noChangeArrowheads="1"/>
          </p:cNvSpPr>
          <p:nvPr/>
        </p:nvSpPr>
        <p:spPr bwMode="auto">
          <a:xfrm>
            <a:off x="2987675" y="3060706"/>
            <a:ext cx="337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216088" name="TextBox 23"/>
          <p:cNvSpPr txBox="1">
            <a:spLocks noChangeArrowheads="1"/>
          </p:cNvSpPr>
          <p:nvPr/>
        </p:nvSpPr>
        <p:spPr bwMode="auto">
          <a:xfrm>
            <a:off x="2987675" y="4244981"/>
            <a:ext cx="426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000000"/>
                </a:solidFill>
                <a:latin typeface="Arial" charset="0"/>
                <a:cs typeface="Arial" charset="0"/>
              </a:rPr>
              <a:t>Washing Disciples</a:t>
            </a:r>
            <a:r>
              <a:rPr lang="uk-UA" sz="2800" b="1" dirty="0">
                <a:solidFill>
                  <a:srgbClr val="000000"/>
                </a:solidFill>
                <a:latin typeface="Arial" charset="0"/>
                <a:cs typeface="Arial" charset="0"/>
              </a:rPr>
              <a:t>'</a:t>
            </a:r>
            <a:r>
              <a:rPr lang="en-US" sz="2800" b="1" dirty="0">
                <a:solidFill>
                  <a:srgbClr val="000000"/>
                </a:solidFill>
                <a:latin typeface="Arial" charset="0"/>
                <a:cs typeface="Arial" charset="0"/>
              </a:rPr>
              <a:t> Feet</a:t>
            </a:r>
          </a:p>
        </p:txBody>
      </p:sp>
      <p:sp>
        <p:nvSpPr>
          <p:cNvPr id="216089" name="TextBox 24"/>
          <p:cNvSpPr txBox="1">
            <a:spLocks noChangeArrowheads="1"/>
          </p:cNvSpPr>
          <p:nvPr/>
        </p:nvSpPr>
        <p:spPr bwMode="auto">
          <a:xfrm>
            <a:off x="2987675" y="3652844"/>
            <a:ext cx="6297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216090" name="TextBox 25"/>
          <p:cNvSpPr txBox="1">
            <a:spLocks noChangeArrowheads="1"/>
          </p:cNvSpPr>
          <p:nvPr/>
        </p:nvSpPr>
        <p:spPr bwMode="auto">
          <a:xfrm>
            <a:off x="2987675" y="2468569"/>
            <a:ext cx="34163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216091" name="TextBox 26"/>
          <p:cNvSpPr txBox="1">
            <a:spLocks noChangeArrowheads="1"/>
          </p:cNvSpPr>
          <p:nvPr/>
        </p:nvSpPr>
        <p:spPr bwMode="auto">
          <a:xfrm>
            <a:off x="2987675" y="1876431"/>
            <a:ext cx="41544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000000"/>
                </a:solidFill>
                <a:latin typeface="Arial" charset="0"/>
                <a:cs typeface="Arial" charset="0"/>
              </a:rPr>
              <a:t>Enemy</a:t>
            </a:r>
            <a:r>
              <a:rPr lang="uk-UA" sz="2800" b="1" dirty="0">
                <a:solidFill>
                  <a:srgbClr val="000000"/>
                </a:solidFill>
                <a:latin typeface="Arial" charset="0"/>
                <a:cs typeface="Arial" charset="0"/>
              </a:rPr>
              <a:t>'</a:t>
            </a:r>
            <a:r>
              <a:rPr lang="en-US" sz="2800" b="1" dirty="0">
                <a:solidFill>
                  <a:srgbClr val="000000"/>
                </a:solidFill>
                <a:latin typeface="Arial" charset="0"/>
                <a:cs typeface="Arial" charset="0"/>
              </a:rPr>
              <a:t>s 3 Temptations</a:t>
            </a:r>
          </a:p>
        </p:txBody>
      </p:sp>
      <p:sp>
        <p:nvSpPr>
          <p:cNvPr id="216092" name="TextBox 27"/>
          <p:cNvSpPr txBox="1">
            <a:spLocks noChangeArrowheads="1"/>
          </p:cNvSpPr>
          <p:nvPr/>
        </p:nvSpPr>
        <p:spPr bwMode="auto">
          <a:xfrm>
            <a:off x="250825" y="1006481"/>
            <a:ext cx="2017713"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2160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8"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1709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1709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1709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1709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709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40s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Matthew</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Kingdom</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44-47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James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Works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49</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Galatians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Justification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Rapture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Tribulation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Sanctification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Apostleship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56-57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Romans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Righteousness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Luke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Sovereignty I</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754802" y="76201"/>
            <a:ext cx="3635984" cy="523208"/>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altLang="zh-CN" sz="2800" b="1">
                <a:solidFill>
                  <a:schemeClr val="tx1"/>
                </a:solidFill>
                <a:effectLst/>
                <a:latin typeface="Arial" charset="0"/>
                <a:ea typeface="ＭＳ Ｐゴシック" charset="0"/>
                <a:cs typeface="Arial" charset="0"/>
              </a:rPr>
              <a:t>NT Book Key Words</a:t>
            </a:r>
            <a:endParaRPr lang="en-US" sz="2800" b="1">
              <a:solidFill>
                <a:schemeClr val="tx1"/>
              </a:solidFill>
              <a:effectLst/>
              <a:latin typeface="Arial" charset="0"/>
              <a:ea typeface="ＭＳ Ｐゴシック" charset="0"/>
              <a:cs typeface="Arial" charset="0"/>
            </a:endParaRPr>
          </a:p>
        </p:txBody>
      </p:sp>
      <p:sp>
        <p:nvSpPr>
          <p:cNvPr id="218182"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6"/>
          <a:ext cx="9144000" cy="598527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60</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(Head)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Colossians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(God)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Philemon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Forgiveness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(Reconciler)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Philippians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Attitude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(Example)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Acts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Sovereignty II</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Order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Peter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Suffering</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Peter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Knowledge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64-68</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Mark</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Discipleship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754802" y="1"/>
            <a:ext cx="3635984" cy="523208"/>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sz="2800" b="1">
                <a:solidFill>
                  <a:schemeClr val="tx1"/>
                </a:solidFill>
                <a:effectLst/>
                <a:latin typeface="Arial" charset="0"/>
                <a:ea typeface="SimSun" charset="0"/>
                <a:cs typeface="SimSun" charset="0"/>
              </a:rPr>
              <a:t>NT Book Key Words</a:t>
            </a:r>
          </a:p>
        </p:txBody>
      </p:sp>
      <p:sp>
        <p:nvSpPr>
          <p:cNvPr id="220230"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Date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Key Word</a:t>
                      </a: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2000" b="1" i="0" u="none" strike="noStrike" cap="none" normalizeH="0" baseline="0" dirty="0">
                          <a:ln>
                            <a:noFill/>
                          </a:ln>
                          <a:solidFill>
                            <a:schemeClr val="tx1"/>
                          </a:solidFill>
                          <a:effectLst/>
                          <a:latin typeface="Arial" charset="0"/>
                          <a:ea typeface="ＭＳ Ｐゴシック" charset="0"/>
                          <a:cs typeface="Arial" charset="0"/>
                        </a:rPr>
                        <a:t>s Life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Titus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Conduct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Doctrine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67-68</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Hebrews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Superiority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 69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John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Belief</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75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Pretenders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Love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Limits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Missionaries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95-96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Revelation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Triumph</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754802" y="76201"/>
            <a:ext cx="3635984" cy="523208"/>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sz="2800" b="1">
                <a:solidFill>
                  <a:schemeClr val="tx1"/>
                </a:solidFill>
                <a:effectLst/>
                <a:latin typeface="Arial" charset="0"/>
                <a:ea typeface="SimSun" charset="0"/>
                <a:cs typeface="SimSun" charset="0"/>
              </a:rPr>
              <a:t>NT Book Key Words</a:t>
            </a:r>
          </a:p>
        </p:txBody>
      </p:sp>
      <p:sp>
        <p:nvSpPr>
          <p:cNvPr id="222278"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2600" b="1">
                <a:solidFill>
                  <a:srgbClr val="003366"/>
                </a:solidFill>
                <a:ea typeface="SimSun" charset="0"/>
                <a:cs typeface="SimSun" charset="0"/>
              </a:rPr>
              <a:t>Message Statements for the New Testament Books </a:t>
            </a:r>
            <a:endParaRPr lang="en-US" sz="2600" b="1">
              <a:solidFill>
                <a:srgbClr val="003366"/>
              </a:solidFill>
              <a:ea typeface="SimSun" charset="0"/>
              <a:cs typeface="SimSun"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3366"/>
                </a:solidFill>
                <a:cs typeface="Arial" charset="0"/>
              </a:rPr>
              <a:t>25</a:t>
            </a:r>
            <a:br>
              <a:rPr lang="en-US" b="1" dirty="0">
                <a:solidFill>
                  <a:srgbClr val="003366"/>
                </a:solidFill>
                <a:cs typeface="Arial" charset="0"/>
              </a:rPr>
            </a:br>
            <a:r>
              <a:rPr lang="en-US" b="1" dirty="0">
                <a:solidFill>
                  <a:srgbClr val="003366"/>
                </a:solidFill>
                <a:cs typeface="Arial" charset="0"/>
              </a:rPr>
              <a:t>67</a:t>
            </a: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Subject	+	Purpose	=	Message</a:t>
            </a:r>
          </a:p>
          <a:p>
            <a:pPr>
              <a:tabLst>
                <a:tab pos="1965533" algn="ctr"/>
                <a:tab pos="4486300" algn="ctr"/>
                <a:tab pos="7400493" algn="ctr"/>
              </a:tabLst>
            </a:pPr>
            <a:r>
              <a:rPr lang="en-US" altLang="zh-CN" sz="2200" b="1" i="1" dirty="0">
                <a:solidFill>
                  <a:srgbClr val="000000"/>
                </a:solidFill>
                <a:ea typeface="SimSun" charset="0"/>
                <a:cs typeface="SimSun" charset="0"/>
              </a:rPr>
              <a:t>	What the book says	Why it says it	Main (Big) Idea	(Theme)	(Reason)	(Summary Statement)</a:t>
            </a:r>
            <a:endParaRPr lang="en-US" sz="2200" b="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eaLnBrk="1" hangingPunct="1">
              <a:buNone/>
              <a:defRPr/>
            </a:pPr>
            <a:r>
              <a:rPr lang="en-US" altLang="zh-CN" b="1" u="sng" dirty="0">
                <a:solidFill>
                  <a:srgbClr val="000000"/>
                </a:solidFill>
                <a:ea typeface="SimSun" charset="0"/>
                <a:cs typeface="Arial"/>
              </a:rPr>
              <a:t>Matthew</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Matthew proves Jesus is the </a:t>
            </a:r>
            <a:r>
              <a:rPr lang="en-US" altLang="zh-CN" b="1" dirty="0">
                <a:solidFill>
                  <a:srgbClr val="800000"/>
                </a:solidFill>
                <a:ea typeface="SimSun" charset="0"/>
                <a:cs typeface="Arial"/>
              </a:rPr>
              <a:t>Messiah</a:t>
            </a:r>
            <a:r>
              <a:rPr lang="en-US" altLang="zh-CN" b="1" dirty="0">
                <a:solidFill>
                  <a:srgbClr val="000000"/>
                </a:solidFill>
                <a:ea typeface="SimSun" charset="0"/>
                <a:cs typeface="Arial"/>
              </a:rPr>
              <a:t> so that the </a:t>
            </a:r>
            <a:r>
              <a:rPr lang="en-US" altLang="zh-CN" b="1" dirty="0">
                <a:solidFill>
                  <a:srgbClr val="800000"/>
                </a:solidFill>
                <a:ea typeface="SimSun" charset="0"/>
                <a:cs typeface="Arial"/>
              </a:rPr>
              <a:t>unbelieving Jews will trust Him</a:t>
            </a:r>
            <a:r>
              <a:rPr lang="en-US" altLang="zh-CN" b="1" dirty="0">
                <a:solidFill>
                  <a:srgbClr val="000000"/>
                </a:solidFill>
                <a:ea typeface="SimSun" charset="0"/>
                <a:cs typeface="Arial"/>
              </a:rPr>
              <a:t>. </a:t>
            </a:r>
          </a:p>
          <a:p>
            <a:pPr eaLnBrk="1" hangingPunct="1">
              <a:defRPr/>
            </a:pPr>
            <a:r>
              <a:rPr lang="en-US" altLang="zh-CN" b="1" dirty="0">
                <a:solidFill>
                  <a:srgbClr val="000000"/>
                </a:solidFill>
                <a:ea typeface="SimSun" charset="0"/>
                <a:cs typeface="Arial"/>
              </a:rPr>
              <a:t>Matthew also explains that the </a:t>
            </a:r>
            <a:r>
              <a:rPr lang="en-US" altLang="zh-CN" b="1" dirty="0">
                <a:solidFill>
                  <a:srgbClr val="800000"/>
                </a:solidFill>
                <a:ea typeface="SimSun" charset="0"/>
                <a:cs typeface="Arial"/>
              </a:rPr>
              <a:t>earthly kingdom is delayed</a:t>
            </a:r>
            <a:r>
              <a:rPr lang="en-US" altLang="zh-CN" b="1" dirty="0">
                <a:solidFill>
                  <a:srgbClr val="000000"/>
                </a:solidFill>
                <a:ea typeface="SimSun" charset="0"/>
                <a:cs typeface="Arial"/>
              </a:rPr>
              <a:t> because Israel rejected Christ as their king. </a:t>
            </a:r>
          </a:p>
          <a:p>
            <a:pPr eaLnBrk="1" hangingPunct="1">
              <a:defRPr/>
            </a:pPr>
            <a:r>
              <a:rPr lang="en-US" altLang="zh-CN" b="1" dirty="0">
                <a:solidFill>
                  <a:srgbClr val="000000"/>
                </a:solidFill>
                <a:ea typeface="SimSun" charset="0"/>
                <a:cs typeface="Arial"/>
              </a:rPr>
              <a:t>This explanation is to convince the </a:t>
            </a:r>
            <a:r>
              <a:rPr lang="en-US" altLang="zh-CN" b="1" dirty="0">
                <a:solidFill>
                  <a:srgbClr val="800000"/>
                </a:solidFill>
                <a:ea typeface="SimSun" charset="0"/>
                <a:cs typeface="Arial"/>
              </a:rPr>
              <a:t>believing Jews</a:t>
            </a:r>
            <a:r>
              <a:rPr lang="en-US" altLang="zh-CN" b="1" dirty="0">
                <a:solidFill>
                  <a:srgbClr val="000000"/>
                </a:solidFill>
                <a:ea typeface="SimSun" charset="0"/>
                <a:cs typeface="Arial"/>
              </a:rPr>
              <a:t> that Christ</a:t>
            </a:r>
            <a:r>
              <a:rPr lang="uk-UA" altLang="zh-CN" b="1" dirty="0">
                <a:solidFill>
                  <a:srgbClr val="000000"/>
                </a:solidFill>
                <a:ea typeface="SimSun" charset="0"/>
                <a:cs typeface="Arial"/>
              </a:rPr>
              <a:t>'</a:t>
            </a:r>
            <a:r>
              <a:rPr lang="en-US" altLang="zh-CN" b="1" dirty="0">
                <a:solidFill>
                  <a:srgbClr val="000000"/>
                </a:solidFill>
                <a:ea typeface="SimSun" charset="0"/>
                <a:cs typeface="Arial"/>
              </a:rPr>
              <a:t>s present kingdom authority resides in the </a:t>
            </a:r>
            <a:r>
              <a:rPr lang="en-US" altLang="zh-CN" b="1" dirty="0">
                <a:solidFill>
                  <a:srgbClr val="800000"/>
                </a:solidFill>
                <a:ea typeface="SimSun" charset="0"/>
                <a:cs typeface="Arial"/>
              </a:rPr>
              <a:t>church</a:t>
            </a:r>
            <a:r>
              <a:rPr lang="en-US" altLang="zh-CN" b="1" dirty="0">
                <a:solidFill>
                  <a:srgbClr val="000000"/>
                </a:solidFill>
                <a:ea typeface="SimSun" charset="0"/>
                <a:cs typeface="Arial"/>
              </a:rPr>
              <a:t>.</a:t>
            </a: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600" b="1">
                <a:latin typeface="Arial" charset="0"/>
                <a:ea typeface="SimSun" charset="0"/>
                <a:cs typeface="SimSun" charset="0"/>
              </a:rPr>
              <a:t>Message Statements for the New Testament Books </a:t>
            </a:r>
            <a:endParaRPr lang="en-US" sz="2600" b="1">
              <a:latin typeface="Arial" charset="0"/>
              <a:ea typeface="SimSun" charset="0"/>
              <a:cs typeface="SimSun" charset="0"/>
            </a:endParaRPr>
          </a:p>
        </p:txBody>
      </p:sp>
      <p:sp>
        <p:nvSpPr>
          <p:cNvPr id="224258" name="Text Box 3"/>
          <p:cNvSpPr txBox="1">
            <a:spLocks noChangeArrowheads="1"/>
          </p:cNvSpPr>
          <p:nvPr/>
        </p:nvSpPr>
        <p:spPr bwMode="auto">
          <a:xfrm>
            <a:off x="8610604" y="87317"/>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4341" name="Text Box 5"/>
          <p:cNvSpPr txBox="1">
            <a:spLocks noChangeArrowheads="1"/>
          </p:cNvSpPr>
          <p:nvPr/>
        </p:nvSpPr>
        <p:spPr bwMode="auto">
          <a:xfrm>
            <a:off x="0" y="914403"/>
            <a:ext cx="9144000" cy="11080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en-US" altLang="zh-CN" sz="2200" b="1">
                <a:solidFill>
                  <a:srgbClr val="000000"/>
                </a:solidFill>
                <a:latin typeface="Arial" charset="0"/>
                <a:ea typeface="SimSun" charset="0"/>
                <a:cs typeface="SimSun" charset="0"/>
              </a:rPr>
              <a:t>Subject         		+         		Purpose	       	=       		Message</a:t>
            </a:r>
          </a:p>
          <a:p>
            <a:pPr algn="ctr" eaLnBrk="1" hangingPunct="1"/>
            <a:r>
              <a:rPr lang="en-US" altLang="zh-CN" sz="2200" b="1" i="1">
                <a:solidFill>
                  <a:srgbClr val="000000"/>
                </a:solidFill>
                <a:latin typeface="Arial" charset="0"/>
                <a:ea typeface="SimSun" charset="0"/>
                <a:cs typeface="SimSun" charset="0"/>
              </a:rPr>
              <a:t>What the book says         Why it says it	                 Main (Big) Idea </a:t>
            </a:r>
            <a:endParaRPr lang="en-US" altLang="zh-CN" sz="2200" b="1">
              <a:solidFill>
                <a:srgbClr val="000000"/>
              </a:solidFill>
              <a:latin typeface="Arial" charset="0"/>
              <a:ea typeface="SimSun" charset="0"/>
              <a:cs typeface="SimSun" charset="0"/>
            </a:endParaRPr>
          </a:p>
          <a:p>
            <a:pPr algn="ctr" eaLnBrk="1" hangingPunct="1"/>
            <a:r>
              <a:rPr lang="en-US" altLang="zh-CN" sz="2200" b="1" i="1">
                <a:solidFill>
                  <a:srgbClr val="000000"/>
                </a:solidFill>
                <a:latin typeface="Arial" charset="0"/>
                <a:ea typeface="SimSun" charset="0"/>
                <a:cs typeface="SimSun" charset="0"/>
              </a:rPr>
              <a:t>		(Theme)                      	(Reason)           (Summary Statement)</a:t>
            </a:r>
            <a:endParaRPr lang="en-US" sz="2200" b="1">
              <a:solidFill>
                <a:srgbClr val="000000"/>
              </a:solidFill>
              <a:latin typeface="Arial" charset="0"/>
              <a:ea typeface="SimSun"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eaLnBrk="1" hangingPunct="1">
              <a:buFont typeface="Wingdings" charset="0"/>
              <a:buNone/>
              <a:defRPr/>
            </a:pPr>
            <a:endParaRPr lang="en-US" altLang="zh-CN" b="1" dirty="0">
              <a:solidFill>
                <a:srgbClr val="000000"/>
              </a:solidFill>
              <a:ea typeface="SimSun" charset="0"/>
              <a:cs typeface="Arial"/>
            </a:endParaRPr>
          </a:p>
          <a:p>
            <a:pPr marL="0" indent="0" eaLnBrk="1" hangingPunct="1">
              <a:buNone/>
              <a:defRPr/>
            </a:pPr>
            <a:r>
              <a:rPr lang="en-US" altLang="zh-CN" b="1" u="sng" dirty="0">
                <a:solidFill>
                  <a:srgbClr val="000000"/>
                </a:solidFill>
                <a:ea typeface="SimSun" charset="0"/>
                <a:cs typeface="Arial"/>
              </a:rPr>
              <a:t>Mark</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Mark presents in a pastoral concern selected events about Christ, the Son of God (deity) who serves as the model </a:t>
            </a:r>
            <a:r>
              <a:rPr lang="en-US" altLang="zh-CN" b="1" i="1" dirty="0">
                <a:solidFill>
                  <a:srgbClr val="800000"/>
                </a:solidFill>
                <a:ea typeface="SimSun" charset="0"/>
                <a:cs typeface="Arial"/>
              </a:rPr>
              <a:t>Suffering Servant</a:t>
            </a:r>
            <a:r>
              <a:rPr lang="en-US" altLang="zh-CN" b="1" dirty="0">
                <a:solidFill>
                  <a:srgbClr val="000000"/>
                </a:solidFill>
                <a:ea typeface="SimSun" charset="0"/>
                <a:cs typeface="Arial"/>
              </a:rPr>
              <a:t>, to exhort persecuted Roman believers to true </a:t>
            </a:r>
            <a:r>
              <a:rPr lang="en-US" altLang="zh-CN" b="1" i="1" dirty="0">
                <a:solidFill>
                  <a:srgbClr val="800000"/>
                </a:solidFill>
                <a:ea typeface="SimSun" charset="0"/>
                <a:cs typeface="Arial"/>
              </a:rPr>
              <a:t>discipleship</a:t>
            </a:r>
            <a:r>
              <a:rPr lang="en-US" altLang="zh-CN" b="1" dirty="0">
                <a:solidFill>
                  <a:srgbClr val="000000"/>
                </a:solidFill>
                <a:ea typeface="SimSun" charset="0"/>
                <a:cs typeface="Arial"/>
              </a:rPr>
              <a:t> for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en-US" dirty="0"/>
              <a:t>Observations on NT Structure</a:t>
            </a:r>
          </a:p>
        </p:txBody>
      </p:sp>
      <p:sp>
        <p:nvSpPr>
          <p:cNvPr id="576514" name="Text Box 5"/>
          <p:cNvSpPr txBox="1">
            <a:spLocks noChangeArrowheads="1"/>
          </p:cNvSpPr>
          <p:nvPr/>
        </p:nvSpPr>
        <p:spPr bwMode="auto">
          <a:xfrm>
            <a:off x="8578854" y="44454"/>
            <a:ext cx="526878"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lIns="91376" tIns="45688" rIns="91376" bIns="45688">
            <a:spAutoFit/>
          </a:bodyPr>
          <a:lstStyle/>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Gospels and Acts are the primary and secondary historical and theological foundations of the NT. </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four gospels are named after their authors.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historical/theological foundation has two pillars built on it that comprise 9 books each.</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Paul’s letters to churches in the left pillar all fit into Acts chronologically.</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 wrote no letters to churches after Acts.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Pauline letters are named after recipients while General letters after authors (except Hebrews)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Every book that ends in "</a:t>
            </a:r>
            <a:r>
              <a:rPr lang="en-US" sz="2800" b="1" dirty="0" err="1">
                <a:solidFill>
                  <a:srgbClr val="FFFFFF"/>
                </a:solidFill>
                <a:effectLst>
                  <a:glow rad="114300">
                    <a:srgbClr val="000000">
                      <a:alpha val="88000"/>
                    </a:srgbClr>
                  </a:glow>
                </a:effectLst>
                <a:latin typeface="Arial"/>
                <a:cs typeface="Arial"/>
              </a:rPr>
              <a:t>ans</a:t>
            </a:r>
            <a:r>
              <a:rPr lang="en-US" sz="2800" b="1" dirty="0">
                <a:solidFill>
                  <a:srgbClr val="FFFFFF"/>
                </a:solidFill>
                <a:effectLst>
                  <a:glow rad="114300">
                    <a:srgbClr val="000000">
                      <a:alpha val="88000"/>
                    </a:srgbClr>
                  </a:glow>
                </a:effectLst>
                <a:latin typeface="Arial"/>
                <a:cs typeface="Arial"/>
              </a:rPr>
              <a:t>" is Pauline.</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All Pastoral Epistles begin with "T" (1-2 Tim.; Tit.)</a:t>
            </a:r>
          </a:p>
        </p:txBody>
      </p:sp>
      <p:pic>
        <p:nvPicPr>
          <p:cNvPr id="576516"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8" y="1"/>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784027" y="152405"/>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6306"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Luke</a:t>
            </a:r>
            <a:endParaRPr lang="en-US" altLang="zh-CN" sz="2200" b="1" u="sng" dirty="0">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Luke presents the </a:t>
            </a:r>
            <a:r>
              <a:rPr lang="en-US" altLang="zh-CN" sz="2200" b="1" i="1" dirty="0">
                <a:solidFill>
                  <a:schemeClr val="bg2"/>
                </a:solidFill>
                <a:latin typeface="Arial" charset="0"/>
                <a:ea typeface="ＭＳ Ｐゴシック" charset="0"/>
                <a:cs typeface="Arial" charset="0"/>
              </a:rPr>
              <a:t>sovereignly directed progress of the kingdom message</a:t>
            </a:r>
            <a:r>
              <a:rPr lang="en-US" altLang="zh-CN" sz="2200" b="1" dirty="0">
                <a:solidFill>
                  <a:srgbClr val="000000"/>
                </a:solidFill>
                <a:latin typeface="Arial" charset="0"/>
                <a:ea typeface="ＭＳ Ｐゴシック" charset="0"/>
                <a:cs typeface="Arial" charset="0"/>
              </a:rPr>
              <a:t> from the Jewish rejection of Christ as Messiah to Gentile acceptance to confirm the faith of Gentile believers by affirming Him as </a:t>
            </a:r>
            <a:r>
              <a:rPr lang="en-US" altLang="zh-CN" sz="2200" b="1" i="1" dirty="0">
                <a:solidFill>
                  <a:schemeClr val="bg2"/>
                </a:solidFill>
                <a:latin typeface="Arial" charset="0"/>
                <a:ea typeface="ＭＳ Ｐゴシック" charset="0"/>
                <a:cs typeface="Arial" charset="0"/>
              </a:rPr>
              <a:t>Savior of believing Gentiles</a:t>
            </a:r>
            <a:r>
              <a:rPr lang="en-US" altLang="zh-CN" sz="2200" b="1" dirty="0">
                <a:solidFill>
                  <a:srgbClr val="000000"/>
                </a:solidFill>
                <a:latin typeface="Arial" charset="0"/>
                <a:ea typeface="ＭＳ Ｐゴシック" charset="0"/>
                <a:cs typeface="Arial" charset="0"/>
              </a:rPr>
              <a:t> as well as Jews.</a:t>
            </a:r>
          </a:p>
          <a:p>
            <a:pPr eaLnBrk="1" hangingPunct="1">
              <a:lnSpc>
                <a:spcPct val="90000"/>
              </a:lnSpc>
              <a:buFont typeface="Wingdings" charset="0"/>
              <a:buNone/>
            </a:pPr>
            <a:endParaRPr lang="en-US" altLang="zh-CN" sz="700" b="1" dirty="0">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John</a:t>
            </a:r>
            <a:endParaRPr lang="en-US" altLang="zh-CN" sz="2200" b="1" u="sng" dirty="0">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proves Jesus to be the </a:t>
            </a:r>
            <a:r>
              <a:rPr lang="en-US" altLang="zh-CN" sz="2200" b="1" i="1" dirty="0">
                <a:solidFill>
                  <a:schemeClr val="bg2"/>
                </a:solidFill>
                <a:latin typeface="Arial" charset="0"/>
                <a:ea typeface="ＭＳ Ｐゴシック" charset="0"/>
                <a:cs typeface="Arial" charset="0"/>
              </a:rPr>
              <a:t>Son of God</a:t>
            </a:r>
            <a:r>
              <a:rPr lang="en-US" altLang="zh-CN" sz="2200" b="1" dirty="0">
                <a:solidFill>
                  <a:srgbClr val="000000"/>
                </a:solidFill>
                <a:latin typeface="Arial" charset="0"/>
                <a:ea typeface="ＭＳ Ｐゴシック" charset="0"/>
                <a:cs typeface="Arial" charset="0"/>
              </a:rPr>
              <a:t> (deity) made man through selected signs and discourses of Christ to convince unbelieving Gentiles to </a:t>
            </a:r>
            <a:r>
              <a:rPr lang="en-US" altLang="zh-CN" sz="2200" b="1" i="1" dirty="0">
                <a:solidFill>
                  <a:schemeClr val="bg2"/>
                </a:solidFill>
                <a:latin typeface="Arial" charset="0"/>
                <a:ea typeface="ＭＳ Ｐゴシック" charset="0"/>
                <a:cs typeface="Arial" charset="0"/>
              </a:rPr>
              <a:t>believe</a:t>
            </a:r>
            <a:r>
              <a:rPr lang="en-US" altLang="zh-CN" sz="2200" b="1" dirty="0">
                <a:solidFill>
                  <a:srgbClr val="000000"/>
                </a:solidFill>
                <a:latin typeface="Arial" charset="0"/>
                <a:ea typeface="ＭＳ Ｐゴシック" charset="0"/>
                <a:cs typeface="Arial" charset="0"/>
              </a:rPr>
              <a:t> in Him and receive eternal life.</a:t>
            </a:r>
          </a:p>
          <a:p>
            <a:pPr eaLnBrk="1" hangingPunct="1">
              <a:lnSpc>
                <a:spcPct val="90000"/>
              </a:lnSpc>
              <a:buFont typeface="Wingdings" charset="0"/>
              <a:buNone/>
            </a:pPr>
            <a:endParaRPr lang="en-US" sz="105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Acts</a:t>
            </a:r>
          </a:p>
          <a:p>
            <a:pPr eaLnBrk="1" hangingPunct="1">
              <a:lnSpc>
                <a:spcPct val="90000"/>
              </a:lnSpc>
            </a:pPr>
            <a:r>
              <a:rPr lang="en-US" altLang="zh-CN" sz="2200" b="1" dirty="0">
                <a:solidFill>
                  <a:srgbClr val="000000"/>
                </a:solidFill>
                <a:latin typeface="Arial" charset="0"/>
                <a:ea typeface="ＭＳ Ｐゴシック" charset="0"/>
                <a:cs typeface="Arial" charset="0"/>
              </a:rPr>
              <a:t>Luke presents God</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a:t>
            </a:r>
            <a:r>
              <a:rPr lang="en-US" altLang="zh-CN" sz="2200" b="1" i="1" dirty="0">
                <a:solidFill>
                  <a:schemeClr val="bg2"/>
                </a:solidFill>
                <a:latin typeface="Arial" charset="0"/>
                <a:ea typeface="ＭＳ Ｐゴシック" charset="0"/>
                <a:cs typeface="Arial" charset="0"/>
              </a:rPr>
              <a:t>sovereignly directed progress of the kingdom message</a:t>
            </a:r>
            <a:r>
              <a:rPr lang="en-US" altLang="zh-CN" sz="2200" b="1" dirty="0">
                <a:solidFill>
                  <a:srgbClr val="000000"/>
                </a:solidFill>
                <a:latin typeface="Arial" charset="0"/>
                <a:ea typeface="ＭＳ Ｐゴシック" charset="0"/>
                <a:cs typeface="Arial" charset="0"/>
              </a:rPr>
              <a:t> from Jerusalem Jews to Roman Gentiles in early church history in order to prove </a:t>
            </a:r>
            <a:r>
              <a:rPr lang="en-US" altLang="zh-CN" sz="2200" b="1" i="1" dirty="0">
                <a:solidFill>
                  <a:schemeClr val="bg2"/>
                </a:solidFill>
                <a:latin typeface="Arial" charset="0"/>
                <a:ea typeface="ＭＳ Ｐゴシック" charset="0"/>
                <a:cs typeface="Arial" charset="0"/>
              </a:rPr>
              <a:t>God as responsible</a:t>
            </a:r>
            <a:r>
              <a:rPr lang="en-US" altLang="zh-CN" sz="2200" b="1" dirty="0">
                <a:solidFill>
                  <a:srgbClr val="000000"/>
                </a:solidFill>
                <a:latin typeface="Arial" charset="0"/>
                <a:ea typeface="ＭＳ Ｐゴシック" charset="0"/>
                <a:cs typeface="Arial" charset="0"/>
              </a:rPr>
              <a:t> for His Church and to exhort believers to </a:t>
            </a:r>
            <a:r>
              <a:rPr lang="en-US" altLang="zh-CN" sz="2200" b="1" i="1" dirty="0">
                <a:solidFill>
                  <a:schemeClr val="bg2"/>
                </a:solidFill>
                <a:latin typeface="Arial" charset="0"/>
                <a:ea typeface="ＭＳ Ｐゴシック" charset="0"/>
                <a:cs typeface="Arial" charset="0"/>
              </a:rPr>
              <a:t>witness everywhere</a:t>
            </a:r>
            <a:r>
              <a:rPr lang="en-US" altLang="zh-CN" sz="2200" b="1" dirty="0">
                <a:solidFill>
                  <a:srgbClr val="000000"/>
                </a:solidFill>
                <a:latin typeface="Arial" charset="0"/>
                <a:ea typeface="ＭＳ Ｐゴシック"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389">
                                            <p:txEl>
                                              <p:pRg st="1" end="1"/>
                                            </p:txEl>
                                          </p:spTgt>
                                        </p:tgtEl>
                                        <p:attrNameLst>
                                          <p:attrName>style.visibility</p:attrName>
                                        </p:attrNameLst>
                                      </p:cBhvr>
                                      <p:to>
                                        <p:strVal val="visible"/>
                                      </p:to>
                                    </p:set>
                                    <p:anim calcmode="lin" valueType="num">
                                      <p:cBhvr additive="base">
                                        <p:cTn id="12"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89">
                                            <p:txEl>
                                              <p:pRg st="3" end="3"/>
                                            </p:txEl>
                                          </p:spTgt>
                                        </p:tgtEl>
                                        <p:attrNameLst>
                                          <p:attrName>style.visibility</p:attrName>
                                        </p:attrNameLst>
                                      </p:cBhvr>
                                      <p:to>
                                        <p:strVal val="visible"/>
                                      </p:to>
                                    </p:set>
                                    <p:anim calcmode="lin" valueType="num">
                                      <p:cBhvr additive="base">
                                        <p:cTn id="18"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par>
                          <p:cTn id="20" fill="hold" nodeType="with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6389">
                                            <p:txEl>
                                              <p:pRg st="4" end="4"/>
                                            </p:txEl>
                                          </p:spTgt>
                                        </p:tgtEl>
                                        <p:attrNameLst>
                                          <p:attrName>style.visibility</p:attrName>
                                        </p:attrNameLst>
                                      </p:cBhvr>
                                      <p:to>
                                        <p:strVal val="visible"/>
                                      </p:to>
                                    </p:set>
                                    <p:anim calcmode="lin" valueType="num">
                                      <p:cBhvr additive="base">
                                        <p:cTn id="23"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6389">
                                            <p:txEl>
                                              <p:pRg st="6" end="6"/>
                                            </p:txEl>
                                          </p:spTgt>
                                        </p:tgtEl>
                                        <p:attrNameLst>
                                          <p:attrName>style.visibility</p:attrName>
                                        </p:attrNameLst>
                                      </p:cBhvr>
                                      <p:to>
                                        <p:strVal val="visible"/>
                                      </p:to>
                                    </p:set>
                                    <p:anim calcmode="lin" valueType="num">
                                      <p:cBhvr additive="base">
                                        <p:cTn id="29"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par>
                          <p:cTn id="31" fill="hold" nodeType="withGroup">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16389">
                                            <p:txEl>
                                              <p:pRg st="7" end="7"/>
                                            </p:txEl>
                                          </p:spTgt>
                                        </p:tgtEl>
                                        <p:attrNameLst>
                                          <p:attrName>style.visibility</p:attrName>
                                        </p:attrNameLst>
                                      </p:cBhvr>
                                      <p:to>
                                        <p:strVal val="visible"/>
                                      </p:to>
                                    </p:set>
                                    <p:anim calcmode="lin" valueType="num">
                                      <p:cBhvr additive="base">
                                        <p:cTn id="34"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8354"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Romans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expounds the </a:t>
            </a:r>
            <a:r>
              <a:rPr lang="en-US" altLang="zh-CN" sz="2200" b="1" i="1" dirty="0">
                <a:solidFill>
                  <a:srgbClr val="800000"/>
                </a:solidFill>
                <a:latin typeface="Arial" charset="0"/>
                <a:ea typeface="ＭＳ Ｐゴシック" charset="0"/>
                <a:cs typeface="Arial" charset="0"/>
              </a:rPr>
              <a:t>righteousness of God</a:t>
            </a:r>
            <a:r>
              <a:rPr lang="en-US" altLang="zh-CN" sz="2200" b="1" dirty="0">
                <a:solidFill>
                  <a:srgbClr val="000000"/>
                </a:solidFill>
                <a:latin typeface="Arial" charset="0"/>
                <a:ea typeface="ＭＳ Ｐゴシック" charset="0"/>
                <a:cs typeface="Arial" charset="0"/>
              </a:rPr>
              <a:t> which requires that justification be only by faith in Christ and not by works of the Law in order to solve </a:t>
            </a:r>
            <a:r>
              <a:rPr lang="en-US" altLang="zh-CN" sz="2200" b="1" i="1" dirty="0">
                <a:solidFill>
                  <a:srgbClr val="800000"/>
                </a:solidFill>
                <a:latin typeface="Arial" charset="0"/>
                <a:ea typeface="ＭＳ Ｐゴシック" charset="0"/>
                <a:cs typeface="Arial" charset="0"/>
              </a:rPr>
              <a:t>conflicts between Jewish and Gentile</a:t>
            </a:r>
            <a:r>
              <a:rPr lang="en-US" altLang="zh-CN" sz="2200" b="1" dirty="0">
                <a:solidFill>
                  <a:srgbClr val="000000"/>
                </a:solidFill>
                <a:latin typeface="Arial" charset="0"/>
                <a:ea typeface="ＭＳ Ｐゴシック" charset="0"/>
                <a:cs typeface="Arial" charset="0"/>
              </a:rPr>
              <a:t> believers at Rome before his soon arrival.</a:t>
            </a: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Corinthians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explains the </a:t>
            </a:r>
            <a:r>
              <a:rPr lang="en-US" altLang="zh-CN" sz="2200" b="1" i="1" dirty="0">
                <a:solidFill>
                  <a:srgbClr val="800000"/>
                </a:solidFill>
                <a:latin typeface="Arial" charset="0"/>
                <a:ea typeface="ＭＳ Ｐゴシック" charset="0"/>
                <a:cs typeface="Arial" charset="0"/>
              </a:rPr>
              <a:t>proper functioning of the church</a:t>
            </a:r>
            <a:r>
              <a:rPr lang="en-US" altLang="zh-CN" sz="2200" b="1" dirty="0">
                <a:solidFill>
                  <a:srgbClr val="000000"/>
                </a:solidFill>
                <a:latin typeface="Arial" charset="0"/>
                <a:ea typeface="ＭＳ Ｐゴシック" charset="0"/>
                <a:cs typeface="Arial" charset="0"/>
              </a:rPr>
              <a:t> in response to reports about the Corinthians</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 divisions, disorders, and doctrinal difficulties to assure that the church makes its </a:t>
            </a:r>
            <a:r>
              <a:rPr lang="en-US" altLang="zh-CN" sz="2200" b="1" i="1" dirty="0">
                <a:solidFill>
                  <a:srgbClr val="800000"/>
                </a:solidFill>
                <a:latin typeface="Arial" charset="0"/>
                <a:ea typeface="ＭＳ Ｐゴシック" charset="0"/>
                <a:cs typeface="Arial" charset="0"/>
              </a:rPr>
              <a:t>positional sanctification practical</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Corinthians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a:t>
            </a:r>
            <a:r>
              <a:rPr lang="en-US" altLang="zh-CN" sz="2200" b="1" i="1" dirty="0">
                <a:solidFill>
                  <a:srgbClr val="800000"/>
                </a:solidFill>
                <a:latin typeface="Arial" charset="0"/>
                <a:ea typeface="ＭＳ Ｐゴシック" charset="0"/>
                <a:cs typeface="Arial" charset="0"/>
              </a:rPr>
              <a:t>defends his apostleship</a:t>
            </a:r>
            <a:r>
              <a:rPr lang="en-US" altLang="zh-CN" sz="2200" b="1" dirty="0">
                <a:solidFill>
                  <a:srgbClr val="000000"/>
                </a:solidFill>
                <a:latin typeface="Arial" charset="0"/>
                <a:ea typeface="ＭＳ Ｐゴシック" charset="0"/>
                <a:cs typeface="Arial" charset="0"/>
              </a:rPr>
              <a:t> against attacking false teachers to assure both the Corinthians</a:t>
            </a:r>
            <a:r>
              <a:rPr lang="uk-UA" altLang="zh-CN" sz="2200" b="1" dirty="0">
                <a:solidFill>
                  <a:srgbClr val="000000"/>
                </a:solidFill>
                <a:latin typeface="Arial" charset="0"/>
                <a:ea typeface="ＭＳ Ｐゴシック" charset="0"/>
                <a:cs typeface="Arial" charset="0"/>
              </a:rPr>
              <a:t>'</a:t>
            </a:r>
            <a:r>
              <a:rPr lang="en-US" altLang="zh-CN" sz="2200" b="1" i="1" dirty="0">
                <a:solidFill>
                  <a:srgbClr val="000000"/>
                </a:solidFill>
                <a:latin typeface="Arial" charset="0"/>
                <a:ea typeface="ＭＳ Ｐゴシック" charset="0"/>
                <a:cs typeface="Arial" charset="0"/>
              </a:rPr>
              <a:t> </a:t>
            </a:r>
            <a:r>
              <a:rPr lang="en-US" altLang="zh-CN" sz="2200" b="1" i="1" dirty="0">
                <a:solidFill>
                  <a:srgbClr val="800000"/>
                </a:solidFill>
                <a:latin typeface="Arial" charset="0"/>
                <a:ea typeface="ＭＳ Ｐゴシック" charset="0"/>
                <a:cs typeface="Arial" charset="0"/>
              </a:rPr>
              <a:t>doctrinal foundation</a:t>
            </a:r>
            <a:r>
              <a:rPr lang="en-US" altLang="zh-CN" sz="2200" b="1" dirty="0">
                <a:solidFill>
                  <a:srgbClr val="000000"/>
                </a:solidFill>
                <a:latin typeface="Arial" charset="0"/>
                <a:ea typeface="ＭＳ Ｐゴシック" charset="0"/>
                <a:cs typeface="Arial" charset="0"/>
              </a:rPr>
              <a:t> and their promise to give to Jerusalem saints, thus providing an example of respect for and giving to church leaders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 calcmode="lin" valueType="num">
                                      <p:cBhvr additive="base">
                                        <p:cTn id="12"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7412">
                                            <p:txEl>
                                              <p:pRg st="3" end="3"/>
                                            </p:txEl>
                                          </p:spTgt>
                                        </p:tgtEl>
                                        <p:attrNameLst>
                                          <p:attrName>style.visibility</p:attrName>
                                        </p:attrNameLst>
                                      </p:cBhvr>
                                      <p:to>
                                        <p:strVal val="visible"/>
                                      </p:to>
                                    </p:set>
                                    <p:anim calcmode="lin" valueType="num">
                                      <p:cBhvr additive="base">
                                        <p:cTn id="18"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7412">
                                            <p:txEl>
                                              <p:pRg st="4" end="4"/>
                                            </p:txEl>
                                          </p:spTgt>
                                        </p:tgtEl>
                                        <p:attrNameLst>
                                          <p:attrName>style.visibility</p:attrName>
                                        </p:attrNameLst>
                                      </p:cBhvr>
                                      <p:to>
                                        <p:strVal val="visible"/>
                                      </p:to>
                                    </p:set>
                                    <p:anim calcmode="lin" valueType="num">
                                      <p:cBhvr additive="base">
                                        <p:cTn id="24"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7412">
                                            <p:txEl>
                                              <p:pRg st="6" end="6"/>
                                            </p:txEl>
                                          </p:spTgt>
                                        </p:tgtEl>
                                        <p:attrNameLst>
                                          <p:attrName>style.visibility</p:attrName>
                                        </p:attrNameLst>
                                      </p:cBhvr>
                                      <p:to>
                                        <p:strVal val="visible"/>
                                      </p:to>
                                    </p:set>
                                    <p:anim calcmode="lin" valueType="num">
                                      <p:cBhvr additive="base">
                                        <p:cTn id="30"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7412">
                                            <p:txEl>
                                              <p:pRg st="7" end="7"/>
                                            </p:txEl>
                                          </p:spTgt>
                                        </p:tgtEl>
                                        <p:attrNameLst>
                                          <p:attrName>style.visibility</p:attrName>
                                        </p:attrNameLst>
                                      </p:cBhvr>
                                      <p:to>
                                        <p:strVal val="visible"/>
                                      </p:to>
                                    </p:set>
                                    <p:anim calcmode="lin" valueType="num">
                                      <p:cBhvr additive="base">
                                        <p:cTn id="36"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ail" charset="0"/>
                <a:cs typeface="Arail" charset="0"/>
              </a:rPr>
              <a:t>Message Statements for the New Testament Books </a:t>
            </a:r>
            <a:endParaRPr lang="en-US" b="1">
              <a:latin typeface="Arail" charset="0"/>
              <a:cs typeface="Arail" charset="0"/>
            </a:endParaRPr>
          </a:p>
        </p:txBody>
      </p:sp>
      <p:sp>
        <p:nvSpPr>
          <p:cNvPr id="230402"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ail" charset="0"/>
                <a:cs typeface="Arail" charset="0"/>
              </a:rPr>
              <a:t>26</a:t>
            </a:r>
          </a:p>
        </p:txBody>
      </p:sp>
      <p:sp>
        <p:nvSpPr>
          <p:cNvPr id="18436" name="Rectangle 4"/>
          <p:cNvSpPr>
            <a:spLocks noGrp="1" noChangeArrowheads="1"/>
          </p:cNvSpPr>
          <p:nvPr>
            <p:ph type="body" idx="1"/>
          </p:nvPr>
        </p:nvSpPr>
        <p:spPr>
          <a:xfrm>
            <a:off x="0" y="683096"/>
            <a:ext cx="9144000" cy="5410200"/>
          </a:xfrm>
          <a:solidFill>
            <a:srgbClr val="CAE2CA"/>
          </a:solidFill>
        </p:spPr>
        <p:txBody>
          <a:bodyPr/>
          <a:lstStyle/>
          <a:p>
            <a:pPr eaLnBrk="1" hangingPunct="1">
              <a:lnSpc>
                <a:spcPct val="90000"/>
              </a:lnSpc>
              <a:buFont typeface="Wingdings" charset="0"/>
              <a:buNone/>
              <a:defRPr/>
            </a:pPr>
            <a:r>
              <a:rPr lang="en-US" altLang="zh-CN" sz="2200" b="1" u="sng" dirty="0">
                <a:solidFill>
                  <a:srgbClr val="000000"/>
                </a:solidFill>
                <a:latin typeface="Arail"/>
                <a:ea typeface="SimSun" charset="0"/>
                <a:cs typeface="Arail"/>
              </a:rPr>
              <a:t>Galatians</a:t>
            </a:r>
            <a:endParaRPr lang="en-US" altLang="zh-CN" sz="2200" b="1" dirty="0">
              <a:solidFill>
                <a:srgbClr val="000000"/>
              </a:solidFill>
              <a:latin typeface="Arail"/>
              <a:ea typeface="SimSun" charset="0"/>
              <a:cs typeface="Arail"/>
            </a:endParaRPr>
          </a:p>
          <a:p>
            <a:pPr eaLnBrk="1" hangingPunct="1">
              <a:lnSpc>
                <a:spcPct val="90000"/>
              </a:lnSpc>
              <a:defRPr/>
            </a:pPr>
            <a:r>
              <a:rPr lang="en-US" altLang="zh-CN" sz="2200" b="1" dirty="0">
                <a:solidFill>
                  <a:srgbClr val="000000"/>
                </a:solidFill>
                <a:latin typeface="Arail"/>
                <a:ea typeface="SimSun" charset="0"/>
                <a:cs typeface="Arail"/>
              </a:rPr>
              <a:t>Paul defends his apostleship and </a:t>
            </a:r>
            <a:r>
              <a:rPr lang="en-US" altLang="zh-CN" sz="2200" b="1" i="1" dirty="0">
                <a:solidFill>
                  <a:srgbClr val="800000"/>
                </a:solidFill>
                <a:latin typeface="Arail"/>
                <a:ea typeface="SimSun" charset="0"/>
                <a:cs typeface="Arail"/>
              </a:rPr>
              <a:t>justification by faith</a:t>
            </a:r>
            <a:r>
              <a:rPr lang="en-US" altLang="zh-CN" sz="2200" b="1" dirty="0">
                <a:solidFill>
                  <a:srgbClr val="000000"/>
                </a:solidFill>
                <a:latin typeface="Arail"/>
                <a:ea typeface="SimSun" charset="0"/>
                <a:cs typeface="Arail"/>
              </a:rPr>
              <a:t> to the South Galatian churches to </a:t>
            </a:r>
            <a:r>
              <a:rPr lang="en-US" altLang="zh-CN" sz="2200" b="1" i="1" dirty="0">
                <a:solidFill>
                  <a:srgbClr val="800000"/>
                </a:solidFill>
                <a:latin typeface="Arail"/>
                <a:ea typeface="SimSun" charset="0"/>
                <a:cs typeface="Arail"/>
              </a:rPr>
              <a:t>counter false teaching</a:t>
            </a:r>
            <a:r>
              <a:rPr lang="en-US" altLang="zh-CN" sz="2200" b="1" dirty="0">
                <a:solidFill>
                  <a:srgbClr val="000000"/>
                </a:solidFill>
                <a:latin typeface="Arail"/>
                <a:ea typeface="SimSun" charset="0"/>
                <a:cs typeface="Arail"/>
              </a:rPr>
              <a:t> by </a:t>
            </a:r>
            <a:r>
              <a:rPr lang="en-US" altLang="zh-CN" sz="2200" b="1" dirty="0" err="1">
                <a:solidFill>
                  <a:srgbClr val="000000"/>
                </a:solidFill>
                <a:latin typeface="Arail"/>
                <a:ea typeface="SimSun" charset="0"/>
                <a:cs typeface="Arail"/>
              </a:rPr>
              <a:t>Judaizers</a:t>
            </a:r>
            <a:r>
              <a:rPr lang="en-US" altLang="zh-CN" sz="2200" b="1" dirty="0">
                <a:solidFill>
                  <a:srgbClr val="000000"/>
                </a:solidFill>
                <a:latin typeface="Arail"/>
                <a:ea typeface="SimSun" charset="0"/>
                <a:cs typeface="Arail"/>
              </a:rPr>
              <a:t> so that the Galatians would not live by a legalistic system based upon the Law.</a:t>
            </a:r>
          </a:p>
          <a:p>
            <a:pPr eaLnBrk="1" hangingPunct="1">
              <a:lnSpc>
                <a:spcPct val="90000"/>
              </a:lnSpc>
              <a:buFont typeface="Wingdings" charset="0"/>
              <a:buNone/>
              <a:defRPr/>
            </a:pPr>
            <a:r>
              <a:rPr lang="en-US" altLang="zh-CN" sz="2200" b="1" dirty="0">
                <a:solidFill>
                  <a:srgbClr val="000000"/>
                </a:solidFill>
                <a:latin typeface="Arail"/>
                <a:ea typeface="SimSun" charset="0"/>
                <a:cs typeface="Arail"/>
              </a:rPr>
              <a:t> </a:t>
            </a:r>
            <a:endParaRPr lang="en-US" altLang="zh-CN" sz="1400" b="1" dirty="0">
              <a:solidFill>
                <a:srgbClr val="000000"/>
              </a:solidFill>
              <a:latin typeface="Arail"/>
              <a:ea typeface="SimSun" charset="0"/>
              <a:cs typeface="Arail"/>
            </a:endParaRPr>
          </a:p>
          <a:p>
            <a:pPr eaLnBrk="1" hangingPunct="1">
              <a:lnSpc>
                <a:spcPct val="90000"/>
              </a:lnSpc>
              <a:buFont typeface="Wingdings" charset="0"/>
              <a:buNone/>
              <a:defRPr/>
            </a:pPr>
            <a:r>
              <a:rPr lang="en-US" altLang="zh-CN" sz="2200" b="1" u="sng" dirty="0">
                <a:solidFill>
                  <a:srgbClr val="000000"/>
                </a:solidFill>
                <a:latin typeface="Arail"/>
                <a:ea typeface="SimSun" charset="0"/>
                <a:cs typeface="Arail"/>
              </a:rPr>
              <a:t>Ephesians</a:t>
            </a:r>
            <a:endParaRPr lang="en-US" altLang="zh-CN" sz="2200" b="1" dirty="0">
              <a:solidFill>
                <a:srgbClr val="000000"/>
              </a:solidFill>
              <a:latin typeface="Arail"/>
              <a:ea typeface="SimSun" charset="0"/>
              <a:cs typeface="Arail"/>
            </a:endParaRPr>
          </a:p>
          <a:p>
            <a:pPr eaLnBrk="1" hangingPunct="1">
              <a:lnSpc>
                <a:spcPct val="90000"/>
              </a:lnSpc>
              <a:defRPr/>
            </a:pPr>
            <a:r>
              <a:rPr lang="en-US" altLang="zh-CN" sz="2200" b="1" dirty="0">
                <a:solidFill>
                  <a:srgbClr val="000000"/>
                </a:solidFill>
                <a:latin typeface="Arail"/>
                <a:ea typeface="SimSun" charset="0"/>
                <a:cs typeface="Arail"/>
              </a:rPr>
              <a:t>Paul explains God</a:t>
            </a:r>
            <a:r>
              <a:rPr lang="uk-UA" altLang="zh-CN" sz="2200" b="1" dirty="0">
                <a:solidFill>
                  <a:srgbClr val="000000"/>
                </a:solidFill>
                <a:latin typeface="Arail"/>
                <a:ea typeface="SimSun" charset="0"/>
                <a:cs typeface="Arail"/>
              </a:rPr>
              <a:t>'</a:t>
            </a:r>
            <a:r>
              <a:rPr lang="en-US" altLang="zh-CN" sz="2200" b="1" dirty="0">
                <a:solidFill>
                  <a:srgbClr val="000000"/>
                </a:solidFill>
                <a:latin typeface="Arail"/>
                <a:ea typeface="SimSun" charset="0"/>
                <a:cs typeface="Arail"/>
              </a:rPr>
              <a:t>s mystery—the </a:t>
            </a:r>
            <a:r>
              <a:rPr lang="en-US" altLang="zh-CN" sz="2200" b="1" i="1" dirty="0">
                <a:solidFill>
                  <a:srgbClr val="800000"/>
                </a:solidFill>
                <a:latin typeface="Arail"/>
                <a:ea typeface="SimSun" charset="0"/>
                <a:cs typeface="Arail"/>
              </a:rPr>
              <a:t>unity of Jews and Gentiles</a:t>
            </a:r>
            <a:r>
              <a:rPr lang="en-US" altLang="zh-CN" sz="2200" b="1" dirty="0">
                <a:solidFill>
                  <a:srgbClr val="000000"/>
                </a:solidFill>
                <a:latin typeface="Arail"/>
                <a:ea typeface="SimSun" charset="0"/>
                <a:cs typeface="Arail"/>
              </a:rPr>
              <a:t> in the Church who are equal </a:t>
            </a:r>
            <a:r>
              <a:rPr lang="en-US" altLang="zh-CN" sz="2200" b="1" dirty="0" err="1">
                <a:solidFill>
                  <a:srgbClr val="000000"/>
                </a:solidFill>
                <a:latin typeface="Arail"/>
                <a:ea typeface="SimSun" charset="0"/>
                <a:cs typeface="Arail"/>
              </a:rPr>
              <a:t>positionally</a:t>
            </a:r>
            <a:r>
              <a:rPr lang="en-US" altLang="zh-CN" sz="2200" b="1" dirty="0">
                <a:solidFill>
                  <a:srgbClr val="000000"/>
                </a:solidFill>
                <a:latin typeface="Arail"/>
                <a:ea typeface="SimSun" charset="0"/>
                <a:cs typeface="Arail"/>
              </a:rPr>
              <a:t>—to exhort these two groups at Ephesus to live worthy of this calling through a </a:t>
            </a:r>
            <a:r>
              <a:rPr lang="en-US" altLang="zh-CN" sz="2200" b="1" i="1" dirty="0">
                <a:solidFill>
                  <a:srgbClr val="800000"/>
                </a:solidFill>
                <a:latin typeface="Arail"/>
                <a:ea typeface="SimSun" charset="0"/>
                <a:cs typeface="Arail"/>
              </a:rPr>
              <a:t>unified love</a:t>
            </a:r>
            <a:r>
              <a:rPr lang="en-US" altLang="zh-CN" sz="2200" b="1" dirty="0">
                <a:solidFill>
                  <a:srgbClr val="000000"/>
                </a:solidFill>
                <a:latin typeface="Arail"/>
                <a:ea typeface="SimSun" charset="0"/>
                <a:cs typeface="Arail"/>
              </a:rPr>
              <a:t> for one another as a testimony to the world.</a:t>
            </a:r>
          </a:p>
          <a:p>
            <a:pPr eaLnBrk="1" hangingPunct="1">
              <a:lnSpc>
                <a:spcPct val="90000"/>
              </a:lnSpc>
              <a:defRPr/>
            </a:pPr>
            <a:endParaRPr lang="en-US" altLang="zh-CN" sz="1600" b="1" u="sng" dirty="0">
              <a:solidFill>
                <a:srgbClr val="000000"/>
              </a:solidFill>
              <a:latin typeface="Arail"/>
              <a:ea typeface="SimSun" charset="0"/>
              <a:cs typeface="Arail"/>
            </a:endParaRPr>
          </a:p>
          <a:p>
            <a:pPr marL="0" indent="0" eaLnBrk="1" hangingPunct="1">
              <a:lnSpc>
                <a:spcPct val="90000"/>
              </a:lnSpc>
              <a:buNone/>
              <a:defRPr/>
            </a:pPr>
            <a:r>
              <a:rPr lang="en-US" altLang="zh-CN" sz="2000" b="1" u="sng" dirty="0">
                <a:solidFill>
                  <a:srgbClr val="000000"/>
                </a:solidFill>
                <a:latin typeface="Arail"/>
                <a:ea typeface="SimSun" charset="0"/>
                <a:cs typeface="Arail"/>
              </a:rPr>
              <a:t>Philippians</a:t>
            </a:r>
          </a:p>
          <a:p>
            <a:pPr eaLnBrk="1" hangingPunct="1">
              <a:lnSpc>
                <a:spcPct val="90000"/>
              </a:lnSpc>
              <a:defRPr/>
            </a:pPr>
            <a:r>
              <a:rPr lang="en-US" altLang="zh-CN" sz="2200" b="1" dirty="0">
                <a:solidFill>
                  <a:srgbClr val="000000"/>
                </a:solidFill>
                <a:latin typeface="Arail"/>
                <a:ea typeface="SimSun" charset="0"/>
                <a:cs typeface="Arail"/>
              </a:rPr>
              <a:t>Paul exhorts the believers at Philippi to </a:t>
            </a:r>
            <a:r>
              <a:rPr lang="en-US" altLang="zh-CN" sz="2200" b="1" i="1" dirty="0">
                <a:solidFill>
                  <a:srgbClr val="800000"/>
                </a:solidFill>
                <a:latin typeface="Arail"/>
                <a:ea typeface="SimSun" charset="0"/>
                <a:cs typeface="Arail"/>
              </a:rPr>
              <a:t>imitate Christ</a:t>
            </a:r>
            <a:r>
              <a:rPr lang="uk-UA" altLang="zh-CN" sz="2200" b="1" i="1" dirty="0">
                <a:solidFill>
                  <a:srgbClr val="800000"/>
                </a:solidFill>
                <a:latin typeface="Arail"/>
                <a:ea typeface="SimSun" charset="0"/>
                <a:cs typeface="Arail"/>
              </a:rPr>
              <a:t>'</a:t>
            </a:r>
            <a:r>
              <a:rPr lang="en-US" altLang="zh-CN" sz="2200" b="1" i="1" dirty="0">
                <a:solidFill>
                  <a:srgbClr val="800000"/>
                </a:solidFill>
                <a:latin typeface="Arail"/>
                <a:ea typeface="SimSun" charset="0"/>
                <a:cs typeface="Arail"/>
              </a:rPr>
              <a:t>s attitude</a:t>
            </a:r>
            <a:r>
              <a:rPr lang="en-US" altLang="zh-CN" sz="2200" b="1" dirty="0">
                <a:solidFill>
                  <a:srgbClr val="000000"/>
                </a:solidFill>
                <a:latin typeface="Arail"/>
                <a:ea typeface="SimSun" charset="0"/>
                <a:cs typeface="Arail"/>
              </a:rPr>
              <a:t> that they might stand firm in a joyful, humble, and peaceful dependence upon Christ</a:t>
            </a:r>
            <a:r>
              <a:rPr lang="uk-UA" altLang="zh-CN" sz="2200" b="1" dirty="0">
                <a:solidFill>
                  <a:srgbClr val="000000"/>
                </a:solidFill>
                <a:latin typeface="Arail"/>
                <a:ea typeface="SimSun" charset="0"/>
                <a:cs typeface="Arail"/>
              </a:rPr>
              <a:t>'</a:t>
            </a:r>
            <a:r>
              <a:rPr lang="en-US" altLang="zh-CN" sz="2200" b="1" dirty="0">
                <a:solidFill>
                  <a:srgbClr val="000000"/>
                </a:solidFill>
                <a:latin typeface="Arail"/>
                <a:ea typeface="SimSun" charset="0"/>
                <a:cs typeface="Arail"/>
              </a:rPr>
              <a:t>s adequacy to combat problems with </a:t>
            </a:r>
            <a:r>
              <a:rPr lang="en-US" altLang="zh-CN" sz="2200" b="1" i="1" dirty="0">
                <a:solidFill>
                  <a:srgbClr val="800000"/>
                </a:solidFill>
                <a:latin typeface="Arail"/>
                <a:ea typeface="SimSun" charset="0"/>
                <a:cs typeface="Arail"/>
              </a:rPr>
              <a:t>disunity and false teaching</a:t>
            </a:r>
            <a:r>
              <a:rPr lang="en-US" altLang="zh-CN" sz="2200" b="1" dirty="0">
                <a:solidFill>
                  <a:srgbClr val="000000"/>
                </a:solidFill>
                <a:latin typeface="Arail"/>
                <a:ea typeface="SimSun" charset="0"/>
                <a:cs typeface="Arail"/>
              </a:rPr>
              <a:t> in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additive="base">
                                        <p:cTn id="12"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436">
                                            <p:txEl>
                                              <p:pRg st="2" end="2"/>
                                            </p:txEl>
                                          </p:spTgt>
                                        </p:tgtEl>
                                        <p:attrNameLst>
                                          <p:attrName>style.visibility</p:attrName>
                                        </p:attrNameLst>
                                      </p:cBhvr>
                                      <p:to>
                                        <p:strVal val="visible"/>
                                      </p:to>
                                    </p:set>
                                    <p:anim calcmode="lin" valueType="num">
                                      <p:cBhvr additive="base">
                                        <p:cTn id="18"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8436">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8436">
                                            <p:txEl>
                                              <p:pRg st="3" end="3"/>
                                            </p:txEl>
                                          </p:spTgt>
                                        </p:tgtEl>
                                        <p:attrNameLst>
                                          <p:attrName>style.visibility</p:attrName>
                                        </p:attrNameLst>
                                      </p:cBhvr>
                                      <p:to>
                                        <p:strVal val="visible"/>
                                      </p:to>
                                    </p:set>
                                    <p:anim calcmode="lin" valueType="num">
                                      <p:cBhvr additive="base">
                                        <p:cTn id="22"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8436">
                                            <p:txEl>
                                              <p:pRg st="4" end="4"/>
                                            </p:txEl>
                                          </p:spTgt>
                                        </p:tgtEl>
                                        <p:attrNameLst>
                                          <p:attrName>style.visibility</p:attrName>
                                        </p:attrNameLst>
                                      </p:cBhvr>
                                      <p:to>
                                        <p:strVal val="visible"/>
                                      </p:to>
                                    </p:set>
                                    <p:anim calcmode="lin" valueType="num">
                                      <p:cBhvr additive="base">
                                        <p:cTn id="28"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8436">
                                            <p:txEl>
                                              <p:pRg st="6" end="6"/>
                                            </p:txEl>
                                          </p:spTgt>
                                        </p:tgtEl>
                                        <p:attrNameLst>
                                          <p:attrName>style.visibility</p:attrName>
                                        </p:attrNameLst>
                                      </p:cBhvr>
                                      <p:to>
                                        <p:strVal val="visible"/>
                                      </p:to>
                                    </p:set>
                                    <p:anim calcmode="lin" valueType="num">
                                      <p:cBhvr additive="base">
                                        <p:cTn id="34"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8436">
                                            <p:txEl>
                                              <p:pRg st="7" end="7"/>
                                            </p:txEl>
                                          </p:spTgt>
                                        </p:tgtEl>
                                        <p:attrNameLst>
                                          <p:attrName>style.visibility</p:attrName>
                                        </p:attrNameLst>
                                      </p:cBhvr>
                                      <p:to>
                                        <p:strVal val="visible"/>
                                      </p:to>
                                    </p:set>
                                    <p:anim calcmode="lin" valueType="num">
                                      <p:cBhvr additive="base">
                                        <p:cTn id="40"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2450"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Colossians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instructs the Colossian church in the supremacy and </a:t>
            </a:r>
            <a:r>
              <a:rPr lang="en-US" altLang="zh-CN" sz="2200" b="1" i="1" dirty="0">
                <a:solidFill>
                  <a:srgbClr val="800000"/>
                </a:solidFill>
                <a:latin typeface="Arial" charset="0"/>
                <a:ea typeface="ＭＳ Ｐゴシック" charset="0"/>
                <a:cs typeface="Arial" charset="0"/>
              </a:rPr>
              <a:t>deity of Christ</a:t>
            </a:r>
            <a:r>
              <a:rPr lang="en-US" altLang="zh-CN" sz="2200" b="1" dirty="0">
                <a:solidFill>
                  <a:srgbClr val="000000"/>
                </a:solidFill>
                <a:latin typeface="Arial" charset="0"/>
                <a:ea typeface="ＭＳ Ｐゴシック" charset="0"/>
                <a:cs typeface="Arial" charset="0"/>
              </a:rPr>
              <a:t> and exhorts practical outworking of this doctrine in order to fight a </a:t>
            </a:r>
            <a:r>
              <a:rPr lang="en-US" altLang="zh-CN" sz="2200" b="1" i="1" dirty="0">
                <a:solidFill>
                  <a:srgbClr val="800000"/>
                </a:solidFill>
                <a:latin typeface="Arial" charset="0"/>
                <a:ea typeface="ＭＳ Ｐゴシック" charset="0"/>
                <a:cs typeface="Arial" charset="0"/>
              </a:rPr>
              <a:t>syncretistic heresy</a:t>
            </a:r>
            <a:r>
              <a:rPr lang="en-US" altLang="zh-CN" sz="2200" b="1" dirty="0">
                <a:solidFill>
                  <a:srgbClr val="000000"/>
                </a:solidFill>
                <a:latin typeface="Arial" charset="0"/>
                <a:ea typeface="ＭＳ Ｐゴシック" charset="0"/>
                <a:cs typeface="Arial" charset="0"/>
              </a:rPr>
              <a:t> threatening the life and ministry of the church.</a:t>
            </a:r>
          </a:p>
          <a:p>
            <a:pPr eaLnBrk="1" hangingPunct="1">
              <a:lnSpc>
                <a:spcPct val="90000"/>
              </a:lnSpc>
              <a:buFont typeface="Wingdings" charset="0"/>
              <a:buNone/>
            </a:pPr>
            <a:endParaRPr lang="en-US" altLang="zh-CN" sz="2200" b="1" u="sng"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Thessalonians</a:t>
            </a:r>
          </a:p>
          <a:p>
            <a:pPr eaLnBrk="1" hangingPunct="1">
              <a:lnSpc>
                <a:spcPct val="90000"/>
              </a:lnSpc>
            </a:pPr>
            <a:r>
              <a:rPr lang="en-US" altLang="zh-CN" sz="2200" b="1" dirty="0">
                <a:solidFill>
                  <a:srgbClr val="000000"/>
                </a:solidFill>
                <a:latin typeface="Arial" charset="0"/>
                <a:ea typeface="ＭＳ Ｐゴシック" charset="0"/>
                <a:cs typeface="Arial" charset="0"/>
              </a:rPr>
              <a:t>Paul prepares the Thessalonians for the </a:t>
            </a:r>
            <a:r>
              <a:rPr lang="en-US" altLang="zh-CN" sz="2200" b="1" i="1" dirty="0">
                <a:solidFill>
                  <a:srgbClr val="800000"/>
                </a:solidFill>
                <a:latin typeface="Arial" charset="0"/>
                <a:ea typeface="ＭＳ Ｐゴシック" charset="0"/>
                <a:cs typeface="Arial" charset="0"/>
              </a:rPr>
              <a:t>rapture</a:t>
            </a:r>
            <a:r>
              <a:rPr lang="en-US" altLang="zh-CN" sz="2200" b="1" dirty="0">
                <a:solidFill>
                  <a:srgbClr val="000000"/>
                </a:solidFill>
                <a:latin typeface="Arial" charset="0"/>
                <a:ea typeface="ＭＳ Ｐゴシック" charset="0"/>
                <a:cs typeface="Arial" charset="0"/>
              </a:rPr>
              <a:t> by defending his motives for starting the church (to silence accusations of greed) and instructing the believers (to strengthen the church</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doctrinal and relational foundation so it can continue to grow).</a:t>
            </a:r>
          </a:p>
          <a:p>
            <a:pPr eaLnBrk="1" hangingPunct="1">
              <a:lnSpc>
                <a:spcPct val="90000"/>
              </a:lnSpc>
              <a:buFont typeface="Wingdings" charset="0"/>
              <a:buNone/>
            </a:pPr>
            <a:r>
              <a:rPr lang="en-US" altLang="zh-CN" sz="2200" b="1" dirty="0">
                <a:solidFill>
                  <a:srgbClr val="000000"/>
                </a:solidFill>
                <a:latin typeface="Arial" charset="0"/>
                <a:ea typeface="ＭＳ Ｐゴシック" charset="0"/>
                <a:cs typeface="Arial" charset="0"/>
              </a:rPr>
              <a:t> </a:t>
            </a: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Thessalonians </a:t>
            </a:r>
          </a:p>
          <a:p>
            <a:pPr eaLnBrk="1" hangingPunct="1">
              <a:lnSpc>
                <a:spcPct val="90000"/>
              </a:lnSpc>
            </a:pPr>
            <a:r>
              <a:rPr lang="en-US" altLang="zh-CN" sz="2200" b="1" dirty="0">
                <a:solidFill>
                  <a:srgbClr val="000000"/>
                </a:solidFill>
                <a:latin typeface="Arial" charset="0"/>
                <a:ea typeface="ＭＳ Ｐゴシック" charset="0"/>
                <a:cs typeface="Arial" charset="0"/>
              </a:rPr>
              <a:t>Paul corrects the persecuted Thessalonians</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 misconception that the </a:t>
            </a:r>
            <a:r>
              <a:rPr lang="en-US" altLang="zh-CN" sz="2200" b="1" i="1" dirty="0">
                <a:solidFill>
                  <a:srgbClr val="800000"/>
                </a:solidFill>
                <a:latin typeface="Arial" charset="0"/>
                <a:ea typeface="ＭＳ Ｐゴシック" charset="0"/>
                <a:cs typeface="Arial" charset="0"/>
              </a:rPr>
              <a:t>day of the Lord</a:t>
            </a:r>
            <a:r>
              <a:rPr lang="en-US" altLang="zh-CN" sz="2200" b="1" dirty="0">
                <a:solidFill>
                  <a:srgbClr val="000000"/>
                </a:solidFill>
                <a:latin typeface="Arial" charset="0"/>
                <a:ea typeface="ＭＳ Ｐゴシック" charset="0"/>
                <a:cs typeface="Arial" charset="0"/>
              </a:rPr>
              <a:t> (Tribulation) had already begun to exhort perseverance among the disheartened and industry among the idle to help them stand firm in correct doctrine despite </a:t>
            </a:r>
            <a:r>
              <a:rPr lang="en-US" altLang="zh-CN" sz="2200" b="1" i="1" dirty="0">
                <a:solidFill>
                  <a:srgbClr val="800000"/>
                </a:solidFill>
                <a:latin typeface="Arial" charset="0"/>
                <a:ea typeface="ＭＳ Ｐゴシック" charset="0"/>
                <a:cs typeface="Arial" charset="0"/>
              </a:rPr>
              <a:t>false teachers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460">
                                            <p:txEl>
                                              <p:pRg st="1" end="1"/>
                                            </p:txEl>
                                          </p:spTgt>
                                        </p:tgtEl>
                                        <p:attrNameLst>
                                          <p:attrName>style.visibility</p:attrName>
                                        </p:attrNameLst>
                                      </p:cBhvr>
                                      <p:to>
                                        <p:strVal val="visible"/>
                                      </p:to>
                                    </p:set>
                                    <p:anim calcmode="lin" valueType="num">
                                      <p:cBhvr additive="base">
                                        <p:cTn id="12"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9460">
                                            <p:txEl>
                                              <p:pRg st="3" end="3"/>
                                            </p:txEl>
                                          </p:spTgt>
                                        </p:tgtEl>
                                        <p:attrNameLst>
                                          <p:attrName>style.visibility</p:attrName>
                                        </p:attrNameLst>
                                      </p:cBhvr>
                                      <p:to>
                                        <p:strVal val="visible"/>
                                      </p:to>
                                    </p:set>
                                    <p:anim calcmode="lin" valueType="num">
                                      <p:cBhvr additive="base">
                                        <p:cTn id="18"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9460">
                                            <p:txEl>
                                              <p:pRg st="4" end="4"/>
                                            </p:txEl>
                                          </p:spTgt>
                                        </p:tgtEl>
                                        <p:attrNameLst>
                                          <p:attrName>style.visibility</p:attrName>
                                        </p:attrNameLst>
                                      </p:cBhvr>
                                      <p:to>
                                        <p:strVal val="visible"/>
                                      </p:to>
                                    </p:set>
                                    <p:anim calcmode="lin" valueType="num">
                                      <p:cBhvr additive="base">
                                        <p:cTn id="24"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9460">
                                            <p:txEl>
                                              <p:pRg st="5" end="5"/>
                                            </p:txEl>
                                          </p:spTgt>
                                        </p:tgtEl>
                                        <p:attrNameLst>
                                          <p:attrName>style.visibility</p:attrName>
                                        </p:attrNameLst>
                                      </p:cBhvr>
                                      <p:to>
                                        <p:strVal val="visible"/>
                                      </p:to>
                                    </p:set>
                                    <p:anim calcmode="lin" valueType="num">
                                      <p:cBhvr additive="base">
                                        <p:cTn id="30"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9460">
                                            <p:txEl>
                                              <p:pRg st="6" end="6"/>
                                            </p:txEl>
                                          </p:spTgt>
                                        </p:tgtEl>
                                        <p:attrNameLst>
                                          <p:attrName>style.visibility</p:attrName>
                                        </p:attrNameLst>
                                      </p:cBhvr>
                                      <p:to>
                                        <p:strVal val="visible"/>
                                      </p:to>
                                    </p:set>
                                    <p:anim calcmode="lin" valueType="num">
                                      <p:cBhvr additive="base">
                                        <p:cTn id="36"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460">
                                            <p:txEl>
                                              <p:pRg st="7" end="7"/>
                                            </p:txEl>
                                          </p:spTgt>
                                        </p:tgtEl>
                                        <p:attrNameLst>
                                          <p:attrName>style.visibility</p:attrName>
                                        </p:attrNameLst>
                                      </p:cBhvr>
                                      <p:to>
                                        <p:strVal val="visible"/>
                                      </p:to>
                                    </p:set>
                                    <p:anim calcmode="lin" valueType="num">
                                      <p:cBhvr additive="base">
                                        <p:cTn id="42"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4498"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1 Timothy</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Timothy to courageously guard his personal </a:t>
            </a:r>
            <a:r>
              <a:rPr lang="en-US" altLang="zh-CN" sz="2200" b="1" i="1">
                <a:solidFill>
                  <a:srgbClr val="800000"/>
                </a:solidFill>
                <a:latin typeface="Arial" charset="0"/>
                <a:ea typeface="ＭＳ Ｐゴシック" charset="0"/>
                <a:cs typeface="Arial" charset="0"/>
              </a:rPr>
              <a:t>life, doctrine, and local church order</a:t>
            </a:r>
            <a:r>
              <a:rPr lang="en-US" altLang="zh-CN" sz="2200" b="1">
                <a:solidFill>
                  <a:srgbClr val="000000"/>
                </a:solidFill>
                <a:latin typeface="Arial" charset="0"/>
                <a:ea typeface="ＭＳ Ｐゴシック" charset="0"/>
                <a:cs typeface="Arial" charset="0"/>
              </a:rPr>
              <a:t> in order to preserve the ministry of the Ephesian church against ascetic and speculative </a:t>
            </a:r>
            <a:r>
              <a:rPr lang="en-US" altLang="zh-CN" sz="2200" b="1" i="1">
                <a:solidFill>
                  <a:srgbClr val="800000"/>
                </a:solidFill>
                <a:latin typeface="Arial" charset="0"/>
                <a:ea typeface="ＭＳ Ｐゴシック" charset="0"/>
                <a:cs typeface="Arial" charset="0"/>
              </a:rPr>
              <a:t>false teachers.</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2 Timothy</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Timothy to faithfully practice and </a:t>
            </a:r>
            <a:r>
              <a:rPr lang="en-US" altLang="zh-CN" sz="2200" b="1" i="1">
                <a:solidFill>
                  <a:srgbClr val="800000"/>
                </a:solidFill>
                <a:latin typeface="Arial" charset="0"/>
                <a:ea typeface="ＭＳ Ｐゴシック" charset="0"/>
                <a:cs typeface="Arial" charset="0"/>
              </a:rPr>
              <a:t>preach the Word</a:t>
            </a:r>
            <a:r>
              <a:rPr lang="en-US" altLang="zh-CN" sz="2200" b="1">
                <a:solidFill>
                  <a:srgbClr val="000000"/>
                </a:solidFill>
                <a:latin typeface="Arial" charset="0"/>
                <a:ea typeface="ＭＳ Ｐゴシック" charset="0"/>
                <a:cs typeface="Arial" charset="0"/>
              </a:rPr>
              <a:t> despite hardship in order to encourage him to persevere against </a:t>
            </a:r>
            <a:r>
              <a:rPr lang="en-US" altLang="zh-CN" sz="2200" b="1" i="1">
                <a:solidFill>
                  <a:srgbClr val="800000"/>
                </a:solidFill>
                <a:latin typeface="Arial" charset="0"/>
                <a:ea typeface="ＭＳ Ｐゴシック" charset="0"/>
                <a:cs typeface="Arial" charset="0"/>
              </a:rPr>
              <a:t>false teaching</a:t>
            </a:r>
            <a:r>
              <a:rPr lang="en-US" altLang="zh-CN" sz="2200" b="1">
                <a:solidFill>
                  <a:srgbClr val="000000"/>
                </a:solidFill>
                <a:latin typeface="Arial" charset="0"/>
                <a:ea typeface="ＭＳ Ｐゴシック" charset="0"/>
                <a:cs typeface="Arial" charset="0"/>
              </a:rPr>
              <a:t> and apostasy.</a:t>
            </a:r>
          </a:p>
          <a:p>
            <a:pPr eaLnBrk="1" hangingPunct="1">
              <a:lnSpc>
                <a:spcPct val="90000"/>
              </a:lnSpc>
              <a:buFont typeface="Wingdings" charset="0"/>
              <a:buNone/>
            </a:pPr>
            <a:endParaRPr lang="en-US" altLang="zh-CN" sz="2200" b="1" u="sng">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Titus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Titus to </a:t>
            </a:r>
            <a:r>
              <a:rPr lang="en-US" altLang="zh-CN" sz="2200" b="1" i="1">
                <a:solidFill>
                  <a:srgbClr val="800000"/>
                </a:solidFill>
                <a:latin typeface="Arial" charset="0"/>
                <a:ea typeface="ＭＳ Ｐゴシック" charset="0"/>
                <a:cs typeface="Arial" charset="0"/>
              </a:rPr>
              <a:t>organize the Cretan churches</a:t>
            </a:r>
            <a:r>
              <a:rPr lang="en-US" altLang="zh-CN" sz="2200" b="1">
                <a:solidFill>
                  <a:srgbClr val="000000"/>
                </a:solidFill>
                <a:latin typeface="Arial" charset="0"/>
                <a:ea typeface="ＭＳ Ｐゴシック" charset="0"/>
                <a:cs typeface="Arial" charset="0"/>
              </a:rPr>
              <a:t> by appointing qualified elders and teaching respectable behavior as the natural result of salvation by grace in order to</a:t>
            </a:r>
            <a:r>
              <a:rPr lang="en-US" altLang="zh-CN" sz="2200" b="1" i="1">
                <a:solidFill>
                  <a:srgbClr val="000000"/>
                </a:solidFill>
                <a:latin typeface="Arial" charset="0"/>
                <a:ea typeface="ＭＳ Ｐゴシック" charset="0"/>
                <a:cs typeface="Arial" charset="0"/>
              </a:rPr>
              <a:t> </a:t>
            </a:r>
            <a:r>
              <a:rPr lang="en-US" altLang="zh-CN" sz="2200" b="1" i="1">
                <a:solidFill>
                  <a:srgbClr val="800000"/>
                </a:solidFill>
                <a:latin typeface="Arial" charset="0"/>
                <a:ea typeface="ＭＳ Ｐゴシック" charset="0"/>
                <a:cs typeface="Arial" charset="0"/>
              </a:rPr>
              <a:t>defeat opposers by word and deed</a:t>
            </a:r>
            <a:r>
              <a:rPr lang="en-US" altLang="zh-CN" sz="2200" b="1" i="1">
                <a:solidFill>
                  <a:srgbClr val="000000"/>
                </a:solidFill>
                <a:latin typeface="Arial" charset="0"/>
                <a:ea typeface="ＭＳ Ｐゴシック" charset="0"/>
                <a:cs typeface="Arial" charset="0"/>
              </a:rPr>
              <a:t> (conduct).</a:t>
            </a: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 calcmode="lin" valueType="num">
                                      <p:cBhvr additive="base">
                                        <p:cTn id="12"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484">
                                            <p:txEl>
                                              <p:pRg st="3" end="3"/>
                                            </p:txEl>
                                          </p:spTgt>
                                        </p:tgtEl>
                                        <p:attrNameLst>
                                          <p:attrName>style.visibility</p:attrName>
                                        </p:attrNameLst>
                                      </p:cBhvr>
                                      <p:to>
                                        <p:strVal val="visible"/>
                                      </p:to>
                                    </p:set>
                                    <p:anim calcmode="lin" valueType="num">
                                      <p:cBhvr additive="base">
                                        <p:cTn id="18"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484">
                                            <p:txEl>
                                              <p:pRg st="4" end="4"/>
                                            </p:txEl>
                                          </p:spTgt>
                                        </p:tgtEl>
                                        <p:attrNameLst>
                                          <p:attrName>style.visibility</p:attrName>
                                        </p:attrNameLst>
                                      </p:cBhvr>
                                      <p:to>
                                        <p:strVal val="visible"/>
                                      </p:to>
                                    </p:set>
                                    <p:anim calcmode="lin" valueType="num">
                                      <p:cBhvr additive="base">
                                        <p:cTn id="24"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0484">
                                            <p:txEl>
                                              <p:pRg st="6" end="6"/>
                                            </p:txEl>
                                          </p:spTgt>
                                        </p:tgtEl>
                                        <p:attrNameLst>
                                          <p:attrName>style.visibility</p:attrName>
                                        </p:attrNameLst>
                                      </p:cBhvr>
                                      <p:to>
                                        <p:strVal val="visible"/>
                                      </p:to>
                                    </p:set>
                                    <p:anim calcmode="lin" valueType="num">
                                      <p:cBhvr additive="base">
                                        <p:cTn id="30"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484">
                                            <p:txEl>
                                              <p:pRg st="7" end="7"/>
                                            </p:txEl>
                                          </p:spTgt>
                                        </p:tgtEl>
                                        <p:attrNameLst>
                                          <p:attrName>style.visibility</p:attrName>
                                        </p:attrNameLst>
                                      </p:cBhvr>
                                      <p:to>
                                        <p:strVal val="visible"/>
                                      </p:to>
                                    </p:set>
                                    <p:anim calcmode="lin" valueType="num">
                                      <p:cBhvr additive="base">
                                        <p:cTn id="36"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6546"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Philemon</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requests the Christian slave owner, Philemon, for </a:t>
            </a:r>
            <a:r>
              <a:rPr lang="en-US" altLang="zh-CN" sz="2200" b="1" i="1">
                <a:solidFill>
                  <a:srgbClr val="800000"/>
                </a:solidFill>
                <a:latin typeface="Arial" charset="0"/>
                <a:ea typeface="ＭＳ Ｐゴシック" charset="0"/>
                <a:cs typeface="Arial" charset="0"/>
              </a:rPr>
              <a:t>forgiveness</a:t>
            </a:r>
            <a:r>
              <a:rPr lang="en-US" altLang="zh-CN" sz="2200" b="1">
                <a:solidFill>
                  <a:srgbClr val="000000"/>
                </a:solidFill>
                <a:latin typeface="Arial" charset="0"/>
                <a:ea typeface="ＭＳ Ｐゴシック" charset="0"/>
                <a:cs typeface="Arial" charset="0"/>
              </a:rPr>
              <a:t> for his runaway but repentant slave, Onesimus, whom Paul lead to Christ and sent back to Philemon for restatement as Christian brother to teach </a:t>
            </a:r>
            <a:r>
              <a:rPr lang="en-US" altLang="zh-CN" sz="2200" b="1" i="1">
                <a:solidFill>
                  <a:srgbClr val="800000"/>
                </a:solidFill>
                <a:latin typeface="Arial" charset="0"/>
                <a:ea typeface="ＭＳ Ｐゴシック" charset="0"/>
                <a:cs typeface="Arial" charset="0"/>
              </a:rPr>
              <a:t>how to forgive and be forgiven</a:t>
            </a:r>
            <a:r>
              <a:rPr lang="en-US" altLang="zh-CN" sz="2200" b="1" i="1">
                <a:solidFill>
                  <a:srgbClr val="000000"/>
                </a:solidFill>
                <a:latin typeface="Arial" charset="0"/>
                <a:ea typeface="ＭＳ Ｐゴシック" charset="0"/>
                <a:cs typeface="Arial" charset="0"/>
              </a:rPr>
              <a:t>.</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Hebrews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An unknown author shows Hebrew believers the </a:t>
            </a:r>
            <a:r>
              <a:rPr lang="en-US" altLang="zh-CN" sz="2200" b="1" i="1">
                <a:solidFill>
                  <a:srgbClr val="800000"/>
                </a:solidFill>
                <a:latin typeface="Arial" charset="0"/>
                <a:ea typeface="ＭＳ Ｐゴシック" charset="0"/>
                <a:cs typeface="Arial" charset="0"/>
              </a:rPr>
              <a:t>superiority of Christ as High Priest</a:t>
            </a:r>
            <a:r>
              <a:rPr lang="en-US" altLang="zh-CN" sz="2200" b="1">
                <a:solidFill>
                  <a:srgbClr val="000000"/>
                </a:solidFill>
                <a:latin typeface="Arial" charset="0"/>
                <a:ea typeface="ＭＳ Ｐゴシック" charset="0"/>
                <a:cs typeface="Arial" charset="0"/>
              </a:rPr>
              <a:t> and the superiority of Christianity over Judaism to exhort them to endure persecution rather than</a:t>
            </a:r>
            <a:r>
              <a:rPr lang="en-US" altLang="zh-CN" sz="2200" b="1" i="1">
                <a:solidFill>
                  <a:srgbClr val="000000"/>
                </a:solidFill>
                <a:latin typeface="Arial" charset="0"/>
                <a:ea typeface="ＭＳ Ｐゴシック" charset="0"/>
                <a:cs typeface="Arial" charset="0"/>
              </a:rPr>
              <a:t> </a:t>
            </a:r>
            <a:r>
              <a:rPr lang="en-US" altLang="zh-CN" sz="2200" b="1" i="1">
                <a:solidFill>
                  <a:srgbClr val="800000"/>
                </a:solidFill>
                <a:latin typeface="Arial" charset="0"/>
                <a:ea typeface="ＭＳ Ｐゴシック" charset="0"/>
                <a:cs typeface="Arial" charset="0"/>
              </a:rPr>
              <a:t>return to their former life</a:t>
            </a:r>
            <a:r>
              <a:rPr lang="en-US" altLang="zh-CN" sz="2200" b="1">
                <a:solidFill>
                  <a:srgbClr val="000000"/>
                </a:solidFill>
                <a:latin typeface="Arial" charset="0"/>
                <a:ea typeface="ＭＳ Ｐゴシック" charset="0"/>
                <a:cs typeface="Arial" charset="0"/>
              </a:rPr>
              <a:t> under Judaism.</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James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James exhorts early Jewish believers throughout the Roman Empire that Christian </a:t>
            </a:r>
            <a:r>
              <a:rPr lang="en-US" altLang="zh-CN" sz="2200" b="1" i="1">
                <a:solidFill>
                  <a:srgbClr val="800000"/>
                </a:solidFill>
                <a:latin typeface="Arial" charset="0"/>
                <a:ea typeface="ＭＳ Ｐゴシック" charset="0"/>
                <a:cs typeface="Arial" charset="0"/>
              </a:rPr>
              <a:t>faith is shown through works</a:t>
            </a:r>
            <a:r>
              <a:rPr lang="en-US" altLang="zh-CN" sz="2200" b="1">
                <a:solidFill>
                  <a:srgbClr val="000000"/>
                </a:solidFill>
                <a:latin typeface="Arial" charset="0"/>
                <a:ea typeface="ＭＳ Ｐゴシック" charset="0"/>
                <a:cs typeface="Arial" charset="0"/>
              </a:rPr>
              <a:t> that they might replace their </a:t>
            </a:r>
            <a:r>
              <a:rPr lang="en-US" altLang="zh-CN" sz="2200" b="1" i="1">
                <a:solidFill>
                  <a:srgbClr val="800000"/>
                </a:solidFill>
                <a:latin typeface="Arial" charset="0"/>
                <a:ea typeface="ＭＳ Ｐゴシック" charset="0"/>
                <a:cs typeface="Arial" charset="0"/>
              </a:rPr>
              <a:t>hypocrisy</a:t>
            </a:r>
            <a:r>
              <a:rPr lang="en-US" altLang="zh-CN" sz="2200" b="1">
                <a:solidFill>
                  <a:srgbClr val="000000"/>
                </a:solidFill>
                <a:latin typeface="Arial" charset="0"/>
                <a:ea typeface="ＭＳ Ｐゴシック" charset="0"/>
                <a:cs typeface="Arial" charset="0"/>
              </a:rPr>
              <a:t> with good deeds in maturity and holiness.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 calcmode="lin" valueType="num">
                                      <p:cBhvr additive="base">
                                        <p:cTn id="12"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8">
                                            <p:txEl>
                                              <p:pRg st="3" end="3"/>
                                            </p:txEl>
                                          </p:spTgt>
                                        </p:tgtEl>
                                        <p:attrNameLst>
                                          <p:attrName>style.visibility</p:attrName>
                                        </p:attrNameLst>
                                      </p:cBhvr>
                                      <p:to>
                                        <p:strVal val="visible"/>
                                      </p:to>
                                    </p:set>
                                    <p:anim calcmode="lin" valueType="num">
                                      <p:cBhvr additive="base">
                                        <p:cTn id="18"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1508">
                                            <p:txEl>
                                              <p:pRg st="4" end="4"/>
                                            </p:txEl>
                                          </p:spTgt>
                                        </p:tgtEl>
                                        <p:attrNameLst>
                                          <p:attrName>style.visibility</p:attrName>
                                        </p:attrNameLst>
                                      </p:cBhvr>
                                      <p:to>
                                        <p:strVal val="visible"/>
                                      </p:to>
                                    </p:set>
                                    <p:anim calcmode="lin" valueType="num">
                                      <p:cBhvr additive="base">
                                        <p:cTn id="24"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1508">
                                            <p:txEl>
                                              <p:pRg st="6" end="6"/>
                                            </p:txEl>
                                          </p:spTgt>
                                        </p:tgtEl>
                                        <p:attrNameLst>
                                          <p:attrName>style.visibility</p:attrName>
                                        </p:attrNameLst>
                                      </p:cBhvr>
                                      <p:to>
                                        <p:strVal val="visible"/>
                                      </p:to>
                                    </p:set>
                                    <p:anim calcmode="lin" valueType="num">
                                      <p:cBhvr additive="base">
                                        <p:cTn id="30"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1508">
                                            <p:txEl>
                                              <p:pRg st="7" end="7"/>
                                            </p:txEl>
                                          </p:spTgt>
                                        </p:tgtEl>
                                        <p:attrNameLst>
                                          <p:attrName>style.visibility</p:attrName>
                                        </p:attrNameLst>
                                      </p:cBhvr>
                                      <p:to>
                                        <p:strVal val="visible"/>
                                      </p:to>
                                    </p:set>
                                    <p:anim calcmode="lin" valueType="num">
                                      <p:cBhvr additive="base">
                                        <p:cTn id="36"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8594"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Peter</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Peter encourages north Asia Minor believers to </a:t>
            </a:r>
            <a:r>
              <a:rPr lang="en-US" altLang="zh-CN" sz="2200" b="1" i="1" dirty="0">
                <a:solidFill>
                  <a:srgbClr val="800000"/>
                </a:solidFill>
                <a:latin typeface="Arial" charset="0"/>
                <a:ea typeface="ＭＳ Ｐゴシック" charset="0"/>
                <a:cs typeface="Arial" charset="0"/>
              </a:rPr>
              <a:t>suffer properly for Christ</a:t>
            </a:r>
            <a:r>
              <a:rPr lang="en-US" altLang="zh-CN" sz="2200" b="1" dirty="0">
                <a:solidFill>
                  <a:srgbClr val="000000"/>
                </a:solidFill>
                <a:latin typeface="Arial" charset="0"/>
                <a:ea typeface="ＭＳ Ｐゴシック" charset="0"/>
                <a:cs typeface="Arial" charset="0"/>
              </a:rPr>
              <a:t> as holy, submissive, and selfless witnesses motivated by Christ</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example and the hope of future glory to help them be people who </a:t>
            </a:r>
            <a:r>
              <a:rPr lang="en-US" altLang="zh-CN" sz="2200" b="1" i="1" dirty="0">
                <a:solidFill>
                  <a:srgbClr val="800000"/>
                </a:solidFill>
                <a:latin typeface="Arial" charset="0"/>
                <a:ea typeface="ＭＳ Ｐゴシック" charset="0"/>
                <a:cs typeface="Arial" charset="0"/>
              </a:rPr>
              <a:t>attract others</a:t>
            </a:r>
            <a:r>
              <a:rPr lang="en-US" altLang="zh-CN" sz="2200" b="1" dirty="0">
                <a:solidFill>
                  <a:srgbClr val="000000"/>
                </a:solidFill>
                <a:latin typeface="Arial" charset="0"/>
                <a:ea typeface="ＭＳ Ｐゴシック" charset="0"/>
                <a:cs typeface="Arial" charset="0"/>
              </a:rPr>
              <a:t> to hear their message.</a:t>
            </a:r>
            <a:endParaRPr lang="en-US" altLang="zh-CN" sz="2200" b="1" i="1" dirty="0">
              <a:solidFill>
                <a:srgbClr val="8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Peter</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Peter reminds north Asian believers of their </a:t>
            </a:r>
            <a:r>
              <a:rPr lang="en-US" altLang="zh-CN" sz="2200" b="1" i="1" dirty="0">
                <a:solidFill>
                  <a:srgbClr val="800000"/>
                </a:solidFill>
                <a:latin typeface="Arial" charset="0"/>
                <a:ea typeface="ＭＳ Ｐゴシック" charset="0"/>
                <a:cs typeface="Arial" charset="0"/>
              </a:rPr>
              <a:t>knowledge</a:t>
            </a:r>
            <a:r>
              <a:rPr lang="en-US" altLang="zh-CN" sz="2200" b="1" dirty="0">
                <a:solidFill>
                  <a:srgbClr val="000000"/>
                </a:solidFill>
                <a:latin typeface="Arial" charset="0"/>
                <a:ea typeface="ＭＳ Ｐゴシック" charset="0"/>
                <a:cs typeface="Arial" charset="0"/>
              </a:rPr>
              <a:t> of the characteristics and future destruction of false teachers and of the grace of Jesus Christ in order to combat </a:t>
            </a:r>
            <a:r>
              <a:rPr lang="en-US" altLang="zh-CN" sz="2200" b="1" i="1" dirty="0">
                <a:solidFill>
                  <a:srgbClr val="800000"/>
                </a:solidFill>
                <a:latin typeface="Arial" charset="0"/>
                <a:ea typeface="ＭＳ Ｐゴシック" charset="0"/>
                <a:cs typeface="Arial" charset="0"/>
              </a:rPr>
              <a:t>false teaching</a:t>
            </a:r>
            <a:r>
              <a:rPr lang="en-US" altLang="zh-CN" sz="2200" b="1" dirty="0">
                <a:solidFill>
                  <a:srgbClr val="000000"/>
                </a:solidFill>
                <a:latin typeface="Arial" charset="0"/>
                <a:ea typeface="ＭＳ Ｐゴシック" charset="0"/>
                <a:cs typeface="Arial" charset="0"/>
              </a:rPr>
              <a:t> and stimulate </a:t>
            </a:r>
            <a:r>
              <a:rPr lang="en-US" altLang="zh-CN" sz="2200" b="1" i="1" dirty="0">
                <a:solidFill>
                  <a:srgbClr val="800000"/>
                </a:solidFill>
                <a:latin typeface="Arial" charset="0"/>
                <a:ea typeface="ＭＳ Ｐゴシック" charset="0"/>
                <a:cs typeface="Arial" charset="0"/>
              </a:rPr>
              <a:t>growth in godliness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writes a general letter encouraging his readers to </a:t>
            </a:r>
            <a:r>
              <a:rPr lang="en-US" altLang="zh-CN" sz="2200" b="1" i="1" dirty="0">
                <a:solidFill>
                  <a:srgbClr val="800000"/>
                </a:solidFill>
                <a:latin typeface="Arial" charset="0"/>
                <a:ea typeface="ＭＳ Ｐゴシック" charset="0"/>
                <a:cs typeface="Arial" charset="0"/>
              </a:rPr>
              <a:t>obey God</a:t>
            </a:r>
            <a:r>
              <a:rPr lang="uk-UA" altLang="zh-CN" sz="2200" b="1" i="1" dirty="0">
                <a:solidFill>
                  <a:srgbClr val="800000"/>
                </a:solidFill>
                <a:latin typeface="Arial" charset="0"/>
                <a:ea typeface="ＭＳ Ｐゴシック" charset="0"/>
                <a:cs typeface="Arial" charset="0"/>
              </a:rPr>
              <a:t>'</a:t>
            </a:r>
            <a:r>
              <a:rPr lang="en-US" altLang="zh-CN" sz="2200" b="1" i="1" dirty="0">
                <a:solidFill>
                  <a:srgbClr val="800000"/>
                </a:solidFill>
                <a:latin typeface="Arial" charset="0"/>
                <a:ea typeface="ＭＳ Ｐゴシック" charset="0"/>
                <a:cs typeface="Arial" charset="0"/>
              </a:rPr>
              <a:t>s commands by loving others</a:t>
            </a:r>
            <a:r>
              <a:rPr lang="en-US" altLang="zh-CN" sz="2200" b="1" dirty="0">
                <a:solidFill>
                  <a:srgbClr val="000000"/>
                </a:solidFill>
                <a:latin typeface="Arial" charset="0"/>
                <a:ea typeface="ＭＳ Ｐゴシック" charset="0"/>
                <a:cs typeface="Arial" charset="0"/>
              </a:rPr>
              <a:t> in order to protect them from </a:t>
            </a:r>
            <a:r>
              <a:rPr lang="en-US" altLang="zh-CN" sz="2200" b="1" i="1" dirty="0">
                <a:solidFill>
                  <a:srgbClr val="800000"/>
                </a:solidFill>
                <a:latin typeface="Arial" charset="0"/>
                <a:ea typeface="ＭＳ Ｐゴシック" charset="0"/>
                <a:cs typeface="Arial" charset="0"/>
              </a:rPr>
              <a:t>early Gnosticism</a:t>
            </a:r>
            <a:r>
              <a:rPr lang="en-US" altLang="zh-CN" sz="2200" b="1" i="1" dirty="0">
                <a:solidFill>
                  <a:srgbClr val="000000"/>
                </a:solidFill>
                <a:latin typeface="Arial" charset="0"/>
                <a:ea typeface="ＭＳ Ｐゴシック" charset="0"/>
                <a:cs typeface="Arial" charset="0"/>
              </a:rPr>
              <a:t> </a:t>
            </a:r>
            <a:r>
              <a:rPr lang="en-US" altLang="zh-CN" sz="2200" b="1" dirty="0">
                <a:solidFill>
                  <a:srgbClr val="000000"/>
                </a:solidFill>
                <a:latin typeface="Arial" charset="0"/>
                <a:ea typeface="ＭＳ Ｐゴシック" charset="0"/>
                <a:cs typeface="Arial" charset="0"/>
              </a:rPr>
              <a:t>which denied either Christ</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deity or humanity.</a:t>
            </a: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 calcmode="lin" valueType="num">
                                      <p:cBhvr additive="base">
                                        <p:cTn id="12"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2">
                                            <p:txEl>
                                              <p:pRg st="3" end="3"/>
                                            </p:txEl>
                                          </p:spTgt>
                                        </p:tgtEl>
                                        <p:attrNameLst>
                                          <p:attrName>style.visibility</p:attrName>
                                        </p:attrNameLst>
                                      </p:cBhvr>
                                      <p:to>
                                        <p:strVal val="visible"/>
                                      </p:to>
                                    </p:set>
                                    <p:anim calcmode="lin" valueType="num">
                                      <p:cBhvr additive="base">
                                        <p:cTn id="18"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2532">
                                            <p:txEl>
                                              <p:pRg st="4" end="4"/>
                                            </p:txEl>
                                          </p:spTgt>
                                        </p:tgtEl>
                                        <p:attrNameLst>
                                          <p:attrName>style.visibility</p:attrName>
                                        </p:attrNameLst>
                                      </p:cBhvr>
                                      <p:to>
                                        <p:strVal val="visible"/>
                                      </p:to>
                                    </p:set>
                                    <p:anim calcmode="lin" valueType="num">
                                      <p:cBhvr additive="base">
                                        <p:cTn id="24"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2">
                                            <p:txEl>
                                              <p:pRg st="6" end="6"/>
                                            </p:txEl>
                                          </p:spTgt>
                                        </p:tgtEl>
                                        <p:attrNameLst>
                                          <p:attrName>style.visibility</p:attrName>
                                        </p:attrNameLst>
                                      </p:cBhvr>
                                      <p:to>
                                        <p:strVal val="visible"/>
                                      </p:to>
                                    </p:set>
                                    <p:anim calcmode="lin" valueType="num">
                                      <p:cBhvr additive="base">
                                        <p:cTn id="30"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32">
                                            <p:txEl>
                                              <p:pRg st="7" end="7"/>
                                            </p:txEl>
                                          </p:spTgt>
                                        </p:tgtEl>
                                        <p:attrNameLst>
                                          <p:attrName>style.visibility</p:attrName>
                                        </p:attrNameLst>
                                      </p:cBhvr>
                                      <p:to>
                                        <p:strVal val="visible"/>
                                      </p:to>
                                    </p:set>
                                    <p:anim calcmode="lin" valueType="num">
                                      <p:cBhvr additive="base">
                                        <p:cTn id="36"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40642"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exhorts </a:t>
            </a:r>
            <a:r>
              <a:rPr lang="en-US" altLang="zh-CN" sz="2200" b="1" i="1" dirty="0">
                <a:solidFill>
                  <a:srgbClr val="800000"/>
                </a:solidFill>
                <a:latin typeface="Arial" charset="0"/>
                <a:ea typeface="ＭＳ Ｐゴシック" charset="0"/>
                <a:cs typeface="Arial" charset="0"/>
              </a:rPr>
              <a:t>limitations</a:t>
            </a:r>
            <a:r>
              <a:rPr lang="en-US" altLang="zh-CN" sz="2200" b="1" i="1" dirty="0">
                <a:solidFill>
                  <a:srgbClr val="000000"/>
                </a:solidFill>
                <a:latin typeface="Arial" charset="0"/>
                <a:ea typeface="ＭＳ Ｐゴシック" charset="0"/>
                <a:cs typeface="Arial" charset="0"/>
              </a:rPr>
              <a:t> to love</a:t>
            </a:r>
            <a:r>
              <a:rPr lang="en-US" altLang="zh-CN" sz="2200" b="1" dirty="0">
                <a:solidFill>
                  <a:srgbClr val="000000"/>
                </a:solidFill>
                <a:latin typeface="Arial" charset="0"/>
                <a:ea typeface="ＭＳ Ｐゴシック" charset="0"/>
                <a:cs typeface="Arial" charset="0"/>
              </a:rPr>
              <a:t> for a Christian woman and her children who show hospitality to missionaries but need warning not to extend the same to false teachers to warn against </a:t>
            </a:r>
            <a:r>
              <a:rPr lang="en-US" altLang="zh-CN" sz="2200" b="1" i="1" dirty="0">
                <a:solidFill>
                  <a:srgbClr val="800000"/>
                </a:solidFill>
                <a:latin typeface="Arial" charset="0"/>
                <a:ea typeface="ＭＳ Ｐゴシック" charset="0"/>
                <a:cs typeface="Arial" charset="0"/>
              </a:rPr>
              <a:t>aiding the spread of destructive heresies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3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encourages Gaius to continue </a:t>
            </a:r>
            <a:r>
              <a:rPr lang="en-US" altLang="zh-CN" sz="2200" b="1" i="1" dirty="0">
                <a:solidFill>
                  <a:srgbClr val="800000"/>
                </a:solidFill>
                <a:latin typeface="Arial" charset="0"/>
                <a:ea typeface="ＭＳ Ｐゴシック" charset="0"/>
                <a:cs typeface="Arial" charset="0"/>
              </a:rPr>
              <a:t>supporting missionaries</a:t>
            </a:r>
            <a:r>
              <a:rPr lang="en-US" altLang="zh-CN" sz="2200" b="1" dirty="0">
                <a:solidFill>
                  <a:srgbClr val="000000"/>
                </a:solidFill>
                <a:latin typeface="Arial" charset="0"/>
                <a:ea typeface="ＭＳ Ｐゴシック" charset="0"/>
                <a:cs typeface="Arial" charset="0"/>
              </a:rPr>
              <a:t> such as Demetrius despite opposition from Diotrephes (a godless leader who opposes supporting them) to help the church to see its </a:t>
            </a:r>
            <a:r>
              <a:rPr lang="en-US" altLang="zh-CN" sz="2200" b="1" i="1" dirty="0">
                <a:solidFill>
                  <a:srgbClr val="800000"/>
                </a:solidFill>
                <a:latin typeface="Arial" charset="0"/>
                <a:ea typeface="ＭＳ Ｐゴシック" charset="0"/>
                <a:cs typeface="Arial" charset="0"/>
              </a:rPr>
              <a:t>responsibility to finance God</a:t>
            </a:r>
            <a:r>
              <a:rPr lang="uk-UA" altLang="zh-CN" sz="2200" b="1" i="1" dirty="0">
                <a:solidFill>
                  <a:srgbClr val="800000"/>
                </a:solidFill>
                <a:latin typeface="Arial" charset="0"/>
                <a:ea typeface="ＭＳ Ｐゴシック" charset="0"/>
                <a:cs typeface="Arial" charset="0"/>
              </a:rPr>
              <a:t>'</a:t>
            </a:r>
            <a:r>
              <a:rPr lang="en-US" altLang="zh-CN" sz="2200" b="1" i="1" dirty="0">
                <a:solidFill>
                  <a:srgbClr val="800000"/>
                </a:solidFill>
                <a:latin typeface="Arial" charset="0"/>
                <a:ea typeface="ＭＳ Ｐゴシック" charset="0"/>
                <a:cs typeface="Arial" charset="0"/>
              </a:rPr>
              <a:t>s work.</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Jude</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Jude warns Christians at large of </a:t>
            </a:r>
            <a:r>
              <a:rPr lang="en-US" altLang="zh-CN" sz="2200" b="1" i="1" dirty="0">
                <a:solidFill>
                  <a:srgbClr val="800000"/>
                </a:solidFill>
                <a:latin typeface="Arial" charset="0"/>
                <a:ea typeface="ＭＳ Ｐゴシック" charset="0"/>
                <a:cs typeface="Arial" charset="0"/>
              </a:rPr>
              <a:t>pretenders</a:t>
            </a:r>
            <a:r>
              <a:rPr lang="en-US" altLang="zh-CN" sz="2200" b="1" dirty="0">
                <a:solidFill>
                  <a:srgbClr val="000000"/>
                </a:solidFill>
                <a:latin typeface="Arial" charset="0"/>
                <a:ea typeface="ＭＳ Ｐゴシック" charset="0"/>
                <a:cs typeface="Arial" charset="0"/>
              </a:rPr>
              <a:t>—unbelievers who have infiltrated their churches masking themselves as Christians but perverting the truth by their lifestyles of license—in order to defend the </a:t>
            </a:r>
            <a:r>
              <a:rPr lang="en-US" altLang="zh-CN" sz="2200" b="1" i="1" dirty="0">
                <a:solidFill>
                  <a:srgbClr val="800000"/>
                </a:solidFill>
                <a:latin typeface="Arial" charset="0"/>
                <a:ea typeface="ＭＳ Ｐゴシック" charset="0"/>
                <a:cs typeface="Arial" charset="0"/>
              </a:rPr>
              <a:t>holiness</a:t>
            </a:r>
            <a:r>
              <a:rPr lang="en-US" altLang="zh-CN" sz="2200" b="1" dirty="0">
                <a:solidFill>
                  <a:srgbClr val="000000"/>
                </a:solidFill>
                <a:latin typeface="Arial" charset="0"/>
                <a:ea typeface="ＭＳ Ｐゴシック" charset="0"/>
                <a:cs typeface="Arial" charset="0"/>
              </a:rPr>
              <a:t> of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 calcmode="lin" valueType="num">
                                      <p:cBhvr additive="base">
                                        <p:cTn id="12"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3556">
                                            <p:txEl>
                                              <p:pRg st="3" end="3"/>
                                            </p:txEl>
                                          </p:spTgt>
                                        </p:tgtEl>
                                        <p:attrNameLst>
                                          <p:attrName>style.visibility</p:attrName>
                                        </p:attrNameLst>
                                      </p:cBhvr>
                                      <p:to>
                                        <p:strVal val="visible"/>
                                      </p:to>
                                    </p:set>
                                    <p:anim calcmode="lin" valueType="num">
                                      <p:cBhvr additive="base">
                                        <p:cTn id="18"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3556">
                                            <p:txEl>
                                              <p:pRg st="4" end="4"/>
                                            </p:txEl>
                                          </p:spTgt>
                                        </p:tgtEl>
                                        <p:attrNameLst>
                                          <p:attrName>style.visibility</p:attrName>
                                        </p:attrNameLst>
                                      </p:cBhvr>
                                      <p:to>
                                        <p:strVal val="visible"/>
                                      </p:to>
                                    </p:set>
                                    <p:anim calcmode="lin" valueType="num">
                                      <p:cBhvr additive="base">
                                        <p:cTn id="24"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3556">
                                            <p:txEl>
                                              <p:pRg st="6" end="6"/>
                                            </p:txEl>
                                          </p:spTgt>
                                        </p:tgtEl>
                                        <p:attrNameLst>
                                          <p:attrName>style.visibility</p:attrName>
                                        </p:attrNameLst>
                                      </p:cBhvr>
                                      <p:to>
                                        <p:strVal val="visible"/>
                                      </p:to>
                                    </p:set>
                                    <p:anim calcmode="lin" valueType="num">
                                      <p:cBhvr additive="base">
                                        <p:cTn id="30"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3556">
                                            <p:txEl>
                                              <p:pRg st="7" end="7"/>
                                            </p:txEl>
                                          </p:spTgt>
                                        </p:tgtEl>
                                        <p:attrNameLst>
                                          <p:attrName>style.visibility</p:attrName>
                                        </p:attrNameLst>
                                      </p:cBhvr>
                                      <p:to>
                                        <p:strVal val="visible"/>
                                      </p:to>
                                    </p:set>
                                    <p:anim calcmode="lin" valueType="num">
                                      <p:cBhvr additive="base">
                                        <p:cTn id="36"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42690"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eaLnBrk="1" hangingPunct="1">
              <a:buFont typeface="Wingdings" charset="0"/>
              <a:buNone/>
            </a:pPr>
            <a:r>
              <a:rPr lang="en-US" altLang="zh-CN" sz="2200" b="1" u="sng">
                <a:solidFill>
                  <a:srgbClr val="000000"/>
                </a:solidFill>
                <a:latin typeface="Arial" charset="0"/>
                <a:ea typeface="ＭＳ Ｐゴシック" charset="0"/>
                <a:cs typeface="Arial" charset="0"/>
              </a:rPr>
              <a:t>Revelation</a:t>
            </a:r>
            <a:endParaRPr lang="en-US" altLang="zh-CN" sz="2200" b="1">
              <a:solidFill>
                <a:srgbClr val="000000"/>
              </a:solidFill>
              <a:latin typeface="Arial" charset="0"/>
              <a:ea typeface="ＭＳ Ｐゴシック" charset="0"/>
              <a:cs typeface="Arial" charset="0"/>
            </a:endParaRPr>
          </a:p>
          <a:p>
            <a:pPr eaLnBrk="1" hangingPunct="1"/>
            <a:r>
              <a:rPr lang="en-US" altLang="zh-CN" sz="2200" b="1">
                <a:solidFill>
                  <a:srgbClr val="000000"/>
                </a:solidFill>
                <a:latin typeface="Arial" charset="0"/>
                <a:ea typeface="ＭＳ Ｐゴシック" charset="0"/>
                <a:cs typeface="Arial" charset="0"/>
              </a:rPr>
              <a:t>God discloses through John the </a:t>
            </a:r>
            <a:r>
              <a:rPr lang="en-US" altLang="zh-CN" sz="2200" b="1" i="1">
                <a:solidFill>
                  <a:srgbClr val="800000"/>
                </a:solidFill>
                <a:latin typeface="Arial" charset="0"/>
                <a:ea typeface="ＭＳ Ｐゴシック" charset="0"/>
                <a:cs typeface="Arial" charset="0"/>
              </a:rPr>
              <a:t>sovereignty of Jesus Christ</a:t>
            </a:r>
            <a:r>
              <a:rPr lang="en-US" altLang="zh-CN" sz="2200" b="1">
                <a:solidFill>
                  <a:srgbClr val="000000"/>
                </a:solidFill>
                <a:latin typeface="Arial" charset="0"/>
                <a:ea typeface="ＭＳ Ｐゴシック" charset="0"/>
                <a:cs typeface="Arial" charset="0"/>
              </a:rPr>
              <a:t> in His ultimate future triumph to encourage believers to </a:t>
            </a:r>
            <a:r>
              <a:rPr lang="en-US" altLang="zh-CN" sz="2200" b="1" i="1">
                <a:solidFill>
                  <a:srgbClr val="800000"/>
                </a:solidFill>
                <a:latin typeface="Arial" charset="0"/>
                <a:ea typeface="ＭＳ Ｐゴシック" charset="0"/>
                <a:cs typeface="Arial" charset="0"/>
              </a:rPr>
              <a:t>persevere despite internal compromise and external opposition</a:t>
            </a:r>
            <a:r>
              <a:rPr lang="en-US" altLang="zh-CN" sz="2200" b="1" i="1">
                <a:solidFill>
                  <a:srgbClr val="000000"/>
                </a:solidFill>
                <a:latin typeface="Arial" charset="0"/>
                <a:ea typeface="ＭＳ Ｐゴシック" charset="0"/>
                <a:cs typeface="Arial" charset="0"/>
              </a:rPr>
              <a:t>.</a:t>
            </a:r>
            <a:endParaRPr lang="en-US" altLang="zh-CN" sz="2200" b="1">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 calcmode="lin" valueType="num">
                                      <p:cBhvr additive="base">
                                        <p:cTn id="12"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600205" y="228603"/>
            <a:ext cx="5941071" cy="461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THEMES OF NEW TESTAMENT BOOKS</a:t>
            </a:r>
            <a:r>
              <a:rPr lang="en-US">
                <a:cs typeface="Arial" charset="0"/>
              </a:rPr>
              <a:t> </a:t>
            </a:r>
          </a:p>
        </p:txBody>
      </p:sp>
      <p:graphicFrame>
        <p:nvGraphicFramePr>
          <p:cNvPr id="27703" name="Group 55"/>
          <p:cNvGraphicFramePr>
            <a:graphicFrameLocks noGrp="1"/>
          </p:cNvGraphicFramePr>
          <p:nvPr/>
        </p:nvGraphicFramePr>
        <p:xfrm>
          <a:off x="0" y="685804"/>
          <a:ext cx="9144000" cy="5870317"/>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70267">
                <a:tc>
                  <a:txBody>
                    <a:bodyPr/>
                    <a:lstStyle/>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Matthew tells of Christ the King;</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But Mark shows Jesus serving.</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In Luke He</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the Son of man;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But in John He</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God plus man.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Acts records the church witness;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Romans tells God</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righteousness.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Corinth church needs correction;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Paul defends his position.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Free from Law, says Galatians;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Saved by grace, says Ephesians.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Rejoice, says Philippians;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Christ is Head in Colossians.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Thessalonians both say,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Christ is coming any day.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Two times Paul wrote Timothy,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Times New Roman" charset="0"/>
                          <a:cs typeface="Times New Roman" charset="0"/>
                        </a:rPr>
                        <a:t>	Be faithful in ministry. </a:t>
                      </a: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Teach the truth, Paul told Titus;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Philemon: treat slave like 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In Hebrews Christ is better,</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James a practical letter.</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Peter says to be patient;</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Of falsehood not tolerant.</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John first writes of fellowship;</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But to falsehood do not slip.</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Third John says help true preachers;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But Jude warns of false teachers.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John saw Christ in a vision,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Which gave him Revelation.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CHORUS: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It</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all about Jesus!</a:t>
                      </a: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0" i="0" u="none" strike="noStrike" cap="none" normalizeH="0" baseline="0" dirty="0">
                          <a:ln>
                            <a:noFill/>
                          </a:ln>
                          <a:solidFill>
                            <a:schemeClr val="bg1"/>
                          </a:solidFill>
                          <a:effectLst/>
                          <a:latin typeface="Arial Narrow" charset="0"/>
                          <a:ea typeface="Arial" charset="0"/>
                          <a:cs typeface="Arial" charset="0"/>
                        </a:rPr>
                        <a:t>(This may be sung to the tune of </a:t>
                      </a:r>
                      <a:r>
                        <a:rPr kumimoji="0" lang="ru-RU" sz="2200" b="0" i="0" u="none" strike="noStrike" cap="none" normalizeH="0" baseline="0" dirty="0">
                          <a:ln>
                            <a:noFill/>
                          </a:ln>
                          <a:solidFill>
                            <a:schemeClr val="bg1"/>
                          </a:solidFill>
                          <a:effectLst/>
                          <a:latin typeface="Arial Narrow" charset="0"/>
                          <a:ea typeface="Arial" charset="0"/>
                          <a:cs typeface="Arial" charset="0"/>
                        </a:rPr>
                        <a:t>"</a:t>
                      </a:r>
                      <a:r>
                        <a:rPr kumimoji="0" lang="en-US" sz="2200" b="0" i="0" u="none" strike="noStrike" cap="none" normalizeH="0" baseline="0" dirty="0">
                          <a:ln>
                            <a:noFill/>
                          </a:ln>
                          <a:solidFill>
                            <a:schemeClr val="bg1"/>
                          </a:solidFill>
                          <a:effectLst/>
                          <a:latin typeface="Arial Narrow" charset="0"/>
                          <a:ea typeface="Arial" charset="0"/>
                          <a:cs typeface="Arial" charset="0"/>
                        </a:rPr>
                        <a:t>Jesus Loves Me.</a:t>
                      </a:r>
                      <a:r>
                        <a:rPr kumimoji="0" lang="ru-RU" sz="2200" b="0" i="0" u="none" strike="noStrike" cap="none" normalizeH="0" baseline="0" dirty="0">
                          <a:ln>
                            <a:noFill/>
                          </a:ln>
                          <a:solidFill>
                            <a:schemeClr val="bg1"/>
                          </a:solidFill>
                          <a:effectLst/>
                          <a:latin typeface="Arial Narrow" charset="0"/>
                          <a:ea typeface="Arial" charset="0"/>
                          <a:cs typeface="Arial" charset="0"/>
                        </a:rPr>
                        <a:t>"</a:t>
                      </a:r>
                      <a:r>
                        <a:rPr kumimoji="0" lang="en-US" sz="2200" b="0" i="0" u="none" strike="noStrike" cap="none" normalizeH="0" baseline="0" dirty="0">
                          <a:ln>
                            <a:noFill/>
                          </a:ln>
                          <a:solidFill>
                            <a:schemeClr val="bg1"/>
                          </a:solidFill>
                          <a:effectLst/>
                          <a:latin typeface="Arial Narrow" charset="0"/>
                          <a:ea typeface="Arial" charset="0"/>
                          <a:cs typeface="Arial" charset="0"/>
                        </a:rPr>
                        <a:t>)</a:t>
                      </a: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1" y="228603"/>
            <a:ext cx="4923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4" y="44454"/>
            <a:ext cx="526878"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lIns="91376" tIns="45688" rIns="91376" bIns="45688">
            <a:spAutoFit/>
          </a:bodyPr>
          <a:lstStyle/>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General Epistles came after Acts (except James).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Each of the 2 pillars begin with a foundational book: Romans &amp; Hebrews (also their longest).</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Both pillars also end up in books that primarily deal with eschatology: 2 Thess and Revelation.</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Instruction to the leaders comprise only 4 books (i.e., the NT addresses the average Christian). </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Only 4 NT books are written to an individual (i.e., the NT is corporate, not individualistic).</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Each 1</a:t>
            </a:r>
            <a:r>
              <a:rPr lang="en-US" sz="2800" b="1" baseline="30000" dirty="0">
                <a:solidFill>
                  <a:srgbClr val="FFFFFF"/>
                </a:solidFill>
                <a:effectLst>
                  <a:glow rad="114300">
                    <a:srgbClr val="000000">
                      <a:alpha val="88000"/>
                    </a:srgbClr>
                  </a:glow>
                </a:effectLst>
                <a:latin typeface="Arial"/>
                <a:cs typeface="Arial"/>
              </a:rPr>
              <a:t>st</a:t>
            </a:r>
            <a:r>
              <a:rPr lang="en-US" sz="2800" b="1" dirty="0">
                <a:solidFill>
                  <a:srgbClr val="FFFFFF"/>
                </a:solidFill>
                <a:effectLst>
                  <a:glow rad="114300">
                    <a:srgbClr val="000000">
                      <a:alpha val="88000"/>
                    </a:srgbClr>
                  </a:glow>
                </a:effectLst>
                <a:latin typeface="Arial"/>
                <a:cs typeface="Arial"/>
              </a:rPr>
              <a:t> of multiple letters (1-2 Cor., 1-2 Thess., etc.) is longer &amp; more theologically significant.</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“building” is chronologically clockwise.</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8" y="1"/>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2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415750"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1st Cent.</a:t>
            </a: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AD 325</a:t>
            </a: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Matthew</a:t>
            </a:r>
          </a:p>
          <a:p>
            <a:pPr algn="ctr" eaLnBrk="0" hangingPunct="0"/>
            <a:r>
              <a:rPr lang="en-US" b="1">
                <a:solidFill>
                  <a:srgbClr val="FFFFFF"/>
                </a:solidFill>
                <a:latin typeface="Arial" charset="0"/>
              </a:rPr>
              <a:t>Mark</a:t>
            </a:r>
          </a:p>
          <a:p>
            <a:pPr algn="ctr" eaLnBrk="0" hangingPunct="0"/>
            <a:r>
              <a:rPr lang="en-US" b="1">
                <a:solidFill>
                  <a:srgbClr val="FFFFFF"/>
                </a:solidFill>
                <a:latin typeface="Arial" charset="0"/>
              </a:rPr>
              <a:t>Luke</a:t>
            </a:r>
          </a:p>
          <a:p>
            <a:pPr algn="ctr" eaLnBrk="0" hangingPunct="0"/>
            <a:r>
              <a:rPr lang="en-US" b="1">
                <a:solidFill>
                  <a:srgbClr val="FFFFFF"/>
                </a:solidFill>
                <a:latin typeface="Arial" charset="0"/>
              </a:rPr>
              <a:t>John</a:t>
            </a: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Council of Nicaea</a:t>
            </a: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latin typeface="BONES"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Individuals</a:t>
            </a: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Pseudo-Barnabas (70-130)</a:t>
            </a:r>
          </a:p>
        </p:txBody>
      </p:sp>
      <p:sp>
        <p:nvSpPr>
          <p:cNvPr id="415758"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800" b="1">
                <a:solidFill>
                  <a:srgbClr val="FFFFFF"/>
                </a:solidFill>
                <a:latin typeface="Arial" charset="0"/>
              </a:rPr>
              <a:t>X= Citation </a:t>
            </a:r>
            <a:br>
              <a:rPr lang="en-US" sz="1800" b="1">
                <a:solidFill>
                  <a:srgbClr val="FFFFFF"/>
                </a:solidFill>
                <a:latin typeface="Arial" charset="0"/>
              </a:rPr>
            </a:br>
            <a:r>
              <a:rPr lang="en-US" sz="1800" b="1">
                <a:solidFill>
                  <a:srgbClr val="FFFFFF"/>
                </a:solidFill>
                <a:latin typeface="Arial" charset="0"/>
              </a:rPr>
              <a:t>or allusion</a:t>
            </a:r>
          </a:p>
        </p:txBody>
      </p:sp>
      <p:sp>
        <p:nvSpPr>
          <p:cNvPr id="415759" name="Text Box 16"/>
          <p:cNvSpPr txBox="1">
            <a:spLocks noChangeArrowheads="1"/>
          </p:cNvSpPr>
          <p:nvPr/>
        </p:nvSpPr>
        <p:spPr bwMode="auto">
          <a:xfrm>
            <a:off x="76200" y="29718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800" b="1">
                <a:solidFill>
                  <a:srgbClr val="FFFFFF"/>
                </a:solidFill>
                <a:latin typeface="Arial" charset="0"/>
              </a:rPr>
              <a:t>O= Named </a:t>
            </a:r>
            <a:br>
              <a:rPr lang="en-US" sz="1800" b="1">
                <a:solidFill>
                  <a:srgbClr val="FFFFFF"/>
                </a:solidFill>
                <a:latin typeface="Arial" charset="0"/>
              </a:rPr>
            </a:br>
            <a:r>
              <a:rPr lang="en-US" sz="1800" b="1">
                <a:solidFill>
                  <a:srgbClr val="FFFFFF"/>
                </a:solidFill>
                <a:latin typeface="Arial" charset="0"/>
              </a:rPr>
              <a:t>as authentic</a:t>
            </a:r>
          </a:p>
        </p:txBody>
      </p:sp>
      <p:sp>
        <p:nvSpPr>
          <p:cNvPr id="415760"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1"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2"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Clement of Rome (95-97)</a:t>
            </a:r>
          </a:p>
        </p:txBody>
      </p:sp>
      <p:sp>
        <p:nvSpPr>
          <p:cNvPr id="415764"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5"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Polycarp (110-150)</a:t>
            </a:r>
          </a:p>
        </p:txBody>
      </p:sp>
      <p:sp>
        <p:nvSpPr>
          <p:cNvPr id="415767"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8"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9"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0"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Hermas (115-140)</a:t>
            </a:r>
          </a:p>
        </p:txBody>
      </p:sp>
      <p:sp>
        <p:nvSpPr>
          <p:cNvPr id="415772"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3"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Didache (120-150)</a:t>
            </a:r>
          </a:p>
        </p:txBody>
      </p:sp>
      <p:sp>
        <p:nvSpPr>
          <p:cNvPr id="415775"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6"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Papias (130-140)</a:t>
            </a:r>
          </a:p>
        </p:txBody>
      </p:sp>
      <p:sp>
        <p:nvSpPr>
          <p:cNvPr id="415778"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Irenaeus (130-202)</a:t>
            </a:r>
          </a:p>
        </p:txBody>
      </p:sp>
      <p:sp>
        <p:nvSpPr>
          <p:cNvPr id="415780"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1"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2"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3"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Justin Martyr (150-155)</a:t>
            </a: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Origen (185-254)</a:t>
            </a: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Cyril of Jerusalem (315-386)</a:t>
            </a: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Marcion (140)</a:t>
            </a: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Muratonian (170)</a:t>
            </a: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Barococcio (206)</a:t>
            </a: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Apostolic (300)</a:t>
            </a: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Tatian Diatesseron (170)</a:t>
            </a: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Old Latin (150-170)</a:t>
            </a: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Old Syriac (200)</a:t>
            </a: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0E500"/>
                </a:solidFill>
                <a:latin typeface="Arial" charset="0"/>
              </a:rPr>
              <a:t>Canons</a:t>
            </a:r>
            <a:endParaRPr lang="en-US" b="1">
              <a:solidFill>
                <a:srgbClr val="FFFFFF"/>
              </a:solidFill>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66CCFF"/>
                </a:solidFill>
                <a:latin typeface="Arial" charset="0"/>
              </a:rPr>
              <a:t>Translations</a:t>
            </a: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ctr" eaLnBrk="0" hangingPunct="0">
              <a:defRPr/>
            </a:pPr>
            <a:r>
              <a:rPr lang="en-US" sz="2000" b="1" dirty="0">
                <a:solidFill>
                  <a:srgbClr val="FFFFFF"/>
                </a:solidFill>
                <a:latin typeface="Arial" pitchFamily="-105" charset="0"/>
              </a:rPr>
              <a:t>Acceptance of the Four Gospels Before Nicaea</a:t>
            </a:r>
          </a:p>
        </p:txBody>
      </p:sp>
      <p:sp>
        <p:nvSpPr>
          <p:cNvPr id="415834"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400" b="1">
                <a:solidFill>
                  <a:srgbClr val="FFFFFF"/>
                </a:solidFill>
                <a:latin typeface="Arial" charset="0"/>
              </a:rPr>
              <a:t>Geisler &amp; Nix, </a:t>
            </a:r>
            <a:r>
              <a:rPr lang="en-US" sz="1400" b="1" i="1">
                <a:solidFill>
                  <a:srgbClr val="FFFFFF"/>
                </a:solidFill>
                <a:latin typeface="Arial" charset="0"/>
              </a:rPr>
              <a:t>Introduction to the Bible </a:t>
            </a:r>
            <a:r>
              <a:rPr lang="en-US" sz="1400" b="1">
                <a:solidFill>
                  <a:srgbClr val="FFFFFF"/>
                </a:solidFill>
                <a:latin typeface="Arial" charset="0"/>
              </a:rPr>
              <a:t>(Chicago: Moody, 1968) </a:t>
            </a:r>
          </a:p>
        </p:txBody>
      </p:sp>
      <p:grpSp>
        <p:nvGrpSpPr>
          <p:cNvPr id="415835" name="Group 92"/>
          <p:cNvGrpSpPr>
            <a:grpSpLocks/>
          </p:cNvGrpSpPr>
          <p:nvPr/>
        </p:nvGrpSpPr>
        <p:grpSpPr bwMode="auto">
          <a:xfrm>
            <a:off x="990600" y="4995863"/>
            <a:ext cx="1600200" cy="1481137"/>
            <a:chOff x="720" y="3168"/>
            <a:chExt cx="1008" cy="933"/>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Thomas </a:t>
              </a:r>
              <a:br>
                <a:rPr lang="en-US" sz="1800">
                  <a:solidFill>
                    <a:srgbClr val="FFFFFF"/>
                  </a:solidFill>
                  <a:latin typeface="Arial" pitchFamily="-105" charset="0"/>
                </a:rPr>
              </a:br>
              <a:r>
                <a:rPr lang="en-US" sz="1800">
                  <a:solidFill>
                    <a:srgbClr val="FFFFFF"/>
                  </a:solidFill>
                  <a:latin typeface="Arial" pitchFamily="-105" charset="0"/>
                </a:rPr>
                <a:t>AD 50-140</a:t>
              </a:r>
            </a:p>
          </p:txBody>
        </p:sp>
      </p:grpSp>
      <p:grpSp>
        <p:nvGrpSpPr>
          <p:cNvPr id="415836" name="Group 95"/>
          <p:cNvGrpSpPr>
            <a:grpSpLocks/>
          </p:cNvGrpSpPr>
          <p:nvPr/>
        </p:nvGrpSpPr>
        <p:grpSpPr bwMode="auto">
          <a:xfrm>
            <a:off x="2590800" y="4995863"/>
            <a:ext cx="1600200" cy="1481137"/>
            <a:chOff x="1728" y="3195"/>
            <a:chExt cx="1008" cy="933"/>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
        <p:nvSpPr>
          <p:cNvPr id="99" name="Text Box 2"/>
          <p:cNvSpPr txBox="1">
            <a:spLocks noChangeArrowheads="1"/>
          </p:cNvSpPr>
          <p:nvPr/>
        </p:nvSpPr>
        <p:spPr bwMode="auto">
          <a:xfrm>
            <a:off x="-36777" y="106367"/>
            <a:ext cx="8746075"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latin typeface="Arial" charset="0"/>
                <a:cs typeface="Arial" charset="0"/>
              </a:rPr>
              <a:t>The New Testament Canon During the First Four Centuries</a:t>
            </a:r>
          </a:p>
          <a:p>
            <a:pPr algn="ctr" eaLnBrk="1" hangingPunct="1"/>
            <a:r>
              <a:rPr lang="en-US" altLang="zh-CN" sz="1800" dirty="0">
                <a:latin typeface="Arial" charset="0"/>
                <a:cs typeface="Arial" charset="0"/>
              </a:rPr>
              <a:t>H. Wayne House</a:t>
            </a:r>
            <a:endParaRPr lang="en-US" sz="1800" dirty="0">
              <a:latin typeface="Arial" charset="0"/>
              <a:cs typeface="Arial" charset="0"/>
            </a:endParaRPr>
          </a:p>
        </p:txBody>
      </p:sp>
      <p:sp>
        <p:nvSpPr>
          <p:cNvPr id="100" name="Rectangle 3"/>
          <p:cNvSpPr>
            <a:spLocks noChangeArrowheads="1"/>
          </p:cNvSpPr>
          <p:nvPr/>
        </p:nvSpPr>
        <p:spPr bwMode="auto">
          <a:xfrm>
            <a:off x="8653465" y="44451"/>
            <a:ext cx="537171"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r>
              <a:rPr lang="en-US">
                <a:latin typeface="Arial" charset="0"/>
                <a:cs typeface="Arial" charset="0"/>
              </a:rPr>
              <a:t>36</a:t>
            </a: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362281" y="2165353"/>
            <a:ext cx="4069690" cy="2585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5400" b="1">
                <a:latin typeface="Arial" charset="0"/>
                <a:cs typeface="Arial" charset="0"/>
              </a:rPr>
              <a:t>New </a:t>
            </a:r>
          </a:p>
          <a:p>
            <a:pPr algn="ctr" eaLnBrk="1" hangingPunct="1"/>
            <a:r>
              <a:rPr lang="en-US" altLang="zh-CN" sz="5400" b="1">
                <a:latin typeface="Arial" charset="0"/>
                <a:cs typeface="Arial" charset="0"/>
              </a:rPr>
              <a:t>Testament</a:t>
            </a:r>
          </a:p>
          <a:p>
            <a:pPr algn="ctr" eaLnBrk="1" hangingPunct="1"/>
            <a:r>
              <a:rPr lang="en-US" altLang="zh-CN" sz="5400" b="1">
                <a:latin typeface="Arial" charset="0"/>
                <a:cs typeface="Arial" charset="0"/>
              </a:rPr>
              <a:t>Chronology</a:t>
            </a:r>
            <a:r>
              <a:rPr lang="en-US" altLang="zh-CN">
                <a:latin typeface="Arial" charset="0"/>
                <a:cs typeface="Arial" charset="0"/>
              </a:rPr>
              <a:t> </a:t>
            </a:r>
            <a:endParaRPr lang="en-US">
              <a:latin typeface="Arial" charset="0"/>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8F8EF"/>
                </a:solidFill>
                <a:effectLst>
                  <a:outerShdw blurRad="38100" dist="38100" dir="2700000" algn="tl">
                    <a:srgbClr val="000000">
                      <a:alpha val="43137"/>
                    </a:srgbClr>
                  </a:outerShdw>
                </a:effectLst>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800" b="1" i="0" dirty="0">
                <a:solidFill>
                  <a:srgbClr val="F2FCFF"/>
                </a:solidFill>
                <a:effectLst>
                  <a:outerShdw blurRad="38100" dist="38100" dir="2700000" algn="tl">
                    <a:srgbClr val="000000">
                      <a:alpha val="43137"/>
                    </a:srgbClr>
                  </a:outerShdw>
                </a:effectLst>
                <a:latin typeface="Arial"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Jesus was born between these two dates:</a:t>
            </a: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6 BC</a:t>
            </a: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29 March-11 April</a:t>
            </a:r>
          </a:p>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4 BC</a:t>
            </a: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ea typeface="MS Gothic" charset="0"/>
              </a:rPr>
              <a:t>Harold W. Hoehner, </a:t>
            </a:r>
            <a:r>
              <a:rPr lang="en-US" sz="1600" b="1" i="1" dirty="0">
                <a:solidFill>
                  <a:srgbClr val="FFFFFF"/>
                </a:solidFill>
                <a:effectLst>
                  <a:outerShdw blurRad="38100" dist="38100" dir="2700000" algn="tl">
                    <a:srgbClr val="000000">
                      <a:alpha val="43137"/>
                    </a:srgbClr>
                  </a:outerShdw>
                </a:effectLst>
                <a:ea typeface="MS Gothic" charset="0"/>
              </a:rPr>
              <a:t>Chronological Aspects of the Life of Christ </a:t>
            </a:r>
            <a:r>
              <a:rPr lang="en-US" sz="1600" b="1" dirty="0">
                <a:solidFill>
                  <a:srgbClr val="FFFFFF"/>
                </a:solidFill>
                <a:effectLst>
                  <a:outerShdw blurRad="38100" dist="38100" dir="2700000" algn="tl">
                    <a:srgbClr val="000000">
                      <a:alpha val="43137"/>
                    </a:srgbClr>
                  </a:outerShdw>
                </a:effectLst>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Census of </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Quirinius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Cyrenius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 (Luke 2:1-5)</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Death of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Herod the Great</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(Matt. 2:1; Luke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8F8EF"/>
                </a:solidFill>
                <a:effectLst>
                  <a:outerShdw blurRad="38100" dist="38100" dir="2700000" algn="tl">
                    <a:srgbClr val="000000">
                      <a:alpha val="43137"/>
                    </a:srgbClr>
                  </a:outerShdw>
                </a:effectLst>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uk-UA"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800" b="1" i="0" dirty="0">
                <a:solidFill>
                  <a:srgbClr val="F2FCFF"/>
                </a:solidFill>
                <a:effectLst>
                  <a:outerShdw blurRad="38100" dist="38100" dir="2700000" algn="tl">
                    <a:srgbClr val="000000">
                      <a:alpha val="43137"/>
                    </a:srgbClr>
                  </a:outerShdw>
                </a:effectLst>
                <a:latin typeface="Arial"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Jesus probably began his ministry between these two dates:</a:t>
            </a: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15</a:t>
            </a:r>
            <a:r>
              <a:rPr lang="en-US" sz="2400" b="1" i="0" baseline="30000" dirty="0">
                <a:solidFill>
                  <a:srgbClr val="F2FCFF"/>
                </a:solidFill>
                <a:effectLst>
                  <a:outerShdw blurRad="38100" dist="38100" dir="2700000" algn="tl">
                    <a:srgbClr val="000000">
                      <a:alpha val="43137"/>
                    </a:srgbClr>
                  </a:outerShdw>
                </a:effectLst>
                <a:latin typeface="Arial" charset="0"/>
                <a:cs typeface="Arial" charset="0"/>
              </a:rPr>
              <a:t>th</a:t>
            </a:r>
            <a:r>
              <a:rPr lang="en-US" sz="2400" b="1" i="0" dirty="0">
                <a:solidFill>
                  <a:srgbClr val="F2FCFF"/>
                </a:solidFill>
                <a:effectLst>
                  <a:outerShdw blurRad="38100" dist="38100" dir="2700000" algn="tl">
                    <a:srgbClr val="000000">
                      <a:alpha val="43137"/>
                    </a:srgbClr>
                  </a:outerShdw>
                </a:effectLst>
                <a:latin typeface="Arial" charset="0"/>
                <a:cs typeface="Arial" charset="0"/>
              </a:rPr>
              <a:t> YEAR OF THE REIGN OF TIBERIUS*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(Luke 3:1-3)</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19 August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AD 28</a:t>
            </a: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31 December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AD 29</a:t>
            </a: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000" b="1" i="0" dirty="0">
                <a:solidFill>
                  <a:srgbClr val="F2FCFF"/>
                </a:solidFill>
                <a:effectLst>
                  <a:outerShdw blurRad="38100" dist="38100" dir="2700000" algn="tl">
                    <a:srgbClr val="000000">
                      <a:alpha val="43137"/>
                    </a:srgbClr>
                  </a:outerShdw>
                </a:effectLst>
                <a:latin typeface="Arial"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ea typeface="MS Gothic" charset="0"/>
              </a:rPr>
              <a:t>Harold W. Hoehner, </a:t>
            </a:r>
            <a:r>
              <a:rPr lang="en-US" sz="1600" b="1" i="1" dirty="0">
                <a:solidFill>
                  <a:srgbClr val="FFFFFF"/>
                </a:solidFill>
                <a:effectLst>
                  <a:outerShdw blurRad="38100" dist="38100" dir="2700000" algn="tl">
                    <a:srgbClr val="000000">
                      <a:alpha val="43137"/>
                    </a:srgbClr>
                  </a:outerShdw>
                </a:effectLst>
                <a:ea typeface="MS Gothic" charset="0"/>
              </a:rPr>
              <a:t>Chronological Aspects of the Life of Christ </a:t>
            </a:r>
            <a:r>
              <a:rPr lang="en-US" sz="1600" b="1" dirty="0">
                <a:solidFill>
                  <a:srgbClr val="FFFFFF"/>
                </a:solidFill>
                <a:effectLst>
                  <a:outerShdw blurRad="38100" dist="38100" dir="2700000" algn="tl">
                    <a:srgbClr val="000000">
                      <a:alpha val="43137"/>
                    </a:srgbClr>
                  </a:outerShdw>
                </a:effectLst>
                <a:ea typeface="MS Gothic" charset="0"/>
              </a:rPr>
              <a:t>(Zondervan, 1977), 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en-US" altLang="zh-CN" sz="4400" dirty="0">
                <a:latin typeface="Arial" charset="0"/>
                <a:cs typeface="Arial" charset="0"/>
              </a:rPr>
              <a:t>The Duration of Christ</a:t>
            </a:r>
            <a:r>
              <a:rPr lang="uk-UA" altLang="zh-CN" sz="4400" dirty="0">
                <a:latin typeface="Arial" charset="0"/>
                <a:cs typeface="Arial" charset="0"/>
              </a:rPr>
              <a:t>'</a:t>
            </a:r>
            <a:r>
              <a:rPr lang="en-US" altLang="zh-CN" sz="4400" dirty="0">
                <a:latin typeface="Arial" charset="0"/>
                <a:cs typeface="Arial" charset="0"/>
              </a:rPr>
              <a:t>s Ministry</a:t>
            </a:r>
            <a:endParaRPr lang="en-US" altLang="zh-CN" sz="4000" dirty="0">
              <a:latin typeface="Arial" charset="0"/>
              <a:cs typeface="Arial" charset="0"/>
            </a:endParaRPr>
          </a:p>
        </p:txBody>
      </p:sp>
      <p:sp>
        <p:nvSpPr>
          <p:cNvPr id="252932" name="Text Box 9"/>
          <p:cNvSpPr txBox="1">
            <a:spLocks noChangeArrowheads="1"/>
          </p:cNvSpPr>
          <p:nvPr/>
        </p:nvSpPr>
        <p:spPr bwMode="auto">
          <a:xfrm>
            <a:off x="-47625" y="838206"/>
            <a:ext cx="92408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ea typeface="MS Gothic" charset="0"/>
                <a:cs typeface="MS Gothic" charset="0"/>
              </a:rPr>
              <a:t>Autumn AD 29 – 3 April AD 33 (3.5 Years)</a:t>
            </a:r>
          </a:p>
        </p:txBody>
      </p:sp>
      <p:sp>
        <p:nvSpPr>
          <p:cNvPr id="252933" name="Text Box 9"/>
          <p:cNvSpPr txBox="1">
            <a:spLocks noChangeArrowheads="1"/>
          </p:cNvSpPr>
          <p:nvPr/>
        </p:nvSpPr>
        <p:spPr bwMode="auto">
          <a:xfrm>
            <a:off x="0" y="2743206"/>
            <a:ext cx="1981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dirty="0">
                <a:solidFill>
                  <a:srgbClr val="FFFFFF"/>
                </a:solidFill>
                <a:latin typeface="Arial" charset="0"/>
                <a:ea typeface="MS Gothic" charset="0"/>
                <a:cs typeface="MS Gothic" charset="0"/>
              </a:rPr>
              <a:t>Commencement of Christ</a:t>
            </a:r>
            <a:r>
              <a:rPr lang="uk-UA" altLang="ja-JP" sz="1600" b="1" dirty="0">
                <a:solidFill>
                  <a:srgbClr val="FFFFFF"/>
                </a:solidFill>
                <a:latin typeface="Arial" charset="0"/>
                <a:ea typeface="MS Gothic" charset="0"/>
                <a:cs typeface="MS Gothic" charset="0"/>
              </a:rPr>
              <a:t>'</a:t>
            </a:r>
            <a:r>
              <a:rPr lang="en-US" sz="1600" b="1" dirty="0">
                <a:solidFill>
                  <a:srgbClr val="FFFFFF"/>
                </a:solidFill>
                <a:latin typeface="Arial" charset="0"/>
                <a:ea typeface="MS Gothic" charset="0"/>
                <a:cs typeface="MS Gothic" charset="0"/>
              </a:rPr>
              <a:t>s Ministry</a:t>
            </a:r>
          </a:p>
        </p:txBody>
      </p:sp>
      <p:sp>
        <p:nvSpPr>
          <p:cNvPr id="252934" name="Text Box 9"/>
          <p:cNvSpPr txBox="1">
            <a:spLocks noChangeArrowheads="1"/>
          </p:cNvSpPr>
          <p:nvPr/>
        </p:nvSpPr>
        <p:spPr bwMode="auto">
          <a:xfrm>
            <a:off x="152400" y="46482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Autumn</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29</a:t>
            </a: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#1</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7,</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30</a:t>
            </a:r>
          </a:p>
        </p:txBody>
      </p:sp>
      <p:sp>
        <p:nvSpPr>
          <p:cNvPr id="252942"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2:13, 23</a:t>
            </a:r>
          </a:p>
        </p:txBody>
      </p:sp>
      <p:sp>
        <p:nvSpPr>
          <p:cNvPr id="252943" name="Text Box 9"/>
          <p:cNvSpPr txBox="1">
            <a:spLocks noChangeArrowheads="1"/>
          </p:cNvSpPr>
          <p:nvPr/>
        </p:nvSpPr>
        <p:spPr bwMode="auto">
          <a:xfrm>
            <a:off x="3924300" y="27432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Passover #2</a:t>
            </a:r>
            <a:br>
              <a:rPr lang="en-US" sz="1600" b="1">
                <a:solidFill>
                  <a:srgbClr val="FFFFFF"/>
                </a:solidFill>
                <a:latin typeface="Arial" charset="0"/>
                <a:ea typeface="MS Gothic" charset="0"/>
                <a:cs typeface="MS Gothic" charset="0"/>
              </a:rPr>
            </a:br>
            <a:endParaRPr lang="en-US" sz="1600" b="1">
              <a:solidFill>
                <a:srgbClr val="FFFFFF"/>
              </a:solidFill>
              <a:latin typeface="Arial" charset="0"/>
              <a:ea typeface="MS Gothic" charset="0"/>
              <a:cs typeface="MS Gothic" charset="0"/>
            </a:endParaRPr>
          </a:p>
        </p:txBody>
      </p:sp>
      <p:sp>
        <p:nvSpPr>
          <p:cNvPr id="252944" name="Text Box 9"/>
          <p:cNvSpPr txBox="1">
            <a:spLocks noChangeArrowheads="1"/>
          </p:cNvSpPr>
          <p:nvPr/>
        </p:nvSpPr>
        <p:spPr bwMode="auto">
          <a:xfrm>
            <a:off x="3429000" y="4648206"/>
            <a:ext cx="2362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Unstated by John</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Mark 2:23-28</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Luke 6:1-5</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Matthew 12:1-8</a:t>
            </a:r>
          </a:p>
        </p:txBody>
      </p:sp>
      <p:sp>
        <p:nvSpPr>
          <p:cNvPr id="252945" name="Text Box 9"/>
          <p:cNvSpPr txBox="1">
            <a:spLocks noChangeArrowheads="1"/>
          </p:cNvSpPr>
          <p:nvPr/>
        </p:nvSpPr>
        <p:spPr bwMode="auto">
          <a:xfrm>
            <a:off x="561975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#3</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25,</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32</a:t>
            </a: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6:4</a:t>
            </a:r>
          </a:p>
        </p:txBody>
      </p:sp>
      <p:sp>
        <p:nvSpPr>
          <p:cNvPr id="252947" name="Text Box 9"/>
          <p:cNvSpPr txBox="1">
            <a:spLocks noChangeArrowheads="1"/>
          </p:cNvSpPr>
          <p:nvPr/>
        </p:nvSpPr>
        <p:spPr bwMode="auto">
          <a:xfrm>
            <a:off x="74676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#4</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3,</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33</a:t>
            </a:r>
          </a:p>
        </p:txBody>
      </p:sp>
      <p:sp>
        <p:nvSpPr>
          <p:cNvPr id="252948"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11:55–12:1</a:t>
            </a: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i="1">
                <a:solidFill>
                  <a:srgbClr val="FFFF00"/>
                </a:solidFill>
                <a:latin typeface="Arial" charset="0"/>
                <a:ea typeface="MS Gothic" charset="0"/>
                <a:cs typeface="MS Gothic" charset="0"/>
              </a:rPr>
              <a:t>John </a:t>
            </a:r>
            <a:r>
              <a:rPr lang="en-US" sz="2800" b="1" i="1">
                <a:solidFill>
                  <a:srgbClr val="FFFFFF"/>
                </a:solidFill>
                <a:latin typeface="Arial" charset="0"/>
                <a:ea typeface="MS Gothic" charset="0"/>
                <a:cs typeface="MS Gothic" charset="0"/>
              </a:rPr>
              <a:t>alone notes three Passovers</a:t>
            </a:r>
          </a:p>
        </p:txBody>
      </p:sp>
      <p:sp>
        <p:nvSpPr>
          <p:cNvPr id="36" name="TextBox 35"/>
          <p:cNvSpPr txBox="1"/>
          <p:nvPr/>
        </p:nvSpPr>
        <p:spPr>
          <a:xfrm>
            <a:off x="8616954" y="71441"/>
            <a:ext cx="526878"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ea typeface="MS Gothic" charset="0"/>
              </a:rPr>
              <a:t>56</a:t>
            </a: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Harold W. Hoehner, </a:t>
            </a:r>
            <a:r>
              <a:rPr lang="en-US" sz="1600" b="1" i="1">
                <a:solidFill>
                  <a:srgbClr val="FFFFFF"/>
                </a:solidFill>
                <a:latin typeface="Arial" charset="0"/>
                <a:ea typeface="MS Gothic" charset="0"/>
                <a:cs typeface="MS Gothic" charset="0"/>
              </a:rPr>
              <a:t>Chronological Aspects of the Life of Christ </a:t>
            </a:r>
            <a:r>
              <a:rPr lang="en-US" sz="1600" b="1">
                <a:solidFill>
                  <a:srgbClr val="FFFFFF"/>
                </a:solidFill>
                <a:latin typeface="Arial" charset="0"/>
                <a:ea typeface="MS Gothic" charset="0"/>
                <a:cs typeface="MS Gothic" charset="0"/>
              </a:rPr>
              <a:t>(Zondervan, 1977), 114</a:t>
            </a: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2FCFF"/>
                </a:solidFill>
                <a:latin typeface="Arial" charset="0"/>
                <a:ea typeface="MS Gothic" charset="0"/>
                <a:cs typeface="MS Gothic" charset="0"/>
              </a:rPr>
              <a:t>Therefore, Christ</a:t>
            </a:r>
            <a:r>
              <a:rPr lang="uk-UA" sz="2000" b="1" dirty="0">
                <a:solidFill>
                  <a:srgbClr val="F2FCFF"/>
                </a:solidFill>
                <a:latin typeface="Arial" charset="0"/>
                <a:ea typeface="MS Gothic" charset="0"/>
                <a:cs typeface="MS Gothic" charset="0"/>
              </a:rPr>
              <a:t>'</a:t>
            </a:r>
            <a:r>
              <a:rPr lang="en-US" sz="2000" b="1" dirty="0">
                <a:solidFill>
                  <a:srgbClr val="F2FCFF"/>
                </a:solidFill>
                <a:latin typeface="Arial" charset="0"/>
                <a:ea typeface="MS Gothic" charset="0"/>
                <a:cs typeface="MS Gothic" charset="0"/>
              </a:rPr>
              <a:t>s ministry was at least 2.5 years</a:t>
            </a:r>
          </a:p>
        </p:txBody>
      </p:sp>
    </p:spTree>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&amp; Acts</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3273" y="1219203"/>
            <a:ext cx="88575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4 BC</a:t>
            </a:r>
          </a:p>
        </p:txBody>
      </p:sp>
      <p:sp>
        <p:nvSpPr>
          <p:cNvPr id="84996" name="Text Box 4"/>
          <p:cNvSpPr txBox="1">
            <a:spLocks noChangeArrowheads="1"/>
          </p:cNvSpPr>
          <p:nvPr/>
        </p:nvSpPr>
        <p:spPr bwMode="auto">
          <a:xfrm>
            <a:off x="1367673" y="1219203"/>
            <a:ext cx="88575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BC</a:t>
            </a:r>
          </a:p>
        </p:txBody>
      </p:sp>
      <p:sp>
        <p:nvSpPr>
          <p:cNvPr id="84997" name="Text Box 5"/>
          <p:cNvSpPr txBox="1">
            <a:spLocks noChangeArrowheads="1"/>
          </p:cNvSpPr>
          <p:nvPr/>
        </p:nvSpPr>
        <p:spPr bwMode="auto">
          <a:xfrm>
            <a:off x="2510673" y="1219203"/>
            <a:ext cx="88575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AD 1</a:t>
            </a:r>
          </a:p>
        </p:txBody>
      </p:sp>
      <p:sp>
        <p:nvSpPr>
          <p:cNvPr id="84998" name="Text Box 6"/>
          <p:cNvSpPr txBox="1">
            <a:spLocks noChangeArrowheads="1"/>
          </p:cNvSpPr>
          <p:nvPr/>
        </p:nvSpPr>
        <p:spPr bwMode="auto">
          <a:xfrm>
            <a:off x="5262652"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29</a:t>
            </a:r>
          </a:p>
        </p:txBody>
      </p:sp>
      <p:sp>
        <p:nvSpPr>
          <p:cNvPr id="84999" name="Text Box 7"/>
          <p:cNvSpPr txBox="1">
            <a:spLocks noChangeArrowheads="1"/>
          </p:cNvSpPr>
          <p:nvPr/>
        </p:nvSpPr>
        <p:spPr bwMode="auto">
          <a:xfrm>
            <a:off x="6170702"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30</a:t>
            </a:r>
          </a:p>
        </p:txBody>
      </p:sp>
      <p:sp>
        <p:nvSpPr>
          <p:cNvPr id="85000" name="Text Box 8"/>
          <p:cNvSpPr txBox="1">
            <a:spLocks noChangeArrowheads="1"/>
          </p:cNvSpPr>
          <p:nvPr/>
        </p:nvSpPr>
        <p:spPr bwMode="auto">
          <a:xfrm>
            <a:off x="6778716"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33</a:t>
            </a:r>
          </a:p>
        </p:txBody>
      </p:sp>
      <p:sp>
        <p:nvSpPr>
          <p:cNvPr id="85001" name="Text Box 9"/>
          <p:cNvSpPr txBox="1">
            <a:spLocks noChangeArrowheads="1"/>
          </p:cNvSpPr>
          <p:nvPr/>
        </p:nvSpPr>
        <p:spPr bwMode="auto">
          <a:xfrm>
            <a:off x="8067766"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35</a:t>
            </a:r>
          </a:p>
        </p:txBody>
      </p:sp>
      <p:sp>
        <p:nvSpPr>
          <p:cNvPr id="85002" name="Text Box 10"/>
          <p:cNvSpPr txBox="1">
            <a:spLocks noChangeArrowheads="1"/>
          </p:cNvSpPr>
          <p:nvPr/>
        </p:nvSpPr>
        <p:spPr bwMode="auto">
          <a:xfrm>
            <a:off x="3679916"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14</a:t>
            </a:r>
          </a:p>
        </p:txBody>
      </p:sp>
      <p:sp>
        <p:nvSpPr>
          <p:cNvPr id="85003" name="Text Box 11"/>
          <p:cNvSpPr txBox="1">
            <a:spLocks noChangeArrowheads="1"/>
          </p:cNvSpPr>
          <p:nvPr/>
        </p:nvSpPr>
        <p:spPr bwMode="auto">
          <a:xfrm>
            <a:off x="371503" y="1905004"/>
            <a:ext cx="105722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Born</a:t>
            </a:r>
          </a:p>
        </p:txBody>
      </p:sp>
      <p:sp>
        <p:nvSpPr>
          <p:cNvPr id="85004" name="Text Box 12"/>
          <p:cNvSpPr txBox="1">
            <a:spLocks noChangeArrowheads="1"/>
          </p:cNvSpPr>
          <p:nvPr/>
        </p:nvSpPr>
        <p:spPr bwMode="auto">
          <a:xfrm>
            <a:off x="1487885" y="1905003"/>
            <a:ext cx="141684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year–</a:t>
            </a:r>
          </a:p>
        </p:txBody>
      </p:sp>
      <p:sp>
        <p:nvSpPr>
          <p:cNvPr id="85005" name="Text Box 13"/>
          <p:cNvSpPr txBox="1">
            <a:spLocks noChangeArrowheads="1"/>
          </p:cNvSpPr>
          <p:nvPr/>
        </p:nvSpPr>
        <p:spPr bwMode="auto">
          <a:xfrm>
            <a:off x="4840411" y="1905000"/>
            <a:ext cx="1376119"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15th Yr.</a:t>
            </a:r>
            <a:br>
              <a:rPr lang="en-US" b="1">
                <a:solidFill>
                  <a:srgbClr val="212164"/>
                </a:solidFill>
                <a:latin typeface="Arial" charset="0"/>
              </a:rPr>
            </a:br>
            <a:r>
              <a:rPr lang="en-US" b="1">
                <a:solidFill>
                  <a:srgbClr val="212164"/>
                </a:solidFill>
                <a:latin typeface="Arial" charset="0"/>
              </a:rPr>
              <a:t>Tiberius</a:t>
            </a:r>
          </a:p>
          <a:p>
            <a:pPr algn="ctr" eaLnBrk="1" hangingPunct="1"/>
            <a:r>
              <a:rPr lang="en-US" b="1">
                <a:solidFill>
                  <a:srgbClr val="212164"/>
                </a:solidFill>
                <a:latin typeface="Arial" charset="0"/>
              </a:rPr>
              <a:t>–</a:t>
            </a:r>
            <a:br>
              <a:rPr lang="en-US" b="1">
                <a:solidFill>
                  <a:srgbClr val="212164"/>
                </a:solidFill>
                <a:latin typeface="Arial" charset="0"/>
              </a:rPr>
            </a:br>
            <a:r>
              <a:rPr lang="en-US" b="1">
                <a:solidFill>
                  <a:srgbClr val="212164"/>
                </a:solidFill>
                <a:latin typeface="Arial" charset="0"/>
              </a:rPr>
              <a:t>John &amp; </a:t>
            </a:r>
            <a:br>
              <a:rPr lang="en-US" b="1">
                <a:solidFill>
                  <a:srgbClr val="212164"/>
                </a:solidFill>
                <a:latin typeface="Arial" charset="0"/>
              </a:rPr>
            </a:br>
            <a:r>
              <a:rPr lang="en-US" b="1">
                <a:solidFill>
                  <a:srgbClr val="212164"/>
                </a:solidFill>
                <a:latin typeface="Arial" charset="0"/>
              </a:rPr>
              <a:t>Jesus</a:t>
            </a:r>
          </a:p>
        </p:txBody>
      </p:sp>
      <p:sp>
        <p:nvSpPr>
          <p:cNvPr id="85006" name="Text Box 14"/>
          <p:cNvSpPr txBox="1">
            <a:spLocks noChangeArrowheads="1"/>
          </p:cNvSpPr>
          <p:nvPr/>
        </p:nvSpPr>
        <p:spPr bwMode="auto">
          <a:xfrm>
            <a:off x="6515130" y="1905004"/>
            <a:ext cx="105722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Died</a:t>
            </a:r>
          </a:p>
        </p:txBody>
      </p:sp>
      <p:sp>
        <p:nvSpPr>
          <p:cNvPr id="85007" name="Text Box 15"/>
          <p:cNvSpPr txBox="1">
            <a:spLocks noChangeArrowheads="1"/>
          </p:cNvSpPr>
          <p:nvPr/>
        </p:nvSpPr>
        <p:spPr bwMode="auto">
          <a:xfrm>
            <a:off x="7605952" y="1905004"/>
            <a:ext cx="1450508"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Paul</a:t>
            </a:r>
            <a:br>
              <a:rPr lang="en-US" b="1">
                <a:solidFill>
                  <a:srgbClr val="212164"/>
                </a:solidFill>
                <a:latin typeface="Arial" charset="0"/>
              </a:rPr>
            </a:br>
            <a:r>
              <a:rPr lang="en-US" b="1">
                <a:solidFill>
                  <a:srgbClr val="212164"/>
                </a:solidFill>
                <a:latin typeface="Arial" charset="0"/>
              </a:rPr>
              <a:t>Believed</a:t>
            </a:r>
          </a:p>
        </p:txBody>
      </p:sp>
      <p:sp>
        <p:nvSpPr>
          <p:cNvPr id="85008" name="Text Box 16"/>
          <p:cNvSpPr txBox="1">
            <a:spLocks noChangeArrowheads="1"/>
          </p:cNvSpPr>
          <p:nvPr/>
        </p:nvSpPr>
        <p:spPr bwMode="auto">
          <a:xfrm>
            <a:off x="3193569" y="1905004"/>
            <a:ext cx="150115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Tiberius</a:t>
            </a:r>
            <a:br>
              <a:rPr lang="en-US" b="1">
                <a:solidFill>
                  <a:srgbClr val="212164"/>
                </a:solidFill>
                <a:latin typeface="Arial" charset="0"/>
              </a:rPr>
            </a:br>
            <a:r>
              <a:rPr lang="en-US" b="1">
                <a:solidFill>
                  <a:srgbClr val="212164"/>
                </a:solidFill>
                <a:latin typeface="Arial" charset="0"/>
              </a:rPr>
              <a:t>Crowned</a:t>
            </a:r>
          </a:p>
        </p:txBody>
      </p:sp>
      <p:sp>
        <p:nvSpPr>
          <p:cNvPr id="85009" name="Text Box 17"/>
          <p:cNvSpPr txBox="1">
            <a:spLocks noChangeArrowheads="1"/>
          </p:cNvSpPr>
          <p:nvPr/>
        </p:nvSpPr>
        <p:spPr bwMode="auto">
          <a:xfrm>
            <a:off x="2247340" y="4191003"/>
            <a:ext cx="18616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85011" name="Text Box 19"/>
          <p:cNvSpPr txBox="1">
            <a:spLocks noChangeArrowheads="1"/>
          </p:cNvSpPr>
          <p:nvPr/>
        </p:nvSpPr>
        <p:spPr bwMode="auto">
          <a:xfrm>
            <a:off x="914400" y="4648200"/>
            <a:ext cx="4724400" cy="120026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rPr>
              <a:t>"</a:t>
            </a:r>
            <a:r>
              <a:rPr lang="en-US" altLang="ja-JP" b="1" dirty="0">
                <a:solidFill>
                  <a:srgbClr val="FFFFFF"/>
                </a:solidFill>
                <a:latin typeface="Arial" charset="0"/>
              </a:rPr>
              <a:t>Now Jesus himself was about 30 years old when he began his ministry</a:t>
            </a:r>
            <a:r>
              <a:rPr lang="ru-RU" altLang="ja-JP" b="1" dirty="0">
                <a:solidFill>
                  <a:srgbClr val="FFFFFF"/>
                </a:solidFill>
                <a:latin typeface="Arial" charset="0"/>
              </a:rPr>
              <a:t>"</a:t>
            </a:r>
            <a:r>
              <a:rPr lang="en-US" altLang="ja-JP" b="1" dirty="0">
                <a:solidFill>
                  <a:srgbClr val="FFFFFF"/>
                </a:solidFill>
                <a:latin typeface="Arial" charset="0"/>
              </a:rPr>
              <a:t> (Luke 3:23)</a:t>
            </a:r>
            <a:endParaRPr lang="en-US" b="1" dirty="0">
              <a:solidFill>
                <a:srgbClr val="FFFFFF"/>
              </a:solidFill>
              <a:latin typeface="Arial"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rPr>
              <a:t>"</a:t>
            </a:r>
            <a:r>
              <a:rPr lang="en-US" altLang="ja-JP" b="1" dirty="0">
                <a:solidFill>
                  <a:srgbClr val="FFFFFF"/>
                </a:solidFill>
                <a:latin typeface="Arial" charset="0"/>
              </a:rPr>
              <a:t>In the 15th year of Tiberius… John preached</a:t>
            </a:r>
            <a:r>
              <a:rPr lang="ru-RU" altLang="ja-JP" b="1" dirty="0">
                <a:solidFill>
                  <a:srgbClr val="FFFFFF"/>
                </a:solidFill>
                <a:latin typeface="Arial" charset="0"/>
              </a:rPr>
              <a:t>"</a:t>
            </a:r>
            <a:r>
              <a:rPr lang="en-US" altLang="ja-JP" b="1" dirty="0">
                <a:solidFill>
                  <a:srgbClr val="FFFFFF"/>
                </a:solidFill>
                <a:latin typeface="Arial" charset="0"/>
              </a:rPr>
              <a:t> (Luke 3:1)</a:t>
            </a:r>
            <a:endParaRPr lang="en-US" b="1" dirty="0">
              <a:solidFill>
                <a:srgbClr val="FFFFFF"/>
              </a:solidFill>
              <a:latin typeface="Arial"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76" tIns="45688" rIns="91376" bIns="45688">
            <a:spAutoFit/>
          </a:bodyPr>
          <a:lstStyle/>
          <a:p>
            <a:pPr algn="ctr"/>
            <a:endParaRPr lang="en-US">
              <a:solidFill>
                <a:srgbClr val="212164"/>
              </a:solidFill>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rPr>
              <a:t>38a</a:t>
            </a:r>
            <a:endParaRPr lang="en-US" sz="2000">
              <a:solidFill>
                <a:srgbClr val="212164"/>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charset="0"/>
                <a:cs typeface="Arial" charset="0"/>
              </a:rPr>
              <a:t>  4      3     2     1     </a:t>
            </a:r>
            <a:r>
              <a:rPr lang="en-US" sz="1200" b="1">
                <a:solidFill>
                  <a:srgbClr val="000099"/>
                </a:solidFill>
                <a:latin typeface="Arial" charset="0"/>
                <a:cs typeface="Arial" charset="0"/>
              </a:rPr>
              <a:t>1     2      3     4      5     6     7     8 ………………………………</a:t>
            </a:r>
            <a:r>
              <a:rPr lang="mr-IN" sz="1200" b="1">
                <a:solidFill>
                  <a:srgbClr val="000099"/>
                </a:solidFill>
                <a:latin typeface="Arial" charset="0"/>
                <a:cs typeface="Arial" charset="0"/>
              </a:rPr>
              <a:t>……</a:t>
            </a:r>
            <a:r>
              <a:rPr lang="en-US" sz="1200" b="1">
                <a:solidFill>
                  <a:srgbClr val="000099"/>
                </a:solidFill>
                <a:latin typeface="Arial" charset="0"/>
                <a:cs typeface="Arial" charset="0"/>
              </a:rPr>
              <a:t>.……………….…………………… 26  27  28   29</a:t>
            </a: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60" name="Text Box 37"/>
          <p:cNvSpPr txBox="1">
            <a:spLocks noChangeArrowheads="1"/>
          </p:cNvSpPr>
          <p:nvPr/>
        </p:nvSpPr>
        <p:spPr bwMode="auto">
          <a:xfrm>
            <a:off x="0" y="2881316"/>
            <a:ext cx="1066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  3 yrs</a:t>
            </a: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000000"/>
                </a:solidFill>
                <a:latin typeface="Arial" charset="0"/>
                <a:cs typeface="Arial" charset="0"/>
              </a:rPr>
              <a:t>1yr</a:t>
            </a: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a:solidFill>
                <a:srgbClr val="000000"/>
              </a:solidFill>
              <a:latin typeface="Arial" charset="0"/>
              <a:cs typeface="Arial"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000000"/>
                </a:solidFill>
                <a:latin typeface="Arial" charset="0"/>
                <a:cs typeface="Arial" charset="0"/>
              </a:rPr>
              <a:t>28 / 29 years</a:t>
            </a: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BC	      </a:t>
            </a:r>
            <a:r>
              <a:rPr lang="en-US">
                <a:solidFill>
                  <a:srgbClr val="000099"/>
                </a:solidFill>
                <a:latin typeface="Arial" charset="0"/>
                <a:cs typeface="Arial" charset="0"/>
              </a:rPr>
              <a:t>AD</a:t>
            </a:r>
            <a:r>
              <a:rPr lang="en-US">
                <a:solidFill>
                  <a:srgbClr val="000000"/>
                </a:solidFill>
                <a:latin typeface="Arial" charset="0"/>
                <a:cs typeface="Arial"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solidFill>
                <a:srgbClr val="000000"/>
              </a:solidFill>
              <a:latin typeface="Arial" charset="0"/>
              <a:cs typeface="Arial"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3 + 1 + 28 = 32 years (Non-inclusive of AD 29)</a:t>
            </a:r>
          </a:p>
          <a:p>
            <a:pPr eaLnBrk="1" hangingPunct="1">
              <a:spcBef>
                <a:spcPct val="50000"/>
              </a:spcBef>
            </a:pPr>
            <a:r>
              <a:rPr lang="en-US">
                <a:solidFill>
                  <a:srgbClr val="000000"/>
                </a:solidFill>
                <a:latin typeface="Arial" charset="0"/>
                <a:cs typeface="Arial" charset="0"/>
              </a:rPr>
              <a:t>3 + 1 + 29 = 33 years (Inclusive of AD 29)</a:t>
            </a:r>
          </a:p>
        </p:txBody>
      </p:sp>
      <p:sp>
        <p:nvSpPr>
          <p:cNvPr id="257067" name="Rectangle 44"/>
          <p:cNvSpPr>
            <a:spLocks noGrp="1" noChangeArrowheads="1"/>
          </p:cNvSpPr>
          <p:nvPr>
            <p:ph type="title" idx="4294967295"/>
          </p:nvPr>
        </p:nvSpPr>
        <p:spPr>
          <a:xfrm>
            <a:off x="1150944"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257068" name="Text Box 45"/>
          <p:cNvSpPr txBox="1">
            <a:spLocks noChangeArrowheads="1"/>
          </p:cNvSpPr>
          <p:nvPr/>
        </p:nvSpPr>
        <p:spPr bwMode="auto">
          <a:xfrm>
            <a:off x="4" y="6373813"/>
            <a:ext cx="8990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000" i="1">
                <a:solidFill>
                  <a:srgbClr val="000000"/>
                </a:solidFill>
                <a:latin typeface="Arial" charset="0"/>
                <a:cs typeface="Arial" charset="0"/>
              </a:rPr>
              <a:t>Adapted from Michele Ang (NT Survey student, SBC, 2006)</a:t>
            </a:r>
          </a:p>
        </p:txBody>
      </p:sp>
      <p:sp>
        <p:nvSpPr>
          <p:cNvPr id="89134" name="Text Box 46"/>
          <p:cNvSpPr txBox="1">
            <a:spLocks noChangeArrowheads="1"/>
          </p:cNvSpPr>
          <p:nvPr/>
        </p:nvSpPr>
        <p:spPr bwMode="auto">
          <a:xfrm>
            <a:off x="4419600" y="1524000"/>
            <a:ext cx="4724400" cy="120026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cs typeface="Arial" charset="0"/>
              </a:rPr>
              <a:t>"</a:t>
            </a:r>
            <a:r>
              <a:rPr lang="en-US" altLang="ja-JP" b="1" dirty="0">
                <a:solidFill>
                  <a:srgbClr val="FFFFFF"/>
                </a:solidFill>
                <a:latin typeface="Arial" charset="0"/>
                <a:cs typeface="Arial" charset="0"/>
              </a:rPr>
              <a:t>Now Jesus himself was about 30 years old when he began his ministry</a:t>
            </a:r>
            <a:r>
              <a:rPr lang="ru-RU" altLang="ja-JP" b="1" dirty="0">
                <a:solidFill>
                  <a:srgbClr val="FFFFFF"/>
                </a:solidFill>
                <a:latin typeface="Arial" charset="0"/>
                <a:cs typeface="Arial" charset="0"/>
              </a:rPr>
              <a:t>"</a:t>
            </a:r>
            <a:r>
              <a:rPr lang="en-US" altLang="ja-JP" b="1" dirty="0">
                <a:solidFill>
                  <a:srgbClr val="FFFFFF"/>
                </a:solidFill>
                <a:latin typeface="Arial" charset="0"/>
                <a:cs typeface="Arial" charset="0"/>
              </a:rPr>
              <a:t> (Luke 3:23)</a:t>
            </a:r>
            <a:endParaRPr lang="en-US" b="1" dirty="0">
              <a:solidFill>
                <a:srgbClr val="FFFFFF"/>
              </a:solidFill>
              <a:latin typeface="Arial" charset="0"/>
              <a:cs typeface="Arial"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a:t>
            </a:r>
            <a:endParaRPr lang="en-US" sz="2000">
              <a:solidFill>
                <a:srgbClr val="212164"/>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en-US" sz="8800" b="1" dirty="0">
                <a:solidFill>
                  <a:srgbClr val="FFFFFF"/>
                </a:solidFill>
                <a:effectLst>
                  <a:glow rad="228600">
                    <a:schemeClr val="bg2"/>
                  </a:glow>
                </a:effectLst>
                <a:latin typeface="Arial"/>
                <a:ea typeface="ＭＳ Ｐゴシック" charset="0"/>
                <a:cs typeface="Arial"/>
              </a:rPr>
              <a:t>Acts</a:t>
            </a:r>
          </a:p>
        </p:txBody>
      </p:sp>
      <p:sp>
        <p:nvSpPr>
          <p:cNvPr id="5" name="Title 4">
            <a:extLst>
              <a:ext uri="{FF2B5EF4-FFF2-40B4-BE49-F238E27FC236}">
                <a16:creationId xmlns:a16="http://schemas.microsoft.com/office/drawing/2014/main" id="{F6487254-5731-1441-BEEB-10C6FC11D0B1}"/>
              </a:ext>
            </a:extLst>
          </p:cNvPr>
          <p:cNvSpPr txBox="1">
            <a:spLocks/>
          </p:cNvSpPr>
          <p:nvPr/>
        </p:nvSpPr>
        <p:spPr bwMode="auto">
          <a:xfrm>
            <a:off x="4211960" y="4933360"/>
            <a:ext cx="4752528"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The Start of Church History</a:t>
            </a:r>
          </a:p>
        </p:txBody>
      </p:sp>
      <p:sp>
        <p:nvSpPr>
          <p:cNvPr id="6" name="Rectangle 5">
            <a:extLst>
              <a:ext uri="{FF2B5EF4-FFF2-40B4-BE49-F238E27FC236}">
                <a16:creationId xmlns:a16="http://schemas.microsoft.com/office/drawing/2014/main" id="{C38675D1-1B1B-564E-9801-E5CD4C9FD16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169479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4832093"/>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Three sections all have 9 books: 9 Historical/Pastoral + 9 Pauline + 9 General.</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Paul's audiences were both Jews &amp; Gentiles but the General letters had Jews alone in Hebrews &amp; James though the church was more Gentile then.</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Pauline letters addressed early Christians when eyewitnesses to Jesus lived but General letters mostly addressed second generation believers.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NT foundation rests on books about the life of Christ, as Jesus is the focus of the NT.</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Acts bridges the gospels to the epistles.</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Summary Statement</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reason to witness everywhere is because </a:t>
            </a:r>
            <a:r>
              <a:rPr kumimoji="0" lang="en-US" altLang="zh-CN"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God has directed the progress of the kingdom message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to all people since early church history</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Application</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is God extending his kingdom message through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are you fitting into His overall purpose to spread the gospel throughout the entire earth?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Acts</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Arial" charset="0"/>
                <a:cs typeface="Arial" charset="0"/>
              </a:rPr>
              <a:t>Acts</a:t>
            </a: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Universal Savior Proclaimed in Sovereign Kingdom Progress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Jerusalem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Judea and Samaria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Uttermost Part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1:1–6:7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6:8–8:40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Chapters 9–28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Jews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Samaritans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(mixed breeds)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33-35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(2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 few months)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35-62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(27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7441" b="89817"/>
            <a:stretch/>
          </p:blipFill>
          <p:spPr bwMode="auto">
            <a:xfrm>
              <a:off x="1619672" y="4115521"/>
              <a:ext cx="2062782" cy="66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基督被接升天</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圣灵的浇灌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瘸腿的人得治愈</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群众讲道的结果</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撒非拉和亚拿尼亚被审判</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拣选执事解决不义</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司提反强烈的申辩</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8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教会受逼迫而分散</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扫罗接受福音</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辩解与外族人同赞美</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逃出监狱</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福音传到安提阿</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慈爱与混乱混合了</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耶路撒冷会议调查</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对提摩太的割礼的需要</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在雅典的宣教</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18</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采访与亚居拉，百基拉</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在以弗所的新信徒</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20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21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圣灵警告保罗</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22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保罗见证带来的后果</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23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公议会的会议</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24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在腓力斯前受审</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25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向凯撒的迫切上诉</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26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与亚基帕王辩解</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27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从该撒利亚到马尔他岛</a:t>
            </a:r>
            <a:endPar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28 Translation</a:t>
            </a:r>
            <a:endPar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en-US" sz="4000" b="1" i="1" dirty="0">
                <a:latin typeface="Arial" charset="0"/>
                <a:ea typeface="ＭＳ Ｐゴシック" charset="0"/>
                <a:cs typeface="Arial" charset="0"/>
              </a:rPr>
              <a:t>The Book of Acts in 3 Minutes</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94123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a:solidFill>
                  <a:srgbClr val="504818"/>
                </a:solidFill>
                <a:latin typeface="Arial" charset="0"/>
                <a:ea typeface="ＭＳ Ｐゴシック" charset="0"/>
                <a:cs typeface="Arial" charset="0"/>
              </a:rPr>
              <a:t>What to Do?</a:t>
            </a:r>
            <a:endParaRPr lang="en-US" sz="3600" i="1">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17"/>
            <a:ext cx="80010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AutoNum type="arabicPeriod"/>
            </a:pPr>
            <a:r>
              <a:rPr lang="en-US" sz="3600" b="1" dirty="0">
                <a:solidFill>
                  <a:srgbClr val="000000"/>
                </a:solidFill>
                <a:latin typeface="Arial" charset="0"/>
                <a:cs typeface="Arial" charset="0"/>
              </a:rPr>
              <a:t>Which practices in Acts and the rest of the NT should we do today?  Please take the quiz.</a:t>
            </a:r>
          </a:p>
        </p:txBody>
      </p:sp>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ail" charset="0"/>
                <a:cs typeface="Arail" charset="0"/>
              </a:rPr>
              <a:t>131e</a:t>
            </a:r>
          </a:p>
        </p:txBody>
      </p:sp>
    </p:spTree>
    <p:extLst>
      <p:ext uri="{BB962C8B-B14F-4D97-AF65-F5344CB8AC3E}">
        <p14:creationId xmlns:p14="http://schemas.microsoft.com/office/powerpoint/2010/main" val="761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76" tIns="45688" rIns="91376" bIns="45688"/>
          <a:lstStyle/>
          <a:p>
            <a:pPr>
              <a:defRPr/>
            </a:pPr>
            <a:endParaRPr lang="en-US">
              <a:latin typeface="Arial" pitchFamily="-112" charset="0"/>
              <a:ea typeface="ＭＳ Ｐゴシック" pitchFamily="-112" charset="-128"/>
              <a:cs typeface="ＭＳ Ｐゴシック" pitchFamily="-112" charset="-128"/>
            </a:endParaRPr>
          </a:p>
        </p:txBody>
      </p:sp>
      <p:sp>
        <p:nvSpPr>
          <p:cNvPr id="146436" name="Text Box 2"/>
          <p:cNvSpPr txBox="1">
            <a:spLocks noChangeArrowheads="1"/>
          </p:cNvSpPr>
          <p:nvPr/>
        </p:nvSpPr>
        <p:spPr bwMode="auto">
          <a:xfrm>
            <a:off x="1828801" y="0"/>
            <a:ext cx="5119688"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chemeClr val="bg1"/>
                </a:solidFill>
                <a:latin typeface="Arial" charset="0"/>
                <a:cs typeface="Arial" charset="0"/>
              </a:rPr>
              <a:t>EACH NT BOOK</a:t>
            </a:r>
            <a:r>
              <a:rPr lang="en-US" sz="2000">
                <a:solidFill>
                  <a:schemeClr val="bg1"/>
                </a:solidFill>
                <a:latin typeface="Arial" charset="0"/>
                <a:cs typeface="Arial" charset="0"/>
              </a:rPr>
              <a:t> </a:t>
            </a:r>
            <a:r>
              <a:rPr lang="en-US" sz="2000" b="1">
                <a:solidFill>
                  <a:schemeClr val="bg1"/>
                </a:solidFill>
                <a:latin typeface="Arial" charset="0"/>
                <a:cs typeface="Arial" charset="0"/>
              </a:rPr>
              <a:t>IN THREE WORDS</a:t>
            </a:r>
            <a:r>
              <a:rPr lang="en-US" sz="2000">
                <a:solidFill>
                  <a:schemeClr val="bg1"/>
                </a:solidFill>
                <a:latin typeface="Arial" charset="0"/>
                <a:cs typeface="Arial" charset="0"/>
              </a:rPr>
              <a:t> </a:t>
            </a:r>
          </a:p>
        </p:txBody>
      </p:sp>
      <p:sp>
        <p:nvSpPr>
          <p:cNvPr id="22532" name="Text Box 4"/>
          <p:cNvSpPr txBox="1">
            <a:spLocks noChangeArrowheads="1"/>
          </p:cNvSpPr>
          <p:nvPr/>
        </p:nvSpPr>
        <p:spPr bwMode="auto">
          <a:xfrm>
            <a:off x="319088" y="488950"/>
            <a:ext cx="2160587" cy="7080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HISTORY </a:t>
            </a:r>
            <a:br>
              <a:rPr lang="en-US" sz="2000" b="1">
                <a:latin typeface="Arial" charset="0"/>
                <a:cs typeface="Arial" charset="0"/>
              </a:rPr>
            </a:br>
            <a:r>
              <a:rPr lang="en-US" sz="2000" b="1">
                <a:latin typeface="Arial" charset="0"/>
                <a:cs typeface="Arial" charset="0"/>
              </a:rPr>
              <a:t>of Christ</a:t>
            </a:r>
            <a:endParaRPr lang="en-US" sz="2000">
              <a:latin typeface="Arial" charset="0"/>
              <a:cs typeface="Arial" charset="0"/>
            </a:endParaRPr>
          </a:p>
        </p:txBody>
      </p:sp>
      <p:sp>
        <p:nvSpPr>
          <p:cNvPr id="22533" name="Text Box 5"/>
          <p:cNvSpPr txBox="1">
            <a:spLocks noChangeArrowheads="1"/>
          </p:cNvSpPr>
          <p:nvPr/>
        </p:nvSpPr>
        <p:spPr bwMode="auto">
          <a:xfrm>
            <a:off x="3567118" y="488950"/>
            <a:ext cx="1838325" cy="7080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EXPERIENCE </a:t>
            </a:r>
            <a:br>
              <a:rPr lang="en-US" sz="2000" b="1">
                <a:latin typeface="Arial" charset="0"/>
                <a:cs typeface="Arial" charset="0"/>
              </a:rPr>
            </a:br>
            <a:r>
              <a:rPr lang="en-US" sz="2000" b="1">
                <a:latin typeface="Arial" charset="0"/>
                <a:cs typeface="Arial" charset="0"/>
              </a:rPr>
              <a:t>of Church</a:t>
            </a:r>
          </a:p>
        </p:txBody>
      </p:sp>
      <p:sp>
        <p:nvSpPr>
          <p:cNvPr id="22534" name="Text Box 6"/>
          <p:cNvSpPr txBox="1">
            <a:spLocks noChangeArrowheads="1"/>
          </p:cNvSpPr>
          <p:nvPr/>
        </p:nvSpPr>
        <p:spPr bwMode="auto">
          <a:xfrm>
            <a:off x="6564313" y="488950"/>
            <a:ext cx="2292350" cy="7080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PROPHECY </a:t>
            </a:r>
            <a:br>
              <a:rPr lang="en-US" sz="2000" b="1">
                <a:latin typeface="Arial" charset="0"/>
                <a:cs typeface="Arial" charset="0"/>
              </a:rPr>
            </a:br>
            <a:r>
              <a:rPr lang="en-US" sz="2000" b="1">
                <a:latin typeface="Arial" charset="0"/>
                <a:cs typeface="Arial" charset="0"/>
              </a:rPr>
              <a:t>of Future</a:t>
            </a:r>
          </a:p>
        </p:txBody>
      </p:sp>
      <p:sp>
        <p:nvSpPr>
          <p:cNvPr id="22535" name="Text Box 7"/>
          <p:cNvSpPr txBox="1">
            <a:spLocks noChangeArrowheads="1"/>
          </p:cNvSpPr>
          <p:nvPr/>
        </p:nvSpPr>
        <p:spPr bwMode="auto">
          <a:xfrm>
            <a:off x="179388" y="1296990"/>
            <a:ext cx="2438400" cy="108330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a:latin typeface="Arial" charset="0"/>
                <a:cs typeface="Arial" charset="0"/>
              </a:rPr>
              <a:t>M</a:t>
            </a:r>
            <a:r>
              <a:rPr lang="en-US" sz="1400">
                <a:latin typeface="Arial" charset="0"/>
                <a:cs typeface="Arial" charset="0"/>
              </a:rPr>
              <a:t>atthew – </a:t>
            </a:r>
            <a:r>
              <a:rPr lang="en-US" sz="1400" b="1">
                <a:latin typeface="Arial" charset="0"/>
                <a:cs typeface="Arial" charset="0"/>
              </a:rPr>
              <a:t>M</a:t>
            </a:r>
            <a:r>
              <a:rPr lang="en-US" sz="1400">
                <a:latin typeface="Arial" charset="0"/>
                <a:cs typeface="Arial" charset="0"/>
              </a:rPr>
              <a:t>essiah for Jews</a:t>
            </a:r>
          </a:p>
          <a:p>
            <a:pPr>
              <a:spcBef>
                <a:spcPct val="20000"/>
              </a:spcBef>
            </a:pPr>
            <a:r>
              <a:rPr lang="en-US" sz="1400" b="1">
                <a:latin typeface="Arial" charset="0"/>
                <a:cs typeface="Arial" charset="0"/>
              </a:rPr>
              <a:t>M</a:t>
            </a:r>
            <a:r>
              <a:rPr lang="en-US" sz="1400">
                <a:latin typeface="Arial" charset="0"/>
                <a:cs typeface="Arial" charset="0"/>
              </a:rPr>
              <a:t>ark – </a:t>
            </a:r>
            <a:r>
              <a:rPr lang="en-US" sz="1400" b="1">
                <a:latin typeface="Arial" charset="0"/>
                <a:cs typeface="Arial" charset="0"/>
              </a:rPr>
              <a:t>M</a:t>
            </a:r>
            <a:r>
              <a:rPr lang="en-US" sz="1400">
                <a:latin typeface="Arial" charset="0"/>
                <a:cs typeface="Arial" charset="0"/>
              </a:rPr>
              <a:t>essiah Is Servant</a:t>
            </a:r>
          </a:p>
          <a:p>
            <a:pPr>
              <a:spcBef>
                <a:spcPct val="20000"/>
              </a:spcBef>
            </a:pPr>
            <a:r>
              <a:rPr lang="en-US" sz="1400" b="1">
                <a:latin typeface="Arial" charset="0"/>
                <a:cs typeface="Arial" charset="0"/>
              </a:rPr>
              <a:t>L</a:t>
            </a:r>
            <a:r>
              <a:rPr lang="en-US" sz="1400">
                <a:latin typeface="Arial" charset="0"/>
                <a:cs typeface="Arial" charset="0"/>
              </a:rPr>
              <a:t>uke – </a:t>
            </a:r>
            <a:r>
              <a:rPr lang="en-US" sz="1400" b="1">
                <a:latin typeface="Arial" charset="0"/>
                <a:cs typeface="Arial" charset="0"/>
              </a:rPr>
              <a:t>L</a:t>
            </a:r>
            <a:r>
              <a:rPr lang="en-US" sz="1400">
                <a:latin typeface="Arial" charset="0"/>
                <a:cs typeface="Arial" charset="0"/>
              </a:rPr>
              <a:t>ikeness of Man</a:t>
            </a:r>
          </a:p>
          <a:p>
            <a:pPr>
              <a:spcBef>
                <a:spcPct val="20000"/>
              </a:spcBef>
            </a:pPr>
            <a:r>
              <a:rPr lang="en-US" sz="1400" b="1">
                <a:latin typeface="Arial" charset="0"/>
                <a:cs typeface="Arial" charset="0"/>
              </a:rPr>
              <a:t>J</a:t>
            </a:r>
            <a:r>
              <a:rPr lang="en-US" sz="1400">
                <a:latin typeface="Arial" charset="0"/>
                <a:cs typeface="Arial" charset="0"/>
              </a:rPr>
              <a:t>ohn – </a:t>
            </a:r>
            <a:r>
              <a:rPr lang="en-US" sz="1400" b="1">
                <a:latin typeface="Arial" charset="0"/>
                <a:cs typeface="Arial" charset="0"/>
              </a:rPr>
              <a:t>J</a:t>
            </a:r>
            <a:r>
              <a:rPr lang="en-US" sz="1400">
                <a:latin typeface="Arial" charset="0"/>
                <a:cs typeface="Arial" charset="0"/>
              </a:rPr>
              <a:t>esus Is God</a:t>
            </a:r>
          </a:p>
        </p:txBody>
      </p:sp>
      <p:sp>
        <p:nvSpPr>
          <p:cNvPr id="22536" name="Text Box 8"/>
          <p:cNvSpPr txBox="1">
            <a:spLocks noChangeArrowheads="1"/>
          </p:cNvSpPr>
          <p:nvPr/>
        </p:nvSpPr>
        <p:spPr bwMode="auto">
          <a:xfrm>
            <a:off x="2771775" y="1341438"/>
            <a:ext cx="3429000" cy="34099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dirty="0">
                <a:solidFill>
                  <a:srgbClr val="FFFFFF"/>
                </a:solidFill>
                <a:latin typeface="Arial" charset="0"/>
                <a:cs typeface="Arial" charset="0"/>
              </a:rPr>
              <a:t>R</a:t>
            </a:r>
            <a:r>
              <a:rPr lang="en-US" sz="1400" dirty="0">
                <a:solidFill>
                  <a:srgbClr val="FFFFFF"/>
                </a:solidFill>
                <a:latin typeface="Arial" charset="0"/>
                <a:cs typeface="Arial" charset="0"/>
              </a:rPr>
              <a:t>om. –</a:t>
            </a:r>
            <a:r>
              <a:rPr lang="en-US" sz="1400" b="1" dirty="0">
                <a:solidFill>
                  <a:srgbClr val="FFFFFF"/>
                </a:solidFill>
                <a:latin typeface="Arial" charset="0"/>
                <a:cs typeface="Arial" charset="0"/>
              </a:rPr>
              <a:t>R</a:t>
            </a:r>
            <a:r>
              <a:rPr lang="en-US" sz="1400" dirty="0">
                <a:solidFill>
                  <a:srgbClr val="FFFFFF"/>
                </a:solidFill>
                <a:latin typeface="Arial" charset="0"/>
                <a:cs typeface="Arial" charset="0"/>
              </a:rPr>
              <a:t>ighteousness of God</a:t>
            </a:r>
          </a:p>
          <a:p>
            <a:pPr>
              <a:spcBef>
                <a:spcPct val="20000"/>
              </a:spcBef>
            </a:pPr>
            <a:r>
              <a:rPr lang="en-US" sz="1400" dirty="0">
                <a:solidFill>
                  <a:srgbClr val="FFFFFF"/>
                </a:solidFill>
                <a:latin typeface="Arial" charset="0"/>
                <a:cs typeface="Arial" charset="0"/>
              </a:rPr>
              <a:t>1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or.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hurch Problems Solved</a:t>
            </a:r>
          </a:p>
          <a:p>
            <a:pPr>
              <a:spcBef>
                <a:spcPct val="20000"/>
              </a:spcBef>
            </a:pPr>
            <a:r>
              <a:rPr lang="en-US" sz="1400" dirty="0">
                <a:solidFill>
                  <a:srgbClr val="FFFFFF"/>
                </a:solidFill>
                <a:latin typeface="Arial" charset="0"/>
                <a:cs typeface="Arial" charset="0"/>
              </a:rPr>
              <a:t>2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or.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learing Paul</a:t>
            </a:r>
            <a:r>
              <a:rPr lang="uk-UA" sz="1400" dirty="0">
                <a:solidFill>
                  <a:srgbClr val="FFFFFF"/>
                </a:solidFill>
                <a:latin typeface="Arial" charset="0"/>
                <a:cs typeface="Arial" charset="0"/>
              </a:rPr>
              <a:t>'</a:t>
            </a:r>
            <a:r>
              <a:rPr lang="en-US" sz="1400" dirty="0">
                <a:solidFill>
                  <a:srgbClr val="FFFFFF"/>
                </a:solidFill>
                <a:latin typeface="Arial" charset="0"/>
                <a:cs typeface="Arial" charset="0"/>
              </a:rPr>
              <a:t>s Reputation</a:t>
            </a:r>
          </a:p>
          <a:p>
            <a:pPr>
              <a:spcBef>
                <a:spcPct val="20000"/>
              </a:spcBef>
            </a:pPr>
            <a:r>
              <a:rPr lang="en-US" sz="1400" b="1" dirty="0">
                <a:solidFill>
                  <a:srgbClr val="FFFFFF"/>
                </a:solidFill>
                <a:latin typeface="Arial" charset="0"/>
                <a:cs typeface="Arial" charset="0"/>
              </a:rPr>
              <a:t>G</a:t>
            </a:r>
            <a:r>
              <a:rPr lang="en-US" sz="1400" dirty="0">
                <a:solidFill>
                  <a:srgbClr val="FFFFFF"/>
                </a:solidFill>
                <a:latin typeface="Arial" charset="0"/>
                <a:cs typeface="Arial" charset="0"/>
              </a:rPr>
              <a:t>al. – </a:t>
            </a:r>
            <a:r>
              <a:rPr lang="en-US" sz="1400" b="1" dirty="0">
                <a:solidFill>
                  <a:srgbClr val="FFFFFF"/>
                </a:solidFill>
                <a:latin typeface="Arial" charset="0"/>
                <a:cs typeface="Arial" charset="0"/>
              </a:rPr>
              <a:t>G</a:t>
            </a:r>
            <a:r>
              <a:rPr lang="en-US" sz="1400" dirty="0">
                <a:solidFill>
                  <a:srgbClr val="FFFFFF"/>
                </a:solidFill>
                <a:latin typeface="Arial" charset="0"/>
                <a:cs typeface="Arial" charset="0"/>
              </a:rPr>
              <a:t>ospel of Liberty</a:t>
            </a:r>
          </a:p>
          <a:p>
            <a:pPr>
              <a:spcBef>
                <a:spcPct val="20000"/>
              </a:spcBef>
            </a:pPr>
            <a:r>
              <a:rPr lang="en-US" sz="1400" b="1" dirty="0">
                <a:solidFill>
                  <a:srgbClr val="FFFFFF"/>
                </a:solidFill>
                <a:latin typeface="Arial" charset="0"/>
                <a:cs typeface="Arial" charset="0"/>
              </a:rPr>
              <a:t>E</a:t>
            </a:r>
            <a:r>
              <a:rPr lang="en-US" sz="1400" dirty="0">
                <a:solidFill>
                  <a:srgbClr val="FFFFFF"/>
                </a:solidFill>
                <a:latin typeface="Arial" charset="0"/>
                <a:cs typeface="Arial" charset="0"/>
              </a:rPr>
              <a:t>ph. – </a:t>
            </a:r>
            <a:r>
              <a:rPr lang="en-US" sz="1400" b="1" dirty="0">
                <a:solidFill>
                  <a:srgbClr val="FFFFFF"/>
                </a:solidFill>
                <a:latin typeface="Arial" charset="0"/>
                <a:cs typeface="Arial" charset="0"/>
              </a:rPr>
              <a:t>E</a:t>
            </a:r>
            <a:r>
              <a:rPr lang="en-US" sz="1400" dirty="0">
                <a:solidFill>
                  <a:srgbClr val="FFFFFF"/>
                </a:solidFill>
                <a:latin typeface="Arial" charset="0"/>
                <a:cs typeface="Arial" charset="0"/>
              </a:rPr>
              <a:t>xaltation in Christ</a:t>
            </a:r>
          </a:p>
          <a:p>
            <a:pPr>
              <a:spcBef>
                <a:spcPct val="20000"/>
              </a:spcBef>
            </a:pP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hil. – </a:t>
            </a: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riority of Unity</a:t>
            </a:r>
          </a:p>
          <a:p>
            <a:pPr>
              <a:spcBef>
                <a:spcPct val="20000"/>
              </a:spcBef>
            </a:pP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ol.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hurch</a:t>
            </a:r>
            <a:r>
              <a:rPr lang="uk-UA" sz="1400" dirty="0">
                <a:solidFill>
                  <a:srgbClr val="FFFFFF"/>
                </a:solidFill>
                <a:latin typeface="Arial" charset="0"/>
                <a:cs typeface="Arial" charset="0"/>
              </a:rPr>
              <a:t>'</a:t>
            </a:r>
            <a:r>
              <a:rPr lang="en-US" sz="1400" dirty="0">
                <a:solidFill>
                  <a:srgbClr val="FFFFFF"/>
                </a:solidFill>
                <a:latin typeface="Arial" charset="0"/>
                <a:cs typeface="Arial" charset="0"/>
              </a:rPr>
              <a:t>s Ascended Head</a:t>
            </a:r>
          </a:p>
          <a:p>
            <a:pPr>
              <a:spcBef>
                <a:spcPct val="20000"/>
              </a:spcBef>
            </a:pPr>
            <a:r>
              <a:rPr lang="en-US" sz="1400" dirty="0">
                <a:solidFill>
                  <a:srgbClr val="FFFFFF"/>
                </a:solidFill>
                <a:latin typeface="Arial" charset="0"/>
                <a:cs typeface="Arial" charset="0"/>
              </a:rPr>
              <a:t>1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hes</a:t>
            </a:r>
            <a:r>
              <a:rPr lang="en-US" sz="1400" dirty="0">
                <a:solidFill>
                  <a:srgbClr val="FFFFFF"/>
                </a:solidFill>
                <a:latin typeface="Arial" charset="0"/>
                <a:cs typeface="Arial" charset="0"/>
              </a:rPr>
              <a:t>.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riumph before Return</a:t>
            </a:r>
          </a:p>
          <a:p>
            <a:pPr>
              <a:spcBef>
                <a:spcPct val="20000"/>
              </a:spcBef>
            </a:pPr>
            <a:r>
              <a:rPr lang="en-US" sz="1400" dirty="0">
                <a:solidFill>
                  <a:srgbClr val="FFFFFF"/>
                </a:solidFill>
                <a:latin typeface="Arial" charset="0"/>
                <a:cs typeface="Arial" charset="0"/>
              </a:rPr>
              <a:t>2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hes</a:t>
            </a:r>
            <a:r>
              <a:rPr lang="en-US" sz="1400" dirty="0">
                <a:solidFill>
                  <a:srgbClr val="FFFFFF"/>
                </a:solidFill>
                <a:latin typeface="Arial" charset="0"/>
                <a:cs typeface="Arial" charset="0"/>
              </a:rPr>
              <a:t>.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ribulation before Return</a:t>
            </a:r>
          </a:p>
          <a:p>
            <a:pPr>
              <a:spcBef>
                <a:spcPct val="20000"/>
              </a:spcBef>
            </a:pPr>
            <a:r>
              <a:rPr lang="en-US" sz="1400" dirty="0">
                <a:solidFill>
                  <a:srgbClr val="FFFFFF"/>
                </a:solidFill>
                <a:latin typeface="Arial" charset="0"/>
                <a:cs typeface="Arial" charset="0"/>
              </a:rPr>
              <a:t>1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im.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rust in Timothy</a:t>
            </a:r>
          </a:p>
          <a:p>
            <a:pPr>
              <a:spcBef>
                <a:spcPct val="20000"/>
              </a:spcBef>
            </a:pPr>
            <a:r>
              <a:rPr lang="en-US" sz="1400" dirty="0">
                <a:solidFill>
                  <a:srgbClr val="FFFFFF"/>
                </a:solidFill>
                <a:latin typeface="Arial" charset="0"/>
                <a:cs typeface="Arial" charset="0"/>
              </a:rPr>
              <a:t>2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im.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each the Church</a:t>
            </a:r>
          </a:p>
          <a:p>
            <a:pPr>
              <a:spcBef>
                <a:spcPct val="20000"/>
              </a:spcBef>
            </a:pP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itus –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ruthless</a:t>
            </a:r>
            <a:r>
              <a:rPr lang="en-US" sz="1400" dirty="0">
                <a:solidFill>
                  <a:srgbClr val="FFFFFF"/>
                </a:solidFill>
                <a:latin typeface="Arial" charset="0"/>
                <a:cs typeface="Arial" charset="0"/>
              </a:rPr>
              <a:t> Teachers Denounced</a:t>
            </a:r>
          </a:p>
          <a:p>
            <a:pPr>
              <a:spcBef>
                <a:spcPct val="20000"/>
              </a:spcBef>
            </a:pP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hile. – </a:t>
            </a: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ardon of Onesimus</a:t>
            </a:r>
          </a:p>
        </p:txBody>
      </p:sp>
      <p:sp>
        <p:nvSpPr>
          <p:cNvPr id="22537" name="Text Box 9"/>
          <p:cNvSpPr txBox="1">
            <a:spLocks noChangeArrowheads="1"/>
          </p:cNvSpPr>
          <p:nvPr/>
        </p:nvSpPr>
        <p:spPr bwMode="auto">
          <a:xfrm>
            <a:off x="6300788" y="1249366"/>
            <a:ext cx="2819400" cy="30771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1"/>
              </a:buClr>
              <a:buSzPct val="75000"/>
              <a:buFont typeface="Wingdings" charset="0"/>
              <a:buNone/>
            </a:pPr>
            <a:r>
              <a:rPr lang="en-US" sz="1400" b="1">
                <a:latin typeface="Arial" charset="0"/>
                <a:cs typeface="Arial" charset="0"/>
              </a:rPr>
              <a:t>R</a:t>
            </a:r>
            <a:r>
              <a:rPr lang="en-US" sz="1400">
                <a:latin typeface="Arial" charset="0"/>
                <a:cs typeface="Arial" charset="0"/>
              </a:rPr>
              <a:t>evelation – </a:t>
            </a:r>
            <a:r>
              <a:rPr lang="en-US" sz="1400" b="1">
                <a:latin typeface="Arial" charset="0"/>
                <a:cs typeface="Arial" charset="0"/>
              </a:rPr>
              <a:t>R</a:t>
            </a:r>
            <a:r>
              <a:rPr lang="en-US" sz="1400">
                <a:latin typeface="Arial" charset="0"/>
                <a:cs typeface="Arial" charset="0"/>
              </a:rPr>
              <a:t>evelation of Future </a:t>
            </a:r>
          </a:p>
        </p:txBody>
      </p:sp>
      <p:sp>
        <p:nvSpPr>
          <p:cNvPr id="22538" name="Text Box 10"/>
          <p:cNvSpPr txBox="1">
            <a:spLocks noChangeArrowheads="1"/>
          </p:cNvSpPr>
          <p:nvPr/>
        </p:nvSpPr>
        <p:spPr bwMode="auto">
          <a:xfrm>
            <a:off x="280988" y="3886200"/>
            <a:ext cx="2235200" cy="40005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History</a:t>
            </a:r>
            <a:r>
              <a:rPr lang="en-US" sz="1400" b="1">
                <a:latin typeface="Arial" charset="0"/>
                <a:cs typeface="Arial" charset="0"/>
              </a:rPr>
              <a:t> of </a:t>
            </a:r>
            <a:r>
              <a:rPr lang="en-US" sz="2000" b="1">
                <a:latin typeface="Arial" charset="0"/>
                <a:cs typeface="Arial" charset="0"/>
              </a:rPr>
              <a:t>Church</a:t>
            </a:r>
            <a:endParaRPr lang="en-US" sz="2000">
              <a:latin typeface="Arial" charset="0"/>
              <a:cs typeface="Arial" charset="0"/>
            </a:endParaRPr>
          </a:p>
        </p:txBody>
      </p:sp>
      <p:sp>
        <p:nvSpPr>
          <p:cNvPr id="22539" name="Text Box 11"/>
          <p:cNvSpPr txBox="1">
            <a:spLocks noChangeArrowheads="1"/>
          </p:cNvSpPr>
          <p:nvPr/>
        </p:nvSpPr>
        <p:spPr bwMode="auto">
          <a:xfrm>
            <a:off x="3133728" y="4840288"/>
            <a:ext cx="2806865" cy="2132961"/>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dirty="0">
                <a:latin typeface="Arial" charset="0"/>
                <a:cs typeface="Arial" charset="0"/>
              </a:rPr>
              <a:t>H</a:t>
            </a:r>
            <a:r>
              <a:rPr lang="en-US" sz="1400" dirty="0">
                <a:latin typeface="Arial" charset="0"/>
                <a:cs typeface="Arial" charset="0"/>
              </a:rPr>
              <a:t>eb. – </a:t>
            </a:r>
            <a:r>
              <a:rPr lang="en-US" sz="1400" b="1" dirty="0">
                <a:latin typeface="Arial" charset="0"/>
                <a:cs typeface="Arial" charset="0"/>
              </a:rPr>
              <a:t>H</a:t>
            </a:r>
            <a:r>
              <a:rPr lang="en-US" sz="1400" dirty="0">
                <a:latin typeface="Arial" charset="0"/>
                <a:cs typeface="Arial" charset="0"/>
              </a:rPr>
              <a:t>asten to Maturity</a:t>
            </a:r>
          </a:p>
          <a:p>
            <a:pPr>
              <a:spcBef>
                <a:spcPct val="20000"/>
              </a:spcBef>
            </a:pPr>
            <a:r>
              <a:rPr lang="en-US" sz="1400" b="1" dirty="0">
                <a:latin typeface="Arial" charset="0"/>
                <a:cs typeface="Arial" charset="0"/>
              </a:rPr>
              <a:t>J</a:t>
            </a:r>
            <a:r>
              <a:rPr lang="en-US" sz="1400" dirty="0">
                <a:latin typeface="Arial" charset="0"/>
                <a:cs typeface="Arial" charset="0"/>
              </a:rPr>
              <a:t>ames – </a:t>
            </a:r>
            <a:r>
              <a:rPr lang="en-US" sz="1400" b="1" dirty="0">
                <a:latin typeface="Arial" charset="0"/>
                <a:cs typeface="Arial" charset="0"/>
              </a:rPr>
              <a:t>J</a:t>
            </a:r>
            <a:r>
              <a:rPr lang="en-US" sz="1400" dirty="0">
                <a:latin typeface="Arial" charset="0"/>
                <a:cs typeface="Arial" charset="0"/>
              </a:rPr>
              <a:t>ews</a:t>
            </a:r>
            <a:r>
              <a:rPr lang="uk-UA" sz="1400" dirty="0">
                <a:latin typeface="Arial" charset="0"/>
                <a:cs typeface="Arial" charset="0"/>
              </a:rPr>
              <a:t>'</a:t>
            </a:r>
            <a:r>
              <a:rPr lang="en-US" sz="1400" dirty="0">
                <a:latin typeface="Arial" charset="0"/>
                <a:cs typeface="Arial" charset="0"/>
              </a:rPr>
              <a:t> Belief Behaves</a:t>
            </a:r>
          </a:p>
          <a:p>
            <a:pPr>
              <a:spcBef>
                <a:spcPct val="20000"/>
              </a:spcBef>
            </a:pPr>
            <a:r>
              <a:rPr lang="en-US" sz="1400" dirty="0">
                <a:latin typeface="Arial" charset="0"/>
                <a:cs typeface="Arial" charset="0"/>
              </a:rPr>
              <a:t>1 </a:t>
            </a:r>
            <a:r>
              <a:rPr lang="en-US" sz="1400" b="1" dirty="0">
                <a:latin typeface="Arial" charset="0"/>
                <a:cs typeface="Arial" charset="0"/>
              </a:rPr>
              <a:t>P</a:t>
            </a:r>
            <a:r>
              <a:rPr lang="en-US" sz="1400" dirty="0">
                <a:latin typeface="Arial" charset="0"/>
                <a:cs typeface="Arial" charset="0"/>
              </a:rPr>
              <a:t>eter – </a:t>
            </a:r>
            <a:r>
              <a:rPr lang="en-US" sz="1400" b="1" dirty="0">
                <a:latin typeface="Arial" charset="0"/>
                <a:cs typeface="Arial" charset="0"/>
              </a:rPr>
              <a:t>P</a:t>
            </a:r>
            <a:r>
              <a:rPr lang="en-US" sz="1400" dirty="0">
                <a:latin typeface="Arial" charset="0"/>
                <a:cs typeface="Arial" charset="0"/>
              </a:rPr>
              <a:t>atience in Trials</a:t>
            </a:r>
          </a:p>
          <a:p>
            <a:pPr>
              <a:spcBef>
                <a:spcPct val="20000"/>
              </a:spcBef>
            </a:pPr>
            <a:r>
              <a:rPr lang="en-US" sz="1400" dirty="0">
                <a:latin typeface="Arial" charset="0"/>
                <a:cs typeface="Arial" charset="0"/>
              </a:rPr>
              <a:t>2 </a:t>
            </a:r>
            <a:r>
              <a:rPr lang="en-US" sz="1400" b="1" dirty="0">
                <a:latin typeface="Arial" charset="0"/>
                <a:cs typeface="Arial" charset="0"/>
              </a:rPr>
              <a:t>P</a:t>
            </a:r>
            <a:r>
              <a:rPr lang="en-US" sz="1400" dirty="0">
                <a:latin typeface="Arial" charset="0"/>
                <a:cs typeface="Arial" charset="0"/>
              </a:rPr>
              <a:t>eter – </a:t>
            </a:r>
            <a:r>
              <a:rPr lang="en-US" sz="1400" b="1" dirty="0">
                <a:latin typeface="Arial" charset="0"/>
                <a:cs typeface="Arial" charset="0"/>
              </a:rPr>
              <a:t>P</a:t>
            </a:r>
            <a:r>
              <a:rPr lang="en-US" sz="1400" dirty="0">
                <a:latin typeface="Arial" charset="0"/>
                <a:cs typeface="Arial" charset="0"/>
              </a:rPr>
              <a:t>urge False Teachers</a:t>
            </a:r>
          </a:p>
          <a:p>
            <a:pPr>
              <a:spcBef>
                <a:spcPct val="20000"/>
              </a:spcBef>
            </a:pPr>
            <a:r>
              <a:rPr lang="en-US" sz="1400" dirty="0">
                <a:latin typeface="Arial" charset="0"/>
                <a:cs typeface="Arial" charset="0"/>
              </a:rPr>
              <a:t>1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oy in Fellowship</a:t>
            </a:r>
          </a:p>
          <a:p>
            <a:pPr>
              <a:spcBef>
                <a:spcPct val="20000"/>
              </a:spcBef>
            </a:pPr>
            <a:r>
              <a:rPr lang="en-US" sz="1400" dirty="0">
                <a:latin typeface="Arial" charset="0"/>
                <a:cs typeface="Arial" charset="0"/>
              </a:rPr>
              <a:t>2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udge False Teachers</a:t>
            </a:r>
          </a:p>
          <a:p>
            <a:pPr>
              <a:spcBef>
                <a:spcPct val="20000"/>
              </a:spcBef>
            </a:pPr>
            <a:r>
              <a:rPr lang="en-US" sz="1400" dirty="0">
                <a:latin typeface="Arial" charset="0"/>
                <a:cs typeface="Arial" charset="0"/>
              </a:rPr>
              <a:t>3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oy of Hospitality</a:t>
            </a:r>
          </a:p>
          <a:p>
            <a:pPr>
              <a:spcBef>
                <a:spcPct val="20000"/>
              </a:spcBef>
            </a:pPr>
            <a:r>
              <a:rPr lang="en-US" sz="1400" b="1" dirty="0">
                <a:latin typeface="Arial" charset="0"/>
                <a:cs typeface="Arial" charset="0"/>
              </a:rPr>
              <a:t>J</a:t>
            </a:r>
            <a:r>
              <a:rPr lang="en-US" sz="1400" dirty="0">
                <a:latin typeface="Arial" charset="0"/>
                <a:cs typeface="Arial" charset="0"/>
              </a:rPr>
              <a:t>ude – </a:t>
            </a:r>
            <a:r>
              <a:rPr lang="en-US" sz="1400" b="1" dirty="0">
                <a:latin typeface="Arial" charset="0"/>
                <a:cs typeface="Arial" charset="0"/>
              </a:rPr>
              <a:t>J</a:t>
            </a:r>
            <a:r>
              <a:rPr lang="en-US" sz="1400" dirty="0">
                <a:latin typeface="Arial" charset="0"/>
                <a:cs typeface="Arial" charset="0"/>
              </a:rPr>
              <a:t>udgment on Apostates </a:t>
            </a:r>
          </a:p>
        </p:txBody>
      </p:sp>
      <p:sp>
        <p:nvSpPr>
          <p:cNvPr id="22540" name="Text Box 12"/>
          <p:cNvSpPr txBox="1">
            <a:spLocks noChangeArrowheads="1"/>
          </p:cNvSpPr>
          <p:nvPr/>
        </p:nvSpPr>
        <p:spPr bwMode="auto">
          <a:xfrm>
            <a:off x="263528" y="4387850"/>
            <a:ext cx="2353745" cy="308028"/>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A</a:t>
            </a:r>
            <a:r>
              <a:rPr lang="en-US" sz="1400">
                <a:latin typeface="Arial" charset="0"/>
                <a:cs typeface="Arial" charset="0"/>
              </a:rPr>
              <a:t>cts – </a:t>
            </a:r>
            <a:r>
              <a:rPr lang="en-US" sz="1400" b="1">
                <a:latin typeface="Arial" charset="0"/>
                <a:cs typeface="Arial" charset="0"/>
              </a:rPr>
              <a:t>A</a:t>
            </a:r>
            <a:r>
              <a:rPr lang="en-US" sz="1400">
                <a:latin typeface="Arial" charset="0"/>
                <a:cs typeface="Arial" charset="0"/>
              </a:rPr>
              <a:t>postles of Church</a:t>
            </a:r>
          </a:p>
        </p:txBody>
      </p:sp>
      <p:sp>
        <p:nvSpPr>
          <p:cNvPr id="146446" name="Text Box 5"/>
          <p:cNvSpPr txBox="1">
            <a:spLocks noChangeArrowheads="1"/>
          </p:cNvSpPr>
          <p:nvPr/>
        </p:nvSpPr>
        <p:spPr bwMode="auto">
          <a:xfrm>
            <a:off x="8578854" y="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33</a:t>
            </a:r>
            <a:endParaRPr lang="en-US" sz="2000" b="1">
              <a:solidFill>
                <a:srgbClr val="FFFFFF"/>
              </a:solidFill>
              <a:latin typeface="Arial" charset="0"/>
              <a:cs typeface="Arial" charset="0"/>
            </a:endParaRPr>
          </a:p>
        </p:txBody>
      </p:sp>
      <p:sp>
        <p:nvSpPr>
          <p:cNvPr id="146447" name="TextBox 5"/>
          <p:cNvSpPr txBox="1">
            <a:spLocks noChangeArrowheads="1"/>
          </p:cNvSpPr>
          <p:nvPr/>
        </p:nvSpPr>
        <p:spPr bwMode="auto">
          <a:xfrm>
            <a:off x="5940425" y="6524625"/>
            <a:ext cx="3208338"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solidFill>
                  <a:srgbClr val="FFFFFF"/>
                </a:solidFill>
                <a:latin typeface="Arial" charset="0"/>
                <a:cs typeface="Arial" charset="0"/>
              </a:rPr>
              <a:t>Terry Hall,</a:t>
            </a:r>
            <a:r>
              <a:rPr lang="en-US" sz="1600" i="1">
                <a:solidFill>
                  <a:srgbClr val="FFFFFF"/>
                </a:solidFill>
                <a:latin typeface="Arial" charset="0"/>
                <a:cs typeface="Arial" charset="0"/>
              </a:rPr>
              <a:t> Bible Panorama,</a:t>
            </a:r>
            <a:r>
              <a:rPr lang="en-US" sz="1600">
                <a:solidFill>
                  <a:srgbClr val="FFFFFF"/>
                </a:solidFill>
                <a:latin typeface="Arial" charset="0"/>
                <a:cs typeface="Arial" charset="0"/>
              </a:rPr>
              <a:t> 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dirty="0">
                <a:solidFill>
                  <a:srgbClr val="504818"/>
                </a:solidFill>
                <a:latin typeface="Arial" charset="0"/>
                <a:ea typeface="ＭＳ Ｐゴシック" charset="0"/>
                <a:cs typeface="Arial" charset="0"/>
              </a:rPr>
              <a:t>What to Do?</a:t>
            </a:r>
            <a:endParaRPr lang="en-US" sz="3600" i="1" dirty="0">
              <a:solidFill>
                <a:srgbClr val="504818"/>
              </a:solidFill>
              <a:latin typeface="Arial" charset="0"/>
              <a:ea typeface="ＭＳ Ｐゴシック" charset="0"/>
              <a:cs typeface="Arial"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ail" charset="0"/>
                  <a:cs typeface="Arail" charset="0"/>
                </a:rPr>
                <a:t>Now for the hard part…</a:t>
              </a: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defTabSz="913370"/>
              <a:endParaRPr lang="en-US">
                <a:solidFill>
                  <a:srgbClr val="000000"/>
                </a:solidFill>
                <a:latin typeface="Times New Roman" pitchFamily="-110"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620719" y="-1588"/>
            <a:ext cx="7534275" cy="5222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FFFFFF"/>
                </a:solidFill>
                <a:latin typeface="Arial" charset="0"/>
                <a:cs typeface="Arial" charset="0"/>
              </a:rPr>
              <a:t>Paul</a:t>
            </a:r>
            <a:r>
              <a:rPr lang="uk-UA"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s First &amp; Second Missionary Journeys</a:t>
            </a:r>
            <a:endParaRPr lang="en-US" sz="2800" b="1" dirty="0">
              <a:solidFill>
                <a:srgbClr val="FFFFFF"/>
              </a:solidFill>
              <a:latin typeface="Arial" charset="0"/>
              <a:cs typeface="Arial" charset="0"/>
            </a:endParaRPr>
          </a:p>
        </p:txBody>
      </p:sp>
      <p:sp>
        <p:nvSpPr>
          <p:cNvPr id="259075" name="Text Box 4"/>
          <p:cNvSpPr txBox="1">
            <a:spLocks noChangeArrowheads="1"/>
          </p:cNvSpPr>
          <p:nvPr/>
        </p:nvSpPr>
        <p:spPr bwMode="auto">
          <a:xfrm>
            <a:off x="8096254" y="76205"/>
            <a:ext cx="114288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138-39</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261123" name="Text Box 4"/>
          <p:cNvSpPr txBox="1">
            <a:spLocks noChangeArrowheads="1"/>
          </p:cNvSpPr>
          <p:nvPr/>
        </p:nvSpPr>
        <p:spPr bwMode="auto">
          <a:xfrm>
            <a:off x="8458204" y="7620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140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000000"/>
                </a:solidFill>
                <a:effectLst>
                  <a:outerShdw blurRad="38100" dist="38100" dir="2700000" algn="tl">
                    <a:srgbClr val="FFFFFF"/>
                  </a:outerShdw>
                </a:effectLst>
                <a:latin typeface="Arial"/>
                <a:cs typeface="Arial"/>
              </a:rPr>
              <a:t>141</a:t>
            </a:r>
          </a:p>
          <a:p>
            <a:pPr algn="ctr" eaLnBrk="1" hangingPunct="1">
              <a:defRPr/>
            </a:pPr>
            <a:r>
              <a:rPr lang="en-US"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Fourth Missionary Journey</a:t>
            </a:r>
            <a:endParaRPr lang="en-US" sz="3200" b="1">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24586342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algn="ctr">
              <a:defRPr/>
            </a:pPr>
            <a:endParaRPr lang="en-US">
              <a:solidFill>
                <a:srgbClr val="FFFFFF"/>
              </a:solidFill>
            </a:endParaRPr>
          </a:p>
        </p:txBody>
      </p:sp>
      <p:sp>
        <p:nvSpPr>
          <p:cNvPr id="263171" name="TextBox 107"/>
          <p:cNvSpPr txBox="1">
            <a:spLocks noChangeArrowheads="1"/>
          </p:cNvSpPr>
          <p:nvPr/>
        </p:nvSpPr>
        <p:spPr bwMode="auto">
          <a:xfrm>
            <a:off x="8153402" y="71441"/>
            <a:ext cx="869197"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extLst>
              <p:ext uri="{D42A27DB-BD31-4B8C-83A1-F6EECF244321}">
                <p14:modId xmlns:p14="http://schemas.microsoft.com/office/powerpoint/2010/main" val="1311683464"/>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b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sp>
        <p:nvSpPr>
          <p:cNvPr id="265218" name="Title 112"/>
          <p:cNvSpPr>
            <a:spLocks noGrp="1"/>
          </p:cNvSpPr>
          <p:nvPr>
            <p:ph type="title" idx="4294967295"/>
          </p:nvPr>
        </p:nvSpPr>
        <p:spPr>
          <a:xfrm>
            <a:off x="914400" y="0"/>
            <a:ext cx="7239000" cy="585788"/>
          </a:xfrm>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Reconcile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(vv. 17-18)</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eaLnBrk="0" hangingPunct="0">
              <a:defRPr/>
            </a:pPr>
            <a:endParaRPr lang="en-US">
              <a:solidFill>
                <a:srgbClr val="FFFFFF"/>
              </a:solidFill>
            </a:endParaRPr>
          </a:p>
        </p:txBody>
      </p:sp>
      <p:sp>
        <p:nvSpPr>
          <p:cNvPr id="267266" name="TextBox 107"/>
          <p:cNvSpPr txBox="1">
            <a:spLocks noChangeArrowheads="1"/>
          </p:cNvSpPr>
          <p:nvPr/>
        </p:nvSpPr>
        <p:spPr bwMode="auto">
          <a:xfrm>
            <a:off x="8369304" y="71441"/>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6931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93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93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6931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93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932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932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932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932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328"/>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(Books &amp; Key Words)</a:t>
            </a:r>
          </a:p>
        </p:txBody>
      </p:sp>
      <p:sp>
        <p:nvSpPr>
          <p:cNvPr id="26932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Books by Category &amp; Key Words </a:t>
            </a:r>
            <a:endParaRPr lang="en-US" sz="1600" b="1" dirty="0">
              <a:solidFill>
                <a:srgbClr val="FFFFFF"/>
              </a:solidFill>
              <a:latin typeface="Arial Narrow" charset="0"/>
              <a:cs typeface="Times New Roman" charset="0"/>
            </a:endParaRPr>
          </a:p>
        </p:txBody>
      </p:sp>
      <p:sp>
        <p:nvSpPr>
          <p:cNvPr id="26933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95"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96"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108"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6938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110"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939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939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939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7"/>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5"/>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8"/>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8"/>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97"/>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3"/>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4"/>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5"/>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6"/>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7"/>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8"/>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8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0"/>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1"/>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2"/>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3"/>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4"/>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99"/>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0"/>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1"/>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2"/>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3"/>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4"/>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5"/>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6"/>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033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034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alpha val="43137"/>
                    </a:srgbClr>
                  </a:outerShdw>
                </a:effectLst>
                <a:latin typeface="Arial" charset="0"/>
                <a:cs typeface="Times New Roman" charset="0"/>
              </a:rPr>
              <a:t>NT Overview (Pauline Books + Key Words)</a:t>
            </a:r>
          </a:p>
        </p:txBody>
      </p:sp>
      <p:sp>
        <p:nvSpPr>
          <p:cNvPr id="270353"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Books + Key Words </a:t>
            </a:r>
            <a:endParaRPr lang="en-US" sz="1600" b="1" dirty="0">
              <a:solidFill>
                <a:srgbClr val="FFFFFF"/>
              </a:solidFill>
              <a:latin typeface="Arial Narrow" charset="0"/>
              <a:cs typeface="Times New Roman" charset="0"/>
            </a:endParaRPr>
          </a:p>
        </p:txBody>
      </p:sp>
      <p:sp>
        <p:nvSpPr>
          <p:cNvPr id="27035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70388"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0389"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0392"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039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0"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9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9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9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136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1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1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136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1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136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136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1372"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1373"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140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1435"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143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143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1439"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144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213"/>
          </a:xfrm>
          <a:solidFill>
            <a:schemeClr val="tx1"/>
          </a:solidFill>
          <a:extLst>
            <a:ext uri="{91240B29-F687-4f45-9708-019B960494DF}">
              <a14:hiddenLine xmlns="" xmlns:a14="http://schemas.microsoft.com/office/drawing/2010/main" w="9525">
                <a:solidFill>
                  <a:srgbClr val="000000"/>
                </a:solidFill>
                <a:miter lim="800000"/>
                <a:headEnd/>
                <a:tailEnd/>
              </a14:hiddenLine>
            </a:ext>
          </a:extLst>
        </p:spPr>
        <p:txBody>
          <a:bodyPr anchor="t" anchorCtr="0">
            <a:spAutoFit/>
          </a:bodyPr>
          <a:lstStyle/>
          <a:p>
            <a:pPr eaLnBrk="1" hangingPunct="1"/>
            <a:r>
              <a:rPr lang="en-US" altLang="zh-CN" b="1">
                <a:solidFill>
                  <a:schemeClr val="bg1"/>
                </a:solidFill>
                <a:effectLst/>
                <a:latin typeface="Arial" charset="0"/>
                <a:ea typeface="ＭＳ Ｐゴシック" charset="0"/>
                <a:cs typeface="Arial" charset="0"/>
              </a:rPr>
              <a:t>New Testament Chronology </a:t>
            </a:r>
            <a:endParaRPr lang="en-US" b="1">
              <a:solidFill>
                <a:schemeClr val="bg1"/>
              </a:solidFill>
              <a:effectLst/>
              <a:latin typeface="Arial" charset="0"/>
              <a:ea typeface="ＭＳ Ｐゴシック" charset="0"/>
              <a:cs typeface="Arial"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238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2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2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239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2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239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239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2396"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2397"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(History Key Words)</a:t>
            </a: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240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History Key Words</a:t>
            </a:r>
            <a:endParaRPr lang="en-US" sz="1600" b="1" dirty="0">
              <a:solidFill>
                <a:srgbClr val="FFFFFF"/>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241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241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3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241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241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241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341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341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34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341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34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341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1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342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342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(Pauline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344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7345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3460"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3463"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346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6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67"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346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346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346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4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4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4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443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4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444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4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444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444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(Missionary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446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7446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4470"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4473"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447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7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447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447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447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545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546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546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546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546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546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546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5468"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5469"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106"/>
            <a:ext cx="7772400" cy="58471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(Missionary +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5486"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75493"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5494"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5497"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5498"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549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5501"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5502"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5503"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49" grpId="0" animBg="1"/>
      <p:bldP spid="53" grpId="0" animBg="1"/>
      <p:bldP spid="55" grpId="0" animBg="1"/>
      <p:bldP spid="56" grpId="0" animBg="1"/>
      <p:bldP spid="57" grpId="0" animBg="1"/>
      <p:bldP spid="5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648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64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648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648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64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648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648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6492"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6493"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652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6555"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655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655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6559"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656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750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75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75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751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75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751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751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7516"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7517"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(by Category)</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7551"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
        <p:nvSpPr>
          <p:cNvPr id="277552"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755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755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755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755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853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853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85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853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85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853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853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854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854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(History)</a:t>
            </a: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8551"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Gospels &amp; Acts</a:t>
            </a:r>
            <a:endParaRPr lang="en-US" sz="1600" b="1" dirty="0">
              <a:solidFill>
                <a:srgbClr val="FFFFFF"/>
              </a:solidFill>
              <a:latin typeface="Arial Narrow" charset="0"/>
              <a:cs typeface="Times New Roman" charset="0"/>
            </a:endParaRPr>
          </a:p>
        </p:txBody>
      </p:sp>
      <p:sp>
        <p:nvSpPr>
          <p:cNvPr id="278552"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855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6"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855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855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855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95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95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95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955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95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956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956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956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956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uk-UA"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958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Epistles + Categories</a:t>
            </a:r>
            <a:endParaRPr lang="en-US" sz="1600" b="1" dirty="0">
              <a:solidFill>
                <a:srgbClr val="FFFFFF"/>
              </a:solidFill>
              <a:latin typeface="Arial Narrow" charset="0"/>
              <a:cs typeface="Times New Roman" charset="0"/>
            </a:endParaRPr>
          </a:p>
        </p:txBody>
      </p:sp>
      <p:sp>
        <p:nvSpPr>
          <p:cNvPr id="27959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4"/>
            <a:ext cx="3886200" cy="1452563"/>
            <a:chOff x="144" y="2736"/>
            <a:chExt cx="2544" cy="1104"/>
          </a:xfrm>
        </p:grpSpPr>
        <p:sp>
          <p:nvSpPr>
            <p:cNvPr id="2796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Times New Roman" charset="0"/>
              </a:endParaRPr>
            </a:p>
          </p:txBody>
        </p:sp>
        <p:sp>
          <p:nvSpPr>
            <p:cNvPr id="279604"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796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79602"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795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79600"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cs typeface="Times New Roman" charset="0"/>
                </a:rPr>
                <a:t>Pastoral</a:t>
              </a:r>
            </a:p>
          </p:txBody>
        </p:sp>
      </p:grpSp>
      <p:sp>
        <p:nvSpPr>
          <p:cNvPr id="2795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95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959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95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058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058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58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0588"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48"/>
            <a:ext cx="7772400" cy="70782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(General Epistles)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062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By General Epistle</a:t>
            </a:r>
            <a:endParaRPr lang="en-US" sz="1600" b="1" dirty="0">
              <a:solidFill>
                <a:srgbClr val="FFFFFF"/>
              </a:solidFill>
              <a:latin typeface="Arial Narrow" charset="0"/>
              <a:cs typeface="Times New Roman" charset="0"/>
            </a:endParaRPr>
          </a:p>
        </p:txBody>
      </p:sp>
      <p:sp>
        <p:nvSpPr>
          <p:cNvPr id="28062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6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062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062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062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0629"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160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160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160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160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160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160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160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1612"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81616"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Epistles + Key Words </a:t>
            </a:r>
            <a:endParaRPr lang="en-US" sz="1600" b="1" dirty="0">
              <a:solidFill>
                <a:srgbClr val="FFFFFF"/>
              </a:solidFill>
              <a:latin typeface="Arial Narrow" charset="0"/>
              <a:cs typeface="Times New Roman" charset="0"/>
            </a:endParaRPr>
          </a:p>
        </p:txBody>
      </p:sp>
      <p:sp>
        <p:nvSpPr>
          <p:cNvPr id="281617"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1648"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81650"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81651"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81652"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81653"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81656"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81659"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81661"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81662"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281674"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8167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167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167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167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1680"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81"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10798</TotalTime>
  <Words>10961</Words>
  <Application>Microsoft Macintosh PowerPoint</Application>
  <PresentationFormat>On-screen Show (4:3)</PresentationFormat>
  <Paragraphs>2701</Paragraphs>
  <Slides>103</Slides>
  <Notes>75</Notes>
  <HiddenSlides>0</HiddenSlides>
  <MMClips>1</MMClips>
  <ScaleCrop>false</ScaleCrop>
  <HeadingPairs>
    <vt:vector size="6" baseType="variant">
      <vt:variant>
        <vt:lpstr>Fonts Used</vt:lpstr>
      </vt:variant>
      <vt:variant>
        <vt:i4>15</vt:i4>
      </vt:variant>
      <vt:variant>
        <vt:lpstr>Theme</vt:lpstr>
      </vt:variant>
      <vt:variant>
        <vt:i4>40</vt:i4>
      </vt:variant>
      <vt:variant>
        <vt:lpstr>Slide Titles</vt:lpstr>
      </vt:variant>
      <vt:variant>
        <vt:i4>103</vt:i4>
      </vt:variant>
    </vt:vector>
  </HeadingPairs>
  <TitlesOfParts>
    <vt:vector size="158" baseType="lpstr">
      <vt:lpstr>26</vt:lpstr>
      <vt:lpstr>Arail</vt:lpstr>
      <vt:lpstr>BONES</vt:lpstr>
      <vt:lpstr>Arial</vt:lpstr>
      <vt:lpstr>Arial Black</vt:lpstr>
      <vt:lpstr>Arial Narrow</vt:lpstr>
      <vt:lpstr>Calibri</vt:lpstr>
      <vt:lpstr>Comic Sans MS</vt:lpstr>
      <vt:lpstr>Engravers MT</vt:lpstr>
      <vt:lpstr>Helvetica</vt:lpstr>
      <vt:lpstr>Lucida Handwriting</vt:lpstr>
      <vt:lpstr>Tahoma</vt:lpstr>
      <vt:lpstr>Times</vt:lpstr>
      <vt:lpstr>Times New Roman</vt:lpstr>
      <vt:lpstr>Wingdings</vt:lpstr>
      <vt:lpstr>Capsules</vt:lpstr>
      <vt:lpstr>Strategic</vt:lpstr>
      <vt:lpstr>Default Design</vt:lpstr>
      <vt:lpstr>Blue Diagonal</vt:lpstr>
      <vt:lpstr>3_Default Design</vt:lpstr>
      <vt:lpstr>1_Strategic</vt:lpstr>
      <vt:lpstr>Fireball</vt:lpstr>
      <vt:lpstr>1_Fireball</vt:lpstr>
      <vt:lpstr>Blank Presentation</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Ribbons</vt:lpstr>
      <vt:lpstr>3_Orbit</vt:lpstr>
      <vt:lpstr>3_Blank Presentation</vt:lpstr>
      <vt:lpstr>6_Default Design</vt:lpstr>
      <vt:lpstr>2_Blue Diagonal</vt:lpstr>
      <vt:lpstr>1_Capsules</vt:lpstr>
      <vt:lpstr>4_Blank Presentation</vt:lpstr>
      <vt:lpstr>5_Blank Presentation</vt:lpstr>
      <vt:lpstr>2_Strategic</vt:lpstr>
      <vt:lpstr>3_Strategic</vt:lpstr>
      <vt:lpstr>6_Blank Presentation</vt:lpstr>
      <vt:lpstr>2_Soaring</vt:lpstr>
      <vt:lpstr>49_Blank Presentation</vt:lpstr>
      <vt:lpstr>50_Blank Presentation</vt:lpstr>
      <vt:lpstr>6_Strategic</vt:lpstr>
      <vt:lpstr>3_Office Theme</vt:lpstr>
      <vt:lpstr>4_Strategic</vt:lpstr>
      <vt:lpstr>7_Strategic</vt:lpstr>
      <vt:lpstr>New  Testament Introduction</vt:lpstr>
      <vt:lpstr>List in order all the books of the New Testament</vt:lpstr>
      <vt:lpstr>Parallel OT &amp; NT Structure</vt:lpstr>
      <vt:lpstr>The New Testament “Building”</vt:lpstr>
      <vt:lpstr>Observations on NT Structure</vt:lpstr>
      <vt:lpstr>Observations on NT Structure</vt:lpstr>
      <vt:lpstr>Observations on NT Structure</vt:lpstr>
      <vt:lpstr>PowerPoint Presentation</vt:lpstr>
      <vt:lpstr>New Testament Chronology </vt:lpstr>
      <vt:lpstr>The Gospels</vt:lpstr>
      <vt:lpstr>The Synoptics</vt:lpstr>
      <vt:lpstr>Synoptic Similarities</vt:lpstr>
      <vt:lpstr>"A FINISHED PORTRAIT OF THE  LORD JESUS CHRIST"</vt:lpstr>
      <vt:lpstr>Each Gospel Writer Had:</vt:lpstr>
      <vt:lpstr>FOUR INDIVIDUAL PORTRAITS…</vt:lpstr>
      <vt:lpstr>FRAMING THE GOSPELS…</vt:lpstr>
      <vt:lpstr>THE AUDIENCES FOR THE GOSPELS…</vt:lpstr>
      <vt:lpstr>…PORTRAYING JESUS AS…</vt:lpstr>
      <vt:lpstr>THE MESSAGE IN A NUTSHELL…</vt:lpstr>
      <vt:lpstr>THAT STRANGE SOUNDING WORD…</vt:lpstr>
      <vt:lpstr>THE SYNOPTICS: "TO SEE TOGETHER"</vt:lpstr>
      <vt:lpstr>OVERLAPS IN THE GOSPELS</vt:lpstr>
      <vt:lpstr>JOHN: SUMMING UP THE MESSAGE</vt:lpstr>
      <vt:lpstr>The Synoptic Problem</vt:lpstr>
      <vt:lpstr>Marcan Priority Diagrammed</vt:lpstr>
      <vt:lpstr>Dating the Synoptic Gospels</vt:lpstr>
      <vt:lpstr>Solutions to the Synoptic Problem</vt:lpstr>
      <vt:lpstr>Solutions to the Synoptic Problem</vt:lpstr>
      <vt:lpstr>Two-Source Hypothesis</vt:lpstr>
      <vt:lpstr>Four-Source Hypothesis</vt:lpstr>
      <vt:lpstr>When I Think They Were Written…</vt:lpstr>
      <vt:lpstr>Date Options for John's Gospel</vt:lpstr>
      <vt:lpstr>The Temple Stood Until AD 70</vt:lpstr>
      <vt:lpstr>Antonia Fortress</vt:lpstr>
      <vt:lpstr>Temple Assault </vt:lpstr>
      <vt:lpstr>The Pool of Israel</vt:lpstr>
      <vt:lpstr>Pool of Bethesda</vt:lpstr>
      <vt:lpstr>Pool of Bethesda</vt:lpstr>
      <vt:lpstr>Pool of Bethesda Ruins</vt:lpstr>
      <vt:lpstr>The Fours Gospels Compared</vt:lpstr>
      <vt:lpstr>The Four Gospels Compared</vt:lpstr>
      <vt:lpstr>The Four Gospels Compared</vt:lpstr>
      <vt:lpstr>How Well Do You Know the Life of Christ?</vt:lpstr>
      <vt:lpstr>NT Overview</vt:lpstr>
      <vt:lpstr>NT Book Key Words</vt:lpstr>
      <vt:lpstr>NT Book Key Words</vt:lpstr>
      <vt:lpstr>NT Book Key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Clearing History</vt:lpstr>
      <vt:lpstr>PowerPoint Presentation</vt:lpstr>
      <vt:lpstr>Dating the Birth of Christ</vt:lpstr>
      <vt:lpstr>Dating the Start of Christ's Ministry</vt:lpstr>
      <vt:lpstr>The Duration of Christ's Ministry</vt:lpstr>
      <vt:lpstr>Chronology of Jesus &amp; Acts</vt:lpstr>
      <vt:lpstr>Age of Jesus  When He Began His Ministry</vt:lpstr>
      <vt:lpstr>Acts</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The Book of Acts in 3 Minutes  (TheChurchatBrookHills.mp4)</vt:lpstr>
      <vt:lpstr>What to Do?</vt:lpstr>
      <vt:lpstr>What to Do?</vt:lpstr>
      <vt:lpstr>PowerPoint Presentation</vt:lpstr>
      <vt:lpstr>Paul's Third Missionary Journey</vt:lpstr>
      <vt:lpstr>Paul's Fourth Missionary Journey</vt:lpstr>
      <vt:lpstr>Prison Epistle Christology</vt:lpstr>
      <vt:lpstr>Applying the Prison Epistles</vt:lpstr>
      <vt:lpstr>How Do You Respond to Trials?</vt:lpstr>
      <vt:lpstr>NT Overview (Books &amp; Key Words)</vt:lpstr>
      <vt:lpstr>NT Overview (Pauline Books + Key Words)</vt:lpstr>
      <vt:lpstr>NT Overview (Key Words)</vt:lpstr>
      <vt:lpstr>NT Overview (History Key Words)</vt:lpstr>
      <vt:lpstr>NT Overview (Pauline Key Words)</vt:lpstr>
      <vt:lpstr>NT Overview (Missionary Key Words)</vt:lpstr>
      <vt:lpstr>NT Overview (Missionary + Key Words)</vt:lpstr>
      <vt:lpstr>NT Overview (Key Words)</vt:lpstr>
      <vt:lpstr>NT Overview (by Category)</vt:lpstr>
      <vt:lpstr>NT Overview (History)</vt:lpstr>
      <vt:lpstr>NT Overview (Paul's Letters)</vt:lpstr>
      <vt:lpstr>NT Overview (General Epistles)</vt:lpstr>
      <vt:lpstr>NT Overview (General + Key Words)</vt:lpstr>
      <vt:lpstr>NT Overview (Chronological)</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143</cp:revision>
  <dcterms:created xsi:type="dcterms:W3CDTF">2002-12-23T16:16:03Z</dcterms:created>
  <dcterms:modified xsi:type="dcterms:W3CDTF">2022-02-11T05:13:51Z</dcterms:modified>
</cp:coreProperties>
</file>