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76" r:id="rId3"/>
  </p:sldMasterIdLst>
  <p:notesMasterIdLst>
    <p:notesMasterId r:id="rId8"/>
  </p:notesMasterIdLst>
  <p:sldIdLst>
    <p:sldId id="257" r:id="rId4"/>
    <p:sldId id="258" r:id="rId5"/>
    <p:sldId id="314" r:id="rId6"/>
    <p:sldId id="31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7"/>
  </p:normalViewPr>
  <p:slideViewPr>
    <p:cSldViewPr snapToGrid="0" snapToObjects="1">
      <p:cViewPr>
        <p:scale>
          <a:sx n="84" d="100"/>
          <a:sy n="84" d="100"/>
        </p:scale>
        <p:origin x="2984" y="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009C7-FB14-044B-A14B-6886ACEBCB3B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6844-E11B-A34D-8D05-BF6651AE6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8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FDE169-6B26-4647-8114-132BA03981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Backgrounds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nb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715364-7445-2444-A357-E73FCADCB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649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34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96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t" hangingPunct="0">
                  <a:spcBef>
                    <a:spcPct val="50000"/>
                  </a:spcBef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t" hangingPunct="0">
                  <a:spcBef>
                    <a:spcPct val="50000"/>
                  </a:spcBef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t" hangingPunct="0">
                  <a:spcBef>
                    <a:spcPct val="50000"/>
                  </a:spcBef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t" hangingPunct="0">
                  <a:spcBef>
                    <a:spcPct val="50000"/>
                  </a:spcBef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t" hangingPunct="0">
                  <a:spcBef>
                    <a:spcPct val="50000"/>
                  </a:spcBef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t" hangingPunct="0">
                <a:spcBef>
                  <a:spcPct val="50000"/>
                </a:spcBef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5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t" hangingPunct="0">
                <a:spcBef>
                  <a:spcPct val="50000"/>
                </a:spcBef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5" charset="0"/>
              </a:endParaRPr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9D91-2022-504A-AEC4-F7C21A27F4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9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7C39F-D337-CA43-8875-AD9F177CAB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1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FF77-BFA8-8040-93EF-BBC93C8A3B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42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812A4-2031-EB4E-9AB0-A65ED7BAE1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5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A9B9-505A-AC45-B85F-ED33EEB463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5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3A2A1-35FE-ED4A-889D-5EF811D71E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99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D5110-0400-5E40-865F-CBAA5C6B99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9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086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D64F5-6C71-CF4E-9DFA-4FBB078609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58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9F7D-31E3-D144-AEB0-D58976D71E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5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DA91-5BDE-7D4E-9A67-04F0A3A1FD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5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CF16-89A3-B940-937E-1F36F6D7E2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48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2F703-F375-0F4B-B364-63535C6EB1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37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C33E-DEA9-0B41-9063-40DA067285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79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51FA-16C7-AF4F-97F0-C257928B9D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093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0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58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655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63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153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118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50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212164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212164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2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212164"/>
                </a:solidFill>
              </a:defRPr>
            </a:lvl1pPr>
          </a:lstStyle>
          <a:p>
            <a:pPr>
              <a:defRPr/>
            </a:pPr>
            <a:fld id="{7D52F93F-EC24-304A-BCA4-637439E14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19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defRPr sz="1200">
                <a:effectLst/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sz="1200">
                <a:effectLst/>
                <a:latin typeface="Arial" charset="0"/>
                <a:cs typeface="Geneva" charset="0"/>
              </a:defRPr>
            </a:lvl1pPr>
          </a:lstStyle>
          <a:p>
            <a:pPr>
              <a:defRPr/>
            </a:pPr>
            <a:fld id="{8FA74DDF-3DBF-B84B-BC1F-DFD239E487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t" hangingPunct="0">
                  <a:spcBef>
                    <a:spcPct val="50000"/>
                  </a:spcBef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t" hangingPunct="0">
                  <a:spcBef>
                    <a:spcPct val="50000"/>
                  </a:spcBef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t" hangingPunct="0">
                  <a:spcBef>
                    <a:spcPct val="50000"/>
                  </a:spcBef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t" hangingPunct="0">
                  <a:spcBef>
                    <a:spcPct val="50000"/>
                  </a:spcBef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t" hangingPunct="0">
                  <a:spcBef>
                    <a:spcPct val="50000"/>
                  </a:spcBef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</p:grp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t" hangingPunct="0">
                <a:spcBef>
                  <a:spcPct val="50000"/>
                </a:spcBef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5" charset="0"/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t" hangingPunct="0">
                <a:spcBef>
                  <a:spcPct val="50000"/>
                </a:spcBef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5" charset="0"/>
              </a:endParaRPr>
            </a:p>
          </p:txBody>
        </p:sp>
      </p:grpSp>
      <p:sp>
        <p:nvSpPr>
          <p:cNvPr id="112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hangingPunct="1">
              <a:spcBef>
                <a:spcPct val="0"/>
              </a:spcBef>
              <a:defRPr sz="1200">
                <a:effectLst/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0511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Geneva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pc.ashmus.ox.ac.uk" TargetMode="External"/><Relationship Id="rId2" Type="http://schemas.openxmlformats.org/officeDocument/2006/relationships/hyperlink" Target="http://cmgcoins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1"/>
          <p:cNvSpPr txBox="1">
            <a:spLocks noChangeArrowheads="1"/>
          </p:cNvSpPr>
          <p:nvPr/>
        </p:nvSpPr>
        <p:spPr bwMode="auto">
          <a:xfrm>
            <a:off x="536575" y="1974850"/>
            <a:ext cx="83343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u="sng">
                <a:solidFill>
                  <a:srgbClr val="212164"/>
                </a:solidFill>
              </a:rPr>
              <a:t>Coinage</a:t>
            </a:r>
            <a:r>
              <a:rPr lang="en-US" sz="2400" b="1">
                <a:solidFill>
                  <a:srgbClr val="212164"/>
                </a:solidFill>
              </a:rPr>
              <a:t>: </a:t>
            </a:r>
            <a:r>
              <a:rPr lang="en-US" sz="2400" b="1">
                <a:solidFill>
                  <a:srgbClr val="212164"/>
                </a:solidFill>
                <a:hlinkClick r:id="rId2"/>
              </a:rPr>
              <a:t>http://cmgcoins.com</a:t>
            </a:r>
            <a:r>
              <a:rPr lang="en-US" sz="2400" b="1">
                <a:solidFill>
                  <a:srgbClr val="212164"/>
                </a:solidFill>
              </a:rPr>
              <a:t> (e.g., Roman images on buildings; cf. Col. 1:15; 2 Cor. 4:)</a:t>
            </a:r>
          </a:p>
          <a:p>
            <a:r>
              <a:rPr lang="en-US" sz="2400" b="1" u="sng">
                <a:solidFill>
                  <a:srgbClr val="212164"/>
                </a:solidFill>
              </a:rPr>
              <a:t>Roman Provincial Coinage</a:t>
            </a:r>
            <a:r>
              <a:rPr lang="en-US" sz="2400" b="1">
                <a:solidFill>
                  <a:srgbClr val="212164"/>
                </a:solidFill>
              </a:rPr>
              <a:t>: </a:t>
            </a:r>
            <a:r>
              <a:rPr lang="en-US" sz="2400" b="1">
                <a:solidFill>
                  <a:srgbClr val="212164"/>
                </a:solidFill>
                <a:hlinkClick r:id="rId3"/>
              </a:rPr>
              <a:t>http://rpc.ashmus.ox.ac.uk</a:t>
            </a:r>
            <a:endParaRPr lang="en-US" sz="2400" b="1">
              <a:solidFill>
                <a:srgbClr val="212164"/>
              </a:solidFill>
            </a:endParaRPr>
          </a:p>
          <a:p>
            <a:r>
              <a:rPr lang="en-US" sz="2400" b="1" u="sng">
                <a:solidFill>
                  <a:srgbClr val="212164"/>
                </a:solidFill>
              </a:rPr>
              <a:t>Epigraphic Database</a:t>
            </a:r>
            <a:r>
              <a:rPr lang="en-US" sz="2400" b="1">
                <a:solidFill>
                  <a:srgbClr val="212164"/>
                </a:solidFill>
              </a:rPr>
              <a:t>: Packard Humanities Institution (e.g., slaves </a:t>
            </a:r>
            <a:r>
              <a:rPr lang="en-US" sz="2400" b="1">
                <a:solidFill>
                  <a:srgbClr val="212164"/>
                </a:solidFill>
                <a:latin typeface="Bwgrki" charset="0"/>
                <a:cs typeface="Bwgrki" charset="0"/>
              </a:rPr>
              <a:t>sw/ma </a:t>
            </a:r>
            <a:r>
              <a:rPr lang="en-US" sz="2400" b="1">
                <a:solidFill>
                  <a:srgbClr val="212164"/>
                </a:solidFill>
              </a:rPr>
              <a:t>all needed to be sealed with a seal; cf. Eph. 1:13-14; Rev. 7:1-2)</a:t>
            </a:r>
          </a:p>
          <a:p>
            <a:r>
              <a:rPr lang="en-US" sz="2400" b="1" u="sng">
                <a:solidFill>
                  <a:srgbClr val="212164"/>
                </a:solidFill>
              </a:rPr>
              <a:t>Greek Inscriptions</a:t>
            </a:r>
            <a:r>
              <a:rPr lang="en-US" sz="2400" b="1">
                <a:solidFill>
                  <a:srgbClr val="212164"/>
                </a:solidFill>
              </a:rPr>
              <a:t>: e-books.org at the Open Library at Brown University (e.g., Theodotus Inscription)</a:t>
            </a:r>
          </a:p>
          <a:p>
            <a:r>
              <a:rPr lang="en-US" sz="2400" b="1" u="sng">
                <a:solidFill>
                  <a:srgbClr val="212164"/>
                </a:solidFill>
              </a:rPr>
              <a:t>Papyri</a:t>
            </a:r>
            <a:r>
              <a:rPr lang="en-US" sz="2400" b="1">
                <a:solidFill>
                  <a:srgbClr val="212164"/>
                </a:solidFill>
              </a:rPr>
              <a:t>: papyri.info (searches Egyptian and other languages translated into Greek plus the Univ. of Michigan database searchable in English)</a:t>
            </a:r>
          </a:p>
        </p:txBody>
      </p:sp>
      <p:sp>
        <p:nvSpPr>
          <p:cNvPr id="4098" name="Title 2"/>
          <p:cNvSpPr>
            <a:spLocks noGrp="1"/>
          </p:cNvSpPr>
          <p:nvPr>
            <p:ph type="title" idx="4294967295"/>
          </p:nvPr>
        </p:nvSpPr>
        <p:spPr>
          <a:xfrm>
            <a:off x="508000" y="763588"/>
            <a:ext cx="8175625" cy="6873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Internet Resources for NTB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1"/>
          <p:cNvSpPr txBox="1">
            <a:spLocks noChangeArrowheads="1"/>
          </p:cNvSpPr>
          <p:nvPr/>
        </p:nvSpPr>
        <p:spPr bwMode="auto">
          <a:xfrm>
            <a:off x="350838" y="1974850"/>
            <a:ext cx="83327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u="sng" dirty="0">
                <a:solidFill>
                  <a:srgbClr val="212164"/>
                </a:solidFill>
              </a:rPr>
              <a:t>Literary Sources</a:t>
            </a:r>
            <a:r>
              <a:rPr lang="en-US" sz="2400" b="1" dirty="0">
                <a:solidFill>
                  <a:srgbClr val="212164"/>
                </a:solidFill>
              </a:rPr>
              <a:t>: </a:t>
            </a:r>
            <a:r>
              <a:rPr lang="en-US" sz="2400" b="1" dirty="0" err="1">
                <a:solidFill>
                  <a:srgbClr val="212164"/>
                </a:solidFill>
              </a:rPr>
              <a:t>perseus.org</a:t>
            </a:r>
            <a:r>
              <a:rPr lang="en-US" sz="2400" b="1" dirty="0">
                <a:solidFill>
                  <a:srgbClr val="212164"/>
                </a:solidFill>
              </a:rPr>
              <a:t> has the Perseus Digital Library (e.g., find </a:t>
            </a:r>
            <a:r>
              <a:rPr lang="en-US" sz="2400" dirty="0" err="1">
                <a:solidFill>
                  <a:srgbClr val="212164"/>
                </a:solidFill>
              </a:rPr>
              <a:t>su</a:t>
            </a:r>
            <a:r>
              <a:rPr lang="en-US" sz="2400" dirty="0">
                <a:solidFill>
                  <a:srgbClr val="212164"/>
                </a:solidFill>
              </a:rPr>
              <a:t>/</a:t>
            </a:r>
            <a:r>
              <a:rPr lang="en-US" sz="2400" dirty="0" err="1">
                <a:solidFill>
                  <a:srgbClr val="212164"/>
                </a:solidFill>
              </a:rPr>
              <a:t>zugoß</a:t>
            </a:r>
            <a:r>
              <a:rPr lang="en-US" sz="2400" dirty="0">
                <a:solidFill>
                  <a:srgbClr val="212164"/>
                </a:solidFill>
              </a:rPr>
              <a:t> </a:t>
            </a:r>
            <a:r>
              <a:rPr lang="en-US" sz="2400" b="1" dirty="0">
                <a:solidFill>
                  <a:srgbClr val="212164"/>
                </a:solidFill>
              </a:rPr>
              <a:t>in Phil. 4:3)</a:t>
            </a:r>
          </a:p>
          <a:p>
            <a:endParaRPr lang="en-US" sz="2400" b="1" dirty="0">
              <a:solidFill>
                <a:srgbClr val="212164"/>
              </a:solidFill>
            </a:endParaRPr>
          </a:p>
          <a:p>
            <a:r>
              <a:rPr lang="en-US" sz="2400" b="1" u="sng" dirty="0">
                <a:solidFill>
                  <a:srgbClr val="212164"/>
                </a:solidFill>
              </a:rPr>
              <a:t>Greek Literature</a:t>
            </a:r>
            <a:r>
              <a:rPr lang="en-US" sz="2400" b="1" dirty="0">
                <a:solidFill>
                  <a:srgbClr val="212164"/>
                </a:solidFill>
              </a:rPr>
              <a:t>: Thesaurus Linguae </a:t>
            </a:r>
            <a:r>
              <a:rPr lang="en-US" sz="2400" b="1" dirty="0" err="1">
                <a:solidFill>
                  <a:srgbClr val="212164"/>
                </a:solidFill>
              </a:rPr>
              <a:t>Gracaeo</a:t>
            </a:r>
            <a:endParaRPr lang="en-US" sz="2400" b="1" dirty="0">
              <a:solidFill>
                <a:srgbClr val="212164"/>
              </a:solidFill>
            </a:endParaRPr>
          </a:p>
          <a:p>
            <a:endParaRPr lang="en-US" sz="2400" b="1" dirty="0">
              <a:solidFill>
                <a:srgbClr val="212164"/>
              </a:solidFill>
            </a:endParaRPr>
          </a:p>
          <a:p>
            <a:r>
              <a:rPr lang="en-US" sz="2400" b="1" u="sng" dirty="0">
                <a:solidFill>
                  <a:srgbClr val="212164"/>
                </a:solidFill>
              </a:rPr>
              <a:t>Overall NTB Sites</a:t>
            </a:r>
            <a:r>
              <a:rPr lang="en-US" sz="2400" b="1" dirty="0">
                <a:solidFill>
                  <a:srgbClr val="212164"/>
                </a:solidFill>
              </a:rPr>
              <a:t>:</a:t>
            </a:r>
          </a:p>
          <a:p>
            <a:r>
              <a:rPr lang="en-US" sz="2400" b="1" dirty="0">
                <a:solidFill>
                  <a:srgbClr val="212164"/>
                </a:solidFill>
              </a:rPr>
              <a:t>• Univ. of Michigan</a:t>
            </a:r>
          </a:p>
          <a:p>
            <a:r>
              <a:rPr lang="en-US" sz="2400" b="1" dirty="0">
                <a:solidFill>
                  <a:srgbClr val="212164"/>
                </a:solidFill>
              </a:rPr>
              <a:t>• </a:t>
            </a:r>
            <a:r>
              <a:rPr lang="en-US" sz="2400" b="1" dirty="0" err="1">
                <a:solidFill>
                  <a:srgbClr val="212164"/>
                </a:solidFill>
              </a:rPr>
              <a:t>Papyri.org</a:t>
            </a:r>
            <a:endParaRPr lang="en-US" sz="2400" b="1" dirty="0">
              <a:solidFill>
                <a:srgbClr val="212164"/>
              </a:solidFill>
            </a:endParaRPr>
          </a:p>
          <a:p>
            <a:r>
              <a:rPr lang="en-US" sz="2400" b="1" dirty="0">
                <a:solidFill>
                  <a:srgbClr val="212164"/>
                </a:solidFill>
              </a:rPr>
              <a:t>• Inscriptions </a:t>
            </a:r>
            <a:r>
              <a:rPr lang="en-US" sz="2400" b="1" dirty="0" err="1">
                <a:solidFill>
                  <a:srgbClr val="212164"/>
                </a:solidFill>
              </a:rPr>
              <a:t>Aphrodesius</a:t>
            </a:r>
            <a:endParaRPr lang="en-US" sz="2400" b="1" dirty="0">
              <a:solidFill>
                <a:srgbClr val="212164"/>
              </a:solidFill>
            </a:endParaRPr>
          </a:p>
        </p:txBody>
      </p:sp>
      <p:sp>
        <p:nvSpPr>
          <p:cNvPr id="5122" name="Title 2"/>
          <p:cNvSpPr>
            <a:spLocks noGrp="1"/>
          </p:cNvSpPr>
          <p:nvPr>
            <p:ph type="title" idx="4294967295"/>
          </p:nvPr>
        </p:nvSpPr>
        <p:spPr>
          <a:xfrm>
            <a:off x="508000" y="763588"/>
            <a:ext cx="8175625" cy="6873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Internet Resources for NTB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itchFamily="-105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5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Backgrounds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49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-111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198</Words>
  <Application>Microsoft Macintosh PowerPoint</Application>
  <PresentationFormat>On-screen Show (4:3)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Bwgrki</vt:lpstr>
      <vt:lpstr>Calibri</vt:lpstr>
      <vt:lpstr>Garamond</vt:lpstr>
      <vt:lpstr>Times New Roman</vt:lpstr>
      <vt:lpstr>Wingdings</vt:lpstr>
      <vt:lpstr>Portfolio</vt:lpstr>
      <vt:lpstr>Orbit</vt:lpstr>
      <vt:lpstr>1_Stream</vt:lpstr>
      <vt:lpstr>Internet Resources for NTB</vt:lpstr>
      <vt:lpstr>Internet Resources for NTB</vt:lpstr>
      <vt:lpstr>PowerPoint Presentation</vt:lpstr>
      <vt:lpstr>NT Backgrounds link at BibleStudyDownloads.org</vt:lpstr>
    </vt:vector>
  </TitlesOfParts>
  <Company>Crossroads International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Resources for NTB</dc:title>
  <dc:creator>Rick Griffith</dc:creator>
  <cp:lastModifiedBy>Rick Griffith</cp:lastModifiedBy>
  <cp:revision>3</cp:revision>
  <dcterms:created xsi:type="dcterms:W3CDTF">2011-11-18T19:28:16Z</dcterms:created>
  <dcterms:modified xsi:type="dcterms:W3CDTF">2022-09-07T05:32:20Z</dcterms:modified>
</cp:coreProperties>
</file>