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04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6715364-7445-2444-A357-E73FCADCB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0938" y="1676400"/>
            <a:ext cx="6697662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950" name="Rectangle 10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372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212164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10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372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212164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2" name="Rectangle 10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372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rgbClr val="212164"/>
                </a:solidFill>
              </a:defRPr>
            </a:lvl1pPr>
          </a:lstStyle>
          <a:p>
            <a:pPr>
              <a:defRPr/>
            </a:pPr>
            <a:fld id="{7D52F93F-EC24-304A-BCA4-637439E14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-128" charset="-128"/>
          <a:cs typeface="ＭＳ Ｐゴシック" pitchFamily="-1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-128" charset="-128"/>
          <a:cs typeface="ＭＳ Ｐゴシック" pitchFamily="-1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-128" charset="-128"/>
          <a:cs typeface="ＭＳ Ｐゴシック" pitchFamily="-1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-128" charset="-128"/>
          <a:cs typeface="ＭＳ Ｐゴシック" pitchFamily="-1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-128" charset="-128"/>
          <a:cs typeface="ＭＳ Ｐゴシック" pitchFamily="-1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-128" charset="-128"/>
          <a:cs typeface="ＭＳ Ｐゴシック" pitchFamily="-1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-128" charset="-128"/>
          <a:cs typeface="ＭＳ Ｐゴシック" pitchFamily="-1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-128" charset="-128"/>
          <a:cs typeface="ＭＳ Ｐゴシック" pitchFamily="-1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mgcoins.com" TargetMode="External"/><Relationship Id="rId3" Type="http://schemas.openxmlformats.org/officeDocument/2006/relationships/hyperlink" Target="http://rpc.ashmus.ox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Box 1"/>
          <p:cNvSpPr txBox="1">
            <a:spLocks noChangeArrowheads="1"/>
          </p:cNvSpPr>
          <p:nvPr/>
        </p:nvSpPr>
        <p:spPr bwMode="auto">
          <a:xfrm>
            <a:off x="536575" y="1974850"/>
            <a:ext cx="833437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1" u="sng">
                <a:solidFill>
                  <a:srgbClr val="212164"/>
                </a:solidFill>
              </a:rPr>
              <a:t>Coinage</a:t>
            </a:r>
            <a:r>
              <a:rPr lang="en-US" sz="2400" b="1">
                <a:solidFill>
                  <a:srgbClr val="212164"/>
                </a:solidFill>
              </a:rPr>
              <a:t>: </a:t>
            </a:r>
            <a:r>
              <a:rPr lang="en-US" sz="2400" b="1">
                <a:solidFill>
                  <a:srgbClr val="212164"/>
                </a:solidFill>
                <a:hlinkClick r:id="rId2"/>
              </a:rPr>
              <a:t>http://cmgcoins.com</a:t>
            </a:r>
            <a:r>
              <a:rPr lang="en-US" sz="2400" b="1">
                <a:solidFill>
                  <a:srgbClr val="212164"/>
                </a:solidFill>
              </a:rPr>
              <a:t> (e.g., Roman images on buildings; cf. Col. 1:15; 2 Cor. 4:)</a:t>
            </a:r>
          </a:p>
          <a:p>
            <a:r>
              <a:rPr lang="en-US" sz="2400" b="1" u="sng">
                <a:solidFill>
                  <a:srgbClr val="212164"/>
                </a:solidFill>
              </a:rPr>
              <a:t>Roman Provincial Coinage</a:t>
            </a:r>
            <a:r>
              <a:rPr lang="en-US" sz="2400" b="1">
                <a:solidFill>
                  <a:srgbClr val="212164"/>
                </a:solidFill>
              </a:rPr>
              <a:t>: </a:t>
            </a:r>
            <a:r>
              <a:rPr lang="en-US" sz="2400" b="1">
                <a:solidFill>
                  <a:srgbClr val="212164"/>
                </a:solidFill>
                <a:hlinkClick r:id="rId3"/>
              </a:rPr>
              <a:t>http://rpc.ashmus.ox.ac.uk</a:t>
            </a:r>
            <a:endParaRPr lang="en-US" sz="2400" b="1">
              <a:solidFill>
                <a:srgbClr val="212164"/>
              </a:solidFill>
            </a:endParaRPr>
          </a:p>
          <a:p>
            <a:r>
              <a:rPr lang="en-US" sz="2400" b="1" u="sng">
                <a:solidFill>
                  <a:srgbClr val="212164"/>
                </a:solidFill>
              </a:rPr>
              <a:t>Epigraphic Database</a:t>
            </a:r>
            <a:r>
              <a:rPr lang="en-US" sz="2400" b="1">
                <a:solidFill>
                  <a:srgbClr val="212164"/>
                </a:solidFill>
              </a:rPr>
              <a:t>: Packard Humanities Institution (e.g., slaves </a:t>
            </a:r>
            <a:r>
              <a:rPr lang="en-US" sz="2400" b="1">
                <a:solidFill>
                  <a:srgbClr val="212164"/>
                </a:solidFill>
                <a:latin typeface="Bwgrki" charset="0"/>
                <a:cs typeface="Bwgrki" charset="0"/>
              </a:rPr>
              <a:t>sw/ma </a:t>
            </a:r>
            <a:r>
              <a:rPr lang="en-US" sz="2400" b="1">
                <a:solidFill>
                  <a:srgbClr val="212164"/>
                </a:solidFill>
              </a:rPr>
              <a:t>all needed to be sealed with a seal; cf. Eph. 1:13-14; Rev. 7:1-2)</a:t>
            </a:r>
          </a:p>
          <a:p>
            <a:r>
              <a:rPr lang="en-US" sz="2400" b="1" u="sng">
                <a:solidFill>
                  <a:srgbClr val="212164"/>
                </a:solidFill>
              </a:rPr>
              <a:t>Greek Inscriptions</a:t>
            </a:r>
            <a:r>
              <a:rPr lang="en-US" sz="2400" b="1">
                <a:solidFill>
                  <a:srgbClr val="212164"/>
                </a:solidFill>
              </a:rPr>
              <a:t>: e-books.org at the Open Library at Brown University (e.g., Theodotus Inscription)</a:t>
            </a:r>
          </a:p>
          <a:p>
            <a:r>
              <a:rPr lang="en-US" sz="2400" b="1" u="sng">
                <a:solidFill>
                  <a:srgbClr val="212164"/>
                </a:solidFill>
              </a:rPr>
              <a:t>Papyri</a:t>
            </a:r>
            <a:r>
              <a:rPr lang="en-US" sz="2400" b="1">
                <a:solidFill>
                  <a:srgbClr val="212164"/>
                </a:solidFill>
              </a:rPr>
              <a:t>: papyri.info (searches Egyptian and other languages translated into Greek plus the Univ. of Michigan database searchable in English)</a:t>
            </a:r>
          </a:p>
        </p:txBody>
      </p:sp>
      <p:sp>
        <p:nvSpPr>
          <p:cNvPr id="4098" name="Title 2"/>
          <p:cNvSpPr>
            <a:spLocks noGrp="1"/>
          </p:cNvSpPr>
          <p:nvPr>
            <p:ph type="title" idx="4294967295"/>
          </p:nvPr>
        </p:nvSpPr>
        <p:spPr>
          <a:xfrm>
            <a:off x="508000" y="763588"/>
            <a:ext cx="8175625" cy="687387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Internet Resources for NTB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Box 1"/>
          <p:cNvSpPr txBox="1">
            <a:spLocks noChangeArrowheads="1"/>
          </p:cNvSpPr>
          <p:nvPr/>
        </p:nvSpPr>
        <p:spPr bwMode="auto">
          <a:xfrm>
            <a:off x="350838" y="1974850"/>
            <a:ext cx="833278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1" u="sng">
                <a:solidFill>
                  <a:srgbClr val="212164"/>
                </a:solidFill>
              </a:rPr>
              <a:t>Literary Sources</a:t>
            </a:r>
            <a:r>
              <a:rPr lang="en-US" sz="2400" b="1">
                <a:solidFill>
                  <a:srgbClr val="212164"/>
                </a:solidFill>
              </a:rPr>
              <a:t>: perseus.org has the Perseus Digital Library (e.g., find </a:t>
            </a:r>
            <a:r>
              <a:rPr lang="en-US" sz="2400">
                <a:solidFill>
                  <a:srgbClr val="212164"/>
                </a:solidFill>
              </a:rPr>
              <a:t>su/zugoß </a:t>
            </a:r>
            <a:r>
              <a:rPr lang="en-US" sz="2400" b="1">
                <a:solidFill>
                  <a:srgbClr val="212164"/>
                </a:solidFill>
              </a:rPr>
              <a:t>in Phil. 4:3)</a:t>
            </a:r>
          </a:p>
          <a:p>
            <a:endParaRPr lang="en-US" sz="2400" b="1">
              <a:solidFill>
                <a:srgbClr val="212164"/>
              </a:solidFill>
            </a:endParaRPr>
          </a:p>
          <a:p>
            <a:r>
              <a:rPr lang="en-US" sz="2400" b="1" u="sng">
                <a:solidFill>
                  <a:srgbClr val="212164"/>
                </a:solidFill>
              </a:rPr>
              <a:t>Greek Literature</a:t>
            </a:r>
            <a:r>
              <a:rPr lang="en-US" sz="2400" b="1">
                <a:solidFill>
                  <a:srgbClr val="212164"/>
                </a:solidFill>
              </a:rPr>
              <a:t>: Thesaurus Linguae Gracaeo</a:t>
            </a:r>
          </a:p>
          <a:p>
            <a:endParaRPr lang="en-US" sz="2400" b="1">
              <a:solidFill>
                <a:srgbClr val="212164"/>
              </a:solidFill>
            </a:endParaRPr>
          </a:p>
          <a:p>
            <a:r>
              <a:rPr lang="en-US" sz="2400" b="1" u="sng">
                <a:solidFill>
                  <a:srgbClr val="212164"/>
                </a:solidFill>
              </a:rPr>
              <a:t>Overall NTB Sites</a:t>
            </a:r>
            <a:r>
              <a:rPr lang="en-US" sz="2400" b="1">
                <a:solidFill>
                  <a:srgbClr val="212164"/>
                </a:solidFill>
              </a:rPr>
              <a:t>:</a:t>
            </a:r>
          </a:p>
          <a:p>
            <a:r>
              <a:rPr lang="en-US" sz="2400" b="1">
                <a:solidFill>
                  <a:srgbClr val="212164"/>
                </a:solidFill>
              </a:rPr>
              <a:t>• Univ. of Michigan</a:t>
            </a:r>
          </a:p>
          <a:p>
            <a:r>
              <a:rPr lang="en-US" sz="2400" b="1">
                <a:solidFill>
                  <a:srgbClr val="212164"/>
                </a:solidFill>
              </a:rPr>
              <a:t>• Papyri.org</a:t>
            </a:r>
          </a:p>
          <a:p>
            <a:r>
              <a:rPr lang="en-US" sz="2400" b="1">
                <a:solidFill>
                  <a:srgbClr val="212164"/>
                </a:solidFill>
              </a:rPr>
              <a:t>• Inscriptions Aphrodesius</a:t>
            </a:r>
          </a:p>
        </p:txBody>
      </p:sp>
      <p:sp>
        <p:nvSpPr>
          <p:cNvPr id="5122" name="Title 2"/>
          <p:cNvSpPr>
            <a:spLocks noGrp="1"/>
          </p:cNvSpPr>
          <p:nvPr>
            <p:ph type="title" idx="4294967295"/>
          </p:nvPr>
        </p:nvSpPr>
        <p:spPr>
          <a:xfrm>
            <a:off x="508000" y="763588"/>
            <a:ext cx="8175625" cy="687387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Internet Resources for NTB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rtfolio">
  <a:themeElements>
    <a:clrScheme name="Portfolio 1">
      <a:dk1>
        <a:srgbClr val="212164"/>
      </a:dk1>
      <a:lt1>
        <a:srgbClr val="E6DED3"/>
      </a:lt1>
      <a:dk2>
        <a:srgbClr val="5D2204"/>
      </a:dk2>
      <a:lt2>
        <a:srgbClr val="808080"/>
      </a:lt2>
      <a:accent1>
        <a:srgbClr val="D9B18D"/>
      </a:accent1>
      <a:accent2>
        <a:srgbClr val="697B99"/>
      </a:accent2>
      <a:accent3>
        <a:srgbClr val="F0ECE6"/>
      </a:accent3>
      <a:accent4>
        <a:srgbClr val="1B1B54"/>
      </a:accent4>
      <a:accent5>
        <a:srgbClr val="E9D5C5"/>
      </a:accent5>
      <a:accent6>
        <a:srgbClr val="5E6F8A"/>
      </a:accent6>
      <a:hlink>
        <a:srgbClr val="995421"/>
      </a:hlink>
      <a:folHlink>
        <a:srgbClr val="719F68"/>
      </a:folHlink>
    </a:clrScheme>
    <a:fontScheme name="Portfolio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ortfolio 1">
        <a:dk1>
          <a:srgbClr val="212164"/>
        </a:dk1>
        <a:lt1>
          <a:srgbClr val="E6DED3"/>
        </a:lt1>
        <a:dk2>
          <a:srgbClr val="5D2204"/>
        </a:dk2>
        <a:lt2>
          <a:srgbClr val="808080"/>
        </a:lt2>
        <a:accent1>
          <a:srgbClr val="D9B18D"/>
        </a:accent1>
        <a:accent2>
          <a:srgbClr val="697B99"/>
        </a:accent2>
        <a:accent3>
          <a:srgbClr val="F0ECE6"/>
        </a:accent3>
        <a:accent4>
          <a:srgbClr val="1B1B54"/>
        </a:accent4>
        <a:accent5>
          <a:srgbClr val="E9D5C5"/>
        </a:accent5>
        <a:accent6>
          <a:srgbClr val="5E6F8A"/>
        </a:accent6>
        <a:hlink>
          <a:srgbClr val="995421"/>
        </a:hlink>
        <a:folHlink>
          <a:srgbClr val="719F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175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ＭＳ Ｐゴシック</vt:lpstr>
      <vt:lpstr>Calibri</vt:lpstr>
      <vt:lpstr>Bwgrki</vt:lpstr>
      <vt:lpstr>Portfolio</vt:lpstr>
      <vt:lpstr>Internet Resources for NTB</vt:lpstr>
      <vt:lpstr>Internet Resources for NTB</vt:lpstr>
    </vt:vector>
  </TitlesOfParts>
  <Company>Crossroads International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Resources for NTB</dc:title>
  <dc:creator>Rick Griffith</dc:creator>
  <cp:lastModifiedBy>Rick Griffith</cp:lastModifiedBy>
  <cp:revision>2</cp:revision>
  <dcterms:created xsi:type="dcterms:W3CDTF">2011-11-18T19:28:16Z</dcterms:created>
  <dcterms:modified xsi:type="dcterms:W3CDTF">2017-09-07T11:51:42Z</dcterms:modified>
</cp:coreProperties>
</file>