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23"/>
  </p:notesMasterIdLst>
  <p:sldIdLst>
    <p:sldId id="289" r:id="rId6"/>
    <p:sldId id="481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  <p:sldId id="274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4"/>
    <p:restoredTop sz="96405"/>
  </p:normalViewPr>
  <p:slideViewPr>
    <p:cSldViewPr snapToGrid="0" snapToObjects="1">
      <p:cViewPr varScale="1">
        <p:scale>
          <a:sx n="73" d="100"/>
          <a:sy n="73" d="100"/>
        </p:scale>
        <p:origin x="248" y="2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16D53-7B3D-144C-B5E5-BD17D7EA34CA}" type="datetimeFigureOut">
              <a:rPr lang="en-TH" smtClean="0"/>
              <a:t>12/5/23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C0352-C70F-2447-BEDD-70E38D9448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2608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be the final part of our 10-part series on some of the Miracles of Jesus.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B70DC-70D4-4E47-A650-AEA54912CC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6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12787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2802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7143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53732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2133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11672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0897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55319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892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8525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36651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81333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13894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73498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D3C1-14BC-574F-AFD1-F64A3FF46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6170C-DC96-CB4D-87D7-A3E8536B4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F83C1-0F81-5046-B512-87A83D66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0FC98-0B22-1045-8822-5B47EF96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ECD9-81EA-194B-8202-9147DDF9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60925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BFD9-E8DC-D34A-8D5F-EDECF6A7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F918-A172-2848-BC93-0DDF517F2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FA98F-076C-8E42-B2DA-6A19DE9A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7F737-2FF4-2243-98B4-CDB03762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2CBF-8E41-A446-BA71-BC935E9C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61626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7196-702A-A74A-9E2C-65BA5AD7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B021B-764A-744B-BB5A-017F4066D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234D-4A11-3744-ACA9-0F59CF0B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61257-76FB-354C-954B-176C2228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18E77-D622-BF4D-B283-C58B1D93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79548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2580-8526-B343-91B3-1B140E07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816C1-7B4E-AD42-B2C3-886449CBE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7B63D-2904-1E40-9955-25169B818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8A82B-BC44-344E-BE23-F881FEBD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6701-120E-2C40-A42C-5116956A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86A4-1FA9-6349-AFB9-477436A3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31999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8DD5-FC00-4D40-BC3F-B3292341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A915B-3119-1441-BF55-AF47F2313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7D725-B138-AA48-9ED7-430D1FAB8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65465-6EAD-A641-95B1-039F53CD3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03132-0A3A-D846-972E-260B60078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F7BAF-1641-1D43-9B34-C19DEBB4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D98B8-DE6F-8F49-BBC1-A3AF5517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38161-8A02-F544-B147-C422D721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6144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3A07-3590-2248-8759-D313C96F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8B421-9DA4-0641-8986-691E5A6A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1317B-A8ED-A844-86B2-D30F381A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D84D1-43BF-A74D-B9C7-D97599FC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50046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4E695-F672-2E4D-9A23-CAA12152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A76E8-989C-BC4A-A42D-5D1B8770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2CF99-2DC5-474B-9E39-C9963930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251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2702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227F-10C7-5046-94ED-1D7B83F0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AD5-6792-C74F-8CC6-6692A9AD2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189FA-5B54-8342-B28B-5EF273AD1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F1435-6C9F-7E4B-99DC-062D4E7A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FD3BB-BD79-7443-B700-6DB5CE81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918C-0D03-D441-841F-EBCAEFDD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05275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95D2-17D5-1043-84F9-EBDACCFE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A488C-1E97-0941-8CDF-A18F1B4DA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D33BA-8B16-D442-B197-A70957C4F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6D8E9-C072-994A-A81F-D708E0A7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174B7-DA11-EC4D-9D33-93648FA8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B8D13-8408-1E4B-89C8-0B6DD8A4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6753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FF08-3EB6-4E4A-A5E1-EFD2560E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60B7D-02BF-D34F-95D6-FB128102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BA39B-677B-E441-8F41-984F57B6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828E-CB9C-5940-8C60-279DBDEC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8EB81-E277-FE45-A67A-421F34F6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13797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9BF3D-6ABE-3140-A953-C5808DDDF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3FD69-78C8-C44A-B7B1-EAE3AD614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19E14-2C8F-7E4D-8651-AA1CE628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27531-08B2-D148-B16F-230B52FB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4BC3C-8B83-5947-A3CC-6D6EE864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0185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959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1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430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4546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375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963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11091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5064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317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6648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78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3953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8076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409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bg>
      <p:bgPr>
        <a:solidFill>
          <a:srgbClr val="F4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C2834551-F769-4437-9107-350F18676686}"/>
              </a:ext>
            </a:extLst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638C80">
              <a:alpha val="29804"/>
            </a:srgbClr>
          </a:solidFill>
        </p:spPr>
      </p:sp>
    </p:spTree>
    <p:extLst>
      <p:ext uri="{BB962C8B-B14F-4D97-AF65-F5344CB8AC3E}">
        <p14:creationId xmlns:p14="http://schemas.microsoft.com/office/powerpoint/2010/main" val="2298042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BB576F-054B-4BA4-8073-B089207B6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" y="0"/>
            <a:ext cx="255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96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347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77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63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 mark on green pastel background">
            <a:extLst>
              <a:ext uri="{FF2B5EF4-FFF2-40B4-BE49-F238E27FC236}">
                <a16:creationId xmlns:a16="http://schemas.microsoft.com/office/drawing/2014/main" id="{66C3B878-1147-4DE9-AB5E-1191107A9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8769" y="0"/>
            <a:ext cx="3486687" cy="6858000"/>
          </a:xfrm>
          <a:prstGeom prst="rect">
            <a:avLst/>
          </a:prstGeom>
        </p:spPr>
      </p:pic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491624BB-4465-46F3-9ECD-BABD7DB6F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3" y="1"/>
            <a:ext cx="56402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99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5AAD9-F5B6-4BBA-AC1E-C7704D2E0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12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74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w-covered mountain peak">
            <a:extLst>
              <a:ext uri="{FF2B5EF4-FFF2-40B4-BE49-F238E27FC236}">
                <a16:creationId xmlns:a16="http://schemas.microsoft.com/office/drawing/2014/main" id="{69FC2946-6EB8-45BC-863F-47EE4C52B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6" y="10"/>
            <a:ext cx="9141694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AD38AF-757F-42D0-94E6-A727D3CEFA77}"/>
              </a:ext>
            </a:extLst>
          </p:cNvPr>
          <p:cNvSpPr/>
          <p:nvPr userDrawn="1"/>
        </p:nvSpPr>
        <p:spPr>
          <a:xfrm>
            <a:off x="390708" y="6200642"/>
            <a:ext cx="6515100" cy="1492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57337-F1C1-4743-9DD2-698598C91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AD38AF-757F-42D0-94E6-A727D3CEFA77}"/>
              </a:ext>
            </a:extLst>
          </p:cNvPr>
          <p:cNvSpPr/>
          <p:nvPr userDrawn="1"/>
        </p:nvSpPr>
        <p:spPr>
          <a:xfrm>
            <a:off x="390708" y="6200642"/>
            <a:ext cx="6515100" cy="149279"/>
          </a:xfrm>
          <a:prstGeom prst="rect">
            <a:avLst/>
          </a:prstGeom>
          <a:solidFill>
            <a:srgbClr val="C1A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494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 trails of traffic at night">
            <a:extLst>
              <a:ext uri="{FF2B5EF4-FFF2-40B4-BE49-F238E27FC236}">
                <a16:creationId xmlns:a16="http://schemas.microsoft.com/office/drawing/2014/main" id="{372DB6D1-58AD-4220-84EE-9B3A52273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AD38AF-757F-42D0-94E6-A727D3CEFA77}"/>
              </a:ext>
            </a:extLst>
          </p:cNvPr>
          <p:cNvSpPr/>
          <p:nvPr userDrawn="1"/>
        </p:nvSpPr>
        <p:spPr>
          <a:xfrm>
            <a:off x="390708" y="6200642"/>
            <a:ext cx="6515100" cy="1492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0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3E8EB1-481E-4BBA-9E94-A2F2E7688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AD38AF-757F-42D0-94E6-A727D3CEFA77}"/>
              </a:ext>
            </a:extLst>
          </p:cNvPr>
          <p:cNvSpPr/>
          <p:nvPr userDrawn="1"/>
        </p:nvSpPr>
        <p:spPr>
          <a:xfrm>
            <a:off x="390708" y="6200642"/>
            <a:ext cx="6515100" cy="1492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32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acial flow with an orange path">
            <a:extLst>
              <a:ext uri="{FF2B5EF4-FFF2-40B4-BE49-F238E27FC236}">
                <a16:creationId xmlns:a16="http://schemas.microsoft.com/office/drawing/2014/main" id="{50DD6C01-0AD7-454A-8B08-34BFF3E32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6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AD38AF-757F-42D0-94E6-A727D3CEFA77}"/>
              </a:ext>
            </a:extLst>
          </p:cNvPr>
          <p:cNvSpPr/>
          <p:nvPr userDrawn="1"/>
        </p:nvSpPr>
        <p:spPr>
          <a:xfrm>
            <a:off x="390708" y="6200642"/>
            <a:ext cx="6515100" cy="149279"/>
          </a:xfrm>
          <a:prstGeom prst="rect">
            <a:avLst/>
          </a:prstGeom>
          <a:solidFill>
            <a:srgbClr val="F086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316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F901F96-5ED0-4711-AE17-7C9245AEC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1694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AD38AF-757F-42D0-94E6-A727D3CEFA77}"/>
              </a:ext>
            </a:extLst>
          </p:cNvPr>
          <p:cNvSpPr/>
          <p:nvPr userDrawn="1"/>
        </p:nvSpPr>
        <p:spPr>
          <a:xfrm>
            <a:off x="390708" y="6200642"/>
            <a:ext cx="6515100" cy="1492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97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94850D-BE1E-4371-8FE1-646B5D09E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306" y="0"/>
            <a:ext cx="9141694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AD38AF-757F-42D0-94E6-A727D3CEFA77}"/>
              </a:ext>
            </a:extLst>
          </p:cNvPr>
          <p:cNvSpPr/>
          <p:nvPr userDrawn="1"/>
        </p:nvSpPr>
        <p:spPr>
          <a:xfrm>
            <a:off x="390708" y="6200642"/>
            <a:ext cx="6515100" cy="1492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72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network made up of connected lines and dots">
            <a:extLst>
              <a:ext uri="{FF2B5EF4-FFF2-40B4-BE49-F238E27FC236}">
                <a16:creationId xmlns:a16="http://schemas.microsoft.com/office/drawing/2014/main" id="{CB177CE1-9F26-43B5-A00E-E5BD8B96A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286" y="10"/>
            <a:ext cx="9141714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01904A-13D1-4A06-94C2-58BC0520067E}"/>
              </a:ext>
            </a:extLst>
          </p:cNvPr>
          <p:cNvSpPr/>
          <p:nvPr userDrawn="1"/>
        </p:nvSpPr>
        <p:spPr>
          <a:xfrm>
            <a:off x="390708" y="6200642"/>
            <a:ext cx="6515100" cy="149279"/>
          </a:xfrm>
          <a:prstGeom prst="rect">
            <a:avLst/>
          </a:prstGeom>
          <a:solidFill>
            <a:srgbClr val="ED75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1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294622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apse Photography Off Water Fountain">
            <a:extLst>
              <a:ext uri="{FF2B5EF4-FFF2-40B4-BE49-F238E27FC236}">
                <a16:creationId xmlns:a16="http://schemas.microsoft.com/office/drawing/2014/main" id="{5AAEC7A2-F2B6-42FF-B890-59450FD51E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436" y="3429000"/>
            <a:ext cx="2330984" cy="32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silhouette photo of man on cliff during sunset">
            <a:extLst>
              <a:ext uri="{FF2B5EF4-FFF2-40B4-BE49-F238E27FC236}">
                <a16:creationId xmlns:a16="http://schemas.microsoft.com/office/drawing/2014/main" id="{73C69D56-71A3-495A-882B-D39F75DD1D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565" y="3779228"/>
            <a:ext cx="3815714" cy="25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blue and brown painted wall">
            <a:extLst>
              <a:ext uri="{FF2B5EF4-FFF2-40B4-BE49-F238E27FC236}">
                <a16:creationId xmlns:a16="http://schemas.microsoft.com/office/drawing/2014/main" id="{B821515F-AAB1-4480-BFB3-9E4022704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3" y="3429000"/>
            <a:ext cx="2435113" cy="32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BE9C527-5211-42E1-85BB-B56D3165E4E2}"/>
              </a:ext>
            </a:extLst>
          </p:cNvPr>
          <p:cNvSpPr txBox="1">
            <a:spLocks/>
          </p:cNvSpPr>
          <p:nvPr userDrawn="1"/>
        </p:nvSpPr>
        <p:spPr bwMode="blackWhite">
          <a:xfrm>
            <a:off x="246580" y="126429"/>
            <a:ext cx="8650840" cy="3202398"/>
          </a:xfrm>
          <a:prstGeom prst="rect">
            <a:avLst/>
          </a:prstGeom>
          <a:gradFill flip="none" rotWithShape="1">
            <a:gsLst>
              <a:gs pos="0">
                <a:srgbClr val="9BAFB5">
                  <a:lumMod val="0"/>
                  <a:lumOff val="100000"/>
                </a:srgbClr>
              </a:gs>
              <a:gs pos="35000">
                <a:srgbClr val="9BAFB5">
                  <a:lumMod val="0"/>
                  <a:lumOff val="100000"/>
                </a:srgbClr>
              </a:gs>
              <a:gs pos="100000">
                <a:srgbClr val="9BAFB5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60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halkduster" panose="03050602040202020205" pitchFamily="66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30256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apse Photography Off Water Fountain">
            <a:extLst>
              <a:ext uri="{FF2B5EF4-FFF2-40B4-BE49-F238E27FC236}">
                <a16:creationId xmlns:a16="http://schemas.microsoft.com/office/drawing/2014/main" id="{5AAEC7A2-F2B6-42FF-B890-59450FD51E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436" y="3429000"/>
            <a:ext cx="2330984" cy="32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silhouette photo of man on cliff during sunset">
            <a:extLst>
              <a:ext uri="{FF2B5EF4-FFF2-40B4-BE49-F238E27FC236}">
                <a16:creationId xmlns:a16="http://schemas.microsoft.com/office/drawing/2014/main" id="{73C69D56-71A3-495A-882B-D39F75DD1D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565" y="3779228"/>
            <a:ext cx="3815714" cy="25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blue and brown painted wall">
            <a:extLst>
              <a:ext uri="{FF2B5EF4-FFF2-40B4-BE49-F238E27FC236}">
                <a16:creationId xmlns:a16="http://schemas.microsoft.com/office/drawing/2014/main" id="{B821515F-AAB1-4480-BFB3-9E4022704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3" y="3429000"/>
            <a:ext cx="2435113" cy="32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2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7399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0800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703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692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6864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E17D0-7399-C249-9E2D-22B556AD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898EE-5F4B-904F-B0F2-0F15C71A3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5C969-E44C-754C-BF59-F2AA6D61B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12/5/23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009BD-EBB5-9B4A-BD64-230C5BAD4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5EBE3-7E86-7845-B555-E68B63287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4016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451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00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C9DE-C803-0C4D-B432-0DD1F4FBC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37B7F-D2BB-0842-B354-80C9B3E3C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rist Came to Stir the Waters">
            <a:extLst>
              <a:ext uri="{FF2B5EF4-FFF2-40B4-BE49-F238E27FC236}">
                <a16:creationId xmlns:a16="http://schemas.microsoft.com/office/drawing/2014/main" id="{E82EFFFE-736F-D849-A791-DE77D7D9F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1BB4C86-49C7-9B49-BFC0-1A583D74B95B}"/>
              </a:ext>
            </a:extLst>
          </p:cNvPr>
          <p:cNvSpPr txBox="1">
            <a:spLocks/>
          </p:cNvSpPr>
          <p:nvPr/>
        </p:nvSpPr>
        <p:spPr bwMode="blackWhite">
          <a:xfrm>
            <a:off x="2407920" y="3558115"/>
            <a:ext cx="4859788" cy="16158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Healing a Paralytic</a:t>
            </a:r>
            <a:br>
              <a:rPr lang="en-US" sz="2800" dirty="0"/>
            </a:br>
            <a:r>
              <a:rPr lang="en-GB" sz="2800" b="1" dirty="0"/>
              <a:t>John 5:1-17</a:t>
            </a:r>
            <a:endParaRPr lang="en-TH" sz="4000" dirty="0">
              <a:latin typeface="Chalkduster" panose="03050602040202020205" pitchFamily="66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955FF7-E660-1642-B2EB-B3EBE4217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072" y="5325117"/>
            <a:ext cx="9177071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Manik Corea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05314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312938"/>
            <a:ext cx="5937755" cy="1188720"/>
          </a:xfrm>
        </p:spPr>
        <p:txBody>
          <a:bodyPr/>
          <a:lstStyle/>
          <a:p>
            <a:r>
              <a:rPr lang="en-US" b="1" dirty="0"/>
              <a:t>John 5:1-17: Zooming in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89" y="1634817"/>
            <a:ext cx="7840493" cy="3101983"/>
          </a:xfrm>
        </p:spPr>
        <p:txBody>
          <a:bodyPr>
            <a:noAutofit/>
          </a:bodyPr>
          <a:lstStyle/>
          <a:p>
            <a:r>
              <a:rPr lang="en-US" sz="2800" b="1" dirty="0"/>
              <a:t>V</a:t>
            </a:r>
            <a:r>
              <a:rPr lang="en-TH" sz="2800" b="1" dirty="0"/>
              <a:t>s 14: Jesus finds him in t</a:t>
            </a:r>
            <a:r>
              <a:rPr lang="en-US" sz="2800" b="1" dirty="0"/>
              <a:t>he</a:t>
            </a:r>
            <a:r>
              <a:rPr lang="en-TH" sz="2800" b="1" dirty="0"/>
              <a:t> temple. “See, you are well! Sin no more, that nothing worse may happen to you.”</a:t>
            </a:r>
          </a:p>
          <a:p>
            <a:r>
              <a:rPr lang="en-TH" sz="2800" b="1" u="sng" dirty="0"/>
              <a:t>2 possible meanings</a:t>
            </a:r>
          </a:p>
          <a:p>
            <a:r>
              <a:rPr lang="en-US" sz="2800" b="1" dirty="0"/>
              <a:t>A</a:t>
            </a:r>
            <a:r>
              <a:rPr lang="en-TH" sz="2800" b="1" dirty="0"/>
              <a:t>) His sin caused his sickness – and J</a:t>
            </a:r>
            <a:r>
              <a:rPr lang="en-US" sz="2800" b="1" dirty="0"/>
              <a:t>e</a:t>
            </a:r>
            <a:r>
              <a:rPr lang="en-TH" sz="2800" b="1" dirty="0"/>
              <a:t>sus was warning him to repent and change his ways.</a:t>
            </a:r>
          </a:p>
          <a:p>
            <a:r>
              <a:rPr lang="en-TH" sz="2800" b="1" dirty="0"/>
              <a:t>B) He is well physically, but needs more so to be well spiritually – or he will also be judged!</a:t>
            </a:r>
          </a:p>
        </p:txBody>
      </p:sp>
    </p:spTree>
    <p:extLst>
      <p:ext uri="{BB962C8B-B14F-4D97-AF65-F5344CB8AC3E}">
        <p14:creationId xmlns:p14="http://schemas.microsoft.com/office/powerpoint/2010/main" val="14991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E093-407D-3C49-A293-3D6C3226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3" y="371304"/>
            <a:ext cx="6930957" cy="1525590"/>
          </a:xfrm>
        </p:spPr>
        <p:txBody>
          <a:bodyPr>
            <a:normAutofit/>
          </a:bodyPr>
          <a:lstStyle/>
          <a:p>
            <a:r>
              <a:rPr lang="en-US" sz="3000" b="1" dirty="0"/>
              <a:t>Is sickness always the result of sin?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A2A72-2E7F-0143-B6C4-384A6602F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2638045"/>
            <a:ext cx="8550613" cy="4083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H" sz="2800" b="1" dirty="0">
                <a:solidFill>
                  <a:srgbClr val="FF0000"/>
                </a:solidFill>
              </a:rPr>
              <a:t>Yes</a:t>
            </a:r>
            <a:r>
              <a:rPr lang="en-TH" sz="2800" b="1" dirty="0"/>
              <a:t> – because we live in a sin-plagued, broken world – our own sin, the sins of others and the works of the enemy result in sickness and disease. (</a:t>
            </a:r>
            <a:r>
              <a:rPr lang="en-US" sz="2800" b="1" dirty="0"/>
              <a:t>Deut. 28:59; 29:22;1 Sam. 25:38; 2 Kings 5:27; 2 Chron. 26:19-20; Luke 13:10-13,16; Acts 13:6-11). </a:t>
            </a:r>
            <a:endParaRPr lang="en-TH" sz="2800" b="1" dirty="0"/>
          </a:p>
          <a:p>
            <a:pPr marL="0" indent="0">
              <a:buNone/>
            </a:pPr>
            <a:r>
              <a:rPr lang="en-TH" sz="2800" b="1" dirty="0">
                <a:solidFill>
                  <a:srgbClr val="00B050"/>
                </a:solidFill>
              </a:rPr>
              <a:t>No</a:t>
            </a:r>
            <a:r>
              <a:rPr lang="en-TH" sz="2800" b="1" dirty="0"/>
              <a:t> – Not all sickness is the result of our </a:t>
            </a:r>
            <a:r>
              <a:rPr lang="en-TH" sz="2800" b="1"/>
              <a:t>personal sin </a:t>
            </a:r>
            <a:r>
              <a:rPr lang="en-TH" sz="2800" b="1" dirty="0"/>
              <a:t>(John 9:1-13)</a:t>
            </a:r>
          </a:p>
          <a:p>
            <a:pPr marL="0" indent="0">
              <a:buNone/>
            </a:pPr>
            <a:endParaRPr lang="en-TH" dirty="0"/>
          </a:p>
        </p:txBody>
      </p:sp>
      <p:pic>
        <p:nvPicPr>
          <p:cNvPr id="3074" name="Picture 2" descr="Top 10 Diseases That Were Common in World War I">
            <a:extLst>
              <a:ext uri="{FF2B5EF4-FFF2-40B4-BE49-F238E27FC236}">
                <a16:creationId xmlns:a16="http://schemas.microsoft.com/office/drawing/2014/main" id="{42159E06-859C-FA40-BE41-EF201AE6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76" y="0"/>
            <a:ext cx="2067128" cy="20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312938"/>
            <a:ext cx="5937755" cy="1188720"/>
          </a:xfrm>
        </p:spPr>
        <p:txBody>
          <a:bodyPr/>
          <a:lstStyle/>
          <a:p>
            <a:r>
              <a:rPr lang="en-US" sz="2800" b="1" dirty="0"/>
              <a:t>Is sickness always the result of sin?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89" y="1634817"/>
            <a:ext cx="7840493" cy="3101983"/>
          </a:xfrm>
        </p:spPr>
        <p:txBody>
          <a:bodyPr>
            <a:noAutofit/>
          </a:bodyPr>
          <a:lstStyle/>
          <a:p>
            <a:r>
              <a:rPr lang="en-US" sz="2800" b="1" dirty="0"/>
              <a:t>V</a:t>
            </a:r>
            <a:r>
              <a:rPr lang="en-TH" sz="2800" b="1" dirty="0"/>
              <a:t>s </a:t>
            </a:r>
            <a:r>
              <a:rPr lang="en-US" sz="2800" b="1" dirty="0"/>
              <a:t>15 – Man tells Jews that Jesus healed him.</a:t>
            </a:r>
          </a:p>
          <a:p>
            <a:r>
              <a:rPr lang="en-US" sz="2800" b="1" dirty="0"/>
              <a:t>Vs 16 – Jews persecuted Jesus.</a:t>
            </a:r>
          </a:p>
          <a:p>
            <a:pPr marL="0" indent="0">
              <a:buNone/>
            </a:pPr>
            <a:endParaRPr lang="en-TH" sz="2800" b="1" dirty="0"/>
          </a:p>
        </p:txBody>
      </p:sp>
    </p:spTree>
    <p:extLst>
      <p:ext uri="{BB962C8B-B14F-4D97-AF65-F5344CB8AC3E}">
        <p14:creationId xmlns:p14="http://schemas.microsoft.com/office/powerpoint/2010/main" val="255175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hn 5 - Closer Day By Day">
            <a:extLst>
              <a:ext uri="{FF2B5EF4-FFF2-40B4-BE49-F238E27FC236}">
                <a16:creationId xmlns:a16="http://schemas.microsoft.com/office/drawing/2014/main" id="{12C34AED-A7E4-1342-87E1-B0ECF2728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405"/>
            <a:ext cx="9144000" cy="519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9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6CF6-598B-1348-B5F7-74B8912C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63" y="320657"/>
            <a:ext cx="3820402" cy="405382"/>
          </a:xfrm>
        </p:spPr>
        <p:txBody>
          <a:bodyPr>
            <a:noAutofit/>
          </a:bodyPr>
          <a:lstStyle/>
          <a:p>
            <a:r>
              <a:rPr lang="en-TH" sz="4000" b="1" dirty="0">
                <a:latin typeface="+mn-lt"/>
              </a:rPr>
              <a:t>David J. Ellis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C8F7-6AAF-D140-9187-E529E1025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86" y="1008141"/>
            <a:ext cx="84184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4400" b="1" dirty="0">
                <a:solidFill>
                  <a:schemeClr val="accent1">
                    <a:lumMod val="75000"/>
                  </a:schemeClr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Sabbath observance was not intended as a rest of inactivity, but rest which comes from spiritual communion with God, who is ceaselessly active as Creator and sustainer of the universe.</a:t>
            </a:r>
          </a:p>
          <a:p>
            <a:pPr marL="0" indent="0">
              <a:buNone/>
            </a:pPr>
            <a:r>
              <a:rPr lang="en-TH" sz="1800" b="1" dirty="0">
                <a:latin typeface="Chalkboard" panose="03050602040202020205" pitchFamily="66" charset="77"/>
                <a:cs typeface="Arial" panose="020B0604020202020204" pitchFamily="34" charset="0"/>
              </a:rPr>
              <a:t>(</a:t>
            </a:r>
            <a:r>
              <a:rPr lang="en-TH" sz="1800" b="1" i="1" dirty="0">
                <a:latin typeface="Chalkboard" panose="03050602040202020205" pitchFamily="66" charset="77"/>
                <a:cs typeface="Arial" panose="020B0604020202020204" pitchFamily="34" charset="0"/>
              </a:rPr>
              <a:t>Gospel of John</a:t>
            </a:r>
            <a:r>
              <a:rPr lang="en-TH" sz="1800" b="1" dirty="0">
                <a:latin typeface="Chalkboard" panose="03050602040202020205" pitchFamily="66" charset="77"/>
                <a:cs typeface="Arial" panose="020B0604020202020204" pitchFamily="34" charset="0"/>
              </a:rPr>
              <a:t>, New International Bible Commentary, Zondervan:1979)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CC3EC7-5C50-4E42-B1C7-8350BBF5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89" y="5256047"/>
            <a:ext cx="937911" cy="160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2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312938"/>
            <a:ext cx="5937755" cy="1188720"/>
          </a:xfrm>
        </p:spPr>
        <p:txBody>
          <a:bodyPr/>
          <a:lstStyle/>
          <a:p>
            <a:r>
              <a:rPr lang="en-US" b="1" dirty="0"/>
              <a:t>Application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89" y="1634817"/>
            <a:ext cx="7840493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800" b="1" dirty="0"/>
              <a:t>3 things J</a:t>
            </a:r>
            <a:r>
              <a:rPr lang="en-US" sz="2800" b="1" dirty="0"/>
              <a:t>e</a:t>
            </a:r>
            <a:r>
              <a:rPr lang="en-TH" sz="2800" b="1" dirty="0"/>
              <a:t>sus says: </a:t>
            </a:r>
          </a:p>
          <a:p>
            <a:pPr marL="0" indent="0">
              <a:buNone/>
            </a:pPr>
            <a:r>
              <a:rPr lang="en-TH" sz="2800" b="1" dirty="0"/>
              <a:t>1) “D</a:t>
            </a:r>
            <a:r>
              <a:rPr lang="en-US" sz="2800" b="1" dirty="0"/>
              <a:t>o</a:t>
            </a:r>
            <a:r>
              <a:rPr lang="en-TH" sz="2800" b="1" dirty="0"/>
              <a:t> you want to be healed?” – </a:t>
            </a:r>
            <a:r>
              <a:rPr lang="en-TH" sz="2800" b="1" i="1" dirty="0">
                <a:solidFill>
                  <a:schemeClr val="accent6"/>
                </a:solidFill>
              </a:rPr>
              <a:t>Invitation</a:t>
            </a:r>
            <a:r>
              <a:rPr lang="en-TH" sz="2800" b="1" dirty="0"/>
              <a:t> (Matthew 11:28-29, John 1:12).</a:t>
            </a:r>
          </a:p>
          <a:p>
            <a:pPr marL="0" indent="0">
              <a:buNone/>
            </a:pPr>
            <a:r>
              <a:rPr lang="en-TH" sz="2800" b="1" dirty="0"/>
              <a:t>2) “Sin no more, that nothing worse may    happen to you.” – </a:t>
            </a:r>
            <a:r>
              <a:rPr lang="en-TH" sz="2800" b="1" i="1" dirty="0">
                <a:solidFill>
                  <a:srgbClr val="00B0F0"/>
                </a:solidFill>
              </a:rPr>
              <a:t>Salvation/sanctification </a:t>
            </a:r>
            <a:r>
              <a:rPr lang="en-TH" sz="2800" b="1" dirty="0"/>
              <a:t>(John 8:36; 17:17).</a:t>
            </a:r>
          </a:p>
          <a:p>
            <a:pPr marL="0" indent="0">
              <a:buNone/>
            </a:pPr>
            <a:r>
              <a:rPr lang="en-TH" sz="2800" b="1" dirty="0"/>
              <a:t>3) “My Father is working until now, and I am working.” – </a:t>
            </a:r>
            <a:r>
              <a:rPr lang="en-TH" sz="2800" b="1" i="1" dirty="0">
                <a:solidFill>
                  <a:srgbClr val="7030A0"/>
                </a:solidFill>
              </a:rPr>
              <a:t>Mission</a:t>
            </a:r>
            <a:r>
              <a:rPr lang="en-TH" sz="2800" b="1" dirty="0">
                <a:solidFill>
                  <a:srgbClr val="7030A0"/>
                </a:solidFill>
              </a:rPr>
              <a:t> </a:t>
            </a:r>
            <a:r>
              <a:rPr lang="en-TH" sz="2800" b="1" dirty="0"/>
              <a:t>(John 17:18, 20:21).</a:t>
            </a:r>
          </a:p>
          <a:p>
            <a:pPr marL="0" indent="0">
              <a:buNone/>
            </a:pPr>
            <a:r>
              <a:rPr lang="en-TH" sz="2800" b="1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90214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61A4D1-E612-4B77-824D-874ACB1CB899}"/>
              </a:ext>
            </a:extLst>
          </p:cNvPr>
          <p:cNvSpPr txBox="1"/>
          <p:nvPr/>
        </p:nvSpPr>
        <p:spPr>
          <a:xfrm>
            <a:off x="299136" y="708606"/>
            <a:ext cx="8545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duster" panose="03050602040202020205" pitchFamily="66" charset="77"/>
                <a:ea typeface="+mn-ea"/>
                <a:cs typeface="+mn-cs"/>
              </a:rPr>
              <a:t>The Miracles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duster" panose="03050602040202020205" pitchFamily="66" charset="77"/>
                <a:ea typeface="+mn-ea"/>
                <a:cs typeface="+mn-cs"/>
              </a:rPr>
              <a:t>of Jesus</a:t>
            </a:r>
            <a:endParaRPr kumimoji="0" lang="en-TH" sz="60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halkduster" panose="03050602040202020205" pitchFamily="66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0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283756"/>
            <a:ext cx="5937755" cy="1188720"/>
          </a:xfrm>
        </p:spPr>
        <p:txBody>
          <a:bodyPr/>
          <a:lstStyle/>
          <a:p>
            <a:r>
              <a:rPr lang="en-US" b="1" dirty="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579" y="1598936"/>
            <a:ext cx="7013643" cy="3101983"/>
          </a:xfrm>
        </p:spPr>
        <p:txBody>
          <a:bodyPr>
            <a:noAutofit/>
          </a:bodyPr>
          <a:lstStyle/>
          <a:p>
            <a:r>
              <a:rPr lang="en-TH" sz="2800" b="1" dirty="0"/>
              <a:t>Signs (miracles) of Jesus illustrate and authenticate the person of Jesus.</a:t>
            </a:r>
          </a:p>
          <a:p>
            <a:r>
              <a:rPr lang="en-TH" sz="2800" b="1" dirty="0"/>
              <a:t>John presents them alongside the dialogue with the Jews who challenge the identity and work of Jesus. </a:t>
            </a:r>
          </a:p>
          <a:p>
            <a:r>
              <a:rPr lang="en-TH" sz="2800" b="1" dirty="0"/>
              <a:t>Miracle of John 5:1-17 leads to discussion on the authority and claims of Jesus to be the Son of God. </a:t>
            </a:r>
          </a:p>
        </p:txBody>
      </p:sp>
    </p:spTree>
    <p:extLst>
      <p:ext uri="{BB962C8B-B14F-4D97-AF65-F5344CB8AC3E}">
        <p14:creationId xmlns:p14="http://schemas.microsoft.com/office/powerpoint/2010/main" val="125430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1DC8-FF14-BD40-9119-18787C87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310201"/>
            <a:ext cx="5937755" cy="1188720"/>
          </a:xfrm>
        </p:spPr>
        <p:txBody>
          <a:bodyPr/>
          <a:lstStyle/>
          <a:p>
            <a:r>
              <a:rPr lang="en-US" b="1" dirty="0"/>
              <a:t>Pool of Bethesda</a:t>
            </a:r>
          </a:p>
        </p:txBody>
      </p:sp>
      <p:pic>
        <p:nvPicPr>
          <p:cNvPr id="1028" name="Picture 4" descr="John 5 – BiblePlaces.com">
            <a:extLst>
              <a:ext uri="{FF2B5EF4-FFF2-40B4-BE49-F238E27FC236}">
                <a16:creationId xmlns:a16="http://schemas.microsoft.com/office/drawing/2014/main" id="{8AE69886-49AC-5244-AD1E-B0CCEC5E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78" y="1727521"/>
            <a:ext cx="4704122" cy="31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ol of Bethesda | Brad Beaman">
            <a:extLst>
              <a:ext uri="{FF2B5EF4-FFF2-40B4-BE49-F238E27FC236}">
                <a16:creationId xmlns:a16="http://schemas.microsoft.com/office/drawing/2014/main" id="{2DB366A3-6D52-9749-A5BE-8A87FFEA4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521"/>
            <a:ext cx="4202349" cy="31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5C96E6-3E5F-184D-8D50-D20199F5D3A1}"/>
              </a:ext>
            </a:extLst>
          </p:cNvPr>
          <p:cNvSpPr txBox="1"/>
          <p:nvPr/>
        </p:nvSpPr>
        <p:spPr>
          <a:xfrm>
            <a:off x="573930" y="4919008"/>
            <a:ext cx="7996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TH" sz="2400" b="1" dirty="0"/>
              <a:t>Uncovered in 19th Centery, under the ruins of a Byzantine church.</a:t>
            </a:r>
            <a:r>
              <a:rPr lang="en-US" sz="2400" b="1" dirty="0"/>
              <a:t>There</a:t>
            </a:r>
            <a:r>
              <a:rPr lang="en-TH" sz="2400" b="1" dirty="0"/>
              <a:t> are two sizable rectangular reservoirs to collect rainwater, with four colonnaded porticos around the sides and one opposite it, confirming John’s account of five colonnades.</a:t>
            </a:r>
          </a:p>
        </p:txBody>
      </p:sp>
    </p:spTree>
    <p:extLst>
      <p:ext uri="{BB962C8B-B14F-4D97-AF65-F5344CB8AC3E}">
        <p14:creationId xmlns:p14="http://schemas.microsoft.com/office/powerpoint/2010/main" val="158715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312938"/>
            <a:ext cx="5937755" cy="1188720"/>
          </a:xfrm>
        </p:spPr>
        <p:txBody>
          <a:bodyPr/>
          <a:lstStyle/>
          <a:p>
            <a:r>
              <a:rPr lang="en-US" b="1" dirty="0"/>
              <a:t>John 5:1-17: Zooming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13" y="1878008"/>
            <a:ext cx="6633283" cy="3101983"/>
          </a:xfrm>
        </p:spPr>
        <p:txBody>
          <a:bodyPr>
            <a:noAutofit/>
          </a:bodyPr>
          <a:lstStyle/>
          <a:p>
            <a:r>
              <a:rPr lang="en-US" sz="2800" b="1" dirty="0"/>
              <a:t>V</a:t>
            </a:r>
            <a:r>
              <a:rPr lang="en-TH" sz="2800" b="1" dirty="0"/>
              <a:t>s 2-5 – A multitude of the sick and disabled – helpless and hopeless.</a:t>
            </a:r>
          </a:p>
          <a:p>
            <a:r>
              <a:rPr lang="en-TH" sz="2800" b="1" dirty="0"/>
              <a:t>Vs 4 – A later addition by a scribe – explains the ‘healing’ belief.</a:t>
            </a:r>
          </a:p>
          <a:p>
            <a:r>
              <a:rPr lang="en-TH" sz="2800" b="1" dirty="0"/>
              <a:t>Vs 6 – Jesus didn’t heal everyone.  “When Jesus saw him there and knew that he had already been there a long time…”</a:t>
            </a:r>
          </a:p>
        </p:txBody>
      </p:sp>
    </p:spTree>
    <p:extLst>
      <p:ext uri="{BB962C8B-B14F-4D97-AF65-F5344CB8AC3E}">
        <p14:creationId xmlns:p14="http://schemas.microsoft.com/office/powerpoint/2010/main" val="45022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866" y="351849"/>
            <a:ext cx="5937755" cy="1188720"/>
          </a:xfrm>
        </p:spPr>
        <p:txBody>
          <a:bodyPr/>
          <a:lstStyle/>
          <a:p>
            <a:r>
              <a:rPr lang="en-US" b="1" dirty="0"/>
              <a:t>John 5:1-17: Zooming in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880" y="2073840"/>
            <a:ext cx="6331725" cy="3101983"/>
          </a:xfrm>
        </p:spPr>
        <p:txBody>
          <a:bodyPr>
            <a:noAutofit/>
          </a:bodyPr>
          <a:lstStyle/>
          <a:p>
            <a:r>
              <a:rPr lang="en-TH" sz="2800" b="1" dirty="0"/>
              <a:t>Vs 6b: “Do you want to be healed?”</a:t>
            </a:r>
          </a:p>
        </p:txBody>
      </p:sp>
    </p:spTree>
    <p:extLst>
      <p:ext uri="{BB962C8B-B14F-4D97-AF65-F5344CB8AC3E}">
        <p14:creationId xmlns:p14="http://schemas.microsoft.com/office/powerpoint/2010/main" val="74395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st 100+ Question Pictures [HD] | Download Free Images &amp;amp; Stock Photos on  Unsplash">
            <a:extLst>
              <a:ext uri="{FF2B5EF4-FFF2-40B4-BE49-F238E27FC236}">
                <a16:creationId xmlns:a16="http://schemas.microsoft.com/office/drawing/2014/main" id="{905E9339-AF19-354F-A21F-926CECBA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423" y="252919"/>
            <a:ext cx="4653153" cy="25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3A71D-452A-F84E-BA1D-BDDB70556A73}"/>
              </a:ext>
            </a:extLst>
          </p:cNvPr>
          <p:cNvSpPr txBox="1"/>
          <p:nvPr/>
        </p:nvSpPr>
        <p:spPr>
          <a:xfrm>
            <a:off x="0" y="3190673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sz="6000" b="1" dirty="0">
                <a:latin typeface="Comic Sans MS" panose="030F0902030302020204" pitchFamily="66" charset="0"/>
              </a:rPr>
              <a:t>J</a:t>
            </a:r>
            <a:r>
              <a:rPr lang="en-US" sz="6000" b="1" dirty="0">
                <a:latin typeface="Comic Sans MS" panose="030F0902030302020204" pitchFamily="66" charset="0"/>
              </a:rPr>
              <a:t>e</a:t>
            </a:r>
            <a:r>
              <a:rPr lang="en-TH" sz="6000" b="1" dirty="0">
                <a:latin typeface="Comic Sans MS" panose="030F0902030302020204" pitchFamily="66" charset="0"/>
              </a:rPr>
              <a:t>sus asked 307 questions in the Gospels.</a:t>
            </a:r>
          </a:p>
          <a:p>
            <a:pPr algn="ctr"/>
            <a:endParaRPr lang="en-TH" sz="60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7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675" y="183825"/>
            <a:ext cx="5937755" cy="1188720"/>
          </a:xfrm>
        </p:spPr>
        <p:txBody>
          <a:bodyPr/>
          <a:lstStyle/>
          <a:p>
            <a:r>
              <a:rPr lang="en-US" b="1" dirty="0"/>
              <a:t>John 5:1-17: Zooming in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304" y="1645823"/>
            <a:ext cx="6905657" cy="5028352"/>
          </a:xfrm>
        </p:spPr>
        <p:txBody>
          <a:bodyPr>
            <a:noAutofit/>
          </a:bodyPr>
          <a:lstStyle/>
          <a:p>
            <a:r>
              <a:rPr lang="en-TH" sz="2800" b="1" dirty="0"/>
              <a:t>Vs 6b – “Do you want to be healed?”</a:t>
            </a:r>
          </a:p>
          <a:p>
            <a:r>
              <a:rPr lang="en-TH" sz="2800" b="1" dirty="0"/>
              <a:t>- Why did he ask this question?</a:t>
            </a:r>
          </a:p>
          <a:p>
            <a:r>
              <a:rPr lang="en-TH" sz="2800" b="1" dirty="0"/>
              <a:t>Does the invalid have a desire to be whole, or does he want to stay in his miserable state? (NOTE: It’s a question not just for the sick, but for sinners.) </a:t>
            </a:r>
          </a:p>
          <a:p>
            <a:r>
              <a:rPr lang="en-TH" sz="2800" b="1" dirty="0"/>
              <a:t>Vs 7 – Sick man is full of self-pity.</a:t>
            </a:r>
          </a:p>
          <a:p>
            <a:r>
              <a:rPr lang="en-TH" sz="2800" b="1" dirty="0"/>
              <a:t>Vs 8 – Jesus is not daunted. Gives him 3 commands – ‘get up’, ‘take up your bed’, ’walk’</a:t>
            </a:r>
          </a:p>
        </p:txBody>
      </p:sp>
    </p:spTree>
    <p:extLst>
      <p:ext uri="{BB962C8B-B14F-4D97-AF65-F5344CB8AC3E}">
        <p14:creationId xmlns:p14="http://schemas.microsoft.com/office/powerpoint/2010/main" val="1295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312938"/>
            <a:ext cx="5937755" cy="1188720"/>
          </a:xfrm>
        </p:spPr>
        <p:txBody>
          <a:bodyPr/>
          <a:lstStyle/>
          <a:p>
            <a:r>
              <a:rPr lang="en-US" b="1" dirty="0"/>
              <a:t>John 5:1-17: Zooming in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13" y="1878008"/>
            <a:ext cx="6633283" cy="3101983"/>
          </a:xfrm>
        </p:spPr>
        <p:txBody>
          <a:bodyPr>
            <a:noAutofit/>
          </a:bodyPr>
          <a:lstStyle/>
          <a:p>
            <a:r>
              <a:rPr lang="en-US" sz="2800" b="1" dirty="0"/>
              <a:t>V</a:t>
            </a:r>
            <a:r>
              <a:rPr lang="en-TH" sz="2800" b="1" dirty="0"/>
              <a:t>s9 – At once, man is healed and </a:t>
            </a:r>
            <a:r>
              <a:rPr lang="en-TH" sz="2800" b="1" i="1" dirty="0"/>
              <a:t>does all 3 things Jesus said, </a:t>
            </a:r>
            <a:r>
              <a:rPr lang="en-TH" sz="2800" b="1" dirty="0"/>
              <a:t>on this Sabbath.</a:t>
            </a:r>
          </a:p>
          <a:p>
            <a:r>
              <a:rPr lang="en-TH" sz="2800" b="1" dirty="0"/>
              <a:t>Vs 10 - The TWIST – Religious leaders upset that the Sabbath laws are broken!</a:t>
            </a:r>
          </a:p>
          <a:p>
            <a:r>
              <a:rPr lang="en-TH" sz="2800" b="1" dirty="0"/>
              <a:t>Vs 11-13 – Healed man claims ignorance. Jesus has left the scene.</a:t>
            </a:r>
          </a:p>
        </p:txBody>
      </p:sp>
    </p:spTree>
    <p:extLst>
      <p:ext uri="{BB962C8B-B14F-4D97-AF65-F5344CB8AC3E}">
        <p14:creationId xmlns:p14="http://schemas.microsoft.com/office/powerpoint/2010/main" val="34352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{FF9B9B96-8324-4349-BB28-3B153B1ED9DF}tf10001120</Template>
  <TotalTime>809</TotalTime>
  <Words>752</Words>
  <Application>Microsoft Macintosh PowerPoint</Application>
  <PresentationFormat>On-screen Show (4:3)</PresentationFormat>
  <Paragraphs>54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Chalkboard</vt:lpstr>
      <vt:lpstr>Chalkduster</vt:lpstr>
      <vt:lpstr>Comic Sans MS</vt:lpstr>
      <vt:lpstr>Gill Sans MT</vt:lpstr>
      <vt:lpstr>Times New Roman</vt:lpstr>
      <vt:lpstr>Wingdings</vt:lpstr>
      <vt:lpstr>Parcel</vt:lpstr>
      <vt:lpstr>1_Parcel</vt:lpstr>
      <vt:lpstr>Office Theme</vt:lpstr>
      <vt:lpstr>Orbit</vt:lpstr>
      <vt:lpstr>1_Office Theme</vt:lpstr>
      <vt:lpstr>PowerPoint Presentation</vt:lpstr>
      <vt:lpstr>PowerPoint Presentation</vt:lpstr>
      <vt:lpstr>The Big Picture</vt:lpstr>
      <vt:lpstr>Pool of Bethesda</vt:lpstr>
      <vt:lpstr>John 5:1-17: Zooming in</vt:lpstr>
      <vt:lpstr>John 5:1-17: Zooming in</vt:lpstr>
      <vt:lpstr>PowerPoint Presentation</vt:lpstr>
      <vt:lpstr>John 5:1-17: Zooming in</vt:lpstr>
      <vt:lpstr>John 5:1-17: Zooming in</vt:lpstr>
      <vt:lpstr>John 5:1-17: Zooming in</vt:lpstr>
      <vt:lpstr>Is sickness always the result of sin?</vt:lpstr>
      <vt:lpstr>Is sickness always the result of sin?</vt:lpstr>
      <vt:lpstr>PowerPoint Presentation</vt:lpstr>
      <vt:lpstr>David J. Ellis</vt:lpstr>
      <vt:lpstr>Application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Miracles of Jesus</dc:title>
  <dc:creator>Microsoft Office User</dc:creator>
  <cp:lastModifiedBy>Rick Griffith</cp:lastModifiedBy>
  <cp:revision>11</cp:revision>
  <cp:lastPrinted>2021-12-25T06:46:50Z</cp:lastPrinted>
  <dcterms:created xsi:type="dcterms:W3CDTF">2021-12-23T06:20:35Z</dcterms:created>
  <dcterms:modified xsi:type="dcterms:W3CDTF">2023-12-05T12:12:51Z</dcterms:modified>
</cp:coreProperties>
</file>