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43" r:id="rId2"/>
    <p:sldMasterId id="2147484074" r:id="rId3"/>
  </p:sldMasterIdLst>
  <p:notesMasterIdLst>
    <p:notesMasterId r:id="rId33"/>
  </p:notesMasterIdLst>
  <p:sldIdLst>
    <p:sldId id="2562" r:id="rId4"/>
    <p:sldId id="2556" r:id="rId5"/>
    <p:sldId id="483" r:id="rId6"/>
    <p:sldId id="5740" r:id="rId7"/>
    <p:sldId id="2506" r:id="rId8"/>
    <p:sldId id="5751" r:id="rId9"/>
    <p:sldId id="2557" r:id="rId10"/>
    <p:sldId id="5741" r:id="rId11"/>
    <p:sldId id="5789" r:id="rId12"/>
    <p:sldId id="2510" r:id="rId13"/>
    <p:sldId id="5794" r:id="rId14"/>
    <p:sldId id="5790" r:id="rId15"/>
    <p:sldId id="2542" r:id="rId16"/>
    <p:sldId id="5791" r:id="rId17"/>
    <p:sldId id="5792" r:id="rId18"/>
    <p:sldId id="5793" r:id="rId19"/>
    <p:sldId id="3691" r:id="rId20"/>
    <p:sldId id="541" r:id="rId21"/>
    <p:sldId id="5722" r:id="rId22"/>
    <p:sldId id="5723" r:id="rId23"/>
    <p:sldId id="5724" r:id="rId24"/>
    <p:sldId id="5616" r:id="rId25"/>
    <p:sldId id="5799" r:id="rId26"/>
    <p:sldId id="5798" r:id="rId27"/>
    <p:sldId id="5795" r:id="rId28"/>
    <p:sldId id="5796" r:id="rId29"/>
    <p:sldId id="5797" r:id="rId30"/>
    <p:sldId id="5788" r:id="rId31"/>
    <p:sldId id="345" r:id="rId32"/>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71C1"/>
    <a:srgbClr val="1B6133"/>
    <a:srgbClr val="E79CE8"/>
    <a:srgbClr val="5EB333"/>
    <a:srgbClr val="396900"/>
    <a:srgbClr val="CDD1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autoAdjust="0"/>
    <p:restoredTop sz="95170" autoAdjust="0"/>
  </p:normalViewPr>
  <p:slideViewPr>
    <p:cSldViewPr snapToGrid="0" snapToObjects="1">
      <p:cViewPr varScale="1">
        <p:scale>
          <a:sx n="117" d="100"/>
          <a:sy n="117" d="100"/>
        </p:scale>
        <p:origin x="193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80" d="100"/>
        <a:sy n="80" d="100"/>
      </p:scale>
      <p:origin x="0" y="0"/>
    </p:cViewPr>
  </p:sorterViewPr>
  <p:notesViewPr>
    <p:cSldViewPr snapToGrid="0" snapToObjects="1">
      <p:cViewPr varScale="1">
        <p:scale>
          <a:sx n="114" d="100"/>
          <a:sy n="114" d="100"/>
        </p:scale>
        <p:origin x="270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guardian.com/profile/patrickwintou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lausanne.org/authors/jack-sara" TargetMode="External"/><Relationship Id="rId5" Type="http://schemas.openxmlformats.org/officeDocument/2006/relationships/hyperlink" Target="https://lausanne.org/authors/salim-j-munayer" TargetMode="External"/><Relationship Id="rId4" Type="http://schemas.openxmlformats.org/officeDocument/2006/relationships/hyperlink" Target="https://lausanne.org/authors/rafik-wagdy-barsou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eguardian.com/profile/patrickwintour"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lausanne.org/authors/jack-sara" TargetMode="External"/><Relationship Id="rId5" Type="http://schemas.openxmlformats.org/officeDocument/2006/relationships/hyperlink" Target="https://lausanne.org/authors/salim-j-munayer" TargetMode="External"/><Relationship Id="rId4" Type="http://schemas.openxmlformats.org/officeDocument/2006/relationships/hyperlink" Target="https://lausanne.org/authors/rafik-wagdy-barsou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gospelcoalition.org/profile/staf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ausanne.org/authors/rafik-wagdy-barsoum"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lausanne.org/authors/jack-sara" TargetMode="External"/><Relationship Id="rId4" Type="http://schemas.openxmlformats.org/officeDocument/2006/relationships/hyperlink" Target="https://lausanne.org/authors/salim-j-munay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South Bay Mission Pastors Presentation, San Jose, CA (5 Aug 2024)</a:t>
            </a:r>
          </a:p>
        </p:txBody>
      </p:sp>
    </p:spTree>
    <p:extLst>
      <p:ext uri="{BB962C8B-B14F-4D97-AF65-F5344CB8AC3E}">
        <p14:creationId xmlns:p14="http://schemas.microsoft.com/office/powerpoint/2010/main" val="383277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effectLst/>
              </a:rPr>
              <a:t>Persecution of Christians 'coming close to genocide' in Middle East – report</a:t>
            </a:r>
          </a:p>
          <a:p>
            <a:r>
              <a:rPr lang="en-US" dirty="0">
                <a:effectLst/>
              </a:rPr>
              <a:t>Millions uprooted from homes, says UK-commissioned report, with many jailed and killed</a:t>
            </a:r>
          </a:p>
          <a:p>
            <a:r>
              <a:rPr lang="en-US" i="1" dirty="0">
                <a:hlinkClick r:id="rId3"/>
              </a:rPr>
              <a:t>Patrick Wintour</a:t>
            </a:r>
            <a:r>
              <a:rPr lang="en-US" i="1" dirty="0"/>
              <a:t> in Addis Ababa</a:t>
            </a:r>
          </a:p>
          <a:p>
            <a:r>
              <a:rPr lang="en-US" dirty="0"/>
              <a:t>Thu 2 May 2019 17.00 EDT</a:t>
            </a:r>
            <a:endParaRPr lang="en-US" dirty="0">
              <a:effectLst/>
            </a:endParaRPr>
          </a:p>
          <a:p>
            <a:r>
              <a:rPr lang="en-US" dirty="0">
                <a:effectLst/>
              </a:rPr>
              <a:t>The Guardian</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https://</a:t>
            </a:r>
            <a:r>
              <a:rPr lang="en-US" dirty="0" err="1">
                <a:latin typeface="Times New Roman" charset="0"/>
                <a:ea typeface="ＭＳ Ｐゴシック" charset="0"/>
                <a:cs typeface="ＭＳ Ｐゴシック" charset="0"/>
              </a:rPr>
              <a:t>www.theguardian.com</a:t>
            </a:r>
            <a:r>
              <a:rPr lang="en-US" dirty="0">
                <a:latin typeface="Times New Roman" charset="0"/>
                <a:ea typeface="ＭＳ Ｐゴシック" charset="0"/>
                <a:cs typeface="ＭＳ Ｐゴシック" charset="0"/>
              </a:rPr>
              <a:t>/world/2019/may/02/persecution-driving-</a:t>
            </a:r>
            <a:r>
              <a:rPr lang="en-US" dirty="0" err="1">
                <a:latin typeface="Times New Roman" charset="0"/>
                <a:ea typeface="ＭＳ Ｐゴシック" charset="0"/>
                <a:cs typeface="ＭＳ Ｐゴシック" charset="0"/>
              </a:rPr>
              <a:t>christians</a:t>
            </a:r>
            <a:r>
              <a:rPr lang="en-US" dirty="0">
                <a:latin typeface="Times New Roman" charset="0"/>
                <a:ea typeface="ＭＳ Ｐゴシック" charset="0"/>
                <a:cs typeface="ＭＳ Ｐゴシック" charset="0"/>
              </a:rPr>
              <a:t>-out-of-middle-east-report#:~:text=The%20report%20shows%20that%20a,or%20roughly%2015%20million%20people.</a:t>
            </a:r>
          </a:p>
          <a:p>
            <a:r>
              <a:rPr lang="en-US" dirty="0">
                <a:latin typeface="Times New Roman" charset="0"/>
                <a:ea typeface="ＭＳ Ｐゴシック" charset="0"/>
                <a:cs typeface="ＭＳ Ｐゴシック" charset="0"/>
              </a:rPr>
              <a:t>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dirty="0"/>
              <a:t>But the outlook for all Christian communities is negative. Paul Vallely’s book, </a:t>
            </a:r>
            <a:r>
              <a:rPr lang="en-US" i="1" dirty="0"/>
              <a:t>The Vanishing: The Twilight of Christianity in the Middle East</a:t>
            </a:r>
            <a:r>
              <a:rPr lang="en-US" i="0" dirty="0"/>
              <a:t> [which I cannot verify or find on the Internet]</a:t>
            </a:r>
            <a:r>
              <a:rPr lang="en-US" dirty="0"/>
              <a:t>, proves poignant evidence. Here are some indicative quotes:</a:t>
            </a:r>
          </a:p>
          <a:p>
            <a:pPr>
              <a:buFont typeface="Arial" panose="020B0604020202020204" pitchFamily="34" charset="0"/>
              <a:buChar char="•"/>
            </a:pPr>
            <a:r>
              <a:rPr lang="en-US" dirty="0"/>
              <a:t>For the first time in nearly two millennia, Iraq may soon be bereft of Christians.</a:t>
            </a:r>
          </a:p>
          <a:p>
            <a:pPr>
              <a:buFont typeface="Arial" panose="020B0604020202020204" pitchFamily="34" charset="0"/>
              <a:buChar char="•"/>
            </a:pPr>
            <a:r>
              <a:rPr lang="en-US" dirty="0"/>
              <a:t>The Christian faith and its followers were an integral part of the Middle East since the religion’s earliest days. Now, they are facing extinction in many of their ancient homelands.</a:t>
            </a:r>
          </a:p>
          <a:p>
            <a:pPr>
              <a:buFont typeface="Arial" panose="020B0604020202020204" pitchFamily="34" charset="0"/>
              <a:buChar char="•"/>
            </a:pPr>
            <a:r>
              <a:rPr lang="en-US" dirty="0"/>
              <a:t>The ancient churches of the Middle East face a mortal threat. In Iraq, Syria, Egypt, and Palestine, the crucible of Christianity is being extinguished.</a:t>
            </a:r>
          </a:p>
          <a:p>
            <a:pPr>
              <a:buFont typeface="Arial" panose="020B0604020202020204" pitchFamily="34" charset="0"/>
              <a:buChar char="•"/>
            </a:pPr>
            <a:r>
              <a:rPr lang="en-US" dirty="0"/>
              <a:t>The exodus of Christians from the region is unprecedented in modern times, leading to fears that Christianity in the very lands of its birth is becoming a vanishing religion."</a:t>
            </a:r>
          </a:p>
          <a:p>
            <a:endParaRPr lang="en-US" dirty="0"/>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t>Middle East and North Africa (MENA) Regional Report</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Lausanne Movement Authors </a:t>
            </a:r>
            <a:r>
              <a:rPr lang="en-US" b="1" dirty="0">
                <a:hlinkClick r:id="rId4"/>
              </a:rPr>
              <a:t>Rafik Wagdy Barsoum</a:t>
            </a:r>
            <a:r>
              <a:rPr lang="en-US" b="1" dirty="0"/>
              <a:t>, </a:t>
            </a:r>
            <a:r>
              <a:rPr lang="en-US" b="1" dirty="0">
                <a:hlinkClick r:id="rId5"/>
              </a:rPr>
              <a:t>Salim J. Munayer</a:t>
            </a:r>
            <a:r>
              <a:rPr lang="en-US" b="1" dirty="0"/>
              <a:t>, and </a:t>
            </a:r>
            <a:r>
              <a:rPr lang="en-US" b="1" dirty="0">
                <a:hlinkClick r:id="rId6"/>
              </a:rPr>
              <a:t>Jack Sara</a:t>
            </a:r>
            <a:endParaRPr lang="en-US" dirty="0"/>
          </a:p>
          <a:p>
            <a:r>
              <a:rPr lang="en-US" dirty="0"/>
              <a:t>https://</a:t>
            </a:r>
            <a:r>
              <a:rPr lang="en-US" dirty="0" err="1"/>
              <a:t>lausanne.org</a:t>
            </a:r>
            <a:r>
              <a:rPr lang="en-US" dirty="0"/>
              <a:t>/report/</a:t>
            </a:r>
            <a:r>
              <a:rPr lang="en-US" dirty="0" err="1"/>
              <a:t>mena</a:t>
            </a:r>
            <a:r>
              <a:rPr lang="en-US" dirty="0"/>
              <a:t> </a:t>
            </a:r>
          </a:p>
          <a:p>
            <a:r>
              <a:rPr lang="en-US" dirty="0"/>
              <a:t>Accessed 2 Aug 2024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32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effectLst/>
              </a:rPr>
              <a:t>Persecution of Christians 'coming close to genocide' in Middle East – report</a:t>
            </a:r>
          </a:p>
          <a:p>
            <a:r>
              <a:rPr lang="en-US" dirty="0">
                <a:effectLst/>
              </a:rPr>
              <a:t>Millions uprooted from homes, says UK-commissioned report, with many jailed and killed</a:t>
            </a:r>
          </a:p>
          <a:p>
            <a:r>
              <a:rPr lang="en-US" i="1" dirty="0">
                <a:hlinkClick r:id="rId3"/>
              </a:rPr>
              <a:t>Patrick Wintour</a:t>
            </a:r>
            <a:r>
              <a:rPr lang="en-US" i="1" dirty="0"/>
              <a:t> in Addis Ababa</a:t>
            </a:r>
          </a:p>
          <a:p>
            <a:r>
              <a:rPr lang="en-US" dirty="0"/>
              <a:t>Thu 2 May 2019 17.00 EDT</a:t>
            </a:r>
            <a:endParaRPr lang="en-US" dirty="0">
              <a:effectLst/>
            </a:endParaRPr>
          </a:p>
          <a:p>
            <a:r>
              <a:rPr lang="en-US" dirty="0">
                <a:effectLst/>
              </a:rPr>
              <a:t>The Guardian</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https://</a:t>
            </a:r>
            <a:r>
              <a:rPr lang="en-US" dirty="0" err="1">
                <a:latin typeface="Times New Roman" charset="0"/>
                <a:ea typeface="ＭＳ Ｐゴシック" charset="0"/>
                <a:cs typeface="ＭＳ Ｐゴシック" charset="0"/>
              </a:rPr>
              <a:t>www.theguardian.com</a:t>
            </a:r>
            <a:r>
              <a:rPr lang="en-US" dirty="0">
                <a:latin typeface="Times New Roman" charset="0"/>
                <a:ea typeface="ＭＳ Ｐゴシック" charset="0"/>
                <a:cs typeface="ＭＳ Ｐゴシック" charset="0"/>
              </a:rPr>
              <a:t>/world/2019/may/02/persecution-driving-</a:t>
            </a:r>
            <a:r>
              <a:rPr lang="en-US" dirty="0" err="1">
                <a:latin typeface="Times New Roman" charset="0"/>
                <a:ea typeface="ＭＳ Ｐゴシック" charset="0"/>
                <a:cs typeface="ＭＳ Ｐゴシック" charset="0"/>
              </a:rPr>
              <a:t>christians</a:t>
            </a:r>
            <a:r>
              <a:rPr lang="en-US" dirty="0">
                <a:latin typeface="Times New Roman" charset="0"/>
                <a:ea typeface="ＭＳ Ｐゴシック" charset="0"/>
                <a:cs typeface="ＭＳ Ｐゴシック" charset="0"/>
              </a:rPr>
              <a:t>-out-of-middle-east-report#:~:text=The%20report%20shows%20that%20a,or%20roughly%2015%20million%20people.</a:t>
            </a:r>
          </a:p>
          <a:p>
            <a:r>
              <a:rPr lang="en-US" dirty="0">
                <a:latin typeface="Times New Roman" charset="0"/>
                <a:ea typeface="ＭＳ Ｐゴシック" charset="0"/>
                <a:cs typeface="ＭＳ Ｐゴシック" charset="0"/>
              </a:rPr>
              <a:t>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r>
              <a:rPr lang="en-US" dirty="0"/>
              <a:t>But the outlook for all Christian communities is negative. Paul Vallely’s book, </a:t>
            </a:r>
            <a:r>
              <a:rPr lang="en-US" i="1" dirty="0"/>
              <a:t>The Vanishing: The Twilight of Christianity in the Middle East</a:t>
            </a:r>
            <a:r>
              <a:rPr lang="en-US" i="0" dirty="0"/>
              <a:t> [which I cannot verify or find on the Internet]</a:t>
            </a:r>
            <a:r>
              <a:rPr lang="en-US" dirty="0"/>
              <a:t>, proves poignant evidence. Here are some indicative quotes:</a:t>
            </a:r>
          </a:p>
          <a:p>
            <a:pPr>
              <a:buFont typeface="Arial" panose="020B0604020202020204" pitchFamily="34" charset="0"/>
              <a:buChar char="•"/>
            </a:pPr>
            <a:r>
              <a:rPr lang="en-US" dirty="0"/>
              <a:t>For the first time in nearly two millennia, Iraq may soon be bereft of Christians.</a:t>
            </a:r>
          </a:p>
          <a:p>
            <a:pPr>
              <a:buFont typeface="Arial" panose="020B0604020202020204" pitchFamily="34" charset="0"/>
              <a:buChar char="•"/>
            </a:pPr>
            <a:r>
              <a:rPr lang="en-US" dirty="0"/>
              <a:t>The Christian faith and its followers were an integral part of the Middle East since the religion’s earliest days. Now, they are facing extinction in many of their ancient homelands.</a:t>
            </a:r>
          </a:p>
          <a:p>
            <a:pPr>
              <a:buFont typeface="Arial" panose="020B0604020202020204" pitchFamily="34" charset="0"/>
              <a:buChar char="•"/>
            </a:pPr>
            <a:r>
              <a:rPr lang="en-US" dirty="0"/>
              <a:t>The ancient churches of the Middle East face a mortal threat. In Iraq, Syria, Egypt, and Palestine, the crucible of Christianity is being extinguished.</a:t>
            </a:r>
          </a:p>
          <a:p>
            <a:pPr>
              <a:buFont typeface="Arial" panose="020B0604020202020204" pitchFamily="34" charset="0"/>
              <a:buChar char="•"/>
            </a:pPr>
            <a:r>
              <a:rPr lang="en-US" dirty="0"/>
              <a:t>The exodus of Christians from the region is unprecedented in modern times, leading to fears that Christianity in the very lands of its birth is becoming a vanishing religion."</a:t>
            </a:r>
          </a:p>
          <a:p>
            <a:endParaRPr lang="en-US" dirty="0"/>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t>Middle East and North Africa (MENA) Regional Report</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Lausanne Movement Authors </a:t>
            </a:r>
            <a:r>
              <a:rPr lang="en-US" b="1" dirty="0">
                <a:hlinkClick r:id="rId4"/>
              </a:rPr>
              <a:t>Rafik Wagdy Barsoum</a:t>
            </a:r>
            <a:r>
              <a:rPr lang="en-US" b="1" dirty="0"/>
              <a:t>, </a:t>
            </a:r>
            <a:r>
              <a:rPr lang="en-US" b="1" dirty="0">
                <a:hlinkClick r:id="rId5"/>
              </a:rPr>
              <a:t>Salim J. Munayer</a:t>
            </a:r>
            <a:r>
              <a:rPr lang="en-US" b="1" dirty="0"/>
              <a:t>, and </a:t>
            </a:r>
            <a:r>
              <a:rPr lang="en-US" b="1" dirty="0">
                <a:hlinkClick r:id="rId6"/>
              </a:rPr>
              <a:t>Jack Sara</a:t>
            </a:r>
            <a:endParaRPr lang="en-US" dirty="0"/>
          </a:p>
          <a:p>
            <a:r>
              <a:rPr lang="en-US" dirty="0"/>
              <a:t>https://</a:t>
            </a:r>
            <a:r>
              <a:rPr lang="en-US" dirty="0" err="1"/>
              <a:t>lausanne.org</a:t>
            </a:r>
            <a:r>
              <a:rPr lang="en-US" dirty="0"/>
              <a:t>/report/</a:t>
            </a:r>
            <a:r>
              <a:rPr lang="en-US" dirty="0" err="1"/>
              <a:t>mena</a:t>
            </a:r>
            <a:r>
              <a:rPr lang="en-US" dirty="0"/>
              <a:t> </a:t>
            </a:r>
          </a:p>
          <a:p>
            <a:r>
              <a:rPr lang="en-US" dirty="0"/>
              <a:t>Accessed 2 Aug 2024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777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map depicts the number of people on each continent who claim to be Christians. What sticks out to me is that MENA is far behind the other regions, even though it is where Christianity began. </a:t>
            </a:r>
            <a:endParaRPr lang="en-US" dirty="0"/>
          </a:p>
        </p:txBody>
      </p:sp>
    </p:spTree>
    <p:extLst>
      <p:ext uri="{BB962C8B-B14F-4D97-AF65-F5344CB8AC3E}">
        <p14:creationId xmlns:p14="http://schemas.microsoft.com/office/powerpoint/2010/main" val="30904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Lebanon, Syria, and Egypt, the only nations with more than 10% Christians are those with high levels of expatriates.</a:t>
            </a:r>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11023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dirty="0">
                <a:effectLst/>
              </a:rPr>
              <a:t>The Christian Broadcasting Network found, also in 2018, that '</a:t>
            </a:r>
            <a:r>
              <a:rPr lang="en-US" b="1" dirty="0">
                <a:effectLst/>
              </a:rPr>
              <a:t>Christianity is growing faster in the Islamic Republic of Iran than in any other country</a:t>
            </a:r>
            <a:r>
              <a:rPr lang="en-US" dirty="0">
                <a:effectLst/>
              </a:rPr>
              <a:t>. 'Jun 15, 2023."</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3540933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20 years, more Iranians have become Christians than in the previous 13 centuries—since Islam came to Iran. In 1979, there were an estimated 500 Christians from a Muslim background in Iran. Today, there are hundreds of thousands—some estimate more than 1 million. According to the research organization Operation World, Iran has the fastest-growing evangelical movement in the world. The second-fastest-growing church is in Afghanistan—where Afghans are being reached in large part by Iranians."</a:t>
            </a:r>
          </a:p>
          <a:p>
            <a:endParaRPr lang="en-US" dirty="0"/>
          </a:p>
          <a:p>
            <a:r>
              <a:rPr lang="en-US" b="1" dirty="0"/>
              <a:t>Day 2: The Fastest-Growing Church in the World </a:t>
            </a:r>
          </a:p>
          <a:p>
            <a:r>
              <a:rPr lang="en-US" dirty="0"/>
              <a:t>April 7, 2021  |  </a:t>
            </a:r>
            <a:r>
              <a:rPr lang="en-US" dirty="0">
                <a:hlinkClick r:id="rId3"/>
              </a:rPr>
              <a:t>Staff </a:t>
            </a:r>
            <a:endParaRPr lang="en-US" dirty="0"/>
          </a:p>
          <a:p>
            <a:r>
              <a:rPr lang="en-US" dirty="0"/>
              <a:t>https://</a:t>
            </a:r>
            <a:r>
              <a:rPr lang="en-US" dirty="0" err="1"/>
              <a:t>www.thegospelcoalition.org</a:t>
            </a:r>
            <a:r>
              <a:rPr lang="en-US" dirty="0"/>
              <a:t>/article/fastest-growing-church-world/</a:t>
            </a:r>
          </a:p>
          <a:p>
            <a:r>
              <a:rPr lang="en-US" dirty="0"/>
              <a:t>Accessed 2 Aug 2024</a:t>
            </a:r>
            <a:endParaRPr lang="en-US" dirty="0">
              <a:effectLst/>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119119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0783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311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275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71555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2790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6D7AD-8293-F342-AFE0-99D0E8A70A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en-US" altLang="ja-JP" dirty="0">
                <a:latin typeface="Times New Roman" charset="0"/>
                <a:ea typeface="ＭＳ Ｐゴシック" charset="0"/>
                <a:cs typeface="ＭＳ Ｐゴシック" charset="0"/>
              </a:rPr>
              <a:t> served for 30 years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So, in 2021 we shifted from Singapore to Jordan. </a:t>
            </a:r>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teach Bible through translation into Arabic. </a:t>
            </a:r>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Generally speaking, they have in common Arabic and Islam.</a:t>
            </a:r>
          </a:p>
        </p:txBody>
      </p:sp>
    </p:spTree>
    <p:extLst>
      <p:ext uri="{BB962C8B-B14F-4D97-AF65-F5344CB8AC3E}">
        <p14:creationId xmlns:p14="http://schemas.microsoft.com/office/powerpoint/2010/main" val="29275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My students are now from 11 different nations based at JETS.</a:t>
            </a:r>
          </a:p>
          <a:p>
            <a:r>
              <a:rPr lang="en-US" sz="1800" dirty="0">
                <a:effectLst/>
                <a:latin typeface="Arial" panose="020B0604020202020204" pitchFamily="34" charset="0"/>
                <a:ea typeface="MS Mincho" panose="02020609040205080304" pitchFamily="49" charset="-128"/>
              </a:rPr>
              <a:t>____________</a:t>
            </a:r>
          </a:p>
          <a:p>
            <a:endParaRPr lang="en-US" sz="1800" dirty="0">
              <a:effectLst/>
              <a:latin typeface="Arial" panose="020B0604020202020204" pitchFamily="34" charset="0"/>
              <a:ea typeface="MS Mincho" panose="02020609040205080304" pitchFamily="49" charset="-128"/>
            </a:endParaRPr>
          </a:p>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makeup of Christian communities in the MENA region is diverse and rich in history, reflecting centuries of coexistence and interaction with various cultures and religions. While the specific demographics vary from country to country, here is a general overview of the Christian presence:</a:t>
            </a:r>
          </a:p>
          <a:p>
            <a:endParaRPr lang="en-US" dirty="0"/>
          </a:p>
          <a:p>
            <a:r>
              <a:rPr lang="en-US" i="1" dirty="0"/>
              <a:t>Armenian Christians: </a:t>
            </a:r>
            <a:r>
              <a:rPr lang="en-US" dirty="0"/>
              <a:t>Concentrated in countries like Armenia, Iran, Lebanon, Syria, and Turkey, Armenian Christians have a rich cultural heritage and have faced historical challenges, including genocide and displacement.</a:t>
            </a:r>
          </a:p>
          <a:p>
            <a:endParaRPr lang="en-US" dirty="0"/>
          </a:p>
          <a:p>
            <a:r>
              <a:rPr lang="en-US" i="1" dirty="0"/>
              <a:t>Coptic Christians: </a:t>
            </a:r>
            <a:r>
              <a:rPr lang="en-US" dirty="0"/>
              <a:t>Primarily concentrated in Egypt, Coptic Christians are one of the oldest Christian communities in the world, tracing their roots back to the early days of Christianity. They have a distinctive cultural and religious identity within Egypt.</a:t>
            </a:r>
          </a:p>
          <a:p>
            <a:endParaRPr lang="en-US" i="1" dirty="0"/>
          </a:p>
          <a:p>
            <a:r>
              <a:rPr lang="en-US" i="1" dirty="0"/>
              <a:t>Chaldean, Assyrian, and Syriac Christians: </a:t>
            </a:r>
            <a:r>
              <a:rPr lang="en-US" dirty="0"/>
              <a:t>These communities are mainly found in Iraq and Syria, with smaller populations in other countries in the region. They have faced significant challenges due to conflicts and persecution in recent years.</a:t>
            </a:r>
          </a:p>
          <a:p>
            <a:endParaRPr lang="en-US" i="1" dirty="0"/>
          </a:p>
          <a:p>
            <a:r>
              <a:rPr lang="en-US" i="1" dirty="0"/>
              <a:t>Eastern Orthodox Christians: </a:t>
            </a:r>
            <a:r>
              <a:rPr lang="en-US" dirty="0"/>
              <a:t>Beyond Greece and Cyprus, Eastern Orthodox Christians are also found in countries like Syria, Lebanon, and Jordan, where they have longstanding historical roots.</a:t>
            </a:r>
          </a:p>
          <a:p>
            <a:endParaRPr lang="en-US" i="1" dirty="0"/>
          </a:p>
          <a:p>
            <a:r>
              <a:rPr lang="en-US" i="1" dirty="0"/>
              <a:t>Greek Orthodox and Greek Catholic: </a:t>
            </a:r>
            <a:r>
              <a:rPr lang="en-US" dirty="0"/>
              <a:t>These communities have a presence in various countries across the MENA region, including Syria, Jordan, Palestine, and Lebanon.</a:t>
            </a:r>
          </a:p>
          <a:p>
            <a:endParaRPr lang="en-US" i="1" dirty="0"/>
          </a:p>
          <a:p>
            <a:r>
              <a:rPr lang="en-US" i="1" dirty="0"/>
              <a:t>Maronite Christians: </a:t>
            </a:r>
            <a:r>
              <a:rPr lang="en-US" dirty="0"/>
              <a:t>Predominantly found in Lebanon, Maronite Christians have a significant presence in Lebanese society and have historically played a key role in the country’s politics and culture.</a:t>
            </a:r>
          </a:p>
          <a:p>
            <a:endParaRPr lang="en-US" i="1" dirty="0"/>
          </a:p>
          <a:p>
            <a:r>
              <a:rPr lang="en-US" i="1" dirty="0"/>
              <a:t>Protestant and Evangelical Christians: </a:t>
            </a:r>
            <a:r>
              <a:rPr lang="en-US" dirty="0"/>
              <a:t>In recent decades, there has been a growth in Protestant and Evangelical Christian communities in various countries across the MENA region. Perhaps numbering over half a million in Egypt, influential communities exist also in Lebanon and Jordan. In some countries like Iraq, however, they might be only a few hundred in population. </a:t>
            </a:r>
          </a:p>
          <a:p>
            <a:endParaRPr lang="en-US" dirty="0"/>
          </a:p>
          <a:p>
            <a:r>
              <a:rPr lang="en-US" dirty="0"/>
              <a:t>There are a number of Anglican Christians in the region. There are also expatriate Christian communities in many of the MENA countries, especially the Gulf states."</a:t>
            </a:r>
          </a:p>
          <a:p>
            <a:endParaRPr lang="en-US" dirty="0"/>
          </a:p>
          <a:p>
            <a:pPr marL="0" marR="0" lvl="0" indent="0" algn="l" defTabSz="457177" rtl="0" eaLnBrk="1" fontAlgn="auto" latinLnBrk="0" hangingPunct="1">
              <a:lnSpc>
                <a:spcPct val="100000"/>
              </a:lnSpc>
              <a:spcBef>
                <a:spcPts val="0"/>
              </a:spcBef>
              <a:spcAft>
                <a:spcPts val="0"/>
              </a:spcAft>
              <a:buClrTx/>
              <a:buSzTx/>
              <a:buFontTx/>
              <a:buNone/>
              <a:tabLst/>
              <a:defRPr/>
            </a:pPr>
            <a:r>
              <a:rPr lang="en-US" b="1" dirty="0"/>
              <a:t>Middle East and North Africa (MENA) Regional Report</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Lausanne Movement Authors </a:t>
            </a:r>
            <a:r>
              <a:rPr lang="en-US" b="1" dirty="0">
                <a:hlinkClick r:id="rId3"/>
              </a:rPr>
              <a:t>Rafik Wagdy Barsoum</a:t>
            </a:r>
            <a:r>
              <a:rPr lang="en-US" b="1" dirty="0"/>
              <a:t>, </a:t>
            </a:r>
            <a:r>
              <a:rPr lang="en-US" b="1" dirty="0">
                <a:hlinkClick r:id="rId4"/>
              </a:rPr>
              <a:t>Salim J. Munayer</a:t>
            </a:r>
            <a:r>
              <a:rPr lang="en-US" b="1" dirty="0"/>
              <a:t>, and </a:t>
            </a:r>
            <a:r>
              <a:rPr lang="en-US" b="1" dirty="0">
                <a:hlinkClick r:id="rId5"/>
              </a:rPr>
              <a:t>Jack Sara</a:t>
            </a:r>
            <a:endParaRPr lang="en-US" dirty="0"/>
          </a:p>
          <a:p>
            <a:r>
              <a:rPr lang="en-US" dirty="0"/>
              <a:t>https://</a:t>
            </a:r>
            <a:r>
              <a:rPr lang="en-US" dirty="0" err="1"/>
              <a:t>lausanne.org</a:t>
            </a:r>
            <a:r>
              <a:rPr lang="en-US" dirty="0"/>
              <a:t>/report/</a:t>
            </a:r>
            <a:r>
              <a:rPr lang="en-US" dirty="0" err="1"/>
              <a:t>mena</a:t>
            </a:r>
            <a:r>
              <a:rPr lang="en-US" dirty="0"/>
              <a:t> </a:t>
            </a:r>
          </a:p>
          <a:p>
            <a:r>
              <a:rPr lang="en-US" dirty="0"/>
              <a:t>Accessed 2 Aug 2024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799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But now we believe that is timing is right to make this shift before we get too old to shift to another culture. Jordan also gives us the potential to serve as long as we wish! </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49758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36527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2014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97126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559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57856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979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4195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3926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23109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860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5277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601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9500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708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990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15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995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84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23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151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351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8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885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981587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95870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9.jpeg"/><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the Middle East and North Africa (MENA) region; source: [12]. |  Download Scientific Diagram">
            <a:extLst>
              <a:ext uri="{FF2B5EF4-FFF2-40B4-BE49-F238E27FC236}">
                <a16:creationId xmlns:a16="http://schemas.microsoft.com/office/drawing/2014/main" id="{C642D122-5DF5-3F49-AFE3-54EA56884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9599"/>
            <a:ext cx="9144000" cy="47339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0129"/>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Middle East Update 2024</a:t>
            </a:r>
          </a:p>
        </p:txBody>
      </p:sp>
      <p:sp>
        <p:nvSpPr>
          <p:cNvPr id="2" name="Rectangle 2">
            <a:extLst>
              <a:ext uri="{FF2B5EF4-FFF2-40B4-BE49-F238E27FC236}">
                <a16:creationId xmlns:a16="http://schemas.microsoft.com/office/drawing/2014/main" id="{29E33D24-F30A-988A-FC62-192ED70E84FA}"/>
              </a:ext>
            </a:extLst>
          </p:cNvPr>
          <p:cNvSpPr txBox="1">
            <a:spLocks noChangeArrowheads="1"/>
          </p:cNvSpPr>
          <p:nvPr/>
        </p:nvSpPr>
        <p:spPr bwMode="auto">
          <a:xfrm>
            <a:off x="-9625" y="6063525"/>
            <a:ext cx="9144000" cy="790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Dr Rick &amp; Susan Griffith • JETS</a:t>
            </a:r>
          </a:p>
        </p:txBody>
      </p:sp>
    </p:spTree>
    <p:extLst>
      <p:ext uri="{BB962C8B-B14F-4D97-AF65-F5344CB8AC3E}">
        <p14:creationId xmlns:p14="http://schemas.microsoft.com/office/powerpoint/2010/main" val="41014519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287613" cy="6858000"/>
          </a:xfrm>
          <a:prstGeom prst="rect">
            <a:avLst/>
          </a:prstGeom>
        </p:spPr>
      </p:pic>
      <p:sp>
        <p:nvSpPr>
          <p:cNvPr id="900098" name="Rectangle 2"/>
          <p:cNvSpPr>
            <a:spLocks noGrp="1" noChangeArrowheads="1"/>
          </p:cNvSpPr>
          <p:nvPr>
            <p:ph type="ctrTitle"/>
          </p:nvPr>
        </p:nvSpPr>
        <p:spPr>
          <a:xfrm>
            <a:off x="0" y="6139311"/>
            <a:ext cx="9144000" cy="66826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60 Jordan Evangelical Churches</a:t>
            </a:r>
            <a:endParaRPr lang="en-US" sz="2400" b="1" dirty="0">
              <a:effectLst>
                <a:glow rad="127000">
                  <a:schemeClr val="tx1"/>
                </a:glow>
              </a:effectLst>
              <a:latin typeface="Arial" charset="0"/>
              <a:ea typeface="ＭＳ Ｐゴシック" charset="0"/>
              <a:cs typeface="ＭＳ Ｐゴシック" charset="0"/>
            </a:endParaRPr>
          </a:p>
        </p:txBody>
      </p:sp>
      <p:grpSp>
        <p:nvGrpSpPr>
          <p:cNvPr id="900096" name="Group 900095">
            <a:extLst>
              <a:ext uri="{FF2B5EF4-FFF2-40B4-BE49-F238E27FC236}">
                <a16:creationId xmlns:a16="http://schemas.microsoft.com/office/drawing/2014/main" id="{68645BB9-5284-7D4D-BEBB-952E47E8925C}"/>
              </a:ext>
            </a:extLst>
          </p:cNvPr>
          <p:cNvGrpSpPr/>
          <p:nvPr/>
        </p:nvGrpSpPr>
        <p:grpSpPr>
          <a:xfrm>
            <a:off x="2203271" y="915094"/>
            <a:ext cx="7129889" cy="5355717"/>
            <a:chOff x="1962642" y="607085"/>
            <a:chExt cx="7129889" cy="5355717"/>
          </a:xfrm>
        </p:grpSpPr>
        <p:sp>
          <p:nvSpPr>
            <p:cNvPr id="70" name="Rectangle 2">
              <a:extLst>
                <a:ext uri="{FF2B5EF4-FFF2-40B4-BE49-F238E27FC236}">
                  <a16:creationId xmlns:a16="http://schemas.microsoft.com/office/drawing/2014/main" id="{57EC272D-EF69-084F-86FF-891B200F49D5}"/>
                </a:ext>
              </a:extLst>
            </p:cNvPr>
            <p:cNvSpPr txBox="1">
              <a:spLocks noChangeArrowheads="1"/>
            </p:cNvSpPr>
            <p:nvPr/>
          </p:nvSpPr>
          <p:spPr bwMode="auto">
            <a:xfrm>
              <a:off x="3516427" y="607085"/>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 Seminaries</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Oval 1">
              <a:extLst>
                <a:ext uri="{FF2B5EF4-FFF2-40B4-BE49-F238E27FC236}">
                  <a16:creationId xmlns:a16="http://schemas.microsoft.com/office/drawing/2014/main" id="{67CF65FD-4B81-554B-BBF0-2A505011C7FE}"/>
                </a:ext>
              </a:extLst>
            </p:cNvPr>
            <p:cNvSpPr/>
            <p:nvPr/>
          </p:nvSpPr>
          <p:spPr bwMode="auto">
            <a:xfrm>
              <a:off x="2753667" y="17594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35612578-ED8E-864C-9443-98F328DE805E}"/>
                </a:ext>
              </a:extLst>
            </p:cNvPr>
            <p:cNvSpPr/>
            <p:nvPr/>
          </p:nvSpPr>
          <p:spPr bwMode="auto">
            <a:xfrm>
              <a:off x="2906067" y="19118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3BF65848-26BE-9343-B920-5287AA51C9BE}"/>
                </a:ext>
              </a:extLst>
            </p:cNvPr>
            <p:cNvSpPr/>
            <p:nvPr/>
          </p:nvSpPr>
          <p:spPr bwMode="auto">
            <a:xfrm>
              <a:off x="3076113" y="162786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Oval 9">
              <a:extLst>
                <a:ext uri="{FF2B5EF4-FFF2-40B4-BE49-F238E27FC236}">
                  <a16:creationId xmlns:a16="http://schemas.microsoft.com/office/drawing/2014/main" id="{1E8E91C3-4FF9-3146-A795-8A389060248C}"/>
                </a:ext>
              </a:extLst>
            </p:cNvPr>
            <p:cNvSpPr/>
            <p:nvPr/>
          </p:nvSpPr>
          <p:spPr bwMode="auto">
            <a:xfrm>
              <a:off x="2865787" y="3335157"/>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Oval 10">
              <a:extLst>
                <a:ext uri="{FF2B5EF4-FFF2-40B4-BE49-F238E27FC236}">
                  <a16:creationId xmlns:a16="http://schemas.microsoft.com/office/drawing/2014/main" id="{B9EEBC32-168C-6345-8A0F-280B16EB2FF1}"/>
                </a:ext>
              </a:extLst>
            </p:cNvPr>
            <p:cNvSpPr/>
            <p:nvPr/>
          </p:nvSpPr>
          <p:spPr bwMode="auto">
            <a:xfrm>
              <a:off x="2400346" y="418777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Oval 17">
              <a:extLst>
                <a:ext uri="{FF2B5EF4-FFF2-40B4-BE49-F238E27FC236}">
                  <a16:creationId xmlns:a16="http://schemas.microsoft.com/office/drawing/2014/main" id="{017712BA-CBFC-014B-9D86-5754CC9F6A0B}"/>
                </a:ext>
              </a:extLst>
            </p:cNvPr>
            <p:cNvSpPr/>
            <p:nvPr/>
          </p:nvSpPr>
          <p:spPr bwMode="auto">
            <a:xfrm>
              <a:off x="3058467" y="186528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Oval 18">
              <a:extLst>
                <a:ext uri="{FF2B5EF4-FFF2-40B4-BE49-F238E27FC236}">
                  <a16:creationId xmlns:a16="http://schemas.microsoft.com/office/drawing/2014/main" id="{AA32A817-C7F9-5947-8925-C8BACC935402}"/>
                </a:ext>
              </a:extLst>
            </p:cNvPr>
            <p:cNvSpPr/>
            <p:nvPr/>
          </p:nvSpPr>
          <p:spPr bwMode="auto">
            <a:xfrm>
              <a:off x="2782494" y="300623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Oval 20">
              <a:extLst>
                <a:ext uri="{FF2B5EF4-FFF2-40B4-BE49-F238E27FC236}">
                  <a16:creationId xmlns:a16="http://schemas.microsoft.com/office/drawing/2014/main" id="{88AF0015-F760-9B42-9DC8-A5B9F2333A57}"/>
                </a:ext>
              </a:extLst>
            </p:cNvPr>
            <p:cNvSpPr/>
            <p:nvPr/>
          </p:nvSpPr>
          <p:spPr bwMode="auto">
            <a:xfrm>
              <a:off x="2819440" y="2319280"/>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Oval 22">
              <a:extLst>
                <a:ext uri="{FF2B5EF4-FFF2-40B4-BE49-F238E27FC236}">
                  <a16:creationId xmlns:a16="http://schemas.microsoft.com/office/drawing/2014/main" id="{2084054F-CD56-0B4A-887B-0876A47C8029}"/>
                </a:ext>
              </a:extLst>
            </p:cNvPr>
            <p:cNvSpPr/>
            <p:nvPr/>
          </p:nvSpPr>
          <p:spPr bwMode="auto">
            <a:xfrm>
              <a:off x="2782494" y="43635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Oval 26">
              <a:extLst>
                <a:ext uri="{FF2B5EF4-FFF2-40B4-BE49-F238E27FC236}">
                  <a16:creationId xmlns:a16="http://schemas.microsoft.com/office/drawing/2014/main" id="{18678D4C-A5C3-D142-B55E-1FFA9C3B51F7}"/>
                </a:ext>
              </a:extLst>
            </p:cNvPr>
            <p:cNvSpPr/>
            <p:nvPr/>
          </p:nvSpPr>
          <p:spPr bwMode="auto">
            <a:xfrm>
              <a:off x="4415646" y="1694551"/>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Oval 28">
              <a:extLst>
                <a:ext uri="{FF2B5EF4-FFF2-40B4-BE49-F238E27FC236}">
                  <a16:creationId xmlns:a16="http://schemas.microsoft.com/office/drawing/2014/main" id="{4889B1B1-A524-2745-A41A-CC993AC3311C}"/>
                </a:ext>
              </a:extLst>
            </p:cNvPr>
            <p:cNvSpPr/>
            <p:nvPr/>
          </p:nvSpPr>
          <p:spPr bwMode="auto">
            <a:xfrm>
              <a:off x="1962642" y="549425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Oval 29">
              <a:extLst>
                <a:ext uri="{FF2B5EF4-FFF2-40B4-BE49-F238E27FC236}">
                  <a16:creationId xmlns:a16="http://schemas.microsoft.com/office/drawing/2014/main" id="{B2CEC984-B4CC-2746-A988-99D86ED2B751}"/>
                </a:ext>
              </a:extLst>
            </p:cNvPr>
            <p:cNvSpPr/>
            <p:nvPr/>
          </p:nvSpPr>
          <p:spPr bwMode="auto">
            <a:xfrm>
              <a:off x="2987883" y="582804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Oval 34">
              <a:extLst>
                <a:ext uri="{FF2B5EF4-FFF2-40B4-BE49-F238E27FC236}">
                  <a16:creationId xmlns:a16="http://schemas.microsoft.com/office/drawing/2014/main" id="{8F557E7F-C7FF-7342-8A55-1BB3D14CF6F5}"/>
                </a:ext>
              </a:extLst>
            </p:cNvPr>
            <p:cNvSpPr/>
            <p:nvPr/>
          </p:nvSpPr>
          <p:spPr bwMode="auto">
            <a:xfrm>
              <a:off x="6147996" y="12581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6" name="Oval 35">
              <a:extLst>
                <a:ext uri="{FF2B5EF4-FFF2-40B4-BE49-F238E27FC236}">
                  <a16:creationId xmlns:a16="http://schemas.microsoft.com/office/drawing/2014/main" id="{B86B26C0-D105-FC4E-84CF-957A892AEFD5}"/>
                </a:ext>
              </a:extLst>
            </p:cNvPr>
            <p:cNvSpPr/>
            <p:nvPr/>
          </p:nvSpPr>
          <p:spPr bwMode="auto">
            <a:xfrm>
              <a:off x="3957894" y="368076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Oval 36">
              <a:extLst>
                <a:ext uri="{FF2B5EF4-FFF2-40B4-BE49-F238E27FC236}">
                  <a16:creationId xmlns:a16="http://schemas.microsoft.com/office/drawing/2014/main" id="{310423FD-B219-374E-9D57-A1ED5FC419EA}"/>
                </a:ext>
              </a:extLst>
            </p:cNvPr>
            <p:cNvSpPr/>
            <p:nvPr/>
          </p:nvSpPr>
          <p:spPr bwMode="auto">
            <a:xfrm>
              <a:off x="3281953" y="136928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1" name="Oval 70">
              <a:extLst>
                <a:ext uri="{FF2B5EF4-FFF2-40B4-BE49-F238E27FC236}">
                  <a16:creationId xmlns:a16="http://schemas.microsoft.com/office/drawing/2014/main" id="{5B7803DA-CF6E-F344-9136-42A3DDC642C6}"/>
                </a:ext>
              </a:extLst>
            </p:cNvPr>
            <p:cNvSpPr>
              <a:spLocks noChangeAspect="1"/>
            </p:cNvSpPr>
            <p:nvPr/>
          </p:nvSpPr>
          <p:spPr bwMode="auto">
            <a:xfrm>
              <a:off x="3177937" y="820098"/>
              <a:ext cx="372177" cy="372177"/>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38" name="Group 37">
            <a:extLst>
              <a:ext uri="{FF2B5EF4-FFF2-40B4-BE49-F238E27FC236}">
                <a16:creationId xmlns:a16="http://schemas.microsoft.com/office/drawing/2014/main" id="{7C426E93-0EFA-824D-8D63-170CB765F49F}"/>
              </a:ext>
            </a:extLst>
          </p:cNvPr>
          <p:cNvGrpSpPr/>
          <p:nvPr/>
        </p:nvGrpSpPr>
        <p:grpSpPr>
          <a:xfrm>
            <a:off x="2068517" y="299077"/>
            <a:ext cx="7264643" cy="5923832"/>
            <a:chOff x="1827888" y="-8932"/>
            <a:chExt cx="7264643" cy="5923832"/>
          </a:xfrm>
        </p:grpSpPr>
        <p:sp>
          <p:nvSpPr>
            <p:cNvPr id="12" name="Rectangle 2">
              <a:extLst>
                <a:ext uri="{FF2B5EF4-FFF2-40B4-BE49-F238E27FC236}">
                  <a16:creationId xmlns:a16="http://schemas.microsoft.com/office/drawing/2014/main" id="{EF79A1C9-7B2D-074A-B663-22C58E54BC70}"/>
                </a:ext>
              </a:extLst>
            </p:cNvPr>
            <p:cNvSpPr txBox="1">
              <a:spLocks noChangeArrowheads="1"/>
            </p:cNvSpPr>
            <p:nvPr/>
          </p:nvSpPr>
          <p:spPr bwMode="auto">
            <a:xfrm>
              <a:off x="3516427" y="-8932"/>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JETS Lead Pastors</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9" name="Oval 38">
              <a:extLst>
                <a:ext uri="{FF2B5EF4-FFF2-40B4-BE49-F238E27FC236}">
                  <a16:creationId xmlns:a16="http://schemas.microsoft.com/office/drawing/2014/main" id="{AC698394-6BE6-9341-A45C-209C05865920}"/>
                </a:ext>
              </a:extLst>
            </p:cNvPr>
            <p:cNvSpPr/>
            <p:nvPr/>
          </p:nvSpPr>
          <p:spPr bwMode="auto">
            <a:xfrm>
              <a:off x="3826757" y="382845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1" name="Oval 40">
              <a:extLst>
                <a:ext uri="{FF2B5EF4-FFF2-40B4-BE49-F238E27FC236}">
                  <a16:creationId xmlns:a16="http://schemas.microsoft.com/office/drawing/2014/main" id="{A9D4F264-961C-2942-B445-7458F5AA0C62}"/>
                </a:ext>
              </a:extLst>
            </p:cNvPr>
            <p:cNvSpPr/>
            <p:nvPr/>
          </p:nvSpPr>
          <p:spPr bwMode="auto">
            <a:xfrm>
              <a:off x="2360395" y="402737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4" name="Oval 43">
              <a:extLst>
                <a:ext uri="{FF2B5EF4-FFF2-40B4-BE49-F238E27FC236}">
                  <a16:creationId xmlns:a16="http://schemas.microsoft.com/office/drawing/2014/main" id="{221B1DE6-6BBF-814E-8592-0C7EFE8C0E37}"/>
                </a:ext>
              </a:extLst>
            </p:cNvPr>
            <p:cNvSpPr/>
            <p:nvPr/>
          </p:nvSpPr>
          <p:spPr bwMode="auto">
            <a:xfrm>
              <a:off x="2576050" y="355296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5" name="Oval 44">
              <a:extLst>
                <a:ext uri="{FF2B5EF4-FFF2-40B4-BE49-F238E27FC236}">
                  <a16:creationId xmlns:a16="http://schemas.microsoft.com/office/drawing/2014/main" id="{41DB3AD7-9F94-4C44-BED7-6B1DCBDBD542}"/>
                </a:ext>
              </a:extLst>
            </p:cNvPr>
            <p:cNvSpPr>
              <a:spLocks noChangeAspect="1"/>
            </p:cNvSpPr>
            <p:nvPr/>
          </p:nvSpPr>
          <p:spPr bwMode="auto">
            <a:xfrm>
              <a:off x="3177937" y="204081"/>
              <a:ext cx="372177" cy="372177"/>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7" name="Oval 46">
              <a:extLst>
                <a:ext uri="{FF2B5EF4-FFF2-40B4-BE49-F238E27FC236}">
                  <a16:creationId xmlns:a16="http://schemas.microsoft.com/office/drawing/2014/main" id="{1BD5EDFF-9C78-2F46-BDD6-3B055E396CF1}"/>
                </a:ext>
              </a:extLst>
            </p:cNvPr>
            <p:cNvSpPr/>
            <p:nvPr/>
          </p:nvSpPr>
          <p:spPr bwMode="auto">
            <a:xfrm>
              <a:off x="2747839" y="4559970"/>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8" name="Oval 47">
              <a:extLst>
                <a:ext uri="{FF2B5EF4-FFF2-40B4-BE49-F238E27FC236}">
                  <a16:creationId xmlns:a16="http://schemas.microsoft.com/office/drawing/2014/main" id="{79AD82F5-FDB1-7F41-B799-5F6BEB56DE15}"/>
                </a:ext>
              </a:extLst>
            </p:cNvPr>
            <p:cNvSpPr/>
            <p:nvPr/>
          </p:nvSpPr>
          <p:spPr bwMode="auto">
            <a:xfrm>
              <a:off x="2894181" y="578014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0" name="Oval 49">
              <a:extLst>
                <a:ext uri="{FF2B5EF4-FFF2-40B4-BE49-F238E27FC236}">
                  <a16:creationId xmlns:a16="http://schemas.microsoft.com/office/drawing/2014/main" id="{CC7DBD86-FC18-784E-8964-68BB30CC2FB3}"/>
                </a:ext>
              </a:extLst>
            </p:cNvPr>
            <p:cNvSpPr/>
            <p:nvPr/>
          </p:nvSpPr>
          <p:spPr bwMode="auto">
            <a:xfrm>
              <a:off x="3691289" y="507251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3" name="Oval 52">
              <a:extLst>
                <a:ext uri="{FF2B5EF4-FFF2-40B4-BE49-F238E27FC236}">
                  <a16:creationId xmlns:a16="http://schemas.microsoft.com/office/drawing/2014/main" id="{31EEB5CF-A309-6544-A8B0-0858D2214881}"/>
                </a:ext>
              </a:extLst>
            </p:cNvPr>
            <p:cNvSpPr/>
            <p:nvPr/>
          </p:nvSpPr>
          <p:spPr bwMode="auto">
            <a:xfrm>
              <a:off x="1827888" y="544450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6" name="Oval 55">
              <a:extLst>
                <a:ext uri="{FF2B5EF4-FFF2-40B4-BE49-F238E27FC236}">
                  <a16:creationId xmlns:a16="http://schemas.microsoft.com/office/drawing/2014/main" id="{A857950F-4EE7-8F49-B522-B6E4DE1AC3D0}"/>
                </a:ext>
              </a:extLst>
            </p:cNvPr>
            <p:cNvSpPr/>
            <p:nvPr/>
          </p:nvSpPr>
          <p:spPr bwMode="auto">
            <a:xfrm>
              <a:off x="2885214" y="203453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9" name="Oval 58">
              <a:extLst>
                <a:ext uri="{FF2B5EF4-FFF2-40B4-BE49-F238E27FC236}">
                  <a16:creationId xmlns:a16="http://schemas.microsoft.com/office/drawing/2014/main" id="{9A3424D3-607C-534B-ABBB-2AD3B3F109A0}"/>
                </a:ext>
              </a:extLst>
            </p:cNvPr>
            <p:cNvSpPr/>
            <p:nvPr/>
          </p:nvSpPr>
          <p:spPr bwMode="auto">
            <a:xfrm>
              <a:off x="3055260" y="17505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0" name="Oval 59">
              <a:extLst>
                <a:ext uri="{FF2B5EF4-FFF2-40B4-BE49-F238E27FC236}">
                  <a16:creationId xmlns:a16="http://schemas.microsoft.com/office/drawing/2014/main" id="{1DF4172A-2F6B-1B45-87EE-5D0FC8057D03}"/>
                </a:ext>
              </a:extLst>
            </p:cNvPr>
            <p:cNvSpPr/>
            <p:nvPr/>
          </p:nvSpPr>
          <p:spPr bwMode="auto">
            <a:xfrm>
              <a:off x="3207660" y="19029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6" name="Oval 65">
              <a:extLst>
                <a:ext uri="{FF2B5EF4-FFF2-40B4-BE49-F238E27FC236}">
                  <a16:creationId xmlns:a16="http://schemas.microsoft.com/office/drawing/2014/main" id="{A48B2F35-764F-7F47-AE97-B36A8CB4924F}"/>
                </a:ext>
              </a:extLst>
            </p:cNvPr>
            <p:cNvSpPr/>
            <p:nvPr/>
          </p:nvSpPr>
          <p:spPr bwMode="auto">
            <a:xfrm>
              <a:off x="3037614" y="198801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7" name="Oval 66">
              <a:extLst>
                <a:ext uri="{FF2B5EF4-FFF2-40B4-BE49-F238E27FC236}">
                  <a16:creationId xmlns:a16="http://schemas.microsoft.com/office/drawing/2014/main" id="{80C2258F-785E-F546-9C64-4C83BC21A33D}"/>
                </a:ext>
              </a:extLst>
            </p:cNvPr>
            <p:cNvSpPr/>
            <p:nvPr/>
          </p:nvSpPr>
          <p:spPr bwMode="auto">
            <a:xfrm>
              <a:off x="2761641" y="312895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8" name="Oval 67">
              <a:extLst>
                <a:ext uri="{FF2B5EF4-FFF2-40B4-BE49-F238E27FC236}">
                  <a16:creationId xmlns:a16="http://schemas.microsoft.com/office/drawing/2014/main" id="{7A5ED40C-A8D9-D14A-9E86-2152169307F9}"/>
                </a:ext>
              </a:extLst>
            </p:cNvPr>
            <p:cNvSpPr/>
            <p:nvPr/>
          </p:nvSpPr>
          <p:spPr bwMode="auto">
            <a:xfrm>
              <a:off x="2798587" y="244200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2" name="Oval 71">
              <a:extLst>
                <a:ext uri="{FF2B5EF4-FFF2-40B4-BE49-F238E27FC236}">
                  <a16:creationId xmlns:a16="http://schemas.microsoft.com/office/drawing/2014/main" id="{19367054-6578-204D-A62F-A67C27C732F8}"/>
                </a:ext>
              </a:extLst>
            </p:cNvPr>
            <p:cNvSpPr/>
            <p:nvPr/>
          </p:nvSpPr>
          <p:spPr bwMode="auto">
            <a:xfrm>
              <a:off x="4438577" y="157756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4" name="Oval 73">
              <a:extLst>
                <a:ext uri="{FF2B5EF4-FFF2-40B4-BE49-F238E27FC236}">
                  <a16:creationId xmlns:a16="http://schemas.microsoft.com/office/drawing/2014/main" id="{8BEF7C1B-4738-D54C-B6C1-4E44E631D18C}"/>
                </a:ext>
              </a:extLst>
            </p:cNvPr>
            <p:cNvSpPr/>
            <p:nvPr/>
          </p:nvSpPr>
          <p:spPr bwMode="auto">
            <a:xfrm>
              <a:off x="5783283" y="1259725"/>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4125355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00096"/>
                                        </p:tgtEl>
                                        <p:attrNameLst>
                                          <p:attrName>style.visibility</p:attrName>
                                        </p:attrNameLst>
                                      </p:cBhvr>
                                      <p:to>
                                        <p:strVal val="visible"/>
                                      </p:to>
                                    </p:set>
                                    <p:animEffect transition="in" filter="wipe(down)">
                                      <p:cBhvr>
                                        <p:cTn id="25" dur="580">
                                          <p:stCondLst>
                                            <p:cond delay="0"/>
                                          </p:stCondLst>
                                        </p:cTn>
                                        <p:tgtEl>
                                          <p:spTgt spid="900096"/>
                                        </p:tgtEl>
                                      </p:cBhvr>
                                    </p:animEffect>
                                    <p:anim calcmode="lin" valueType="num">
                                      <p:cBhvr>
                                        <p:cTn id="26" dur="1822" tmFilter="0,0; 0.14,0.36; 0.43,0.73; 0.71,0.91; 1.0,1.0">
                                          <p:stCondLst>
                                            <p:cond delay="0"/>
                                          </p:stCondLst>
                                        </p:cTn>
                                        <p:tgtEl>
                                          <p:spTgt spid="90009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0009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0009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0009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00096"/>
                                        </p:tgtEl>
                                        <p:attrNameLst>
                                          <p:attrName>ppt_y</p:attrName>
                                        </p:attrNameLst>
                                      </p:cBhvr>
                                      <p:tavLst>
                                        <p:tav tm="0" fmla="#ppt_y-sin(pi*$)/81">
                                          <p:val>
                                            <p:fltVal val="0"/>
                                          </p:val>
                                        </p:tav>
                                        <p:tav tm="100000">
                                          <p:val>
                                            <p:fltVal val="1"/>
                                          </p:val>
                                        </p:tav>
                                      </p:tavLst>
                                    </p:anim>
                                    <p:animScale>
                                      <p:cBhvr>
                                        <p:cTn id="31" dur="26">
                                          <p:stCondLst>
                                            <p:cond delay="650"/>
                                          </p:stCondLst>
                                        </p:cTn>
                                        <p:tgtEl>
                                          <p:spTgt spid="900096"/>
                                        </p:tgtEl>
                                      </p:cBhvr>
                                      <p:to x="100000" y="60000"/>
                                    </p:animScale>
                                    <p:animScale>
                                      <p:cBhvr>
                                        <p:cTn id="32" dur="166" decel="50000">
                                          <p:stCondLst>
                                            <p:cond delay="676"/>
                                          </p:stCondLst>
                                        </p:cTn>
                                        <p:tgtEl>
                                          <p:spTgt spid="900096"/>
                                        </p:tgtEl>
                                      </p:cBhvr>
                                      <p:to x="100000" y="100000"/>
                                    </p:animScale>
                                    <p:animScale>
                                      <p:cBhvr>
                                        <p:cTn id="33" dur="26">
                                          <p:stCondLst>
                                            <p:cond delay="1312"/>
                                          </p:stCondLst>
                                        </p:cTn>
                                        <p:tgtEl>
                                          <p:spTgt spid="900096"/>
                                        </p:tgtEl>
                                      </p:cBhvr>
                                      <p:to x="100000" y="80000"/>
                                    </p:animScale>
                                    <p:animScale>
                                      <p:cBhvr>
                                        <p:cTn id="34" dur="166" decel="50000">
                                          <p:stCondLst>
                                            <p:cond delay="1338"/>
                                          </p:stCondLst>
                                        </p:cTn>
                                        <p:tgtEl>
                                          <p:spTgt spid="900096"/>
                                        </p:tgtEl>
                                      </p:cBhvr>
                                      <p:to x="100000" y="100000"/>
                                    </p:animScale>
                                    <p:animScale>
                                      <p:cBhvr>
                                        <p:cTn id="35" dur="26">
                                          <p:stCondLst>
                                            <p:cond delay="1642"/>
                                          </p:stCondLst>
                                        </p:cTn>
                                        <p:tgtEl>
                                          <p:spTgt spid="900096"/>
                                        </p:tgtEl>
                                      </p:cBhvr>
                                      <p:to x="100000" y="90000"/>
                                    </p:animScale>
                                    <p:animScale>
                                      <p:cBhvr>
                                        <p:cTn id="36" dur="166" decel="50000">
                                          <p:stCondLst>
                                            <p:cond delay="1668"/>
                                          </p:stCondLst>
                                        </p:cTn>
                                        <p:tgtEl>
                                          <p:spTgt spid="900096"/>
                                        </p:tgtEl>
                                      </p:cBhvr>
                                      <p:to x="100000" y="100000"/>
                                    </p:animScale>
                                    <p:animScale>
                                      <p:cBhvr>
                                        <p:cTn id="37" dur="26">
                                          <p:stCondLst>
                                            <p:cond delay="1808"/>
                                          </p:stCondLst>
                                        </p:cTn>
                                        <p:tgtEl>
                                          <p:spTgt spid="900096"/>
                                        </p:tgtEl>
                                      </p:cBhvr>
                                      <p:to x="100000" y="95000"/>
                                    </p:animScale>
                                    <p:animScale>
                                      <p:cBhvr>
                                        <p:cTn id="38" dur="166" decel="50000">
                                          <p:stCondLst>
                                            <p:cond delay="1834"/>
                                          </p:stCondLst>
                                        </p:cTn>
                                        <p:tgtEl>
                                          <p:spTgt spid="9000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background">
            <a:extLst>
              <a:ext uri="{FF2B5EF4-FFF2-40B4-BE49-F238E27FC236}">
                <a16:creationId xmlns:a16="http://schemas.microsoft.com/office/drawing/2014/main" id="{27926814-9138-BB8A-2BB8-79BADB0FA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1" y="1133604"/>
            <a:ext cx="9144000" cy="5724396"/>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9571" y="44970"/>
            <a:ext cx="9094449" cy="1088633"/>
          </a:xfrm>
          <a:gradFill flip="none" rotWithShape="1">
            <a:gsLst>
              <a:gs pos="0">
                <a:srgbClr val="C00000"/>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Middle East Challenges</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125128" y="1144183"/>
            <a:ext cx="9018872" cy="1778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defTabSz="914400" eaLnBrk="1" hangingPunct="1">
              <a:spcBef>
                <a:spcPts val="1800"/>
              </a:spcBef>
              <a:defRPr/>
            </a:pPr>
            <a:r>
              <a:rPr kumimoji="0" lang="en-US" sz="2800" b="1" i="0" strike="noStrike" kern="0" cap="none" spc="0" normalizeH="0" baseline="0" noProof="0" dirty="0">
                <a:ln>
                  <a:noFill/>
                </a:ln>
                <a:solidFill>
                  <a:schemeClr val="bg1"/>
                </a:solidFill>
                <a:effectLst>
                  <a:glow rad="228600">
                    <a:schemeClr val="accent4">
                      <a:satMod val="175000"/>
                      <a:alpha val="84810"/>
                    </a:schemeClr>
                  </a:glow>
                </a:effectLst>
                <a:uLnTx/>
                <a:uFillTx/>
                <a:latin typeface="Arial" charset="0"/>
                <a:ea typeface="ＭＳ Ｐゴシック" charset="0"/>
              </a:rPr>
              <a:t>"</a:t>
            </a:r>
            <a:r>
              <a:rPr lang="en-US" sz="2800" b="1" kern="0" dirty="0">
                <a:solidFill>
                  <a:schemeClr val="bg1"/>
                </a:solidFill>
                <a:effectLst>
                  <a:glow rad="228600">
                    <a:schemeClr val="accent4">
                      <a:satMod val="175000"/>
                      <a:alpha val="84810"/>
                    </a:schemeClr>
                  </a:glow>
                </a:effectLst>
                <a:latin typeface="Arial" charset="0"/>
                <a:ea typeface="ＭＳ Ｐゴシック" charset="0"/>
              </a:rPr>
              <a:t>A century ago Christians comprised 20% of the population in the Middle East and north Africa, but since then the proportion has fallen to less than 4%, or roughly 15 million people."—The Guardian, 2019</a:t>
            </a:r>
          </a:p>
          <a:p>
            <a:pPr algn="l" defTabSz="914400" eaLnBrk="1" hangingPunct="1">
              <a:spcBef>
                <a:spcPts val="1800"/>
              </a:spcBef>
              <a:defRPr/>
            </a:pPr>
            <a:endParaRPr kumimoji="0" lang="en-US" sz="2800" b="1" i="0" strike="noStrike" kern="0" cap="none" spc="0" normalizeH="0" baseline="0" noProof="0" dirty="0">
              <a:ln>
                <a:noFill/>
              </a:ln>
              <a:solidFill>
                <a:schemeClr val="bg1"/>
              </a:solidFill>
              <a:effectLst>
                <a:glow rad="228600">
                  <a:schemeClr val="accent4">
                    <a:satMod val="175000"/>
                    <a:alpha val="84810"/>
                  </a:schemeClr>
                </a:glow>
              </a:effectLst>
              <a:uLnTx/>
              <a:uFillTx/>
              <a:latin typeface="Arial" charset="0"/>
              <a:ea typeface="ＭＳ Ｐゴシック" charset="0"/>
            </a:endParaRPr>
          </a:p>
        </p:txBody>
      </p:sp>
      <p:grpSp>
        <p:nvGrpSpPr>
          <p:cNvPr id="6" name="Group 5">
            <a:extLst>
              <a:ext uri="{FF2B5EF4-FFF2-40B4-BE49-F238E27FC236}">
                <a16:creationId xmlns:a16="http://schemas.microsoft.com/office/drawing/2014/main" id="{F8D78DFE-51A1-0DC6-80AC-186BEF189C74}"/>
              </a:ext>
            </a:extLst>
          </p:cNvPr>
          <p:cNvGrpSpPr/>
          <p:nvPr/>
        </p:nvGrpSpPr>
        <p:grpSpPr>
          <a:xfrm>
            <a:off x="367364" y="2922938"/>
            <a:ext cx="8534400" cy="3822700"/>
            <a:chOff x="401052" y="2797810"/>
            <a:chExt cx="8534400" cy="3822700"/>
          </a:xfrm>
        </p:grpSpPr>
        <p:pic>
          <p:nvPicPr>
            <p:cNvPr id="1028" name="Picture 4" descr="Picture background">
              <a:extLst>
                <a:ext uri="{FF2B5EF4-FFF2-40B4-BE49-F238E27FC236}">
                  <a16:creationId xmlns:a16="http://schemas.microsoft.com/office/drawing/2014/main" id="{D9A35521-EC5C-17F0-3259-95BBD9B9C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52" y="2797810"/>
              <a:ext cx="8534400" cy="3822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95ADD2-2A4C-A8A0-A3E1-1850181173F0}"/>
                </a:ext>
              </a:extLst>
            </p:cNvPr>
            <p:cNvSpPr txBox="1">
              <a:spLocks noChangeArrowheads="1"/>
            </p:cNvSpPr>
            <p:nvPr/>
          </p:nvSpPr>
          <p:spPr bwMode="auto">
            <a:xfrm>
              <a:off x="4807105" y="399580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5" name="Rectangle 2">
              <a:extLst>
                <a:ext uri="{FF2B5EF4-FFF2-40B4-BE49-F238E27FC236}">
                  <a16:creationId xmlns:a16="http://schemas.microsoft.com/office/drawing/2014/main" id="{F9DEE88F-2457-043E-44AD-4793D774C4FF}"/>
                </a:ext>
              </a:extLst>
            </p:cNvPr>
            <p:cNvSpPr txBox="1">
              <a:spLocks noChangeArrowheads="1"/>
            </p:cNvSpPr>
            <p:nvPr/>
          </p:nvSpPr>
          <p:spPr bwMode="auto">
            <a:xfrm>
              <a:off x="6774393" y="3548263"/>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grpSp>
    </p:spTree>
    <p:extLst>
      <p:ext uri="{BB962C8B-B14F-4D97-AF65-F5344CB8AC3E}">
        <p14:creationId xmlns:p14="http://schemas.microsoft.com/office/powerpoint/2010/main" val="23009707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lestinian Christians attend an Orthodox Easter service in Gaza">
            <a:extLst>
              <a:ext uri="{FF2B5EF4-FFF2-40B4-BE49-F238E27FC236}">
                <a16:creationId xmlns:a16="http://schemas.microsoft.com/office/drawing/2014/main" id="{3C31E21E-2ED9-8EC0-60BE-179AE81707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5"/>
          <a:stretch/>
        </p:blipFill>
        <p:spPr bwMode="auto">
          <a:xfrm>
            <a:off x="0" y="1350540"/>
            <a:ext cx="4952692" cy="36576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9571" y="44970"/>
            <a:ext cx="9094449" cy="1088633"/>
          </a:xfrm>
          <a:gradFill flip="none" rotWithShape="1">
            <a:gsLst>
              <a:gs pos="0">
                <a:srgbClr val="C00000"/>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Middle East Challenges</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5049078" y="1144183"/>
            <a:ext cx="4094922" cy="5564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l" defTabSz="914400" eaLnBrk="1" hangingPunct="1">
              <a:spcBef>
                <a:spcPts val="1800"/>
              </a:spcBef>
              <a:defRPr/>
            </a:pPr>
            <a:r>
              <a:rPr kumimoji="0" lang="en-US" sz="2800" b="1" i="0" strike="noStrike" kern="0" cap="none" spc="0" normalizeH="0" baseline="0" noProof="0" dirty="0">
                <a:ln>
                  <a:noFill/>
                </a:ln>
                <a:solidFill>
                  <a:schemeClr val="bg1"/>
                </a:solidFill>
                <a:effectLst>
                  <a:glow rad="228600">
                    <a:schemeClr val="accent4">
                      <a:satMod val="175000"/>
                      <a:alpha val="84810"/>
                    </a:schemeClr>
                  </a:glow>
                </a:effectLst>
                <a:uLnTx/>
                <a:uFillTx/>
                <a:latin typeface="Arial" charset="0"/>
                <a:ea typeface="ＭＳ Ｐゴシック" charset="0"/>
              </a:rPr>
              <a:t>"</a:t>
            </a:r>
            <a:r>
              <a:rPr lang="en-US" sz="2800" b="1" kern="0" dirty="0">
                <a:solidFill>
                  <a:schemeClr val="bg1"/>
                </a:solidFill>
                <a:effectLst>
                  <a:glow rad="228600">
                    <a:schemeClr val="accent4">
                      <a:satMod val="175000"/>
                      <a:alpha val="84810"/>
                    </a:schemeClr>
                  </a:glow>
                </a:effectLst>
                <a:latin typeface="Arial" charset="0"/>
                <a:ea typeface="ＭＳ Ｐゴシック" charset="0"/>
              </a:rPr>
              <a:t>The Arab-Israeli conflict has caused the majority of Palestinian Christians to leave their homeland. The population of Palestinian Christians has dropped from 15% to 2%."</a:t>
            </a:r>
            <a:br>
              <a:rPr lang="en-US" sz="2800" b="1" kern="0" dirty="0">
                <a:solidFill>
                  <a:schemeClr val="bg1"/>
                </a:solidFill>
                <a:effectLst>
                  <a:glow rad="228600">
                    <a:schemeClr val="accent4">
                      <a:satMod val="175000"/>
                      <a:alpha val="84810"/>
                    </a:schemeClr>
                  </a:glow>
                </a:effectLst>
                <a:latin typeface="Arial" charset="0"/>
                <a:ea typeface="ＭＳ Ｐゴシック" charset="0"/>
              </a:rPr>
            </a:br>
            <a:r>
              <a:rPr lang="en-US" sz="2800" b="1" kern="0" dirty="0">
                <a:solidFill>
                  <a:schemeClr val="bg1"/>
                </a:solidFill>
                <a:effectLst>
                  <a:glow rad="228600">
                    <a:schemeClr val="accent4">
                      <a:satMod val="175000"/>
                      <a:alpha val="84810"/>
                    </a:schemeClr>
                  </a:glow>
                </a:effectLst>
                <a:latin typeface="Arial" charset="0"/>
                <a:ea typeface="ＭＳ Ｐゴシック" charset="0"/>
              </a:rPr>
              <a:t>—The Guardian, 2019</a:t>
            </a:r>
          </a:p>
          <a:p>
            <a:pPr algn="l" defTabSz="914400" eaLnBrk="1" hangingPunct="1">
              <a:spcBef>
                <a:spcPts val="1800"/>
              </a:spcBef>
              <a:defRPr/>
            </a:pPr>
            <a:endParaRPr kumimoji="0" lang="en-US" sz="2800" b="1" i="0" strike="noStrike" kern="0" cap="none" spc="0" normalizeH="0" baseline="0" noProof="0" dirty="0">
              <a:ln>
                <a:noFill/>
              </a:ln>
              <a:solidFill>
                <a:schemeClr val="bg1"/>
              </a:solidFill>
              <a:effectLst>
                <a:glow rad="228600">
                  <a:schemeClr val="accent4">
                    <a:satMod val="175000"/>
                    <a:alpha val="84810"/>
                  </a:schemeClr>
                </a:glow>
              </a:effectLst>
              <a:uLnTx/>
              <a:uFillTx/>
              <a:latin typeface="Arial" charset="0"/>
              <a:ea typeface="ＭＳ Ｐゴシック" charset="0"/>
            </a:endParaRPr>
          </a:p>
        </p:txBody>
      </p:sp>
    </p:spTree>
    <p:extLst>
      <p:ext uri="{BB962C8B-B14F-4D97-AF65-F5344CB8AC3E}">
        <p14:creationId xmlns:p14="http://schemas.microsoft.com/office/powerpoint/2010/main" val="38369080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DAA55-E518-9D4C-967A-2F886F387400}"/>
              </a:ext>
            </a:extLst>
          </p:cNvPr>
          <p:cNvPicPr>
            <a:picLocks noChangeAspect="1"/>
          </p:cNvPicPr>
          <p:nvPr/>
        </p:nvPicPr>
        <p:blipFill rotWithShape="1">
          <a:blip r:embed="rId3"/>
          <a:srcRect l="3603" r="3895"/>
          <a:stretch/>
        </p:blipFill>
        <p:spPr>
          <a:xfrm>
            <a:off x="0" y="2406"/>
            <a:ext cx="9144000" cy="6873266"/>
          </a:xfrm>
          <a:prstGeom prst="rect">
            <a:avLst/>
          </a:prstGeom>
        </p:spPr>
      </p:pic>
      <p:sp>
        <p:nvSpPr>
          <p:cNvPr id="900098" name="Rectangle 2"/>
          <p:cNvSpPr>
            <a:spLocks noGrp="1" noChangeArrowheads="1"/>
          </p:cNvSpPr>
          <p:nvPr>
            <p:ph type="ctrTitle"/>
          </p:nvPr>
        </p:nvSpPr>
        <p:spPr>
          <a:xfrm>
            <a:off x="0" y="594"/>
            <a:ext cx="9144000" cy="663550"/>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Distribution of Christians in 2010</a:t>
            </a:r>
          </a:p>
        </p:txBody>
      </p:sp>
    </p:spTree>
    <p:extLst>
      <p:ext uri="{BB962C8B-B14F-4D97-AF65-F5344CB8AC3E}">
        <p14:creationId xmlns:p14="http://schemas.microsoft.com/office/powerpoint/2010/main" val="40140873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 y="0"/>
            <a:ext cx="9144001" cy="1295218"/>
          </a:xfrm>
          <a:solidFill>
            <a:schemeClr val="tx1"/>
          </a:solidFill>
        </p:spPr>
        <p:txBody>
          <a:bodyPr/>
          <a:lstStyle/>
          <a:p>
            <a:r>
              <a:rPr lang="en-US" sz="4000" b="1" dirty="0"/>
              <a:t>Most MENA Christians are Expats</a:t>
            </a:r>
          </a:p>
        </p:txBody>
      </p:sp>
      <p:pic>
        <p:nvPicPr>
          <p:cNvPr id="2050" name="Picture 2" descr="Picture background">
            <a:extLst>
              <a:ext uri="{FF2B5EF4-FFF2-40B4-BE49-F238E27FC236}">
                <a16:creationId xmlns:a16="http://schemas.microsoft.com/office/drawing/2014/main" id="{A691A889-55B8-3DF1-F2D9-5E2CAF3FE3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727"/>
          <a:stretch/>
        </p:blipFill>
        <p:spPr bwMode="auto">
          <a:xfrm>
            <a:off x="0" y="1317624"/>
            <a:ext cx="9144000" cy="45763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8D84AEB-D69A-5649-A55C-456DE36A6E33}"/>
              </a:ext>
            </a:extLst>
          </p:cNvPr>
          <p:cNvSpPr txBox="1">
            <a:spLocks/>
          </p:cNvSpPr>
          <p:nvPr/>
        </p:nvSpPr>
        <p:spPr bwMode="auto">
          <a:xfrm>
            <a:off x="-1" y="5016380"/>
            <a:ext cx="6255521" cy="555477"/>
          </a:xfrm>
          <a:prstGeom prst="rect">
            <a:avLst/>
          </a:prstGeom>
          <a:solidFill>
            <a:srgbClr val="E79C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600" b="1" kern="0" dirty="0">
                <a:solidFill>
                  <a:schemeClr val="tx1"/>
                </a:solidFill>
              </a:rPr>
              <a:t>PERCENTAGE OF CHRISTIANS IN COUNTRIES OF MIDDLE EAST AND NORTH AFRICA (MENA)</a:t>
            </a:r>
          </a:p>
        </p:txBody>
      </p:sp>
    </p:spTree>
    <p:extLst>
      <p:ext uri="{BB962C8B-B14F-4D97-AF65-F5344CB8AC3E}">
        <p14:creationId xmlns:p14="http://schemas.microsoft.com/office/powerpoint/2010/main" val="7398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icture background">
            <a:extLst>
              <a:ext uri="{FF2B5EF4-FFF2-40B4-BE49-F238E27FC236}">
                <a16:creationId xmlns:a16="http://schemas.microsoft.com/office/drawing/2014/main" id="{3D6B4D20-AE8C-9609-F94A-1896EC99A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82"/>
            <a:ext cx="9144000" cy="4914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 y="0"/>
            <a:ext cx="9144001" cy="1134485"/>
          </a:xfrm>
          <a:solidFill>
            <a:schemeClr val="tx1"/>
          </a:solidFill>
        </p:spPr>
        <p:txBody>
          <a:bodyPr/>
          <a:lstStyle/>
          <a:p>
            <a:r>
              <a:rPr lang="en-US" sz="4000" b="1" dirty="0"/>
              <a:t>Iranian Christian Explosion</a:t>
            </a:r>
          </a:p>
        </p:txBody>
      </p:sp>
      <p:sp>
        <p:nvSpPr>
          <p:cNvPr id="3" name="Title 1">
            <a:extLst>
              <a:ext uri="{FF2B5EF4-FFF2-40B4-BE49-F238E27FC236}">
                <a16:creationId xmlns:a16="http://schemas.microsoft.com/office/drawing/2014/main" id="{39F410A4-0C47-9E48-D5D4-25E54CCFA4E9}"/>
              </a:ext>
            </a:extLst>
          </p:cNvPr>
          <p:cNvSpPr txBox="1">
            <a:spLocks/>
          </p:cNvSpPr>
          <p:nvPr/>
        </p:nvSpPr>
        <p:spPr bwMode="auto">
          <a:xfrm>
            <a:off x="-2" y="4914718"/>
            <a:ext cx="9144001" cy="192087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914400">
              <a:buFont typeface="Arial" panose="020B0604020202020204" pitchFamily="34" charset="0"/>
              <a:buChar char="•"/>
            </a:pPr>
            <a:r>
              <a:rPr lang="en-US" sz="3600" b="1" kern="0" dirty="0"/>
              <a:t>Internet evangelism &amp; discipleship</a:t>
            </a:r>
          </a:p>
          <a:p>
            <a:pPr marL="571500" indent="-571500" algn="l" defTabSz="914400">
              <a:buFont typeface="Arial" panose="020B0604020202020204" pitchFamily="34" charset="0"/>
              <a:buChar char="•"/>
            </a:pPr>
            <a:r>
              <a:rPr lang="en-US" sz="3600" b="1" kern="0" dirty="0"/>
              <a:t>20 million illegal satellite dishes</a:t>
            </a:r>
          </a:p>
          <a:p>
            <a:pPr marL="571500" indent="-571500" algn="l" defTabSz="914400">
              <a:buFont typeface="Arial" panose="020B0604020202020204" pitchFamily="34" charset="0"/>
              <a:buChar char="•"/>
            </a:pPr>
            <a:r>
              <a:rPr lang="en-US" sz="3600" b="1" kern="0" dirty="0"/>
              <a:t>Need for 10 million Bibles</a:t>
            </a:r>
          </a:p>
        </p:txBody>
      </p:sp>
      <p:pic>
        <p:nvPicPr>
          <p:cNvPr id="3078" name="Picture 6" descr="Picture background">
            <a:extLst>
              <a:ext uri="{FF2B5EF4-FFF2-40B4-BE49-F238E27FC236}">
                <a16:creationId xmlns:a16="http://schemas.microsoft.com/office/drawing/2014/main" id="{40D69A56-E07C-B525-659C-70796758E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89804"/>
            <a:ext cx="3599848" cy="202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3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 y="38500"/>
            <a:ext cx="9144001" cy="1280160"/>
          </a:xfrm>
          <a:solidFill>
            <a:schemeClr val="tx1"/>
          </a:solidFill>
        </p:spPr>
        <p:txBody>
          <a:bodyPr/>
          <a:lstStyle/>
          <a:p>
            <a:r>
              <a:rPr lang="en-US" sz="4000" b="1" dirty="0"/>
              <a:t>Church Growth Worldwide:</a:t>
            </a:r>
            <a:br>
              <a:rPr lang="en-US" sz="4000" b="1" dirty="0"/>
            </a:br>
            <a:r>
              <a:rPr lang="en-US" sz="4000" b="1" dirty="0"/>
              <a:t>#1 Iran + #2 Afghanistan</a:t>
            </a:r>
          </a:p>
        </p:txBody>
      </p:sp>
      <p:sp>
        <p:nvSpPr>
          <p:cNvPr id="3" name="Title 1">
            <a:extLst>
              <a:ext uri="{FF2B5EF4-FFF2-40B4-BE49-F238E27FC236}">
                <a16:creationId xmlns:a16="http://schemas.microsoft.com/office/drawing/2014/main" id="{39F410A4-0C47-9E48-D5D4-25E54CCFA4E9}"/>
              </a:ext>
            </a:extLst>
          </p:cNvPr>
          <p:cNvSpPr txBox="1">
            <a:spLocks/>
          </p:cNvSpPr>
          <p:nvPr/>
        </p:nvSpPr>
        <p:spPr bwMode="auto">
          <a:xfrm>
            <a:off x="-2" y="5875920"/>
            <a:ext cx="9144001" cy="98207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kern="0" dirty="0"/>
              <a:t>CBN 2018, The Gospel Coalition 2021</a:t>
            </a:r>
          </a:p>
        </p:txBody>
      </p:sp>
      <p:pic>
        <p:nvPicPr>
          <p:cNvPr id="4" name="Picture 2" descr="Picture background">
            <a:extLst>
              <a:ext uri="{FF2B5EF4-FFF2-40B4-BE49-F238E27FC236}">
                <a16:creationId xmlns:a16="http://schemas.microsoft.com/office/drawing/2014/main" id="{BDA9FFB4-EDAA-60E1-415C-71780B9FD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1745"/>
            <a:ext cx="9284778" cy="378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44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background">
            <a:extLst>
              <a:ext uri="{FF2B5EF4-FFF2-40B4-BE49-F238E27FC236}">
                <a16:creationId xmlns:a16="http://schemas.microsoft.com/office/drawing/2014/main" id="{0C4E3504-41E0-8651-D7A7-DA7F04D9C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1" y="-1"/>
            <a:ext cx="9163621" cy="70766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9809" y="-1"/>
            <a:ext cx="9144001" cy="891251"/>
          </a:xfrm>
          <a:solidFill>
            <a:srgbClr val="3771C1"/>
          </a:solidFill>
        </p:spPr>
        <p:txBody>
          <a:bodyPr/>
          <a:lstStyle/>
          <a:p>
            <a:r>
              <a:rPr lang="en-US" sz="4000" b="1" dirty="0"/>
              <a:t>Israel Gives Up Land for Peace</a:t>
            </a:r>
          </a:p>
        </p:txBody>
      </p:sp>
      <p:sp>
        <p:nvSpPr>
          <p:cNvPr id="3" name="Title 1">
            <a:extLst>
              <a:ext uri="{FF2B5EF4-FFF2-40B4-BE49-F238E27FC236}">
                <a16:creationId xmlns:a16="http://schemas.microsoft.com/office/drawing/2014/main" id="{1486B3E8-27D0-E19D-20B8-6A12424DD3F2}"/>
              </a:ext>
            </a:extLst>
          </p:cNvPr>
          <p:cNvSpPr txBox="1">
            <a:spLocks/>
          </p:cNvSpPr>
          <p:nvPr/>
        </p:nvSpPr>
        <p:spPr bwMode="auto">
          <a:xfrm>
            <a:off x="4016523" y="1367326"/>
            <a:ext cx="5127477" cy="2546647"/>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9113" indent="-519113" algn="l" defTabSz="914400"/>
            <a:r>
              <a:rPr lang="en-US" sz="1400" b="1" kern="0" dirty="0">
                <a:solidFill>
                  <a:srgbClr val="1B6133"/>
                </a:solidFill>
              </a:rPr>
              <a:t>1967:	Israel offers 100% of:</a:t>
            </a:r>
          </a:p>
          <a:p>
            <a:pPr marL="1433466" lvl="4" indent="-519113" algn="l" defTabSz="914400"/>
            <a:r>
              <a:rPr lang="en-US" sz="1400" b="1" kern="0" dirty="0">
                <a:solidFill>
                  <a:srgbClr val="1B6133"/>
                </a:solidFill>
              </a:rPr>
              <a:t>• West Bank to Jordan</a:t>
            </a:r>
          </a:p>
          <a:p>
            <a:pPr marL="1433466" lvl="4" indent="-519113" algn="l" defTabSz="914400"/>
            <a:r>
              <a:rPr lang="en-US" sz="1400" b="1" kern="0" dirty="0">
                <a:solidFill>
                  <a:srgbClr val="1B6133"/>
                </a:solidFill>
              </a:rPr>
              <a:t>• Sinai &amp; Gaza to Egypt</a:t>
            </a:r>
          </a:p>
          <a:p>
            <a:pPr marL="1433466" lvl="4" indent="-519113" algn="l" defTabSz="914400"/>
            <a:r>
              <a:rPr lang="en-US" sz="1400" b="1" kern="0" dirty="0">
                <a:solidFill>
                  <a:srgbClr val="1B6133"/>
                </a:solidFill>
              </a:rPr>
              <a:t>• Golan to Syria</a:t>
            </a:r>
          </a:p>
          <a:p>
            <a:pPr marL="519113" indent="-519113" algn="l" defTabSz="914400"/>
            <a:r>
              <a:rPr lang="en-US" sz="1400" b="1" kern="0" dirty="0">
                <a:solidFill>
                  <a:srgbClr val="1B6133"/>
                </a:solidFill>
              </a:rPr>
              <a:t>1982:	Israel gives up 100% of Sinai to Egypt for peace</a:t>
            </a:r>
          </a:p>
          <a:p>
            <a:pPr marL="519113" indent="-519113" algn="l" defTabSz="914400"/>
            <a:r>
              <a:rPr lang="en-US" sz="1400" b="1" kern="0" dirty="0">
                <a:solidFill>
                  <a:srgbClr val="1B6133"/>
                </a:solidFill>
              </a:rPr>
              <a:t>1993:	Israel gives up land to Palestinian Authority</a:t>
            </a:r>
          </a:p>
          <a:p>
            <a:pPr marL="519113" indent="-519113" algn="l" defTabSz="914400"/>
            <a:r>
              <a:rPr lang="en-US" sz="1400" b="1" kern="0" dirty="0">
                <a:solidFill>
                  <a:srgbClr val="1B6133"/>
                </a:solidFill>
              </a:rPr>
              <a:t>1994:	Israel gives up land to Jordan for peace</a:t>
            </a:r>
          </a:p>
          <a:p>
            <a:pPr marL="519113" indent="-519113" algn="l" defTabSz="914400"/>
            <a:r>
              <a:rPr lang="en-US" sz="1400" b="1" kern="0" dirty="0">
                <a:solidFill>
                  <a:srgbClr val="1B6133"/>
                </a:solidFill>
              </a:rPr>
              <a:t>2005:	Israel gives up 100% of Gaza to Palestinians</a:t>
            </a:r>
          </a:p>
          <a:p>
            <a:pPr marL="519113" indent="-519113" algn="l" defTabSz="914400"/>
            <a:r>
              <a:rPr lang="en-US" sz="1400" b="1" kern="0" dirty="0">
                <a:solidFill>
                  <a:srgbClr val="1B6133"/>
                </a:solidFill>
              </a:rPr>
              <a:t>2008:	Israel offers 95% of West Bank to Palestinians </a:t>
            </a:r>
          </a:p>
        </p:txBody>
      </p:sp>
      <p:sp>
        <p:nvSpPr>
          <p:cNvPr id="4" name="Title 1">
            <a:extLst>
              <a:ext uri="{FF2B5EF4-FFF2-40B4-BE49-F238E27FC236}">
                <a16:creationId xmlns:a16="http://schemas.microsoft.com/office/drawing/2014/main" id="{7ABC3A1B-0300-99AB-BA57-F2D89A5D75B4}"/>
              </a:ext>
            </a:extLst>
          </p:cNvPr>
          <p:cNvSpPr txBox="1">
            <a:spLocks/>
          </p:cNvSpPr>
          <p:nvPr/>
        </p:nvSpPr>
        <p:spPr bwMode="auto">
          <a:xfrm>
            <a:off x="4153404" y="3909698"/>
            <a:ext cx="4221476" cy="739214"/>
          </a:xfrm>
          <a:prstGeom prst="rect">
            <a:avLst/>
          </a:prstGeom>
          <a:solidFill>
            <a:schemeClr val="accent3"/>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19113" indent="-519113" defTabSz="914400"/>
            <a:r>
              <a:rPr lang="en-US" sz="2800" b="1" kern="0" dirty="0">
                <a:solidFill>
                  <a:srgbClr val="3771C1"/>
                </a:solidFill>
              </a:rPr>
              <a:t>Israel Wants Peace!</a:t>
            </a:r>
          </a:p>
        </p:txBody>
      </p:sp>
      <p:sp>
        <p:nvSpPr>
          <p:cNvPr id="5" name="Title 1">
            <a:extLst>
              <a:ext uri="{FF2B5EF4-FFF2-40B4-BE49-F238E27FC236}">
                <a16:creationId xmlns:a16="http://schemas.microsoft.com/office/drawing/2014/main" id="{EE741D98-1FA3-408A-C658-D1BA50F55907}"/>
              </a:ext>
            </a:extLst>
          </p:cNvPr>
          <p:cNvSpPr txBox="1">
            <a:spLocks/>
          </p:cNvSpPr>
          <p:nvPr/>
        </p:nvSpPr>
        <p:spPr bwMode="auto">
          <a:xfrm>
            <a:off x="556791" y="1319743"/>
            <a:ext cx="2109497" cy="891251"/>
          </a:xfrm>
          <a:prstGeom prst="rect">
            <a:avLst/>
          </a:prstGeom>
          <a:solidFill>
            <a:srgbClr val="3771C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1400" b="1" kern="0" dirty="0"/>
              <a:t>Israel's Land Concessions &amp; Land Offers for Peace (1967- present)</a:t>
            </a:r>
          </a:p>
        </p:txBody>
      </p:sp>
    </p:spTree>
    <p:extLst>
      <p:ext uri="{BB962C8B-B14F-4D97-AF65-F5344CB8AC3E}">
        <p14:creationId xmlns:p14="http://schemas.microsoft.com/office/powerpoint/2010/main" val="1269433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A5025A-D7B0-AB0E-7310-D0057FFB6047}"/>
              </a:ext>
            </a:extLst>
          </p:cNvPr>
          <p:cNvPicPr>
            <a:picLocks noChangeAspect="1"/>
          </p:cNvPicPr>
          <p:nvPr/>
        </p:nvPicPr>
        <p:blipFill>
          <a:blip r:embed="rId2"/>
          <a:stretch>
            <a:fillRect/>
          </a:stretch>
        </p:blipFill>
        <p:spPr>
          <a:xfrm>
            <a:off x="0" y="-31386"/>
            <a:ext cx="3857625"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32782"/>
            <a:ext cx="9144000" cy="1209585"/>
          </a:xfrm>
          <a:solidFill>
            <a:schemeClr val="tx1"/>
          </a:solidFill>
        </p:spPr>
        <p:txBody>
          <a:bodyPr/>
          <a:lstStyle/>
          <a:p>
            <a:r>
              <a:rPr lang="en-US" sz="4000" b="1" dirty="0"/>
              <a:t>Arabs Have No Room for Israel</a:t>
            </a:r>
          </a:p>
        </p:txBody>
      </p:sp>
      <p:pic>
        <p:nvPicPr>
          <p:cNvPr id="9" name="Picture 8">
            <a:extLst>
              <a:ext uri="{FF2B5EF4-FFF2-40B4-BE49-F238E27FC236}">
                <a16:creationId xmlns:a16="http://schemas.microsoft.com/office/drawing/2014/main" id="{376FA807-F11E-6AEB-0485-8A0557C6F00E}"/>
              </a:ext>
            </a:extLst>
          </p:cNvPr>
          <p:cNvPicPr>
            <a:picLocks noChangeAspect="1"/>
          </p:cNvPicPr>
          <p:nvPr/>
        </p:nvPicPr>
        <p:blipFill>
          <a:blip r:embed="rId3"/>
          <a:stretch>
            <a:fillRect/>
          </a:stretch>
        </p:blipFill>
        <p:spPr>
          <a:xfrm>
            <a:off x="3857625" y="1847805"/>
            <a:ext cx="7772400" cy="4371975"/>
          </a:xfrm>
          <a:prstGeom prst="rect">
            <a:avLst/>
          </a:prstGeom>
        </p:spPr>
      </p:pic>
    </p:spTree>
    <p:extLst>
      <p:ext uri="{BB962C8B-B14F-4D97-AF65-F5344CB8AC3E}">
        <p14:creationId xmlns:p14="http://schemas.microsoft.com/office/powerpoint/2010/main" val="136708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ddle East &amp; North Africa">
            <a:extLst>
              <a:ext uri="{FF2B5EF4-FFF2-40B4-BE49-F238E27FC236}">
                <a16:creationId xmlns:a16="http://schemas.microsoft.com/office/drawing/2014/main" id="{B60B00A1-34C6-2E43-BBA2-25A6CE4E4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9863"/>
            <a:ext cx="9144000" cy="39782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Do you know the countries of MENA?</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MENA = Middle East/ North Africa</a:t>
            </a:r>
          </a:p>
        </p:txBody>
      </p:sp>
    </p:spTree>
    <p:extLst>
      <p:ext uri="{BB962C8B-B14F-4D97-AF65-F5344CB8AC3E}">
        <p14:creationId xmlns:p14="http://schemas.microsoft.com/office/powerpoint/2010/main" val="138832085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8100" y="31386"/>
            <a:ext cx="9070975" cy="1209585"/>
          </a:xfrm>
          <a:solidFill>
            <a:schemeClr val="tx1"/>
          </a:solidFill>
        </p:spPr>
        <p:txBody>
          <a:bodyPr/>
          <a:lstStyle/>
          <a:p>
            <a:r>
              <a:rPr lang="en-US" sz="2800" b="1" dirty="0"/>
              <a:t>October 7 Celebrated on Palestinian Restaurant </a:t>
            </a:r>
          </a:p>
        </p:txBody>
      </p:sp>
      <p:pic>
        <p:nvPicPr>
          <p:cNvPr id="11" name="Picture 10">
            <a:extLst>
              <a:ext uri="{FF2B5EF4-FFF2-40B4-BE49-F238E27FC236}">
                <a16:creationId xmlns:a16="http://schemas.microsoft.com/office/drawing/2014/main" id="{32750638-FBBB-6ABA-7002-F35FB5B41B2B}"/>
              </a:ext>
            </a:extLst>
          </p:cNvPr>
          <p:cNvPicPr>
            <a:picLocks noChangeAspect="1"/>
          </p:cNvPicPr>
          <p:nvPr/>
        </p:nvPicPr>
        <p:blipFill>
          <a:blip r:embed="rId2"/>
          <a:stretch>
            <a:fillRect/>
          </a:stretch>
        </p:blipFill>
        <p:spPr>
          <a:xfrm>
            <a:off x="-272716" y="1001629"/>
            <a:ext cx="10668000" cy="6000750"/>
          </a:xfrm>
          <a:prstGeom prst="rect">
            <a:avLst/>
          </a:prstGeom>
        </p:spPr>
      </p:pic>
    </p:spTree>
    <p:extLst>
      <p:ext uri="{BB962C8B-B14F-4D97-AF65-F5344CB8AC3E}">
        <p14:creationId xmlns:p14="http://schemas.microsoft.com/office/powerpoint/2010/main" val="373399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8100" y="31386"/>
            <a:ext cx="9070975" cy="1209585"/>
          </a:xfrm>
          <a:solidFill>
            <a:schemeClr val="tx1"/>
          </a:solidFill>
        </p:spPr>
        <p:txBody>
          <a:bodyPr/>
          <a:lstStyle/>
          <a:p>
            <a:r>
              <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October 7 Celebrated on Palestinian Restaurant </a:t>
            </a:r>
            <a:endParaRPr lang="en-US" b="1" dirty="0"/>
          </a:p>
        </p:txBody>
      </p:sp>
      <p:pic>
        <p:nvPicPr>
          <p:cNvPr id="13" name="Picture 12">
            <a:extLst>
              <a:ext uri="{FF2B5EF4-FFF2-40B4-BE49-F238E27FC236}">
                <a16:creationId xmlns:a16="http://schemas.microsoft.com/office/drawing/2014/main" id="{4426A1DE-7AB2-D059-E526-42FE56151C14}"/>
              </a:ext>
            </a:extLst>
          </p:cNvPr>
          <p:cNvPicPr>
            <a:picLocks noChangeAspect="1"/>
          </p:cNvPicPr>
          <p:nvPr/>
        </p:nvPicPr>
        <p:blipFill>
          <a:blip r:embed="rId2"/>
          <a:stretch>
            <a:fillRect/>
          </a:stretch>
        </p:blipFill>
        <p:spPr>
          <a:xfrm>
            <a:off x="30302" y="1240971"/>
            <a:ext cx="9113698" cy="5126455"/>
          </a:xfrm>
          <a:prstGeom prst="rect">
            <a:avLst/>
          </a:prstGeom>
        </p:spPr>
      </p:pic>
    </p:spTree>
    <p:extLst>
      <p:ext uri="{BB962C8B-B14F-4D97-AF65-F5344CB8AC3E}">
        <p14:creationId xmlns:p14="http://schemas.microsoft.com/office/powerpoint/2010/main" val="27823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Jewish Refugees From Arab Countries (1948-2019)</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www.reddit.com</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MapPorn</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/comments/wzfk94/</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jewish_refugees_from_muslim_countries</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rdt</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F578B-B7BC-ABC1-3BB5-748781BD9712}"/>
              </a:ext>
            </a:extLst>
          </p:cNvPr>
          <p:cNvPicPr>
            <a:picLocks noChangeAspect="1"/>
          </p:cNvPicPr>
          <p:nvPr/>
        </p:nvPicPr>
        <p:blipFill>
          <a:blip r:embed="rId4"/>
          <a:stretch>
            <a:fillRect/>
          </a:stretch>
        </p:blipFill>
        <p:spPr>
          <a:xfrm>
            <a:off x="1481073" y="649479"/>
            <a:ext cx="5967537" cy="5917963"/>
          </a:xfrm>
          <a:prstGeom prst="rect">
            <a:avLst/>
          </a:prstGeom>
        </p:spPr>
      </p:pic>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r>
              <a:rPr lang="en-US" sz="2800" b="1">
                <a:effectLst/>
              </a:rPr>
              <a:t>Decline of Christianity in Western Countries</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571716"/>
            <a:ext cx="9144000" cy="305644"/>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https://www.threads.net/@civixplorer/post/C6KI3dBsqmw</a:t>
            </a:r>
          </a:p>
        </p:txBody>
      </p:sp>
    </p:spTree>
    <p:extLst>
      <p:ext uri="{BB962C8B-B14F-4D97-AF65-F5344CB8AC3E}">
        <p14:creationId xmlns:p14="http://schemas.microsoft.com/office/powerpoint/2010/main" val="3309682761"/>
      </p:ext>
    </p:extLst>
  </p:cSld>
  <p:clrMapOvr>
    <a:overrideClrMapping bg1="lt1" tx1="dk1" bg2="lt2" tx2="dk2" accent1="accent1" accent2="accent2" accent3="accent3" accent4="accent4" accent5="accent5" accent6="accent6" hlink="hlink" folHlink="folHlink"/>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602930"/>
            <a:ext cx="9144000" cy="27442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https://x.com/AzatAlsalim/status/1835988201590145515</a:t>
            </a:r>
          </a:p>
        </p:txBody>
      </p:sp>
      <p:sp>
        <p:nvSpPr>
          <p:cNvPr id="900098" name="Rectangle 2"/>
          <p:cNvSpPr>
            <a:spLocks noGrp="1" noChangeArrowheads="1"/>
          </p:cNvSpPr>
          <p:nvPr>
            <p:ph type="ctrTitle"/>
          </p:nvPr>
        </p:nvSpPr>
        <p:spPr>
          <a:xfrm>
            <a:off x="0" y="1"/>
            <a:ext cx="9144000" cy="1316052"/>
          </a:xfrm>
          <a:solidFill>
            <a:schemeClr val="tx1"/>
          </a:solidFill>
          <a:effectLst/>
        </p:spPr>
        <p:txBody>
          <a:bodyPr/>
          <a:lstStyle/>
          <a:p>
            <a:r>
              <a:rPr lang="en-US" b="1">
                <a:effectLst/>
              </a:rPr>
              <a:t>Decline of Christianity </a:t>
            </a:r>
            <a:br>
              <a:rPr lang="en-US" sz="2800" b="1">
                <a:effectLst/>
              </a:rPr>
            </a:br>
            <a:r>
              <a:rPr lang="en-US" sz="2800" b="1">
                <a:effectLst/>
              </a:rPr>
              <a:t>in Some Middle Eastern Countries</a:t>
            </a:r>
          </a:p>
        </p:txBody>
      </p:sp>
      <p:sp>
        <p:nvSpPr>
          <p:cNvPr id="6" name="Rectangle 2">
            <a:extLst>
              <a:ext uri="{FF2B5EF4-FFF2-40B4-BE49-F238E27FC236}">
                <a16:creationId xmlns:a16="http://schemas.microsoft.com/office/drawing/2014/main" id="{DD45E4D1-01C4-2883-83D1-E9228646BEED}"/>
              </a:ext>
            </a:extLst>
          </p:cNvPr>
          <p:cNvSpPr txBox="1">
            <a:spLocks noChangeArrowheads="1"/>
          </p:cNvSpPr>
          <p:nvPr/>
        </p:nvSpPr>
        <p:spPr bwMode="auto">
          <a:xfrm>
            <a:off x="3905428" y="1478507"/>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72%</a:t>
            </a:r>
          </a:p>
        </p:txBody>
      </p:sp>
      <p:sp>
        <p:nvSpPr>
          <p:cNvPr id="7" name="Rectangle 2">
            <a:extLst>
              <a:ext uri="{FF2B5EF4-FFF2-40B4-BE49-F238E27FC236}">
                <a16:creationId xmlns:a16="http://schemas.microsoft.com/office/drawing/2014/main" id="{B7431224-D9F4-66DF-A066-4B1126FBA31E}"/>
              </a:ext>
            </a:extLst>
          </p:cNvPr>
          <p:cNvSpPr txBox="1">
            <a:spLocks noChangeArrowheads="1"/>
          </p:cNvSpPr>
          <p:nvPr/>
        </p:nvSpPr>
        <p:spPr bwMode="auto">
          <a:xfrm>
            <a:off x="5847412" y="1478507"/>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32%</a:t>
            </a:r>
          </a:p>
        </p:txBody>
      </p:sp>
      <p:sp>
        <p:nvSpPr>
          <p:cNvPr id="8" name="Rectangle 2">
            <a:extLst>
              <a:ext uri="{FF2B5EF4-FFF2-40B4-BE49-F238E27FC236}">
                <a16:creationId xmlns:a16="http://schemas.microsoft.com/office/drawing/2014/main" id="{2FEB58A9-67CA-6FD4-52FD-30F1C8861314}"/>
              </a:ext>
            </a:extLst>
          </p:cNvPr>
          <p:cNvSpPr txBox="1">
            <a:spLocks noChangeArrowheads="1"/>
          </p:cNvSpPr>
          <p:nvPr/>
        </p:nvSpPr>
        <p:spPr bwMode="auto">
          <a:xfrm>
            <a:off x="3889745" y="2203461"/>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1932</a:t>
            </a:r>
          </a:p>
        </p:txBody>
      </p:sp>
      <p:sp>
        <p:nvSpPr>
          <p:cNvPr id="9" name="Rectangle 2">
            <a:extLst>
              <a:ext uri="{FF2B5EF4-FFF2-40B4-BE49-F238E27FC236}">
                <a16:creationId xmlns:a16="http://schemas.microsoft.com/office/drawing/2014/main" id="{83298525-87B1-04D7-F54C-EDF009EB891B}"/>
              </a:ext>
            </a:extLst>
          </p:cNvPr>
          <p:cNvSpPr txBox="1">
            <a:spLocks noChangeArrowheads="1"/>
          </p:cNvSpPr>
          <p:nvPr/>
        </p:nvSpPr>
        <p:spPr bwMode="auto">
          <a:xfrm>
            <a:off x="5831729" y="2203461"/>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2024</a:t>
            </a:r>
          </a:p>
        </p:txBody>
      </p:sp>
      <p:sp>
        <p:nvSpPr>
          <p:cNvPr id="10" name="Rectangle 2">
            <a:extLst>
              <a:ext uri="{FF2B5EF4-FFF2-40B4-BE49-F238E27FC236}">
                <a16:creationId xmlns:a16="http://schemas.microsoft.com/office/drawing/2014/main" id="{62CFD7A9-61EB-60DB-9A6D-4EFC398BC31D}"/>
              </a:ext>
            </a:extLst>
          </p:cNvPr>
          <p:cNvSpPr txBox="1">
            <a:spLocks noChangeArrowheads="1"/>
          </p:cNvSpPr>
          <p:nvPr/>
        </p:nvSpPr>
        <p:spPr bwMode="auto">
          <a:xfrm>
            <a:off x="2151745" y="2199526"/>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Lebanon</a:t>
            </a:r>
          </a:p>
        </p:txBody>
      </p:sp>
      <p:pic>
        <p:nvPicPr>
          <p:cNvPr id="2050" name="Picture 2" descr="Flag of Lebanon - Wikipedia">
            <a:extLst>
              <a:ext uri="{FF2B5EF4-FFF2-40B4-BE49-F238E27FC236}">
                <a16:creationId xmlns:a16="http://schemas.microsoft.com/office/drawing/2014/main" id="{B96C0EFF-3CF8-21CD-BA53-B2EDB3D1D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683" y="1409462"/>
            <a:ext cx="1280160" cy="853440"/>
          </a:xfrm>
          <a:prstGeom prst="rect">
            <a:avLst/>
          </a:prstGeom>
          <a:solidFill>
            <a:schemeClr val="bg1"/>
          </a:solidFill>
        </p:spPr>
      </p:pic>
      <p:sp>
        <p:nvSpPr>
          <p:cNvPr id="12" name="Rectangle 2">
            <a:extLst>
              <a:ext uri="{FF2B5EF4-FFF2-40B4-BE49-F238E27FC236}">
                <a16:creationId xmlns:a16="http://schemas.microsoft.com/office/drawing/2014/main" id="{766D42DD-BAAF-98FF-B8D5-772A83D63CF1}"/>
              </a:ext>
            </a:extLst>
          </p:cNvPr>
          <p:cNvSpPr txBox="1">
            <a:spLocks noChangeArrowheads="1"/>
          </p:cNvSpPr>
          <p:nvPr/>
        </p:nvSpPr>
        <p:spPr bwMode="auto">
          <a:xfrm>
            <a:off x="3905428" y="4309743"/>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25%</a:t>
            </a:r>
          </a:p>
        </p:txBody>
      </p:sp>
      <p:sp>
        <p:nvSpPr>
          <p:cNvPr id="13" name="Rectangle 2">
            <a:extLst>
              <a:ext uri="{FF2B5EF4-FFF2-40B4-BE49-F238E27FC236}">
                <a16:creationId xmlns:a16="http://schemas.microsoft.com/office/drawing/2014/main" id="{5098C9E8-3637-60E9-2A46-39D3F48C409A}"/>
              </a:ext>
            </a:extLst>
          </p:cNvPr>
          <p:cNvSpPr txBox="1">
            <a:spLocks noChangeArrowheads="1"/>
          </p:cNvSpPr>
          <p:nvPr/>
        </p:nvSpPr>
        <p:spPr bwMode="auto">
          <a:xfrm>
            <a:off x="5847412" y="4309743"/>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2%</a:t>
            </a:r>
          </a:p>
        </p:txBody>
      </p:sp>
      <p:sp>
        <p:nvSpPr>
          <p:cNvPr id="14" name="Rectangle 2">
            <a:extLst>
              <a:ext uri="{FF2B5EF4-FFF2-40B4-BE49-F238E27FC236}">
                <a16:creationId xmlns:a16="http://schemas.microsoft.com/office/drawing/2014/main" id="{FB049346-7E8D-96C0-AB73-D5342F8AC37A}"/>
              </a:ext>
            </a:extLst>
          </p:cNvPr>
          <p:cNvSpPr txBox="1">
            <a:spLocks noChangeArrowheads="1"/>
          </p:cNvSpPr>
          <p:nvPr/>
        </p:nvSpPr>
        <p:spPr bwMode="auto">
          <a:xfrm>
            <a:off x="3901852" y="5034699"/>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1950</a:t>
            </a:r>
          </a:p>
        </p:txBody>
      </p:sp>
      <p:sp>
        <p:nvSpPr>
          <p:cNvPr id="15" name="Rectangle 2">
            <a:extLst>
              <a:ext uri="{FF2B5EF4-FFF2-40B4-BE49-F238E27FC236}">
                <a16:creationId xmlns:a16="http://schemas.microsoft.com/office/drawing/2014/main" id="{FB1104AE-116C-76B2-08EE-0ACAB9A39968}"/>
              </a:ext>
            </a:extLst>
          </p:cNvPr>
          <p:cNvSpPr txBox="1">
            <a:spLocks noChangeArrowheads="1"/>
          </p:cNvSpPr>
          <p:nvPr/>
        </p:nvSpPr>
        <p:spPr bwMode="auto">
          <a:xfrm>
            <a:off x="5843836" y="5034699"/>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2024</a:t>
            </a:r>
          </a:p>
        </p:txBody>
      </p:sp>
      <p:sp>
        <p:nvSpPr>
          <p:cNvPr id="16" name="Rectangle 2">
            <a:extLst>
              <a:ext uri="{FF2B5EF4-FFF2-40B4-BE49-F238E27FC236}">
                <a16:creationId xmlns:a16="http://schemas.microsoft.com/office/drawing/2014/main" id="{462C7DF6-4115-6F78-4D33-E1C2F51B6C0B}"/>
              </a:ext>
            </a:extLst>
          </p:cNvPr>
          <p:cNvSpPr txBox="1">
            <a:spLocks noChangeArrowheads="1"/>
          </p:cNvSpPr>
          <p:nvPr/>
        </p:nvSpPr>
        <p:spPr bwMode="auto">
          <a:xfrm>
            <a:off x="2163852" y="5030764"/>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Jordan</a:t>
            </a:r>
          </a:p>
        </p:txBody>
      </p:sp>
      <p:sp>
        <p:nvSpPr>
          <p:cNvPr id="18" name="Rectangle 2">
            <a:extLst>
              <a:ext uri="{FF2B5EF4-FFF2-40B4-BE49-F238E27FC236}">
                <a16:creationId xmlns:a16="http://schemas.microsoft.com/office/drawing/2014/main" id="{10895FF7-2CBC-DF1B-8B44-71212315A712}"/>
              </a:ext>
            </a:extLst>
          </p:cNvPr>
          <p:cNvSpPr txBox="1">
            <a:spLocks noChangeArrowheads="1"/>
          </p:cNvSpPr>
          <p:nvPr/>
        </p:nvSpPr>
        <p:spPr bwMode="auto">
          <a:xfrm>
            <a:off x="3905428" y="2963809"/>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23%</a:t>
            </a:r>
          </a:p>
        </p:txBody>
      </p:sp>
      <p:sp>
        <p:nvSpPr>
          <p:cNvPr id="19" name="Rectangle 2">
            <a:extLst>
              <a:ext uri="{FF2B5EF4-FFF2-40B4-BE49-F238E27FC236}">
                <a16:creationId xmlns:a16="http://schemas.microsoft.com/office/drawing/2014/main" id="{AE1C3FFE-DB82-D9CF-2EA5-D994CBC2408C}"/>
              </a:ext>
            </a:extLst>
          </p:cNvPr>
          <p:cNvSpPr txBox="1">
            <a:spLocks noChangeArrowheads="1"/>
          </p:cNvSpPr>
          <p:nvPr/>
        </p:nvSpPr>
        <p:spPr bwMode="auto">
          <a:xfrm>
            <a:off x="5847412" y="2963809"/>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1%</a:t>
            </a:r>
          </a:p>
        </p:txBody>
      </p:sp>
      <p:sp>
        <p:nvSpPr>
          <p:cNvPr id="20" name="Rectangle 2">
            <a:extLst>
              <a:ext uri="{FF2B5EF4-FFF2-40B4-BE49-F238E27FC236}">
                <a16:creationId xmlns:a16="http://schemas.microsoft.com/office/drawing/2014/main" id="{08F28038-4BB1-BE50-6463-2F4897FAF576}"/>
              </a:ext>
            </a:extLst>
          </p:cNvPr>
          <p:cNvSpPr txBox="1">
            <a:spLocks noChangeArrowheads="1"/>
          </p:cNvSpPr>
          <p:nvPr/>
        </p:nvSpPr>
        <p:spPr bwMode="auto">
          <a:xfrm>
            <a:off x="3910477" y="3679137"/>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1943</a:t>
            </a:r>
          </a:p>
        </p:txBody>
      </p:sp>
      <p:sp>
        <p:nvSpPr>
          <p:cNvPr id="21" name="Rectangle 2">
            <a:extLst>
              <a:ext uri="{FF2B5EF4-FFF2-40B4-BE49-F238E27FC236}">
                <a16:creationId xmlns:a16="http://schemas.microsoft.com/office/drawing/2014/main" id="{6BEAE30B-EC1F-D5B5-0628-C37E1A84A7F8}"/>
              </a:ext>
            </a:extLst>
          </p:cNvPr>
          <p:cNvSpPr txBox="1">
            <a:spLocks noChangeArrowheads="1"/>
          </p:cNvSpPr>
          <p:nvPr/>
        </p:nvSpPr>
        <p:spPr bwMode="auto">
          <a:xfrm>
            <a:off x="5852461" y="3679137"/>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2024</a:t>
            </a:r>
          </a:p>
        </p:txBody>
      </p:sp>
      <p:sp>
        <p:nvSpPr>
          <p:cNvPr id="22" name="Rectangle 2">
            <a:extLst>
              <a:ext uri="{FF2B5EF4-FFF2-40B4-BE49-F238E27FC236}">
                <a16:creationId xmlns:a16="http://schemas.microsoft.com/office/drawing/2014/main" id="{2A9D25DA-1139-DD42-E66E-CCDE8598CA52}"/>
              </a:ext>
            </a:extLst>
          </p:cNvPr>
          <p:cNvSpPr txBox="1">
            <a:spLocks noChangeArrowheads="1"/>
          </p:cNvSpPr>
          <p:nvPr/>
        </p:nvSpPr>
        <p:spPr bwMode="auto">
          <a:xfrm>
            <a:off x="2172477" y="3675202"/>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Syria</a:t>
            </a:r>
          </a:p>
        </p:txBody>
      </p:sp>
      <p:pic>
        <p:nvPicPr>
          <p:cNvPr id="23" name="Picture 4" descr="Syria Flag | American Flags Express">
            <a:extLst>
              <a:ext uri="{FF2B5EF4-FFF2-40B4-BE49-F238E27FC236}">
                <a16:creationId xmlns:a16="http://schemas.microsoft.com/office/drawing/2014/main" id="{302F90C4-236B-9923-D1A4-600B1A2F15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60" b="18265"/>
          <a:stretch/>
        </p:blipFill>
        <p:spPr bwMode="auto">
          <a:xfrm>
            <a:off x="2165683" y="2860303"/>
            <a:ext cx="1280160" cy="850248"/>
          </a:xfrm>
          <a:prstGeom prst="rect">
            <a:avLst/>
          </a:prstGeom>
          <a:solidFill>
            <a:schemeClr val="bg1"/>
          </a:solidFill>
        </p:spPr>
      </p:pic>
      <p:sp>
        <p:nvSpPr>
          <p:cNvPr id="24" name="Rectangle 2">
            <a:extLst>
              <a:ext uri="{FF2B5EF4-FFF2-40B4-BE49-F238E27FC236}">
                <a16:creationId xmlns:a16="http://schemas.microsoft.com/office/drawing/2014/main" id="{873FF37D-167D-A62D-312E-6D6714961658}"/>
              </a:ext>
            </a:extLst>
          </p:cNvPr>
          <p:cNvSpPr txBox="1">
            <a:spLocks noChangeArrowheads="1"/>
          </p:cNvSpPr>
          <p:nvPr/>
        </p:nvSpPr>
        <p:spPr bwMode="auto">
          <a:xfrm>
            <a:off x="3905428" y="5479094"/>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16%</a:t>
            </a:r>
          </a:p>
        </p:txBody>
      </p:sp>
      <p:sp>
        <p:nvSpPr>
          <p:cNvPr id="25" name="Rectangle 2">
            <a:extLst>
              <a:ext uri="{FF2B5EF4-FFF2-40B4-BE49-F238E27FC236}">
                <a16:creationId xmlns:a16="http://schemas.microsoft.com/office/drawing/2014/main" id="{76114CB4-4013-3AA0-C1CB-8C2AC65CC399}"/>
              </a:ext>
            </a:extLst>
          </p:cNvPr>
          <p:cNvSpPr txBox="1">
            <a:spLocks noChangeArrowheads="1"/>
          </p:cNvSpPr>
          <p:nvPr/>
        </p:nvSpPr>
        <p:spPr bwMode="auto">
          <a:xfrm>
            <a:off x="5847412" y="5479094"/>
            <a:ext cx="1374513" cy="99140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kern="0">
                <a:solidFill>
                  <a:schemeClr val="tx1"/>
                </a:solidFill>
              </a:rPr>
              <a:t>0.2%</a:t>
            </a:r>
          </a:p>
        </p:txBody>
      </p:sp>
      <p:sp>
        <p:nvSpPr>
          <p:cNvPr id="26" name="Rectangle 2">
            <a:extLst>
              <a:ext uri="{FF2B5EF4-FFF2-40B4-BE49-F238E27FC236}">
                <a16:creationId xmlns:a16="http://schemas.microsoft.com/office/drawing/2014/main" id="{326C3453-3BBF-1F86-8A63-53782B3438EB}"/>
              </a:ext>
            </a:extLst>
          </p:cNvPr>
          <p:cNvSpPr txBox="1">
            <a:spLocks noChangeArrowheads="1"/>
          </p:cNvSpPr>
          <p:nvPr/>
        </p:nvSpPr>
        <p:spPr bwMode="auto">
          <a:xfrm>
            <a:off x="3908245" y="6252173"/>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1950</a:t>
            </a:r>
          </a:p>
        </p:txBody>
      </p:sp>
      <p:sp>
        <p:nvSpPr>
          <p:cNvPr id="27" name="Rectangle 2">
            <a:extLst>
              <a:ext uri="{FF2B5EF4-FFF2-40B4-BE49-F238E27FC236}">
                <a16:creationId xmlns:a16="http://schemas.microsoft.com/office/drawing/2014/main" id="{337DFF32-54AA-03B2-FB1D-B0B82A228CF8}"/>
              </a:ext>
            </a:extLst>
          </p:cNvPr>
          <p:cNvSpPr txBox="1">
            <a:spLocks noChangeArrowheads="1"/>
          </p:cNvSpPr>
          <p:nvPr/>
        </p:nvSpPr>
        <p:spPr bwMode="auto">
          <a:xfrm>
            <a:off x="5850229" y="6252173"/>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In 2024</a:t>
            </a:r>
          </a:p>
        </p:txBody>
      </p:sp>
      <p:sp>
        <p:nvSpPr>
          <p:cNvPr id="28" name="Rectangle 2">
            <a:extLst>
              <a:ext uri="{FF2B5EF4-FFF2-40B4-BE49-F238E27FC236}">
                <a16:creationId xmlns:a16="http://schemas.microsoft.com/office/drawing/2014/main" id="{D057FA66-41BF-21FD-A50F-05A3FC6AED70}"/>
              </a:ext>
            </a:extLst>
          </p:cNvPr>
          <p:cNvSpPr txBox="1">
            <a:spLocks noChangeArrowheads="1"/>
          </p:cNvSpPr>
          <p:nvPr/>
        </p:nvSpPr>
        <p:spPr bwMode="auto">
          <a:xfrm>
            <a:off x="2170245" y="6248238"/>
            <a:ext cx="1374513" cy="3590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a:solidFill>
                  <a:schemeClr val="tx1"/>
                </a:solidFill>
              </a:rPr>
              <a:t>Iraq</a:t>
            </a:r>
          </a:p>
        </p:txBody>
      </p:sp>
      <p:pic>
        <p:nvPicPr>
          <p:cNvPr id="2054" name="Picture 6" descr="Flag of Jordan - Wikipedia">
            <a:extLst>
              <a:ext uri="{FF2B5EF4-FFF2-40B4-BE49-F238E27FC236}">
                <a16:creationId xmlns:a16="http://schemas.microsoft.com/office/drawing/2014/main" id="{A5A240F8-1F46-4378-741B-4106847B7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679" y="4244737"/>
            <a:ext cx="1289790" cy="850392"/>
          </a:xfrm>
          <a:prstGeom prst="rect">
            <a:avLst/>
          </a:prstGeom>
          <a:solidFill>
            <a:schemeClr val="bg1"/>
          </a:solidFill>
        </p:spPr>
      </p:pic>
      <p:pic>
        <p:nvPicPr>
          <p:cNvPr id="2056" name="Picture 8" descr="Flag of Iraq | History, Meaning &amp; Design | Britannica">
            <a:extLst>
              <a:ext uri="{FF2B5EF4-FFF2-40B4-BE49-F238E27FC236}">
                <a16:creationId xmlns:a16="http://schemas.microsoft.com/office/drawing/2014/main" id="{21670B60-0044-1511-0FF8-525F714302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5682" y="5476768"/>
            <a:ext cx="1299413" cy="850392"/>
          </a:xfrm>
          <a:prstGeom prst="rect">
            <a:avLst/>
          </a:prstGeom>
          <a:solidFill>
            <a:schemeClr val="bg1"/>
          </a:solidFill>
        </p:spPr>
      </p:pic>
    </p:spTree>
    <p:extLst>
      <p:ext uri="{BB962C8B-B14F-4D97-AF65-F5344CB8AC3E}">
        <p14:creationId xmlns:p14="http://schemas.microsoft.com/office/powerpoint/2010/main" val="1863200291"/>
      </p:ext>
    </p:extLst>
  </p:cSld>
  <p:clrMapOvr>
    <a:overrideClrMapping bg1="lt1" tx1="dk1" bg2="lt2" tx2="dk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480D-8C06-80B8-F16C-04A53FE62AA0}"/>
              </a:ext>
            </a:extLst>
          </p:cNvPr>
          <p:cNvSpPr>
            <a:spLocks noGrp="1"/>
          </p:cNvSpPr>
          <p:nvPr>
            <p:ph type="title"/>
          </p:nvPr>
        </p:nvSpPr>
        <p:spPr>
          <a:xfrm>
            <a:off x="2069432" y="277813"/>
            <a:ext cx="4831882" cy="1143000"/>
          </a:xfrm>
        </p:spPr>
        <p:txBody>
          <a:bodyPr/>
          <a:lstStyle/>
          <a:p>
            <a:r>
              <a:rPr lang="en-US" sz="4000" b="1" dirty="0">
                <a:latin typeface="Arial" panose="020B0604020202020204" pitchFamily="34" charset="0"/>
                <a:cs typeface="Arial" panose="020B0604020202020204" pitchFamily="34" charset="0"/>
              </a:rPr>
              <a:t>Life for Jordanian Christians</a:t>
            </a:r>
          </a:p>
        </p:txBody>
      </p:sp>
      <p:sp>
        <p:nvSpPr>
          <p:cNvPr id="3" name="Title 1">
            <a:extLst>
              <a:ext uri="{FF2B5EF4-FFF2-40B4-BE49-F238E27FC236}">
                <a16:creationId xmlns:a16="http://schemas.microsoft.com/office/drawing/2014/main" id="{FB1FF771-6ACA-361A-E5C4-57B185183AD7}"/>
              </a:ext>
            </a:extLst>
          </p:cNvPr>
          <p:cNvSpPr txBox="1">
            <a:spLocks/>
          </p:cNvSpPr>
          <p:nvPr/>
        </p:nvSpPr>
        <p:spPr bwMode="auto">
          <a:xfrm>
            <a:off x="204756" y="2269899"/>
            <a:ext cx="4163785"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b="1" kern="0" dirty="0">
                <a:solidFill>
                  <a:schemeClr val="bg1"/>
                </a:solidFill>
                <a:latin typeface="Arial" panose="020B0604020202020204" pitchFamily="34" charset="0"/>
                <a:cs typeface="Arial" panose="020B0604020202020204" pitchFamily="34" charset="0"/>
              </a:rPr>
              <a:t>CBBs</a:t>
            </a:r>
          </a:p>
        </p:txBody>
      </p:sp>
      <p:sp>
        <p:nvSpPr>
          <p:cNvPr id="4" name="Down Arrow 3">
            <a:extLst>
              <a:ext uri="{FF2B5EF4-FFF2-40B4-BE49-F238E27FC236}">
                <a16:creationId xmlns:a16="http://schemas.microsoft.com/office/drawing/2014/main" id="{2766DB0D-88B2-83B7-2B88-76870B247C90}"/>
              </a:ext>
            </a:extLst>
          </p:cNvPr>
          <p:cNvSpPr/>
          <p:nvPr/>
        </p:nvSpPr>
        <p:spPr bwMode="auto">
          <a:xfrm rot="1567645">
            <a:off x="2464068" y="1514258"/>
            <a:ext cx="625642" cy="818147"/>
          </a:xfrm>
          <a:prstGeom prst="down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78BEE95D-CD6C-9451-06AF-B4AB8CD4C139}"/>
              </a:ext>
            </a:extLst>
          </p:cNvPr>
          <p:cNvSpPr txBox="1">
            <a:spLocks/>
          </p:cNvSpPr>
          <p:nvPr/>
        </p:nvSpPr>
        <p:spPr bwMode="auto">
          <a:xfrm>
            <a:off x="10274" y="3020670"/>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Freedom of Worship</a:t>
            </a:r>
          </a:p>
        </p:txBody>
      </p:sp>
      <p:sp>
        <p:nvSpPr>
          <p:cNvPr id="6" name="Title 1">
            <a:extLst>
              <a:ext uri="{FF2B5EF4-FFF2-40B4-BE49-F238E27FC236}">
                <a16:creationId xmlns:a16="http://schemas.microsoft.com/office/drawing/2014/main" id="{5C08CDB2-8B4F-C2FF-4E5C-7BB0D1E61214}"/>
              </a:ext>
            </a:extLst>
          </p:cNvPr>
          <p:cNvSpPr txBox="1">
            <a:spLocks/>
          </p:cNvSpPr>
          <p:nvPr/>
        </p:nvSpPr>
        <p:spPr bwMode="auto">
          <a:xfrm>
            <a:off x="10274" y="3842603"/>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Reduced Jobs</a:t>
            </a:r>
          </a:p>
        </p:txBody>
      </p:sp>
      <p:sp>
        <p:nvSpPr>
          <p:cNvPr id="7" name="Title 1">
            <a:extLst>
              <a:ext uri="{FF2B5EF4-FFF2-40B4-BE49-F238E27FC236}">
                <a16:creationId xmlns:a16="http://schemas.microsoft.com/office/drawing/2014/main" id="{FEFB1247-6461-AC57-5DCB-824300CC53FC}"/>
              </a:ext>
            </a:extLst>
          </p:cNvPr>
          <p:cNvSpPr txBox="1">
            <a:spLocks/>
          </p:cNvSpPr>
          <p:nvPr/>
        </p:nvSpPr>
        <p:spPr bwMode="auto">
          <a:xfrm>
            <a:off x="4694563" y="2280173"/>
            <a:ext cx="4163785"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b="1" kern="0" dirty="0">
                <a:solidFill>
                  <a:schemeClr val="bg1"/>
                </a:solidFill>
                <a:latin typeface="Arial" panose="020B0604020202020204" pitchFamily="34" charset="0"/>
                <a:cs typeface="Arial" panose="020B0604020202020204" pitchFamily="34" charset="0"/>
              </a:rPr>
              <a:t>MBBs</a:t>
            </a:r>
          </a:p>
        </p:txBody>
      </p:sp>
      <p:sp>
        <p:nvSpPr>
          <p:cNvPr id="8" name="Down Arrow 7">
            <a:extLst>
              <a:ext uri="{FF2B5EF4-FFF2-40B4-BE49-F238E27FC236}">
                <a16:creationId xmlns:a16="http://schemas.microsoft.com/office/drawing/2014/main" id="{75A63DE5-32CF-4680-00A0-330E25B541CC}"/>
              </a:ext>
            </a:extLst>
          </p:cNvPr>
          <p:cNvSpPr/>
          <p:nvPr/>
        </p:nvSpPr>
        <p:spPr bwMode="auto">
          <a:xfrm rot="19222544">
            <a:off x="5285592" y="1475273"/>
            <a:ext cx="625642" cy="818147"/>
          </a:xfrm>
          <a:prstGeom prst="down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9" name="Title 1">
            <a:extLst>
              <a:ext uri="{FF2B5EF4-FFF2-40B4-BE49-F238E27FC236}">
                <a16:creationId xmlns:a16="http://schemas.microsoft.com/office/drawing/2014/main" id="{F975A670-A34A-6F6C-6591-CCA5D59244C6}"/>
              </a:ext>
            </a:extLst>
          </p:cNvPr>
          <p:cNvSpPr txBox="1">
            <a:spLocks/>
          </p:cNvSpPr>
          <p:nvPr/>
        </p:nvSpPr>
        <p:spPr bwMode="auto">
          <a:xfrm>
            <a:off x="4500081" y="3030944"/>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No Change of Religion</a:t>
            </a:r>
          </a:p>
        </p:txBody>
      </p:sp>
      <p:sp>
        <p:nvSpPr>
          <p:cNvPr id="10" name="Title 1">
            <a:extLst>
              <a:ext uri="{FF2B5EF4-FFF2-40B4-BE49-F238E27FC236}">
                <a16:creationId xmlns:a16="http://schemas.microsoft.com/office/drawing/2014/main" id="{5155979E-063E-BA1A-664D-2AEE4A6CFEAF}"/>
              </a:ext>
            </a:extLst>
          </p:cNvPr>
          <p:cNvSpPr txBox="1">
            <a:spLocks/>
          </p:cNvSpPr>
          <p:nvPr/>
        </p:nvSpPr>
        <p:spPr bwMode="auto">
          <a:xfrm>
            <a:off x="4500081" y="3852877"/>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Further Reduced Jobs</a:t>
            </a:r>
          </a:p>
        </p:txBody>
      </p:sp>
      <p:sp>
        <p:nvSpPr>
          <p:cNvPr id="11" name="Title 1">
            <a:extLst>
              <a:ext uri="{FF2B5EF4-FFF2-40B4-BE49-F238E27FC236}">
                <a16:creationId xmlns:a16="http://schemas.microsoft.com/office/drawing/2014/main" id="{1250431D-7D8E-CF08-E529-43D2BA868BAA}"/>
              </a:ext>
            </a:extLst>
          </p:cNvPr>
          <p:cNvSpPr txBox="1">
            <a:spLocks/>
          </p:cNvSpPr>
          <p:nvPr/>
        </p:nvSpPr>
        <p:spPr bwMode="auto">
          <a:xfrm>
            <a:off x="4520630" y="4715907"/>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Family Rejection</a:t>
            </a:r>
          </a:p>
        </p:txBody>
      </p:sp>
      <p:sp>
        <p:nvSpPr>
          <p:cNvPr id="12" name="Title 1">
            <a:extLst>
              <a:ext uri="{FF2B5EF4-FFF2-40B4-BE49-F238E27FC236}">
                <a16:creationId xmlns:a16="http://schemas.microsoft.com/office/drawing/2014/main" id="{77EBA4DA-400A-AF67-5D6C-CE039E731D74}"/>
              </a:ext>
            </a:extLst>
          </p:cNvPr>
          <p:cNvSpPr txBox="1">
            <a:spLocks/>
          </p:cNvSpPr>
          <p:nvPr/>
        </p:nvSpPr>
        <p:spPr bwMode="auto">
          <a:xfrm>
            <a:off x="4520630" y="5548114"/>
            <a:ext cx="4552749" cy="810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defTabSz="914400"/>
            <a:r>
              <a:rPr lang="en-US" sz="3200" b="1" kern="0" dirty="0">
                <a:solidFill>
                  <a:schemeClr val="bg1"/>
                </a:solidFill>
                <a:latin typeface="Arial" panose="020B0604020202020204" pitchFamily="34" charset="0"/>
                <a:cs typeface="Arial" panose="020B0604020202020204" pitchFamily="34" charset="0"/>
              </a:rPr>
              <a:t>Emigration</a:t>
            </a:r>
          </a:p>
        </p:txBody>
      </p:sp>
      <p:sp>
        <p:nvSpPr>
          <p:cNvPr id="13" name="Rectangle 12">
            <a:extLst>
              <a:ext uri="{FF2B5EF4-FFF2-40B4-BE49-F238E27FC236}">
                <a16:creationId xmlns:a16="http://schemas.microsoft.com/office/drawing/2014/main" id="{159DC8AD-837E-0786-9FE0-139208DF2EC1}"/>
              </a:ext>
            </a:extLst>
          </p:cNvPr>
          <p:cNvSpPr/>
          <p:nvPr/>
        </p:nvSpPr>
        <p:spPr bwMode="auto">
          <a:xfrm>
            <a:off x="4368541" y="2003461"/>
            <a:ext cx="131540" cy="435483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p:txBody>
      </p:sp>
      <p:pic>
        <p:nvPicPr>
          <p:cNvPr id="15" name="Picture 14">
            <a:extLst>
              <a:ext uri="{FF2B5EF4-FFF2-40B4-BE49-F238E27FC236}">
                <a16:creationId xmlns:a16="http://schemas.microsoft.com/office/drawing/2014/main" id="{8D37409E-3E56-C66D-3197-8691802BFDBC}"/>
              </a:ext>
            </a:extLst>
          </p:cNvPr>
          <p:cNvPicPr>
            <a:picLocks noChangeAspect="1"/>
          </p:cNvPicPr>
          <p:nvPr/>
        </p:nvPicPr>
        <p:blipFill>
          <a:blip r:embed="rId3"/>
          <a:stretch>
            <a:fillRect/>
          </a:stretch>
        </p:blipFill>
        <p:spPr>
          <a:xfrm>
            <a:off x="0" y="0"/>
            <a:ext cx="2069432" cy="1991828"/>
          </a:xfrm>
          <a:prstGeom prst="rect">
            <a:avLst/>
          </a:prstGeom>
        </p:spPr>
      </p:pic>
    </p:spTree>
    <p:extLst>
      <p:ext uri="{BB962C8B-B14F-4D97-AF65-F5344CB8AC3E}">
        <p14:creationId xmlns:p14="http://schemas.microsoft.com/office/powerpoint/2010/main" val="2451872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animBg="1"/>
      <p:bldP spid="9" grpId="0"/>
      <p:bldP spid="10" grpId="0"/>
      <p:bldP spid="11" grpId="0"/>
      <p:bldP spid="1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ayercast _ UPGI_ Jordanian Arabs_540_36.5_MB">
            <a:hlinkClick r:id="" action="ppaction://media"/>
            <a:extLst>
              <a:ext uri="{FF2B5EF4-FFF2-40B4-BE49-F238E27FC236}">
                <a16:creationId xmlns:a16="http://schemas.microsoft.com/office/drawing/2014/main" id="{53C4805D-5524-5108-90E6-4C2915A670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6350"/>
            <a:ext cx="9144000" cy="5143500"/>
          </a:xfrm>
          <a:prstGeom prst="rect">
            <a:avLst/>
          </a:prstGeom>
        </p:spPr>
      </p:pic>
      <p:sp>
        <p:nvSpPr>
          <p:cNvPr id="900098" name="Rectangle 2"/>
          <p:cNvSpPr>
            <a:spLocks noGrp="1" noChangeArrowheads="1"/>
          </p:cNvSpPr>
          <p:nvPr>
            <p:ph type="ctrTitle"/>
          </p:nvPr>
        </p:nvSpPr>
        <p:spPr>
          <a:xfrm>
            <a:off x="0" y="5186359"/>
            <a:ext cx="9144000" cy="1665291"/>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Please Pray for the Jordanian Arabs</a:t>
            </a:r>
          </a:p>
        </p:txBody>
      </p:sp>
    </p:spTree>
    <p:extLst>
      <p:ext uri="{BB962C8B-B14F-4D97-AF65-F5344CB8AC3E}">
        <p14:creationId xmlns:p14="http://schemas.microsoft.com/office/powerpoint/2010/main" val="1904956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Pray for the Middle East</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8899203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953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Missions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29644634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20003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1628502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4A86E-03BB-4CFE-0A12-08F3713B93D8}"/>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Tree>
    <p:extLst>
      <p:ext uri="{BB962C8B-B14F-4D97-AF65-F5344CB8AC3E}">
        <p14:creationId xmlns:p14="http://schemas.microsoft.com/office/powerpoint/2010/main" val="7543862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n Middle East Economy">
            <a:extLst>
              <a:ext uri="{FF2B5EF4-FFF2-40B4-BE49-F238E27FC236}">
                <a16:creationId xmlns:a16="http://schemas.microsoft.com/office/drawing/2014/main" id="{B297767E-C0D1-2C48-93C3-46B3A142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71FC74-78F7-8344-9043-EA2465FE950D}"/>
              </a:ext>
            </a:extLst>
          </p:cNvPr>
          <p:cNvSpPr>
            <a:spLocks noGrp="1"/>
          </p:cNvSpPr>
          <p:nvPr>
            <p:ph type="title"/>
          </p:nvPr>
        </p:nvSpPr>
        <p:spPr>
          <a:xfrm>
            <a:off x="6672943" y="5116285"/>
            <a:ext cx="2471057" cy="881743"/>
          </a:xfrm>
          <a:solidFill>
            <a:schemeClr val="accent2"/>
          </a:solidFill>
        </p:spPr>
        <p:txBody>
          <a:bodyPr/>
          <a:lstStyle/>
          <a:p>
            <a:r>
              <a:rPr lang="en-US" sz="3600" b="1" dirty="0"/>
              <a:t>Products</a:t>
            </a:r>
          </a:p>
        </p:txBody>
      </p:sp>
    </p:spTree>
    <p:extLst>
      <p:ext uri="{BB962C8B-B14F-4D97-AF65-F5344CB8AC3E}">
        <p14:creationId xmlns:p14="http://schemas.microsoft.com/office/powerpoint/2010/main" val="314140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Do you know the countries of MENA?</a:t>
            </a: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 = Middle East/ North Africa</a:t>
            </a:r>
          </a:p>
        </p:txBody>
      </p:sp>
      <p:pic>
        <p:nvPicPr>
          <p:cNvPr id="13314" name="Picture 2" descr="MENA MAP 1 - Emerging Market Views">
            <a:extLst>
              <a:ext uri="{FF2B5EF4-FFF2-40B4-BE49-F238E27FC236}">
                <a16:creationId xmlns:a16="http://schemas.microsoft.com/office/drawing/2014/main" id="{5BF52677-7BEB-9449-A60F-A03BD235C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7FEA999-E367-D64B-A165-D73C021460BB}"/>
              </a:ext>
            </a:extLst>
          </p:cNvPr>
          <p:cNvSpPr txBox="1">
            <a:spLocks noChangeArrowheads="1"/>
          </p:cNvSpPr>
          <p:nvPr/>
        </p:nvSpPr>
        <p:spPr bwMode="auto">
          <a:xfrm>
            <a:off x="5350687" y="2587910"/>
            <a:ext cx="1785257" cy="4940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2140914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3952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24305"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3479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4469112"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346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6154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961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7347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6246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4636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5140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2855193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icture background">
            <a:extLst>
              <a:ext uri="{FF2B5EF4-FFF2-40B4-BE49-F238E27FC236}">
                <a16:creationId xmlns:a16="http://schemas.microsoft.com/office/drawing/2014/main" id="{155C89E9-90D7-C018-3B84-736B99A2E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5137"/>
            <a:ext cx="9144000" cy="6392863"/>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69573" y="-24603"/>
            <a:ext cx="9223350" cy="571256"/>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2800" b="1" dirty="0">
                <a:solidFill>
                  <a:schemeClr val="bg1"/>
                </a:solidFill>
                <a:latin typeface="Arial" charset="0"/>
                <a:ea typeface="ＭＳ Ｐゴシック" charset="0"/>
              </a:rPr>
              <a:t>The Middle East is the </a:t>
            </a:r>
            <a:r>
              <a:rPr lang="en-US" sz="2800" b="1" kern="0" noProof="0" dirty="0">
                <a:solidFill>
                  <a:srgbClr val="FFFFFF"/>
                </a:solidFill>
                <a:latin typeface="Arial" charset="0"/>
                <a:ea typeface="ＭＳ Ｐゴシック" charset="0"/>
              </a:rPr>
              <a:t>Origin and End of History</a:t>
            </a:r>
            <a:endParaRPr lang="en-US" sz="28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729363023"/>
      </p:ext>
    </p:extLst>
  </p:cSld>
  <p:clrMapOvr>
    <a:masterClrMapping/>
  </p:clrMapOvr>
  <p:transition spd="slow"/>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52794</TotalTime>
  <Words>2066</Words>
  <Application>Microsoft Macintosh PowerPoint</Application>
  <PresentationFormat>On-screen Show (4:3)</PresentationFormat>
  <Paragraphs>217</Paragraphs>
  <Slides>29</Slides>
  <Notes>22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Comic Sans MS</vt:lpstr>
      <vt:lpstr>Times New Roman</vt:lpstr>
      <vt:lpstr>49_Blank Presentation</vt:lpstr>
      <vt:lpstr>51_Blank Presentation</vt:lpstr>
      <vt:lpstr>8_Default Design</vt:lpstr>
      <vt:lpstr>Middle East Update 2024</vt:lpstr>
      <vt:lpstr>Do you know the countries of MENA?</vt:lpstr>
      <vt:lpstr>SINGAPORE BIBLE COLLEGE</vt:lpstr>
      <vt:lpstr>God led us from Asia to MENA in 2021</vt:lpstr>
      <vt:lpstr>Jordan Evangelical Theological Seminary (JETS)</vt:lpstr>
      <vt:lpstr>Products</vt:lpstr>
      <vt:lpstr>Do you know the countries of MENA?</vt:lpstr>
      <vt:lpstr>My Students from 11 Nations</vt:lpstr>
      <vt:lpstr>The Middle East is the Origin and End of History</vt:lpstr>
      <vt:lpstr>60 Jordan Evangelical Churches</vt:lpstr>
      <vt:lpstr>Middle East Challenges</vt:lpstr>
      <vt:lpstr>Middle East Challenges</vt:lpstr>
      <vt:lpstr>Distribution of Christians in 2010</vt:lpstr>
      <vt:lpstr>Most MENA Christians are Expats</vt:lpstr>
      <vt:lpstr>Iranian Christian Explosion</vt:lpstr>
      <vt:lpstr>Church Growth Worldwide: #1 Iran + #2 Afghanistan</vt:lpstr>
      <vt:lpstr>Israel Gives Up Land for Peace</vt:lpstr>
      <vt:lpstr>6th Grade Map Test  (Curriculum of UN Rights Watch Association, 2021)</vt:lpstr>
      <vt:lpstr>Arabs Have No Room for Israel</vt:lpstr>
      <vt:lpstr>October 7 Celebrated on Palestinian Restaurant </vt:lpstr>
      <vt:lpstr>October 7 Celebrated on Palestinian Restaurant </vt:lpstr>
      <vt:lpstr>Jewish Refugees From Arab Countries (1948-2019)</vt:lpstr>
      <vt:lpstr>Decline of Christianity in Western Countries</vt:lpstr>
      <vt:lpstr>Decline of Christianity  in Some Middle Eastern Countries</vt:lpstr>
      <vt:lpstr>Life for Jordanian Christians</vt:lpstr>
      <vt:lpstr>Please Pray for the Jordanian Arabs</vt:lpstr>
      <vt:lpstr>Pray for the Middle East</vt:lpstr>
      <vt:lpstr>PowerPoint Presentation</vt:lpstr>
      <vt:lpstr>Missions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530</cp:revision>
  <dcterms:created xsi:type="dcterms:W3CDTF">2014-08-02T06:39:19Z</dcterms:created>
  <dcterms:modified xsi:type="dcterms:W3CDTF">2024-09-22T14:23:30Z</dcterms:modified>
</cp:coreProperties>
</file>