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sldIdLst>
    <p:sldId id="256" r:id="rId3"/>
    <p:sldId id="258" r:id="rId4"/>
    <p:sldId id="257" r:id="rId5"/>
    <p:sldId id="259" r:id="rId6"/>
    <p:sldId id="278" r:id="rId7"/>
    <p:sldId id="275" r:id="rId8"/>
    <p:sldId id="276" r:id="rId9"/>
    <p:sldId id="302" r:id="rId10"/>
    <p:sldId id="280" r:id="rId11"/>
    <p:sldId id="295" r:id="rId12"/>
    <p:sldId id="281" r:id="rId13"/>
    <p:sldId id="282" r:id="rId14"/>
    <p:sldId id="283" r:id="rId15"/>
    <p:sldId id="262" r:id="rId16"/>
    <p:sldId id="286" r:id="rId17"/>
    <p:sldId id="284" r:id="rId18"/>
    <p:sldId id="277" r:id="rId19"/>
    <p:sldId id="265" r:id="rId20"/>
    <p:sldId id="266" r:id="rId21"/>
    <p:sldId id="267" r:id="rId22"/>
    <p:sldId id="268" r:id="rId23"/>
    <p:sldId id="263" r:id="rId24"/>
    <p:sldId id="314" r:id="rId25"/>
    <p:sldId id="312" r:id="rId26"/>
    <p:sldId id="316" r:id="rId27"/>
    <p:sldId id="313" r:id="rId28"/>
    <p:sldId id="273" r:id="rId29"/>
    <p:sldId id="274" r:id="rId30"/>
    <p:sldId id="264" r:id="rId31"/>
    <p:sldId id="270" r:id="rId32"/>
    <p:sldId id="271" r:id="rId33"/>
    <p:sldId id="272" r:id="rId34"/>
    <p:sldId id="279" r:id="rId35"/>
    <p:sldId id="288" r:id="rId36"/>
    <p:sldId id="289" r:id="rId37"/>
    <p:sldId id="293" r:id="rId38"/>
    <p:sldId id="269" r:id="rId39"/>
    <p:sldId id="290" r:id="rId40"/>
    <p:sldId id="297" r:id="rId41"/>
    <p:sldId id="287" r:id="rId42"/>
    <p:sldId id="318" r:id="rId43"/>
    <p:sldId id="296" r:id="rId44"/>
    <p:sldId id="301" r:id="rId45"/>
    <p:sldId id="291" r:id="rId46"/>
    <p:sldId id="317" r:id="rId47"/>
    <p:sldId id="311" r:id="rId48"/>
    <p:sldId id="298" r:id="rId49"/>
    <p:sldId id="303" r:id="rId50"/>
    <p:sldId id="304" r:id="rId51"/>
    <p:sldId id="307" r:id="rId52"/>
    <p:sldId id="306" r:id="rId53"/>
    <p:sldId id="308" r:id="rId54"/>
    <p:sldId id="309" r:id="rId55"/>
    <p:sldId id="310" r:id="rId56"/>
    <p:sldId id="315" r:id="rId57"/>
    <p:sldId id="379" r:id="rId58"/>
    <p:sldId id="381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392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0" y="2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19ED19-23A3-4510-8B1A-0B2123227CD0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ACF12E-F7C6-4492-AEEA-0FAD9AD2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E32F-5693-396D-B857-7777FAC6F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C208A3A2-C545-2366-016F-958AA8D7C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75FA2587-419A-6E2F-FC95-CDBEDB5F693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A94EE65-9FA1-FA82-9AD2-F7121CA3C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Marriage (ma)</a:t>
            </a:r>
          </a:p>
        </p:txBody>
      </p:sp>
    </p:spTree>
    <p:extLst>
      <p:ext uri="{BB962C8B-B14F-4D97-AF65-F5344CB8AC3E}">
        <p14:creationId xmlns:p14="http://schemas.microsoft.com/office/powerpoint/2010/main" val="170694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0C7C-A993-4A1A-8FFF-470925479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E0E82-45C6-4308-83AC-18972AB0C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061F7-7138-4F45-A317-D827DEE1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D907F-325A-4DC3-AEDA-3581ADCD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169D-298B-4FED-9C16-19F0768B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1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74ED-D29E-437F-ABC9-A544A38D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D94F4-782B-4785-902B-D8882E9B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C8614-D7F2-4543-B74E-7D173842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8140-03C6-46D2-88CE-C2CC2387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96C5-465E-4E29-BCB7-013F6EFF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5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E1551-85B3-448C-8BD2-2213A1299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F9572-7C54-478A-B5CF-CE299391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AF2B5-A3E1-4B74-BCF3-E02DCA3F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FD4F-822A-4948-979E-5B751FB9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987A-BF98-4A9A-92EB-3EEA4A18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1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7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98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38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75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26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39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375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80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F492-3DBD-40C7-95ED-015C3911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9495-91E5-4B14-9A3B-CCCA8170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7403B-D56A-4FC7-9DB2-F1122DAA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71BFD-8C53-4C53-887C-EBC0369D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ADC42-84C5-4C03-B8F9-06E61D96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84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05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3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8FD8-8D53-4FF2-82B1-5ED5EE05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6875A-8EBB-4987-B627-05DC6BC84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E119-4F20-4852-BDAF-8BE1FE61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39E7-8B51-4BC7-BAF9-401C4EAF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418B1-B51F-4ED9-92F4-D2B8B92F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2BCA-37CE-4F51-8C10-FAE0FCF3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2A89-453F-4D07-8642-78FBA370D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35CED-7205-4E6E-A6F6-9D19420FD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27734-5D3F-41C9-A89B-062A49F2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AA5E8-6D9E-4321-81D3-0B24746E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9A4E-D77C-4694-9D84-891DBCAA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E0E2-0C5A-4BCC-89FA-A8960387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3677-F0AC-4D3F-A319-F40ACB7C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54A70-A885-4C8F-B951-58D477040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8188F-305B-4F25-AE2C-1A9123027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AFB17-F4D6-4EF7-B00A-1B8251E0F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5ABAB-8895-4DAC-90F1-EE429730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CD417-4A0B-41B9-9C66-A465818D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84F1A-D1BE-409B-A18C-53C241CB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0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7A24-835D-4BAF-88DB-B9CFC2D0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59E64-2153-4715-88D2-47ED6E09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2C932-F08B-4C28-8BD2-32525623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9BB2A-4E09-4C7B-9B78-61B9A317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1588D-56FE-4D5E-B896-937353C5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7333F-4835-4D6F-A5D9-FB5D1682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8A650-B00E-459D-A609-7BF74E2B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F954-CF79-4853-9402-57B6FCC2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56F9E-B872-43D8-860F-5A2E80B92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D995A-BDED-41D3-9F9D-1236954D9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8DE48-2A62-47F7-9EA1-C374AC14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9FD4B-691F-4711-9FCC-7FEC4D8B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8EB5F-C639-48ED-8F42-E8103EB9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D6D9-2626-4D82-8E7E-E8CB9D34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86D39-0E70-4B3A-860C-011C4B92C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D471A-39B7-47C2-A865-9DD9A750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27A5E-8E85-46AA-B345-AE6B65D7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B9289-431E-4679-9E61-333C45CD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D20FA-5AD2-4B63-A630-803713D4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E13E6-AF35-49E1-91E7-C3B815A8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E1B6A-50C2-4C9C-B331-18A4DF53B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DD4E-303E-412D-8C75-3AE64B39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55B3-F1D0-4BB9-ACE8-747F3979056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97CDB-A5F4-4E50-A37C-FDF82146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81A6-5386-431C-AF36-563DC91DA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6641-8B61-4A2F-9FE0-5CB8AA0A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77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atisfyingretirement.blogspot.com/2012/05/volunteering-during-retirement-what-do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lobetrottingbride.blogspot.com/2009/02/globetrotting-brides-top-10-valentines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picturesforeveryone.com/2011/01/silhouettes-of-couple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edding_rings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douthere.wordpress.com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lognet.com/power-of-communicatio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aoticsoulzzz.wordpress.com/2012/01/04/ten-reasons-to-share-room-with-best-friend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villefamilyfun.net/2013/08/ear-infections-big-problem-for-your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dearoom.net/6-tips-getting-kids-listen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umabydesign001.com/tag/war-on-the-free-market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beginning-project-management-v1.0/s07-01-working-with-individual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evinspear.com/tag/technology-cartoons/page/2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arrants_kneel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laudioxplabibliadice.blogspot.com/p/escuela-dominical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oyalcorrespondent.com/2013/09/03/hrh-princess-madeleine-of-sweden-is-pregnant-video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oyalcorrespondent.com/2013/09/03/hrh-princess-madeleine-of-sweden-is-pregnant-video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veernaseer.com/using-leadership-decision-making-to-empower-employees-david-marquet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laudioxplabibliadice.blogspot.com/p/escuela-dominical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laudioxplabibliadice.blogspot.com/p/escuela-dominical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picture=wedding-rings&amp;image=474&amp;large=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honoroflove.wordpress.com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9185&amp;picture=heart-of-love&amp;large=1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undi/4999118867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d/3.0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undi/4999118867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d/3.0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4051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4051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37875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5-02-14/Bible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5-02-14/Bible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5-02-14/Bible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hello-son.blogspot.com/2011/06/call-240-goose-bump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rthodoxjewishwedding.blogspot.com/2012_06_01_archiv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llo-son.blogspot.com/2011/06/call-240-goose-bump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ddingpicturesweddingphotos.blogspot.com/2013/02/wedding-couple-picture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MP900227488[1]">
            <a:extLst>
              <a:ext uri="{FF2B5EF4-FFF2-40B4-BE49-F238E27FC236}">
                <a16:creationId xmlns:a16="http://schemas.microsoft.com/office/drawing/2014/main" id="{69784773-4830-4827-B3A4-0A0325C83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4" r="1" b="36561"/>
          <a:stretch/>
        </p:blipFill>
        <p:spPr bwMode="auto">
          <a:xfrm>
            <a:off x="0" y="-4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DDDD8-BB40-4823-A75A-082CF18EB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063" y="0"/>
            <a:ext cx="9144000" cy="226275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 AND MARRIAGE</a:t>
            </a:r>
            <a:r>
              <a:rPr kumimoji="0" lang="vi-VN" altLang="en-US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038744-B126-4B88-B9DF-71E7D9A2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7B5C5-1912-FEBE-070D-24D83B04B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6973"/>
            <a:ext cx="12192000" cy="142102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8638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9BB4-B6B3-4664-9255-1C79B5AE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624" y="349626"/>
            <a:ext cx="934418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GENESIS 2:24, LEAVING FATHER AND MOTHER MEANS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20CA1-22A6-409D-8518-7922D07C4933}"/>
              </a:ext>
            </a:extLst>
          </p:cNvPr>
          <p:cNvSpPr txBox="1"/>
          <p:nvPr/>
        </p:nvSpPr>
        <p:spPr>
          <a:xfrm>
            <a:off x="838200" y="2293749"/>
            <a:ext cx="98401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husband or wife becomes the primary focus of love and loyalty, instead of parents.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husband and wife still honor their parents as they begin a new relationship with each other.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marriage relationship should be encouraged by the parents.</a:t>
            </a:r>
          </a:p>
        </p:txBody>
      </p:sp>
    </p:spTree>
    <p:extLst>
      <p:ext uri="{BB962C8B-B14F-4D97-AF65-F5344CB8AC3E}">
        <p14:creationId xmlns:p14="http://schemas.microsoft.com/office/powerpoint/2010/main" val="29767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0B3-0090-483B-9595-2BB50B69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16" y="340963"/>
            <a:ext cx="6115463" cy="22472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DD26C-A5B4-4CB0-9A33-894675A5D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04456"/>
            <a:ext cx="5988141" cy="152104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Manipulating our spouse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Ministering to our spouse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hand&#10;&#10;Description automatically generated">
            <a:extLst>
              <a:ext uri="{FF2B5EF4-FFF2-40B4-BE49-F238E27FC236}">
                <a16:creationId xmlns:a16="http://schemas.microsoft.com/office/drawing/2014/main" id="{DBBB4547-0ADC-4782-8BD9-553D7B390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035" r="-2" b="8599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A5AF2-9303-423D-9D6E-4CFE6613FCA3}"/>
              </a:ext>
            </a:extLst>
          </p:cNvPr>
          <p:cNvSpPr txBox="1"/>
          <p:nvPr/>
        </p:nvSpPr>
        <p:spPr>
          <a:xfrm>
            <a:off x="937631" y="4238793"/>
            <a:ext cx="6331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choose to minister 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aware of our spouse’s needs</a:t>
            </a:r>
          </a:p>
          <a:p>
            <a:pPr marL="342900" indent="-342900"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believe we are God’s instrument for ministry</a:t>
            </a:r>
          </a:p>
        </p:txBody>
      </p:sp>
    </p:spTree>
    <p:extLst>
      <p:ext uri="{BB962C8B-B14F-4D97-AF65-F5344CB8AC3E}">
        <p14:creationId xmlns:p14="http://schemas.microsoft.com/office/powerpoint/2010/main" val="122484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8803-4477-4DA3-952F-22D16179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63" y="232476"/>
            <a:ext cx="4541003" cy="1348352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C9AF8-6203-4B21-B55A-B769D97A7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465" y="4277532"/>
            <a:ext cx="6896746" cy="234799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– A goal is under my control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 – A desire is not under my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8D7BB-4163-4663-AF1E-3A75F723524B}"/>
              </a:ext>
            </a:extLst>
          </p:cNvPr>
          <p:cNvSpPr txBox="1"/>
          <p:nvPr/>
        </p:nvSpPr>
        <p:spPr>
          <a:xfrm>
            <a:off x="1199263" y="1828799"/>
            <a:ext cx="4276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PERSONS BECOMING ONE</a:t>
            </a:r>
          </a:p>
        </p:txBody>
      </p:sp>
      <p:pic>
        <p:nvPicPr>
          <p:cNvPr id="10" name="Picture 9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8ED607B6-B9D2-423A-A425-6E1302F4A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3964" y="0"/>
            <a:ext cx="4648036" cy="68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ABA18-AF3E-4391-9730-38001D9C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PERSONS BECOMING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027DB-B1DD-4C18-B323-6B88A9160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175" y="2191807"/>
            <a:ext cx="6564086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 Oneness – Our relationship with Christ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Soul Oneness – Our relationship with our spouse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Oneness – Our enjoyment of sexual pleasure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C85132-8B65-443B-BBDA-57F5DDD16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01507" y="2284058"/>
            <a:ext cx="4185247" cy="3985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851D6C-08B1-4E0D-86E4-1811704654FA}"/>
              </a:ext>
            </a:extLst>
          </p:cNvPr>
          <p:cNvSpPr txBox="1"/>
          <p:nvPr/>
        </p:nvSpPr>
        <p:spPr>
          <a:xfrm>
            <a:off x="1026134" y="5702238"/>
            <a:ext cx="91306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EPHESIANS 5:25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ONE FLESH IS A MYSTERY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76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2CA7-05BF-4922-A7DC-688591D6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321129"/>
            <a:ext cx="5366747" cy="27867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MARRIAGE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1D27-0932-46D6-BCCC-FE6316601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132" y="3429000"/>
            <a:ext cx="6024154" cy="2624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desire for a healthy marriage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reality in marriage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communication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sitting, tableware, next, floor&#10;&#10;Description automatically generated">
            <a:extLst>
              <a:ext uri="{FF2B5EF4-FFF2-40B4-BE49-F238E27FC236}">
                <a16:creationId xmlns:a16="http://schemas.microsoft.com/office/drawing/2014/main" id="{1511E057-F26D-4350-92A6-AD08A3353F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665" r="15454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183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2564-32D1-4659-A8B6-9EC155D4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20" y="848947"/>
            <a:ext cx="5688892" cy="13486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4- 5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20EE0-3F0A-40AE-8460-894F0BD8A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108" y="3429000"/>
            <a:ext cx="5450204" cy="169959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causing another to understand what you mean.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B6E1686-7E72-43D2-8B52-A6F0F1829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61" r="10502" b="-2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863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/>
            </a:gs>
            <a:gs pos="85000">
              <a:schemeClr val="accent1">
                <a:lumMod val="45000"/>
                <a:lumOff val="5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5864-9A07-4E1F-B0EA-2A972A1F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772" y="334853"/>
            <a:ext cx="7576456" cy="108857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  <p:pic>
        <p:nvPicPr>
          <p:cNvPr id="7" name="Content Placeholder 6" descr="A picture containing yellow&#10;&#10;Description automatically generated">
            <a:extLst>
              <a:ext uri="{FF2B5EF4-FFF2-40B4-BE49-F238E27FC236}">
                <a16:creationId xmlns:a16="http://schemas.microsoft.com/office/drawing/2014/main" id="{D05239C1-C3D4-46F7-B5ED-8DBE0405B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2282052"/>
            <a:ext cx="5821323" cy="32696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2AF32-4B6B-4219-A076-6FE8C0297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384" y="2438400"/>
            <a:ext cx="4773159" cy="381158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Genuineness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Empathy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Attentiveness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4DC50-947C-476E-A88F-C7D73CA2DF79}"/>
              </a:ext>
            </a:extLst>
          </p:cNvPr>
          <p:cNvSpPr txBox="1"/>
          <p:nvPr/>
        </p:nvSpPr>
        <p:spPr>
          <a:xfrm>
            <a:off x="2307772" y="1520308"/>
            <a:ext cx="698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46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14F6-5E88-48D0-A44D-00F648FD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365125"/>
            <a:ext cx="10950844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COMMUNICATION IS DIFFICULT</a:t>
            </a: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A7D793D1-33A4-418A-8059-138D07AC9DFA}"/>
              </a:ext>
            </a:extLst>
          </p:cNvPr>
          <p:cNvSpPr/>
          <p:nvPr/>
        </p:nvSpPr>
        <p:spPr>
          <a:xfrm rot="10800000">
            <a:off x="1782305" y="1775471"/>
            <a:ext cx="2200759" cy="22007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6C777-51F7-49BF-B386-0D6F0790A1DA}"/>
              </a:ext>
            </a:extLst>
          </p:cNvPr>
          <p:cNvSpPr txBox="1"/>
          <p:nvPr/>
        </p:nvSpPr>
        <p:spPr>
          <a:xfrm>
            <a:off x="3995920" y="1690688"/>
            <a:ext cx="6735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people talk</a:t>
            </a:r>
          </a:p>
          <a:p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possible messages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21114-CB67-49CA-B9B1-5D75E0C3D71D}"/>
              </a:ext>
            </a:extLst>
          </p:cNvPr>
          <p:cNvSpPr txBox="1"/>
          <p:nvPr/>
        </p:nvSpPr>
        <p:spPr>
          <a:xfrm>
            <a:off x="867905" y="4169044"/>
            <a:ext cx="8648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mean to say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actually say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your spouse hears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your spouse thinks they hear</a:t>
            </a:r>
          </a:p>
        </p:txBody>
      </p:sp>
      <p:pic>
        <p:nvPicPr>
          <p:cNvPr id="7" name="Picture 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E9B266A7-71DB-453E-8F73-1981F0B1C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5132" y="3746715"/>
            <a:ext cx="4256869" cy="32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6E85-EB05-4F99-909B-02BA0615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3" y="1592568"/>
            <a:ext cx="560921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D2E1E-99E3-42DB-BB4B-704DE4D0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543" y="3482080"/>
            <a:ext cx="7476171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what is being said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what your spouse said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think about your next argument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young boy who is smiling at the camera&#10;&#10;Description automatically generated">
            <a:extLst>
              <a:ext uri="{FF2B5EF4-FFF2-40B4-BE49-F238E27FC236}">
                <a16:creationId xmlns:a16="http://schemas.microsoft.com/office/drawing/2014/main" id="{3103DE84-A4A9-4B8A-B672-1B061B321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253" r="14752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417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ADA27-6039-4676-9FA4-11819162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48253"/>
            <a:ext cx="4935970" cy="1325563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TO LISTENING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0AE83-F561-4F0A-850B-5C4ED6A61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925" y="759417"/>
            <a:ext cx="5302759" cy="58273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Defensiveness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Prejudice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listening styles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Interrupting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timing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attention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Content Placeholder 10" descr="A person posing for a picture&#10;&#10;Description automatically generated">
            <a:extLst>
              <a:ext uri="{FF2B5EF4-FFF2-40B4-BE49-F238E27FC236}">
                <a16:creationId xmlns:a16="http://schemas.microsoft.com/office/drawing/2014/main" id="{FC2C96F6-22D7-4B11-B541-9F273F498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7734" y="2530835"/>
            <a:ext cx="4935970" cy="33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C405-AF92-4ABF-9E66-F1470AD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8" y="930890"/>
            <a:ext cx="6024132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THE ARCHITECT OF MARRIAGE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A3D94-F7DB-48A4-AF17-734C8ED43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9095" y="4750893"/>
            <a:ext cx="6689876" cy="21070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married couples follow God’s plan for marriage, marriage is strong.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tall tower in a city&#10;&#10;Description automatically generated">
            <a:extLst>
              <a:ext uri="{FF2B5EF4-FFF2-40B4-BE49-F238E27FC236}">
                <a16:creationId xmlns:a16="http://schemas.microsoft.com/office/drawing/2014/main" id="{04AEB58A-32E6-417F-A292-D42DC67F6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5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FA5719-AA85-4837-BD64-DCB08ACC460F}"/>
              </a:ext>
            </a:extLst>
          </p:cNvPr>
          <p:cNvSpPr txBox="1"/>
          <p:nvPr/>
        </p:nvSpPr>
        <p:spPr>
          <a:xfrm>
            <a:off x="6096000" y="6895"/>
            <a:ext cx="6095979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60335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2C2FD-791F-4BFD-A5BE-A4464B01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LISTENING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C48E-F5A4-4D0F-8F17-F9B808A4B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939" y="2191807"/>
            <a:ext cx="6199321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 you feel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with your whole body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patient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BBE6ABA-ABDF-4E18-80B6-53895344C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4524" y="2222069"/>
            <a:ext cx="4394965" cy="3384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166E4-AECF-4ECE-95E4-D61FA0CAEFF8}"/>
              </a:ext>
            </a:extLst>
          </p:cNvPr>
          <p:cNvSpPr txBox="1"/>
          <p:nvPr/>
        </p:nvSpPr>
        <p:spPr>
          <a:xfrm>
            <a:off x="557939" y="5377912"/>
            <a:ext cx="509894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communication with his wife</a:t>
            </a:r>
          </a:p>
        </p:txBody>
      </p:sp>
    </p:spTree>
    <p:extLst>
      <p:ext uri="{BB962C8B-B14F-4D97-AF65-F5344CB8AC3E}">
        <p14:creationId xmlns:p14="http://schemas.microsoft.com/office/powerpoint/2010/main" val="325086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08F6-8D7A-436D-9CB3-20C51770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32" y="3985517"/>
            <a:ext cx="6325182" cy="25476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MEN, WOMEN, AND 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6BF50-B83E-4988-858E-04BE2F59F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598" y="1331356"/>
            <a:ext cx="6024154" cy="30822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say that men…</a:t>
            </a:r>
          </a:p>
          <a:p>
            <a:pPr marL="3429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say that women…</a:t>
            </a:r>
          </a:p>
          <a:p>
            <a:pPr marL="3429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wrong,- Just different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ouple of people standing next to a person&#10;&#10;Description automatically generated">
            <a:extLst>
              <a:ext uri="{FF2B5EF4-FFF2-40B4-BE49-F238E27FC236}">
                <a16:creationId xmlns:a16="http://schemas.microsoft.com/office/drawing/2014/main" id="{506EF7A9-F539-4959-8637-352668E4F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13" r="3737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6576B2-BD74-47B5-82F4-6F2F28D172B9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2012books.lardbucket.org/books/beginning-project-management-v1.0/s07-01-working-with-individual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49D5-E100-4EFC-A73B-C7F83027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60389"/>
            <a:ext cx="484722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WORDS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32884-4AC6-47F1-8D2F-D9395AF80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457" y="2462349"/>
            <a:ext cx="5314543" cy="39819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say to others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say to our self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before you speak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 the truth in love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quarreling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criticism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3F2AF940-2A8C-4B39-A85D-53C4CAA89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94" r="2508" b="-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2341CC-0520-4D8B-AEE6-0D7AFEB17B18}"/>
              </a:ext>
            </a:extLst>
          </p:cNvPr>
          <p:cNvSpPr txBox="1"/>
          <p:nvPr/>
        </p:nvSpPr>
        <p:spPr>
          <a:xfrm>
            <a:off x="0" y="-2008"/>
            <a:ext cx="1219200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THE POWER OF WORDS</a:t>
            </a:r>
          </a:p>
        </p:txBody>
      </p:sp>
    </p:spTree>
    <p:extLst>
      <p:ext uri="{BB962C8B-B14F-4D97-AF65-F5344CB8AC3E}">
        <p14:creationId xmlns:p14="http://schemas.microsoft.com/office/powerpoint/2010/main" val="421222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2060"/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38BE-3056-4C16-B6B3-6620E938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8" y="421368"/>
            <a:ext cx="4682440" cy="1132114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98B71-2AD7-4A23-AABC-09BD34106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7368" y="666719"/>
            <a:ext cx="5290461" cy="14926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IN MARRIAGE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40AB1-C9F9-4678-A37F-97E117132DA1}"/>
              </a:ext>
            </a:extLst>
          </p:cNvPr>
          <p:cNvSpPr txBox="1"/>
          <p:nvPr/>
        </p:nvSpPr>
        <p:spPr>
          <a:xfrm>
            <a:off x="740234" y="2872328"/>
            <a:ext cx="5355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4:1-3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Peter 3:9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Galatians 5:19-21</a:t>
            </a:r>
          </a:p>
        </p:txBody>
      </p:sp>
      <p:pic>
        <p:nvPicPr>
          <p:cNvPr id="6" name="Content Placeholder 5" descr="Two people sitting on a sofa&#10;&#10;Description automatically generated">
            <a:extLst>
              <a:ext uri="{FF2B5EF4-FFF2-40B4-BE49-F238E27FC236}">
                <a16:creationId xmlns:a16="http://schemas.microsoft.com/office/drawing/2014/main" id="{034DAE81-385C-48DD-B157-838FEC02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68" y="2273036"/>
            <a:ext cx="5464632" cy="43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0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2060"/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38BE-3056-4C16-B6B3-6620E938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" y="247060"/>
            <a:ext cx="10493830" cy="166882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WAYS WE CAN DEAL WITH CONFLICT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40AB1-C9F9-4678-A37F-97E117132DA1}"/>
              </a:ext>
            </a:extLst>
          </p:cNvPr>
          <p:cNvSpPr txBox="1"/>
          <p:nvPr/>
        </p:nvSpPr>
        <p:spPr>
          <a:xfrm>
            <a:off x="674920" y="2660150"/>
            <a:ext cx="4963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Withdraw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</a:p>
        </p:txBody>
      </p:sp>
      <p:pic>
        <p:nvPicPr>
          <p:cNvPr id="6" name="Content Placeholder 5" descr="Two people sitting on a sofa&#10;&#10;Description automatically generated">
            <a:extLst>
              <a:ext uri="{FF2B5EF4-FFF2-40B4-BE49-F238E27FC236}">
                <a16:creationId xmlns:a16="http://schemas.microsoft.com/office/drawing/2014/main" id="{034DAE81-385C-48DD-B157-838FEC02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68" y="2273036"/>
            <a:ext cx="5464632" cy="43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2060"/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38BE-3056-4C16-B6B3-6620E938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8" y="421368"/>
            <a:ext cx="4682440" cy="1132114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98B71-2AD7-4A23-AABC-09BD34106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7368" y="421368"/>
            <a:ext cx="5290461" cy="149268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IN CONFLICT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40AB1-C9F9-4678-A37F-97E117132DA1}"/>
              </a:ext>
            </a:extLst>
          </p:cNvPr>
          <p:cNvSpPr txBox="1"/>
          <p:nvPr/>
        </p:nvSpPr>
        <p:spPr>
          <a:xfrm>
            <a:off x="500748" y="2159407"/>
            <a:ext cx="49638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with our spouse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Acknowledging anger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anger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the needs of others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 hurtful words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graceful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bitterness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Forgiving</a:t>
            </a:r>
          </a:p>
        </p:txBody>
      </p:sp>
      <p:pic>
        <p:nvPicPr>
          <p:cNvPr id="6" name="Content Placeholder 5" descr="Two people sitting on a sofa&#10;&#10;Description automatically generated">
            <a:extLst>
              <a:ext uri="{FF2B5EF4-FFF2-40B4-BE49-F238E27FC236}">
                <a16:creationId xmlns:a16="http://schemas.microsoft.com/office/drawing/2014/main" id="{034DAE81-385C-48DD-B157-838FEC02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68" y="2273036"/>
            <a:ext cx="5464632" cy="43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2060"/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698E-27C7-415F-96B1-38713F36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74169"/>
            <a:ext cx="11669486" cy="1981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TO CONFLICT RESOLUTION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E4C87-8DB5-4A3A-ADF7-513E4B9F5D98}"/>
              </a:ext>
            </a:extLst>
          </p:cNvPr>
          <p:cNvSpPr txBox="1"/>
          <p:nvPr/>
        </p:nvSpPr>
        <p:spPr>
          <a:xfrm>
            <a:off x="587829" y="2547257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problem, pray, listen and seek understanding.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problem’s importance.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 responsibility for my role in the problem.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Apologize or ask forgiveness if I am at fault.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to act differently.</a:t>
            </a:r>
          </a:p>
        </p:txBody>
      </p:sp>
    </p:spTree>
    <p:extLst>
      <p:ext uri="{BB962C8B-B14F-4D97-AF65-F5344CB8AC3E}">
        <p14:creationId xmlns:p14="http://schemas.microsoft.com/office/powerpoint/2010/main" val="18480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29333-35D5-49BA-95F4-7D567EC5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076" y="448253"/>
            <a:ext cx="4935970" cy="16200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RESOLVING CONFLICT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07B15-824A-44D0-AF80-060318C1C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954" y="733120"/>
            <a:ext cx="6362414" cy="5732994"/>
          </a:xfrm>
        </p:spPr>
        <p:txBody>
          <a:bodyPr vert="horz" lIns="91440" tIns="45720" rIns="91440" bIns="45720" rtlCol="0">
            <a:noAutofit/>
          </a:bodyPr>
          <a:lstStyle/>
          <a:p>
            <a:pPr marL="114300" indent="-342900">
              <a:buFont typeface="Wingdings" panose="05000000000000000000" pitchFamily="2" charset="2"/>
              <a:buChar char="ü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your spouse’s emotional response</a:t>
            </a: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aware of your own emotional response</a:t>
            </a: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 the pattern</a:t>
            </a: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a venting session</a:t>
            </a: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your emotional state</a:t>
            </a:r>
          </a:p>
          <a:p>
            <a:pPr marL="114300" indent="-342900">
              <a:buFont typeface="Wingdings" panose="05000000000000000000" pitchFamily="2" charset="2"/>
              <a:buChar char="ü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before exploding</a:t>
            </a:r>
          </a:p>
        </p:txBody>
      </p:sp>
      <p:pic>
        <p:nvPicPr>
          <p:cNvPr id="6" name="Content Placeholder 5" descr="Two people sitting on a sofa&#10;&#10;Description automatically generated">
            <a:extLst>
              <a:ext uri="{FF2B5EF4-FFF2-40B4-BE49-F238E27FC236}">
                <a16:creationId xmlns:a16="http://schemas.microsoft.com/office/drawing/2014/main" id="{ED5C4013-D6D7-44AD-A1EE-3FB60663F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84" y="2222069"/>
            <a:ext cx="4935970" cy="3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5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6"/>
            <a:ext cx="121920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CONFLICT RESOLVED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EPHESIANS 4:26-32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SUNSET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SAYS WE NEED TO CONFRONT PROBLEMS QUICKLY (v. 26)</a:t>
            </a:r>
          </a:p>
          <a:p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SAYS THAT ALL WORDS SHOULD EDIFY OTHERS (v. 29)</a:t>
            </a:r>
          </a:p>
          <a:p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PRINCIPLE SAYS WE RELEASE ALL RIGHTS TO REMEMBER AND HOLD ON TO THE ISSUE (v. 31-32)</a:t>
            </a:r>
          </a:p>
        </p:txBody>
      </p:sp>
    </p:spTree>
    <p:extLst>
      <p:ext uri="{BB962C8B-B14F-4D97-AF65-F5344CB8AC3E}">
        <p14:creationId xmlns:p14="http://schemas.microsoft.com/office/powerpoint/2010/main" val="3323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30B-3675-42A0-9C94-B9EB8DB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HUMILITY IN MARRIAGE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AE7DA-18AA-4374-B4AA-9422B196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699057"/>
            <a:ext cx="5820780" cy="394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Admit your mistakes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criticism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Clarify the problem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necessary changes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positively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complaining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flying through the air on a cloudy day&#10;&#10;Description automatically generated">
            <a:extLst>
              <a:ext uri="{FF2B5EF4-FFF2-40B4-BE49-F238E27FC236}">
                <a16:creationId xmlns:a16="http://schemas.microsoft.com/office/drawing/2014/main" id="{DC01C010-7D32-4346-94BC-B4C742D8E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18" r="29127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40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C405-AF92-4ABF-9E66-F1470AD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5067"/>
            <a:ext cx="12192000" cy="9707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THE ARCHITECT OF MARRIAGE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A3D94-F7DB-48A4-AF17-734C8ED43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286" y="5572083"/>
            <a:ext cx="9318171" cy="1155281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married couples do not follow God’s plan for marriage, marriage collapses.</a:t>
            </a:r>
          </a:p>
        </p:txBody>
      </p:sp>
      <p:pic>
        <p:nvPicPr>
          <p:cNvPr id="6" name="Content Placeholder 5" descr="A large white building&#10;&#10;Description automatically generated">
            <a:extLst>
              <a:ext uri="{FF2B5EF4-FFF2-40B4-BE49-F238E27FC236}">
                <a16:creationId xmlns:a16="http://schemas.microsoft.com/office/drawing/2014/main" id="{0009EB00-5AA4-4FF7-9269-F2065437D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10" name="Picture 9" descr="A large building&#10;&#10;Description automatically generated">
            <a:extLst>
              <a:ext uri="{FF2B5EF4-FFF2-40B4-BE49-F238E27FC236}">
                <a16:creationId xmlns:a16="http://schemas.microsoft.com/office/drawing/2014/main" id="{16A289B6-6E01-43E7-9BB9-1D7909E2E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5" r="-1" b="22497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08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8516-DB0C-4D00-A1BF-EB591A18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32" y="365125"/>
            <a:ext cx="317262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BB591-8630-4C3E-B17E-CA48FC97E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614850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anger?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truth about anger.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3" descr="C:\Users\scott.EASTRIDGE\AppData\Local\Microsoft\Windows\Temporary Internet Files\Content.IE5\ECDYGWBL\harsh words[1].jpg">
            <a:extLst>
              <a:ext uri="{FF2B5EF4-FFF2-40B4-BE49-F238E27FC236}">
                <a16:creationId xmlns:a16="http://schemas.microsoft.com/office/drawing/2014/main" id="{4AA8036C-5354-447D-9559-3675CDF3B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r="22220" b="-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591-085C-41F1-A5C4-9168C295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55" y="1113260"/>
            <a:ext cx="475061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CAUSES OF ANGER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89F72-9709-42D5-B9DA-B60B106CB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339634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Frustration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C:\Users\scott.EASTRIDGE\AppData\Local\Microsoft\Windows\Temporary Internet Files\Content.IE5\ECDYGWBL\argument-clipart[1].jpg">
            <a:extLst>
              <a:ext uri="{FF2B5EF4-FFF2-40B4-BE49-F238E27FC236}">
                <a16:creationId xmlns:a16="http://schemas.microsoft.com/office/drawing/2014/main" id="{29DDDF97-7038-47D2-8400-66175DFB5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4437"/>
          <a:stretch/>
        </p:blipFill>
        <p:spPr bwMode="auto">
          <a:xfrm>
            <a:off x="5374583" y="1"/>
            <a:ext cx="6817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67485961-EF3E-43E3-AAC3-88A24B106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C7FE1-B214-40EE-8D6E-52B3338F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ANGER AND THE BIBLE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1503F-B859-48B8-AD60-5FEE9FA28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0343" y="3417573"/>
            <a:ext cx="4008194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Colossians 3:8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Ephesians 4:26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Proverbs 15:18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Proverbs 22:24-25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BC2B7-BE34-4FC3-83B2-420800542009}"/>
              </a:ext>
            </a:extLst>
          </p:cNvPr>
          <p:cNvSpPr txBox="1"/>
          <p:nvPr/>
        </p:nvSpPr>
        <p:spPr>
          <a:xfrm>
            <a:off x="9751908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laudioxplabibliadice.blogspot.com/p/escuela-dominic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002060"/>
            </a:gs>
            <a:gs pos="2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8261D-8D1B-4C7B-A25C-C70EA7E2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48253"/>
            <a:ext cx="12191999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MOST OUT OF ANGER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3A653-A638-46AA-BAE7-86643D48580E}"/>
              </a:ext>
            </a:extLst>
          </p:cNvPr>
          <p:cNvSpPr txBox="1"/>
          <p:nvPr/>
        </p:nvSpPr>
        <p:spPr>
          <a:xfrm>
            <a:off x="523344" y="2191807"/>
            <a:ext cx="6776228" cy="398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Anger is neither right or wrong.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Anger can be released in a right or wrong way.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vulnerable when angry.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Uncontrolled anger leads to bitterness, hate and violence.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positive and constructive when angry.</a:t>
            </a:r>
          </a:p>
        </p:txBody>
      </p:sp>
      <p:pic>
        <p:nvPicPr>
          <p:cNvPr id="4" name="Picture 2" descr="C:\Users\scott.EASTRIDGE\AppData\Local\Microsoft\Windows\Temporary Internet Files\Content.IE5\ECDYGWBL\argument-clipart[1].jpg">
            <a:extLst>
              <a:ext uri="{FF2B5EF4-FFF2-40B4-BE49-F238E27FC236}">
                <a16:creationId xmlns:a16="http://schemas.microsoft.com/office/drawing/2014/main" id="{F3901945-3BA3-49DF-A3B7-D5C7F5046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4437"/>
          <a:stretch/>
        </p:blipFill>
        <p:spPr bwMode="auto">
          <a:xfrm>
            <a:off x="7704817" y="2191807"/>
            <a:ext cx="3963840" cy="39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90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2209-679D-4B7C-999F-0F20BD22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507" y="315559"/>
            <a:ext cx="5377543" cy="2278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7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HUSBAND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258ED-E548-4FD3-AB28-2B4D4636B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24154" y="3429000"/>
            <a:ext cx="5739059" cy="2278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HUSBANDS ARE TO LOVE THEIR WIVES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HUSBANDS ARE TO LEAD THEIR WIVES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9CE5BFAB-BC60-4CC6-9B7E-47E47A3B1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07" r="1387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25514-D60F-4F2E-AF5B-D5C82A83498C}"/>
              </a:ext>
            </a:extLst>
          </p:cNvPr>
          <p:cNvSpPr txBox="1"/>
          <p:nvPr/>
        </p:nvSpPr>
        <p:spPr>
          <a:xfrm>
            <a:off x="2283856" y="5817547"/>
            <a:ext cx="988791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“Husbands, love your wives as Christ loves the church and gave Himself up for her.” (Ephesians 5:25)</a:t>
            </a:r>
          </a:p>
        </p:txBody>
      </p:sp>
    </p:spTree>
    <p:extLst>
      <p:ext uri="{BB962C8B-B14F-4D97-AF65-F5344CB8AC3E}">
        <p14:creationId xmlns:p14="http://schemas.microsoft.com/office/powerpoint/2010/main" val="276247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52B7-C0B4-4877-9F05-E738CBCF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309" y="304800"/>
            <a:ext cx="3932237" cy="230313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8</a:t>
            </a:r>
            <a:b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WIFE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E5508-C544-4835-A658-57FC7A532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1073" y="3048000"/>
            <a:ext cx="6024134" cy="19967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“Wives, submit yourselves to your own husbands as you do to the Lord.”  (Ephesians 5:22)</a:t>
            </a:r>
          </a:p>
        </p:txBody>
      </p:sp>
      <p:pic>
        <p:nvPicPr>
          <p:cNvPr id="5" name="Content Placeholder 5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48471499-9542-409B-BC34-0194EFE09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07" r="13879"/>
          <a:stretch/>
        </p:blipFill>
        <p:spPr>
          <a:xfrm>
            <a:off x="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AD0EC8-6485-4ACE-8666-CAA8DEE68058}"/>
              </a:ext>
            </a:extLst>
          </p:cNvPr>
          <p:cNvSpPr txBox="1"/>
          <p:nvPr/>
        </p:nvSpPr>
        <p:spPr>
          <a:xfrm>
            <a:off x="5050971" y="5834743"/>
            <a:ext cx="631371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PROVERBS 31 WOMAN</a:t>
            </a:r>
          </a:p>
        </p:txBody>
      </p:sp>
    </p:spTree>
    <p:extLst>
      <p:ext uri="{BB962C8B-B14F-4D97-AF65-F5344CB8AC3E}">
        <p14:creationId xmlns:p14="http://schemas.microsoft.com/office/powerpoint/2010/main" val="28693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254A-7E70-4DE4-B8C5-93506F5B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84" y="915842"/>
            <a:ext cx="50063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AND WOMEN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8A116-C3CF-4CD6-B920-BAF845EC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486" y="2871982"/>
            <a:ext cx="6901543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allowed women to travel with Him (Luke 8:1-3)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allowed women to financially support Him (Luke 8:1-3)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allowed women to be friends with Him (Luke 10:38-42; John 11:1-44)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3D88BA-C243-42E4-B870-65D134661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r="7974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45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FC2E1-CCD3-43A8-A94A-B800D438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DECISIONS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091B9-AE90-4BF7-8411-94BE19F4B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91808"/>
            <a:ext cx="5780314" cy="31204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who thinks with their head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who feels with their heart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Content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28F5B11C-A813-4000-8A61-7D4988CC1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6919" y="2537004"/>
            <a:ext cx="4935970" cy="329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7C761-8C4F-4005-BE52-27351DD85841}"/>
              </a:ext>
            </a:extLst>
          </p:cNvPr>
          <p:cNvSpPr txBox="1"/>
          <p:nvPr/>
        </p:nvSpPr>
        <p:spPr>
          <a:xfrm>
            <a:off x="0" y="5831763"/>
            <a:ext cx="696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ON COMPATIILITY</a:t>
            </a:r>
          </a:p>
        </p:txBody>
      </p:sp>
    </p:spTree>
    <p:extLst>
      <p:ext uri="{BB962C8B-B14F-4D97-AF65-F5344CB8AC3E}">
        <p14:creationId xmlns:p14="http://schemas.microsoft.com/office/powerpoint/2010/main" val="3387062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object&#10;&#10;Description automatically generated">
            <a:extLst>
              <a:ext uri="{FF2B5EF4-FFF2-40B4-BE49-F238E27FC236}">
                <a16:creationId xmlns:a16="http://schemas.microsoft.com/office/drawing/2014/main" id="{406095AF-E06E-4EFC-BEED-758A2A227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38" t="9091" r="24776" b="-1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38B08-7B3F-44A3-A4F7-88235EF4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6" y="952853"/>
            <a:ext cx="6303040" cy="2240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9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AND MARRIAGE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BDBF-8A8F-4E59-960C-3E15E6519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646" y="3013560"/>
            <a:ext cx="7373112" cy="22661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“So now faith, hope and love abide, these three, but the greatest of these is love.”  (1 Corinthians 13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35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object&#10;&#10;Description automatically generated">
            <a:extLst>
              <a:ext uri="{FF2B5EF4-FFF2-40B4-BE49-F238E27FC236}">
                <a16:creationId xmlns:a16="http://schemas.microsoft.com/office/drawing/2014/main" id="{406095AF-E06E-4EFC-BEED-758A2A227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38" t="9091" r="24776" b="-1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38B08-7B3F-44A3-A4F7-88235EF4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457201"/>
            <a:ext cx="9895325" cy="2026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BIBLE AND LOVE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BDBF-8A8F-4E59-960C-3E15E6519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710" y="1611086"/>
            <a:ext cx="6415702" cy="4942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Ecclesiastes 9:9.  “Enjoy life with the woman you love.”</a:t>
            </a: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Solomon 8:7.  “Many waters cannot quench love.”</a:t>
            </a:r>
          </a:p>
          <a:p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Ephesians 5:2.  “Walk in love.”</a:t>
            </a: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Ephesians 3:17.  “Be rooted and grounded in love.”</a:t>
            </a:r>
          </a:p>
        </p:txBody>
      </p:sp>
    </p:spTree>
    <p:extLst>
      <p:ext uri="{BB962C8B-B14F-4D97-AF65-F5344CB8AC3E}">
        <p14:creationId xmlns:p14="http://schemas.microsoft.com/office/powerpoint/2010/main" val="2694391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7BC3-81AB-4395-92C0-F6CB7F1E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DEFINITION OF MARRIAGE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A171A-61B8-40B6-97FC-FD1D97ADF36C}"/>
              </a:ext>
            </a:extLst>
          </p:cNvPr>
          <p:cNvSpPr txBox="1"/>
          <p:nvPr/>
        </p:nvSpPr>
        <p:spPr>
          <a:xfrm>
            <a:off x="1747157" y="208997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Marriage is a lifelong, loving, covenant relationship between a man and a woman.</a:t>
            </a:r>
          </a:p>
        </p:txBody>
      </p:sp>
      <p:pic>
        <p:nvPicPr>
          <p:cNvPr id="5" name="Picture 4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E93FDEDE-4427-4F63-B1D3-C2C5222E3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7599" y="3629370"/>
            <a:ext cx="4900893" cy="3228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90AD7B-B380-4442-9DAB-1D479CFAE3D7}"/>
              </a:ext>
            </a:extLst>
          </p:cNvPr>
          <p:cNvSpPr txBox="1"/>
          <p:nvPr/>
        </p:nvSpPr>
        <p:spPr>
          <a:xfrm>
            <a:off x="511110" y="4367723"/>
            <a:ext cx="638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Marriage is a gift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Marriage is serving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Marriage is a refining process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961A7A-1695-4B6B-B34A-590660A90B5E}"/>
              </a:ext>
            </a:extLst>
          </p:cNvPr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7D083-1563-41C1-87F6-D075676F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LOVE LANGUAGES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FC415-82E0-4284-BEF2-313169A36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91807"/>
            <a:ext cx="4936067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Affirmation</a:t>
            </a:r>
          </a:p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time</a:t>
            </a:r>
          </a:p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gifts</a:t>
            </a:r>
          </a:p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of service</a:t>
            </a:r>
          </a:p>
          <a:p>
            <a:pPr marL="6858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touch</a:t>
            </a:r>
          </a:p>
        </p:txBody>
      </p:sp>
      <p:pic>
        <p:nvPicPr>
          <p:cNvPr id="6" name="Content Placeholder 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0CEF4475-5743-4ED9-8648-A67937D1D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7734" y="2333396"/>
            <a:ext cx="4935970" cy="37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40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8F9F5-5BAC-4379-A41E-F53055DF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4654295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LOVE LANGUAGES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EAE6A-0873-4DCE-957F-BE734F0386B5}"/>
              </a:ext>
            </a:extLst>
          </p:cNvPr>
          <p:cNvSpPr txBox="1"/>
          <p:nvPr/>
        </p:nvSpPr>
        <p:spPr>
          <a:xfrm>
            <a:off x="1" y="2638044"/>
            <a:ext cx="4654294" cy="4219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spouse do that hurts you?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want most from your spouse?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express love to your spouse?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4C6AD-06EF-4E26-8060-EC32E04FA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277999"/>
            <a:ext cx="6250769" cy="41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wo people standing on a beach&#10;&#10;Description automatically generated">
            <a:extLst>
              <a:ext uri="{FF2B5EF4-FFF2-40B4-BE49-F238E27FC236}">
                <a16:creationId xmlns:a16="http://schemas.microsoft.com/office/drawing/2014/main" id="{0737ED24-FAC6-4F31-BDF0-E7F15F0D9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61" t="9091" r="28157" b="2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05607-ADEB-43DD-BFF3-6D28B534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4" y="362075"/>
            <a:ext cx="6701782" cy="1706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OF SOLOMON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65DE9-4132-4384-A41D-E08C4D320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364" y="2230308"/>
            <a:ext cx="6840981" cy="44276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eyes of Solomon’s bride were like doves (4:1).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hair of Solomon’s bride were like a flock of goats (4:1).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temples of Solomon’s bride’s face were like a slice of pomegranate (4:3).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Solomon describe his bride in the Song of Solomon?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 lily among the thorns (2:2)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AF996-86D2-4A2F-8EEB-B0BE0EDFFEBF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thundi/49991188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7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wo people standing on a beach&#10;&#10;Description automatically generated">
            <a:extLst>
              <a:ext uri="{FF2B5EF4-FFF2-40B4-BE49-F238E27FC236}">
                <a16:creationId xmlns:a16="http://schemas.microsoft.com/office/drawing/2014/main" id="{0737ED24-FAC6-4F31-BDF0-E7F15F0D9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61" t="9091" r="28157" b="2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05607-ADEB-43DD-BFF3-6D28B534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5" y="362075"/>
            <a:ext cx="6236832" cy="908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OF SOLOMON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65DE9-4132-4384-A41D-E08C4D320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205" y="1270862"/>
            <a:ext cx="7243937" cy="4672738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Solomon’s bride describe him in the Song of Solomon?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 gazelle (2:9, 17)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eyes are like doves (5:12)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Solomon’s bride describe herself in the Song of Solomon?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skin was darkened by the sun (1:6).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AF996-86D2-4A2F-8EEB-B0BE0EDFFEBF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thundi/49991188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5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DD91E-2FB2-42CC-9F8F-602912B2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77" y="2760231"/>
            <a:ext cx="4578096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AAE1-56A5-4339-B907-E75EB4DD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8577" y="4263863"/>
            <a:ext cx="8144391" cy="259413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wedding gift is sexual pleasure.</a:t>
            </a:r>
          </a:p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open His gift until after the wedding.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FF513C-F615-4B35-80D9-1A62347C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2" r="9699" b="2"/>
          <a:stretch/>
        </p:blipFill>
        <p:spPr>
          <a:xfrm>
            <a:off x="8472791" y="1184761"/>
            <a:ext cx="3079129" cy="3079102"/>
          </a:xfrm>
          <a:prstGeom prst="rect">
            <a:avLst/>
          </a:prstGeom>
        </p:spPr>
      </p:pic>
      <p:sp>
        <p:nvSpPr>
          <p:cNvPr id="2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D91E-2FB2-42CC-9F8F-602912B2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543153"/>
            <a:ext cx="5314536" cy="20041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BIBLE AND SEX</a:t>
            </a:r>
            <a:endParaRPr lang="en-US" sz="5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FF513C-F615-4B35-80D9-1A62347C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2" r="9699" b="2"/>
          <a:stretch/>
        </p:blipFill>
        <p:spPr>
          <a:xfrm>
            <a:off x="321733" y="543152"/>
            <a:ext cx="3835488" cy="383545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AAE1-56A5-4339-B907-E75EB4DD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3172" y="3061252"/>
            <a:ext cx="4615038" cy="2593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2:24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127:3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139:13-15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Proverbs 5:15-23</a:t>
            </a:r>
          </a:p>
        </p:txBody>
      </p:sp>
    </p:spTree>
    <p:extLst>
      <p:ext uri="{BB962C8B-B14F-4D97-AF65-F5344CB8AC3E}">
        <p14:creationId xmlns:p14="http://schemas.microsoft.com/office/powerpoint/2010/main" val="307392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838C1-B2DE-49BD-9739-CF1423E0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600" cy="2514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9ABFD-3430-47C3-B73D-9AAEDD996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A HEALTHY MARRIAGE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CA47A6-4F21-43C6-9EC5-8036BEBD0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819745"/>
            <a:ext cx="6553545" cy="52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C08-9BAE-4073-9775-294789D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740230"/>
            <a:ext cx="4806184" cy="210630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BUILDING BLOCKS OF MARRIAGE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47307-0055-469B-A171-A7F98567B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381" y="3118834"/>
            <a:ext cx="5421085" cy="210630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– God’s grace is sufficient to sustain our marriage through any adversity.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F187109-E0EC-4229-B876-7040BEE1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6" r="16645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7148E-7619-4AE9-B6EB-CAE82A386C4F}"/>
              </a:ext>
            </a:extLst>
          </p:cNvPr>
          <p:cNvSpPr txBox="1"/>
          <p:nvPr/>
        </p:nvSpPr>
        <p:spPr>
          <a:xfrm>
            <a:off x="9742327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reefoto.com/preview/05-02-14/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C08-9BAE-4073-9775-294789D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740230"/>
            <a:ext cx="4806184" cy="210630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BUILDING BLOCKS OF MARRIAGE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47307-0055-469B-A171-A7F98567B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381" y="3118834"/>
            <a:ext cx="5421085" cy="210630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– We will obey God and honor our commitment to our spouse.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F187109-E0EC-4229-B876-7040BEE1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6" r="16645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7148E-7619-4AE9-B6EB-CAE82A386C4F}"/>
              </a:ext>
            </a:extLst>
          </p:cNvPr>
          <p:cNvSpPr txBox="1"/>
          <p:nvPr/>
        </p:nvSpPr>
        <p:spPr>
          <a:xfrm>
            <a:off x="9742327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reefoto.com/preview/05-02-14/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C08-9BAE-4073-9775-294789D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740230"/>
            <a:ext cx="4806184" cy="210630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BUILDING BLOCKS OF MARRIAGE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47307-0055-469B-A171-A7F98567B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381" y="3118834"/>
            <a:ext cx="5421085" cy="210630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– We accept our spouse as God accepts us.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F187109-E0EC-4229-B876-7040BEE1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6" r="16645" b="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7148E-7619-4AE9-B6EB-CAE82A386C4F}"/>
              </a:ext>
            </a:extLst>
          </p:cNvPr>
          <p:cNvSpPr txBox="1"/>
          <p:nvPr/>
        </p:nvSpPr>
        <p:spPr>
          <a:xfrm>
            <a:off x="9742327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reefoto.com/preview/05-02-14/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EF72-6B84-47B0-AF10-A8519DC6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12"/>
            <a:ext cx="121920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MARRIAGE 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03293-3E37-4A9F-86ED-8E89CC7B1C05}"/>
              </a:ext>
            </a:extLst>
          </p:cNvPr>
          <p:cNvSpPr txBox="1"/>
          <p:nvPr/>
        </p:nvSpPr>
        <p:spPr>
          <a:xfrm>
            <a:off x="2525484" y="2108898"/>
            <a:ext cx="6640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of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14376-3179-486E-9A5E-662545065B68}"/>
              </a:ext>
            </a:extLst>
          </p:cNvPr>
          <p:cNvSpPr txBox="1"/>
          <p:nvPr/>
        </p:nvSpPr>
        <p:spPr>
          <a:xfrm>
            <a:off x="3276597" y="3718177"/>
            <a:ext cx="5138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for the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C4978-7134-42DC-9814-F9ACA250E57F}"/>
              </a:ext>
            </a:extLst>
          </p:cNvPr>
          <p:cNvSpPr txBox="1"/>
          <p:nvPr/>
        </p:nvSpPr>
        <p:spPr>
          <a:xfrm>
            <a:off x="3712027" y="5373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078DB-AEA2-4023-817F-E39AB2C87E8A}"/>
              </a:ext>
            </a:extLst>
          </p:cNvPr>
          <p:cNvCxnSpPr/>
          <p:nvPr/>
        </p:nvCxnSpPr>
        <p:spPr>
          <a:xfrm>
            <a:off x="1752600" y="3522238"/>
            <a:ext cx="8686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673CB6-8225-4B40-8611-BEFCD1ABF0CF}"/>
              </a:ext>
            </a:extLst>
          </p:cNvPr>
          <p:cNvCxnSpPr/>
          <p:nvPr/>
        </p:nvCxnSpPr>
        <p:spPr>
          <a:xfrm>
            <a:off x="1752600" y="5069808"/>
            <a:ext cx="8686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DEE8B4-DAAE-4176-8ADA-5E96B0DA1EF8}"/>
              </a:ext>
            </a:extLst>
          </p:cNvPr>
          <p:cNvCxnSpPr>
            <a:cxnSpLocks/>
          </p:cNvCxnSpPr>
          <p:nvPr/>
        </p:nvCxnSpPr>
        <p:spPr>
          <a:xfrm>
            <a:off x="0" y="1321251"/>
            <a:ext cx="12192000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16CBE0-142C-4DC7-8EE0-5A0011FAF7E5}"/>
              </a:ext>
            </a:extLst>
          </p:cNvPr>
          <p:cNvSpPr txBox="1"/>
          <p:nvPr/>
        </p:nvSpPr>
        <p:spPr>
          <a:xfrm>
            <a:off x="5444" y="6132809"/>
            <a:ext cx="351608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2:24</a:t>
            </a:r>
          </a:p>
        </p:txBody>
      </p:sp>
    </p:spTree>
    <p:extLst>
      <p:ext uri="{BB962C8B-B14F-4D97-AF65-F5344CB8AC3E}">
        <p14:creationId xmlns:p14="http://schemas.microsoft.com/office/powerpoint/2010/main" val="2962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D66D-3769-4A6B-B348-E70C6036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856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EACH OF THE FOLLOWING MARRIAGES WITH THE BIBLE BOOK THAT MOST CLEARLY DESCRIBES IT.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915E-4103-4328-9D24-74B73FE98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2198913"/>
            <a:ext cx="7206343" cy="46590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 submitted to Abraham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told a prophet not to marry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told a prophet his wife would die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told a prophet He hates divorce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wife of this prophet was a prophetess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told a prophet to marry the daughter of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Diblaim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Jezebel encouraged Ahab when he was feeling gloomy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0FAFF-EBFB-4D56-AFAC-60025C4A8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0114" y="2198913"/>
            <a:ext cx="3897086" cy="44631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Peter 3:1-6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Jeremiah 16:1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Ezekiel 24:15-18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Malachi 2:16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8:3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Hosea 1:2-3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Kings 21:5-10</a:t>
            </a:r>
          </a:p>
        </p:txBody>
      </p:sp>
    </p:spTree>
    <p:extLst>
      <p:ext uri="{BB962C8B-B14F-4D97-AF65-F5344CB8AC3E}">
        <p14:creationId xmlns:p14="http://schemas.microsoft.com/office/powerpoint/2010/main" val="9373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40E5-0BCB-42EF-940E-95E7848D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EACH OF THE MEN IN THE BIBLE WITH HIS WIFE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4BA8-BFFD-466C-9E75-37DA5D88A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196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Isaac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</a:t>
            </a: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Lappidoth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</a:t>
            </a: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Elkanah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Chuza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Boaz</a:t>
            </a: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Nabor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C5FF7-B366-4FAC-B2DC-AF975DE38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196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Rebekah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Zipporah</a:t>
            </a: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Asenat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Deborah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Keturah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Hannah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Joanna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</a:t>
            </a: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Milcah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9A6-873E-4D26-B23F-26C9FF2C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27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EACH OF THE FOLLOWING MARRIAGES WITH THE BEST DESCRIPTION OF THAT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A9DC-8673-4F5C-8A10-40925316A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198913"/>
            <a:ext cx="4484914" cy="39780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Aquila and Priscilla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and his wife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and Sarah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and the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Shulammite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5D7CD-3241-4A9E-A078-D8FC2C51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771" y="2198913"/>
            <a:ext cx="7293429" cy="39780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church in their house (Romans 16:3-5; 1 Corinthians 16:9)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right to go on ministry trips together (1 Corinthians 9:5)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obeyed her husband (1 Peter 3:1-6)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delighted in her husband (Book of Solomon)</a:t>
            </a:r>
          </a:p>
        </p:txBody>
      </p:sp>
    </p:spTree>
    <p:extLst>
      <p:ext uri="{BB962C8B-B14F-4D97-AF65-F5344CB8AC3E}">
        <p14:creationId xmlns:p14="http://schemas.microsoft.com/office/powerpoint/2010/main" val="21093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9A6-873E-4D26-B23F-26C9FF2C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27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EACH OF THE FOLLOWING MARRIAGES WITH THE BEST DESCRIPTION OF THAT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A9DC-8673-4F5C-8A10-40925316A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198913"/>
            <a:ext cx="5715000" cy="39780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and his wife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and Michal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Ahab and Jezebel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5D7CD-3241-4A9E-A078-D8FC2C51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7429" y="2198913"/>
            <a:ext cx="6444343" cy="39780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asked her husband if he was still keeping his integrity (Job 2:9)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later despised her husband (2 Samuel 6:16)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listened to her husband as he talked about Elijah (1 Kings 19:1)</a:t>
            </a:r>
          </a:p>
        </p:txBody>
      </p:sp>
    </p:spTree>
    <p:extLst>
      <p:ext uri="{BB962C8B-B14F-4D97-AF65-F5344CB8AC3E}">
        <p14:creationId xmlns:p14="http://schemas.microsoft.com/office/powerpoint/2010/main" val="6605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09A6-873E-4D26-B23F-26C9FF2C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034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FOLLOWING FALSE TEACHING WITH THE BOOK THAT TEACHES AGAINST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A9DC-8673-4F5C-8A10-40925316A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423109"/>
            <a:ext cx="3848747" cy="49776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13:4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Timothy 4:1-3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6:13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Revelation 2:20-22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19:1-12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4:1-5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30:18-19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5D7CD-3241-4A9E-A078-D8FC2C51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6020" y="1410347"/>
            <a:ext cx="7501181" cy="52229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Marriage is impure.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Marriage should be forbidden.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stomach is for food, the body is for sex.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Jezebel and committing immorality.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reasons for divorce.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Lustful ungodly passion is permitted within marriage.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of a man with a woman is easily understood.</a:t>
            </a:r>
          </a:p>
        </p:txBody>
      </p:sp>
    </p:spTree>
    <p:extLst>
      <p:ext uri="{BB962C8B-B14F-4D97-AF65-F5344CB8AC3E}">
        <p14:creationId xmlns:p14="http://schemas.microsoft.com/office/powerpoint/2010/main" val="38587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E947-5A9F-45FF-BF7E-FE430CDC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51" y="1442119"/>
            <a:ext cx="548996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F4C5BEC-74F1-4D72-89D5-B941D5DFF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8" r="-1" b="-1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4173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6D912-95B3-B451-B0A4-4D4CAF078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787EEEF9-DEC7-B7A7-8F57-5C22A96A7F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Marriage •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>
            <a:extLst>
              <a:ext uri="{FF2B5EF4-FFF2-40B4-BE49-F238E27FC236}">
                <a16:creationId xmlns:a16="http://schemas.microsoft.com/office/drawing/2014/main" id="{175C533F-1D99-85BC-95CF-D04D8C21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8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>
            <a:extLst>
              <a:ext uri="{FF2B5EF4-FFF2-40B4-BE49-F238E27FC236}">
                <a16:creationId xmlns:a16="http://schemas.microsoft.com/office/drawing/2014/main" id="{A99F1977-0447-AC5F-6C2F-E9DB7DC56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>
            <a:extLst>
              <a:ext uri="{FF2B5EF4-FFF2-40B4-BE49-F238E27FC236}">
                <a16:creationId xmlns:a16="http://schemas.microsoft.com/office/drawing/2014/main" id="{3AAFEDBA-B7E5-219E-FDBD-BAC860688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2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3056-8B8F-4661-8442-0DFA2391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MARRIAGE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C6CF8-D07B-419E-9C56-352762E4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3429000"/>
            <a:ext cx="5006336" cy="32972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2:18.  Marriage is for companionship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1:28.  Marriage is for populating the earth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1:28.  Marriage is for ruling the earth together.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062A322-5E28-4713-99B3-E56F0C35E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8886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73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5A2A-B7C2-43EE-B373-61B9C007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CREATION OF WOMAN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C99DB-3B18-450C-BFE6-6DA8BD3BA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655" y="3265714"/>
            <a:ext cx="6335486" cy="2389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God created animals, Adam named them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God created woman, Adam spoke in poetry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68C174-3ABA-4796-9B72-4B500474D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9376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01EC4-22F0-49C2-9D06-AE0BB1FFCD9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THE CREATION OF WOMAN</a:t>
            </a:r>
          </a:p>
        </p:txBody>
      </p:sp>
    </p:spTree>
    <p:extLst>
      <p:ext uri="{BB962C8B-B14F-4D97-AF65-F5344CB8AC3E}">
        <p14:creationId xmlns:p14="http://schemas.microsoft.com/office/powerpoint/2010/main" val="4079754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D9A02-9D8B-43BB-A39C-C16D8F58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41175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8D270-8E5B-4A20-81FD-AE25F6D2D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029" y="1774371"/>
            <a:ext cx="5812971" cy="369025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– Awareness of being loved by my spouse.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– Awareness of being important to my spouse.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771602B0-CBDC-4445-992A-AC8D3D099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3173" y="643467"/>
            <a:ext cx="5040626" cy="52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A3EC8-B312-43D5-97F7-7A038091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589436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89D76-27A9-4D06-8BF0-30BB1EB2F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246" y="2191807"/>
            <a:ext cx="6500746" cy="31086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MARRIAGE REQUIRES A CHANGE IN LOYALTY</a:t>
            </a:r>
          </a:p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 our parents</a:t>
            </a:r>
          </a:p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our spouse</a:t>
            </a:r>
          </a:p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one flesh</a:t>
            </a:r>
          </a:p>
        </p:txBody>
      </p:sp>
      <p:pic>
        <p:nvPicPr>
          <p:cNvPr id="6" name="Content Placeholder 5" descr="A person wearing a dress&#10;&#10;Description automatically generated">
            <a:extLst>
              <a:ext uri="{FF2B5EF4-FFF2-40B4-BE49-F238E27FC236}">
                <a16:creationId xmlns:a16="http://schemas.microsoft.com/office/drawing/2014/main" id="{72B6CF9D-AC66-44E1-8643-98DECF874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7340" y="238131"/>
            <a:ext cx="3203259" cy="4798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40B13-ECBE-4B51-8495-58EA148D160B}"/>
              </a:ext>
            </a:extLst>
          </p:cNvPr>
          <p:cNvSpPr txBox="1"/>
          <p:nvPr/>
        </p:nvSpPr>
        <p:spPr>
          <a:xfrm>
            <a:off x="1122519" y="5485276"/>
            <a:ext cx="9203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man will leave his father and mother and be joined to his wife and they shall become one flesh.”  Genesis 2:24</a:t>
            </a:r>
          </a:p>
        </p:txBody>
      </p:sp>
    </p:spTree>
    <p:extLst>
      <p:ext uri="{BB962C8B-B14F-4D97-AF65-F5344CB8AC3E}">
        <p14:creationId xmlns:p14="http://schemas.microsoft.com/office/powerpoint/2010/main" val="3927680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1726</Words>
  <Application>Microsoft Macintosh PowerPoint</Application>
  <PresentationFormat>Widescreen</PresentationFormat>
  <Paragraphs>333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 LOVE AND MARRIAGE  </vt:lpstr>
      <vt:lpstr>GOD IS THE ARCHITECT OF MARRIAGE</vt:lpstr>
      <vt:lpstr>GOD IS THE ARCHITECT OF MARRIAGE</vt:lpstr>
      <vt:lpstr>WRITE A DEFINITION OF MARRIAGE</vt:lpstr>
      <vt:lpstr>CHRISTIAN MARRIAGE IS</vt:lpstr>
      <vt:lpstr>THE PURPOSE OF MARRIAGE</vt:lpstr>
      <vt:lpstr>THE CREATION OF WOMAN</vt:lpstr>
      <vt:lpstr>TWO NEEDS</vt:lpstr>
      <vt:lpstr>LESSON 2</vt:lpstr>
      <vt:lpstr>IN GENESIS 2:24, LEAVING FATHER AND MOTHER MEANS</vt:lpstr>
      <vt:lpstr>RELATIONSHIP GOALS</vt:lpstr>
      <vt:lpstr>LESSON 3</vt:lpstr>
      <vt:lpstr>TWO PERSONS BECOMING ONE</vt:lpstr>
      <vt:lpstr>MAKE MARRIAGE WORK</vt:lpstr>
      <vt:lpstr>LESSONS 4- 5 COMMUNICATION</vt:lpstr>
      <vt:lpstr>COMMUNICATION</vt:lpstr>
      <vt:lpstr>WHY COMMUNICATION IS DIFFICULT</vt:lpstr>
      <vt:lpstr>LISTENING</vt:lpstr>
      <vt:lpstr>BARRIERS TO LISTENING</vt:lpstr>
      <vt:lpstr>IMPROVING LISTENING</vt:lpstr>
      <vt:lpstr>MEN, WOMEN, AND COMMUNICATION</vt:lpstr>
      <vt:lpstr>THE POWER OF WORDS</vt:lpstr>
      <vt:lpstr>LESSON 6</vt:lpstr>
      <vt:lpstr>THE WAYS WE CAN DEAL WITH CONFLICT</vt:lpstr>
      <vt:lpstr>LESSON 6</vt:lpstr>
      <vt:lpstr>STEPS TO CONFLICT RESOLUTION</vt:lpstr>
      <vt:lpstr>RESOLVING CONFLICT</vt:lpstr>
      <vt:lpstr>CONFLICT RESOLVED</vt:lpstr>
      <vt:lpstr>HUMILITY IN MARRIAGE</vt:lpstr>
      <vt:lpstr>ANGER</vt:lpstr>
      <vt:lpstr>THE CAUSES OF ANGER</vt:lpstr>
      <vt:lpstr>ANGER AND THE BIBLE</vt:lpstr>
      <vt:lpstr>MAKE THE MOST OUT OF ANGER</vt:lpstr>
      <vt:lpstr>LESSON 7 THE ROLE OF THE HUSBAND</vt:lpstr>
      <vt:lpstr>LESSON 8 THE ROLE OF THE WIFE</vt:lpstr>
      <vt:lpstr>JESUS AND WOMEN</vt:lpstr>
      <vt:lpstr>MAKING DECISIONS</vt:lpstr>
      <vt:lpstr>LESSON 9 LOVE AND MARRIAGE</vt:lpstr>
      <vt:lpstr>THE BIBLE AND LOVE</vt:lpstr>
      <vt:lpstr>FIVE LOVE LANGUAGES</vt:lpstr>
      <vt:lpstr>FIVE LOVE LANGUAGES</vt:lpstr>
      <vt:lpstr>SONG OF SOLOMON</vt:lpstr>
      <vt:lpstr>SONG OF SOLOMON</vt:lpstr>
      <vt:lpstr>LESSON 10</vt:lpstr>
      <vt:lpstr>THE BIBLE AND SEX</vt:lpstr>
      <vt:lpstr>LESSON 11</vt:lpstr>
      <vt:lpstr>THE BUILDING BLOCKS OF MARRIAGE</vt:lpstr>
      <vt:lpstr>THE BUILDING BLOCKS OF MARRIAGE</vt:lpstr>
      <vt:lpstr>THE BUILDING BLOCKS OF MARRIAGE</vt:lpstr>
      <vt:lpstr>MATCH EACH OF THE FOLLOWING MARRIAGES WITH THE BIBLE BOOK THAT MOST CLEARLY DESCRIBES IT.</vt:lpstr>
      <vt:lpstr>MATCH EACH OF THE MEN IN THE BIBLE WITH HIS WIFE</vt:lpstr>
      <vt:lpstr>MATCH EACH OF THE FOLLOWING MARRIAGES WITH THE BEST DESCRIPTION OF THAT MARRIAGE</vt:lpstr>
      <vt:lpstr>MATCH EACH OF THE FOLLOWING MARRIAGES WITH THE BEST DESCRIPTION OF THAT MARRIAGE</vt:lpstr>
      <vt:lpstr>MATCH THE FOLLOWING FALSE TEACHING WITH THE BOOK THAT TEACHES AGAINST IT</vt:lpstr>
      <vt:lpstr>CONCLUSION</vt:lpstr>
      <vt:lpstr>Black</vt:lpstr>
      <vt:lpstr>Marriage •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LOVE AND MARRIAGE  </dc:title>
  <dc:creator>Scott Wooddell</dc:creator>
  <cp:lastModifiedBy>Rick Griffith</cp:lastModifiedBy>
  <cp:revision>42</cp:revision>
  <dcterms:created xsi:type="dcterms:W3CDTF">2019-07-17T00:32:11Z</dcterms:created>
  <dcterms:modified xsi:type="dcterms:W3CDTF">2025-06-25T22:00:33Z</dcterms:modified>
</cp:coreProperties>
</file>