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  <p:sldMasterId id="2147483685" r:id="rId2"/>
  </p:sldMasterIdLst>
  <p:notesMasterIdLst>
    <p:notesMasterId r:id="rId59"/>
  </p:notesMasterIdLst>
  <p:sldIdLst>
    <p:sldId id="259" r:id="rId3"/>
    <p:sldId id="313" r:id="rId4"/>
    <p:sldId id="256" r:id="rId5"/>
    <p:sldId id="264" r:id="rId6"/>
    <p:sldId id="263" r:id="rId7"/>
    <p:sldId id="265" r:id="rId8"/>
    <p:sldId id="314" r:id="rId9"/>
    <p:sldId id="266" r:id="rId10"/>
    <p:sldId id="318" r:id="rId11"/>
    <p:sldId id="268" r:id="rId12"/>
    <p:sldId id="324" r:id="rId13"/>
    <p:sldId id="270" r:id="rId14"/>
    <p:sldId id="271" r:id="rId15"/>
    <p:sldId id="272" r:id="rId16"/>
    <p:sldId id="315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319" r:id="rId25"/>
    <p:sldId id="281" r:id="rId26"/>
    <p:sldId id="323" r:id="rId27"/>
    <p:sldId id="284" r:id="rId28"/>
    <p:sldId id="326" r:id="rId29"/>
    <p:sldId id="325" r:id="rId30"/>
    <p:sldId id="287" r:id="rId31"/>
    <p:sldId id="288" r:id="rId32"/>
    <p:sldId id="289" r:id="rId33"/>
    <p:sldId id="327" r:id="rId34"/>
    <p:sldId id="291" r:id="rId35"/>
    <p:sldId id="292" r:id="rId36"/>
    <p:sldId id="293" r:id="rId37"/>
    <p:sldId id="294" r:id="rId38"/>
    <p:sldId id="295" r:id="rId39"/>
    <p:sldId id="320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21" r:id="rId49"/>
    <p:sldId id="306" r:id="rId50"/>
    <p:sldId id="328" r:id="rId51"/>
    <p:sldId id="322" r:id="rId52"/>
    <p:sldId id="309" r:id="rId53"/>
    <p:sldId id="310" r:id="rId54"/>
    <p:sldId id="311" r:id="rId55"/>
    <p:sldId id="312" r:id="rId56"/>
    <p:sldId id="316" r:id="rId57"/>
    <p:sldId id="317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er Fattouh" initials="MF" lastIdx="6" clrIdx="0">
    <p:extLst>
      <p:ext uri="{19B8F6BF-5375-455C-9EA6-DF929625EA0E}">
        <p15:presenceInfo xmlns:p15="http://schemas.microsoft.com/office/powerpoint/2012/main" userId="de0ee3bb511bb4d7" providerId="Windows Live"/>
      </p:ext>
    </p:extLst>
  </p:cmAuthor>
  <p:cmAuthor id="2" name="Ibrahim Berdkan" initials="IB" lastIdx="2" clrIdx="1">
    <p:extLst>
      <p:ext uri="{19B8F6BF-5375-455C-9EA6-DF929625EA0E}">
        <p15:presenceInfo xmlns:p15="http://schemas.microsoft.com/office/powerpoint/2012/main" userId="9ba421b2f885b2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D7"/>
    <a:srgbClr val="2B3B43"/>
    <a:srgbClr val="ED3940"/>
    <a:srgbClr val="E3222A"/>
    <a:srgbClr val="E0B304"/>
    <a:srgbClr val="F1D152"/>
    <a:srgbClr val="104AFF"/>
    <a:srgbClr val="0F0F95"/>
    <a:srgbClr val="3A7A06"/>
    <a:srgbClr val="50A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9" autoAdjust="0"/>
    <p:restoredTop sz="94694"/>
  </p:normalViewPr>
  <p:slideViewPr>
    <p:cSldViewPr snapToGrid="0">
      <p:cViewPr>
        <p:scale>
          <a:sx n="126" d="100"/>
          <a:sy n="126" d="100"/>
        </p:scale>
        <p:origin x="1248" y="664"/>
      </p:cViewPr>
      <p:guideLst/>
    </p:cSldViewPr>
  </p:slideViewPr>
  <p:outlineViewPr>
    <p:cViewPr>
      <p:scale>
        <a:sx n="33" d="100"/>
        <a:sy n="33" d="100"/>
      </p:scale>
      <p:origin x="0" y="-17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11T15:51:29.620" idx="1">
    <p:pos x="4502" y="-21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11T15:51:29.620" idx="2">
    <p:pos x="4502" y="-21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11T15:51:29.620" idx="3">
    <p:pos x="4502" y="-21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F01ED-CE85-6B44-BAAE-31FD5D75448B}" type="datetimeFigureOut">
              <a:t>10/5/24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FF9D9-5AD3-7041-8D58-D8006291B2B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2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FF9D9-5AD3-7041-8D58-D8006291B2B2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74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FF9D9-5AD3-7041-8D58-D8006291B2B2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70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FF9D9-5AD3-7041-8D58-D8006291B2B2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5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FF9D9-5AD3-7041-8D58-D8006291B2B2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82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FF9D9-5AD3-7041-8D58-D8006291B2B2}" type="slidenum"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7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FF9D9-5AD3-7041-8D58-D8006291B2B2}" type="slidenum"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45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Holy Spirit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hs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FF9D9-5AD3-7041-8D58-D8006291B2B2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8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FF9D9-5AD3-7041-8D58-D8006291B2B2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8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FF9D9-5AD3-7041-8D58-D8006291B2B2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0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FF9D9-5AD3-7041-8D58-D8006291B2B2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88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FF9D9-5AD3-7041-8D58-D8006291B2B2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31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FF9D9-5AD3-7041-8D58-D8006291B2B2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7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FF9D9-5AD3-7041-8D58-D8006291B2B2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4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FF9D9-5AD3-7041-8D58-D8006291B2B2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4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8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15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51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0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0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7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3982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3483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765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88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6353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12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874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6696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9632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383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4376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100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2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0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3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6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1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31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kern="120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48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53370644@N06/497649716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53370644@N06/497649716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53370644@N06/4976497160/" TargetMode="Externa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53370644@N06/4976497160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53370644@N06/4976497160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53370644@N06/4976497160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53370644@N06/4976497160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53370644@N06/4976497160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53370644@N06/4976497160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53370644@N06/4976497160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53370644@N06/497649716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XP135677 | Hands Passing Baton at Sporting Event | tableatny | Flickr">
            <a:extLst>
              <a:ext uri="{FF2B5EF4-FFF2-40B4-BE49-F238E27FC236}">
                <a16:creationId xmlns:a16="http://schemas.microsoft.com/office/drawing/2014/main" id="{1232E104-68C2-63AF-AB65-2B33E361E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3400" y="4506685"/>
            <a:ext cx="3722914" cy="1308603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 Horton, Ph.D.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Ron Horton, Th.M.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0373083" y="50134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SL315 Unit 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6054" y="1611949"/>
            <a:ext cx="8596668" cy="294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Developing Leadership through Mentoring </a:t>
            </a:r>
          </a:p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Coaching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bg1">
                    <a:alpha val="7343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5EEB01-60F0-CD5E-CC52-F81CEF0C6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60537"/>
            <a:ext cx="12192000" cy="13152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121917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Taught at Singapore Bible College's DMin Program in October 2019</a:t>
            </a:r>
            <a:br>
              <a:rPr lang="en-US" sz="20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Uploaded by Dr. Rick 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Jordan Evangelical Theological Seminary</a:t>
            </a:r>
            <a:br>
              <a:rPr lang="en-US" sz="20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All files in 54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58707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3362960" y="3391694"/>
            <a:ext cx="19405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3368040" y="3391694"/>
            <a:ext cx="1651001" cy="10888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 flipV="1">
            <a:off x="3413760" y="2331720"/>
            <a:ext cx="1605280" cy="10498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7975600" y="3371374"/>
            <a:ext cx="1280160" cy="1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C3C6DBC7-F37B-CCDD-9A73-9F78D2FC9B76}"/>
              </a:ext>
            </a:extLst>
          </p:cNvPr>
          <p:cNvSpPr txBox="1">
            <a:spLocks/>
          </p:cNvSpPr>
          <p:nvPr/>
        </p:nvSpPr>
        <p:spPr>
          <a:xfrm>
            <a:off x="-121920" y="6294120"/>
            <a:ext cx="9647959" cy="56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300" dirty="0"/>
              <a:t>Adapted from a concept by Steve Bateman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AA5DCE-DB0A-F8EB-AE49-E2CFC784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25" y="0"/>
            <a:ext cx="8596668" cy="1320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</a:pPr>
            <a:r>
              <a:rPr lang="en-US" sz="5400" dirty="0">
                <a:effectLst/>
                <a:ea typeface="+mn-ea"/>
              </a:rPr>
              <a:t>A Life of Credibility</a:t>
            </a:r>
            <a:endParaRPr lang="en-US" sz="5400">
              <a:effectLst/>
              <a:ea typeface="+mn-ea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4B1F553A-27B2-FC4A-F97F-88D9417A5FB4}"/>
              </a:ext>
            </a:extLst>
          </p:cNvPr>
          <p:cNvSpPr txBox="1">
            <a:spLocks/>
          </p:cNvSpPr>
          <p:nvPr/>
        </p:nvSpPr>
        <p:spPr>
          <a:xfrm>
            <a:off x="-137160" y="1783080"/>
            <a:ext cx="3383280" cy="792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en-US" sz="4000" dirty="0">
                <a:effectLst/>
                <a:ea typeface="+mn-ea"/>
              </a:rPr>
              <a:t>Character</a:t>
            </a:r>
            <a:endParaRPr lang="en-US" sz="4000">
              <a:effectLst/>
              <a:ea typeface="+mn-ea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A71FB91A-64D4-F954-0651-7CFF6083414A}"/>
              </a:ext>
            </a:extLst>
          </p:cNvPr>
          <p:cNvSpPr txBox="1">
            <a:spLocks/>
          </p:cNvSpPr>
          <p:nvPr/>
        </p:nvSpPr>
        <p:spPr>
          <a:xfrm>
            <a:off x="-137160" y="3017520"/>
            <a:ext cx="3383280" cy="792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en-US" sz="4000" dirty="0">
                <a:effectLst/>
                <a:ea typeface="+mn-ea"/>
              </a:rPr>
              <a:t>Competence</a:t>
            </a:r>
            <a:endParaRPr lang="en-US" sz="4000">
              <a:effectLst/>
              <a:ea typeface="+mn-ea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FCF03F32-632D-9CED-1E9E-588DB9179011}"/>
              </a:ext>
            </a:extLst>
          </p:cNvPr>
          <p:cNvSpPr txBox="1">
            <a:spLocks/>
          </p:cNvSpPr>
          <p:nvPr/>
        </p:nvSpPr>
        <p:spPr>
          <a:xfrm>
            <a:off x="-137160" y="4251960"/>
            <a:ext cx="3383280" cy="792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en-US" sz="4000" dirty="0">
                <a:effectLst/>
                <a:ea typeface="+mn-ea"/>
              </a:rPr>
              <a:t>Consistency</a:t>
            </a:r>
            <a:endParaRPr lang="en-US" sz="4000">
              <a:effectLst/>
              <a:ea typeface="+mn-ea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06F04B79-4766-3DCC-3399-AC6296CFB5C0}"/>
              </a:ext>
            </a:extLst>
          </p:cNvPr>
          <p:cNvSpPr txBox="1">
            <a:spLocks/>
          </p:cNvSpPr>
          <p:nvPr/>
        </p:nvSpPr>
        <p:spPr>
          <a:xfrm>
            <a:off x="4968240" y="3017520"/>
            <a:ext cx="3383280" cy="792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en-US" sz="4000" dirty="0">
                <a:effectLst/>
                <a:ea typeface="+mn-ea"/>
              </a:rPr>
              <a:t>Credibility</a:t>
            </a:r>
            <a:endParaRPr lang="en-US" sz="4000">
              <a:effectLst/>
              <a:ea typeface="+mn-ea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8C8CF74D-F946-9608-6C49-0887B813476A}"/>
              </a:ext>
            </a:extLst>
          </p:cNvPr>
          <p:cNvSpPr txBox="1">
            <a:spLocks/>
          </p:cNvSpPr>
          <p:nvPr/>
        </p:nvSpPr>
        <p:spPr>
          <a:xfrm>
            <a:off x="4968240" y="3627120"/>
            <a:ext cx="3383280" cy="792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en-US" sz="3200" dirty="0">
                <a:effectLst/>
                <a:ea typeface="+mn-ea"/>
              </a:rPr>
              <a:t>(Crisis)</a:t>
            </a:r>
            <a:endParaRPr lang="en-US" sz="3200">
              <a:effectLst/>
              <a:ea typeface="+mn-ea"/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AE0E696D-D2D0-BA9F-391B-EF5A285D0474}"/>
              </a:ext>
            </a:extLst>
          </p:cNvPr>
          <p:cNvSpPr txBox="1">
            <a:spLocks/>
          </p:cNvSpPr>
          <p:nvPr/>
        </p:nvSpPr>
        <p:spPr>
          <a:xfrm>
            <a:off x="8564880" y="2682240"/>
            <a:ext cx="3383280" cy="1463040"/>
          </a:xfrm>
          <a:prstGeom prst="rect">
            <a:avLst/>
          </a:prstGeom>
          <a:gradFill flip="none" rotWithShape="1">
            <a:gsLst>
              <a:gs pos="83000">
                <a:schemeClr val="bg1"/>
              </a:gs>
              <a:gs pos="36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en-US" sz="4000" dirty="0">
                <a:effectLst/>
                <a:ea typeface="+mn-ea"/>
              </a:rPr>
              <a:t>Great</a:t>
            </a:r>
            <a:br>
              <a:rPr lang="en-US" sz="4000" dirty="0">
                <a:effectLst/>
                <a:ea typeface="+mn-ea"/>
              </a:rPr>
            </a:br>
            <a:r>
              <a:rPr lang="en-US" sz="4000" dirty="0">
                <a:effectLst/>
                <a:ea typeface="+mn-ea"/>
              </a:rPr>
              <a:t>Credibility</a:t>
            </a:r>
            <a:endParaRPr lang="en-US" sz="4000">
              <a:effectLst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673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XP135677 | Hands Passing Baton at Sporting Event | tableatny | Flickr">
            <a:extLst>
              <a:ext uri="{FF2B5EF4-FFF2-40B4-BE49-F238E27FC236}">
                <a16:creationId xmlns:a16="http://schemas.microsoft.com/office/drawing/2014/main" id="{1232E104-68C2-63AF-AB65-2B33E361E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3400" y="4506685"/>
            <a:ext cx="3722914" cy="1308603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 Horton, Ph.D.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Ron Horton, Th.M.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SL315 Unit 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6054" y="1611949"/>
            <a:ext cx="8596668" cy="294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Developing Leadership through Mentoring </a:t>
            </a:r>
          </a:p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Coaching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bg1">
                    <a:alpha val="7343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2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"/>
            <a:ext cx="9540240" cy="5598159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>
              <a:buNone/>
            </a:pPr>
            <a:r>
              <a:rPr lang="en-US" sz="5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Humility, Christ’s primary character trait, is ground zero for personal transformation. Without humility, Christ wouldn’t have submitted Himself to the </a:t>
            </a:r>
            <a:r>
              <a:rPr lang="en-US" sz="5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5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ather or made sacrifice of his own life for the whole world.</a:t>
            </a:r>
          </a:p>
          <a:p>
            <a:pPr algn="ctr">
              <a:buNone/>
            </a:pPr>
            <a:endParaRPr lang="en-US" sz="54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5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reason even the very best discipleship plans don’t result in transformation is they don’t start with humility. Humility forms the environment and relationships that make transformation possible.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9800" y="5801360"/>
            <a:ext cx="8034482" cy="894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Hull, 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Complete Book of Discipleship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Being and Making Followers of Christ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157</a:t>
            </a:r>
          </a:p>
        </p:txBody>
      </p:sp>
    </p:spTree>
    <p:extLst>
      <p:ext uri="{BB962C8B-B14F-4D97-AF65-F5344CB8AC3E}">
        <p14:creationId xmlns:p14="http://schemas.microsoft.com/office/powerpoint/2010/main" val="219506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5921"/>
            <a:ext cx="10104120" cy="7620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buNone/>
            </a:pPr>
            <a:r>
              <a:rPr lang="en-US" sz="4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Heart for God’s Will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97000" y="5963920"/>
            <a:ext cx="8034482" cy="894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John 13:34-35 (NASB95)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" y="1564640"/>
            <a:ext cx="10119360" cy="3992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5400" b="1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3600" baseline="30000" dirty="0"/>
              <a:t>34 </a:t>
            </a:r>
            <a:r>
              <a:rPr lang="en-US" sz="3600" dirty="0"/>
              <a:t>“A new commandment I give to you, that you love one another, even as I have loved you, that you also love one another.”</a:t>
            </a:r>
          </a:p>
          <a:p>
            <a:r>
              <a:rPr lang="en-US" sz="3600" baseline="30000" dirty="0"/>
              <a:t>35 </a:t>
            </a:r>
            <a:r>
              <a:rPr lang="en-US" sz="3600" dirty="0"/>
              <a:t>“By this all men will know that you are My disciples, if you have love for one another.”</a:t>
            </a:r>
          </a:p>
        </p:txBody>
      </p:sp>
    </p:spTree>
    <p:extLst>
      <p:ext uri="{BB962C8B-B14F-4D97-AF65-F5344CB8AC3E}">
        <p14:creationId xmlns:p14="http://schemas.microsoft.com/office/powerpoint/2010/main" val="309881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4961"/>
            <a:ext cx="10088880" cy="76200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buNone/>
            </a:pPr>
            <a:r>
              <a:rPr lang="en-US" sz="5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Heart for God’s Purpose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1200" y="6172200"/>
            <a:ext cx="8034482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Matthew 28:18-20 (NASB95)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760" y="1320802"/>
            <a:ext cx="9804400" cy="4571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342900" indent="-34290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000" b="1" baseline="300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3200" dirty="0"/>
              <a:t>18 </a:t>
            </a:r>
            <a:r>
              <a:rPr lang="en-US" sz="3200" baseline="0" dirty="0"/>
              <a:t>And Jesus came up and spoke to them, saying, “All authority has been given to me in heaven and on earth.”</a:t>
            </a:r>
          </a:p>
          <a:p>
            <a:r>
              <a:rPr lang="en-US" sz="3200" dirty="0"/>
              <a:t>19 </a:t>
            </a:r>
            <a:r>
              <a:rPr lang="en-US" sz="3200" baseline="0" dirty="0"/>
              <a:t>“Go therefore and make disciples of all nations, baptizing them in the name of the Father and the Son and the Holy Spirit, </a:t>
            </a:r>
            <a:r>
              <a:rPr lang="en-US" sz="3200" dirty="0"/>
              <a:t>20 </a:t>
            </a:r>
            <a:r>
              <a:rPr lang="en-US" sz="3200" baseline="0" dirty="0"/>
              <a:t>teaching them to observe all that I commanded you; and lo, I am with you always, even to the end of the age."</a:t>
            </a:r>
          </a:p>
        </p:txBody>
      </p:sp>
    </p:spTree>
    <p:extLst>
      <p:ext uri="{BB962C8B-B14F-4D97-AF65-F5344CB8AC3E}">
        <p14:creationId xmlns:p14="http://schemas.microsoft.com/office/powerpoint/2010/main" val="169820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XP135677 | Hands Passing Baton at Sporting Event | tableatny | Flickr">
            <a:extLst>
              <a:ext uri="{FF2B5EF4-FFF2-40B4-BE49-F238E27FC236}">
                <a16:creationId xmlns:a16="http://schemas.microsoft.com/office/drawing/2014/main" id="{1232E104-68C2-63AF-AB65-2B33E361E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3400" y="4506685"/>
            <a:ext cx="3722914" cy="1308603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 Horton, Ph.D.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Ron Horton, Th.M.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SL315 Unit 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6054" y="1611949"/>
            <a:ext cx="8596668" cy="294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Developing Leadership through Mentoring </a:t>
            </a:r>
          </a:p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Coaching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bg1">
                    <a:alpha val="7343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4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063309"/>
            <a:ext cx="855472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"This you know, my beloved brethren. But everyone must be quick to hear, slow to speak and slow to anger."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058160" y="4526280"/>
            <a:ext cx="3007360" cy="1147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James 1:19</a:t>
            </a:r>
            <a:br>
              <a:rPr lang="en-US" dirty="0"/>
            </a:br>
            <a:r>
              <a:rPr lang="en-US" dirty="0"/>
              <a:t>NASB95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4</a:t>
            </a:r>
          </a:p>
        </p:txBody>
      </p:sp>
    </p:spTree>
    <p:extLst>
      <p:ext uri="{BB962C8B-B14F-4D97-AF65-F5344CB8AC3E}">
        <p14:creationId xmlns:p14="http://schemas.microsoft.com/office/powerpoint/2010/main" val="4134859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520" y="1611949"/>
            <a:ext cx="8905240" cy="24571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“One of the most sincere forms of respect is actually listening to what another has to say.”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271520" y="4460240"/>
            <a:ext cx="3784600" cy="573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Bryant H. McGill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4</a:t>
            </a:r>
          </a:p>
        </p:txBody>
      </p:sp>
    </p:spTree>
    <p:extLst>
      <p:ext uri="{BB962C8B-B14F-4D97-AF65-F5344CB8AC3E}">
        <p14:creationId xmlns:p14="http://schemas.microsoft.com/office/powerpoint/2010/main" val="244324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20" y="788989"/>
            <a:ext cx="8996680" cy="38807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“Listening is a magnetic and strange thing, a creative force. The friends who listen to us are the ones we move toward. When we are listened to, it creates us, makes us unfold and expand.”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870200" y="5024120"/>
            <a:ext cx="3713480" cy="573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Karl A. M</a:t>
            </a:r>
            <a:r>
              <a:rPr lang="en-US" dirty="0" err="1"/>
              <a:t>enniger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4</a:t>
            </a:r>
          </a:p>
        </p:txBody>
      </p:sp>
    </p:spTree>
    <p:extLst>
      <p:ext uri="{BB962C8B-B14F-4D97-AF65-F5344CB8AC3E}">
        <p14:creationId xmlns:p14="http://schemas.microsoft.com/office/powerpoint/2010/main" val="1230829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1261429"/>
            <a:ext cx="8442960" cy="30819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“The most important thing in communication is hearing what isn’t said.”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037840" y="4307840"/>
            <a:ext cx="3256280" cy="573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Peter Drucker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4</a:t>
            </a:r>
          </a:p>
        </p:txBody>
      </p:sp>
    </p:spTree>
    <p:extLst>
      <p:ext uri="{BB962C8B-B14F-4D97-AF65-F5344CB8AC3E}">
        <p14:creationId xmlns:p14="http://schemas.microsoft.com/office/powerpoint/2010/main" val="326628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BEF4C4-C7F1-7482-2AF0-5E66A085C1A7}"/>
              </a:ext>
            </a:extLst>
          </p:cNvPr>
          <p:cNvSpPr/>
          <p:nvPr/>
        </p:nvSpPr>
        <p:spPr>
          <a:xfrm>
            <a:off x="-76200" y="-91440"/>
            <a:ext cx="12298680" cy="6979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&amp;TPic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460" y="-137161"/>
            <a:ext cx="6304979" cy="721575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FCFB7E-FBEE-CDBE-A232-7B6A7A3EE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347" y="5528734"/>
            <a:ext cx="7766936" cy="164630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ea typeface="+mn-ea"/>
              </a:rPr>
              <a:t>Ron &amp; Terri Horton</a:t>
            </a:r>
          </a:p>
        </p:txBody>
      </p:sp>
    </p:spTree>
    <p:extLst>
      <p:ext uri="{BB962C8B-B14F-4D97-AF65-F5344CB8AC3E}">
        <p14:creationId xmlns:p14="http://schemas.microsoft.com/office/powerpoint/2010/main" val="2944110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269"/>
            <a:ext cx="10027919" cy="164941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“When people talk, listen completely. Most people never listen.”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270760" y="4140200"/>
            <a:ext cx="4968240" cy="573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Ernest Hemingway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4</a:t>
            </a:r>
          </a:p>
        </p:txBody>
      </p:sp>
    </p:spTree>
    <p:extLst>
      <p:ext uri="{BB962C8B-B14F-4D97-AF65-F5344CB8AC3E}">
        <p14:creationId xmlns:p14="http://schemas.microsoft.com/office/powerpoint/2010/main" val="2850735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1352869"/>
            <a:ext cx="8961119" cy="251809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“Most people do not listen with the intent to understand; they listen with the intent to reply.”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245360" y="4384040"/>
            <a:ext cx="4622800" cy="573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Steven R. Covey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4</a:t>
            </a:r>
          </a:p>
        </p:txBody>
      </p:sp>
    </p:spTree>
    <p:extLst>
      <p:ext uri="{BB962C8B-B14F-4D97-AF65-F5344CB8AC3E}">
        <p14:creationId xmlns:p14="http://schemas.microsoft.com/office/powerpoint/2010/main" val="988401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1093789"/>
            <a:ext cx="8961119" cy="23199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“You cannot truly listen to anyone and do anything else at the same time.”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296160" y="3911600"/>
            <a:ext cx="4653280" cy="573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M. Scott Peck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4</a:t>
            </a:r>
          </a:p>
        </p:txBody>
      </p:sp>
    </p:spTree>
    <p:extLst>
      <p:ext uri="{BB962C8B-B14F-4D97-AF65-F5344CB8AC3E}">
        <p14:creationId xmlns:p14="http://schemas.microsoft.com/office/powerpoint/2010/main" val="1915043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XP135677 | Hands Passing Baton at Sporting Event | tableatny | Flickr">
            <a:extLst>
              <a:ext uri="{FF2B5EF4-FFF2-40B4-BE49-F238E27FC236}">
                <a16:creationId xmlns:a16="http://schemas.microsoft.com/office/drawing/2014/main" id="{1232E104-68C2-63AF-AB65-2B33E361E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3400" y="4506685"/>
            <a:ext cx="3722914" cy="1308603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 Horton, Ph.D.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Ron Horton, Th.M.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SL315 Unit 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6054" y="1611949"/>
            <a:ext cx="8596668" cy="294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Developing Leadership through Mentoring </a:t>
            </a:r>
          </a:p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Coaching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bg1">
                    <a:alpha val="7343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85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932B150-EF81-411F-8462-885BA2BC9468}"/>
              </a:ext>
            </a:extLst>
          </p:cNvPr>
          <p:cNvSpPr/>
          <p:nvPr/>
        </p:nvSpPr>
        <p:spPr>
          <a:xfrm>
            <a:off x="-76200" y="-91440"/>
            <a:ext cx="12298680" cy="6979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a 3">
            <a:extLst>
              <a:ext uri="{FF2B5EF4-FFF2-40B4-BE49-F238E27FC236}">
                <a16:creationId xmlns:a16="http://schemas.microsoft.com/office/drawing/2014/main" id="{6B5ACF15-1B77-1642-F53C-7F28F5F80560}"/>
              </a:ext>
            </a:extLst>
          </p:cNvPr>
          <p:cNvSpPr/>
          <p:nvPr/>
        </p:nvSpPr>
        <p:spPr>
          <a:xfrm flipH="1">
            <a:off x="6151415" y="-124693"/>
            <a:ext cx="8250381" cy="2784765"/>
          </a:xfrm>
          <a:prstGeom prst="flowChartInputOutpu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9EF7D2-0743-EECD-3915-B4052F5C0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744" y="0"/>
            <a:ext cx="5292436" cy="2514599"/>
          </a:xfrm>
        </p:spPr>
        <p:txBody>
          <a:bodyPr>
            <a:noAutofit/>
          </a:bodyPr>
          <a:lstStyle/>
          <a:p>
            <a:pPr algn="r"/>
            <a:r>
              <a:rPr lang="en-US" sz="4800"/>
              <a:t>Putnam Cycle of Spiritual Development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7E173E-AD39-612C-6276-FE05E37B0C73}"/>
              </a:ext>
            </a:extLst>
          </p:cNvPr>
          <p:cNvGrpSpPr/>
          <p:nvPr/>
        </p:nvGrpSpPr>
        <p:grpSpPr>
          <a:xfrm>
            <a:off x="725424" y="60960"/>
            <a:ext cx="6498336" cy="6498336"/>
            <a:chOff x="725424" y="60960"/>
            <a:chExt cx="6498336" cy="649833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B7D765-F85B-D369-C62B-BF1A8A24F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5424" y="60960"/>
              <a:ext cx="6498336" cy="6498336"/>
            </a:xfrm>
            <a:prstGeom prst="ellipse">
              <a:avLst/>
            </a:prstGeom>
            <a:noFill/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FA08049-1C50-98E4-43A3-0DA571C3C003}"/>
                </a:ext>
              </a:extLst>
            </p:cNvPr>
            <p:cNvGrpSpPr/>
            <p:nvPr/>
          </p:nvGrpSpPr>
          <p:grpSpPr>
            <a:xfrm>
              <a:off x="755904" y="85344"/>
              <a:ext cx="6412992" cy="6425184"/>
              <a:chOff x="768096" y="182880"/>
              <a:chExt cx="6412992" cy="6425184"/>
            </a:xfrm>
          </p:grpSpPr>
          <p:sp>
            <p:nvSpPr>
              <p:cNvPr id="7" name="Pie 6">
                <a:extLst>
                  <a:ext uri="{FF2B5EF4-FFF2-40B4-BE49-F238E27FC236}">
                    <a16:creationId xmlns:a16="http://schemas.microsoft.com/office/drawing/2014/main" id="{124986CA-A5D1-38D8-939A-4F9C945D33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288" y="182880"/>
                <a:ext cx="6400800" cy="6400800"/>
              </a:xfrm>
              <a:prstGeom prst="pie">
                <a:avLst>
                  <a:gd name="adj1" fmla="val 10774382"/>
                  <a:gd name="adj2" fmla="val 16200000"/>
                </a:avLst>
              </a:prstGeom>
              <a:solidFill>
                <a:srgbClr val="F1D15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Pie 28">
                <a:extLst>
                  <a:ext uri="{FF2B5EF4-FFF2-40B4-BE49-F238E27FC236}">
                    <a16:creationId xmlns:a16="http://schemas.microsoft.com/office/drawing/2014/main" id="{2CA403F0-9E80-2AA0-991D-C3A4E290CD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192" y="188976"/>
                <a:ext cx="6400800" cy="6400800"/>
              </a:xfrm>
              <a:prstGeom prst="pie">
                <a:avLst>
                  <a:gd name="adj1" fmla="val 10774382"/>
                  <a:gd name="adj2" fmla="val 14363795"/>
                </a:avLst>
              </a:prstGeom>
              <a:solidFill>
                <a:srgbClr val="F1D15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Pie 29">
                <a:extLst>
                  <a:ext uri="{FF2B5EF4-FFF2-40B4-BE49-F238E27FC236}">
                    <a16:creationId xmlns:a16="http://schemas.microsoft.com/office/drawing/2014/main" id="{310E1B78-F1AA-9974-ADAD-8B5D6B42CB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8096" y="207264"/>
                <a:ext cx="6400800" cy="6400800"/>
              </a:xfrm>
              <a:prstGeom prst="pie">
                <a:avLst>
                  <a:gd name="adj1" fmla="val 10774382"/>
                  <a:gd name="adj2" fmla="val 12527253"/>
                </a:avLst>
              </a:prstGeom>
              <a:solidFill>
                <a:srgbClr val="F1D15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Pie 8">
                <a:extLst>
                  <a:ext uri="{FF2B5EF4-FFF2-40B4-BE49-F238E27FC236}">
                    <a16:creationId xmlns:a16="http://schemas.microsoft.com/office/drawing/2014/main" id="{F0A2651A-CF71-531A-761D-7E86553546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2496" y="1121664"/>
                <a:ext cx="4602480" cy="4602480"/>
              </a:xfrm>
              <a:prstGeom prst="pie">
                <a:avLst>
                  <a:gd name="adj1" fmla="val 10774382"/>
                  <a:gd name="adj2" fmla="val 16200000"/>
                </a:avLst>
              </a:prstGeom>
              <a:solidFill>
                <a:srgbClr val="E0B30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C4807D-993C-2EFD-544B-C142C23636F9}"/>
                </a:ext>
              </a:extLst>
            </p:cNvPr>
            <p:cNvGrpSpPr/>
            <p:nvPr/>
          </p:nvGrpSpPr>
          <p:grpSpPr>
            <a:xfrm>
              <a:off x="755904" y="118872"/>
              <a:ext cx="6412992" cy="6412992"/>
              <a:chOff x="3938016" y="252984"/>
              <a:chExt cx="6412992" cy="6412992"/>
            </a:xfrm>
          </p:grpSpPr>
          <p:sp>
            <p:nvSpPr>
              <p:cNvPr id="10" name="Pie 9">
                <a:extLst>
                  <a:ext uri="{FF2B5EF4-FFF2-40B4-BE49-F238E27FC236}">
                    <a16:creationId xmlns:a16="http://schemas.microsoft.com/office/drawing/2014/main" id="{D9167C38-CF59-9189-2176-7E91137E6C5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3938016" y="252984"/>
                <a:ext cx="6400800" cy="6400800"/>
              </a:xfrm>
              <a:prstGeom prst="pie">
                <a:avLst>
                  <a:gd name="adj1" fmla="val 10774382"/>
                  <a:gd name="adj2" fmla="val 16200000"/>
                </a:avLst>
              </a:prstGeom>
              <a:solidFill>
                <a:srgbClr val="104A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Pie 26">
                <a:extLst>
                  <a:ext uri="{FF2B5EF4-FFF2-40B4-BE49-F238E27FC236}">
                    <a16:creationId xmlns:a16="http://schemas.microsoft.com/office/drawing/2014/main" id="{737493FA-FBF9-3427-150A-6D6AAE3E5A0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3944112" y="259080"/>
                <a:ext cx="6400800" cy="6400800"/>
              </a:xfrm>
              <a:prstGeom prst="pie">
                <a:avLst>
                  <a:gd name="adj1" fmla="val 12434009"/>
                  <a:gd name="adj2" fmla="val 16200000"/>
                </a:avLst>
              </a:prstGeom>
              <a:solidFill>
                <a:srgbClr val="104A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Pie 27">
                <a:extLst>
                  <a:ext uri="{FF2B5EF4-FFF2-40B4-BE49-F238E27FC236}">
                    <a16:creationId xmlns:a16="http://schemas.microsoft.com/office/drawing/2014/main" id="{15893FE4-B3EA-70D3-392A-76AFCC724E0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3950208" y="265176"/>
                <a:ext cx="6400800" cy="6400800"/>
              </a:xfrm>
              <a:prstGeom prst="pie">
                <a:avLst>
                  <a:gd name="adj1" fmla="val 14272877"/>
                  <a:gd name="adj2" fmla="val 16200000"/>
                </a:avLst>
              </a:prstGeom>
              <a:solidFill>
                <a:srgbClr val="104A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Pie 10">
                <a:extLst>
                  <a:ext uri="{FF2B5EF4-FFF2-40B4-BE49-F238E27FC236}">
                    <a16:creationId xmlns:a16="http://schemas.microsoft.com/office/drawing/2014/main" id="{AC8A7512-B182-8DBF-183A-98ABA553C65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4864608" y="1143000"/>
                <a:ext cx="4602480" cy="4602480"/>
              </a:xfrm>
              <a:prstGeom prst="pie">
                <a:avLst>
                  <a:gd name="adj1" fmla="val 10774382"/>
                  <a:gd name="adj2" fmla="val 16200000"/>
                </a:avLst>
              </a:prstGeom>
              <a:solidFill>
                <a:srgbClr val="0F0F9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BA45A05-B598-ECA6-0660-4EE7DDEB02BF}"/>
                </a:ext>
              </a:extLst>
            </p:cNvPr>
            <p:cNvGrpSpPr/>
            <p:nvPr/>
          </p:nvGrpSpPr>
          <p:grpSpPr>
            <a:xfrm flipH="1" flipV="1">
              <a:off x="771144" y="103632"/>
              <a:ext cx="6412992" cy="6419088"/>
              <a:chOff x="780288" y="195072"/>
              <a:chExt cx="6412992" cy="6419088"/>
            </a:xfrm>
          </p:grpSpPr>
          <p:sp>
            <p:nvSpPr>
              <p:cNvPr id="15" name="Pie 14">
                <a:extLst>
                  <a:ext uri="{FF2B5EF4-FFF2-40B4-BE49-F238E27FC236}">
                    <a16:creationId xmlns:a16="http://schemas.microsoft.com/office/drawing/2014/main" id="{D7EFD279-434C-A655-1A10-BC4AE2158B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288" y="207264"/>
                <a:ext cx="6400800" cy="6400800"/>
              </a:xfrm>
              <a:prstGeom prst="pie">
                <a:avLst>
                  <a:gd name="adj1" fmla="val 10774382"/>
                  <a:gd name="adj2" fmla="val 16200000"/>
                </a:avLst>
              </a:prstGeom>
              <a:solidFill>
                <a:srgbClr val="50A7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Pie 24">
                <a:extLst>
                  <a:ext uri="{FF2B5EF4-FFF2-40B4-BE49-F238E27FC236}">
                    <a16:creationId xmlns:a16="http://schemas.microsoft.com/office/drawing/2014/main" id="{13A3F67D-6BF0-B8B0-3128-E330431621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6384" y="213360"/>
                <a:ext cx="6400800" cy="6400800"/>
              </a:xfrm>
              <a:prstGeom prst="pie">
                <a:avLst>
                  <a:gd name="adj1" fmla="val 12231663"/>
                  <a:gd name="adj2" fmla="val 16200000"/>
                </a:avLst>
              </a:prstGeom>
              <a:solidFill>
                <a:srgbClr val="50A7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Pie 25">
                <a:extLst>
                  <a:ext uri="{FF2B5EF4-FFF2-40B4-BE49-F238E27FC236}">
                    <a16:creationId xmlns:a16="http://schemas.microsoft.com/office/drawing/2014/main" id="{4A750AFA-B492-BA2C-4371-3281D8E8D0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2480" y="195072"/>
                <a:ext cx="6400800" cy="6400800"/>
              </a:xfrm>
              <a:prstGeom prst="pie">
                <a:avLst>
                  <a:gd name="adj1" fmla="val 14163432"/>
                  <a:gd name="adj2" fmla="val 16200000"/>
                </a:avLst>
              </a:prstGeom>
              <a:solidFill>
                <a:srgbClr val="50A7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Pie 15">
                <a:extLst>
                  <a:ext uri="{FF2B5EF4-FFF2-40B4-BE49-F238E27FC236}">
                    <a16:creationId xmlns:a16="http://schemas.microsoft.com/office/drawing/2014/main" id="{32F2A5FF-875D-763B-334B-7FAA036C5C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2496" y="1121664"/>
                <a:ext cx="4602480" cy="4602480"/>
              </a:xfrm>
              <a:prstGeom prst="pie">
                <a:avLst>
                  <a:gd name="adj1" fmla="val 10774382"/>
                  <a:gd name="adj2" fmla="val 16200000"/>
                </a:avLst>
              </a:prstGeom>
              <a:solidFill>
                <a:srgbClr val="3A7A0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02F6195-1E4B-6445-DBB0-67BD6F16246E}"/>
                </a:ext>
              </a:extLst>
            </p:cNvPr>
            <p:cNvGrpSpPr/>
            <p:nvPr/>
          </p:nvGrpSpPr>
          <p:grpSpPr>
            <a:xfrm flipH="1">
              <a:off x="762000" y="91440"/>
              <a:ext cx="6425184" cy="6419088"/>
              <a:chOff x="768096" y="207264"/>
              <a:chExt cx="6425184" cy="6419088"/>
            </a:xfrm>
          </p:grpSpPr>
          <p:sp>
            <p:nvSpPr>
              <p:cNvPr id="18" name="Pie 17">
                <a:extLst>
                  <a:ext uri="{FF2B5EF4-FFF2-40B4-BE49-F238E27FC236}">
                    <a16:creationId xmlns:a16="http://schemas.microsoft.com/office/drawing/2014/main" id="{C71B5F17-DC04-A10E-6C19-D927B78CC0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288" y="207264"/>
                <a:ext cx="6400800" cy="6400800"/>
              </a:xfrm>
              <a:prstGeom prst="pie">
                <a:avLst>
                  <a:gd name="adj1" fmla="val 10774382"/>
                  <a:gd name="adj2" fmla="val 13285122"/>
                </a:avLst>
              </a:prstGeom>
              <a:solidFill>
                <a:srgbClr val="ED39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Pie 19">
                <a:extLst>
                  <a:ext uri="{FF2B5EF4-FFF2-40B4-BE49-F238E27FC236}">
                    <a16:creationId xmlns:a16="http://schemas.microsoft.com/office/drawing/2014/main" id="{FB2B5EAB-0EE5-BBC0-63A1-CDEBB62C15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6384" y="225552"/>
                <a:ext cx="6400800" cy="6400800"/>
              </a:xfrm>
              <a:prstGeom prst="pie">
                <a:avLst>
                  <a:gd name="adj1" fmla="val 14742725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Pie 22">
                <a:extLst>
                  <a:ext uri="{FF2B5EF4-FFF2-40B4-BE49-F238E27FC236}">
                    <a16:creationId xmlns:a16="http://schemas.microsoft.com/office/drawing/2014/main" id="{F4F32DED-771B-05E3-C1C6-D3E7E0E9B2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192" y="213360"/>
                <a:ext cx="6400800" cy="6400800"/>
              </a:xfrm>
              <a:prstGeom prst="pie">
                <a:avLst>
                  <a:gd name="adj1" fmla="val 10774382"/>
                  <a:gd name="adj2" fmla="val 11741895"/>
                </a:avLst>
              </a:prstGeom>
              <a:solidFill>
                <a:srgbClr val="ED39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Pie 23">
                <a:extLst>
                  <a:ext uri="{FF2B5EF4-FFF2-40B4-BE49-F238E27FC236}">
                    <a16:creationId xmlns:a16="http://schemas.microsoft.com/office/drawing/2014/main" id="{186A7C9F-1E4D-7A80-8B46-7EF5E0DF91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8096" y="219456"/>
                <a:ext cx="6400800" cy="6400800"/>
              </a:xfrm>
              <a:prstGeom prst="pie">
                <a:avLst>
                  <a:gd name="adj1" fmla="val 11633650"/>
                  <a:gd name="adj2" fmla="val 12468265"/>
                </a:avLst>
              </a:prstGeom>
              <a:solidFill>
                <a:srgbClr val="ED39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Pie 18">
                <a:extLst>
                  <a:ext uri="{FF2B5EF4-FFF2-40B4-BE49-F238E27FC236}">
                    <a16:creationId xmlns:a16="http://schemas.microsoft.com/office/drawing/2014/main" id="{DE279171-1621-9688-C276-C9EF1D6EFF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2496" y="1121664"/>
                <a:ext cx="4602480" cy="4602480"/>
              </a:xfrm>
              <a:prstGeom prst="pie">
                <a:avLst>
                  <a:gd name="adj1" fmla="val 10774382"/>
                  <a:gd name="adj2" fmla="val 16200000"/>
                </a:avLst>
              </a:prstGeom>
              <a:solidFill>
                <a:srgbClr val="E3222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highlight>
                    <a:srgbClr val="C0C0C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Pie 20">
                <a:extLst>
                  <a:ext uri="{FF2B5EF4-FFF2-40B4-BE49-F238E27FC236}">
                    <a16:creationId xmlns:a16="http://schemas.microsoft.com/office/drawing/2014/main" id="{6C85667C-4F59-345C-97CA-2F13839193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2480" y="207264"/>
                <a:ext cx="6400800" cy="6400800"/>
              </a:xfrm>
              <a:prstGeom prst="pie">
                <a:avLst>
                  <a:gd name="adj1" fmla="val 14742725"/>
                  <a:gd name="adj2" fmla="val 1620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Pie 21">
                <a:extLst>
                  <a:ext uri="{FF2B5EF4-FFF2-40B4-BE49-F238E27FC236}">
                    <a16:creationId xmlns:a16="http://schemas.microsoft.com/office/drawing/2014/main" id="{37CE4931-F74E-9C09-27DD-A2DAAA2AF7D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173374">
                <a:off x="786384" y="225552"/>
                <a:ext cx="6400800" cy="6400800"/>
              </a:xfrm>
              <a:prstGeom prst="pie">
                <a:avLst>
                  <a:gd name="adj1" fmla="val 14742725"/>
                  <a:gd name="adj2" fmla="val 16200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A6BCF1E-F799-E967-E942-DC8CCC4D54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1152" y="2432304"/>
              <a:ext cx="1706880" cy="1706880"/>
            </a:xfrm>
            <a:prstGeom prst="ellipse">
              <a:avLst/>
            </a:prstGeom>
            <a:solidFill>
              <a:schemeClr val="tx1"/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113" algn="ctr"/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b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GOSPEL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A8401D2-2C71-FB73-2580-4058736ADE98}"/>
              </a:ext>
            </a:extLst>
          </p:cNvPr>
          <p:cNvSpPr txBox="1"/>
          <p:nvPr/>
        </p:nvSpPr>
        <p:spPr>
          <a:xfrm rot="3279364">
            <a:off x="5315712" y="914400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DISCOVERING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9E3689-0601-7956-2BCA-A6357EB04E77}"/>
              </a:ext>
            </a:extLst>
          </p:cNvPr>
          <p:cNvSpPr txBox="1"/>
          <p:nvPr/>
        </p:nvSpPr>
        <p:spPr>
          <a:xfrm rot="18780270">
            <a:off x="5777055" y="5204899"/>
            <a:ext cx="197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24B650-E2E0-3B3F-B016-A070C8A7B93C}"/>
              </a:ext>
            </a:extLst>
          </p:cNvPr>
          <p:cNvSpPr txBox="1"/>
          <p:nvPr/>
        </p:nvSpPr>
        <p:spPr>
          <a:xfrm rot="2949524">
            <a:off x="372414" y="5506366"/>
            <a:ext cx="2094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MATURING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DF8C53-F72C-2762-7750-9B9ECE703FAB}"/>
              </a:ext>
            </a:extLst>
          </p:cNvPr>
          <p:cNvSpPr txBox="1"/>
          <p:nvPr/>
        </p:nvSpPr>
        <p:spPr>
          <a:xfrm rot="18780270">
            <a:off x="-143072" y="856641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REPRODUCING</a:t>
            </a: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5BCC4C5A-2880-4423-82BE-D857EAD38C17}"/>
              </a:ext>
            </a:extLst>
          </p:cNvPr>
          <p:cNvSpPr/>
          <p:nvPr/>
        </p:nvSpPr>
        <p:spPr>
          <a:xfrm rot="5400000">
            <a:off x="6754368" y="3230880"/>
            <a:ext cx="1176528" cy="3352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AA7EC751-2790-672D-2BA4-AC779D5D3E58}"/>
              </a:ext>
            </a:extLst>
          </p:cNvPr>
          <p:cNvSpPr/>
          <p:nvPr/>
        </p:nvSpPr>
        <p:spPr>
          <a:xfrm rot="16200000" flipV="1">
            <a:off x="3048" y="3206496"/>
            <a:ext cx="1176528" cy="3352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C234739-39F6-F255-4272-51518A4E9CA1}"/>
              </a:ext>
            </a:extLst>
          </p:cNvPr>
          <p:cNvSpPr/>
          <p:nvPr/>
        </p:nvSpPr>
        <p:spPr>
          <a:xfrm rot="10800000">
            <a:off x="3300984" y="6507480"/>
            <a:ext cx="1176528" cy="3352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A108F3-C387-FA4A-F93A-8913A68D6B3A}"/>
              </a:ext>
            </a:extLst>
          </p:cNvPr>
          <p:cNvSpPr txBox="1"/>
          <p:nvPr/>
        </p:nvSpPr>
        <p:spPr>
          <a:xfrm rot="17032826">
            <a:off x="3677824" y="590126"/>
            <a:ext cx="15696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SEARCHING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Is this for real?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Is this for me?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AD5AFB-8CD2-D4DC-706D-65821644F8BA}"/>
              </a:ext>
            </a:extLst>
          </p:cNvPr>
          <p:cNvSpPr txBox="1"/>
          <p:nvPr/>
        </p:nvSpPr>
        <p:spPr>
          <a:xfrm rot="18280948">
            <a:off x="4441841" y="1175110"/>
            <a:ext cx="1663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 AGAIN</a:t>
            </a:r>
            <a:b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in Christ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5A5733-CD97-726E-542B-81FF173A739A}"/>
              </a:ext>
            </a:extLst>
          </p:cNvPr>
          <p:cNvSpPr txBox="1"/>
          <p:nvPr/>
        </p:nvSpPr>
        <p:spPr>
          <a:xfrm rot="3735580">
            <a:off x="4943423" y="2207338"/>
            <a:ext cx="1093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INFANT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Confused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Needy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256C52-B55D-51AA-327D-80F2A08AFAB2}"/>
              </a:ext>
            </a:extLst>
          </p:cNvPr>
          <p:cNvSpPr txBox="1"/>
          <p:nvPr/>
        </p:nvSpPr>
        <p:spPr>
          <a:xfrm rot="19278226">
            <a:off x="5790202" y="1512403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TRUTHS</a:t>
            </a:r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257BB5-1E94-A9FB-B95B-F6FDFCEC0EAD}"/>
              </a:ext>
            </a:extLst>
          </p:cNvPr>
          <p:cNvSpPr txBox="1"/>
          <p:nvPr/>
        </p:nvSpPr>
        <p:spPr>
          <a:xfrm rot="20359269">
            <a:off x="6084680" y="2060177"/>
            <a:ext cx="97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03BDF8-19B0-B10A-EAA7-EBFBF88DA960}"/>
              </a:ext>
            </a:extLst>
          </p:cNvPr>
          <p:cNvSpPr txBox="1"/>
          <p:nvPr/>
        </p:nvSpPr>
        <p:spPr>
          <a:xfrm rot="21101405">
            <a:off x="6080117" y="2773168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5C167C-0381-2533-2B55-9DC2985A2A99}"/>
              </a:ext>
            </a:extLst>
          </p:cNvPr>
          <p:cNvSpPr txBox="1"/>
          <p:nvPr/>
        </p:nvSpPr>
        <p:spPr>
          <a:xfrm rot="18781407">
            <a:off x="4356464" y="3784629"/>
            <a:ext cx="14975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Self-Focused</a:t>
            </a:r>
            <a:br>
              <a:rPr lang="en-US" sz="1400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Impressionable</a:t>
            </a:r>
            <a:br>
              <a:rPr lang="en-US" sz="1400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150D90-27F7-C0A0-55EB-DCA3ABE75F50}"/>
              </a:ext>
            </a:extLst>
          </p:cNvPr>
          <p:cNvSpPr txBox="1"/>
          <p:nvPr/>
        </p:nvSpPr>
        <p:spPr>
          <a:xfrm rot="17479478">
            <a:off x="6232313" y="3560817"/>
            <a:ext cx="851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FAITH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365CC5-80FD-E283-80BA-374436779276}"/>
              </a:ext>
            </a:extLst>
          </p:cNvPr>
          <p:cNvSpPr txBox="1"/>
          <p:nvPr/>
        </p:nvSpPr>
        <p:spPr>
          <a:xfrm rot="18549715">
            <a:off x="5251802" y="4718943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3926FC-4396-B3FA-FA24-B3E4F385DBBB}"/>
              </a:ext>
            </a:extLst>
          </p:cNvPr>
          <p:cNvSpPr txBox="1"/>
          <p:nvPr/>
        </p:nvSpPr>
        <p:spPr>
          <a:xfrm rot="20383047">
            <a:off x="4124046" y="5612007"/>
            <a:ext cx="1193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6614B1C-85E4-B68D-4B06-53DEF10ECA14}"/>
              </a:ext>
            </a:extLst>
          </p:cNvPr>
          <p:cNvSpPr txBox="1"/>
          <p:nvPr/>
        </p:nvSpPr>
        <p:spPr>
          <a:xfrm rot="2775607">
            <a:off x="1942269" y="3894310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YOUNG ADULT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Responsible to God</a:t>
            </a:r>
            <a:br>
              <a:rPr lang="en-US" sz="1400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Other-Oriented</a:t>
            </a:r>
            <a:br>
              <a:rPr lang="en-US" sz="1400" b="1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Trustworthy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8B0FCF4-5C58-1AF4-2149-0C90D562DC23}"/>
              </a:ext>
            </a:extLst>
          </p:cNvPr>
          <p:cNvSpPr txBox="1"/>
          <p:nvPr/>
        </p:nvSpPr>
        <p:spPr>
          <a:xfrm rot="1045815">
            <a:off x="2548983" y="5567204"/>
            <a:ext cx="1274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HUMILITY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5749BD-524D-D8A9-38B1-1B59487C0012}"/>
              </a:ext>
            </a:extLst>
          </p:cNvPr>
          <p:cNvSpPr txBox="1"/>
          <p:nvPr/>
        </p:nvSpPr>
        <p:spPr>
          <a:xfrm rot="2963176">
            <a:off x="1555790" y="4811186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B230C5-BCCD-4F80-6D13-2D4C5844B9CE}"/>
              </a:ext>
            </a:extLst>
          </p:cNvPr>
          <p:cNvSpPr txBox="1"/>
          <p:nvPr/>
        </p:nvSpPr>
        <p:spPr>
          <a:xfrm rot="4293908">
            <a:off x="779160" y="3655994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b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WISDOM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C9BBC5-137A-4D94-A05D-0E4356C0A5FA}"/>
              </a:ext>
            </a:extLst>
          </p:cNvPr>
          <p:cNvSpPr txBox="1"/>
          <p:nvPr/>
        </p:nvSpPr>
        <p:spPr>
          <a:xfrm rot="20571937">
            <a:off x="2579696" y="463603"/>
            <a:ext cx="128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</a:t>
            </a:r>
            <a:endParaRPr 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B34475-4907-EDAA-29EF-4AE37F4B2200}"/>
              </a:ext>
            </a:extLst>
          </p:cNvPr>
          <p:cNvSpPr txBox="1"/>
          <p:nvPr/>
        </p:nvSpPr>
        <p:spPr>
          <a:xfrm rot="18549715">
            <a:off x="1264988" y="1207202"/>
            <a:ext cx="142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SERVANTS</a:t>
            </a:r>
            <a:endParaRPr 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94644F-11E3-98C0-AE20-1C776F57FD13}"/>
              </a:ext>
            </a:extLst>
          </p:cNvPr>
          <p:cNvSpPr txBox="1"/>
          <p:nvPr/>
        </p:nvSpPr>
        <p:spPr>
          <a:xfrm rot="17188323">
            <a:off x="588616" y="247821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BELIEVERS</a:t>
            </a:r>
            <a:endParaRPr 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9CCCB5-FF36-BA6A-CC51-4F264F7FD1AC}"/>
              </a:ext>
            </a:extLst>
          </p:cNvPr>
          <p:cNvSpPr txBox="1"/>
          <p:nvPr/>
        </p:nvSpPr>
        <p:spPr>
          <a:xfrm rot="18785070">
            <a:off x="2306130" y="1735902"/>
            <a:ext cx="1116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  <a:b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Sacrificial</a:t>
            </a:r>
            <a:br>
              <a:rPr lang="en-US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Intentional</a:t>
            </a:r>
            <a:br>
              <a:rPr lang="en-US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</a:p>
        </p:txBody>
      </p:sp>
    </p:spTree>
    <p:extLst>
      <p:ext uri="{BB962C8B-B14F-4D97-AF65-F5344CB8AC3E}">
        <p14:creationId xmlns:p14="http://schemas.microsoft.com/office/powerpoint/2010/main" val="428722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40" grpId="0" animBg="1"/>
      <p:bldP spid="41" grpId="0" animBg="1"/>
      <p:bldP spid="42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XP135677 | Hands Passing Baton at Sporting Event | tableatny | Flickr">
            <a:extLst>
              <a:ext uri="{FF2B5EF4-FFF2-40B4-BE49-F238E27FC236}">
                <a16:creationId xmlns:a16="http://schemas.microsoft.com/office/drawing/2014/main" id="{1232E104-68C2-63AF-AB65-2B33E361E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3400" y="4506685"/>
            <a:ext cx="3722914" cy="1308603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 Horton, Ph.D.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Ron Horton, Th.M.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SL315 Unit 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6054" y="1611949"/>
            <a:ext cx="8596668" cy="294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Developing Leadership through Mentoring </a:t>
            </a:r>
          </a:p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Coaching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bg1">
                    <a:alpha val="7343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6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072" y="2335696"/>
            <a:ext cx="8961119" cy="329979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Launch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Meet/Share Ministry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Wise Selection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Personal Preparation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6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0" y="342964"/>
            <a:ext cx="9448800" cy="15560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400" b="1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ctr"/>
            <a:r>
              <a:rPr lang="en-US" sz="6000" dirty="0"/>
              <a:t>Strategic Focus</a:t>
            </a:r>
            <a:br>
              <a:rPr lang="en-US" dirty="0"/>
            </a:br>
            <a:r>
              <a:rPr lang="en-US" sz="4000" dirty="0"/>
              <a:t>Matthew 28:18-20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31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E08DA-C240-5561-0799-6A7F97A11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F709B-DBC9-C44E-0B9F-0A1FE0F46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072" y="2335696"/>
            <a:ext cx="8961119" cy="329979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Launch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Meet/Share Ministry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Wise Selection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Personal Preparation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AB8B4F9-A167-8041-4525-C955AF74EB11}"/>
              </a:ext>
            </a:extLst>
          </p:cNvPr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6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4CB5D9-F430-52E9-AD3D-B703B180FC7C}"/>
              </a:ext>
            </a:extLst>
          </p:cNvPr>
          <p:cNvSpPr txBox="1">
            <a:spLocks/>
          </p:cNvSpPr>
          <p:nvPr/>
        </p:nvSpPr>
        <p:spPr>
          <a:xfrm>
            <a:off x="0" y="342964"/>
            <a:ext cx="9448800" cy="15560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400" b="1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ctr"/>
            <a:r>
              <a:rPr lang="en-US" sz="6000" dirty="0"/>
              <a:t>Strategic Focus</a:t>
            </a:r>
            <a:br>
              <a:rPr lang="en-US" dirty="0"/>
            </a:br>
            <a:r>
              <a:rPr lang="en-US" sz="4000" dirty="0"/>
              <a:t>Matthew 28:18-20</a:t>
            </a: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152E519-B868-979B-449A-DB4F0CD773BE}"/>
              </a:ext>
            </a:extLst>
          </p:cNvPr>
          <p:cNvSpPr/>
          <p:nvPr/>
        </p:nvSpPr>
        <p:spPr>
          <a:xfrm>
            <a:off x="4157737" y="1926470"/>
            <a:ext cx="5546035" cy="597274"/>
          </a:xfrm>
          <a:prstGeom prst="rightArrow">
            <a:avLst>
              <a:gd name="adj1" fmla="val 50000"/>
              <a:gd name="adj2" fmla="val 1051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11">
            <a:extLst>
              <a:ext uri="{FF2B5EF4-FFF2-40B4-BE49-F238E27FC236}">
                <a16:creationId xmlns:a16="http://schemas.microsoft.com/office/drawing/2014/main" id="{3FF30598-1E8F-BD8D-482C-FE239F9BA31D}"/>
              </a:ext>
            </a:extLst>
          </p:cNvPr>
          <p:cNvSpPr/>
          <p:nvPr/>
        </p:nvSpPr>
        <p:spPr>
          <a:xfrm rot="18620732">
            <a:off x="6191989" y="4599704"/>
            <a:ext cx="4591964" cy="617221"/>
          </a:xfrm>
          <a:prstGeom prst="rightArrow">
            <a:avLst>
              <a:gd name="adj1" fmla="val 50000"/>
              <a:gd name="adj2" fmla="val 106947"/>
            </a:avLst>
          </a:prstGeom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XP135677 | Hands Passing Baton at Sporting Event | tableatny | Flickr">
            <a:extLst>
              <a:ext uri="{FF2B5EF4-FFF2-40B4-BE49-F238E27FC236}">
                <a16:creationId xmlns:a16="http://schemas.microsoft.com/office/drawing/2014/main" id="{1232E104-68C2-63AF-AB65-2B33E361E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3400" y="4506685"/>
            <a:ext cx="3722914" cy="1308603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 Horton, Ph.D.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Ron Horton, Th.M.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SL315 Unit 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6054" y="1611949"/>
            <a:ext cx="8596668" cy="294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Developing Leadership through Mentoring </a:t>
            </a:r>
          </a:p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Coaching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bg1">
                    <a:alpha val="7343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46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84" y="1887641"/>
            <a:ext cx="8749033" cy="2521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Stage #1  -   Come and see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Stage # 2  -  Come and follow me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Stage # 3  -  Come and be with me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9116568" y="6167120"/>
            <a:ext cx="3004312" cy="573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304800">
                  <a:prstClr val="black">
                    <a:alpha val="82000"/>
                  </a:prst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7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0" y="541084"/>
            <a:ext cx="9765792" cy="112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Bruce’s Analysis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9D29CD-1B19-CBD4-8114-949FB01E3DD1}"/>
              </a:ext>
            </a:extLst>
          </p:cNvPr>
          <p:cNvSpPr txBox="1">
            <a:spLocks/>
          </p:cNvSpPr>
          <p:nvPr/>
        </p:nvSpPr>
        <p:spPr>
          <a:xfrm>
            <a:off x="1511808" y="4620901"/>
            <a:ext cx="6644639" cy="985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A. B. Bruce,</a:t>
            </a:r>
            <a:br>
              <a:rPr lang="en-US" dirty="0"/>
            </a:br>
            <a:r>
              <a:rPr lang="en-US" i="1" dirty="0"/>
              <a:t>The Training of the Twelve</a:t>
            </a:r>
            <a:r>
              <a:rPr lang="en-US" dirty="0"/>
              <a:t>, 11 </a:t>
            </a:r>
          </a:p>
        </p:txBody>
      </p:sp>
    </p:spTree>
    <p:extLst>
      <p:ext uri="{BB962C8B-B14F-4D97-AF65-F5344CB8AC3E}">
        <p14:creationId xmlns:p14="http://schemas.microsoft.com/office/powerpoint/2010/main" val="372695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0015.jpg">
            <a:extLst>
              <a:ext uri="{FF2B5EF4-FFF2-40B4-BE49-F238E27FC236}">
                <a16:creationId xmlns:a16="http://schemas.microsoft.com/office/drawing/2014/main" id="{BE3B4279-3BEE-0A73-B206-C9883A6EBD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33"/>
          <a:stretch/>
        </p:blipFill>
        <p:spPr>
          <a:xfrm>
            <a:off x="0" y="-1"/>
            <a:ext cx="12192000" cy="71538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FCFB7E-FBEE-CDBE-A232-7B6A7A3EE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347" y="5528734"/>
            <a:ext cx="7766936" cy="164630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ea typeface="+mn-ea"/>
              </a:rPr>
              <a:t>The Horton Family</a:t>
            </a:r>
          </a:p>
        </p:txBody>
      </p:sp>
    </p:spTree>
    <p:extLst>
      <p:ext uri="{BB962C8B-B14F-4D97-AF65-F5344CB8AC3E}">
        <p14:creationId xmlns:p14="http://schemas.microsoft.com/office/powerpoint/2010/main" val="1968068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511808" y="4620901"/>
            <a:ext cx="6644639" cy="985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A. B. Bruce,</a:t>
            </a:r>
            <a:br>
              <a:rPr lang="en-US" dirty="0"/>
            </a:br>
            <a:r>
              <a:rPr lang="en-US" i="1" dirty="0"/>
              <a:t>The Training of the Twelve</a:t>
            </a:r>
            <a:r>
              <a:rPr lang="en-US" dirty="0"/>
              <a:t>, 11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7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463163" y="895979"/>
            <a:ext cx="8595493" cy="3310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400" b="1" i="1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4000" i="0" dirty="0"/>
              <a:t>“The twelve arrived at their final intimate relation to Jesus only by degrees, three stages in the history of their fellowship with him being distinguishable.”</a:t>
            </a:r>
          </a:p>
        </p:txBody>
      </p:sp>
    </p:spTree>
    <p:extLst>
      <p:ext uri="{BB962C8B-B14F-4D97-AF65-F5344CB8AC3E}">
        <p14:creationId xmlns:p14="http://schemas.microsoft.com/office/powerpoint/2010/main" val="1183092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775880"/>
            <a:ext cx="9448800" cy="3299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Stage #1  -   Come and see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Stage # 2  -  Come and follow me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Stage # 3  -  Come and be with me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Stage # 4  -  Remain in me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9116568" y="6167120"/>
            <a:ext cx="3004312" cy="573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304800">
                  <a:prstClr val="black">
                    <a:alpha val="82000"/>
                  </a:prst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7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0" y="429324"/>
            <a:ext cx="10131552" cy="1121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7000" dirty="0"/>
              <a:t>Hull’s Analysis</a:t>
            </a:r>
          </a:p>
          <a:p>
            <a:r>
              <a:rPr lang="en-US" dirty="0"/>
              <a:t>(See chapter 6)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BDBF32-A2E1-95E4-19AB-CFDC257DB89B}"/>
              </a:ext>
            </a:extLst>
          </p:cNvPr>
          <p:cNvSpPr txBox="1">
            <a:spLocks/>
          </p:cNvSpPr>
          <p:nvPr/>
        </p:nvSpPr>
        <p:spPr>
          <a:xfrm>
            <a:off x="929640" y="5405120"/>
            <a:ext cx="8034482" cy="894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Hull, 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Complete Book of Discipleship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Being and Making Followers of Christ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77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XP135677 | Hands Passing Baton at Sporting Event | tableatny | Flickr">
            <a:extLst>
              <a:ext uri="{FF2B5EF4-FFF2-40B4-BE49-F238E27FC236}">
                <a16:creationId xmlns:a16="http://schemas.microsoft.com/office/drawing/2014/main" id="{1232E104-68C2-63AF-AB65-2B33E361E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3400" y="4506685"/>
            <a:ext cx="3722914" cy="1308603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 Horton, Ph.D.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Ron Horton, Th.M.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SL315 Unit 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6054" y="1611949"/>
            <a:ext cx="8596668" cy="294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Developing Leadership through Mentoring </a:t>
            </a:r>
          </a:p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Coaching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bg1">
                    <a:alpha val="7343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17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2135985" y="4608709"/>
            <a:ext cx="4547263" cy="985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3200" dirty="0"/>
              <a:t>Ecclesiastes 9:10</a:t>
            </a:r>
            <a:br>
              <a:rPr lang="en-US" sz="3200" dirty="0"/>
            </a:br>
            <a:r>
              <a:rPr lang="en-US" sz="3200" dirty="0"/>
              <a:t>NASB95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8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1036187" y="932555"/>
            <a:ext cx="7705477" cy="3906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000" b="1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“Whatever your hand finds do, do it with all your might; for there is no activity, or planning or knowledge or wisdom in Sheol where you are going.”</a:t>
            </a:r>
          </a:p>
        </p:txBody>
      </p:sp>
    </p:spTree>
    <p:extLst>
      <p:ext uri="{BB962C8B-B14F-4D97-AF65-F5344CB8AC3E}">
        <p14:creationId xmlns:p14="http://schemas.microsoft.com/office/powerpoint/2010/main" val="2831615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2270097" y="5011045"/>
            <a:ext cx="4547263" cy="985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3200" dirty="0"/>
              <a:t>1 Tim</a:t>
            </a:r>
            <a:r>
              <a:rPr lang="el-GR" sz="3200" dirty="0"/>
              <a:t>ο</a:t>
            </a:r>
            <a:r>
              <a:rPr lang="en-US" sz="3200" dirty="0"/>
              <a:t>thy 4:11-12</a:t>
            </a:r>
            <a:br>
              <a:rPr lang="en-US" sz="3200" dirty="0"/>
            </a:br>
            <a:r>
              <a:rPr lang="en-US" sz="3200" dirty="0"/>
              <a:t>NASB95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8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682619" y="603371"/>
            <a:ext cx="8205349" cy="3906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000" b="1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“Prescribe and teach these things. Let no one look down on your youthfulness, but rather in speech, conduct, love, faith, and purity, show yourself an example of those who believe.”</a:t>
            </a:r>
          </a:p>
        </p:txBody>
      </p:sp>
    </p:spTree>
    <p:extLst>
      <p:ext uri="{BB962C8B-B14F-4D97-AF65-F5344CB8AC3E}">
        <p14:creationId xmlns:p14="http://schemas.microsoft.com/office/powerpoint/2010/main" val="1227557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2221329" y="3974725"/>
            <a:ext cx="4547263" cy="985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3200" dirty="0"/>
              <a:t>2 Corinthians 4:16</a:t>
            </a:r>
            <a:br>
              <a:rPr lang="en-US" sz="3200" dirty="0"/>
            </a:br>
            <a:r>
              <a:rPr lang="en-US" sz="3200" dirty="0"/>
              <a:t>NASB95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8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768097" y="871595"/>
            <a:ext cx="8278368" cy="2725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000" b="1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“Therefore, we do not lose heart, but though our outer man is decaying, yet our inner man is being renewed day by day.”</a:t>
            </a:r>
          </a:p>
        </p:txBody>
      </p:sp>
    </p:spTree>
    <p:extLst>
      <p:ext uri="{BB962C8B-B14F-4D97-AF65-F5344CB8AC3E}">
        <p14:creationId xmlns:p14="http://schemas.microsoft.com/office/powerpoint/2010/main" val="1849271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2916273" y="4596517"/>
            <a:ext cx="4547263" cy="985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3200" dirty="0"/>
              <a:t>Ecclesiastes 10:10</a:t>
            </a:r>
            <a:br>
              <a:rPr lang="en-US" sz="3200" dirty="0"/>
            </a:br>
            <a:r>
              <a:rPr lang="en-US" sz="3200" dirty="0"/>
              <a:t>NASB95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8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914267" y="1161155"/>
            <a:ext cx="8985637" cy="2654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000" b="1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“If the axe is dull and he does not sharpen its edge, then he must exert more strength. Wisdom has the advantage of giving success.”</a:t>
            </a:r>
          </a:p>
        </p:txBody>
      </p:sp>
    </p:spTree>
    <p:extLst>
      <p:ext uri="{BB962C8B-B14F-4D97-AF65-F5344CB8AC3E}">
        <p14:creationId xmlns:p14="http://schemas.microsoft.com/office/powerpoint/2010/main" val="2308994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2428593" y="3791845"/>
            <a:ext cx="4547263" cy="985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3200" dirty="0"/>
              <a:t>2 Timothy 2:6</a:t>
            </a:r>
            <a:br>
              <a:rPr lang="en-US" sz="3200" dirty="0"/>
            </a:br>
            <a:r>
              <a:rPr lang="en-US" sz="3200" dirty="0"/>
              <a:t>NASB95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8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701040" y="1137920"/>
            <a:ext cx="8778240" cy="2629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000" b="1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4400" dirty="0"/>
              <a:t>“The hard-working farmer ought to be the first to receive his share of the crops.”</a:t>
            </a:r>
          </a:p>
        </p:txBody>
      </p:sp>
    </p:spTree>
    <p:extLst>
      <p:ext uri="{BB962C8B-B14F-4D97-AF65-F5344CB8AC3E}">
        <p14:creationId xmlns:p14="http://schemas.microsoft.com/office/powerpoint/2010/main" val="2056746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XP135677 | Hands Passing Baton at Sporting Event | tableatny | Flickr">
            <a:extLst>
              <a:ext uri="{FF2B5EF4-FFF2-40B4-BE49-F238E27FC236}">
                <a16:creationId xmlns:a16="http://schemas.microsoft.com/office/drawing/2014/main" id="{1232E104-68C2-63AF-AB65-2B33E361E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3400" y="4506685"/>
            <a:ext cx="3722914" cy="1308603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 Horton, Ph.D.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Ron Horton, Th.M.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SL315 Unit 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6054" y="1611949"/>
            <a:ext cx="8596668" cy="294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Developing Leadership through Mentoring </a:t>
            </a:r>
          </a:p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Coaching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bg1">
                    <a:alpha val="7343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969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447040" y="4096645"/>
            <a:ext cx="8711185" cy="1643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3200" dirty="0"/>
              <a:t>Gary Collins</a:t>
            </a:r>
            <a:br>
              <a:rPr lang="en-US" sz="3200" dirty="0"/>
            </a:br>
            <a:r>
              <a:rPr lang="en-US" sz="3200" i="1" dirty="0"/>
              <a:t>Christian Coaching</a:t>
            </a:r>
            <a:r>
              <a:rPr lang="en-US" sz="3200" dirty="0"/>
              <a:t>, </a:t>
            </a:r>
            <a:br>
              <a:rPr lang="el-GR" sz="3200" dirty="0"/>
            </a:br>
            <a:r>
              <a:rPr lang="en-US" sz="3200" dirty="0"/>
              <a:t>2nd ed., loc. 205 in Kindle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9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597275" y="929507"/>
            <a:ext cx="9452114" cy="2825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000" b="1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“Coaching is the art and practice of enabling individuals and groups to move from where they are to where they want to be.”</a:t>
            </a:r>
          </a:p>
        </p:txBody>
      </p:sp>
    </p:spTree>
    <p:extLst>
      <p:ext uri="{BB962C8B-B14F-4D97-AF65-F5344CB8AC3E}">
        <p14:creationId xmlns:p14="http://schemas.microsoft.com/office/powerpoint/2010/main" val="70671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1F7822-3CB4-1A5A-42D0-B2D58F18BEAC}"/>
              </a:ext>
            </a:extLst>
          </p:cNvPr>
          <p:cNvSpPr/>
          <p:nvPr/>
        </p:nvSpPr>
        <p:spPr>
          <a:xfrm>
            <a:off x="-76200" y="-91440"/>
            <a:ext cx="12298680" cy="6979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G_768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480" y="233680"/>
            <a:ext cx="5381266" cy="638048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AEA670E-B101-6E47-D5F8-69A972A5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46866" cy="3230880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chemeClr val="tx1"/>
                </a:solidFill>
              </a:rPr>
              <a:t>The Newest Horton</a:t>
            </a:r>
          </a:p>
        </p:txBody>
      </p:sp>
    </p:spTree>
    <p:extLst>
      <p:ext uri="{BB962C8B-B14F-4D97-AF65-F5344CB8AC3E}">
        <p14:creationId xmlns:p14="http://schemas.microsoft.com/office/powerpoint/2010/main" val="3655007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950976" y="3901573"/>
            <a:ext cx="7804912" cy="1727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3200" dirty="0"/>
              <a:t>Tony Stoltzfus</a:t>
            </a:r>
            <a:br>
              <a:rPr lang="en-US" sz="3200" dirty="0"/>
            </a:br>
            <a:r>
              <a:rPr lang="en-US" sz="3200" i="1" dirty="0"/>
              <a:t>Leadership Coaching</a:t>
            </a:r>
            <a:r>
              <a:rPr lang="en-US" sz="3200" dirty="0"/>
              <a:t>, </a:t>
            </a:r>
            <a:br>
              <a:rPr lang="el-GR" sz="3200" dirty="0"/>
            </a:br>
            <a:r>
              <a:rPr lang="en-US" sz="3200" dirty="0"/>
              <a:t>loc. 252 in Kindle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9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428619" y="793363"/>
            <a:ext cx="9452114" cy="26061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000" b="1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4400" dirty="0"/>
              <a:t>"Coaches are change experts who help leaders take responsibility for their lives and act to maximize their own potential."</a:t>
            </a:r>
          </a:p>
        </p:txBody>
      </p:sp>
    </p:spTree>
    <p:extLst>
      <p:ext uri="{BB962C8B-B14F-4D97-AF65-F5344CB8AC3E}">
        <p14:creationId xmlns:p14="http://schemas.microsoft.com/office/powerpoint/2010/main" val="3481450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958782" y="3694309"/>
            <a:ext cx="8528812" cy="1389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2800" dirty="0"/>
              <a:t>John Whitmore, </a:t>
            </a:r>
            <a:r>
              <a:rPr lang="en-US" sz="2800" i="1" dirty="0"/>
              <a:t>Coaching for Performance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800" dirty="0"/>
              <a:t>cited by Tony Stoltzfus, </a:t>
            </a:r>
            <a:r>
              <a:rPr lang="en-US" sz="2800" i="1" dirty="0"/>
              <a:t>Leadership Coaching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800" dirty="0"/>
              <a:t>loc 205 in Kindle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9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286378" y="1351281"/>
            <a:ext cx="9873621" cy="179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000" b="1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4400" dirty="0"/>
              <a:t>"Coaching is unlocking a person’s potential to maximize their growth."</a:t>
            </a:r>
          </a:p>
        </p:txBody>
      </p:sp>
    </p:spTree>
    <p:extLst>
      <p:ext uri="{BB962C8B-B14F-4D97-AF65-F5344CB8AC3E}">
        <p14:creationId xmlns:p14="http://schemas.microsoft.com/office/powerpoint/2010/main" val="856423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229360" y="4657477"/>
            <a:ext cx="7720401" cy="985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3200" dirty="0"/>
              <a:t>Daniel Harkavy</a:t>
            </a:r>
            <a:br>
              <a:rPr lang="en-US" sz="3200" dirty="0"/>
            </a:br>
            <a:r>
              <a:rPr lang="en-US" sz="3200" i="1" dirty="0"/>
              <a:t>Becoming a Coaching Leader</a:t>
            </a:r>
            <a:r>
              <a:rPr lang="en-US" sz="3200" dirty="0"/>
              <a:t>, 38-39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9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609601" y="911219"/>
            <a:ext cx="9448800" cy="3551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000" b="1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"A coach helps to assess their situation then improve their skills, disciplines, and knowledge so that they can make the necessary big picture changes..."</a:t>
            </a:r>
          </a:p>
        </p:txBody>
      </p:sp>
    </p:spTree>
    <p:extLst>
      <p:ext uri="{BB962C8B-B14F-4D97-AF65-F5344CB8AC3E}">
        <p14:creationId xmlns:p14="http://schemas.microsoft.com/office/powerpoint/2010/main" val="3011315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9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256032" y="642995"/>
            <a:ext cx="9753600" cy="3551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000" b="1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"In contrast to the emphasis on imparting information through tutoring and instruction, coaching is unlocking a person’s potential to maximize his or her own performance."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A2F87-7949-787B-9148-B662B8F51794}"/>
              </a:ext>
            </a:extLst>
          </p:cNvPr>
          <p:cNvSpPr txBox="1">
            <a:spLocks/>
          </p:cNvSpPr>
          <p:nvPr/>
        </p:nvSpPr>
        <p:spPr>
          <a:xfrm>
            <a:off x="243840" y="4523365"/>
            <a:ext cx="9448800" cy="1389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3200" dirty="0"/>
              <a:t>John Whitmore, </a:t>
            </a:r>
            <a:r>
              <a:rPr lang="en-US" sz="3200" i="1" dirty="0"/>
              <a:t>Coaching for Performance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cited by Gary Collins, </a:t>
            </a:r>
            <a:r>
              <a:rPr lang="en-US" sz="3200" i="1" dirty="0"/>
              <a:t>Christian Coaching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loc 139-140 in Kindle</a:t>
            </a:r>
          </a:p>
        </p:txBody>
      </p:sp>
    </p:spTree>
    <p:extLst>
      <p:ext uri="{BB962C8B-B14F-4D97-AF65-F5344CB8AC3E}">
        <p14:creationId xmlns:p14="http://schemas.microsoft.com/office/powerpoint/2010/main" val="1097153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426720" y="4023493"/>
            <a:ext cx="8961119" cy="985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3200" dirty="0"/>
              <a:t>Gary Collins</a:t>
            </a:r>
            <a:br>
              <a:rPr lang="en-US" sz="3200" dirty="0"/>
            </a:br>
            <a:r>
              <a:rPr lang="en-US" sz="3200" i="1" dirty="0"/>
              <a:t>Christian Coaching</a:t>
            </a:r>
            <a:r>
              <a:rPr lang="en-US" sz="3200" dirty="0"/>
              <a:t>, loc. 431 in Kindle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9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284480" y="844163"/>
            <a:ext cx="9296399" cy="2825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000" b="1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(Coaching) … "is a form of servant leadership that involves encouraging people to pursue their goals and fulfill their potential."</a:t>
            </a:r>
          </a:p>
        </p:txBody>
      </p:sp>
    </p:spTree>
    <p:extLst>
      <p:ext uri="{BB962C8B-B14F-4D97-AF65-F5344CB8AC3E}">
        <p14:creationId xmlns:p14="http://schemas.microsoft.com/office/powerpoint/2010/main" val="330617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140829" y="4791589"/>
            <a:ext cx="7804912" cy="985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3200" dirty="0"/>
              <a:t>Daniel Harkavy</a:t>
            </a:r>
            <a:br>
              <a:rPr lang="en-US" sz="3200" dirty="0"/>
            </a:br>
            <a:r>
              <a:rPr lang="en-US" sz="3200" i="1" dirty="0"/>
              <a:t>Becoming a Coaching Leader</a:t>
            </a:r>
            <a:r>
              <a:rPr lang="en-US" sz="3200" dirty="0"/>
              <a:t>, 38-39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9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284203" y="472307"/>
            <a:ext cx="9518165" cy="4233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000" b="1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"Each of these roles – counselor, teacher, trainer, consultant, mentor, coach – is unique, and a good coach needs to have some skill in each area. Sometimes a coach will be a teacher. Sometimes a mentor. Sometimes a counselor. Sometimes a trainer, but always a coach."</a:t>
            </a:r>
          </a:p>
        </p:txBody>
      </p:sp>
    </p:spTree>
    <p:extLst>
      <p:ext uri="{BB962C8B-B14F-4D97-AF65-F5344CB8AC3E}">
        <p14:creationId xmlns:p14="http://schemas.microsoft.com/office/powerpoint/2010/main" val="4005334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406400" y="4681861"/>
            <a:ext cx="8890000" cy="985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3200" dirty="0"/>
              <a:t>Tony Stoltzfus</a:t>
            </a:r>
            <a:br>
              <a:rPr lang="en-US" sz="3200" dirty="0"/>
            </a:br>
            <a:r>
              <a:rPr lang="en-US" sz="3200" i="1" dirty="0"/>
              <a:t>Leadership Coaching</a:t>
            </a:r>
            <a:r>
              <a:rPr lang="en-US" sz="3200" dirty="0"/>
              <a:t>, loc. 298 in Kindle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9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326136" y="341243"/>
            <a:ext cx="9000744" cy="423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000" b="1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3600" dirty="0"/>
              <a:t>"When I’m mentoring, I’m teaching a person, letting him draw from me or learn from my experience. When I’m coaching, I’m pushing a person to draw from his or her own resources and experiences. Coaching is helping people learn instead of teaching them."</a:t>
            </a:r>
          </a:p>
        </p:txBody>
      </p:sp>
    </p:spTree>
    <p:extLst>
      <p:ext uri="{BB962C8B-B14F-4D97-AF65-F5344CB8AC3E}">
        <p14:creationId xmlns:p14="http://schemas.microsoft.com/office/powerpoint/2010/main" val="3239688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XP135677 | Hands Passing Baton at Sporting Event | tableatny | Flickr">
            <a:extLst>
              <a:ext uri="{FF2B5EF4-FFF2-40B4-BE49-F238E27FC236}">
                <a16:creationId xmlns:a16="http://schemas.microsoft.com/office/drawing/2014/main" id="{1232E104-68C2-63AF-AB65-2B33E361E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3400" y="4506685"/>
            <a:ext cx="3722914" cy="1308603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 Horton, Ph.D.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Ron Horton, Th.M.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SL315 Unit 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6054" y="1611949"/>
            <a:ext cx="8596668" cy="294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Developing Leadership through Mentoring </a:t>
            </a:r>
          </a:p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Coaching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bg1">
                    <a:alpha val="7343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52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467082" y="6308892"/>
            <a:ext cx="1764053" cy="477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11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EC6D62-6544-5391-A1D2-7AB9A7B40A91}"/>
              </a:ext>
            </a:extLst>
          </p:cNvPr>
          <p:cNvSpPr txBox="1">
            <a:spLocks/>
          </p:cNvSpPr>
          <p:nvPr/>
        </p:nvSpPr>
        <p:spPr>
          <a:xfrm>
            <a:off x="167640" y="499739"/>
            <a:ext cx="10387584" cy="829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600" b="1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ctr"/>
            <a:r>
              <a:rPr lang="en-US" sz="4400" dirty="0"/>
              <a:t>Manager’s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18925-4A96-C6B0-BB2F-231915834CD1}"/>
              </a:ext>
            </a:extLst>
          </p:cNvPr>
          <p:cNvSpPr txBox="1">
            <a:spLocks/>
          </p:cNvSpPr>
          <p:nvPr/>
        </p:nvSpPr>
        <p:spPr>
          <a:xfrm>
            <a:off x="0" y="1905001"/>
            <a:ext cx="10433304" cy="232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600" b="1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582612" indent="-571500"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/>
              <a:t>Pursues Quick Solutions To Complete Tasks</a:t>
            </a:r>
          </a:p>
          <a:p>
            <a:pPr marL="582612" indent="-571500"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/>
              <a:t>Mediates Staff Differences</a:t>
            </a:r>
          </a:p>
          <a:p>
            <a:pPr marL="582612" indent="-571500"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/>
              <a:t>Tells Team What To Do / How To Manage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89AB4-4EF4-3453-3AE4-12D8AE78B0AE}"/>
              </a:ext>
            </a:extLst>
          </p:cNvPr>
          <p:cNvSpPr txBox="1">
            <a:spLocks/>
          </p:cNvSpPr>
          <p:nvPr/>
        </p:nvSpPr>
        <p:spPr>
          <a:xfrm>
            <a:off x="1011936" y="4852549"/>
            <a:ext cx="7804912" cy="56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3200" dirty="0"/>
              <a:t>Adapted from Hudson Institute</a:t>
            </a:r>
          </a:p>
        </p:txBody>
      </p:sp>
    </p:spTree>
    <p:extLst>
      <p:ext uri="{BB962C8B-B14F-4D97-AF65-F5344CB8AC3E}">
        <p14:creationId xmlns:p14="http://schemas.microsoft.com/office/powerpoint/2010/main" val="3250397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F721F-D99C-D7BF-B9DE-51B65EF9D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C55B9AB-8200-A8D1-B8D2-3059837C33C0}"/>
              </a:ext>
            </a:extLst>
          </p:cNvPr>
          <p:cNvSpPr txBox="1">
            <a:spLocks/>
          </p:cNvSpPr>
          <p:nvPr/>
        </p:nvSpPr>
        <p:spPr>
          <a:xfrm>
            <a:off x="467082" y="6308892"/>
            <a:ext cx="1764053" cy="477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SL315 Unit 11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32E88DC-3AC4-A561-A548-743BEDAF495E}"/>
              </a:ext>
            </a:extLst>
          </p:cNvPr>
          <p:cNvSpPr txBox="1">
            <a:spLocks/>
          </p:cNvSpPr>
          <p:nvPr/>
        </p:nvSpPr>
        <p:spPr>
          <a:xfrm>
            <a:off x="167640" y="499739"/>
            <a:ext cx="10387584" cy="829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400" b="1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Coaching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1D5C6-EB3D-CC38-447B-CA93655495CD}"/>
              </a:ext>
            </a:extLst>
          </p:cNvPr>
          <p:cNvSpPr txBox="1">
            <a:spLocks/>
          </p:cNvSpPr>
          <p:nvPr/>
        </p:nvSpPr>
        <p:spPr>
          <a:xfrm>
            <a:off x="0" y="1905001"/>
            <a:ext cx="10433304" cy="23256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600" b="1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582612" indent="-571500"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/>
              <a:t>Discusses Issues With Team Members</a:t>
            </a:r>
          </a:p>
          <a:p>
            <a:pPr marL="582612" indent="-571500"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/>
              <a:t>Empowers Team Members To Develop Solutions</a:t>
            </a:r>
          </a:p>
          <a:p>
            <a:pPr marL="582612" indent="-571500"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/>
              <a:t>Celebrates Collaborative Interaction</a:t>
            </a:r>
          </a:p>
          <a:p>
            <a:pPr marL="582612" indent="-571500">
              <a:buClr>
                <a:schemeClr val="tx1"/>
              </a:buCl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57532-EE94-4B62-0580-7780F2B905CF}"/>
              </a:ext>
            </a:extLst>
          </p:cNvPr>
          <p:cNvSpPr txBox="1">
            <a:spLocks/>
          </p:cNvSpPr>
          <p:nvPr/>
        </p:nvSpPr>
        <p:spPr>
          <a:xfrm>
            <a:off x="1011936" y="4852549"/>
            <a:ext cx="7804912" cy="56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3200" dirty="0"/>
              <a:t>Adapted from Hudson Institute</a:t>
            </a:r>
          </a:p>
        </p:txBody>
      </p:sp>
    </p:spTree>
    <p:extLst>
      <p:ext uri="{BB962C8B-B14F-4D97-AF65-F5344CB8AC3E}">
        <p14:creationId xmlns:p14="http://schemas.microsoft.com/office/powerpoint/2010/main" val="40372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680" y="5618480"/>
            <a:ext cx="7239000" cy="52324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Stanley and Clinton, 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774" y="570549"/>
            <a:ext cx="8596668" cy="46364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buNone/>
            </a:pPr>
            <a:r>
              <a:rPr lang="en-US" sz="4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"Mentoring is a relational experience in which one person empowers another by sharing God-given resources."</a:t>
            </a:r>
          </a:p>
        </p:txBody>
      </p:sp>
    </p:spTree>
    <p:extLst>
      <p:ext uri="{BB962C8B-B14F-4D97-AF65-F5344CB8AC3E}">
        <p14:creationId xmlns:p14="http://schemas.microsoft.com/office/powerpoint/2010/main" val="3985721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XP135677 | Hands Passing Baton at Sporting Event | tableatny | Flickr">
            <a:extLst>
              <a:ext uri="{FF2B5EF4-FFF2-40B4-BE49-F238E27FC236}">
                <a16:creationId xmlns:a16="http://schemas.microsoft.com/office/drawing/2014/main" id="{1232E104-68C2-63AF-AB65-2B33E361E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3400" y="4506685"/>
            <a:ext cx="3722914" cy="1308603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 Horton, Ph.D.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Ron Horton, Th.M.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SL315 Unit 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6054" y="1611949"/>
            <a:ext cx="8596668" cy="294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Developing Leadership through Mentoring </a:t>
            </a:r>
          </a:p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Coaching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bg1">
                    <a:alpha val="7343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006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90" y="6249279"/>
            <a:ext cx="2097024" cy="608721"/>
          </a:xfrm>
        </p:spPr>
        <p:txBody>
          <a:bodyPr>
            <a:normAutofit fontScale="90000"/>
          </a:bodyPr>
          <a:lstStyle/>
          <a:p>
            <a:r>
              <a:rPr lang="en-US" sz="2500" b="1" dirty="0">
                <a:solidFill>
                  <a:schemeClr val="tx1"/>
                </a:solidFill>
              </a:rPr>
              <a:t>SL315 Unit 12</a:t>
            </a:r>
            <a:br>
              <a:rPr lang="en-US" sz="2500" b="1" i="1" dirty="0">
                <a:solidFill>
                  <a:schemeClr val="tx1"/>
                </a:solidFill>
              </a:rPr>
            </a:br>
            <a:endParaRPr lang="en-US" sz="25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502109"/>
            <a:ext cx="3755136" cy="1716835"/>
          </a:xfr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marL="9525" indent="-9525" algn="ctr">
              <a:spcBef>
                <a:spcPct val="0"/>
              </a:spcBef>
              <a:buNone/>
            </a:pPr>
            <a:r>
              <a:rPr lang="en-US" sz="5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Christian</a:t>
            </a:r>
          </a:p>
          <a:p>
            <a:pPr marL="9525" indent="-9525" algn="ctr">
              <a:spcBef>
                <a:spcPct val="0"/>
              </a:spcBef>
              <a:buNone/>
            </a:pPr>
            <a:r>
              <a:rPr lang="en-US" sz="5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Coaching</a:t>
            </a:r>
          </a:p>
        </p:txBody>
      </p:sp>
      <p:sp>
        <p:nvSpPr>
          <p:cNvPr id="4" name="Flowchart: Summing Junction 3"/>
          <p:cNvSpPr/>
          <p:nvPr/>
        </p:nvSpPr>
        <p:spPr>
          <a:xfrm rot="16200000">
            <a:off x="4744330" y="191407"/>
            <a:ext cx="5911718" cy="5965376"/>
          </a:xfrm>
          <a:prstGeom prst="flowChartSummingJunc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8317" y="2614168"/>
            <a:ext cx="2295403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Obstacles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gets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the way?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9312" y="890617"/>
            <a:ext cx="2584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Where are we now?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7452" y="2635485"/>
            <a:ext cx="20550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we want to go?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8464" y="4675968"/>
            <a:ext cx="34350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Strategy/Action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do we want to get there?</a:t>
            </a:r>
          </a:p>
        </p:txBody>
      </p:sp>
      <p:sp>
        <p:nvSpPr>
          <p:cNvPr id="9" name="Oval 8"/>
          <p:cNvSpPr/>
          <p:nvPr/>
        </p:nvSpPr>
        <p:spPr>
          <a:xfrm>
            <a:off x="6791792" y="2248608"/>
            <a:ext cx="1816793" cy="18509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4735" y="2637271"/>
            <a:ext cx="1493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Christ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B5F433-C0C9-4812-65E1-22B681CA80B8}"/>
              </a:ext>
            </a:extLst>
          </p:cNvPr>
          <p:cNvSpPr txBox="1">
            <a:spLocks/>
          </p:cNvSpPr>
          <p:nvPr/>
        </p:nvSpPr>
        <p:spPr>
          <a:xfrm>
            <a:off x="1083056" y="2621280"/>
            <a:ext cx="2613152" cy="71932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 algn="ctr">
              <a:spcBef>
                <a:spcPct val="0"/>
              </a:spcBef>
              <a:buFont typeface="Wingdings 3" charset="2"/>
              <a:buNone/>
            </a:pP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Gary Collins</a:t>
            </a:r>
          </a:p>
        </p:txBody>
      </p:sp>
    </p:spTree>
    <p:extLst>
      <p:ext uri="{BB962C8B-B14F-4D97-AF65-F5344CB8AC3E}">
        <p14:creationId xmlns:p14="http://schemas.microsoft.com/office/powerpoint/2010/main" val="3950001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F9DC9C1C-E018-84A0-E3FC-5CFA310CC375}"/>
              </a:ext>
            </a:extLst>
          </p:cNvPr>
          <p:cNvSpPr/>
          <p:nvPr/>
        </p:nvSpPr>
        <p:spPr>
          <a:xfrm>
            <a:off x="4048760" y="4336183"/>
            <a:ext cx="2039112" cy="921615"/>
          </a:xfrm>
          <a:prstGeom prst="flowChartMagneticDisk">
            <a:avLst/>
          </a:prstGeom>
          <a:effectLst>
            <a:glow rad="304800">
              <a:schemeClr val="tx1">
                <a:alpha val="82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F623A519-04D2-9FED-4DD8-598253844B35}"/>
              </a:ext>
            </a:extLst>
          </p:cNvPr>
          <p:cNvSpPr/>
          <p:nvPr/>
        </p:nvSpPr>
        <p:spPr>
          <a:xfrm>
            <a:off x="3911600" y="3537608"/>
            <a:ext cx="2313432" cy="1025248"/>
          </a:xfrm>
          <a:prstGeom prst="flowChartMagneticDisk">
            <a:avLst/>
          </a:prstGeom>
          <a:effectLst>
            <a:glow rad="304800">
              <a:schemeClr val="tx1">
                <a:alpha val="82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618" y="1940491"/>
            <a:ext cx="1981058" cy="608721"/>
          </a:xfrm>
          <a:effectLst>
            <a:glow rad="304800">
              <a:schemeClr val="tx1">
                <a:alpha val="82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Coach</a:t>
            </a:r>
            <a:br>
              <a:rPr lang="en-US" sz="4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50" y="301101"/>
            <a:ext cx="9768229" cy="141203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Leadership Systems</a:t>
            </a:r>
            <a:br>
              <a:rPr lang="en-US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Jim Smith</a:t>
            </a:r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A3C5795C-0627-ABC4-1D62-9F0493882E7C}"/>
              </a:ext>
            </a:extLst>
          </p:cNvPr>
          <p:cNvSpPr/>
          <p:nvPr/>
        </p:nvSpPr>
        <p:spPr>
          <a:xfrm>
            <a:off x="3733800" y="2697480"/>
            <a:ext cx="2651760" cy="1106423"/>
          </a:xfrm>
          <a:prstGeom prst="flowChartMagneticDisk">
            <a:avLst/>
          </a:prstGeom>
          <a:effectLst>
            <a:glow rad="304800">
              <a:schemeClr val="tx1">
                <a:alpha val="82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266700">
                  <a:schemeClr val="accent1">
                    <a:lumMod val="40000"/>
                    <a:lumOff val="60000"/>
                    <a:alpha val="89000"/>
                  </a:schemeClr>
                </a:glow>
              </a:effectLst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059D02-9FDA-1C3A-D9AC-35192E30D00A}"/>
              </a:ext>
            </a:extLst>
          </p:cNvPr>
          <p:cNvSpPr/>
          <p:nvPr/>
        </p:nvSpPr>
        <p:spPr>
          <a:xfrm>
            <a:off x="4008120" y="2778655"/>
            <a:ext cx="2039112" cy="2266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304800">
              <a:schemeClr val="tx1">
                <a:alpha val="82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>
                  <a:schemeClr val="bg1">
                    <a:lumMod val="95000"/>
                  </a:schemeClr>
                </a:glo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9CCB4F-AE75-792B-BC71-A1BC6B2AA4F1}"/>
              </a:ext>
            </a:extLst>
          </p:cNvPr>
          <p:cNvSpPr txBox="1">
            <a:spLocks/>
          </p:cNvSpPr>
          <p:nvPr/>
        </p:nvSpPr>
        <p:spPr>
          <a:xfrm>
            <a:off x="7285228" y="1940491"/>
            <a:ext cx="1641206" cy="608721"/>
          </a:xfrm>
          <a:prstGeom prst="rect">
            <a:avLst/>
          </a:prstGeom>
          <a:effectLst>
            <a:glow rad="304800">
              <a:schemeClr val="tx1">
                <a:alpha val="82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br>
              <a:rPr lang="en-US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44B77F-8AD0-68E0-E334-D3ED3F1C0366}"/>
              </a:ext>
            </a:extLst>
          </p:cNvPr>
          <p:cNvSpPr txBox="1">
            <a:spLocks/>
          </p:cNvSpPr>
          <p:nvPr/>
        </p:nvSpPr>
        <p:spPr>
          <a:xfrm>
            <a:off x="1203635" y="3003616"/>
            <a:ext cx="2097024" cy="608721"/>
          </a:xfrm>
          <a:prstGeom prst="rect">
            <a:avLst/>
          </a:prstGeom>
          <a:effectLst>
            <a:glow rad="304800">
              <a:schemeClr val="tx1">
                <a:alpha val="82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br>
              <a:rPr lang="en-US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650AA0-CA4E-0F92-E068-BC5C22A42A41}"/>
              </a:ext>
            </a:extLst>
          </p:cNvPr>
          <p:cNvSpPr txBox="1">
            <a:spLocks/>
          </p:cNvSpPr>
          <p:nvPr/>
        </p:nvSpPr>
        <p:spPr>
          <a:xfrm>
            <a:off x="1203635" y="3796118"/>
            <a:ext cx="2097024" cy="608688"/>
          </a:xfrm>
          <a:prstGeom prst="rect">
            <a:avLst/>
          </a:prstGeom>
          <a:effectLst>
            <a:glow rad="304800">
              <a:schemeClr val="tx1">
                <a:alpha val="82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Clarity</a:t>
            </a:r>
            <a:br>
              <a:rPr lang="en-US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AFC4366-0EC8-20F6-2976-ECDEA86D22B3}"/>
              </a:ext>
            </a:extLst>
          </p:cNvPr>
          <p:cNvSpPr txBox="1">
            <a:spLocks/>
          </p:cNvSpPr>
          <p:nvPr/>
        </p:nvSpPr>
        <p:spPr>
          <a:xfrm>
            <a:off x="604886" y="6308207"/>
            <a:ext cx="2097024" cy="415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SL315 Unit 12</a:t>
            </a:r>
            <a:br>
              <a:rPr lang="en-US" sz="23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3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670947-7AC4-6196-D310-45D70FAB197F}"/>
              </a:ext>
            </a:extLst>
          </p:cNvPr>
          <p:cNvSpPr txBox="1">
            <a:spLocks/>
          </p:cNvSpPr>
          <p:nvPr/>
        </p:nvSpPr>
        <p:spPr>
          <a:xfrm>
            <a:off x="6949115" y="3796102"/>
            <a:ext cx="2313432" cy="608721"/>
          </a:xfrm>
          <a:prstGeom prst="rect">
            <a:avLst/>
          </a:prstGeom>
          <a:effectLst>
            <a:glow rad="304800">
              <a:schemeClr val="tx1">
                <a:alpha val="82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Articulate</a:t>
            </a:r>
            <a:endParaRPr lang="en-US" b="1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2FF385-26D5-39B7-83C9-69C6C0C3096B}"/>
              </a:ext>
            </a:extLst>
          </p:cNvPr>
          <p:cNvSpPr txBox="1">
            <a:spLocks/>
          </p:cNvSpPr>
          <p:nvPr/>
        </p:nvSpPr>
        <p:spPr>
          <a:xfrm>
            <a:off x="7144004" y="3003616"/>
            <a:ext cx="1923654" cy="608721"/>
          </a:xfrm>
          <a:prstGeom prst="rect">
            <a:avLst/>
          </a:prstGeom>
          <a:effectLst>
            <a:glow rad="304800">
              <a:schemeClr val="tx1">
                <a:alpha val="82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endParaRPr lang="en-US" b="1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3057AFB-74EA-E882-8D72-DC01BA409621}"/>
              </a:ext>
            </a:extLst>
          </p:cNvPr>
          <p:cNvSpPr txBox="1">
            <a:spLocks/>
          </p:cNvSpPr>
          <p:nvPr/>
        </p:nvSpPr>
        <p:spPr>
          <a:xfrm>
            <a:off x="1203635" y="4561332"/>
            <a:ext cx="2097024" cy="608721"/>
          </a:xfrm>
          <a:prstGeom prst="rect">
            <a:avLst/>
          </a:prstGeom>
          <a:effectLst>
            <a:glow rad="304800">
              <a:schemeClr val="tx1">
                <a:alpha val="82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endParaRPr lang="en-US" b="1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FF76011-C112-C6A1-541F-2C8B441543D5}"/>
              </a:ext>
            </a:extLst>
          </p:cNvPr>
          <p:cNvSpPr txBox="1">
            <a:spLocks/>
          </p:cNvSpPr>
          <p:nvPr/>
        </p:nvSpPr>
        <p:spPr>
          <a:xfrm>
            <a:off x="7057319" y="4561332"/>
            <a:ext cx="2097024" cy="608721"/>
          </a:xfrm>
          <a:prstGeom prst="rect">
            <a:avLst/>
          </a:prstGeom>
          <a:effectLst>
            <a:glow rad="304800">
              <a:schemeClr val="tx1">
                <a:alpha val="82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lang="en-US" b="1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4A4F9C7-67D1-21E8-8D44-672230AAC9A5}"/>
              </a:ext>
            </a:extLst>
          </p:cNvPr>
          <p:cNvSpPr txBox="1">
            <a:spLocks/>
          </p:cNvSpPr>
          <p:nvPr/>
        </p:nvSpPr>
        <p:spPr>
          <a:xfrm>
            <a:off x="4050284" y="3003616"/>
            <a:ext cx="2097024" cy="608721"/>
          </a:xfrm>
          <a:prstGeom prst="rect">
            <a:avLst/>
          </a:prstGeom>
          <a:effectLst>
            <a:glow rad="304800">
              <a:schemeClr val="tx1">
                <a:alpha val="82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effectLst>
                  <a:glow rad="266700">
                    <a:schemeClr val="tx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br>
              <a:rPr lang="en-US" b="1" i="1" dirty="0">
                <a:solidFill>
                  <a:schemeClr val="bg1"/>
                </a:solidFill>
                <a:effectLst>
                  <a:glow rad="266700">
                    <a:schemeClr val="tx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1" dirty="0">
              <a:solidFill>
                <a:schemeClr val="bg1"/>
              </a:solidFill>
              <a:effectLst>
                <a:glow rad="266700">
                  <a:schemeClr val="tx1">
                    <a:alpha val="8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3013B3E-1FB2-DA57-636E-3BF2F7F392F4}"/>
              </a:ext>
            </a:extLst>
          </p:cNvPr>
          <p:cNvSpPr txBox="1">
            <a:spLocks/>
          </p:cNvSpPr>
          <p:nvPr/>
        </p:nvSpPr>
        <p:spPr>
          <a:xfrm>
            <a:off x="3967804" y="3796102"/>
            <a:ext cx="2179503" cy="608721"/>
          </a:xfrm>
          <a:prstGeom prst="rect">
            <a:avLst/>
          </a:prstGeom>
          <a:effectLst>
            <a:glow rad="304800">
              <a:schemeClr val="tx1">
                <a:alpha val="82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effectLst>
                  <a:glow rad="266700">
                    <a:schemeClr val="tx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br>
              <a:rPr lang="en-US" b="1" i="1" dirty="0">
                <a:solidFill>
                  <a:schemeClr val="bg1"/>
                </a:solidFill>
                <a:effectLst>
                  <a:glow rad="266700">
                    <a:schemeClr val="tx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1" dirty="0">
              <a:solidFill>
                <a:schemeClr val="bg1"/>
              </a:solidFill>
              <a:effectLst>
                <a:glow rad="266700">
                  <a:schemeClr val="tx1">
                    <a:alpha val="8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B6B06C0-6C32-2D92-7745-81A22CFB358B}"/>
              </a:ext>
            </a:extLst>
          </p:cNvPr>
          <p:cNvSpPr txBox="1">
            <a:spLocks/>
          </p:cNvSpPr>
          <p:nvPr/>
        </p:nvSpPr>
        <p:spPr>
          <a:xfrm>
            <a:off x="4214044" y="4561332"/>
            <a:ext cx="1975428" cy="608721"/>
          </a:xfrm>
          <a:prstGeom prst="rect">
            <a:avLst/>
          </a:prstGeom>
          <a:effectLst>
            <a:glow rad="304800">
              <a:schemeClr val="tx1">
                <a:alpha val="82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effectLst>
                  <a:glow rad="266700">
                    <a:schemeClr val="tx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Decide</a:t>
            </a:r>
            <a:br>
              <a:rPr lang="en-US" b="1" i="1" dirty="0">
                <a:solidFill>
                  <a:schemeClr val="bg1"/>
                </a:solidFill>
                <a:effectLst>
                  <a:glow rad="266700">
                    <a:schemeClr val="tx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1" dirty="0">
              <a:solidFill>
                <a:schemeClr val="bg1"/>
              </a:solidFill>
              <a:effectLst>
                <a:glow rad="266700">
                  <a:schemeClr val="tx1">
                    <a:alpha val="8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148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Up 34">
            <a:extLst>
              <a:ext uri="{FF2B5EF4-FFF2-40B4-BE49-F238E27FC236}">
                <a16:creationId xmlns:a16="http://schemas.microsoft.com/office/drawing/2014/main" id="{5A7214DD-2EB4-9CE6-AC9A-479DBA03C4A9}"/>
              </a:ext>
            </a:extLst>
          </p:cNvPr>
          <p:cNvSpPr/>
          <p:nvPr/>
        </p:nvSpPr>
        <p:spPr>
          <a:xfrm>
            <a:off x="6217920" y="336936"/>
            <a:ext cx="3149600" cy="2478718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hord 22">
            <a:extLst>
              <a:ext uri="{FF2B5EF4-FFF2-40B4-BE49-F238E27FC236}">
                <a16:creationId xmlns:a16="http://schemas.microsoft.com/office/drawing/2014/main" id="{33DDAB19-B682-9429-0336-67DB395A58C0}"/>
              </a:ext>
            </a:extLst>
          </p:cNvPr>
          <p:cNvSpPr/>
          <p:nvPr/>
        </p:nvSpPr>
        <p:spPr>
          <a:xfrm rot="6738055">
            <a:off x="4979432" y="1531767"/>
            <a:ext cx="5783909" cy="6187536"/>
          </a:xfrm>
          <a:prstGeom prst="chor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EAA9B0-1DF4-2CCE-D6E6-1C4A470E015E}"/>
              </a:ext>
            </a:extLst>
          </p:cNvPr>
          <p:cNvSpPr/>
          <p:nvPr/>
        </p:nvSpPr>
        <p:spPr>
          <a:xfrm>
            <a:off x="4571350" y="5589470"/>
            <a:ext cx="6556898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59" y="863215"/>
            <a:ext cx="4761167" cy="321147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4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Leadership Coaching</a:t>
            </a:r>
            <a:br>
              <a:rPr lang="en-US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Tony Stoltzfus</a:t>
            </a:r>
            <a:endParaRPr lang="en-US" sz="3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AFC4366-0EC8-20F6-2976-ECDEA86D22B3}"/>
              </a:ext>
            </a:extLst>
          </p:cNvPr>
          <p:cNvSpPr txBox="1">
            <a:spLocks/>
          </p:cNvSpPr>
          <p:nvPr/>
        </p:nvSpPr>
        <p:spPr>
          <a:xfrm>
            <a:off x="494516" y="6281897"/>
            <a:ext cx="2097024" cy="415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SL315 Unit 12</a:t>
            </a:r>
            <a:br>
              <a:rPr lang="en-US" sz="23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3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670947-7AC4-6196-D310-45D70FAB197F}"/>
              </a:ext>
            </a:extLst>
          </p:cNvPr>
          <p:cNvSpPr txBox="1">
            <a:spLocks/>
          </p:cNvSpPr>
          <p:nvPr/>
        </p:nvSpPr>
        <p:spPr>
          <a:xfrm>
            <a:off x="5364528" y="5709307"/>
            <a:ext cx="4864608" cy="608721"/>
          </a:xfrm>
          <a:prstGeom prst="rect">
            <a:avLst/>
          </a:prstGeom>
          <a:effectLst>
            <a:glow rad="304800">
              <a:schemeClr val="tx1">
                <a:alpha val="82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glow rad="304800">
                    <a:schemeClr val="tx1">
                      <a:alpha val="82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Relationship Based</a:t>
            </a:r>
            <a:endParaRPr lang="en-US" sz="3200" b="1" i="1" dirty="0">
              <a:solidFill>
                <a:schemeClr val="bg1"/>
              </a:solidFill>
              <a:effectLst>
                <a:glow rad="304800">
                  <a:schemeClr val="tx1">
                    <a:alpha val="82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4A4F9C7-67D1-21E8-8D44-672230AAC9A5}"/>
              </a:ext>
            </a:extLst>
          </p:cNvPr>
          <p:cNvSpPr txBox="1">
            <a:spLocks/>
          </p:cNvSpPr>
          <p:nvPr/>
        </p:nvSpPr>
        <p:spPr>
          <a:xfrm>
            <a:off x="4815840" y="3496903"/>
            <a:ext cx="6038087" cy="702750"/>
          </a:xfrm>
          <a:prstGeom prst="rect">
            <a:avLst/>
          </a:prstGeom>
          <a:effectLst>
            <a:glow rad="304800">
              <a:schemeClr val="tx1">
                <a:alpha val="82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Client oriented</a:t>
            </a:r>
            <a:br>
              <a:rPr lang="en-US" sz="2400" i="1" dirty="0">
                <a:solidFill>
                  <a:schemeClr val="bg1"/>
                </a:solidFill>
                <a:effectLst>
                  <a:glow rad="266700">
                    <a:schemeClr val="tx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i="1" dirty="0">
              <a:solidFill>
                <a:schemeClr val="bg1"/>
              </a:solidFill>
              <a:effectLst>
                <a:glow rad="266700">
                  <a:schemeClr val="tx1">
                    <a:alpha val="8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3013B3E-1FB2-DA57-636E-3BF2F7F392F4}"/>
              </a:ext>
            </a:extLst>
          </p:cNvPr>
          <p:cNvSpPr txBox="1">
            <a:spLocks/>
          </p:cNvSpPr>
          <p:nvPr/>
        </p:nvSpPr>
        <p:spPr>
          <a:xfrm>
            <a:off x="6945030" y="700029"/>
            <a:ext cx="1695380" cy="1130672"/>
          </a:xfrm>
          <a:prstGeom prst="rect">
            <a:avLst/>
          </a:prstGeom>
          <a:effectLst>
            <a:glow rad="304800">
              <a:schemeClr val="tx1">
                <a:alpha val="82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266700">
                    <a:schemeClr val="tx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266700">
                    <a:schemeClr val="tx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</a:p>
          <a:p>
            <a:pPr algn="ctr"/>
            <a:br>
              <a:rPr lang="en-US" sz="2800" b="1" i="1" dirty="0">
                <a:solidFill>
                  <a:schemeClr val="bg1"/>
                </a:solidFill>
                <a:effectLst>
                  <a:glow rad="266700">
                    <a:schemeClr val="tx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i="1" dirty="0">
              <a:solidFill>
                <a:schemeClr val="bg1"/>
              </a:solidFill>
              <a:effectLst>
                <a:glow rad="266700">
                  <a:schemeClr val="tx1">
                    <a:alpha val="8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9786D273-EC65-1726-72A7-D3E4DE7CF44E}"/>
              </a:ext>
            </a:extLst>
          </p:cNvPr>
          <p:cNvSpPr/>
          <p:nvPr/>
        </p:nvSpPr>
        <p:spPr>
          <a:xfrm>
            <a:off x="6766560" y="2011783"/>
            <a:ext cx="2062480" cy="889912"/>
          </a:xfrm>
          <a:prstGeom prst="cloud">
            <a:avLst/>
          </a:prstGeom>
          <a:solidFill>
            <a:srgbClr val="2B3B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A4A409F2-8C7E-84B8-A7B2-6F700BF50634}"/>
              </a:ext>
            </a:extLst>
          </p:cNvPr>
          <p:cNvSpPr/>
          <p:nvPr/>
        </p:nvSpPr>
        <p:spPr>
          <a:xfrm rot="5579099">
            <a:off x="9054592" y="3427839"/>
            <a:ext cx="1289304" cy="914400"/>
          </a:xfrm>
          <a:prstGeom prst="cloud">
            <a:avLst/>
          </a:prstGeom>
          <a:solidFill>
            <a:srgbClr val="2B3B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0D59AC79-BE2F-999F-4DBC-C95200637CD4}"/>
              </a:ext>
            </a:extLst>
          </p:cNvPr>
          <p:cNvSpPr/>
          <p:nvPr/>
        </p:nvSpPr>
        <p:spPr>
          <a:xfrm>
            <a:off x="7202494" y="4484521"/>
            <a:ext cx="1423345" cy="914400"/>
          </a:xfrm>
          <a:prstGeom prst="cloud">
            <a:avLst/>
          </a:prstGeom>
          <a:solidFill>
            <a:srgbClr val="2B3B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45C32B20-E5EF-BD43-01EF-36C613613166}"/>
              </a:ext>
            </a:extLst>
          </p:cNvPr>
          <p:cNvSpPr/>
          <p:nvPr/>
        </p:nvSpPr>
        <p:spPr>
          <a:xfrm rot="16200000">
            <a:off x="4599942" y="3608830"/>
            <a:ext cx="2442462" cy="914401"/>
          </a:xfrm>
          <a:prstGeom prst="cloud">
            <a:avLst/>
          </a:prstGeom>
          <a:solidFill>
            <a:srgbClr val="2B3B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53AF98A-A000-29D8-74E9-93667DA84D8E}"/>
              </a:ext>
            </a:extLst>
          </p:cNvPr>
          <p:cNvSpPr/>
          <p:nvPr/>
        </p:nvSpPr>
        <p:spPr>
          <a:xfrm rot="2096818">
            <a:off x="8652689" y="2800762"/>
            <a:ext cx="793829" cy="343624"/>
          </a:xfrm>
          <a:prstGeom prst="rightArrow">
            <a:avLst/>
          </a:prstGeom>
          <a:solidFill>
            <a:srgbClr val="2B3B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5CC44AB-179E-881F-D08E-2462239E00A7}"/>
              </a:ext>
            </a:extLst>
          </p:cNvPr>
          <p:cNvSpPr/>
          <p:nvPr/>
        </p:nvSpPr>
        <p:spPr>
          <a:xfrm rot="9192977">
            <a:off x="8661188" y="4543383"/>
            <a:ext cx="763866" cy="343624"/>
          </a:xfrm>
          <a:prstGeom prst="rightArrow">
            <a:avLst/>
          </a:prstGeom>
          <a:solidFill>
            <a:srgbClr val="2B3B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4255701-B609-07F6-50F8-D4C2881C0235}"/>
              </a:ext>
            </a:extLst>
          </p:cNvPr>
          <p:cNvSpPr/>
          <p:nvPr/>
        </p:nvSpPr>
        <p:spPr>
          <a:xfrm rot="20018682">
            <a:off x="6119458" y="2706811"/>
            <a:ext cx="690985" cy="329306"/>
          </a:xfrm>
          <a:prstGeom prst="rightArrow">
            <a:avLst/>
          </a:prstGeom>
          <a:solidFill>
            <a:srgbClr val="2B3B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rrow: Right 31">
            <a:extLst>
              <a:ext uri="{FF2B5EF4-FFF2-40B4-BE49-F238E27FC236}">
                <a16:creationId xmlns:a16="http://schemas.microsoft.com/office/drawing/2014/main" id="{5EA4369F-4E23-7982-E9FE-516AC6EBF5B3}"/>
              </a:ext>
            </a:extLst>
          </p:cNvPr>
          <p:cNvSpPr/>
          <p:nvPr/>
        </p:nvSpPr>
        <p:spPr>
          <a:xfrm rot="11687767">
            <a:off x="6296265" y="4845614"/>
            <a:ext cx="776540" cy="343624"/>
          </a:xfrm>
          <a:prstGeom prst="rightArrow">
            <a:avLst/>
          </a:prstGeom>
          <a:solidFill>
            <a:srgbClr val="2B3B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F4C091-6802-5796-C1C4-A1A12E4A12D9}"/>
              </a:ext>
            </a:extLst>
          </p:cNvPr>
          <p:cNvSpPr txBox="1">
            <a:spLocks/>
          </p:cNvSpPr>
          <p:nvPr/>
        </p:nvSpPr>
        <p:spPr>
          <a:xfrm>
            <a:off x="6336632" y="3276600"/>
            <a:ext cx="2807368" cy="1130672"/>
          </a:xfrm>
          <a:prstGeom prst="rect">
            <a:avLst/>
          </a:prstGeom>
          <a:effectLst>
            <a:glow rad="304800">
              <a:schemeClr val="tx1">
                <a:alpha val="82000"/>
              </a:schemeClr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266700">
                    <a:schemeClr val="tx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br>
              <a:rPr lang="en-US" sz="2800" b="1" dirty="0">
                <a:solidFill>
                  <a:schemeClr val="bg1"/>
                </a:solidFill>
                <a:effectLst>
                  <a:glow rad="266700">
                    <a:schemeClr val="tx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glow rad="266700">
                    <a:schemeClr val="tx1">
                      <a:alpha val="8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endParaRPr lang="en-US" sz="2800" b="1" i="1" dirty="0">
              <a:solidFill>
                <a:schemeClr val="bg1"/>
              </a:solidFill>
              <a:effectLst>
                <a:glow rad="266700">
                  <a:schemeClr val="tx1">
                    <a:alpha val="8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449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D939297-8EE9-268E-1F60-6C24A323EBAE}"/>
              </a:ext>
            </a:extLst>
          </p:cNvPr>
          <p:cNvGrpSpPr/>
          <p:nvPr/>
        </p:nvGrpSpPr>
        <p:grpSpPr>
          <a:xfrm>
            <a:off x="-126589" y="1334530"/>
            <a:ext cx="12389709" cy="5523470"/>
            <a:chOff x="-126589" y="1334530"/>
            <a:chExt cx="12389709" cy="5523470"/>
          </a:xfrm>
        </p:grpSpPr>
        <p:pic>
          <p:nvPicPr>
            <p:cNvPr id="14" name="image9.jpeg" descr="Slide #1.jpg">
              <a:extLst>
                <a:ext uri="{FF2B5EF4-FFF2-40B4-BE49-F238E27FC236}">
                  <a16:creationId xmlns:a16="http://schemas.microsoft.com/office/drawing/2014/main" id="{A3929542-A81A-9D13-28A9-B83C5D826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117" t="19093" r="14574" b="22807"/>
            <a:stretch/>
          </p:blipFill>
          <p:spPr>
            <a:xfrm>
              <a:off x="-126589" y="1334530"/>
              <a:ext cx="12389709" cy="552347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B92C7B74-F306-1601-DC54-B6EAFF006175}"/>
                </a:ext>
              </a:extLst>
            </p:cNvPr>
            <p:cNvSpPr/>
            <p:nvPr/>
          </p:nvSpPr>
          <p:spPr>
            <a:xfrm>
              <a:off x="4968240" y="2032000"/>
              <a:ext cx="2509520" cy="2844800"/>
            </a:xfrm>
            <a:prstGeom prst="blockArc">
              <a:avLst>
                <a:gd name="adj1" fmla="val 10800000"/>
                <a:gd name="adj2" fmla="val 21427718"/>
                <a:gd name="adj3" fmla="val 17672"/>
              </a:avLst>
            </a:prstGeom>
            <a:solidFill>
              <a:srgbClr val="D7D7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highlight>
                  <a:srgbClr val="C0C0C0"/>
                </a:highlight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FB3CA746-612C-285D-C501-B073FE5369CE}"/>
                </a:ext>
              </a:extLst>
            </p:cNvPr>
            <p:cNvSpPr/>
            <p:nvPr/>
          </p:nvSpPr>
          <p:spPr>
            <a:xfrm>
              <a:off x="2966720" y="2514600"/>
              <a:ext cx="2468880" cy="2844800"/>
            </a:xfrm>
            <a:prstGeom prst="blockArc">
              <a:avLst>
                <a:gd name="adj1" fmla="val 10800000"/>
                <a:gd name="adj2" fmla="val 21508008"/>
                <a:gd name="adj3" fmla="val 19726"/>
              </a:avLst>
            </a:prstGeom>
            <a:solidFill>
              <a:srgbClr val="D7D7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highlight>
                  <a:srgbClr val="C0C0C0"/>
                </a:highlight>
              </a:endParaRPr>
            </a:p>
          </p:txBody>
        </p: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9EB80040-D0F8-0020-3BA9-CD8D73827730}"/>
                </a:ext>
              </a:extLst>
            </p:cNvPr>
            <p:cNvSpPr/>
            <p:nvPr/>
          </p:nvSpPr>
          <p:spPr>
            <a:xfrm>
              <a:off x="1173480" y="2839720"/>
              <a:ext cx="2103120" cy="1630680"/>
            </a:xfrm>
            <a:prstGeom prst="blockArc">
              <a:avLst>
                <a:gd name="adj1" fmla="val 10641097"/>
                <a:gd name="adj2" fmla="val 19989615"/>
                <a:gd name="adj3" fmla="val 18635"/>
              </a:avLst>
            </a:prstGeom>
            <a:solidFill>
              <a:srgbClr val="D7D7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highlight>
                  <a:srgbClr val="C0C0C0"/>
                </a:highlight>
              </a:endParaRPr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31EF872D-C0D6-FA90-A638-A935B7E43FE8}"/>
                </a:ext>
              </a:extLst>
            </p:cNvPr>
            <p:cNvSpPr/>
            <p:nvPr/>
          </p:nvSpPr>
          <p:spPr>
            <a:xfrm>
              <a:off x="7142480" y="2479040"/>
              <a:ext cx="2194560" cy="2641600"/>
            </a:xfrm>
            <a:prstGeom prst="blockArc">
              <a:avLst>
                <a:gd name="adj1" fmla="val 10835446"/>
                <a:gd name="adj2" fmla="val 21443748"/>
                <a:gd name="adj3" fmla="val 14357"/>
              </a:avLst>
            </a:prstGeom>
            <a:solidFill>
              <a:srgbClr val="D7D7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highlight>
                  <a:srgbClr val="C0C0C0"/>
                </a:highlight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CCEF32F6-B6DC-9E64-ACAC-E2A52A2F1AB8}"/>
                </a:ext>
              </a:extLst>
            </p:cNvPr>
            <p:cNvSpPr/>
            <p:nvPr/>
          </p:nvSpPr>
          <p:spPr>
            <a:xfrm>
              <a:off x="8905240" y="2296160"/>
              <a:ext cx="2377440" cy="2687320"/>
            </a:xfrm>
            <a:prstGeom prst="blockArc">
              <a:avLst>
                <a:gd name="adj1" fmla="val 10885685"/>
                <a:gd name="adj2" fmla="val 91424"/>
                <a:gd name="adj3" fmla="val 17881"/>
              </a:avLst>
            </a:prstGeom>
            <a:solidFill>
              <a:srgbClr val="D7D7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highlight>
                  <a:srgbClr val="C0C0C0"/>
                </a:highlight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82B77CC2-6388-4358-7780-04B0DA039B11}"/>
              </a:ext>
            </a:extLst>
          </p:cNvPr>
          <p:cNvSpPr txBox="1">
            <a:spLocks/>
          </p:cNvSpPr>
          <p:nvPr/>
        </p:nvSpPr>
        <p:spPr>
          <a:xfrm>
            <a:off x="494516" y="6281897"/>
            <a:ext cx="2097024" cy="415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SL315 Unit 12</a:t>
            </a:r>
            <a:br>
              <a:rPr lang="en-US" sz="23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3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8ECAF3-DA27-FEF2-A0A0-741A4914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379" y="-123571"/>
            <a:ext cx="12464716" cy="1779373"/>
          </a:xfrm>
          <a:solidFill>
            <a:srgbClr val="D7D7D7"/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The Coaching Process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AA11C8-E7C0-74BE-3056-5E97E4466FF2}"/>
              </a:ext>
            </a:extLst>
          </p:cNvPr>
          <p:cNvSpPr txBox="1">
            <a:spLocks/>
          </p:cNvSpPr>
          <p:nvPr/>
        </p:nvSpPr>
        <p:spPr>
          <a:xfrm>
            <a:off x="5796280" y="4673600"/>
            <a:ext cx="4008120" cy="548640"/>
          </a:xfrm>
          <a:prstGeom prst="rect">
            <a:avLst/>
          </a:prstGeom>
          <a:solidFill>
            <a:srgbClr val="D7D7D7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Coaching:</a:t>
            </a:r>
            <a:endParaRPr lang="en-US" sz="23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2F725E-F485-9936-3405-F64E74C2A09B}"/>
              </a:ext>
            </a:extLst>
          </p:cNvPr>
          <p:cNvSpPr txBox="1">
            <a:spLocks/>
          </p:cNvSpPr>
          <p:nvPr/>
        </p:nvSpPr>
        <p:spPr>
          <a:xfrm>
            <a:off x="5796280" y="5120640"/>
            <a:ext cx="5369560" cy="1737360"/>
          </a:xfrm>
          <a:prstGeom prst="rect">
            <a:avLst/>
          </a:prstGeom>
          <a:solidFill>
            <a:srgbClr val="D7D7D7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Beyond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Powerful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the Truth in Love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 and Encourage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50B0E7-D801-FFA1-EA10-A2E9268597EE}"/>
              </a:ext>
            </a:extLst>
          </p:cNvPr>
          <p:cNvSpPr txBox="1">
            <a:spLocks/>
          </p:cNvSpPr>
          <p:nvPr/>
        </p:nvSpPr>
        <p:spPr>
          <a:xfrm>
            <a:off x="1498600" y="2575560"/>
            <a:ext cx="1254760" cy="54864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endParaRPr lang="en-US" sz="23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D86C0F8-B203-0CB0-1F65-D35B53C3C47C}"/>
              </a:ext>
            </a:extLst>
          </p:cNvPr>
          <p:cNvSpPr txBox="1">
            <a:spLocks/>
          </p:cNvSpPr>
          <p:nvPr/>
        </p:nvSpPr>
        <p:spPr>
          <a:xfrm>
            <a:off x="3444240" y="2179320"/>
            <a:ext cx="1564640" cy="74676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Options</a:t>
            </a:r>
            <a:endParaRPr lang="en-US" sz="23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216304-30AE-BF79-B859-46E3832FCC3A}"/>
              </a:ext>
            </a:extLst>
          </p:cNvPr>
          <p:cNvSpPr txBox="1">
            <a:spLocks/>
          </p:cNvSpPr>
          <p:nvPr/>
        </p:nvSpPr>
        <p:spPr>
          <a:xfrm>
            <a:off x="5466080" y="1798320"/>
            <a:ext cx="1564640" cy="74676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Next Steps</a:t>
            </a:r>
            <a:endParaRPr lang="en-US" sz="23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BA4122-6A1F-6326-0934-3D76483CC3C4}"/>
              </a:ext>
            </a:extLst>
          </p:cNvPr>
          <p:cNvSpPr txBox="1">
            <a:spLocks/>
          </p:cNvSpPr>
          <p:nvPr/>
        </p:nvSpPr>
        <p:spPr>
          <a:xfrm>
            <a:off x="7188200" y="2092960"/>
            <a:ext cx="2128520" cy="74676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Obstacles</a:t>
            </a:r>
            <a:endParaRPr lang="en-US" sz="23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D322B8-A855-AAB3-FF5D-FAD4D143578F}"/>
              </a:ext>
            </a:extLst>
          </p:cNvPr>
          <p:cNvSpPr txBox="1">
            <a:spLocks/>
          </p:cNvSpPr>
          <p:nvPr/>
        </p:nvSpPr>
        <p:spPr>
          <a:xfrm>
            <a:off x="9006840" y="2336800"/>
            <a:ext cx="2128520" cy="36576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en-US" sz="23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rminator 18">
            <a:extLst>
              <a:ext uri="{FF2B5EF4-FFF2-40B4-BE49-F238E27FC236}">
                <a16:creationId xmlns:a16="http://schemas.microsoft.com/office/drawing/2014/main" id="{74536551-ACFB-F088-2440-835AB1FEB96A}"/>
              </a:ext>
            </a:extLst>
          </p:cNvPr>
          <p:cNvSpPr/>
          <p:nvPr/>
        </p:nvSpPr>
        <p:spPr>
          <a:xfrm>
            <a:off x="-172720" y="1198880"/>
            <a:ext cx="2529840" cy="843280"/>
          </a:xfrm>
          <a:prstGeom prst="flowChartTerminator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1D6A06F-8248-1C0E-1271-C51062D3EC92}"/>
              </a:ext>
            </a:extLst>
          </p:cNvPr>
          <p:cNvSpPr txBox="1">
            <a:spLocks/>
          </p:cNvSpPr>
          <p:nvPr/>
        </p:nvSpPr>
        <p:spPr>
          <a:xfrm>
            <a:off x="-60960" y="1371600"/>
            <a:ext cx="2316480" cy="5486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you now?</a:t>
            </a:r>
            <a:endParaRPr lang="en-US" sz="23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rminator 20">
            <a:extLst>
              <a:ext uri="{FF2B5EF4-FFF2-40B4-BE49-F238E27FC236}">
                <a16:creationId xmlns:a16="http://schemas.microsoft.com/office/drawing/2014/main" id="{E4FC7D0E-E5BE-7482-F97E-FF653F6CC23B}"/>
              </a:ext>
            </a:extLst>
          </p:cNvPr>
          <p:cNvSpPr/>
          <p:nvPr/>
        </p:nvSpPr>
        <p:spPr>
          <a:xfrm>
            <a:off x="9824720" y="1549400"/>
            <a:ext cx="2529840" cy="843280"/>
          </a:xfrm>
          <a:prstGeom prst="flowChartTerminator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0ED1AF0-D38D-C9E4-6729-F42D19A7E13B}"/>
              </a:ext>
            </a:extLst>
          </p:cNvPr>
          <p:cNvSpPr txBox="1">
            <a:spLocks/>
          </p:cNvSpPr>
          <p:nvPr/>
        </p:nvSpPr>
        <p:spPr>
          <a:xfrm>
            <a:off x="9936480" y="1722120"/>
            <a:ext cx="2316480" cy="5486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you want to be?</a:t>
            </a:r>
            <a:endParaRPr lang="en-US" sz="23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107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Leadership •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867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42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F5A671-5F07-EAE0-A7E2-6EACADBD3918}"/>
              </a:ext>
            </a:extLst>
          </p:cNvPr>
          <p:cNvSpPr/>
          <p:nvPr/>
        </p:nvSpPr>
        <p:spPr>
          <a:xfrm>
            <a:off x="-76200" y="-91440"/>
            <a:ext cx="12298680" cy="6979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688" y="6169152"/>
            <a:ext cx="7449312" cy="6087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Adapted from Carson </a:t>
            </a:r>
            <a:r>
              <a:rPr lang="en-US" sz="25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Pue,</a:t>
            </a:r>
            <a:r>
              <a:rPr lang="en-US" sz="25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Mentoring Leaders</a:t>
            </a:r>
            <a:br>
              <a:rPr lang="en-US" sz="25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b="1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5450" y="616270"/>
            <a:ext cx="4717710" cy="184245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5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Mentoring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5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Leaders</a:t>
            </a:r>
          </a:p>
        </p:txBody>
      </p:sp>
      <p:sp>
        <p:nvSpPr>
          <p:cNvPr id="4" name="Flowchart: Summing Junction 3"/>
          <p:cNvSpPr/>
          <p:nvPr/>
        </p:nvSpPr>
        <p:spPr>
          <a:xfrm rot="18867592">
            <a:off x="144194" y="438295"/>
            <a:ext cx="5911718" cy="5965376"/>
          </a:xfrm>
          <a:prstGeom prst="flowChartSummingJunc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147" y="1629281"/>
            <a:ext cx="2394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VISIONEERING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Discovering purpose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4320" y="1645334"/>
            <a:ext cx="25843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purposeful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3116" y="4261808"/>
            <a:ext cx="2055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SUSTAINING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Realizing purpose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137" y="4261809"/>
            <a:ext cx="2055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FREEING UP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Satisfying needs</a:t>
            </a:r>
          </a:p>
        </p:txBody>
      </p:sp>
      <p:sp>
        <p:nvSpPr>
          <p:cNvPr id="9" name="Oval 8"/>
          <p:cNvSpPr/>
          <p:nvPr/>
        </p:nvSpPr>
        <p:spPr>
          <a:xfrm>
            <a:off x="2186247" y="2458720"/>
            <a:ext cx="1816793" cy="1850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8840" y="2926080"/>
            <a:ext cx="192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Self-Awareness</a:t>
            </a:r>
          </a:p>
        </p:txBody>
      </p:sp>
    </p:spTree>
    <p:extLst>
      <p:ext uri="{BB962C8B-B14F-4D97-AF65-F5344CB8AC3E}">
        <p14:creationId xmlns:p14="http://schemas.microsoft.com/office/powerpoint/2010/main" val="212800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5831840"/>
            <a:ext cx="8260080" cy="89408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Hull, 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Complete Book of Discipleship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loc. 263-346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381000"/>
            <a:ext cx="9403080" cy="5121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buNone/>
            </a:pPr>
            <a:r>
              <a:rPr lang="en-US" sz="4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disciple is a “reborn follower of Christ.” Discipleship is the “process of following Christ,” and disciple-making involves “deliverance, development, and deployment.”</a:t>
            </a:r>
          </a:p>
        </p:txBody>
      </p:sp>
    </p:spTree>
    <p:extLst>
      <p:ext uri="{BB962C8B-B14F-4D97-AF65-F5344CB8AC3E}">
        <p14:creationId xmlns:p14="http://schemas.microsoft.com/office/powerpoint/2010/main" val="217624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827" y="1236029"/>
            <a:ext cx="8596668" cy="2736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“Coaching is unlocking a person’s potential to maximize their growth”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4060" y="4744721"/>
            <a:ext cx="8588202" cy="934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spcBef>
                <a:spcPct val="0"/>
              </a:spcBef>
              <a:buNone/>
              <a:defRPr lang="en-US" sz="23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John Whitmore, </a:t>
            </a:r>
            <a:r>
              <a:rPr lang="en-US" sz="2400" i="1" dirty="0"/>
              <a:t>Coaching for Performance</a:t>
            </a:r>
            <a:r>
              <a:rPr lang="en-US" sz="2400" dirty="0"/>
              <a:t>, 8</a:t>
            </a:r>
          </a:p>
        </p:txBody>
      </p:sp>
    </p:spTree>
    <p:extLst>
      <p:ext uri="{BB962C8B-B14F-4D97-AF65-F5344CB8AC3E}">
        <p14:creationId xmlns:p14="http://schemas.microsoft.com/office/powerpoint/2010/main" val="263951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XP135677 | Hands Passing Baton at Sporting Event | tableatny | Flickr">
            <a:extLst>
              <a:ext uri="{FF2B5EF4-FFF2-40B4-BE49-F238E27FC236}">
                <a16:creationId xmlns:a16="http://schemas.microsoft.com/office/drawing/2014/main" id="{1232E104-68C2-63AF-AB65-2B33E361E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3400" y="4506685"/>
            <a:ext cx="3722914" cy="1308603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 Horton, Ph.D.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Ron Horton, Th.M.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7083" y="6308892"/>
            <a:ext cx="1666794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SL315 Unit 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6054" y="1611949"/>
            <a:ext cx="8596668" cy="294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Developing Leadership through Mentoring </a:t>
            </a:r>
          </a:p>
          <a:p>
            <a:pPr marL="0" indent="0" algn="ctr">
              <a:buFont typeface="Wingdings 3" charset="2"/>
              <a:buNone/>
            </a:pPr>
            <a:r>
              <a:rPr lang="en-US" sz="5400" b="1">
                <a:solidFill>
                  <a:schemeClr val="tx1"/>
                </a:solidFill>
                <a:effectLst>
                  <a:glow rad="228600">
                    <a:schemeClr val="bg1">
                      <a:alpha val="7343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Coaching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bg1">
                    <a:alpha val="7343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163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3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4166</TotalTime>
  <Words>1938</Words>
  <Application>Microsoft Macintosh PowerPoint</Application>
  <PresentationFormat>Widescreen</PresentationFormat>
  <Paragraphs>295</Paragraphs>
  <Slides>56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ＭＳ Ｐゴシック</vt:lpstr>
      <vt:lpstr>Aptos</vt:lpstr>
      <vt:lpstr>Arial</vt:lpstr>
      <vt:lpstr>Times New Roman</vt:lpstr>
      <vt:lpstr>Trebuchet MS</vt:lpstr>
      <vt:lpstr>Wingdings</vt:lpstr>
      <vt:lpstr>Wingdings 3</vt:lpstr>
      <vt:lpstr>Facet</vt:lpstr>
      <vt:lpstr>Orbit</vt:lpstr>
      <vt:lpstr>PowerPoint Presentation</vt:lpstr>
      <vt:lpstr>Ron &amp; Terri Horton</vt:lpstr>
      <vt:lpstr>The Horton Family</vt:lpstr>
      <vt:lpstr>The Newest Horton</vt:lpstr>
      <vt:lpstr>Stanley and Clinton, Connecting, 33</vt:lpstr>
      <vt:lpstr>Adapted from Carson Pue, Mentoring Leaders </vt:lpstr>
      <vt:lpstr>Bill Hull, The Complete Book of Discipleship, loc. 263-346</vt:lpstr>
      <vt:lpstr>PowerPoint Presentation</vt:lpstr>
      <vt:lpstr>PowerPoint Presentation</vt:lpstr>
      <vt:lpstr>A Life of Credibility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Putnam Cycle of Spiritual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SL315 Unit 12 </vt:lpstr>
      <vt:lpstr>Coach </vt:lpstr>
      <vt:lpstr>PowerPoint Presentation</vt:lpstr>
      <vt:lpstr>The Coaching Process</vt:lpstr>
      <vt:lpstr>Black</vt:lpstr>
      <vt:lpstr>Leadership • BibleStudyDownloads.org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 Fattouh</dc:creator>
  <cp:lastModifiedBy>Rick Griffith</cp:lastModifiedBy>
  <cp:revision>179</cp:revision>
  <dcterms:created xsi:type="dcterms:W3CDTF">2024-09-10T15:17:45Z</dcterms:created>
  <dcterms:modified xsi:type="dcterms:W3CDTF">2024-10-06T12:09:24Z</dcterms:modified>
</cp:coreProperties>
</file>