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theme/theme39.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3.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4.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5.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6.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7.xml" ContentType="application/vnd.openxmlformats-officedocument.theme+xml"/>
  <Override PartName="/ppt/slideLayouts/slideLayout506.xml" ContentType="application/vnd.openxmlformats-officedocument.presentationml.slideLayout+xml"/>
  <Override PartName="/ppt/theme/theme48.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9.xml" ContentType="application/vnd.openxmlformats-officedocument.theme+xml"/>
  <Override PartName="/ppt/slideLayouts/slideLayout519.xml" ContentType="application/vnd.openxmlformats-officedocument.presentationml.slideLayout+xml"/>
  <Override PartName="/ppt/theme/theme50.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4" r:id="rId7"/>
    <p:sldMasterId id="2147483746" r:id="rId8"/>
    <p:sldMasterId id="2147483759" r:id="rId9"/>
    <p:sldMasterId id="2147483771" r:id="rId10"/>
    <p:sldMasterId id="2147483783" r:id="rId11"/>
    <p:sldMasterId id="2147483797" r:id="rId12"/>
    <p:sldMasterId id="2147483811" r:id="rId13"/>
    <p:sldMasterId id="2147483824" r:id="rId14"/>
    <p:sldMasterId id="2147483836" r:id="rId15"/>
    <p:sldMasterId id="2147483848" r:id="rId16"/>
    <p:sldMasterId id="2147483861" r:id="rId17"/>
    <p:sldMasterId id="2147483873" r:id="rId18"/>
    <p:sldMasterId id="2147483885" r:id="rId19"/>
    <p:sldMasterId id="2147483897" r:id="rId20"/>
    <p:sldMasterId id="2147483909" r:id="rId21"/>
    <p:sldMasterId id="2147483921" r:id="rId22"/>
    <p:sldMasterId id="2147483933" r:id="rId23"/>
    <p:sldMasterId id="2147483945" r:id="rId24"/>
    <p:sldMasterId id="2147483957" r:id="rId25"/>
    <p:sldMasterId id="2147483969" r:id="rId26"/>
    <p:sldMasterId id="2147483981" r:id="rId27"/>
    <p:sldMasterId id="2147483993" r:id="rId28"/>
    <p:sldMasterId id="2147484005" r:id="rId29"/>
    <p:sldMasterId id="2147484017" r:id="rId30"/>
    <p:sldMasterId id="2147484029" r:id="rId31"/>
    <p:sldMasterId id="2147484041" r:id="rId32"/>
    <p:sldMasterId id="2147484053" r:id="rId33"/>
    <p:sldMasterId id="2147484055" r:id="rId34"/>
    <p:sldMasterId id="2147484067" r:id="rId35"/>
    <p:sldMasterId id="2147484083" r:id="rId36"/>
    <p:sldMasterId id="2147484095" r:id="rId37"/>
    <p:sldMasterId id="2147484107" r:id="rId38"/>
    <p:sldMasterId id="2147484109" r:id="rId39"/>
    <p:sldMasterId id="2147484111" r:id="rId40"/>
    <p:sldMasterId id="2147484125" r:id="rId41"/>
    <p:sldMasterId id="2147484137" r:id="rId42"/>
    <p:sldMasterId id="2147484149" r:id="rId43"/>
    <p:sldMasterId id="2147484162" r:id="rId44"/>
    <p:sldMasterId id="2147484174" r:id="rId45"/>
    <p:sldMasterId id="2147484187" r:id="rId46"/>
    <p:sldMasterId id="2147484200" r:id="rId47"/>
    <p:sldMasterId id="2147484214" r:id="rId48"/>
    <p:sldMasterId id="2147484216" r:id="rId49"/>
    <p:sldMasterId id="2147484229" r:id="rId50"/>
    <p:sldMasterId id="2147484231" r:id="rId51"/>
  </p:sldMasterIdLst>
  <p:notesMasterIdLst>
    <p:notesMasterId r:id="rId302"/>
  </p:notesMasterIdLst>
  <p:sldIdLst>
    <p:sldId id="256" r:id="rId52"/>
    <p:sldId id="5338" r:id="rId53"/>
    <p:sldId id="5339" r:id="rId54"/>
    <p:sldId id="5413" r:id="rId55"/>
    <p:sldId id="362" r:id="rId56"/>
    <p:sldId id="5422" r:id="rId57"/>
    <p:sldId id="5627" r:id="rId58"/>
    <p:sldId id="5724" r:id="rId59"/>
    <p:sldId id="5725" r:id="rId60"/>
    <p:sldId id="5726" r:id="rId61"/>
    <p:sldId id="5727" r:id="rId62"/>
    <p:sldId id="5720" r:id="rId63"/>
    <p:sldId id="257" r:id="rId64"/>
    <p:sldId id="5421" r:id="rId65"/>
    <p:sldId id="5417" r:id="rId66"/>
    <p:sldId id="5416" r:id="rId67"/>
    <p:sldId id="402" r:id="rId68"/>
    <p:sldId id="5420" r:id="rId69"/>
    <p:sldId id="5415" r:id="rId70"/>
    <p:sldId id="258" r:id="rId71"/>
    <p:sldId id="5414" r:id="rId72"/>
    <p:sldId id="5722" r:id="rId73"/>
    <p:sldId id="399" r:id="rId74"/>
    <p:sldId id="400" r:id="rId75"/>
    <p:sldId id="401" r:id="rId76"/>
    <p:sldId id="403" r:id="rId77"/>
    <p:sldId id="404" r:id="rId78"/>
    <p:sldId id="405" r:id="rId79"/>
    <p:sldId id="5728" r:id="rId80"/>
    <p:sldId id="259" r:id="rId81"/>
    <p:sldId id="278" r:id="rId82"/>
    <p:sldId id="279" r:id="rId83"/>
    <p:sldId id="280" r:id="rId84"/>
    <p:sldId id="282" r:id="rId85"/>
    <p:sldId id="297" r:id="rId86"/>
    <p:sldId id="298" r:id="rId87"/>
    <p:sldId id="5716" r:id="rId88"/>
    <p:sldId id="5729" r:id="rId89"/>
    <p:sldId id="5730" r:id="rId90"/>
    <p:sldId id="5731" r:id="rId91"/>
    <p:sldId id="260" r:id="rId92"/>
    <p:sldId id="281" r:id="rId93"/>
    <p:sldId id="283" r:id="rId94"/>
    <p:sldId id="284" r:id="rId95"/>
    <p:sldId id="285" r:id="rId96"/>
    <p:sldId id="286" r:id="rId97"/>
    <p:sldId id="287" r:id="rId98"/>
    <p:sldId id="288" r:id="rId99"/>
    <p:sldId id="406" r:id="rId100"/>
    <p:sldId id="261" r:id="rId101"/>
    <p:sldId id="289" r:id="rId102"/>
    <p:sldId id="290" r:id="rId103"/>
    <p:sldId id="291" r:id="rId104"/>
    <p:sldId id="292" r:id="rId105"/>
    <p:sldId id="293" r:id="rId106"/>
    <p:sldId id="294" r:id="rId107"/>
    <p:sldId id="295" r:id="rId108"/>
    <p:sldId id="296" r:id="rId109"/>
    <p:sldId id="407" r:id="rId110"/>
    <p:sldId id="262" r:id="rId111"/>
    <p:sldId id="5723" r:id="rId112"/>
    <p:sldId id="411" r:id="rId113"/>
    <p:sldId id="263" r:id="rId114"/>
    <p:sldId id="363" r:id="rId115"/>
    <p:sldId id="264" r:id="rId116"/>
    <p:sldId id="357" r:id="rId117"/>
    <p:sldId id="358" r:id="rId118"/>
    <p:sldId id="359" r:id="rId119"/>
    <p:sldId id="360" r:id="rId120"/>
    <p:sldId id="361" r:id="rId121"/>
    <p:sldId id="265" r:id="rId122"/>
    <p:sldId id="266" r:id="rId123"/>
    <p:sldId id="299" r:id="rId124"/>
    <p:sldId id="300" r:id="rId125"/>
    <p:sldId id="301" r:id="rId126"/>
    <p:sldId id="302" r:id="rId127"/>
    <p:sldId id="303" r:id="rId128"/>
    <p:sldId id="304" r:id="rId129"/>
    <p:sldId id="305" r:id="rId130"/>
    <p:sldId id="306" r:id="rId131"/>
    <p:sldId id="307" r:id="rId132"/>
    <p:sldId id="308" r:id="rId133"/>
    <p:sldId id="312" r:id="rId134"/>
    <p:sldId id="313" r:id="rId135"/>
    <p:sldId id="314" r:id="rId136"/>
    <p:sldId id="309" r:id="rId137"/>
    <p:sldId id="310" r:id="rId138"/>
    <p:sldId id="267" r:id="rId139"/>
    <p:sldId id="410" r:id="rId140"/>
    <p:sldId id="311" r:id="rId141"/>
    <p:sldId id="315" r:id="rId142"/>
    <p:sldId id="316" r:id="rId143"/>
    <p:sldId id="317" r:id="rId144"/>
    <p:sldId id="318" r:id="rId145"/>
    <p:sldId id="319" r:id="rId146"/>
    <p:sldId id="320" r:id="rId147"/>
    <p:sldId id="321" r:id="rId148"/>
    <p:sldId id="322" r:id="rId149"/>
    <p:sldId id="323" r:id="rId150"/>
    <p:sldId id="324" r:id="rId151"/>
    <p:sldId id="325" r:id="rId152"/>
    <p:sldId id="268" r:id="rId153"/>
    <p:sldId id="326" r:id="rId154"/>
    <p:sldId id="327" r:id="rId155"/>
    <p:sldId id="328" r:id="rId156"/>
    <p:sldId id="329" r:id="rId157"/>
    <p:sldId id="330" r:id="rId158"/>
    <p:sldId id="331" r:id="rId159"/>
    <p:sldId id="332" r:id="rId160"/>
    <p:sldId id="333" r:id="rId161"/>
    <p:sldId id="334" r:id="rId162"/>
    <p:sldId id="335" r:id="rId163"/>
    <p:sldId id="336" r:id="rId164"/>
    <p:sldId id="337" r:id="rId165"/>
    <p:sldId id="338" r:id="rId166"/>
    <p:sldId id="339" r:id="rId167"/>
    <p:sldId id="340" r:id="rId168"/>
    <p:sldId id="341" r:id="rId169"/>
    <p:sldId id="342" r:id="rId170"/>
    <p:sldId id="408" r:id="rId171"/>
    <p:sldId id="409" r:id="rId172"/>
    <p:sldId id="343" r:id="rId173"/>
    <p:sldId id="344" r:id="rId174"/>
    <p:sldId id="345" r:id="rId175"/>
    <p:sldId id="346" r:id="rId176"/>
    <p:sldId id="347" r:id="rId177"/>
    <p:sldId id="348" r:id="rId178"/>
    <p:sldId id="349" r:id="rId179"/>
    <p:sldId id="350" r:id="rId180"/>
    <p:sldId id="351" r:id="rId181"/>
    <p:sldId id="352" r:id="rId182"/>
    <p:sldId id="353" r:id="rId183"/>
    <p:sldId id="354" r:id="rId184"/>
    <p:sldId id="355" r:id="rId185"/>
    <p:sldId id="356" r:id="rId186"/>
    <p:sldId id="414" r:id="rId187"/>
    <p:sldId id="415" r:id="rId188"/>
    <p:sldId id="416" r:id="rId189"/>
    <p:sldId id="417" r:id="rId190"/>
    <p:sldId id="418" r:id="rId191"/>
    <p:sldId id="419" r:id="rId192"/>
    <p:sldId id="420" r:id="rId193"/>
    <p:sldId id="421" r:id="rId194"/>
    <p:sldId id="422" r:id="rId195"/>
    <p:sldId id="423" r:id="rId196"/>
    <p:sldId id="424" r:id="rId197"/>
    <p:sldId id="425" r:id="rId198"/>
    <p:sldId id="426" r:id="rId199"/>
    <p:sldId id="427"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445" r:id="rId215"/>
    <p:sldId id="446" r:id="rId216"/>
    <p:sldId id="447" r:id="rId217"/>
    <p:sldId id="448" r:id="rId218"/>
    <p:sldId id="449" r:id="rId219"/>
    <p:sldId id="450" r:id="rId220"/>
    <p:sldId id="451" r:id="rId221"/>
    <p:sldId id="5717" r:id="rId222"/>
    <p:sldId id="5718" r:id="rId223"/>
    <p:sldId id="444" r:id="rId224"/>
    <p:sldId id="455" r:id="rId225"/>
    <p:sldId id="456" r:id="rId226"/>
    <p:sldId id="458" r:id="rId227"/>
    <p:sldId id="457" r:id="rId228"/>
    <p:sldId id="269" r:id="rId229"/>
    <p:sldId id="364" r:id="rId230"/>
    <p:sldId id="365" r:id="rId231"/>
    <p:sldId id="366" r:id="rId232"/>
    <p:sldId id="367" r:id="rId233"/>
    <p:sldId id="368" r:id="rId234"/>
    <p:sldId id="369" r:id="rId235"/>
    <p:sldId id="370" r:id="rId236"/>
    <p:sldId id="371" r:id="rId237"/>
    <p:sldId id="372" r:id="rId238"/>
    <p:sldId id="373" r:id="rId239"/>
    <p:sldId id="374" r:id="rId240"/>
    <p:sldId id="375" r:id="rId241"/>
    <p:sldId id="376" r:id="rId242"/>
    <p:sldId id="377" r:id="rId243"/>
    <p:sldId id="378" r:id="rId244"/>
    <p:sldId id="275" r:id="rId245"/>
    <p:sldId id="5732" r:id="rId246"/>
    <p:sldId id="270" r:id="rId247"/>
    <p:sldId id="598" r:id="rId248"/>
    <p:sldId id="4461" r:id="rId249"/>
    <p:sldId id="4462" r:id="rId250"/>
    <p:sldId id="599" r:id="rId251"/>
    <p:sldId id="600" r:id="rId252"/>
    <p:sldId id="601" r:id="rId253"/>
    <p:sldId id="602" r:id="rId254"/>
    <p:sldId id="604" r:id="rId255"/>
    <p:sldId id="4463" r:id="rId256"/>
    <p:sldId id="5565" r:id="rId257"/>
    <p:sldId id="4465" r:id="rId258"/>
    <p:sldId id="4466" r:id="rId259"/>
    <p:sldId id="4467" r:id="rId260"/>
    <p:sldId id="605" r:id="rId261"/>
    <p:sldId id="1145" r:id="rId262"/>
    <p:sldId id="4471" r:id="rId263"/>
    <p:sldId id="3665" r:id="rId264"/>
    <p:sldId id="4472" r:id="rId265"/>
    <p:sldId id="3681" r:id="rId266"/>
    <p:sldId id="3644" r:id="rId267"/>
    <p:sldId id="4473" r:id="rId268"/>
    <p:sldId id="606" r:id="rId269"/>
    <p:sldId id="607" r:id="rId270"/>
    <p:sldId id="609" r:id="rId271"/>
    <p:sldId id="610" r:id="rId272"/>
    <p:sldId id="611" r:id="rId273"/>
    <p:sldId id="612" r:id="rId274"/>
    <p:sldId id="613" r:id="rId275"/>
    <p:sldId id="614" r:id="rId276"/>
    <p:sldId id="4474" r:id="rId277"/>
    <p:sldId id="412" r:id="rId278"/>
    <p:sldId id="271" r:id="rId279"/>
    <p:sldId id="379" r:id="rId280"/>
    <p:sldId id="380" r:id="rId281"/>
    <p:sldId id="381" r:id="rId282"/>
    <p:sldId id="382" r:id="rId283"/>
    <p:sldId id="383" r:id="rId284"/>
    <p:sldId id="384" r:id="rId285"/>
    <p:sldId id="385" r:id="rId286"/>
    <p:sldId id="387" r:id="rId287"/>
    <p:sldId id="388" r:id="rId288"/>
    <p:sldId id="272" r:id="rId289"/>
    <p:sldId id="413" r:id="rId290"/>
    <p:sldId id="389" r:id="rId291"/>
    <p:sldId id="390" r:id="rId292"/>
    <p:sldId id="392" r:id="rId293"/>
    <p:sldId id="393" r:id="rId294"/>
    <p:sldId id="394" r:id="rId295"/>
    <p:sldId id="395" r:id="rId296"/>
    <p:sldId id="396" r:id="rId297"/>
    <p:sldId id="397" r:id="rId298"/>
    <p:sldId id="398" r:id="rId299"/>
    <p:sldId id="276" r:id="rId300"/>
    <p:sldId id="277" r:id="rId3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338"/>
            <p14:sldId id="5339"/>
            <p14:sldId id="5413"/>
            <p14:sldId id="362"/>
            <p14:sldId id="5422"/>
            <p14:sldId id="5627"/>
            <p14:sldId id="5724"/>
            <p14:sldId id="5725"/>
            <p14:sldId id="5726"/>
            <p14:sldId id="5727"/>
            <p14:sldId id="5720"/>
          </p14:sldIdLst>
        </p14:section>
        <p14:section name="A. Preparation by the Women" id="{26C1BC22-497F-4365-8F33-E10AE22E26DB}">
          <p14:sldIdLst>
            <p14:sldId id="257"/>
            <p14:sldId id="5421"/>
            <p14:sldId id="5417"/>
            <p14:sldId id="5416"/>
            <p14:sldId id="402"/>
            <p14:sldId id="5420"/>
            <p14:sldId id="5415"/>
          </p14:sldIdLst>
        </p14:section>
        <p14:section name="B. Opening of the Tomb" id="{C1492A6E-2CF6-4CDE-A431-A25A4E8D32C8}">
          <p14:sldIdLst>
            <p14:sldId id="258"/>
            <p14:sldId id="5414"/>
            <p14:sldId id="5722"/>
            <p14:sldId id="399"/>
            <p14:sldId id="400"/>
            <p14:sldId id="401"/>
            <p14:sldId id="403"/>
            <p14:sldId id="404"/>
            <p14:sldId id="405"/>
            <p14:sldId id="5728"/>
          </p14:sldIdLst>
        </p14:section>
        <p14:section name="C. Visit of the Women" id="{44F684ED-8599-4D79-84A5-E30A6C3C2FC6}">
          <p14:sldIdLst>
            <p14:sldId id="259"/>
            <p14:sldId id="278"/>
            <p14:sldId id="279"/>
            <p14:sldId id="280"/>
            <p14:sldId id="282"/>
            <p14:sldId id="297"/>
            <p14:sldId id="298"/>
            <p14:sldId id="5716"/>
            <p14:sldId id="5729"/>
            <p14:sldId id="5730"/>
            <p14:sldId id="5731"/>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5723"/>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12"/>
            <p14:sldId id="313"/>
            <p14:sldId id="314"/>
            <p14:sldId id="309"/>
            <p14:sldId id="310"/>
          </p14:sldIdLst>
        </p14:section>
        <p14:section name="K. Appearance to Eleven" id="{BDB8CDF1-5C14-4270-A483-EA7242D7C0DA}">
          <p14:sldIdLst>
            <p14:sldId id="267"/>
            <p14:sldId id="410"/>
            <p14:sldId id="311"/>
            <p14:sldId id="315"/>
            <p14:sldId id="316"/>
            <p14:sldId id="317"/>
            <p14:sldId id="318"/>
            <p14:sldId id="319"/>
            <p14:sldId id="320"/>
            <p14:sldId id="321"/>
            <p14:sldId id="322"/>
            <p14:sldId id="323"/>
            <p14:sldId id="324"/>
            <p14:sldId id="325"/>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342"/>
            <p14:sldId id="408"/>
            <p14:sldId id="409"/>
            <p14:sldId id="343"/>
            <p14:sldId id="344"/>
            <p14:sldId id="345"/>
            <p14:sldId id="346"/>
            <p14:sldId id="347"/>
            <p14:sldId id="348"/>
            <p14:sldId id="349"/>
            <p14:sldId id="350"/>
            <p14:sldId id="351"/>
            <p14:sldId id="352"/>
            <p14:sldId id="353"/>
            <p14:sldId id="354"/>
            <p14:sldId id="355"/>
            <p14:sldId id="356"/>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5"/>
            <p14:sldId id="446"/>
            <p14:sldId id="447"/>
            <p14:sldId id="448"/>
            <p14:sldId id="449"/>
            <p14:sldId id="450"/>
            <p14:sldId id="451"/>
            <p14:sldId id="5717"/>
            <p14:sldId id="5718"/>
            <p14:sldId id="444"/>
            <p14:sldId id="455"/>
            <p14:sldId id="456"/>
            <p14:sldId id="458"/>
            <p14:sldId id="457"/>
          </p14:sldIdLst>
        </p14:section>
        <p14:section name="M. Commission to Disciples" id="{7C69DB6A-393B-4558-8934-95929A0648DF}">
          <p14:sldIdLst>
            <p14:sldId id="269"/>
            <p14:sldId id="36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 id="5732"/>
          </p14:sldIdLst>
        </p14:section>
        <p14:section name="O. Ascension of Christ" id="{D0AA46B2-6B3B-4BBF-809E-929D219F0834}">
          <p14:sldIdLst>
            <p14:sldId id="270"/>
            <p14:sldId id="598"/>
            <p14:sldId id="4461"/>
            <p14:sldId id="4462"/>
            <p14:sldId id="599"/>
            <p14:sldId id="600"/>
            <p14:sldId id="601"/>
            <p14:sldId id="602"/>
            <p14:sldId id="604"/>
            <p14:sldId id="4463"/>
            <p14:sldId id="5565"/>
            <p14:sldId id="4465"/>
            <p14:sldId id="4466"/>
            <p14:sldId id="4467"/>
            <p14:sldId id="605"/>
            <p14:sldId id="1145"/>
            <p14:sldId id="4471"/>
            <p14:sldId id="3665"/>
            <p14:sldId id="4472"/>
            <p14:sldId id="3681"/>
            <p14:sldId id="3644"/>
            <p14:sldId id="4473"/>
            <p14:sldId id="606"/>
            <p14:sldId id="607"/>
            <p14:sldId id="609"/>
            <p14:sldId id="610"/>
            <p14:sldId id="611"/>
            <p14:sldId id="612"/>
            <p14:sldId id="613"/>
            <p14:sldId id="614"/>
            <p14:sldId id="4474"/>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FF"/>
    <a:srgbClr val="706F74"/>
    <a:srgbClr val="69676C"/>
    <a:srgbClr val="737174"/>
    <a:srgbClr val="376F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3" autoAdjust="0"/>
    <p:restoredTop sz="70295"/>
  </p:normalViewPr>
  <p:slideViewPr>
    <p:cSldViewPr snapToGrid="0">
      <p:cViewPr varScale="1">
        <p:scale>
          <a:sx n="103" d="100"/>
          <a:sy n="103" d="100"/>
        </p:scale>
        <p:origin x="168" y="2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170" Type="http://schemas.openxmlformats.org/officeDocument/2006/relationships/slide" Target="slides/slide119.xml"/><Relationship Id="rId226" Type="http://schemas.openxmlformats.org/officeDocument/2006/relationships/slide" Target="slides/slide175.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279" Type="http://schemas.openxmlformats.org/officeDocument/2006/relationships/slide" Target="slides/slide228.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viewProps" Target="viewProps.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259" Type="http://schemas.openxmlformats.org/officeDocument/2006/relationships/slide" Target="slides/slide208.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291" Type="http://schemas.openxmlformats.org/officeDocument/2006/relationships/slide" Target="slides/slide240.xml"/><Relationship Id="rId305" Type="http://schemas.openxmlformats.org/officeDocument/2006/relationships/theme" Target="theme/theme1.xml"/><Relationship Id="rId44" Type="http://schemas.openxmlformats.org/officeDocument/2006/relationships/slideMaster" Target="slideMasters/slideMaster44.xml"/><Relationship Id="rId65" Type="http://schemas.openxmlformats.org/officeDocument/2006/relationships/slide" Target="slides/slide14.xml"/><Relationship Id="rId86" Type="http://schemas.openxmlformats.org/officeDocument/2006/relationships/slide" Target="slides/slide35.xml"/><Relationship Id="rId130" Type="http://schemas.openxmlformats.org/officeDocument/2006/relationships/slide" Target="slides/slide79.xml"/><Relationship Id="rId151" Type="http://schemas.openxmlformats.org/officeDocument/2006/relationships/slide" Target="slides/slide100.xml"/><Relationship Id="rId172" Type="http://schemas.openxmlformats.org/officeDocument/2006/relationships/slide" Target="slides/slide121.xml"/><Relationship Id="rId193" Type="http://schemas.openxmlformats.org/officeDocument/2006/relationships/slide" Target="slides/slide142.xml"/><Relationship Id="rId207" Type="http://schemas.openxmlformats.org/officeDocument/2006/relationships/slide" Target="slides/slide156.xml"/><Relationship Id="rId228" Type="http://schemas.openxmlformats.org/officeDocument/2006/relationships/slide" Target="slides/slide177.xml"/><Relationship Id="rId249" Type="http://schemas.openxmlformats.org/officeDocument/2006/relationships/slide" Target="slides/slide198.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281" Type="http://schemas.openxmlformats.org/officeDocument/2006/relationships/slide" Target="slides/slide230.xml"/><Relationship Id="rId34" Type="http://schemas.openxmlformats.org/officeDocument/2006/relationships/slideMaster" Target="slideMasters/slideMaster34.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20" Type="http://schemas.openxmlformats.org/officeDocument/2006/relationships/slide" Target="slides/slide69.xml"/><Relationship Id="rId141" Type="http://schemas.openxmlformats.org/officeDocument/2006/relationships/slide" Target="slides/slide90.xml"/><Relationship Id="rId7" Type="http://schemas.openxmlformats.org/officeDocument/2006/relationships/slideMaster" Target="slideMasters/slideMaster7.xml"/><Relationship Id="rId162" Type="http://schemas.openxmlformats.org/officeDocument/2006/relationships/slide" Target="slides/slide111.xml"/><Relationship Id="rId183" Type="http://schemas.openxmlformats.org/officeDocument/2006/relationships/slide" Target="slides/slide132.xml"/><Relationship Id="rId218" Type="http://schemas.openxmlformats.org/officeDocument/2006/relationships/slide" Target="slides/slide167.xml"/><Relationship Id="rId239" Type="http://schemas.openxmlformats.org/officeDocument/2006/relationships/slide" Target="slides/slide188.xml"/><Relationship Id="rId250" Type="http://schemas.openxmlformats.org/officeDocument/2006/relationships/slide" Target="slides/slide199.xml"/><Relationship Id="rId271" Type="http://schemas.openxmlformats.org/officeDocument/2006/relationships/slide" Target="slides/slide220.xml"/><Relationship Id="rId292" Type="http://schemas.openxmlformats.org/officeDocument/2006/relationships/slide" Target="slides/slide241.xml"/><Relationship Id="rId306"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31" Type="http://schemas.openxmlformats.org/officeDocument/2006/relationships/slide" Target="slides/slide80.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208" Type="http://schemas.openxmlformats.org/officeDocument/2006/relationships/slide" Target="slides/slide157.xml"/><Relationship Id="rId229" Type="http://schemas.openxmlformats.org/officeDocument/2006/relationships/slide" Target="slides/slide178.xml"/><Relationship Id="rId240" Type="http://schemas.openxmlformats.org/officeDocument/2006/relationships/slide" Target="slides/slide189.xml"/><Relationship Id="rId261" Type="http://schemas.openxmlformats.org/officeDocument/2006/relationships/slide" Target="slides/slide21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8" Type="http://schemas.openxmlformats.org/officeDocument/2006/relationships/slideMaster" Target="slideMasters/slideMaster8.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219" Type="http://schemas.openxmlformats.org/officeDocument/2006/relationships/slide" Target="slides/slide168.xml"/><Relationship Id="rId230" Type="http://schemas.openxmlformats.org/officeDocument/2006/relationships/slide" Target="slides/slide179.xml"/><Relationship Id="rId251" Type="http://schemas.openxmlformats.org/officeDocument/2006/relationships/slide" Target="slides/slide200.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272" Type="http://schemas.openxmlformats.org/officeDocument/2006/relationships/slide" Target="slides/slide221.xml"/><Relationship Id="rId293" Type="http://schemas.openxmlformats.org/officeDocument/2006/relationships/slide" Target="slides/slide24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95" Type="http://schemas.openxmlformats.org/officeDocument/2006/relationships/slide" Target="slides/slide144.xml"/><Relationship Id="rId209" Type="http://schemas.openxmlformats.org/officeDocument/2006/relationships/slide" Target="slides/slide158.xml"/><Relationship Id="rId220" Type="http://schemas.openxmlformats.org/officeDocument/2006/relationships/slide" Target="slides/slide169.xml"/><Relationship Id="rId241" Type="http://schemas.openxmlformats.org/officeDocument/2006/relationships/slide" Target="slides/slide19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262" Type="http://schemas.openxmlformats.org/officeDocument/2006/relationships/slide" Target="slides/slide211.xml"/><Relationship Id="rId283" Type="http://schemas.openxmlformats.org/officeDocument/2006/relationships/slide" Target="slides/slide232.xml"/><Relationship Id="rId78" Type="http://schemas.openxmlformats.org/officeDocument/2006/relationships/slide" Target="slides/slide27.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64" Type="http://schemas.openxmlformats.org/officeDocument/2006/relationships/slide" Target="slides/slide113.xml"/><Relationship Id="rId185" Type="http://schemas.openxmlformats.org/officeDocument/2006/relationships/slide" Target="slides/slide134.xml"/><Relationship Id="rId9" Type="http://schemas.openxmlformats.org/officeDocument/2006/relationships/slideMaster" Target="slideMasters/slideMaster9.xml"/><Relationship Id="rId210" Type="http://schemas.openxmlformats.org/officeDocument/2006/relationships/slide" Target="slides/slide159.xml"/><Relationship Id="rId26" Type="http://schemas.openxmlformats.org/officeDocument/2006/relationships/slideMaster" Target="slideMasters/slideMaster26.xml"/><Relationship Id="rId231" Type="http://schemas.openxmlformats.org/officeDocument/2006/relationships/slide" Target="slides/slide180.xml"/><Relationship Id="rId252" Type="http://schemas.openxmlformats.org/officeDocument/2006/relationships/slide" Target="slides/slide201.xml"/><Relationship Id="rId273" Type="http://schemas.openxmlformats.org/officeDocument/2006/relationships/slide" Target="slides/slide222.xml"/><Relationship Id="rId294" Type="http://schemas.openxmlformats.org/officeDocument/2006/relationships/slide" Target="slides/slide243.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242" Type="http://schemas.openxmlformats.org/officeDocument/2006/relationships/slide" Target="slides/slide191.xml"/><Relationship Id="rId263" Type="http://schemas.openxmlformats.org/officeDocument/2006/relationships/slide" Target="slides/slide212.xml"/><Relationship Id="rId284" Type="http://schemas.openxmlformats.org/officeDocument/2006/relationships/slide" Target="slides/slide233.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 Id="rId232" Type="http://schemas.openxmlformats.org/officeDocument/2006/relationships/slide" Target="slides/slide181.xml"/><Relationship Id="rId253" Type="http://schemas.openxmlformats.org/officeDocument/2006/relationships/slide" Target="slides/slide202.xml"/><Relationship Id="rId274" Type="http://schemas.openxmlformats.org/officeDocument/2006/relationships/slide" Target="slides/slide223.xml"/><Relationship Id="rId295"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slide" Target="slides/slide146.xml"/><Relationship Id="rId201" Type="http://schemas.openxmlformats.org/officeDocument/2006/relationships/slide" Target="slides/slide150.xml"/><Relationship Id="rId222" Type="http://schemas.openxmlformats.org/officeDocument/2006/relationships/slide" Target="slides/slide171.xml"/><Relationship Id="rId243" Type="http://schemas.openxmlformats.org/officeDocument/2006/relationships/slide" Target="slides/slide192.xml"/><Relationship Id="rId264" Type="http://schemas.openxmlformats.org/officeDocument/2006/relationships/slide" Target="slides/slide213.xml"/><Relationship Id="rId285" Type="http://schemas.openxmlformats.org/officeDocument/2006/relationships/slide" Target="slides/slide2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1" Type="http://schemas.openxmlformats.org/officeDocument/2006/relationships/slideMaster" Target="slideMasters/slideMaster1.xml"/><Relationship Id="rId212" Type="http://schemas.openxmlformats.org/officeDocument/2006/relationships/slide" Target="slides/slide161.xml"/><Relationship Id="rId233" Type="http://schemas.openxmlformats.org/officeDocument/2006/relationships/slide" Target="slides/slide182.xml"/><Relationship Id="rId254" Type="http://schemas.openxmlformats.org/officeDocument/2006/relationships/slide" Target="slides/slide20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275" Type="http://schemas.openxmlformats.org/officeDocument/2006/relationships/slide" Target="slides/slide224.xml"/><Relationship Id="rId296" Type="http://schemas.openxmlformats.org/officeDocument/2006/relationships/slide" Target="slides/slide245.xml"/><Relationship Id="rId300" Type="http://schemas.openxmlformats.org/officeDocument/2006/relationships/slide" Target="slides/slide249.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202" Type="http://schemas.openxmlformats.org/officeDocument/2006/relationships/slide" Target="slides/slide151.xml"/><Relationship Id="rId223" Type="http://schemas.openxmlformats.org/officeDocument/2006/relationships/slide" Target="slides/slide172.xml"/><Relationship Id="rId244" Type="http://schemas.openxmlformats.org/officeDocument/2006/relationships/slide" Target="slides/slide19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4.xml"/><Relationship Id="rId286" Type="http://schemas.openxmlformats.org/officeDocument/2006/relationships/slide" Target="slides/slide235.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303" Type="http://schemas.openxmlformats.org/officeDocument/2006/relationships/presProps" Target="presProps.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6" Type="http://schemas.openxmlformats.org/officeDocument/2006/relationships/slideMaster" Target="slideMasters/slideMaster6.xml"/><Relationship Id="rId23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t>09/05/2025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9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92.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a:t>
            </a:fld>
            <a:endParaRPr lang="en-GB"/>
          </a:p>
        </p:txBody>
      </p:sp>
    </p:spTree>
    <p:extLst>
      <p:ext uri="{BB962C8B-B14F-4D97-AF65-F5344CB8AC3E}">
        <p14:creationId xmlns:p14="http://schemas.microsoft.com/office/powerpoint/2010/main" val="212693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105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21:7</a:t>
            </a:r>
            <a:r>
              <a:rPr lang="en-US" dirty="0">
                <a:effectLst/>
                <a:latin typeface="Arial" panose="020B0604020202020204" pitchFamily="34" charset="0"/>
              </a:rPr>
              <a:t>    Then the disciple Jesus loved said to Peter, “It’s the Lord!” When Simon Peter heard that it was the Lord, he put on his tunic (for he had stripped for work), jumped into the water, and headed to shore. </a:t>
            </a:r>
          </a:p>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8</a:t>
            </a:r>
            <a:r>
              <a:rPr lang="en-US" dirty="0">
                <a:effectLst/>
                <a:latin typeface="Arial" panose="020B0604020202020204" pitchFamily="34" charset="0"/>
              </a:rPr>
              <a:t> The others stayed with the boat and pulled the loaded net to the shore, for they were only about a hundred </a:t>
            </a:r>
            <a:r>
              <a:rPr lang="en-US" dirty="0" err="1">
                <a:effectLst/>
                <a:latin typeface="Arial" panose="020B0604020202020204" pitchFamily="34" charset="0"/>
              </a:rPr>
              <a:t>yards</a:t>
            </a:r>
            <a:r>
              <a:rPr lang="en-US" baseline="30000" dirty="0" err="1">
                <a:effectLst/>
                <a:latin typeface="Arial" panose="020B0604020202020204" pitchFamily="34" charset="0"/>
              </a:rPr>
              <a:t>a</a:t>
            </a:r>
            <a:r>
              <a:rPr lang="en-US" dirty="0">
                <a:effectLst/>
                <a:latin typeface="Arial" panose="020B0604020202020204" pitchFamily="34" charset="0"/>
              </a:rPr>
              <a:t> from shore.</a:t>
            </a:r>
          </a:p>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9</a:t>
            </a:r>
            <a:r>
              <a:rPr lang="en-US" dirty="0">
                <a:effectLst/>
                <a:latin typeface="Arial" panose="020B0604020202020204" pitchFamily="34" charset="0"/>
              </a:rPr>
              <a:t> When they got there, they found breakfast waiting for them—fish cooking over a charcoal fire, and some bread.</a:t>
            </a:r>
          </a:p>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21:10</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“Bring some of the fish you’ve just caught,”</a:t>
            </a:r>
            <a:r>
              <a:rPr lang="en-US" dirty="0">
                <a:effectLst/>
                <a:latin typeface="Arial" panose="020B0604020202020204" pitchFamily="34" charset="0"/>
              </a:rPr>
              <a:t> Jesus said. </a:t>
            </a:r>
            <a:r>
              <a:rPr lang="en-US" dirty="0">
                <a:solidFill>
                  <a:srgbClr val="006699"/>
                </a:solidFill>
                <a:effectLst/>
                <a:latin typeface="Arial" panose="020B0604020202020204" pitchFamily="34" charset="0"/>
              </a:rPr>
              <a:t>11</a:t>
            </a:r>
            <a:r>
              <a:rPr lang="en-US" dirty="0">
                <a:effectLst/>
                <a:latin typeface="Arial" panose="020B0604020202020204" pitchFamily="34" charset="0"/>
              </a:rPr>
              <a:t> So Simon Peter went aboard and dragged the net to the shore. There were 153 large fish, and yet the net hadn’t torn.</a:t>
            </a:r>
          </a:p>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There were 153 large fish, and yet the net hadn’t torn.</a:t>
            </a:r>
          </a:p>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21:12</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“Now come and have some breakfast!”</a:t>
            </a:r>
            <a:r>
              <a:rPr lang="en-US" dirty="0">
                <a:effectLst/>
                <a:latin typeface="Arial" panose="020B0604020202020204" pitchFamily="34" charset="0"/>
              </a:rPr>
              <a:t> Jesus said. None of the disciples dared to ask him, “Who are you?” They knew it was the Lord. </a:t>
            </a:r>
            <a:r>
              <a:rPr lang="en-US" dirty="0">
                <a:solidFill>
                  <a:srgbClr val="006699"/>
                </a:solidFill>
                <a:effectLst/>
                <a:latin typeface="Arial" panose="020B0604020202020204" pitchFamily="34" charset="0"/>
              </a:rPr>
              <a:t>13</a:t>
            </a:r>
            <a:r>
              <a:rPr lang="en-US" dirty="0">
                <a:effectLst/>
                <a:latin typeface="Arial" panose="020B0604020202020204" pitchFamily="34" charset="0"/>
              </a:rPr>
              <a:t> Then Jesus served them the bread and the fish. </a:t>
            </a:r>
            <a:r>
              <a:rPr lang="en-US" dirty="0">
                <a:solidFill>
                  <a:srgbClr val="006699"/>
                </a:solidFill>
                <a:effectLst/>
                <a:latin typeface="Arial" panose="020B0604020202020204" pitchFamily="34" charset="0"/>
              </a:rPr>
              <a:t>14</a:t>
            </a:r>
            <a:r>
              <a:rPr lang="en-US" dirty="0">
                <a:effectLst/>
                <a:latin typeface="Arial" panose="020B0604020202020204" pitchFamily="34" charset="0"/>
              </a:rPr>
              <a:t> This was the third time Jesus had appeared to his disciples since he had been raised from the dead.</a:t>
            </a:r>
          </a:p>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79554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118</a:t>
            </a:fld>
            <a:endParaRPr lang="en-GB"/>
          </a:p>
        </p:txBody>
      </p:sp>
    </p:spTree>
    <p:extLst>
      <p:ext uri="{BB962C8B-B14F-4D97-AF65-F5344CB8AC3E}">
        <p14:creationId xmlns:p14="http://schemas.microsoft.com/office/powerpoint/2010/main" val="15892735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119</a:t>
            </a:fld>
            <a:endParaRPr lang="en-GB"/>
          </a:p>
        </p:txBody>
      </p:sp>
    </p:spTree>
    <p:extLst>
      <p:ext uri="{BB962C8B-B14F-4D97-AF65-F5344CB8AC3E}">
        <p14:creationId xmlns:p14="http://schemas.microsoft.com/office/powerpoint/2010/main" val="19297724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F3914-AC5F-7A4F-84DD-3931E5784E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EC3C8C-D86B-0242-A694-42DADC3A2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26A2E8-5EC8-7948-8663-DB71E9E25F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1751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DC28C-C333-2B4A-A834-5D1CB7E5D9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t>In the 1990s, King Hussein of Jordan had the Dome of the Rock covered in gold to shimmer in the sun, especially compared to the double-domed Church of the Holy Sepulchre.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885766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122</a:t>
            </a:fld>
            <a:endParaRPr lang="en-GB"/>
          </a:p>
        </p:txBody>
      </p:sp>
    </p:spTree>
    <p:extLst>
      <p:ext uri="{BB962C8B-B14F-4D97-AF65-F5344CB8AC3E}">
        <p14:creationId xmlns:p14="http://schemas.microsoft.com/office/powerpoint/2010/main" val="19589925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21:15</a:t>
            </a:r>
            <a:r>
              <a:rPr lang="en-US" dirty="0">
                <a:solidFill>
                  <a:srgbClr val="000000"/>
                </a:solidFill>
                <a:effectLst/>
                <a:latin typeface="Arial" panose="020B0604020202020204" pitchFamily="34" charset="0"/>
              </a:rPr>
              <a:t>    After breakfast Jesus asked Simon Peter, </a:t>
            </a:r>
            <a:endParaRPr lang="en-US" dirty="0"/>
          </a:p>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“Simon, son of John, do you love me more than these?”</a:t>
            </a:r>
          </a:p>
          <a:p>
            <a:endParaRPr lang="en-US" dirty="0">
              <a:solidFill>
                <a:srgbClr val="FF2500"/>
              </a:solidFill>
              <a:effectLst/>
              <a:latin typeface="Arial" panose="020B0604020202020204" pitchFamily="34" charset="0"/>
            </a:endParaRPr>
          </a:p>
          <a:p>
            <a:r>
              <a:rPr lang="en-US" dirty="0">
                <a:solidFill>
                  <a:srgbClr val="FF2500"/>
                </a:solidFill>
                <a:effectLst/>
                <a:latin typeface="Arial" panose="020B0604020202020204" pitchFamily="34" charset="0"/>
              </a:rPr>
              <a:t>THESE:</a:t>
            </a:r>
          </a:p>
          <a:p>
            <a:r>
              <a:rPr lang="en-US" dirty="0">
                <a:solidFill>
                  <a:srgbClr val="FF2500"/>
                </a:solidFill>
                <a:effectLst/>
                <a:latin typeface="Arial" panose="020B0604020202020204" pitchFamily="34" charset="0"/>
              </a:rPr>
              <a:t>• More than fishing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 More than Peter loved the other disciples</a:t>
            </a:r>
          </a:p>
          <a:p>
            <a:r>
              <a:rPr lang="en-US" dirty="0">
                <a:solidFill>
                  <a:srgbClr val="FF2500"/>
                </a:solidFill>
                <a:effectLst/>
                <a:latin typeface="Arial" panose="020B0604020202020204" pitchFamily="34" charset="0"/>
              </a:rPr>
              <a:t>• More than the other disciples loved him (Peter had said earlier that he would die for him)</a:t>
            </a:r>
          </a:p>
        </p:txBody>
      </p:sp>
    </p:spTree>
    <p:extLst>
      <p:ext uri="{BB962C8B-B14F-4D97-AF65-F5344CB8AC3E}">
        <p14:creationId xmlns:p14="http://schemas.microsoft.com/office/powerpoint/2010/main" val="39667764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“Yes, Lord,” Peter replied, “you know I love you.” </a:t>
            </a:r>
          </a:p>
          <a:p>
            <a:endParaRPr lang="en-US" dirty="0"/>
          </a:p>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“Then feed my lambs,”</a:t>
            </a:r>
            <a:r>
              <a:rPr lang="en-US" dirty="0">
                <a:solidFill>
                  <a:srgbClr val="000000"/>
                </a:solidFill>
                <a:effectLst/>
                <a:latin typeface="Arial" panose="020B0604020202020204" pitchFamily="34" charset="0"/>
              </a:rPr>
              <a:t> Jesus told him.</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Not:</a:t>
            </a:r>
          </a:p>
          <a:p>
            <a:r>
              <a:rPr lang="en-US" dirty="0"/>
              <a:t>• If you love me, then die for me</a:t>
            </a:r>
          </a:p>
          <a:p>
            <a:r>
              <a:rPr lang="en-US" dirty="0"/>
              <a:t>• If you love me, then leave everything behind</a:t>
            </a:r>
          </a:p>
          <a:p>
            <a:endParaRPr lang="en-US" dirty="0"/>
          </a:p>
          <a:p>
            <a:r>
              <a:rPr lang="en-US" dirty="0"/>
              <a:t>But:</a:t>
            </a:r>
          </a:p>
          <a:p>
            <a:r>
              <a:rPr lang="en-US" dirty="0"/>
              <a:t>• If you love me, then make disciples</a:t>
            </a:r>
          </a:p>
        </p:txBody>
      </p:sp>
    </p:spTree>
    <p:extLst>
      <p:ext uri="{BB962C8B-B14F-4D97-AF65-F5344CB8AC3E}">
        <p14:creationId xmlns:p14="http://schemas.microsoft.com/office/powerpoint/2010/main" val="28167072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21:16</a:t>
            </a:r>
            <a:r>
              <a:rPr lang="en-US" dirty="0">
                <a:solidFill>
                  <a:srgbClr val="000000"/>
                </a:solidFill>
                <a:effectLst/>
                <a:latin typeface="Arial" panose="020B0604020202020204" pitchFamily="34" charset="0"/>
              </a:rPr>
              <a:t>    Jesus repeated the question: </a:t>
            </a:r>
            <a:r>
              <a:rPr lang="en-US" dirty="0">
                <a:solidFill>
                  <a:srgbClr val="FF2500"/>
                </a:solidFill>
                <a:effectLst/>
                <a:latin typeface="Arial" panose="020B0604020202020204" pitchFamily="34" charset="0"/>
              </a:rPr>
              <a:t>“Simon son of John, do you love me?”</a:t>
            </a:r>
            <a:r>
              <a:rPr lang="en-US" dirty="0">
                <a:solidFill>
                  <a:srgbClr val="000000"/>
                </a:solidFill>
                <a:effectLst/>
                <a:latin typeface="Arial" panose="020B0604020202020204" pitchFamily="34" charset="0"/>
              </a:rPr>
              <a:t> </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655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952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a:t>
            </a:r>
            <a:r>
              <a:rPr lang="en-US" dirty="0">
                <a:effectLst/>
                <a:latin typeface="Lucida Grande" panose="020B0600040502020204" pitchFamily="34" charset="0"/>
              </a:rPr>
              <a:t>    Saturday evening, when the Sabbath ended, Mary Magdalene, Mary the mother of James, and Salome went out and purchased burial spices so they could anoint Jesus’ body. </a:t>
            </a:r>
          </a:p>
          <a:p>
            <a:endParaRPr lang="en-US" dirty="0">
              <a:effectLst/>
              <a:latin typeface="Lucida Grande" panose="020B0600040502020204" pitchFamily="34" charset="0"/>
            </a:endParaRPr>
          </a:p>
          <a:p>
            <a:r>
              <a:rPr lang="en-US" dirty="0">
                <a:effectLst/>
                <a:latin typeface="Lucida Grande" panose="020B0600040502020204" pitchFamily="34" charset="0"/>
              </a:rPr>
              <a:t>Mary of Bethany had already anointed Jesus for burial, but these women wanted to show respect for Jesus.</a:t>
            </a:r>
          </a:p>
        </p:txBody>
      </p:sp>
      <p:sp>
        <p:nvSpPr>
          <p:cNvPr id="4" name="Slide Number Placeholder 3"/>
          <p:cNvSpPr>
            <a:spLocks noGrp="1"/>
          </p:cNvSpPr>
          <p:nvPr>
            <p:ph type="sldNum" sz="quarter" idx="5"/>
          </p:nvPr>
        </p:nvSpPr>
        <p:spPr/>
        <p:txBody>
          <a:bodyPr/>
          <a:lstStyle/>
          <a:p>
            <a:fld id="{CD9670C4-7A0F-4C2E-B307-9D478A608AD0}" type="slidenum">
              <a:rPr lang="en-GB" smtClean="0"/>
              <a:t>13</a:t>
            </a:fld>
            <a:endParaRPr lang="en-GB"/>
          </a:p>
        </p:txBody>
      </p:sp>
    </p:spTree>
    <p:extLst>
      <p:ext uri="{BB962C8B-B14F-4D97-AF65-F5344CB8AC3E}">
        <p14:creationId xmlns:p14="http://schemas.microsoft.com/office/powerpoint/2010/main" val="16504340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353949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81196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3332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134</a:t>
            </a:fld>
            <a:endParaRPr lang="en-GB"/>
          </a:p>
        </p:txBody>
      </p:sp>
    </p:spTree>
    <p:extLst>
      <p:ext uri="{BB962C8B-B14F-4D97-AF65-F5344CB8AC3E}">
        <p14:creationId xmlns:p14="http://schemas.microsoft.com/office/powerpoint/2010/main" val="7626349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135</a:t>
            </a:fld>
            <a:endParaRPr lang="en-GB"/>
          </a:p>
        </p:txBody>
      </p:sp>
    </p:spTree>
    <p:extLst>
      <p:ext uri="{BB962C8B-B14F-4D97-AF65-F5344CB8AC3E}">
        <p14:creationId xmlns:p14="http://schemas.microsoft.com/office/powerpoint/2010/main" val="5734742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136</a:t>
            </a:fld>
            <a:endParaRPr lang="en-GB"/>
          </a:p>
        </p:txBody>
      </p:sp>
    </p:spTree>
    <p:extLst>
      <p:ext uri="{BB962C8B-B14F-4D97-AF65-F5344CB8AC3E}">
        <p14:creationId xmlns:p14="http://schemas.microsoft.com/office/powerpoint/2010/main" val="6799195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137</a:t>
            </a:fld>
            <a:endParaRPr lang="en-GB"/>
          </a:p>
        </p:txBody>
      </p:sp>
    </p:spTree>
    <p:extLst>
      <p:ext uri="{BB962C8B-B14F-4D97-AF65-F5344CB8AC3E}">
        <p14:creationId xmlns:p14="http://schemas.microsoft.com/office/powerpoint/2010/main" val="42805329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138</a:t>
            </a:fld>
            <a:endParaRPr lang="en-GB"/>
          </a:p>
        </p:txBody>
      </p:sp>
    </p:spTree>
    <p:extLst>
      <p:ext uri="{BB962C8B-B14F-4D97-AF65-F5344CB8AC3E}">
        <p14:creationId xmlns:p14="http://schemas.microsoft.com/office/powerpoint/2010/main" val="31034006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Times New Roman" charset="0"/>
                <a:cs typeface="Times New Roman" charset="0"/>
              </a:rPr>
              <a:t>We have feminized Roman soldiers in our day to the extent that those guarding the tomb are reduced to two men in miniskirts. Nothing could be further from the truth! A single Roman soldier was trained to repel an oncoming army by holding his ground at any cost.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141</a:t>
            </a:fld>
            <a:endParaRPr lang="en-GB"/>
          </a:p>
        </p:txBody>
      </p:sp>
    </p:spTree>
    <p:extLst>
      <p:ext uri="{BB962C8B-B14F-4D97-AF65-F5344CB8AC3E}">
        <p14:creationId xmlns:p14="http://schemas.microsoft.com/office/powerpoint/2010/main" val="26653319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149</a:t>
            </a:fld>
            <a:endParaRPr lang="en-GB"/>
          </a:p>
        </p:txBody>
      </p:sp>
    </p:spTree>
    <p:extLst>
      <p:ext uri="{BB962C8B-B14F-4D97-AF65-F5344CB8AC3E}">
        <p14:creationId xmlns:p14="http://schemas.microsoft.com/office/powerpoint/2010/main" val="41829338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150</a:t>
            </a:fld>
            <a:endParaRPr lang="en-GB"/>
          </a:p>
        </p:txBody>
      </p:sp>
    </p:spTree>
    <p:extLst>
      <p:ext uri="{BB962C8B-B14F-4D97-AF65-F5344CB8AC3E}">
        <p14:creationId xmlns:p14="http://schemas.microsoft.com/office/powerpoint/2010/main" val="188426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Goards at the tomb were threatened with death for allowing anyone to touch the body.</a:t>
            </a:r>
          </a:p>
        </p:txBody>
      </p:sp>
    </p:spTree>
    <p:extLst>
      <p:ext uri="{BB962C8B-B14F-4D97-AF65-F5344CB8AC3E}">
        <p14:creationId xmlns:p14="http://schemas.microsoft.com/office/powerpoint/2010/main" val="8935047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151</a:t>
            </a:fld>
            <a:endParaRPr lang="en-GB"/>
          </a:p>
        </p:txBody>
      </p:sp>
    </p:spTree>
    <p:extLst>
      <p:ext uri="{BB962C8B-B14F-4D97-AF65-F5344CB8AC3E}">
        <p14:creationId xmlns:p14="http://schemas.microsoft.com/office/powerpoint/2010/main" val="27056437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29489439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155</a:t>
            </a:fld>
            <a:endParaRPr lang="en-GB"/>
          </a:p>
        </p:txBody>
      </p:sp>
    </p:spTree>
    <p:extLst>
      <p:ext uri="{BB962C8B-B14F-4D97-AF65-F5344CB8AC3E}">
        <p14:creationId xmlns:p14="http://schemas.microsoft.com/office/powerpoint/2010/main" val="42500554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156</a:t>
            </a:fld>
            <a:endParaRPr lang="en-GB"/>
          </a:p>
        </p:txBody>
      </p:sp>
    </p:spTree>
    <p:extLst>
      <p:ext uri="{BB962C8B-B14F-4D97-AF65-F5344CB8AC3E}">
        <p14:creationId xmlns:p14="http://schemas.microsoft.com/office/powerpoint/2010/main" val="40280096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157</a:t>
            </a:fld>
            <a:endParaRPr lang="en-GB"/>
          </a:p>
        </p:txBody>
      </p:sp>
    </p:spTree>
    <p:extLst>
      <p:ext uri="{BB962C8B-B14F-4D97-AF65-F5344CB8AC3E}">
        <p14:creationId xmlns:p14="http://schemas.microsoft.com/office/powerpoint/2010/main" val="14545231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158</a:t>
            </a:fld>
            <a:endParaRPr lang="en-GB"/>
          </a:p>
        </p:txBody>
      </p:sp>
    </p:spTree>
    <p:extLst>
      <p:ext uri="{BB962C8B-B14F-4D97-AF65-F5344CB8AC3E}">
        <p14:creationId xmlns:p14="http://schemas.microsoft.com/office/powerpoint/2010/main" val="235867193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159</a:t>
            </a:fld>
            <a:endParaRPr lang="en-GB"/>
          </a:p>
        </p:txBody>
      </p:sp>
    </p:spTree>
    <p:extLst>
      <p:ext uri="{BB962C8B-B14F-4D97-AF65-F5344CB8AC3E}">
        <p14:creationId xmlns:p14="http://schemas.microsoft.com/office/powerpoint/2010/main" val="38646713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They would also be killed for falling asleep on duty, so you can be sure they did not allow a single one among them to fall asleep.</a:t>
            </a:r>
          </a:p>
        </p:txBody>
      </p:sp>
    </p:spTree>
    <p:extLst>
      <p:ext uri="{BB962C8B-B14F-4D97-AF65-F5344CB8AC3E}">
        <p14:creationId xmlns:p14="http://schemas.microsoft.com/office/powerpoint/2010/main" val="864486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162</a:t>
            </a:fld>
            <a:endParaRPr lang="en-GB"/>
          </a:p>
        </p:txBody>
      </p:sp>
    </p:spTree>
    <p:extLst>
      <p:ext uri="{BB962C8B-B14F-4D97-AF65-F5344CB8AC3E}">
        <p14:creationId xmlns:p14="http://schemas.microsoft.com/office/powerpoint/2010/main" val="1564961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21:19</a:t>
            </a:r>
            <a:r>
              <a:rPr lang="en-US" dirty="0">
                <a:effectLst/>
                <a:latin typeface="Arial" panose="020B0604020202020204" pitchFamily="34" charset="0"/>
              </a:rPr>
              <a:t> Jesus said this to let him know by what kind of death he would glorify God. Then Jesus told him, </a:t>
            </a:r>
            <a:r>
              <a:rPr lang="en-US" dirty="0">
                <a:solidFill>
                  <a:srgbClr val="FF2500"/>
                </a:solidFill>
                <a:effectLst/>
                <a:latin typeface="Arial" panose="020B0604020202020204" pitchFamily="34" charset="0"/>
              </a:rPr>
              <a:t>“Follow me.”</a:t>
            </a:r>
            <a:endParaRPr lang="en-US" dirty="0">
              <a:effectLst/>
              <a:latin typeface="Arial" panose="020B0604020202020204" pitchFamily="34" charset="0"/>
            </a:endParaRP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21:20</a:t>
            </a:r>
            <a:r>
              <a:rPr lang="en-US" dirty="0">
                <a:effectLst/>
                <a:latin typeface="Arial" panose="020B0604020202020204" pitchFamily="34" charset="0"/>
              </a:rPr>
              <a:t>    Peter turned around and saw behind them the disciple Jesus loved—the one who had leaned over to Jesus during supper and asked, “Lord, who will betray you?” </a:t>
            </a:r>
          </a:p>
          <a:p>
            <a:pPr eaLnBrk="1" hangingPunct="1"/>
            <a:endParaRPr lang="en-US" dirty="0"/>
          </a:p>
        </p:txBody>
      </p:sp>
    </p:spTree>
    <p:extLst>
      <p:ext uri="{BB962C8B-B14F-4D97-AF65-F5344CB8AC3E}">
        <p14:creationId xmlns:p14="http://schemas.microsoft.com/office/powerpoint/2010/main" val="38156129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168</a:t>
            </a:fld>
            <a:endParaRPr lang="en-GB"/>
          </a:p>
        </p:txBody>
      </p:sp>
    </p:spTree>
    <p:extLst>
      <p:ext uri="{BB962C8B-B14F-4D97-AF65-F5344CB8AC3E}">
        <p14:creationId xmlns:p14="http://schemas.microsoft.com/office/powerpoint/2010/main" val="247636114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169</a:t>
            </a:fld>
            <a:endParaRPr lang="en-GB"/>
          </a:p>
        </p:txBody>
      </p:sp>
    </p:spTree>
    <p:extLst>
      <p:ext uri="{BB962C8B-B14F-4D97-AF65-F5344CB8AC3E}">
        <p14:creationId xmlns:p14="http://schemas.microsoft.com/office/powerpoint/2010/main" val="11118600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170</a:t>
            </a:fld>
            <a:endParaRPr lang="en-GB"/>
          </a:p>
        </p:txBody>
      </p:sp>
    </p:spTree>
    <p:extLst>
      <p:ext uri="{BB962C8B-B14F-4D97-AF65-F5344CB8AC3E}">
        <p14:creationId xmlns:p14="http://schemas.microsoft.com/office/powerpoint/2010/main" val="187224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Death would ensue if the Roman seal were allowed to be broken.</a:t>
            </a:r>
          </a:p>
        </p:txBody>
      </p:sp>
    </p:spTree>
    <p:extLst>
      <p:ext uri="{BB962C8B-B14F-4D97-AF65-F5344CB8AC3E}">
        <p14:creationId xmlns:p14="http://schemas.microsoft.com/office/powerpoint/2010/main" val="116535728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2DA9E-C646-1226-20F8-12E4F777A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7571D-A342-A848-2426-61F1B0238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9F15E-830D-B81B-D49E-46B7073BD4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750674-BA77-7C96-09CF-1B69F6618C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7387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89C6-8690-6256-E722-2CDE2FD56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524AB-12FD-CE9D-A674-204FCCA46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596B8-6C4E-CD44-CC62-B4FEEB3D6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764FDF-931B-7BDB-224F-C7A75660B3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2835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173</a:t>
            </a:fld>
            <a:endParaRPr lang="en-GB"/>
          </a:p>
        </p:txBody>
      </p:sp>
    </p:spTree>
    <p:extLst>
      <p:ext uri="{BB962C8B-B14F-4D97-AF65-F5344CB8AC3E}">
        <p14:creationId xmlns:p14="http://schemas.microsoft.com/office/powerpoint/2010/main" val="23888607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175</a:t>
            </a:fld>
            <a:endParaRPr lang="en-GB"/>
          </a:p>
        </p:txBody>
      </p:sp>
    </p:spTree>
    <p:extLst>
      <p:ext uri="{BB962C8B-B14F-4D97-AF65-F5344CB8AC3E}">
        <p14:creationId xmlns:p14="http://schemas.microsoft.com/office/powerpoint/2010/main" val="135618013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calling to live the truth and then teach the truth to others.</a:t>
            </a:r>
          </a:p>
        </p:txBody>
      </p:sp>
      <p:sp>
        <p:nvSpPr>
          <p:cNvPr id="4" name="Slide Number Placeholder 3"/>
          <p:cNvSpPr>
            <a:spLocks noGrp="1"/>
          </p:cNvSpPr>
          <p:nvPr>
            <p:ph type="sldNum" sz="quarter" idx="5"/>
          </p:nvPr>
        </p:nvSpPr>
        <p:spPr/>
        <p:txBody>
          <a:bodyPr/>
          <a:lstStyle/>
          <a:p>
            <a:fld id="{CD9670C4-7A0F-4C2E-B307-9D478A608AD0}" type="slidenum">
              <a:rPr lang="en-GB" smtClean="0"/>
              <a:t>177</a:t>
            </a:fld>
            <a:endParaRPr lang="en-GB"/>
          </a:p>
        </p:txBody>
      </p:sp>
    </p:spTree>
    <p:extLst>
      <p:ext uri="{BB962C8B-B14F-4D97-AF65-F5344CB8AC3E}">
        <p14:creationId xmlns:p14="http://schemas.microsoft.com/office/powerpoint/2010/main" val="339346983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28:16</a:t>
            </a:r>
            <a:r>
              <a:rPr lang="en-US" dirty="0">
                <a:effectLst/>
                <a:latin typeface="Lucida Grande" panose="020B0600040502020204" pitchFamily="34" charset="0"/>
              </a:rPr>
              <a:t>    Then the eleven disciples left for Galilee, going to the mountain where Jesus had told them to go.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When they saw him, they worshiped him—but some of them doubted!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28:18</a:t>
            </a:r>
            <a:r>
              <a:rPr lang="en-US" dirty="0">
                <a:solidFill>
                  <a:srgbClr val="000000"/>
                </a:solidFill>
                <a:effectLst/>
                <a:latin typeface="Lucida Grande" panose="020B0600040502020204" pitchFamily="34" charset="0"/>
              </a:rPr>
              <a:t>    Jesus came and told his disciples, </a:t>
            </a:r>
            <a:r>
              <a:rPr lang="en-US" dirty="0">
                <a:solidFill>
                  <a:srgbClr val="FF2500"/>
                </a:solidFill>
                <a:effectLst/>
                <a:latin typeface="Lucida Grande" panose="020B0600040502020204" pitchFamily="34" charset="0"/>
              </a:rPr>
              <a:t>“I have been given all authority in heaven and on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Therefore, go and make disciples of all the nations, baptizing them in the name of the Father and the Son and the Holy Spirit.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Teach these new disciples to obey all the commands I have given you. And be sure of this: I am with you always, even to the end of the age.”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CD9670C4-7A0F-4C2E-B307-9D478A608AD0}" type="slidenum">
              <a:rPr lang="en-GB" smtClean="0"/>
              <a:t>178</a:t>
            </a:fld>
            <a:endParaRPr lang="en-GB"/>
          </a:p>
        </p:txBody>
      </p:sp>
    </p:spTree>
    <p:extLst>
      <p:ext uri="{BB962C8B-B14F-4D97-AF65-F5344CB8AC3E}">
        <p14:creationId xmlns:p14="http://schemas.microsoft.com/office/powerpoint/2010/main" val="7312097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the English nor the Arabic clearly state the Greek where "make disciples" is the command here. We do this by going, baptizing, and teaching. </a:t>
            </a:r>
          </a:p>
        </p:txBody>
      </p:sp>
      <p:sp>
        <p:nvSpPr>
          <p:cNvPr id="4" name="Slide Number Placeholder 3"/>
          <p:cNvSpPr>
            <a:spLocks noGrp="1"/>
          </p:cNvSpPr>
          <p:nvPr>
            <p:ph type="sldNum" sz="quarter" idx="5"/>
          </p:nvPr>
        </p:nvSpPr>
        <p:spPr/>
        <p:txBody>
          <a:bodyPr/>
          <a:lstStyle/>
          <a:p>
            <a:fld id="{CD9670C4-7A0F-4C2E-B307-9D478A608AD0}" type="slidenum">
              <a:rPr lang="en-GB" smtClean="0"/>
              <a:t>179</a:t>
            </a:fld>
            <a:endParaRPr lang="en-GB"/>
          </a:p>
        </p:txBody>
      </p:sp>
    </p:spTree>
    <p:extLst>
      <p:ext uri="{BB962C8B-B14F-4D97-AF65-F5344CB8AC3E}">
        <p14:creationId xmlns:p14="http://schemas.microsoft.com/office/powerpoint/2010/main" val="35710093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180</a:t>
            </a:fld>
            <a:endParaRPr lang="en-GB"/>
          </a:p>
        </p:txBody>
      </p:sp>
    </p:spTree>
    <p:extLst>
      <p:ext uri="{BB962C8B-B14F-4D97-AF65-F5344CB8AC3E}">
        <p14:creationId xmlns:p14="http://schemas.microsoft.com/office/powerpoint/2010/main" val="1758135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a:t>The seal stretched tightly over the stone so that any movement of the stone would break the wax seal.</a:t>
            </a:r>
          </a:p>
        </p:txBody>
      </p:sp>
    </p:spTree>
    <p:extLst>
      <p:ext uri="{BB962C8B-B14F-4D97-AF65-F5344CB8AC3E}">
        <p14:creationId xmlns:p14="http://schemas.microsoft.com/office/powerpoint/2010/main" val="20228321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184</a:t>
            </a:fld>
            <a:endParaRPr lang="en-GB"/>
          </a:p>
        </p:txBody>
      </p:sp>
    </p:spTree>
    <p:extLst>
      <p:ext uri="{BB962C8B-B14F-4D97-AF65-F5344CB8AC3E}">
        <p14:creationId xmlns:p14="http://schemas.microsoft.com/office/powerpoint/2010/main" val="41428907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185</a:t>
            </a:fld>
            <a:endParaRPr lang="en-GB"/>
          </a:p>
        </p:txBody>
      </p:sp>
    </p:spTree>
    <p:extLst>
      <p:ext uri="{BB962C8B-B14F-4D97-AF65-F5344CB8AC3E}">
        <p14:creationId xmlns:p14="http://schemas.microsoft.com/office/powerpoint/2010/main" val="19610836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186</a:t>
            </a:fld>
            <a:endParaRPr lang="en-GB"/>
          </a:p>
        </p:txBody>
      </p:sp>
    </p:spTree>
    <p:extLst>
      <p:ext uri="{BB962C8B-B14F-4D97-AF65-F5344CB8AC3E}">
        <p14:creationId xmlns:p14="http://schemas.microsoft.com/office/powerpoint/2010/main" val="152991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187</a:t>
            </a:fld>
            <a:endParaRPr lang="en-GB"/>
          </a:p>
        </p:txBody>
      </p:sp>
    </p:spTree>
    <p:extLst>
      <p:ext uri="{BB962C8B-B14F-4D97-AF65-F5344CB8AC3E}">
        <p14:creationId xmlns:p14="http://schemas.microsoft.com/office/powerpoint/2010/main" val="181161457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188</a:t>
            </a:fld>
            <a:endParaRPr lang="en-GB"/>
          </a:p>
        </p:txBody>
      </p:sp>
    </p:spTree>
    <p:extLst>
      <p:ext uri="{BB962C8B-B14F-4D97-AF65-F5344CB8AC3E}">
        <p14:creationId xmlns:p14="http://schemas.microsoft.com/office/powerpoint/2010/main" val="388766285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189</a:t>
            </a:fld>
            <a:endParaRPr lang="en-GB"/>
          </a:p>
        </p:txBody>
      </p:sp>
    </p:spTree>
    <p:extLst>
      <p:ext uri="{BB962C8B-B14F-4D97-AF65-F5344CB8AC3E}">
        <p14:creationId xmlns:p14="http://schemas.microsoft.com/office/powerpoint/2010/main" val="5807980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ffectLst/>
                <a:latin typeface="Lucida Grande" panose="020B0600040502020204" pitchFamily="34" charset="0"/>
              </a:rPr>
              <a:t>[Longer Ending of Mark]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Magdalene, the woman from whom he had cast out seven demons.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She went to the disciples, who were grieving and weeping, and told them what had happened.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But when she told them that Jesus was alive and she had seen him, they didn’t believe 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16:12</a:t>
            </a:r>
            <a:r>
              <a:rPr lang="en-US" dirty="0">
                <a:effectLst/>
                <a:latin typeface="Lucida Grande" panose="020B0600040502020204" pitchFamily="34" charset="0"/>
              </a:rPr>
              <a:t>    Afterward he appeared in a different form to two of his followers who were walking from Jerusalem into the country.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rushed back to tell the others, but no one believed them.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16:14</a:t>
            </a:r>
            <a:r>
              <a:rPr lang="en-US" dirty="0">
                <a:effectLst/>
                <a:latin typeface="Lucida Grande" panose="020B0600040502020204" pitchFamily="34" charset="0"/>
              </a:rPr>
              <a:t>    Still later he appeared to the eleven disciples as they were eating together. He rebuked them for their stubborn unbelief because they refused to believe those who had seen him after he had been raised from the dead.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16:19</a:t>
            </a:r>
            <a:r>
              <a:rPr lang="en-US" dirty="0">
                <a:effectLst/>
                <a:latin typeface="Lucida Grande" panose="020B0600040502020204" pitchFamily="34" charset="0"/>
              </a:rPr>
              <a:t>    When the Lord Jesus had finished talking with them, he was taken up into heaven and sat down in the place of honor at God’s right hand.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And the disciples went everywhere and preached, and the Lord worked through them, confirming what they said by many miraculous signs. </a:t>
            </a:r>
          </a:p>
          <a:p>
            <a:r>
              <a:rPr lang="en-US" dirty="0">
                <a:effectLst/>
                <a:latin typeface="Lucida Grande" panose="020B0600040502020204" pitchFamily="34" charset="0"/>
              </a:rPr>
              <a:t>__________</a:t>
            </a:r>
          </a:p>
          <a:p>
            <a:r>
              <a:rPr lang="en-US" dirty="0">
                <a:effectLst/>
                <a:latin typeface="Lucida Grande" panose="020B0600040502020204" pitchFamily="34" charset="0"/>
              </a:rPr>
              <a:t>Mark 16:20 NASB 1996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effectLst/>
                <a:latin typeface="Lucida Grande" panose="020B0600040502020204" pitchFamily="34" charset="0"/>
              </a:rPr>
              <a:t>2</a:t>
            </a:r>
            <a:r>
              <a:rPr lang="en-US" dirty="0">
                <a:effectLst/>
                <a:latin typeface="Lucida Grande" panose="020B0600040502020204" pitchFamily="34" charset="0"/>
              </a:rPr>
              <a:t>A few late </a:t>
            </a:r>
            <a:r>
              <a:rPr lang="en-US" dirty="0" err="1">
                <a:effectLst/>
                <a:latin typeface="Lucida Grande" panose="020B0600040502020204" pitchFamily="34" charset="0"/>
              </a:rPr>
              <a:t>mss</a:t>
            </a:r>
            <a:r>
              <a:rPr lang="en-US" dirty="0">
                <a:effectLst/>
                <a:latin typeface="Lucida Grande" panose="020B0600040502020204" pitchFamily="34" charset="0"/>
              </a:rPr>
              <a:t> and versions contain this paragraph, usually after v 8; a few have it at the end of </a:t>
            </a:r>
            <a:r>
              <a:rPr lang="en-US" dirty="0" err="1">
                <a:effectLst/>
                <a:latin typeface="Lucida Grande" panose="020B0600040502020204" pitchFamily="34" charset="0"/>
              </a:rPr>
              <a:t>ch</a:t>
            </a:r>
            <a:endParaRPr lang="en-US" dirty="0">
              <a:effectLst/>
              <a:latin typeface="Lucida Grande" panose="020B0600040502020204" pitchFamily="34" charset="0"/>
            </a:endParaRPr>
          </a:p>
          <a:p>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 [</a:t>
            </a:r>
            <a:r>
              <a:rPr lang="en-US" baseline="30000" dirty="0">
                <a:effectLst/>
                <a:latin typeface="Lucida Grande" panose="020B0600040502020204" pitchFamily="34" charset="0"/>
              </a:rPr>
              <a:t>2</a:t>
            </a:r>
            <a:r>
              <a:rPr lang="en-US" dirty="0">
                <a:effectLst/>
                <a:latin typeface="Lucida Grande" panose="020B0600040502020204" pitchFamily="34" charset="0"/>
              </a:rPr>
              <a:t>And they promptly reported all these instructions to Peter and his companions. And after that, Jesus Himself sent out through them from east to west the sacred and imperishable proclamation of eternal salvation.]</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Acts 12 shows 16 guards over Peter, and all were executed after he escaped. It is likely that there also were 16 men guarding the tomb of Jesus.</a:t>
            </a:r>
          </a:p>
        </p:txBody>
      </p:sp>
    </p:spTree>
    <p:extLst>
      <p:ext uri="{BB962C8B-B14F-4D97-AF65-F5344CB8AC3E}">
        <p14:creationId xmlns:p14="http://schemas.microsoft.com/office/powerpoint/2010/main" val="3644263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21303952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45</a:t>
            </a:r>
            <a:r>
              <a:rPr lang="en-US" dirty="0">
                <a:solidFill>
                  <a:srgbClr val="000000"/>
                </a:solidFill>
                <a:effectLst/>
                <a:latin typeface="Lucida Grande" panose="020B0600040502020204" pitchFamily="34" charset="0"/>
              </a:rPr>
              <a:t> Then he opened their minds to understand the Scriptures. </a:t>
            </a: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194</a:t>
            </a:fld>
            <a:endParaRPr lang="en-GB"/>
          </a:p>
        </p:txBody>
      </p:sp>
    </p:spTree>
    <p:extLst>
      <p:ext uri="{BB962C8B-B14F-4D97-AF65-F5344CB8AC3E}">
        <p14:creationId xmlns:p14="http://schemas.microsoft.com/office/powerpoint/2010/main" val="213796965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four gospels record four different times that Jesus commissions his disciples to reach the world with the gospel.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901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16:19</a:t>
            </a:r>
            <a:r>
              <a:rPr lang="en-US" dirty="0">
                <a:effectLst/>
                <a:latin typeface="Arial" panose="020B0604020202020204" pitchFamily="34" charset="0"/>
              </a:rPr>
              <a:t>    When the Lord Jesus had finished talking with them, he was taken up into heaven and sat down in the place of honor at God’s right hand. </a:t>
            </a:r>
            <a:r>
              <a:rPr lang="en-US" dirty="0">
                <a:solidFill>
                  <a:srgbClr val="006699"/>
                </a:solidFill>
                <a:effectLst/>
                <a:latin typeface="Arial" panose="020B0604020202020204" pitchFamily="34" charset="0"/>
              </a:rPr>
              <a:t>20</a:t>
            </a:r>
            <a:r>
              <a:rPr lang="en-US" dirty="0">
                <a:effectLst/>
                <a:latin typeface="Arial" panose="020B0604020202020204" pitchFamily="34" charset="0"/>
              </a:rPr>
              <a:t> And the disciples went everywhere and preached, and the Lord worked through them, confirming what they said by many miraculous signs.</a:t>
            </a:r>
          </a:p>
          <a:p>
            <a:endParaRPr lang="en-US" dirty="0">
              <a:effectLst/>
              <a:latin typeface="Arial" panose="020B0604020202020204" pitchFamily="34" charset="0"/>
            </a:endParaRPr>
          </a:p>
          <a:p>
            <a:r>
              <a:rPr lang="en-US" i="1" dirty="0">
                <a:effectLst/>
                <a:latin typeface="Arial" panose="020B0604020202020204" pitchFamily="34" charset="0"/>
              </a:rPr>
              <a:t>The Ascension</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24:50</a:t>
            </a:r>
            <a:r>
              <a:rPr lang="en-US" dirty="0">
                <a:effectLst/>
                <a:latin typeface="Arial" panose="020B0604020202020204" pitchFamily="34" charset="0"/>
              </a:rPr>
              <a:t>    Then Jesus led them to Bethany, and lifting his hands to heaven, he blessed them. </a:t>
            </a:r>
            <a:r>
              <a:rPr lang="en-US" dirty="0">
                <a:solidFill>
                  <a:srgbClr val="006699"/>
                </a:solidFill>
                <a:effectLst/>
                <a:latin typeface="Arial" panose="020B0604020202020204" pitchFamily="34" charset="0"/>
              </a:rPr>
              <a:t>51</a:t>
            </a:r>
            <a:r>
              <a:rPr lang="en-US" dirty="0">
                <a:effectLst/>
                <a:latin typeface="Arial" panose="020B0604020202020204" pitchFamily="34" charset="0"/>
              </a:rPr>
              <a:t> While he was blessing them, he left them and was taken up to heaven. </a:t>
            </a:r>
            <a:r>
              <a:rPr lang="en-US" dirty="0">
                <a:solidFill>
                  <a:srgbClr val="006699"/>
                </a:solidFill>
                <a:effectLst/>
                <a:latin typeface="Arial" panose="020B0604020202020204" pitchFamily="34" charset="0"/>
              </a:rPr>
              <a:t>52</a:t>
            </a:r>
            <a:r>
              <a:rPr lang="en-US" dirty="0">
                <a:effectLst/>
                <a:latin typeface="Arial" panose="020B0604020202020204" pitchFamily="34" charset="0"/>
              </a:rPr>
              <a:t> So they worshiped him and then returned to Jerusalem filled with great joy. </a:t>
            </a:r>
            <a:r>
              <a:rPr lang="en-US" dirty="0">
                <a:solidFill>
                  <a:srgbClr val="006699"/>
                </a:solidFill>
                <a:effectLst/>
                <a:latin typeface="Arial" panose="020B0604020202020204" pitchFamily="34" charset="0"/>
              </a:rPr>
              <a:t>53</a:t>
            </a:r>
            <a:r>
              <a:rPr lang="en-US" dirty="0">
                <a:effectLst/>
                <a:latin typeface="Arial" panose="020B0604020202020204" pitchFamily="34" charset="0"/>
              </a:rPr>
              <a:t> And they spent all of their time in the Temple, praising God.</a:t>
            </a:r>
          </a:p>
          <a:p>
            <a:r>
              <a:rPr lang="en-US" dirty="0">
                <a:effectLst/>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CD9670C4-7A0F-4C2E-B307-9D478A608AD0}" type="slidenum">
              <a:rPr lang="en-GB" smtClean="0"/>
              <a:t>196</a:t>
            </a:fld>
            <a:endParaRPr lang="en-GB"/>
          </a:p>
        </p:txBody>
      </p:sp>
    </p:spTree>
    <p:extLst>
      <p:ext uri="{BB962C8B-B14F-4D97-AF65-F5344CB8AC3E}">
        <p14:creationId xmlns:p14="http://schemas.microsoft.com/office/powerpoint/2010/main" val="304555481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We open up his book and see…</a:t>
            </a:r>
            <a:endParaRPr lang="en-US" dirty="0"/>
          </a:p>
        </p:txBody>
      </p:sp>
    </p:spTree>
    <p:extLst>
      <p:ext uri="{BB962C8B-B14F-4D97-AF65-F5344CB8AC3E}">
        <p14:creationId xmlns:p14="http://schemas.microsoft.com/office/powerpoint/2010/main" val="335713721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Jesus had fully trained the disciples for three years and they were ready to go—or at least they thought so (Acts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Theophilus believed in the risen Jesus</a:t>
            </a:r>
            <a:r>
              <a:rPr lang="en-US" dirty="0">
                <a:effectLst/>
              </a:rPr>
              <a:t> </a:t>
            </a:r>
            <a:endParaRPr lang="en-US" dirty="0"/>
          </a:p>
        </p:txBody>
      </p:sp>
    </p:spTree>
    <p:extLst>
      <p:ext uri="{BB962C8B-B14F-4D97-AF65-F5344CB8AC3E}">
        <p14:creationId xmlns:p14="http://schemas.microsoft.com/office/powerpoint/2010/main" val="351571466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resurrects when in a violent earthquake an angel rolls back the stone and sits upon it so that witnesses may see that Christ's body is gone, the angel's glory scaring the Roman guard so that they at first shook, then became as corpses, then left the site</a:t>
            </a:r>
            <a:endParaRPr lang="en-US" sz="1800" dirty="0">
              <a:effectLst/>
              <a:latin typeface="Times" panose="02020603050405020304"/>
              <a:ea typeface="Times New Roman" panose="02020603050405020304" pitchFamily="18" charset="0"/>
              <a:cs typeface="Times New Roman" panose="02020603050405020304" pitchFamily="18" charset="0"/>
            </a:endParaRPr>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20</a:t>
            </a:fld>
            <a:endParaRPr lang="en-GB"/>
          </a:p>
        </p:txBody>
      </p:sp>
    </p:spTree>
    <p:extLst>
      <p:ext uri="{BB962C8B-B14F-4D97-AF65-F5344CB8AC3E}">
        <p14:creationId xmlns:p14="http://schemas.microsoft.com/office/powerpoint/2010/main" val="415060811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206</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LC-09-Preparation-29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Arial" panose="020B0604020202020204" pitchFamily="34" charset="0"/>
              </a:rPr>
              <a:t>LC-Resurrection-198</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OS-27-Exile-22, 25</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even has the kingdom text of Isa 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400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1A7148C-70DF-FE4F-902D-A0DD339F071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FB74E67-A55E-8B49-97E9-6B096DDF2D7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People will live past 100 again—and Jesus refers to this in Acts 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35761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pPr eaLnBrk="1" hangingPunct="1"/>
            <a:endParaRPr lang="en-US" dirty="0"/>
          </a:p>
        </p:txBody>
      </p:sp>
    </p:spTree>
    <p:extLst>
      <p:ext uri="{BB962C8B-B14F-4D97-AF65-F5344CB8AC3E}">
        <p14:creationId xmlns:p14="http://schemas.microsoft.com/office/powerpoint/2010/main" val="66069232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Calibri" panose="020F0502020204030204" pitchFamily="34" charset="0"/>
              </a:rPr>
              <a:t>What does this kingdom for Israel mean (6)? </a:t>
            </a:r>
          </a:p>
          <a:p>
            <a:pPr eaLnBrk="1" hangingPunct="1"/>
            <a:r>
              <a:rPr lang="en-US" dirty="0">
                <a:latin typeface="+mn-lt"/>
                <a:ea typeface="ＭＳ Ｐゴシック" charset="0"/>
                <a:cs typeface="Calibri" panose="020F0502020204030204" pitchFamily="34" charset="0"/>
              </a:rPr>
              <a:t>Israel had kings for over 400 years from 1000-600 BC, but it had been over 600 years since the kingdom had ended. </a:t>
            </a:r>
          </a:p>
          <a:p>
            <a:pPr eaLnBrk="1" hangingPunct="1"/>
            <a:r>
              <a:rPr lang="en-US" dirty="0">
                <a:latin typeface="+mn-lt"/>
                <a:ea typeface="ＭＳ Ｐゴシック" charset="0"/>
                <a:cs typeface="Calibri" panose="020F0502020204030204" pitchFamily="34" charset="0"/>
              </a:rPr>
              <a:t>We should use the normal language for “Israel” here and also for “kingdom” as they would have understood it. In fact, the kingdom for Israel is a key theme of Acts—seen here in the first chapter and also in the last few verses!</a:t>
            </a:r>
          </a:p>
          <a:p>
            <a:pPr eaLnBrk="1" hangingPunct="1"/>
            <a:endParaRPr lang="en-US" dirty="0">
              <a:latin typeface="+mn-lt"/>
              <a:ea typeface="ＭＳ Ｐゴシック" charset="0"/>
              <a:cs typeface="Calibri" panose="020F0502020204030204" pitchFamily="34" charset="0"/>
            </a:endParaRPr>
          </a:p>
        </p:txBody>
      </p:sp>
    </p:spTree>
    <p:extLst>
      <p:ext uri="{BB962C8B-B14F-4D97-AF65-F5344CB8AC3E}">
        <p14:creationId xmlns:p14="http://schemas.microsoft.com/office/powerpoint/2010/main" val="224661431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Wiersbe</a:t>
            </a:r>
            <a:r>
              <a:rPr lang="en-US" dirty="0">
                <a:effectLst/>
              </a:rPr>
              <a:t> notes, “’Witness’ is a key word in the Book of Acts and is used twenty-nine times as either a verb or a noun. A witness is somebody who tells what he has seen and heard (Acts 4:19–20). When you are on the witness stand in court, the judge is not interested in your ideas or opinions; he only wants to hear what you know. Our English word Witness...martyr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Romans 15, Paul anticipates sharing Jesus in Spain.</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“After saying this…</a:t>
            </a:r>
          </a:p>
          <a:p>
            <a:endParaRPr lang="en-US" dirty="0"/>
          </a:p>
        </p:txBody>
      </p:sp>
    </p:spTree>
    <p:extLst>
      <p:ext uri="{BB962C8B-B14F-4D97-AF65-F5344CB8AC3E}">
        <p14:creationId xmlns:p14="http://schemas.microsoft.com/office/powerpoint/2010/main" val="40383013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he was taken up into a cloud while they were watching…</a:t>
            </a:r>
            <a:endParaRPr lang="en-US" dirty="0"/>
          </a:p>
        </p:txBody>
      </p:sp>
    </p:spTree>
    <p:extLst>
      <p:ext uri="{BB962C8B-B14F-4D97-AF65-F5344CB8AC3E}">
        <p14:creationId xmlns:p14="http://schemas.microsoft.com/office/powerpoint/2010/main" val="251554844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ACF1-3591-66B0-E659-87A20ECBF43B}"/>
            </a:ext>
          </a:extLst>
        </p:cNvPr>
        <p:cNvGrpSpPr/>
        <p:nvPr/>
      </p:nvGrpSpPr>
      <p:grpSpPr>
        <a:xfrm>
          <a:off x="0" y="0"/>
          <a:ext cx="0" cy="0"/>
          <a:chOff x="0" y="0"/>
          <a:chExt cx="0" cy="0"/>
        </a:xfrm>
      </p:grpSpPr>
      <p:sp>
        <p:nvSpPr>
          <p:cNvPr id="211970" name="Rectangle 7">
            <a:extLst>
              <a:ext uri="{FF2B5EF4-FFF2-40B4-BE49-F238E27FC236}">
                <a16:creationId xmlns:a16="http://schemas.microsoft.com/office/drawing/2014/main" id="{DAD96249-B44D-DA30-A7BA-12450A33293E}"/>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a:extLst>
              <a:ext uri="{FF2B5EF4-FFF2-40B4-BE49-F238E27FC236}">
                <a16:creationId xmlns:a16="http://schemas.microsoft.com/office/drawing/2014/main" id="{AFB47531-83CE-0C15-773B-08D9902A754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a:extLst>
              <a:ext uri="{FF2B5EF4-FFF2-40B4-BE49-F238E27FC236}">
                <a16:creationId xmlns:a16="http://schemas.microsoft.com/office/drawing/2014/main" id="{BCEB1818-9263-F987-25E3-C9884EAA526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a:extLst>
              <a:ext uri="{FF2B5EF4-FFF2-40B4-BE49-F238E27FC236}">
                <a16:creationId xmlns:a16="http://schemas.microsoft.com/office/drawing/2014/main" id="{9F2F2AB5-627B-E9A1-7383-16118858EFBA}"/>
              </a:ext>
            </a:extLst>
          </p:cNvPr>
          <p:cNvSpPr>
            <a:spLocks noGrp="1" noRot="1" noChangeAspect="1" noChangeArrowheads="1" noTextEdit="1"/>
          </p:cNvSpPr>
          <p:nvPr>
            <p:ph type="sldImg"/>
          </p:nvPr>
        </p:nvSpPr>
        <p:spPr>
          <a:solidFill>
            <a:srgbClr val="FFFFFF"/>
          </a:solidFill>
          <a:ln/>
        </p:spPr>
      </p:sp>
      <p:sp>
        <p:nvSpPr>
          <p:cNvPr id="211974" name="Rectangle 3">
            <a:extLst>
              <a:ext uri="{FF2B5EF4-FFF2-40B4-BE49-F238E27FC236}">
                <a16:creationId xmlns:a16="http://schemas.microsoft.com/office/drawing/2014/main" id="{2C123104-276A-2DF3-2977-9DA606FD8000}"/>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He receives the truth from the soldiers but cannot believe that Jesus rose from the dead, so he also interviews disciples who saw Jesus alive. Eventually, he, too, believes in Jesus as he cannot explain away the amount of evidence for the resurrection. </a:t>
            </a:r>
          </a:p>
        </p:txBody>
      </p:sp>
    </p:spTree>
    <p:extLst>
      <p:ext uri="{BB962C8B-B14F-4D97-AF65-F5344CB8AC3E}">
        <p14:creationId xmlns:p14="http://schemas.microsoft.com/office/powerpoint/2010/main" val="331070127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Acts 1:11</a:t>
            </a:r>
            <a:r>
              <a:rPr lang="en-US" dirty="0">
                <a:effectLst/>
                <a:latin typeface="Lucida Grande" panose="020B0600040502020204" pitchFamily="34" charset="0"/>
              </a:rPr>
              <a:t>    “Men of Galilee,” they said, “why are you standing here staring into heaven? Jesus has been taken from you into heaven, but someday he will return from heaven in the same way you saw him go!”</a:t>
            </a:r>
          </a:p>
          <a:p>
            <a:endParaRPr lang="en-US" dirty="0"/>
          </a:p>
        </p:txBody>
      </p:sp>
    </p:spTree>
    <p:extLst>
      <p:ext uri="{BB962C8B-B14F-4D97-AF65-F5344CB8AC3E}">
        <p14:creationId xmlns:p14="http://schemas.microsoft.com/office/powerpoint/2010/main" val="285865127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God began the Church right at home for the first believers (Acts 1–2).</a:t>
            </a:r>
          </a:p>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He prepared Jews first to reach Jews (Acts 1).</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225</a:t>
            </a:fld>
            <a:endParaRPr lang="en-GB"/>
          </a:p>
        </p:txBody>
      </p:sp>
    </p:spTree>
    <p:extLst>
      <p:ext uri="{BB962C8B-B14F-4D97-AF65-F5344CB8AC3E}">
        <p14:creationId xmlns:p14="http://schemas.microsoft.com/office/powerpoint/2010/main" val="58988486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one but God can bring the dead back to life. Jesus even repeatedly predicted in advance that he would die and rise again so that his followers would believe. </a:t>
            </a:r>
          </a:p>
        </p:txBody>
      </p:sp>
      <p:sp>
        <p:nvSpPr>
          <p:cNvPr id="4" name="Slide Number Placeholder 3"/>
          <p:cNvSpPr>
            <a:spLocks noGrp="1"/>
          </p:cNvSpPr>
          <p:nvPr>
            <p:ph type="sldNum" sz="quarter" idx="5"/>
          </p:nvPr>
        </p:nvSpPr>
        <p:spPr/>
        <p:txBody>
          <a:bodyPr/>
          <a:lstStyle/>
          <a:p>
            <a:fld id="{CD9670C4-7A0F-4C2E-B307-9D478A608AD0}" type="slidenum">
              <a:rPr lang="en-GB" smtClean="0"/>
              <a:t>23</a:t>
            </a:fld>
            <a:endParaRPr lang="en-GB"/>
          </a:p>
        </p:txBody>
      </p:sp>
    </p:spTree>
    <p:extLst>
      <p:ext uri="{BB962C8B-B14F-4D97-AF65-F5344CB8AC3E}">
        <p14:creationId xmlns:p14="http://schemas.microsoft.com/office/powerpoint/2010/main" val="7600448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6903842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249</a:t>
            </a:fld>
            <a:endParaRPr lang="en-GB"/>
          </a:p>
        </p:txBody>
      </p:sp>
    </p:spTree>
    <p:extLst>
      <p:ext uri="{BB962C8B-B14F-4D97-AF65-F5344CB8AC3E}">
        <p14:creationId xmlns:p14="http://schemas.microsoft.com/office/powerpoint/2010/main" val="80328148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25</a:t>
            </a:fld>
            <a:endParaRPr lang="en-GB"/>
          </a:p>
        </p:txBody>
      </p:sp>
    </p:spTree>
    <p:extLst>
      <p:ext uri="{BB962C8B-B14F-4D97-AF65-F5344CB8AC3E}">
        <p14:creationId xmlns:p14="http://schemas.microsoft.com/office/powerpoint/2010/main" val="310767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5649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146C-06F7-3F45-2365-5A26AEDAC431}"/>
            </a:ext>
          </a:extLst>
        </p:cNvPr>
        <p:cNvGrpSpPr/>
        <p:nvPr/>
      </p:nvGrpSpPr>
      <p:grpSpPr>
        <a:xfrm>
          <a:off x="0" y="0"/>
          <a:ext cx="0" cy="0"/>
          <a:chOff x="0" y="0"/>
          <a:chExt cx="0" cy="0"/>
        </a:xfrm>
      </p:grpSpPr>
      <p:sp>
        <p:nvSpPr>
          <p:cNvPr id="218114" name="Rectangle 7">
            <a:extLst>
              <a:ext uri="{FF2B5EF4-FFF2-40B4-BE49-F238E27FC236}">
                <a16:creationId xmlns:a16="http://schemas.microsoft.com/office/drawing/2014/main" id="{480244DD-DE57-B52E-D879-3A192B174527}"/>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a:extLst>
              <a:ext uri="{FF2B5EF4-FFF2-40B4-BE49-F238E27FC236}">
                <a16:creationId xmlns:a16="http://schemas.microsoft.com/office/drawing/2014/main" id="{A45C5EFF-BB1A-39C6-131F-15110DA4E8A8}"/>
              </a:ext>
            </a:extLst>
          </p:cNvPr>
          <p:cNvSpPr>
            <a:spLocks noGrp="1" noRot="1" noChangeAspect="1" noChangeArrowheads="1"/>
          </p:cNvSpPr>
          <p:nvPr>
            <p:ph type="sldImg"/>
          </p:nvPr>
        </p:nvSpPr>
        <p:spPr>
          <a:solidFill>
            <a:srgbClr val="FFFFFF"/>
          </a:solidFill>
          <a:ln/>
        </p:spPr>
      </p:sp>
      <p:sp>
        <p:nvSpPr>
          <p:cNvPr id="218116" name="Rectangle 3">
            <a:extLst>
              <a:ext uri="{FF2B5EF4-FFF2-40B4-BE49-F238E27FC236}">
                <a16:creationId xmlns:a16="http://schemas.microsoft.com/office/drawing/2014/main" id="{A7405A73-7B3B-5364-607C-2B7B081245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a:t>Inside the tomb, we see that it is small, with bars constructed to keep people from the slab that holds the body.</a:t>
            </a:r>
          </a:p>
        </p:txBody>
      </p:sp>
    </p:spTree>
    <p:extLst>
      <p:ext uri="{BB962C8B-B14F-4D97-AF65-F5344CB8AC3E}">
        <p14:creationId xmlns:p14="http://schemas.microsoft.com/office/powerpoint/2010/main" val="194187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three women did not expect a resurrection. They expected a dead body that needed spices that they could not anoint on Friday night. They probably wondered how to convince the Roman guard to break the seal to give them access to the body.</a:t>
            </a:r>
          </a:p>
        </p:txBody>
      </p:sp>
    </p:spTree>
    <p:extLst>
      <p:ext uri="{BB962C8B-B14F-4D97-AF65-F5344CB8AC3E}">
        <p14:creationId xmlns:p14="http://schemas.microsoft.com/office/powerpoint/2010/main" val="173408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certainly did not expect the stone rolled away and nobody there!</a:t>
            </a:r>
          </a:p>
        </p:txBody>
      </p:sp>
    </p:spTree>
    <p:extLst>
      <p:ext uri="{BB962C8B-B14F-4D97-AF65-F5344CB8AC3E}">
        <p14:creationId xmlns:p14="http://schemas.microsoft.com/office/powerpoint/2010/main" val="921707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35</a:t>
            </a:fld>
            <a:endParaRPr lang="en-GB"/>
          </a:p>
        </p:txBody>
      </p:sp>
    </p:spTree>
    <p:extLst>
      <p:ext uri="{BB962C8B-B14F-4D97-AF65-F5344CB8AC3E}">
        <p14:creationId xmlns:p14="http://schemas.microsoft.com/office/powerpoint/2010/main" val="3839499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36</a:t>
            </a:fld>
            <a:endParaRPr lang="en-GB"/>
          </a:p>
        </p:txBody>
      </p:sp>
    </p:spTree>
    <p:extLst>
      <p:ext uri="{BB962C8B-B14F-4D97-AF65-F5344CB8AC3E}">
        <p14:creationId xmlns:p14="http://schemas.microsoft.com/office/powerpoint/2010/main" val="429843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Israel's three key feasts: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the Passover on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endParaRPr lang="en-US" dirty="0">
              <a:latin typeface="Times New Roman" charset="0"/>
              <a:ea typeface="ＭＳ Ｐゴシック" charset="0"/>
              <a:cs typeface="ＭＳ Ｐゴシック" charset="0"/>
            </a:endParaRP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Another view by Mark Moore:</a:t>
            </a:r>
          </a:p>
          <a:p>
            <a:pPr>
              <a:spcBef>
                <a:spcPts val="1350"/>
              </a:spcBef>
              <a:buNone/>
            </a:pPr>
            <a:r>
              <a:rPr lang="en-US" baseline="0" dirty="0">
                <a:latin typeface="Arial" panose="020B0604020202020204" pitchFamily="34" charset="0"/>
                <a:cs typeface="Arial" panose="020B0604020202020204" pitchFamily="34" charset="0"/>
              </a:rPr>
              <a:t>"</a:t>
            </a:r>
            <a:r>
              <a:rPr lang="en-US" b="1">
                <a:effectLst/>
                <a:latin typeface="Times"/>
              </a:rPr>
              <a:t>§ 143 Preparation for the Passover Meal</a:t>
            </a:r>
            <a:r>
              <a:rPr lang="en-US">
                <a:effectLst/>
                <a:latin typeface="Times"/>
              </a:rPr>
              <a:t> (Mt 26:17–19; Mk 14:12–16; Lk 22:7–13)</a:t>
            </a:r>
          </a:p>
          <a:p>
            <a:pPr>
              <a:spcBef>
                <a:spcPts val="675"/>
              </a:spcBef>
              <a:buNone/>
            </a:pPr>
            <a:r>
              <a:rPr lang="en-US">
                <a:effectLst/>
                <a:latin typeface="Helvetica" pitchFamily="2" charset="0"/>
              </a:rPr>
              <a:t>The Synoptics indicate that Jesus ate the actual Passover meal on Nisan 14 before he was crucified on Nisan 15 (roughly equivalent to our April). Some, however, have interpreted John 18:28 and 19:14 to say that Jesus died at the very time the Passover lambs were being slain on Nisan 14. If that is true then we have an obvious contradiction between John and the Synoptics.</a:t>
            </a:r>
          </a:p>
          <a:p>
            <a:pPr>
              <a:buNone/>
            </a:pPr>
            <a:r>
              <a:rPr lang="en-US">
                <a:effectLst/>
                <a:latin typeface="Helvetica" pitchFamily="2" charset="0"/>
              </a:rPr>
              <a:t>Though some are always eager to charge the Evangelists with theological editing or outright error, a better solution seems to be the suggestion that two separate calendars were followed. For example, Jaubert argues that Jesus followed the Essene solar calendar,</a:t>
            </a:r>
            <a:r>
              <a:rPr lang="en-US" baseline="30000">
                <a:effectLst/>
                <a:latin typeface="Helvetica" pitchFamily="2" charset="0"/>
              </a:rPr>
              <a:t>21</a:t>
            </a:r>
            <a:r>
              <a:rPr lang="en-US">
                <a:effectLst/>
                <a:latin typeface="Helvetica" pitchFamily="2" charset="0"/>
              </a:rPr>
              <a:t> or that the Passover sacrifices and meals were spread over two days because of the flood of visitors to Jerusalem.</a:t>
            </a:r>
            <a:r>
              <a:rPr lang="en-US" baseline="30000">
                <a:effectLst/>
                <a:latin typeface="Helvetica" pitchFamily="2" charset="0"/>
              </a:rPr>
              <a:t>22</a:t>
            </a:r>
            <a:r>
              <a:rPr lang="en-US">
                <a:effectLst/>
                <a:latin typeface="Helvetica" pitchFamily="2" charset="0"/>
              </a:rPr>
              <a:t> This would put the Passover on Thursday for the disciples but on Friday for the Sadducees. Hoehner argues that there was a difference in how the Galileans and Judeans reckoned their days (from sunrise or sunset).</a:t>
            </a:r>
            <a:r>
              <a:rPr lang="en-US" baseline="30000">
                <a:effectLst/>
                <a:latin typeface="Helvetica" pitchFamily="2" charset="0"/>
              </a:rPr>
              <a:t>23</a:t>
            </a:r>
            <a:r>
              <a:rPr lang="en-US">
                <a:effectLst/>
                <a:latin typeface="Helvetica" pitchFamily="2" charset="0"/>
              </a:rPr>
              <a:t> Hence Jesus and the other Galileans ate the Passover a day before the Judeans did. Others have suggested that the discrepancy stemmed from an argument between the Pharisees and Sadducees. However, none of these arguments based on a calendar have strong documentary support.</a:t>
            </a:r>
          </a:p>
          <a:p>
            <a:pPr>
              <a:buNone/>
            </a:pPr>
            <a:r>
              <a:rPr lang="en-US">
                <a:effectLst/>
                <a:latin typeface="Helvetica" pitchFamily="2" charset="0"/>
              </a:rPr>
              <a:t>There is a third solution that is better still and much simpler. Jesus and his disciples celebrated the actual Passover. John knew that. After all, he was familiar with synoptic chronology. In fact, John 13 also describes the Passover Jesus celebrated. (1) It was in Jerusalem rather than Bethany, which had been their haunt the entire week. (2) They are pictured as reclining at the table at night, which is indicative of a festival meal. And (3) when the disciples saw Judas exit urgently they believed he was going out to get last minute supplies for the Passover meal or to give alms to the poor. These are indications of a Passover meal. Consequently, what John calls the Passover (18:28), is actually the </a:t>
            </a:r>
            <a:r>
              <a:rPr lang="en-US" i="1">
                <a:effectLst/>
                <a:latin typeface="Helvetica" pitchFamily="2" charset="0"/>
              </a:rPr>
              <a:t>chagigah</a:t>
            </a:r>
            <a:r>
              <a:rPr lang="en-US">
                <a:effectLst/>
                <a:latin typeface="Helvetica" pitchFamily="2" charset="0"/>
              </a:rPr>
              <a:t> (Num 28:18–19), which opened the Feast of Unleavened Bread. Was John confused about what it was actually called? No. In John’s day, there was little distinction between the Passover (Nisan 14) and the Feast of Unleavened Bread (Nisan 15–21). Both terms were used interchangeably (Mt 26:17; Mk 14:1, 12; Lk 2:41; 22:1; Josephus, </a:t>
            </a:r>
            <a:r>
              <a:rPr lang="en-US" i="1">
                <a:effectLst/>
                <a:latin typeface="Helvetica" pitchFamily="2" charset="0"/>
              </a:rPr>
              <a:t>Ant</a:t>
            </a:r>
            <a:r>
              <a:rPr lang="en-US">
                <a:effectLst/>
                <a:latin typeface="Helvetica" pitchFamily="2" charset="0"/>
              </a:rPr>
              <a:t> 2.317; </a:t>
            </a:r>
            <a:r>
              <a:rPr lang="en-US" i="1">
                <a:effectLst/>
                <a:latin typeface="Helvetica" pitchFamily="2" charset="0"/>
              </a:rPr>
              <a:t>JW</a:t>
            </a:r>
            <a:r>
              <a:rPr lang="en-US">
                <a:effectLst/>
                <a:latin typeface="Helvetica" pitchFamily="2" charset="0"/>
              </a:rPr>
              <a:t> 5.98). So it was perfectly acceptable for John to identify this special meal as the Passover. Besides, every other time John uses the term “Passover” he refers to the entire feast, not the single meal (Jn 2:13, 23; 6:4; 11:55; 12:1; 13:1). Therefore, we suggest that Jesus and the disciples ate the actual Passover meal, celebrated on Nisan 14. Furthermore, the Jews of John 18:12 refused to enter Pilate’s praetorium so they would not be disqualified from the rest of the seven day Feast of Unleavened Bread, not the actual Passover meal.</a:t>
            </a:r>
            <a:r>
              <a:rPr lang="en-US" baseline="30000">
                <a:effectLst/>
                <a:latin typeface="Helvetica" pitchFamily="2" charset="0"/>
              </a:rPr>
              <a:t>24</a:t>
            </a:r>
            <a:br>
              <a:rPr lang="en-US">
                <a:effectLst/>
                <a:latin typeface="Helvetica" pitchFamily="2" charset="0"/>
              </a:rPr>
            </a:br>
            <a:endParaRPr lang="en-US">
              <a:effectLst/>
              <a:latin typeface="Helvetica" pitchFamily="2" charset="0"/>
            </a:endParaRPr>
          </a:p>
          <a:p>
            <a:pPr>
              <a:buNone/>
            </a:pPr>
            <a:r>
              <a:rPr lang="en-US" baseline="30000">
                <a:effectLst/>
                <a:latin typeface="Calibri" panose="020F0502020204030204" pitchFamily="34" charset="0"/>
              </a:rPr>
              <a:t>21</a:t>
            </a:r>
            <a:r>
              <a:rPr lang="en-US">
                <a:effectLst/>
                <a:latin typeface="Calibri" panose="020F0502020204030204" pitchFamily="34" charset="0"/>
              </a:rPr>
              <a:t> Annie Jaubert, </a:t>
            </a:r>
            <a:r>
              <a:rPr lang="en-US" i="1">
                <a:effectLst/>
                <a:latin typeface="Calibri" panose="020F0502020204030204" pitchFamily="34" charset="0"/>
              </a:rPr>
              <a:t>The Date of the Last Supper</a:t>
            </a:r>
            <a:r>
              <a:rPr lang="en-US">
                <a:effectLst/>
                <a:latin typeface="Calibri" panose="020F0502020204030204" pitchFamily="34" charset="0"/>
              </a:rPr>
              <a:t> (New York: Alba House, 1965). One great weakness of her view is that her evidence for the Essene solar calendar comes from a third century document.</a:t>
            </a:r>
          </a:p>
          <a:p>
            <a:pPr>
              <a:buNone/>
            </a:pPr>
            <a:r>
              <a:rPr lang="en-US" baseline="30000">
                <a:effectLst/>
                <a:latin typeface="Calibri" panose="020F0502020204030204" pitchFamily="34" charset="0"/>
              </a:rPr>
              <a:t>22</a:t>
            </a:r>
            <a:r>
              <a:rPr lang="en-US">
                <a:effectLst/>
                <a:latin typeface="Calibri" panose="020F0502020204030204" pitchFamily="34" charset="0"/>
              </a:rPr>
              <a:t> Cf. Maurice Casey, “The Date of the Passover Sacrifices and Mark 14:12,” </a:t>
            </a:r>
            <a:r>
              <a:rPr lang="en-US" i="1">
                <a:effectLst/>
                <a:latin typeface="Calibri" panose="020F0502020204030204" pitchFamily="34" charset="0"/>
              </a:rPr>
              <a:t>TB</a:t>
            </a:r>
            <a:r>
              <a:rPr lang="en-US">
                <a:effectLst/>
                <a:latin typeface="Calibri" panose="020F0502020204030204" pitchFamily="34" charset="0"/>
              </a:rPr>
              <a:t> 48/2 (1997): 245–247.</a:t>
            </a:r>
          </a:p>
          <a:p>
            <a:pPr>
              <a:buNone/>
            </a:pPr>
            <a:r>
              <a:rPr lang="en-US" baseline="30000">
                <a:effectLst/>
                <a:latin typeface="Calibri" panose="020F0502020204030204" pitchFamily="34" charset="0"/>
              </a:rPr>
              <a:t>23</a:t>
            </a:r>
            <a:r>
              <a:rPr lang="en-US">
                <a:effectLst/>
                <a:latin typeface="Calibri" panose="020F0502020204030204" pitchFamily="34" charset="0"/>
              </a:rPr>
              <a:t> H.W. Hoehner, </a:t>
            </a:r>
            <a:r>
              <a:rPr lang="en-US" i="1">
                <a:effectLst/>
                <a:latin typeface="Calibri" panose="020F0502020204030204" pitchFamily="34" charset="0"/>
              </a:rPr>
              <a:t>Chronological Aspects of the Life of Christ</a:t>
            </a:r>
            <a:r>
              <a:rPr lang="en-US">
                <a:effectLst/>
                <a:latin typeface="Calibri" panose="020F0502020204030204" pitchFamily="34" charset="0"/>
              </a:rPr>
              <a:t> (Grand Rapids: Zondervan, 1977).</a:t>
            </a:r>
          </a:p>
          <a:p>
            <a:pPr>
              <a:buNone/>
            </a:pPr>
            <a:r>
              <a:rPr lang="en-US" i="1">
                <a:effectLst/>
                <a:latin typeface="Calibri" panose="020F0502020204030204" pitchFamily="34" charset="0"/>
              </a:rPr>
              <a:t>Ant</a:t>
            </a:r>
            <a:r>
              <a:rPr lang="en-US">
                <a:effectLst/>
                <a:latin typeface="Calibri" panose="020F0502020204030204" pitchFamily="34" charset="0"/>
              </a:rPr>
              <a:t> Antiquities of the Jews</a:t>
            </a:r>
          </a:p>
          <a:p>
            <a:pPr>
              <a:buNone/>
            </a:pPr>
            <a:r>
              <a:rPr lang="en-US" i="1">
                <a:effectLst/>
                <a:latin typeface="Calibri" panose="020F0502020204030204" pitchFamily="34" charset="0"/>
              </a:rPr>
              <a:t>JW</a:t>
            </a:r>
            <a:r>
              <a:rPr lang="en-US">
                <a:effectLst/>
                <a:latin typeface="Calibri" panose="020F0502020204030204" pitchFamily="34" charset="0"/>
              </a:rPr>
              <a:t> Jewish Wars</a:t>
            </a:r>
          </a:p>
          <a:p>
            <a:pPr>
              <a:buNone/>
            </a:pPr>
            <a:r>
              <a:rPr lang="en-US" baseline="30000">
                <a:effectLst/>
                <a:latin typeface="Calibri" panose="020F0502020204030204" pitchFamily="34" charset="0"/>
              </a:rPr>
              <a:t>24</a:t>
            </a:r>
            <a:r>
              <a:rPr lang="en-US">
                <a:effectLst/>
                <a:latin typeface="Calibri" panose="020F0502020204030204" pitchFamily="34" charset="0"/>
              </a:rPr>
              <a:t> Cf. Carson, pp. 528–532; and B. Smith, “The Chronology of the Last Supper,” </a:t>
            </a:r>
            <a:r>
              <a:rPr lang="en-US" i="1">
                <a:effectLst/>
                <a:latin typeface="Calibri" panose="020F0502020204030204" pitchFamily="34" charset="0"/>
              </a:rPr>
              <a:t>WTJ</a:t>
            </a:r>
            <a:r>
              <a:rPr lang="en-US">
                <a:effectLst/>
                <a:latin typeface="Calibri" panose="020F0502020204030204" pitchFamily="34" charset="0"/>
              </a:rPr>
              <a:t> 53 (1991): 29–45. F. Chenderlin, “Distributed Observance of the Passover: A Preliminary Test of the Hypothesis,” </a:t>
            </a:r>
            <a:r>
              <a:rPr lang="en-US" i="1">
                <a:effectLst/>
                <a:latin typeface="Calibri" panose="020F0502020204030204" pitchFamily="34" charset="0"/>
              </a:rPr>
              <a:t>Biblica</a:t>
            </a:r>
            <a:r>
              <a:rPr lang="en-US">
                <a:effectLst/>
                <a:latin typeface="Calibri" panose="020F0502020204030204" pitchFamily="34" charset="0"/>
              </a:rPr>
              <a:t> 57 (1976): 1–24, adds a couple of additional keen points. First, there were probably too many Passover participants to have all the lambs killed and eaten in a single day. Hence, he argues for a “distributed observance” in which the Passover would be celebrated on successive days. Second, if that were the case, the Jewish leaders may have preferred to eat the Passover on the holy high Sabbath during Passover week rather than strictly on Nisan 14."</a:t>
            </a:r>
          </a:p>
          <a:p>
            <a:pPr>
              <a:buNone/>
            </a:pPr>
            <a:endParaRPr lang="en-US">
              <a:effectLst/>
              <a:latin typeface="Calibri" panose="020F0502020204030204" pitchFamily="34" charset="0"/>
            </a:endParaRPr>
          </a:p>
          <a:p>
            <a:r>
              <a:rPr lang="en-US">
                <a:effectLst/>
                <a:latin typeface="Calibri" panose="020F0502020204030204" pitchFamily="34" charset="0"/>
              </a:rPr>
              <a:t>— Mark E. Moore, </a:t>
            </a:r>
            <a:r>
              <a:rPr lang="en-US" i="1">
                <a:effectLst/>
                <a:latin typeface="Calibri" panose="020F0502020204030204" pitchFamily="34" charset="0"/>
              </a:rPr>
              <a:t>The Chronological Life of Christ</a:t>
            </a:r>
            <a:r>
              <a:rPr lang="en-US">
                <a:effectLst/>
                <a:latin typeface="Calibri" panose="020F0502020204030204" pitchFamily="34" charset="0"/>
              </a:rPr>
              <a:t> (Joplin, MO: College Press Publishing Company, 2011), 557–558.</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LC-08-Preparation-98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LC-09-Rejection-227</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LC-10-Resurrection-34</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70984-F69B-4728-AA92-277233E002E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87D690-E37D-43B1-A84B-22E1ABEA1D1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men, these women </a:t>
            </a:r>
            <a:r>
              <a:rPr lang="en-US" sz="18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41</a:t>
            </a:fld>
            <a:endParaRPr lang="en-GB"/>
          </a:p>
        </p:txBody>
      </p:sp>
    </p:spTree>
    <p:extLst>
      <p:ext uri="{BB962C8B-B14F-4D97-AF65-F5344CB8AC3E}">
        <p14:creationId xmlns:p14="http://schemas.microsoft.com/office/powerpoint/2010/main" val="3916423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wondered what happened. After all, there had never been anyone who resurrected himself into a glorified body before then—or even since then!</a:t>
            </a:r>
          </a:p>
        </p:txBody>
      </p:sp>
    </p:spTree>
    <p:extLst>
      <p:ext uri="{BB962C8B-B14F-4D97-AF65-F5344CB8AC3E}">
        <p14:creationId xmlns:p14="http://schemas.microsoft.com/office/powerpoint/2010/main" val="4159508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Should we consider the guards witnesses of the resurrection? The text does not say that they saw Jesus, but they certainly saw many things that no one else saw!</a:t>
            </a:r>
          </a:p>
          <a:p>
            <a:pPr eaLnBrk="1" hangingPunct="1"/>
            <a:r>
              <a:rPr lang="en-US" dirty="0">
                <a:ea typeface="ＭＳ Ｐゴシック" charset="0"/>
                <a:cs typeface="ＭＳ Ｐゴシック" charset="0"/>
              </a:rPr>
              <a:t>_______</a:t>
            </a:r>
          </a:p>
          <a:p>
            <a:r>
              <a:rPr lang="en-US" dirty="0">
                <a:effectLst/>
                <a:latin typeface="Lucida Grande" panose="020B0600040502020204" pitchFamily="34" charset="0"/>
              </a:rPr>
              <a:t>The Resurrection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28:5</a:t>
            </a:r>
            <a:r>
              <a:rPr lang="en-US" dirty="0">
                <a:effectLst/>
                <a:latin typeface="Lucida Grande" panose="020B0600040502020204" pitchFamily="34" charset="0"/>
              </a:rPr>
              <a:t>    Then the angel spoke to the women. “Don’t be afraid!” he said. “I know you are looking for Jesus, who was crucified.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He isn’t here! He is risen from the dead, just as he said would happen. Come, see where his body was lying.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And now, go quickly and tell his disciples that he has risen from the dead, and he is going ahead of you to Galilee. You will see him there. Remember what I have told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28:8</a:t>
            </a:r>
            <a:r>
              <a:rPr lang="en-US" dirty="0">
                <a:effectLst/>
                <a:latin typeface="Lucida Grande" panose="020B0600040502020204" pitchFamily="34" charset="0"/>
              </a:rPr>
              <a:t>    The women ran quickly from the tomb. They were very frightened but also filled with great joy, and they rushed to give the disciples the angel’s message.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Report of the Guard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28:11</a:t>
            </a:r>
            <a:r>
              <a:rPr lang="en-US" dirty="0">
                <a:effectLst/>
                <a:latin typeface="Lucida Grande" panose="020B0600040502020204" pitchFamily="34" charset="0"/>
              </a:rPr>
              <a:t>    As the women were on their way, some of the guards went into the city and told the leading priests what had happened.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 meeting with the elders was called, and they decided to give the soldiers a large bribe.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told the soldiers, “You must say, ‘Jesus’ disciples came during the night while we were sleeping, and they stole his body.’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If the governor hears about it, we’ll stand up for you so you won’t get in trouble.”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So the guards accepted the bribe and said what they were told to say. Their story spread widely among the Jews, and they still tell it today.</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How did Peter and John react differently to what they experienced at the tomb?</a:t>
            </a:r>
          </a:p>
        </p:txBody>
      </p:sp>
    </p:spTree>
    <p:extLst>
      <p:ext uri="{BB962C8B-B14F-4D97-AF65-F5344CB8AC3E}">
        <p14:creationId xmlns:p14="http://schemas.microsoft.com/office/powerpoint/2010/main" val="2139126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 Greek text uses three different words to describe what Peter and John saw:</a:t>
            </a:r>
          </a:p>
          <a:p>
            <a:pPr eaLnBrk="1" hangingPunct="1"/>
            <a:r>
              <a:rPr lang="en-US" dirty="0"/>
              <a:t>• John "peeped" (</a:t>
            </a:r>
            <a:r>
              <a:rPr lang="en-US" i="1" dirty="0" err="1"/>
              <a:t>blepei</a:t>
            </a:r>
            <a:r>
              <a:rPr lang="en-US" dirty="0"/>
              <a:t>) into the tomb, wondering if the body was really gone.</a:t>
            </a:r>
          </a:p>
          <a:p>
            <a:pPr eaLnBrk="1" hangingPunct="1"/>
            <a:r>
              <a:rPr lang="en-US" dirty="0"/>
              <a:t>• Peter "beheld attentively" (</a:t>
            </a:r>
            <a:r>
              <a:rPr lang="en-US" i="1" dirty="0" err="1"/>
              <a:t>theorei</a:t>
            </a:r>
            <a:r>
              <a:rPr lang="en-US" i="0" dirty="0"/>
              <a:t>)</a:t>
            </a:r>
            <a:r>
              <a:rPr lang="en-US" dirty="0"/>
              <a:t> in that he saw more than John saw as Peter entered the tomb.</a:t>
            </a:r>
          </a:p>
          <a:p>
            <a:pPr eaLnBrk="1" hangingPunct="1"/>
            <a:r>
              <a:rPr lang="en-US" dirty="0"/>
              <a:t>• But John "perceived" (</a:t>
            </a:r>
            <a:r>
              <a:rPr lang="en-US" i="0" dirty="0" err="1"/>
              <a:t>eiden</a:t>
            </a:r>
            <a:r>
              <a:rPr lang="en-US" i="0" dirty="0"/>
              <a:t>) or</a:t>
            </a:r>
            <a:r>
              <a:rPr lang="en-US" dirty="0"/>
              <a:t> understood the significance of the empty tomb, "and believed" in the resurrection</a:t>
            </a:r>
          </a:p>
        </p:txBody>
      </p:sp>
    </p:spTree>
    <p:extLst>
      <p:ext uri="{BB962C8B-B14F-4D97-AF65-F5344CB8AC3E}">
        <p14:creationId xmlns:p14="http://schemas.microsoft.com/office/powerpoint/2010/main" val="3129162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Mary Magdalene returned to the tomb alone in her despair.</a:t>
            </a:r>
          </a:p>
        </p:txBody>
      </p:sp>
    </p:spTree>
    <p:extLst>
      <p:ext uri="{BB962C8B-B14F-4D97-AF65-F5344CB8AC3E}">
        <p14:creationId xmlns:p14="http://schemas.microsoft.com/office/powerpoint/2010/main" val="1119545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After Constantine professed Christianity, his mother Helena visited Jerusalem and was disappointed to see such a small memorial to Jesus's death and resurrection. Golgotha and the tomb lie on opposite sides of a quarry only 140 feet apart, which, since AD 44, lay within the city walls, though these were outside the walls at the time of the Crucifixion.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 She embarked on a significant building project, putting the tomb under a massive rotunda and constructing a large worship hall over Golgotha. The third part was between them—a Triportico to link the sites on opposite hills.</a:t>
            </a:r>
          </a:p>
          <a:p>
            <a:endParaRPr lang="en-US" b="0" dirty="0">
              <a:latin typeface="Arial" panose="020B0604020202020204" pitchFamily="34" charset="0"/>
              <a:cs typeface="Arial" panose="020B0604020202020204" pitchFamily="34" charset="0"/>
            </a:endParaRPr>
          </a:p>
          <a:p>
            <a:r>
              <a:rPr lang="en-US" b="1" dirty="0">
                <a:hlinkClick r:id="rId3"/>
              </a:rPr>
              <a:t>reasonandscience.catsboard.com</a:t>
            </a:r>
            <a:endParaRPr lang="en-US" b="0" dirty="0">
              <a:latin typeface="Arial" panose="020B0604020202020204" pitchFamily="34" charset="0"/>
              <a:cs typeface="Arial" panose="020B0604020202020204" pitchFamily="34" charset="0"/>
            </a:endParaRPr>
          </a:p>
          <a:p>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6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071064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r>
              <a:rPr lang="en-US" dirty="0">
                <a:effectLst/>
                <a:latin typeface="Lucida Grande" panose="020B0600040502020204" pitchFamily="34" charset="0"/>
              </a:rPr>
              <a:t> </a:t>
            </a:r>
          </a:p>
          <a:p>
            <a:endParaRPr lang="en-US" dirty="0"/>
          </a:p>
          <a:p>
            <a:r>
              <a:rPr lang="en-US" dirty="0"/>
              <a:t>They had already been to the tomb earlier, but they did not see the meaning of it being empty.</a:t>
            </a:r>
          </a:p>
        </p:txBody>
      </p:sp>
      <p:sp>
        <p:nvSpPr>
          <p:cNvPr id="4" name="Slide Number Placeholder 3"/>
          <p:cNvSpPr>
            <a:spLocks noGrp="1"/>
          </p:cNvSpPr>
          <p:nvPr>
            <p:ph type="sldNum" sz="quarter" idx="5"/>
          </p:nvPr>
        </p:nvSpPr>
        <p:spPr/>
        <p:txBody>
          <a:bodyPr/>
          <a:lstStyle/>
          <a:p>
            <a:fld id="{CD9670C4-7A0F-4C2E-B307-9D478A608AD0}" type="slidenum">
              <a:rPr lang="en-GB" smtClean="0"/>
              <a:t>60</a:t>
            </a:fld>
            <a:endParaRPr lang="en-GB"/>
          </a:p>
        </p:txBody>
      </p:sp>
    </p:spTree>
    <p:extLst>
      <p:ext uri="{BB962C8B-B14F-4D97-AF65-F5344CB8AC3E}">
        <p14:creationId xmlns:p14="http://schemas.microsoft.com/office/powerpoint/2010/main" val="3965273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All four gospels note that Mary Magdalene went to the tomb.</a:t>
            </a:r>
          </a:p>
          <a:p>
            <a:endParaRPr lang="en-US" b="0"/>
          </a:p>
          <a:p>
            <a:r>
              <a:rPr lang="en-US" b="0"/>
              <a:t>Matthew says that the "other Mary" went, which Mark and Luke clarify as Mary, the mother of James.</a:t>
            </a:r>
          </a:p>
          <a:p>
            <a:endParaRPr lang="en-US" b="0"/>
          </a:p>
          <a:p>
            <a:r>
              <a:rPr lang="en-US" b="0"/>
              <a:t>Mark adds Salome, who is not noted by the other gospel writers by name. </a:t>
            </a:r>
          </a:p>
          <a:p>
            <a:endParaRPr lang="en-US" b="0"/>
          </a:p>
          <a:p>
            <a:r>
              <a:rPr lang="en-US" b="0"/>
              <a:t>Luke initially notes, "</a:t>
            </a:r>
            <a:r>
              <a:rPr lang="en-US" sz="1200" b="0" kern="1200">
                <a:solidFill>
                  <a:srgbClr val="FFFFFF"/>
                </a:solidFill>
                <a:latin typeface="Arial" panose="020B0604020202020204" pitchFamily="34" charset="0"/>
                <a:ea typeface="+mn-ea"/>
                <a:cs typeface="Arial" panose="020B0604020202020204" pitchFamily="34" charset="0"/>
              </a:rPr>
              <a:t>As his body was taken away, </a:t>
            </a:r>
            <a:r>
              <a:rPr lang="en-US" sz="1200" b="0" kern="1200">
                <a:solidFill>
                  <a:srgbClr val="FFFF00"/>
                </a:solidFill>
                <a:latin typeface="Arial" panose="020B0604020202020204" pitchFamily="34" charset="0"/>
                <a:ea typeface="+mn-ea"/>
                <a:cs typeface="Arial" panose="020B0604020202020204" pitchFamily="34" charset="0"/>
              </a:rPr>
              <a:t>the women from Galilee</a:t>
            </a:r>
            <a:r>
              <a:rPr lang="en-US" sz="1200" b="0" kern="1200">
                <a:solidFill>
                  <a:srgbClr val="FFFFFF"/>
                </a:solidFill>
                <a:latin typeface="Arial" panose="020B0604020202020204" pitchFamily="34" charset="0"/>
                <a:ea typeface="+mn-ea"/>
                <a:cs typeface="Arial" panose="020B0604020202020204" pitchFamily="34" charset="0"/>
              </a:rPr>
              <a:t> followed…But very early on Sunday morning, </a:t>
            </a:r>
            <a:r>
              <a:rPr lang="en-US" sz="1200" b="0" kern="1200">
                <a:solidFill>
                  <a:srgbClr val="FFFF00"/>
                </a:solidFill>
                <a:latin typeface="Arial" panose="020B0604020202020204" pitchFamily="34" charset="0"/>
                <a:ea typeface="+mn-ea"/>
                <a:cs typeface="Arial" panose="020B0604020202020204" pitchFamily="34" charset="0"/>
              </a:rPr>
              <a:t>the women</a:t>
            </a:r>
            <a:r>
              <a:rPr lang="en-US" sz="1200" b="0" kern="1200">
                <a:solidFill>
                  <a:srgbClr val="FFFFFF"/>
                </a:solidFill>
                <a:latin typeface="Arial" panose="020B0604020202020204" pitchFamily="34" charset="0"/>
                <a:ea typeface="+mn-ea"/>
                <a:cs typeface="Arial" panose="020B0604020202020204" pitchFamily="34" charset="0"/>
              </a:rPr>
              <a:t> went to the tomb" (Luke 23:55; 24:1), but he later gives their names. Luke adds Joanna and several other women.</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John focuses his account on Mary alone. </a:t>
            </a:r>
          </a:p>
          <a:p>
            <a:endParaRPr lang="en-US" sz="1200" b="0" kern="1200">
              <a:solidFill>
                <a:srgbClr val="FFFFFF"/>
              </a:solidFill>
              <a:latin typeface="Arial" panose="020B0604020202020204" pitchFamily="34" charset="0"/>
              <a:ea typeface="+mn-ea"/>
              <a:cs typeface="Arial" panose="020B0604020202020204" pitchFamily="34" charset="0"/>
            </a:endParaRPr>
          </a:p>
          <a:p>
            <a:r>
              <a:rPr lang="en-US" sz="1200" b="0" kern="1200">
                <a:solidFill>
                  <a:srgbClr val="FFFFFF"/>
                </a:solidFill>
                <a:latin typeface="Arial" panose="020B0604020202020204" pitchFamily="34" charset="0"/>
                <a:ea typeface="+mn-ea"/>
                <a:cs typeface="Arial" panose="020B0604020202020204" pitchFamily="34" charset="0"/>
              </a:rPr>
              <a:t>Some may say that these were different visits by different women, but each Synoptic writer notes that they came to anoint the body, and John certainly would not note an earlier visit by Mary Magdalene, who would arrive later to anoint the body after she had already seen the Lord. It is better to postulate that each writer focused on the women who would best contribute to his purpose in writing. Then, after the other women had left, Mary Magdalene lingered behind and became the first person to see the resurrected Jesus. </a:t>
            </a:r>
            <a:endParaRPr lang="en-US" b="0"/>
          </a:p>
        </p:txBody>
      </p:sp>
      <p:sp>
        <p:nvSpPr>
          <p:cNvPr id="4" name="Slide Number Placeholder 3"/>
          <p:cNvSpPr>
            <a:spLocks noGrp="1"/>
          </p:cNvSpPr>
          <p:nvPr>
            <p:ph type="sldNum" sz="quarter" idx="5"/>
          </p:nvPr>
        </p:nvSpPr>
        <p:spPr/>
        <p:txBody>
          <a:bodyPr/>
          <a:lstStyle/>
          <a:p>
            <a:fld id="{CD9670C4-7A0F-4C2E-B307-9D478A608AD0}" type="slidenum">
              <a:rPr lang="en-GB" smtClean="0"/>
              <a:t>61</a:t>
            </a:fld>
            <a:endParaRPr lang="en-GB"/>
          </a:p>
        </p:txBody>
      </p:sp>
    </p:spTree>
    <p:extLst>
      <p:ext uri="{BB962C8B-B14F-4D97-AF65-F5344CB8AC3E}">
        <p14:creationId xmlns:p14="http://schemas.microsoft.com/office/powerpoint/2010/main" val="349890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There are only a few options to this question:</a:t>
            </a:r>
          </a:p>
          <a:p>
            <a:pPr eaLnBrk="1" hangingPunct="1"/>
            <a:r>
              <a:rPr lang="en-US" dirty="0"/>
              <a:t>• If Jesus never died, then the Romans failed to execute Him</a:t>
            </a:r>
          </a:p>
          <a:p>
            <a:pPr eaLnBrk="1" hangingPunct="1"/>
            <a:r>
              <a:rPr lang="en-US" dirty="0"/>
              <a:t>• But this would mean that, after tremendous blood loss through flogging, an arduous walk to Golgotha, nails in his extremities, and a spear in his side, without any food or water in the cold blackness for two nights, Jesus miraculously revived, escaped his cocoon encasement of burial cloths, rolled away a 2-ton stone, and fought off a detachment of 16 Roman guards who were trained to hold back an invading army! Wouldn't this be a greater miracle than a resurrection?!</a:t>
            </a:r>
          </a:p>
          <a:p>
            <a:pPr eaLnBrk="1" hangingPunct="1"/>
            <a:r>
              <a:rPr lang="en-US" dirty="0"/>
              <a:t>• Others claim that the Roman guard stole the body—but they had the death penalty for failure of duty, so they are the least feasible option.</a:t>
            </a:r>
          </a:p>
          <a:p>
            <a:pPr eaLnBrk="1" hangingPunct="1"/>
            <a:r>
              <a:rPr lang="en-US" dirty="0"/>
              <a:t>• Another theory is that the Jewish leaders stole the body. Yet they would not want to fake a resurrection for fear that this would steal their power.</a:t>
            </a:r>
          </a:p>
          <a:p>
            <a:pPr eaLnBrk="1" hangingPunct="1"/>
            <a:r>
              <a:rPr lang="en-US" dirty="0"/>
              <a:t>• Other skeptics surmise that the disciples stole the body. Yet these men were the most disillusioned of all about Christ's death and did not even recall His prophecy about rising from the dead. Ten of the 12 disciples also died as martyrs, so it is highly unlikely that they would give their lives for what they knew was a lie.</a:t>
            </a:r>
          </a:p>
        </p:txBody>
      </p:sp>
    </p:spTree>
    <p:extLst>
      <p:ext uri="{BB962C8B-B14F-4D97-AF65-F5344CB8AC3E}">
        <p14:creationId xmlns:p14="http://schemas.microsoft.com/office/powerpoint/2010/main" val="452468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guards report the resurrection to the chief priests, who, with the Sanhedrin, bribe them to lie that the disciples stole Christ's body while they were asleep as a futile attempt to discredit the disciples based on the religious leaders’ stubborn unbelief </a:t>
            </a:r>
            <a:endParaRPr lang="en-US" sz="1800" dirty="0">
              <a:effectLst/>
              <a:latin typeface="Times" panose="02020603050405020304"/>
              <a:ea typeface="Times New Roman" panose="02020603050405020304" pitchFamily="18" charset="0"/>
              <a:cs typeface="Times New Roman" panose="02020603050405020304" pitchFamily="18" charset="0"/>
            </a:endParaRPr>
          </a:p>
          <a:p>
            <a:endParaRPr lang="en-US" dirty="0"/>
          </a:p>
          <a:p>
            <a:r>
              <a:rPr lang="en-US" dirty="0"/>
              <a:t>Here would be the first time in history that people knew what happened while they slept!</a:t>
            </a:r>
          </a:p>
        </p:txBody>
      </p:sp>
      <p:sp>
        <p:nvSpPr>
          <p:cNvPr id="4" name="Slide Number Placeholder 3"/>
          <p:cNvSpPr>
            <a:spLocks noGrp="1"/>
          </p:cNvSpPr>
          <p:nvPr>
            <p:ph type="sldNum" sz="quarter" idx="5"/>
          </p:nvPr>
        </p:nvSpPr>
        <p:spPr/>
        <p:txBody>
          <a:bodyPr/>
          <a:lstStyle/>
          <a:p>
            <a:fld id="{CD9670C4-7A0F-4C2E-B307-9D478A608AD0}" type="slidenum">
              <a:rPr lang="en-GB" smtClean="0"/>
              <a:t>63</a:t>
            </a:fld>
            <a:endParaRPr lang="en-GB"/>
          </a:p>
        </p:txBody>
      </p:sp>
    </p:spTree>
    <p:extLst>
      <p:ext uri="{BB962C8B-B14F-4D97-AF65-F5344CB8AC3E}">
        <p14:creationId xmlns:p14="http://schemas.microsoft.com/office/powerpoint/2010/main" val="3606024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guards were motivated to lie as they were paid to do it.</a:t>
            </a:r>
          </a:p>
        </p:txBody>
      </p:sp>
      <p:sp>
        <p:nvSpPr>
          <p:cNvPr id="4" name="Slide Number Placeholder 3"/>
          <p:cNvSpPr>
            <a:spLocks noGrp="1"/>
          </p:cNvSpPr>
          <p:nvPr>
            <p:ph type="sldNum" sz="quarter" idx="5"/>
          </p:nvPr>
        </p:nvSpPr>
        <p:spPr/>
        <p:txBody>
          <a:bodyPr/>
          <a:lstStyle/>
          <a:p>
            <a:fld id="{CD9670C4-7A0F-4C2E-B307-9D478A608AD0}" type="slidenum">
              <a:rPr lang="en-GB" smtClean="0"/>
              <a:t>64</a:t>
            </a:fld>
            <a:endParaRPr lang="en-GB"/>
          </a:p>
        </p:txBody>
      </p:sp>
    </p:spTree>
    <p:extLst>
      <p:ext uri="{BB962C8B-B14F-4D97-AF65-F5344CB8AC3E}">
        <p14:creationId xmlns:p14="http://schemas.microsoft.com/office/powerpoint/2010/main" val="163858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50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66</a:t>
            </a:fld>
            <a:endParaRPr lang="en-GB"/>
          </a:p>
        </p:txBody>
      </p:sp>
    </p:spTree>
    <p:extLst>
      <p:ext uri="{BB962C8B-B14F-4D97-AF65-F5344CB8AC3E}">
        <p14:creationId xmlns:p14="http://schemas.microsoft.com/office/powerpoint/2010/main" val="210184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Gospel accounts teach this?</a:t>
            </a:r>
          </a:p>
        </p:txBody>
      </p:sp>
      <p:sp>
        <p:nvSpPr>
          <p:cNvPr id="4" name="Slide Number Placeholder 3"/>
          <p:cNvSpPr>
            <a:spLocks noGrp="1"/>
          </p:cNvSpPr>
          <p:nvPr>
            <p:ph type="sldNum" sz="quarter" idx="5"/>
          </p:nvPr>
        </p:nvSpPr>
        <p:spPr/>
        <p:txBody>
          <a:bodyPr/>
          <a:lstStyle/>
          <a:p>
            <a:fld id="{CD9670C4-7A0F-4C2E-B307-9D478A608AD0}" type="slidenum">
              <a:rPr lang="en-GB" smtClean="0"/>
              <a:t>67</a:t>
            </a:fld>
            <a:endParaRPr lang="en-GB"/>
          </a:p>
        </p:txBody>
      </p:sp>
    </p:spTree>
    <p:extLst>
      <p:ext uri="{BB962C8B-B14F-4D97-AF65-F5344CB8AC3E}">
        <p14:creationId xmlns:p14="http://schemas.microsoft.com/office/powerpoint/2010/main" val="1043785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68</a:t>
            </a:fld>
            <a:endParaRPr lang="en-GB"/>
          </a:p>
        </p:txBody>
      </p:sp>
    </p:spTree>
    <p:extLst>
      <p:ext uri="{BB962C8B-B14F-4D97-AF65-F5344CB8AC3E}">
        <p14:creationId xmlns:p14="http://schemas.microsoft.com/office/powerpoint/2010/main" val="3997157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69</a:t>
            </a:fld>
            <a:endParaRPr lang="en-GB"/>
          </a:p>
        </p:txBody>
      </p:sp>
    </p:spTree>
    <p:extLst>
      <p:ext uri="{BB962C8B-B14F-4D97-AF65-F5344CB8AC3E}">
        <p14:creationId xmlns:p14="http://schemas.microsoft.com/office/powerpoint/2010/main" val="3089511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 dinner did the men see that the OT teaches suffering before glory for the Messiah (and for us!)</a:t>
            </a:r>
          </a:p>
        </p:txBody>
      </p:sp>
      <p:sp>
        <p:nvSpPr>
          <p:cNvPr id="4" name="Slide Number Placeholder 3"/>
          <p:cNvSpPr>
            <a:spLocks noGrp="1"/>
          </p:cNvSpPr>
          <p:nvPr>
            <p:ph type="sldNum" sz="quarter" idx="5"/>
          </p:nvPr>
        </p:nvSpPr>
        <p:spPr/>
        <p:txBody>
          <a:bodyPr/>
          <a:lstStyle/>
          <a:p>
            <a:fld id="{CD9670C4-7A0F-4C2E-B307-9D478A608AD0}" type="slidenum">
              <a:rPr lang="en-GB" smtClean="0"/>
              <a:t>70</a:t>
            </a:fld>
            <a:endParaRPr lang="en-GB"/>
          </a:p>
        </p:txBody>
      </p:sp>
    </p:spTree>
    <p:extLst>
      <p:ext uri="{BB962C8B-B14F-4D97-AF65-F5344CB8AC3E}">
        <p14:creationId xmlns:p14="http://schemas.microsoft.com/office/powerpoint/2010/main" val="3755795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85874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24:35</a:t>
            </a:r>
            <a:r>
              <a:rPr lang="en-US" dirty="0">
                <a:effectLst/>
                <a:latin typeface="Lucida Grande" panose="020B0600040502020204" pitchFamily="34" charset="0"/>
              </a:rPr>
              <a:t>    Then the two from Emmaus told their story of how Jesus had appeared to them as they were walking along the road, and how they had recognized him as he was breaking the bread. </a:t>
            </a:r>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Luke 24:36</a:t>
            </a:r>
            <a:r>
              <a:rPr lang="en-US" dirty="0">
                <a:effectLst/>
                <a:latin typeface="Lucida Grande" panose="020B0600040502020204" pitchFamily="34" charset="0"/>
              </a:rPr>
              <a:t> And just as they were telling about it, Jesus himself was suddenly standing there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But the whole group was startled and frightened, thinking they were seeing a ghost!</a:t>
            </a:r>
          </a:p>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24:38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are you frightened?”</a:t>
            </a:r>
            <a:r>
              <a:rPr lang="en-US" dirty="0">
                <a:solidFill>
                  <a:srgbClr val="000000"/>
                </a:solidFill>
                <a:effectLst/>
                <a:latin typeface="Lucida Grande" panose="020B0600040502020204" pitchFamily="34" charset="0"/>
              </a:rPr>
              <a:t> he asked. </a:t>
            </a:r>
            <a:r>
              <a:rPr lang="en-US" dirty="0">
                <a:solidFill>
                  <a:srgbClr val="FF2500"/>
                </a:solidFill>
                <a:effectLst/>
                <a:latin typeface="Lucida Grande" panose="020B0600040502020204" pitchFamily="34" charset="0"/>
              </a:rPr>
              <a:t>“Why are your hearts filled with doubt?</a:t>
            </a:r>
            <a:r>
              <a:rPr lang="en-US" dirty="0">
                <a:solidFill>
                  <a:srgbClr val="000000"/>
                </a:solidFill>
                <a:effectLst/>
                <a:latin typeface="Lucida Grande" panose="020B0600040502020204" pitchFamily="34" charset="0"/>
              </a:rPr>
              <a:t> </a:t>
            </a:r>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Look at my hands. Look at my feet. You can see that it’s really me. Touch me and make sure that I am not a ghost, because ghosts don’t have bodies, as you see that I do.”</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863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24:41</a:t>
            </a:r>
            <a:r>
              <a:rPr lang="en-US" dirty="0">
                <a:effectLst/>
                <a:latin typeface="Lucida Grande" panose="020B0600040502020204" pitchFamily="34" charset="0"/>
              </a:rPr>
              <a:t>    Still they stood there in disbelief, filled with joy and wonder. Then he asked them, </a:t>
            </a:r>
            <a:r>
              <a:rPr lang="en-US" dirty="0">
                <a:solidFill>
                  <a:srgbClr val="FF2500"/>
                </a:solidFill>
                <a:effectLst/>
                <a:latin typeface="Lucida Grande" panose="020B0600040502020204" pitchFamily="34" charset="0"/>
              </a:rPr>
              <a:t>“Do you have anything here to eat?”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They gave him a piece of broiled fish,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and he ate it as they watched.</a:t>
            </a:r>
          </a:p>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45</a:t>
            </a:r>
            <a:r>
              <a:rPr lang="en-US" dirty="0">
                <a:effectLst/>
                <a:latin typeface="Lucida Grande" panose="020B0600040502020204" pitchFamily="34" charset="0"/>
              </a:rPr>
              <a:t> Then he opened their minds to understand the Scriptures. </a:t>
            </a:r>
          </a:p>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p>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20:24</a:t>
            </a:r>
            <a:r>
              <a:rPr lang="en-US" dirty="0">
                <a:effectLst/>
                <a:latin typeface="Arial" panose="020B0604020202020204" pitchFamily="34" charset="0"/>
              </a:rPr>
              <a:t>    One of the twelve disciples, Thomas (nicknamed the Twin), was not with the others when Jesus came. </a:t>
            </a:r>
          </a:p>
        </p:txBody>
      </p:sp>
    </p:spTree>
    <p:extLst>
      <p:ext uri="{BB962C8B-B14F-4D97-AF65-F5344CB8AC3E}">
        <p14:creationId xmlns:p14="http://schemas.microsoft.com/office/powerpoint/2010/main" val="21187202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25</a:t>
            </a:r>
            <a:r>
              <a:rPr lang="en-US" dirty="0">
                <a:effectLst/>
                <a:latin typeface="Arial" panose="020B0604020202020204" pitchFamily="34" charset="0"/>
              </a:rPr>
              <a:t>  They told him, “We have seen the Lord!” </a:t>
            </a:r>
          </a:p>
        </p:txBody>
      </p:sp>
    </p:spTree>
    <p:extLst>
      <p:ext uri="{BB962C8B-B14F-4D97-AF65-F5344CB8AC3E}">
        <p14:creationId xmlns:p14="http://schemas.microsoft.com/office/powerpoint/2010/main" val="3082282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 But he replied, “I won’t believe it unless I see the nail wounds in his hands, put my fingers into them, and place my hand into the wound in his side.”</a:t>
            </a:r>
          </a:p>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86</a:t>
            </a:fld>
            <a:endParaRPr lang="en-GB"/>
          </a:p>
        </p:txBody>
      </p:sp>
    </p:spTree>
    <p:extLst>
      <p:ext uri="{BB962C8B-B14F-4D97-AF65-F5344CB8AC3E}">
        <p14:creationId xmlns:p14="http://schemas.microsoft.com/office/powerpoint/2010/main" val="7769828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87</a:t>
            </a:fld>
            <a:endParaRPr lang="en-GB"/>
          </a:p>
        </p:txBody>
      </p:sp>
    </p:spTree>
    <p:extLst>
      <p:ext uri="{BB962C8B-B14F-4D97-AF65-F5344CB8AC3E}">
        <p14:creationId xmlns:p14="http://schemas.microsoft.com/office/powerpoint/2010/main" val="3903646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20:26</a:t>
            </a:r>
            <a:r>
              <a:rPr lang="en-US" dirty="0">
                <a:effectLst/>
                <a:latin typeface="Lucida Grande" panose="020B0600040502020204" pitchFamily="34" charset="0"/>
              </a:rPr>
              <a:t>    Eight days later the disciples were together again, and this time Thomas was with them. The doors were locked; but suddenly, as before, Jesus was standing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Then he said to Thomas, </a:t>
            </a:r>
            <a:r>
              <a:rPr lang="en-US" dirty="0">
                <a:solidFill>
                  <a:srgbClr val="FF2500"/>
                </a:solidFill>
                <a:effectLst/>
                <a:latin typeface="Lucida Grande" panose="020B0600040502020204" pitchFamily="34" charset="0"/>
              </a:rPr>
              <a:t>“Put your finger here, and look at my hands. Put your hand into the wound in my side. Don’t be faithless any longer. Believe!”</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20:28</a:t>
            </a:r>
            <a:r>
              <a:rPr lang="en-US" dirty="0">
                <a:effectLst/>
                <a:latin typeface="Lucida Grande" panose="020B0600040502020204" pitchFamily="34" charset="0"/>
              </a:rPr>
              <a:t>    “My Lord and my God!” Thomas exclaimed.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20:29</a:t>
            </a:r>
            <a:r>
              <a:rPr lang="en-US" dirty="0">
                <a:solidFill>
                  <a:srgbClr val="000000"/>
                </a:solidFill>
                <a:effectLst/>
                <a:latin typeface="Lucida Grande" panose="020B0600040502020204" pitchFamily="34" charset="0"/>
              </a:rPr>
              <a:t>    Then Jesus told him, </a:t>
            </a:r>
            <a:r>
              <a:rPr lang="en-US" dirty="0">
                <a:solidFill>
                  <a:srgbClr val="FF2500"/>
                </a:solidFill>
                <a:effectLst/>
                <a:latin typeface="Lucida Grande" panose="020B0600040502020204" pitchFamily="34" charset="0"/>
              </a:rPr>
              <a:t>“You believe because you have seen me. Blessed are those who believe without seeing me.”</a:t>
            </a:r>
          </a:p>
          <a:p>
            <a:endParaRPr lang="en-US" dirty="0">
              <a:effectLst/>
              <a:latin typeface="Lucida Grande" panose="020B0600040502020204" pitchFamily="34" charset="0"/>
            </a:endParaRPr>
          </a:p>
          <a:p>
            <a:r>
              <a:rPr lang="en-US" dirty="0">
                <a:effectLst/>
                <a:latin typeface="Lucida Grande" panose="020B0600040502020204" pitchFamily="34" charset="0"/>
              </a:rPr>
              <a:t>Purpose of the Book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20:30</a:t>
            </a:r>
            <a:r>
              <a:rPr lang="en-US" dirty="0">
                <a:effectLst/>
                <a:latin typeface="Lucida Grande" panose="020B0600040502020204" pitchFamily="34" charset="0"/>
              </a:rPr>
              <a:t>    The disciples saw Jesus do many other miraculous signs in addition to the ones recorded in this book.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But these are written so that you may continue to believe that Jesus is the Messiah, the Son of God, and that by believing in him you will have life by the power of his name. </a:t>
            </a:r>
          </a:p>
        </p:txBody>
      </p:sp>
      <p:sp>
        <p:nvSpPr>
          <p:cNvPr id="4" name="Slide Number Placeholder 3"/>
          <p:cNvSpPr>
            <a:spLocks noGrp="1"/>
          </p:cNvSpPr>
          <p:nvPr>
            <p:ph type="sldNum" sz="quarter" idx="5"/>
          </p:nvPr>
        </p:nvSpPr>
        <p:spPr/>
        <p:txBody>
          <a:bodyPr/>
          <a:lstStyle/>
          <a:p>
            <a:fld id="{CD9670C4-7A0F-4C2E-B307-9D478A608AD0}" type="slidenum">
              <a:rPr lang="en-GB" smtClean="0"/>
              <a:t>88</a:t>
            </a:fld>
            <a:endParaRPr lang="en-GB"/>
          </a:p>
        </p:txBody>
      </p:sp>
    </p:spTree>
    <p:extLst>
      <p:ext uri="{BB962C8B-B14F-4D97-AF65-F5344CB8AC3E}">
        <p14:creationId xmlns:p14="http://schemas.microsoft.com/office/powerpoint/2010/main" val="46975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77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030141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20:26</a:t>
            </a:r>
            <a:r>
              <a:rPr lang="en-US" dirty="0">
                <a:effectLst/>
                <a:latin typeface="Arial" panose="020B0604020202020204" pitchFamily="34" charset="0"/>
              </a:rPr>
              <a:t>    Eight days later the disciples were together again, and this time Thomas was with them. </a:t>
            </a:r>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 doors were locked; but suddenly, as before, Jesus was standing among them. </a:t>
            </a:r>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“Peace be with you,”</a:t>
            </a:r>
            <a:r>
              <a:rPr lang="en-US" dirty="0">
                <a:effectLst/>
                <a:latin typeface="Arial" panose="020B0604020202020204" pitchFamily="34" charset="0"/>
              </a:rPr>
              <a:t> he said.</a:t>
            </a:r>
          </a:p>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27</a:t>
            </a:r>
            <a:r>
              <a:rPr lang="en-US" dirty="0">
                <a:solidFill>
                  <a:srgbClr val="000000"/>
                </a:solidFill>
                <a:effectLst/>
                <a:latin typeface="Arial" panose="020B0604020202020204" pitchFamily="34" charset="0"/>
              </a:rPr>
              <a:t> Then he said to Thomas, </a:t>
            </a:r>
            <a:r>
              <a:rPr lang="en-US" dirty="0">
                <a:solidFill>
                  <a:srgbClr val="FF2500"/>
                </a:solidFill>
                <a:effectLst/>
                <a:latin typeface="Arial" panose="020B0604020202020204" pitchFamily="34" charset="0"/>
              </a:rPr>
              <a:t>“Put your finger here, and look at my hands."</a:t>
            </a:r>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Put your hand into the wound in my side. Don’t be faithless any longer. Believe!”</a:t>
            </a:r>
          </a:p>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then waited for his response.]</a:t>
            </a:r>
          </a:p>
        </p:txBody>
      </p:sp>
    </p:spTree>
    <p:extLst>
      <p:ext uri="{BB962C8B-B14F-4D97-AF65-F5344CB8AC3E}">
        <p14:creationId xmlns:p14="http://schemas.microsoft.com/office/powerpoint/2010/main" val="40323045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20:28</a:t>
            </a:r>
            <a:r>
              <a:rPr lang="en-US" dirty="0">
                <a:effectLst/>
                <a:latin typeface="Arial" panose="020B0604020202020204" pitchFamily="34" charset="0"/>
              </a:rPr>
              <a:t>    “My Lord and my God!” Thomas exclaimed.</a:t>
            </a:r>
          </a:p>
          <a:p>
            <a:endParaRPr lang="en-US" dirty="0"/>
          </a:p>
          <a:p>
            <a:r>
              <a:rPr lang="en-US" dirty="0"/>
              <a:t>Peter also declared the deity of Jesus in Matt 18.</a:t>
            </a:r>
          </a:p>
          <a:p>
            <a:endParaRPr lang="en-US" dirty="0"/>
          </a:p>
          <a:p>
            <a:r>
              <a:rPr lang="en-US" dirty="0"/>
              <a:t>When Jesus proves our doubts wrong, we need to response accordingly.</a:t>
            </a:r>
          </a:p>
        </p:txBody>
      </p:sp>
    </p:spTree>
    <p:extLst>
      <p:ext uri="{BB962C8B-B14F-4D97-AF65-F5344CB8AC3E}">
        <p14:creationId xmlns:p14="http://schemas.microsoft.com/office/powerpoint/2010/main" val="8668089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20:29</a:t>
            </a:r>
            <a:r>
              <a:rPr lang="en-US" dirty="0">
                <a:solidFill>
                  <a:srgbClr val="000000"/>
                </a:solidFill>
                <a:effectLst/>
                <a:latin typeface="Arial" panose="020B0604020202020204" pitchFamily="34" charset="0"/>
              </a:rPr>
              <a:t>    Then Jesus told him, </a:t>
            </a:r>
            <a:r>
              <a:rPr lang="en-US" dirty="0">
                <a:solidFill>
                  <a:srgbClr val="FF2500"/>
                </a:solidFill>
                <a:effectLst/>
                <a:latin typeface="Arial" panose="020B0604020202020204" pitchFamily="34" charset="0"/>
              </a:rPr>
              <a:t>“You believe because you have seen me."</a:t>
            </a:r>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"Blessed are those who believe without seeing me.”</a:t>
            </a:r>
          </a:p>
          <a:p>
            <a:endParaRPr lang="en-US" dirty="0"/>
          </a:p>
          <a:p>
            <a:r>
              <a:rPr lang="en-US" dirty="0"/>
              <a:t>How can we be assured that the disciples were credible witnesses?</a:t>
            </a:r>
          </a:p>
          <a:p>
            <a:endParaRPr lang="en-US" dirty="0"/>
          </a:p>
          <a:p>
            <a:r>
              <a:rPr lang="en-US" dirty="0"/>
              <a:t>• Do you know any examples of people who died for what they knew was a lie?</a:t>
            </a:r>
          </a:p>
          <a:p>
            <a:endParaRPr lang="en-US" dirty="0"/>
          </a:p>
          <a:p>
            <a:r>
              <a:rPr lang="en-US" dirty="0"/>
              <a:t>• The reliability of the NT shows us the credibility of what it says.</a:t>
            </a:r>
          </a:p>
          <a:p>
            <a:endParaRPr lang="en-US" dirty="0"/>
          </a:p>
          <a:p>
            <a:r>
              <a:rPr lang="en-US" dirty="0"/>
              <a:t>Read "More Than a Carpenter" by Josh McDowell in Arabic.</a:t>
            </a:r>
          </a:p>
        </p:txBody>
      </p:sp>
    </p:spTree>
    <p:extLst>
      <p:ext uri="{BB962C8B-B14F-4D97-AF65-F5344CB8AC3E}">
        <p14:creationId xmlns:p14="http://schemas.microsoft.com/office/powerpoint/2010/main" val="295838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9670C4-7A0F-4C2E-B307-9D478A608A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20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100</a:t>
            </a:fld>
            <a:endParaRPr lang="en-GB"/>
          </a:p>
        </p:txBody>
      </p:sp>
    </p:spTree>
    <p:extLst>
      <p:ext uri="{BB962C8B-B14F-4D97-AF65-F5344CB8AC3E}">
        <p14:creationId xmlns:p14="http://schemas.microsoft.com/office/powerpoint/2010/main" val="37312655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101</a:t>
            </a:fld>
            <a:endParaRPr lang="en-GB"/>
          </a:p>
        </p:txBody>
      </p:sp>
    </p:spTree>
    <p:extLst>
      <p:ext uri="{BB962C8B-B14F-4D97-AF65-F5344CB8AC3E}">
        <p14:creationId xmlns:p14="http://schemas.microsoft.com/office/powerpoint/2010/main" val="25594411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John 21:1</a:t>
            </a:r>
            <a:r>
              <a:rPr lang="en-US" dirty="0">
                <a:effectLst/>
                <a:latin typeface="Arial" panose="020B0604020202020204" pitchFamily="34" charset="0"/>
              </a:rPr>
              <a:t>    Later, Jesus appeared again to the disciples beside the Sea of Galilee. This is how it happened.</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103</a:t>
            </a:fld>
            <a:endParaRPr lang="en-GB"/>
          </a:p>
        </p:txBody>
      </p:sp>
    </p:spTree>
    <p:extLst>
      <p:ext uri="{BB962C8B-B14F-4D97-AF65-F5344CB8AC3E}">
        <p14:creationId xmlns:p14="http://schemas.microsoft.com/office/powerpoint/2010/main" val="21305554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John 20:2 Several of the disciples were there—Simon Peter, Thomas (nicknamed the Twin), Nathanael from Cana in Galilee, the sons of Zebedee, and two other disciples.</a:t>
            </a:r>
          </a:p>
          <a:p>
            <a:endParaRPr lang="en-US" dirty="0"/>
          </a:p>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21:3</a:t>
            </a:r>
            <a:r>
              <a:rPr lang="en-US" dirty="0">
                <a:effectLst/>
                <a:latin typeface="Arial" panose="020B0604020202020204" pitchFamily="34" charset="0"/>
              </a:rPr>
              <a:t>    Simon Peter said, “I’m going fishing.” </a:t>
            </a:r>
          </a:p>
          <a:p>
            <a:endParaRPr lang="en-US" dirty="0">
              <a:effectLst/>
              <a:latin typeface="Arial" panose="020B0604020202020204" pitchFamily="34" charset="0"/>
            </a:endParaRPr>
          </a:p>
          <a:p>
            <a:r>
              <a:rPr lang="en-US" dirty="0">
                <a:effectLst/>
                <a:latin typeface="Arial" panose="020B0604020202020204" pitchFamily="34" charset="0"/>
              </a:rPr>
              <a:t>“We’ll come, too,” they all said. So they went out in the boat, but they caught nothing all night.</a:t>
            </a:r>
          </a:p>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21:4</a:t>
            </a:r>
            <a:r>
              <a:rPr lang="en-US" dirty="0">
                <a:effectLst/>
                <a:latin typeface="Arial" panose="020B0604020202020204" pitchFamily="34" charset="0"/>
              </a:rPr>
              <a:t>    At dawn Jesus was standing on the beach, but the disciples couldn’t see who he was.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He called out, </a:t>
            </a:r>
            <a:r>
              <a:rPr lang="en-US" dirty="0">
                <a:solidFill>
                  <a:srgbClr val="FF2500"/>
                </a:solidFill>
                <a:effectLst/>
                <a:latin typeface="Arial" panose="020B0604020202020204" pitchFamily="34" charset="0"/>
              </a:rPr>
              <a:t>“</a:t>
            </a:r>
            <a:r>
              <a:rPr lang="en-US" dirty="0" err="1">
                <a:solidFill>
                  <a:srgbClr val="FF2500"/>
                </a:solidFill>
                <a:effectLst/>
                <a:latin typeface="Arial" panose="020B0604020202020204" pitchFamily="34" charset="0"/>
              </a:rPr>
              <a:t>Fellows,</a:t>
            </a:r>
            <a:r>
              <a:rPr lang="en-US" baseline="30000" dirty="0" err="1">
                <a:solidFill>
                  <a:srgbClr val="FF2500"/>
                </a:solidFill>
                <a:effectLst/>
                <a:latin typeface="Arial" panose="020B0604020202020204" pitchFamily="34" charset="0"/>
              </a:rPr>
              <a:t>a</a:t>
            </a:r>
            <a:r>
              <a:rPr lang="en-US" dirty="0">
                <a:solidFill>
                  <a:srgbClr val="FF2500"/>
                </a:solidFill>
                <a:effectLst/>
                <a:latin typeface="Arial" panose="020B0604020202020204" pitchFamily="34" charset="0"/>
              </a:rPr>
              <a:t> have you caught any fish?”</a:t>
            </a:r>
            <a:r>
              <a:rPr lang="en-US" dirty="0">
                <a:effectLst/>
                <a:latin typeface="Arial" panose="020B0604020202020204" pitchFamily="34" charset="0"/>
              </a:rPr>
              <a:t> </a:t>
            </a:r>
          </a:p>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21:6</a:t>
            </a:r>
            <a:r>
              <a:rPr lang="en-US" dirty="0">
                <a:solidFill>
                  <a:srgbClr val="000000"/>
                </a:solidFill>
                <a:effectLst/>
                <a:latin typeface="Arial" panose="020B0604020202020204" pitchFamily="34" charset="0"/>
              </a:rPr>
              <a:t>    Then he said, </a:t>
            </a:r>
            <a:r>
              <a:rPr lang="en-US" dirty="0">
                <a:solidFill>
                  <a:srgbClr val="FF2500"/>
                </a:solidFill>
                <a:effectLst/>
                <a:latin typeface="Arial" panose="020B0604020202020204" pitchFamily="34" charset="0"/>
              </a:rPr>
              <a:t>“Throw out your net on the right-hand side of the boat, and you’ll get some!”</a:t>
            </a:r>
          </a:p>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51177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So they did, and they couldn’t haul in the net because there were so many fish in it.</a:t>
            </a:r>
          </a:p>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457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018894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97163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148632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3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129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5/9/25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5/9/25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5/9/25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5/9/25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5/9/25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5/9/25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5/9/25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5/9/25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5/9/25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5/9/25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5/9/25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5/9/25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71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a:lvl1pPr>
          </a:lstStyle>
          <a:p>
            <a:fld id="{B252BA9E-F182-4EE7-A587-74501350DD2C}" type="slidenum">
              <a:rPr lang="en-US" altLang="en-US"/>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a:lvl1pPr>
          </a:lstStyle>
          <a:p>
            <a:fld id="{B6E0A42A-7037-4AA1-9E6E-B07BEB627EAE}" type="slidenum">
              <a:rPr lang="en-US" altLang="en-US"/>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a:lvl1pPr>
          </a:lstStyle>
          <a:p>
            <a:fld id="{39AD47E9-17C8-47A8-8186-C004A0E337C0}" type="slidenum">
              <a:rPr lang="en-US" altLang="en-US"/>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a:lvl1pPr>
          </a:lstStyle>
          <a:p>
            <a:fld id="{567EC1D5-4284-4933-8F8F-635CEEEAC40C}" type="slidenum">
              <a:rPr lang="en-US" altLang="en-US"/>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a:lvl1pPr>
          </a:lstStyle>
          <a:p>
            <a:fld id="{DE17E10F-482E-4298-B205-DE44F76FDFE6}" type="slidenum">
              <a:rPr lang="en-US" altLang="en-US"/>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a:lvl1pPr>
          </a:lstStyle>
          <a:p>
            <a:fld id="{DADC7399-6EFB-46DB-92B1-0356239CDAAF}" type="slidenum">
              <a:rPr lang="en-US" altLang="en-US"/>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a:lvl1pPr>
          </a:lstStyle>
          <a:p>
            <a:fld id="{D150DC90-9467-48A1-BEDD-3780476AAB6C}" type="slidenum">
              <a:rPr lang="en-US" altLang="en-US"/>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a:lvl1pPr>
          </a:lstStyle>
          <a:p>
            <a:fld id="{DA74BF61-CEA1-4A22-A5CC-A052508D913E}" type="slidenum">
              <a:rPr lang="en-US" altLang="en-US"/>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a:lvl1pPr>
          </a:lstStyle>
          <a:p>
            <a:fld id="{1D21F0ED-6BDE-40F9-8494-263D0AC0E06F}" type="slidenum">
              <a:rPr lang="en-US" altLang="en-US"/>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a:lvl1pPr>
          </a:lstStyle>
          <a:p>
            <a:fld id="{C82DEBAC-8450-4E1A-AD4F-D11FDACE6451}" type="slidenum">
              <a:rPr lang="en-US" altLang="en-US"/>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a:lvl1pPr>
          </a:lstStyle>
          <a:p>
            <a:fld id="{5C310D81-7BE2-4695-B77C-FD8044A6815D}" type="slidenum">
              <a:rPr lang="en-US" altLang="en-US"/>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a:lvl1pPr>
          </a:lstStyle>
          <a:p>
            <a:fld id="{688AA9D1-774E-4B2B-B11D-E0826E3BBA18}" type="slidenum">
              <a:rPr lang="en-US" altLang="en-US"/>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a:lvl1pPr>
          </a:lstStyle>
          <a:p>
            <a:fld id="{DAF26023-0B62-48FC-B7B3-69A2E576177A}" type="slidenum">
              <a:rPr lang="en-US" altLang="en-US"/>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a:lvl1pPr>
          </a:lstStyle>
          <a:p>
            <a:fld id="{159E154C-E8EA-4C3A-808F-419E3C730876}" type="slidenum">
              <a:rPr lang="en-US" altLang="en-US"/>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a:lvl1pPr>
          </a:lstStyle>
          <a:p>
            <a:fld id="{E4276F23-B0ED-4E16-B8DD-91D37CCA06F2}" type="slidenum">
              <a:rPr lang="en-US" altLang="en-US"/>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a:lvl1pPr>
          </a:lstStyle>
          <a:p>
            <a:fld id="{607952DE-5395-4D36-9680-2A41D7E89E8D}" type="slidenum">
              <a:rPr lang="en-US" altLang="en-US"/>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a:lvl1pPr>
          </a:lstStyle>
          <a:p>
            <a:fld id="{96B16BFE-ABA6-44DB-BBEE-31EBA694ED9C}" type="slidenum">
              <a:rPr lang="en-US" altLang="en-US"/>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a:lvl1pPr>
          </a:lstStyle>
          <a:p>
            <a:fld id="{B0950906-E2F2-4CAB-AB04-D6DF425C6955}" type="slidenum">
              <a:rPr lang="en-US" altLang="en-US"/>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a:lvl1pPr>
          </a:lstStyle>
          <a:p>
            <a:fld id="{55A04814-A53B-4970-AC7F-8E319934AACC}" type="slidenum">
              <a:rPr lang="en-US" altLang="en-US"/>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a:lvl1pPr>
          </a:lstStyle>
          <a:p>
            <a:fld id="{02223C5E-E3DC-49A7-9A3B-9486B4469F66}" type="slidenum">
              <a:rPr lang="en-US" altLang="en-US"/>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a:lvl1pPr>
          </a:lstStyle>
          <a:p>
            <a:fld id="{CD7C3849-02B8-4F53-BABC-5C009EFACA39}" type="slidenum">
              <a:rPr lang="en-US" altLang="en-US"/>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a:lvl1pPr>
          </a:lstStyle>
          <a:p>
            <a:fld id="{36D539C3-9BC7-423A-9A03-1BD3682D9C96}" type="slidenum">
              <a:rPr lang="en-US" altLang="en-US"/>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14913093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13296963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32839010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32657757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18888791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7237785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2381538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227411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3146743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5172499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34396765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24249806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8986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7077933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7205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75854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88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2097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28756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96724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04598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63435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47646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1251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18728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4269640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94937536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081581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528797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4531184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5944440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5231898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16359115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15397829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207402580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30585878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1985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67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3395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99760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6148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8819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92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3834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9095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8575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6015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768776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17321186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513199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34725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37953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98389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143187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41254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437800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501998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84086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35297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769381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50902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880493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23521775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27315577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163536639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8167365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334186918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369332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292383688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397894564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403591653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35693924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17544791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43" indent="0" algn="ctr">
              <a:buNone/>
              <a:defRPr/>
            </a:lvl2pPr>
            <a:lvl3pPr marL="642686" indent="0" algn="ctr">
              <a:buNone/>
              <a:defRPr/>
            </a:lvl3pPr>
            <a:lvl4pPr marL="964030" indent="0" algn="ctr">
              <a:buNone/>
              <a:defRPr/>
            </a:lvl4pPr>
            <a:lvl5pPr marL="1285372" indent="0" algn="ctr">
              <a:buNone/>
              <a:defRPr/>
            </a:lvl5pPr>
            <a:lvl6pPr marL="1606717" indent="0" algn="ctr">
              <a:buNone/>
              <a:defRPr/>
            </a:lvl6pPr>
            <a:lvl7pPr marL="1928060" indent="0" algn="ctr">
              <a:buNone/>
              <a:defRPr/>
            </a:lvl7pPr>
            <a:lvl8pPr marL="2249407" indent="0" algn="ctr">
              <a:buNone/>
              <a:defRPr/>
            </a:lvl8pPr>
            <a:lvl9pPr marL="257074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645708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2875021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7" y="440641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7" y="2907086"/>
            <a:ext cx="7772009" cy="1499316"/>
          </a:xfrm>
        </p:spPr>
        <p:txBody>
          <a:bodyPr anchor="b"/>
          <a:lstStyle>
            <a:lvl1pPr marL="0" indent="0">
              <a:buNone/>
              <a:defRPr sz="1400"/>
            </a:lvl1pPr>
            <a:lvl2pPr marL="321343" indent="0">
              <a:buNone/>
              <a:defRPr sz="1300"/>
            </a:lvl2pPr>
            <a:lvl3pPr marL="642686" indent="0">
              <a:buNone/>
              <a:defRPr sz="1100"/>
            </a:lvl3pPr>
            <a:lvl4pPr marL="964030" indent="0">
              <a:buNone/>
              <a:defRPr sz="1000"/>
            </a:lvl4pPr>
            <a:lvl5pPr marL="1285372" indent="0">
              <a:buNone/>
              <a:defRPr sz="1000"/>
            </a:lvl5pPr>
            <a:lvl6pPr marL="1606717" indent="0">
              <a:buNone/>
              <a:defRPr sz="1000"/>
            </a:lvl6pPr>
            <a:lvl7pPr marL="1928060" indent="0">
              <a:buNone/>
              <a:defRPr sz="1000"/>
            </a:lvl7pPr>
            <a:lvl8pPr marL="2249407" indent="0">
              <a:buNone/>
              <a:defRPr sz="1000"/>
            </a:lvl8pPr>
            <a:lvl9pPr marL="257074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22161754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8" y="112533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8846489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3" y="1535040"/>
            <a:ext cx="4040061"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486361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40677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0922379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4565"/>
            <a:ext cx="3007439" cy="4691082"/>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69938447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0"/>
            <a:ext cx="5486846" cy="4115023"/>
          </a:xfrm>
        </p:spPr>
        <p:txBody>
          <a:bodyPr/>
          <a:lstStyle>
            <a:lvl1pPr marL="0" indent="0">
              <a:buNone/>
              <a:defRPr sz="2300"/>
            </a:lvl1pPr>
            <a:lvl2pPr marL="321343" indent="0">
              <a:buNone/>
              <a:defRPr sz="2000"/>
            </a:lvl2pPr>
            <a:lvl3pPr marL="642686" indent="0">
              <a:buNone/>
              <a:defRPr sz="1700"/>
            </a:lvl3pPr>
            <a:lvl4pPr marL="964030" indent="0">
              <a:buNone/>
              <a:defRPr sz="1400"/>
            </a:lvl4pPr>
            <a:lvl5pPr marL="1285372" indent="0">
              <a:buNone/>
              <a:defRPr sz="1400"/>
            </a:lvl5pPr>
            <a:lvl6pPr marL="1606717" indent="0">
              <a:buNone/>
              <a:defRPr sz="1400"/>
            </a:lvl6pPr>
            <a:lvl7pPr marL="1928060" indent="0">
              <a:buNone/>
              <a:defRPr sz="1400"/>
            </a:lvl7pPr>
            <a:lvl8pPr marL="2249407" indent="0">
              <a:buNone/>
              <a:defRPr sz="1400"/>
            </a:lvl8pPr>
            <a:lvl9pPr marL="2570744" indent="0">
              <a:buNone/>
              <a:defRPr sz="1400"/>
            </a:lvl9pPr>
          </a:lstStyle>
          <a:p>
            <a:endParaRPr lang="en-US"/>
          </a:p>
        </p:txBody>
      </p:sp>
      <p:sp>
        <p:nvSpPr>
          <p:cNvPr id="4" name="Text Placeholder 3"/>
          <p:cNvSpPr>
            <a:spLocks noGrp="1"/>
          </p:cNvSpPr>
          <p:nvPr>
            <p:ph type="body" sz="half" idx="2"/>
          </p:nvPr>
        </p:nvSpPr>
        <p:spPr>
          <a:xfrm>
            <a:off x="1791738" y="5367626"/>
            <a:ext cx="5486846" cy="804919"/>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9702084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2495803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9287610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821860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70674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93063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39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32355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3844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068024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92348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5088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31581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6336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151714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387707424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829066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35222576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87199909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0172859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84283692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2117506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58958994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90255733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408376337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2337416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9749097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50369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8692080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4276839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50433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107046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852905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618873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493657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862718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107318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922971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45300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6235319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6201770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116219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68371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697259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873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63648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080673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80968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85442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4868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89760762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151588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6153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616331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101962160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8602595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88838483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54380309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9360300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41662775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268294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0101074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17801989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328635827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88148788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81532564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936068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48017759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0062822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368063870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824998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4467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4605121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288839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744429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34999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46349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448523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602139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4723868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654529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530919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144303874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332742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35222715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474431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423245655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3651256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64307665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382487381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958706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418017189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0103295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2735173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1409494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92100114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393870491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3686356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17873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808639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704455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23201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938629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241665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3726827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64976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06945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175292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9874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80547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281685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19709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27745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07849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922637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97964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59887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463491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246615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49470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3.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3.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7.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8.xml"/><Relationship Id="rId1"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4.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5.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46.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4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image" Target="../media/image9.jpeg"/><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theme" Target="../theme/theme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09/05/2025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5/9/25</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91C24021-FFFA-4F68-8E0A-1444D817A302}" type="slidenum">
              <a:rPr lang="en-US" altLang="en-US"/>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09/05/2025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E4A3530-AEE9-4595-9D51-205E3C351449}" type="slidenum">
              <a:rPr lang="en-US" altLang="en-US"/>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845500"/>
      </p:ext>
    </p:extLst>
  </p:cSld>
  <p:clrMap bg1="dk2" tx1="lt1" bg2="dk1" tx2="lt2" accent1="accent1" accent2="accent2" accent3="accent3" accent4="accent4" accent5="accent5" accent6="accent6" hlink="hlink" folHlink="folHlink"/>
  <p:sldLayoutIdLst>
    <p:sldLayoutId id="21474840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9096444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8121170"/>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22711189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67681130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367580664"/>
      </p:ext>
    </p:extLst>
  </p:cSld>
  <p:clrMap bg1="lt1" tx1="dk1" bg2="lt2" tx2="dk2" accent1="accent1" accent2="accent2" accent3="accent3" accent4="accent4" accent5="accent5" accent6="accent6" hlink="hlink" folHlink="folHlink"/>
  <p:sldLayoutIdLst>
    <p:sldLayoutId id="2147484108"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692384682"/>
      </p:ext>
    </p:extLst>
  </p:cSld>
  <p:clrMap bg1="lt1" tx1="dk1" bg2="lt2" tx2="dk2" accent1="accent1" accent2="accent2" accent3="accent3" accent4="accent4" accent5="accent5" accent6="accent6" hlink="hlink" folHlink="folHlink"/>
  <p:sldLayoutIdLst>
    <p:sldLayoutId id="21474841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79166278"/>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236945619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fld id="{12737187-998D-C145-BAF2-CB6526813A35}" type="slidenum">
              <a:rPr lang="en-US" sz="1800">
                <a:latin typeface="Arial" charset="0"/>
                <a:cs typeface="DejaVu Sans" charset="0"/>
              </a:rPr>
              <a:pPr algn="l" defTabSz="32134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3766945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defTabSz="32134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82" indent="-200839"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58"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703"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04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9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73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07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424"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07" indent="-241007" algn="l" defTabSz="32134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82" indent="-200839" algn="l" defTabSz="32134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58" indent="-160672" algn="l" defTabSz="32134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703"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04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9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73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07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424"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43" rtl="0" eaLnBrk="1" latinLnBrk="0" hangingPunct="1">
        <a:defRPr sz="1300" kern="1200">
          <a:solidFill>
            <a:schemeClr val="tx1"/>
          </a:solidFill>
          <a:latin typeface="+mn-lt"/>
          <a:ea typeface="+mn-ea"/>
          <a:cs typeface="+mn-cs"/>
        </a:defRPr>
      </a:lvl1pPr>
      <a:lvl2pPr marL="321343" algn="l" defTabSz="321343" rtl="0" eaLnBrk="1" latinLnBrk="0" hangingPunct="1">
        <a:defRPr sz="1300" kern="1200">
          <a:solidFill>
            <a:schemeClr val="tx1"/>
          </a:solidFill>
          <a:latin typeface="+mn-lt"/>
          <a:ea typeface="+mn-ea"/>
          <a:cs typeface="+mn-cs"/>
        </a:defRPr>
      </a:lvl2pPr>
      <a:lvl3pPr marL="642686" algn="l" defTabSz="321343" rtl="0" eaLnBrk="1" latinLnBrk="0" hangingPunct="1">
        <a:defRPr sz="1300" kern="1200">
          <a:solidFill>
            <a:schemeClr val="tx1"/>
          </a:solidFill>
          <a:latin typeface="+mn-lt"/>
          <a:ea typeface="+mn-ea"/>
          <a:cs typeface="+mn-cs"/>
        </a:defRPr>
      </a:lvl3pPr>
      <a:lvl4pPr marL="964030" algn="l" defTabSz="321343" rtl="0" eaLnBrk="1" latinLnBrk="0" hangingPunct="1">
        <a:defRPr sz="1300" kern="1200">
          <a:solidFill>
            <a:schemeClr val="tx1"/>
          </a:solidFill>
          <a:latin typeface="+mn-lt"/>
          <a:ea typeface="+mn-ea"/>
          <a:cs typeface="+mn-cs"/>
        </a:defRPr>
      </a:lvl4pPr>
      <a:lvl5pPr marL="1285372" algn="l" defTabSz="321343" rtl="0" eaLnBrk="1" latinLnBrk="0" hangingPunct="1">
        <a:defRPr sz="1300" kern="1200">
          <a:solidFill>
            <a:schemeClr val="tx1"/>
          </a:solidFill>
          <a:latin typeface="+mn-lt"/>
          <a:ea typeface="+mn-ea"/>
          <a:cs typeface="+mn-cs"/>
        </a:defRPr>
      </a:lvl5pPr>
      <a:lvl6pPr marL="1606717" algn="l" defTabSz="321343" rtl="0" eaLnBrk="1" latinLnBrk="0" hangingPunct="1">
        <a:defRPr sz="1300" kern="1200">
          <a:solidFill>
            <a:schemeClr val="tx1"/>
          </a:solidFill>
          <a:latin typeface="+mn-lt"/>
          <a:ea typeface="+mn-ea"/>
          <a:cs typeface="+mn-cs"/>
        </a:defRPr>
      </a:lvl6pPr>
      <a:lvl7pPr marL="1928060" algn="l" defTabSz="321343" rtl="0" eaLnBrk="1" latinLnBrk="0" hangingPunct="1">
        <a:defRPr sz="1300" kern="1200">
          <a:solidFill>
            <a:schemeClr val="tx1"/>
          </a:solidFill>
          <a:latin typeface="+mn-lt"/>
          <a:ea typeface="+mn-ea"/>
          <a:cs typeface="+mn-cs"/>
        </a:defRPr>
      </a:lvl7pPr>
      <a:lvl8pPr marL="2249407" algn="l" defTabSz="321343" rtl="0" eaLnBrk="1" latinLnBrk="0" hangingPunct="1">
        <a:defRPr sz="1300" kern="1200">
          <a:solidFill>
            <a:schemeClr val="tx1"/>
          </a:solidFill>
          <a:latin typeface="+mn-lt"/>
          <a:ea typeface="+mn-ea"/>
          <a:cs typeface="+mn-cs"/>
        </a:defRPr>
      </a:lvl8pPr>
      <a:lvl9pPr marL="2570744" algn="l" defTabSz="321343"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1870498"/>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342370707"/>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889281"/>
      </p:ext>
    </p:extLst>
  </p:cSld>
  <p:clrMap bg1="dk2" tx1="lt1" bg2="dk1"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414876424"/>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181997781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562535038"/>
      </p:ext>
    </p:extLst>
  </p:cSld>
  <p:clrMap bg1="lt1" tx1="dk1" bg2="lt2" tx2="dk2" accent1="accent1" accent2="accent2" accent3="accent3" accent4="accent4" accent5="accent5" accent6="accent6" hlink="hlink" folHlink="folHlink"/>
  <p:sldLayoutIdLst>
    <p:sldLayoutId id="214748421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592366"/>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79460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extLst>
      <p:ext uri="{BB962C8B-B14F-4D97-AF65-F5344CB8AC3E}">
        <p14:creationId xmlns:p14="http://schemas.microsoft.com/office/powerpoint/2010/main" val="1449434576"/>
      </p:ext>
    </p:extLst>
  </p:cSld>
  <p:clrMap bg1="lt1" tx1="dk1" bg2="lt2" tx2="dk2" accent1="accent1" accent2="accent2" accent3="accent3" accent4="accent4" accent5="accent5" accent6="accent6" hlink="hlink" folHlink="folHlink"/>
  <p:sldLayoutIdLst>
    <p:sldLayoutId id="214748423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extLst>
      <p:ext uri="{BB962C8B-B14F-4D97-AF65-F5344CB8AC3E}">
        <p14:creationId xmlns:p14="http://schemas.microsoft.com/office/powerpoint/2010/main" val="1169954163"/>
      </p:ext>
    </p:extLst>
  </p:cSld>
  <p:clrMap bg1="dk2" tx1="lt1" bg2="dk1"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hangingPunct="0">
              <a:defRPr/>
            </a:pPr>
            <a:fld id="{51B45374-AB17-4943-96DB-A6A9993F23F0}" type="slidenum">
              <a:rPr lang="en-US"/>
              <a:pPr eaLnBrk="0" hangingPunct="0">
                <a:defRPr/>
              </a:pPr>
              <a:t>‹#›</a:t>
            </a:fld>
            <a:endParaRPr lang="en-US"/>
          </a:p>
        </p:txBody>
      </p:sp>
    </p:spTree>
    <p:extLst>
      <p:ext uri="{BB962C8B-B14F-4D97-AF65-F5344CB8AC3E}">
        <p14:creationId xmlns:p14="http://schemas.microsoft.com/office/powerpoint/2010/main" val="26150735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90940132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_rels/slide10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1.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103.xml"/><Relationship Id="rId5" Type="http://schemas.openxmlformats.org/officeDocument/2006/relationships/image" Target="../media/image38.jpeg"/><Relationship Id="rId4" Type="http://schemas.openxmlformats.org/officeDocument/2006/relationships/image" Target="../media/image3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109.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8.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2.xml"/><Relationship Id="rId1" Type="http://schemas.openxmlformats.org/officeDocument/2006/relationships/slideLayout" Target="../slideLayouts/slideLayout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3.xml"/><Relationship Id="rId1" Type="http://schemas.openxmlformats.org/officeDocument/2006/relationships/slideLayout" Target="../slideLayouts/slideLayout10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8.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08.xml"/></Relationships>
</file>

<file path=ppt/slides/_rels/slide1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9.xml"/><Relationship Id="rId1" Type="http://schemas.openxmlformats.org/officeDocument/2006/relationships/slideLayout" Target="../slideLayouts/slideLayout24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103.xml"/><Relationship Id="rId5" Type="http://schemas.openxmlformats.org/officeDocument/2006/relationships/image" Target="../media/image38.jpeg"/><Relationship Id="rId4" Type="http://schemas.openxmlformats.org/officeDocument/2006/relationships/image" Target="../media/image3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2.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3.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5.xml"/><Relationship Id="rId1" Type="http://schemas.openxmlformats.org/officeDocument/2006/relationships/slideLayout" Target="../slideLayouts/slideLayout10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6.xml"/><Relationship Id="rId1" Type="http://schemas.openxmlformats.org/officeDocument/2006/relationships/slideLayout" Target="../slideLayouts/slideLayout10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1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8.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9.xml"/><Relationship Id="rId1" Type="http://schemas.openxmlformats.org/officeDocument/2006/relationships/slideLayout" Target="../slideLayouts/slideLayout10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0.xml"/><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1.xml"/><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2.xml"/><Relationship Id="rId1" Type="http://schemas.openxmlformats.org/officeDocument/2006/relationships/slideLayout" Target="../slideLayouts/slideLayout109.xml"/></Relationships>
</file>

<file path=ppt/slides/_rels/slide1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3.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4.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5.xml"/><Relationship Id="rId1" Type="http://schemas.openxmlformats.org/officeDocument/2006/relationships/slideLayout" Target="../slideLayouts/slideLayout25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6.xml"/><Relationship Id="rId1" Type="http://schemas.openxmlformats.org/officeDocument/2006/relationships/slideLayout" Target="../slideLayouts/slideLayout25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7.xml"/><Relationship Id="rId1" Type="http://schemas.openxmlformats.org/officeDocument/2006/relationships/slideLayout" Target="../slideLayouts/slideLayout25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8.xml"/><Relationship Id="rId1" Type="http://schemas.openxmlformats.org/officeDocument/2006/relationships/slideLayout" Target="../slideLayouts/slideLayout25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0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6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0.xml"/><Relationship Id="rId1" Type="http://schemas.openxmlformats.org/officeDocument/2006/relationships/slideLayout" Target="../slideLayouts/slideLayout25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1.xml"/><Relationship Id="rId1" Type="http://schemas.openxmlformats.org/officeDocument/2006/relationships/slideLayout" Target="../slideLayouts/slideLayout253.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2.xml"/><Relationship Id="rId1" Type="http://schemas.openxmlformats.org/officeDocument/2006/relationships/slideLayout" Target="../slideLayouts/slideLayout25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3.xml"/><Relationship Id="rId1" Type="http://schemas.openxmlformats.org/officeDocument/2006/relationships/slideLayout" Target="../slideLayouts/slideLayout25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253.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2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6.xml"/><Relationship Id="rId1" Type="http://schemas.openxmlformats.org/officeDocument/2006/relationships/slideLayout" Target="../slideLayouts/slideLayout25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7.xml"/><Relationship Id="rId1" Type="http://schemas.openxmlformats.org/officeDocument/2006/relationships/slideLayout" Target="../slideLayouts/slideLayout253.xml"/></Relationships>
</file>

<file path=ppt/slides/_rels/slide1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8.xml"/><Relationship Id="rId1" Type="http://schemas.openxmlformats.org/officeDocument/2006/relationships/slideLayout" Target="../slideLayouts/slideLayout25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4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9.xml"/><Relationship Id="rId1" Type="http://schemas.openxmlformats.org/officeDocument/2006/relationships/slideLayout" Target="../slideLayouts/slideLayout25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0.xml"/><Relationship Id="rId1" Type="http://schemas.openxmlformats.org/officeDocument/2006/relationships/slideLayout" Target="../slideLayouts/slideLayout25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7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8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3.xml"/><Relationship Id="rId1" Type="http://schemas.openxmlformats.org/officeDocument/2006/relationships/slideLayout" Target="../slideLayouts/slideLayout29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4.xml"/><Relationship Id="rId1" Type="http://schemas.openxmlformats.org/officeDocument/2006/relationships/slideLayout" Target="../slideLayouts/slideLayout257.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5.xml"/><Relationship Id="rId1" Type="http://schemas.openxmlformats.org/officeDocument/2006/relationships/slideLayout" Target="../slideLayouts/slideLayout25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6.xml"/><Relationship Id="rId1" Type="http://schemas.openxmlformats.org/officeDocument/2006/relationships/slideLayout" Target="../slideLayouts/slideLayout25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7.xml"/><Relationship Id="rId1" Type="http://schemas.openxmlformats.org/officeDocument/2006/relationships/slideLayout" Target="../slideLayouts/slideLayout25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8.xml"/><Relationship Id="rId1" Type="http://schemas.openxmlformats.org/officeDocument/2006/relationships/slideLayout" Target="../slideLayouts/slideLayout25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9.xml"/><Relationship Id="rId1" Type="http://schemas.openxmlformats.org/officeDocument/2006/relationships/slideLayout" Target="../slideLayouts/slideLayout25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8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1.xml"/><Relationship Id="rId1" Type="http://schemas.openxmlformats.org/officeDocument/2006/relationships/slideLayout" Target="../slideLayouts/slideLayout3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3.xml"/><Relationship Id="rId1" Type="http://schemas.openxmlformats.org/officeDocument/2006/relationships/slideLayout" Target="../slideLayouts/slideLayout2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4.xml"/><Relationship Id="rId1" Type="http://schemas.openxmlformats.org/officeDocument/2006/relationships/slideLayout" Target="../slideLayouts/slideLayout319.xml"/></Relationships>
</file>

<file path=ppt/slides/_rels/slide1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5.xml"/><Relationship Id="rId1" Type="http://schemas.openxmlformats.org/officeDocument/2006/relationships/slideLayout" Target="../slideLayouts/slideLayout319.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6.xml"/><Relationship Id="rId1" Type="http://schemas.openxmlformats.org/officeDocument/2006/relationships/slideLayout" Target="../slideLayouts/slideLayout319.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7.xml"/><Relationship Id="rId1" Type="http://schemas.openxmlformats.org/officeDocument/2006/relationships/slideLayout" Target="../slideLayouts/slideLayout3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8.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47.xml"/><Relationship Id="rId4" Type="http://schemas.openxmlformats.org/officeDocument/2006/relationships/image" Target="../media/image25.jpeg"/></Relationships>
</file>

<file path=ppt/slides/_rels/slide1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9.xml"/><Relationship Id="rId1" Type="http://schemas.openxmlformats.org/officeDocument/2006/relationships/slideLayout" Target="../slideLayouts/slideLayout345.xml"/></Relationships>
</file>

<file path=ppt/slides/_rels/slide1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0.xml"/><Relationship Id="rId1" Type="http://schemas.openxmlformats.org/officeDocument/2006/relationships/slideLayout" Target="../slideLayouts/slideLayout25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1.xml"/><Relationship Id="rId1" Type="http://schemas.openxmlformats.org/officeDocument/2006/relationships/slideLayout" Target="../slideLayouts/slideLayout25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2.xml"/><Relationship Id="rId1" Type="http://schemas.openxmlformats.org/officeDocument/2006/relationships/slideLayout" Target="../slideLayouts/slideLayout33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3.xml"/><Relationship Id="rId1" Type="http://schemas.openxmlformats.org/officeDocument/2006/relationships/slideLayout" Target="../slideLayouts/slideLayout35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4.xml"/><Relationship Id="rId1" Type="http://schemas.openxmlformats.org/officeDocument/2006/relationships/slideLayout" Target="../slideLayouts/slideLayout257.xml"/></Relationships>
</file>

<file path=ppt/slides/_rels/slide17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5.xml"/><Relationship Id="rId1" Type="http://schemas.openxmlformats.org/officeDocument/2006/relationships/slideLayout" Target="../slideLayouts/slideLayout362.xml"/><Relationship Id="rId4" Type="http://schemas.openxmlformats.org/officeDocument/2006/relationships/image" Target="../media/image153.jpeg"/></Relationships>
</file>

<file path=ppt/slides/_rels/slide1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6.xml"/><Relationship Id="rId1" Type="http://schemas.openxmlformats.org/officeDocument/2006/relationships/slideLayout" Target="../slideLayouts/slideLayout345.xml"/></Relationships>
</file>

<file path=ppt/slides/_rels/slide17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8.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4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9.xml"/><Relationship Id="rId1" Type="http://schemas.openxmlformats.org/officeDocument/2006/relationships/slideLayout" Target="../slideLayouts/slideLayout119.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0.xml"/><Relationship Id="rId1" Type="http://schemas.openxmlformats.org/officeDocument/2006/relationships/slideLayout" Target="../slideLayouts/slideLayout153.xml"/><Relationship Id="rId4" Type="http://schemas.openxmlformats.org/officeDocument/2006/relationships/image" Target="../media/image158.png"/></Relationships>
</file>

<file path=ppt/slides/_rels/slide18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1.xml"/><Relationship Id="rId1" Type="http://schemas.openxmlformats.org/officeDocument/2006/relationships/slideLayout" Target="../slideLayouts/slideLayout163.xml"/><Relationship Id="rId4" Type="http://schemas.openxmlformats.org/officeDocument/2006/relationships/image" Target="../media/image160.jpeg"/></Relationships>
</file>

<file path=ppt/slides/_rels/slide1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2.xml"/><Relationship Id="rId1" Type="http://schemas.openxmlformats.org/officeDocument/2006/relationships/slideLayout" Target="../slideLayouts/slideLayout175.xml"/></Relationships>
</file>

<file path=ppt/slides/_rels/slide1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3.xml"/><Relationship Id="rId1" Type="http://schemas.openxmlformats.org/officeDocument/2006/relationships/slideLayout" Target="../slideLayouts/slideLayout119.xml"/><Relationship Id="rId4" Type="http://schemas.openxmlformats.org/officeDocument/2006/relationships/image" Target="../media/image163.png"/></Relationships>
</file>

<file path=ppt/slides/_rels/slide1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4.xml"/><Relationship Id="rId1" Type="http://schemas.openxmlformats.org/officeDocument/2006/relationships/slideLayout" Target="../slideLayouts/slideLayout119.xml"/></Relationships>
</file>

<file path=ppt/slides/_rels/slide1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5.xml"/><Relationship Id="rId1" Type="http://schemas.openxmlformats.org/officeDocument/2006/relationships/slideLayout" Target="../slideLayouts/slideLayout11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119.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119.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47.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9.xml"/><Relationship Id="rId1" Type="http://schemas.openxmlformats.org/officeDocument/2006/relationships/slideLayout" Target="../slideLayouts/slideLayout19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19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1.xml"/><Relationship Id="rId1" Type="http://schemas.openxmlformats.org/officeDocument/2006/relationships/slideLayout" Target="../slideLayouts/slideLayout19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2.xml"/><Relationship Id="rId1" Type="http://schemas.openxmlformats.org/officeDocument/2006/relationships/slideLayout" Target="../slideLayouts/slideLayout192.xml"/></Relationships>
</file>

<file path=ppt/slides/_rels/slide19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4.xm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6.xml"/><Relationship Id="rId1" Type="http://schemas.openxmlformats.org/officeDocument/2006/relationships/slideLayout" Target="../slideLayouts/slideLayout369.xml"/></Relationships>
</file>

<file path=ppt/slides/_rels/slide19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7.xml"/><Relationship Id="rId1" Type="http://schemas.openxmlformats.org/officeDocument/2006/relationships/slideLayout" Target="../slideLayouts/slideLayout374.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8.xml"/><Relationship Id="rId1" Type="http://schemas.openxmlformats.org/officeDocument/2006/relationships/slideLayout" Target="../slideLayouts/slideLayout374.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478.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9.xml"/><Relationship Id="rId1" Type="http://schemas.openxmlformats.org/officeDocument/2006/relationships/slideLayout" Target="../slideLayouts/slideLayout369.xml"/></Relationships>
</file>

<file path=ppt/slides/_rels/slide20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0.xml"/><Relationship Id="rId1" Type="http://schemas.openxmlformats.org/officeDocument/2006/relationships/slideLayout" Target="../slideLayouts/slideLayout369.xml"/></Relationships>
</file>

<file path=ppt/slides/_rels/slide20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1.xml"/><Relationship Id="rId1" Type="http://schemas.openxmlformats.org/officeDocument/2006/relationships/slideLayout" Target="../slideLayouts/slideLayout369.xml"/></Relationships>
</file>

<file path=ppt/slides/_rels/slide20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2.xml"/><Relationship Id="rId1" Type="http://schemas.openxmlformats.org/officeDocument/2006/relationships/slideLayout" Target="../slideLayouts/slideLayout369.xml"/></Relationships>
</file>

<file path=ppt/slides/_rels/slide20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3.xml"/><Relationship Id="rId1" Type="http://schemas.openxmlformats.org/officeDocument/2006/relationships/slideLayout" Target="../slideLayouts/slideLayout369.xml"/></Relationships>
</file>

<file path=ppt/slides/_rels/slide20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37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0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6.xml"/><Relationship Id="rId1" Type="http://schemas.openxmlformats.org/officeDocument/2006/relationships/slideLayout" Target="../slideLayouts/slideLayout388.xml"/></Relationships>
</file>

<file path=ppt/slides/_rels/slide2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7.xml"/><Relationship Id="rId1" Type="http://schemas.openxmlformats.org/officeDocument/2006/relationships/slideLayout" Target="../slideLayouts/slideLayout403.xml"/><Relationship Id="rId4" Type="http://schemas.openxmlformats.org/officeDocument/2006/relationships/image" Target="../media/image183.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0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21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9.xml"/><Relationship Id="rId1" Type="http://schemas.openxmlformats.org/officeDocument/2006/relationships/slideLayout" Target="../slideLayouts/slideLayout369.xml"/></Relationships>
</file>

<file path=ppt/slides/_rels/slide21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0.xml"/><Relationship Id="rId1" Type="http://schemas.openxmlformats.org/officeDocument/2006/relationships/slideLayout" Target="../slideLayouts/slideLayout410.xml"/><Relationship Id="rId4" Type="http://schemas.openxmlformats.org/officeDocument/2006/relationships/image" Target="../media/image186.emf"/></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74.xml"/></Relationships>
</file>

<file path=ppt/slides/_rels/slide21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2.xml"/><Relationship Id="rId1" Type="http://schemas.openxmlformats.org/officeDocument/2006/relationships/slideLayout" Target="../slideLayouts/slideLayout369.xml"/></Relationships>
</file>

<file path=ppt/slides/_rels/slide21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3.xml"/><Relationship Id="rId1" Type="http://schemas.openxmlformats.org/officeDocument/2006/relationships/slideLayout" Target="../slideLayouts/slideLayout374.xml"/></Relationships>
</file>

<file path=ppt/slides/_rels/slide21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4.xml"/><Relationship Id="rId1" Type="http://schemas.openxmlformats.org/officeDocument/2006/relationships/slideLayout" Target="../slideLayouts/slideLayout411.xml"/></Relationships>
</file>

<file path=ppt/slides/_rels/slide21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5.xml"/><Relationship Id="rId1" Type="http://schemas.openxmlformats.org/officeDocument/2006/relationships/slideLayout" Target="../slideLayouts/slideLayout430.xml"/></Relationships>
</file>

<file path=ppt/slides/_rels/slide21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6.xml"/><Relationship Id="rId1" Type="http://schemas.openxmlformats.org/officeDocument/2006/relationships/slideLayout" Target="../slideLayouts/slideLayout417.xml"/></Relationships>
</file>

<file path=ppt/slides/_rels/slide21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7.xml"/><Relationship Id="rId1" Type="http://schemas.openxmlformats.org/officeDocument/2006/relationships/slideLayout" Target="../slideLayouts/slideLayout369.xml"/></Relationships>
</file>

<file path=ppt/slides/_rels/slide21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8.xml"/><Relationship Id="rId1" Type="http://schemas.openxmlformats.org/officeDocument/2006/relationships/slideLayout" Target="../slideLayouts/slideLayout36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2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9.xml"/><Relationship Id="rId1" Type="http://schemas.openxmlformats.org/officeDocument/2006/relationships/slideLayout" Target="../slideLayouts/slideLayout369.xml"/></Relationships>
</file>

<file path=ppt/slides/_rels/slide22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0.xml"/><Relationship Id="rId1" Type="http://schemas.openxmlformats.org/officeDocument/2006/relationships/slideLayout" Target="../slideLayouts/slideLayout369.xml"/></Relationships>
</file>

<file path=ppt/slides/_rels/slide22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1.xml"/><Relationship Id="rId1" Type="http://schemas.openxmlformats.org/officeDocument/2006/relationships/slideLayout" Target="../slideLayouts/slideLayout369.xml"/></Relationships>
</file>

<file path=ppt/slides/_rels/slide22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2.xml"/><Relationship Id="rId1" Type="http://schemas.openxmlformats.org/officeDocument/2006/relationships/slideLayout" Target="../slideLayouts/slideLayout369.xml"/></Relationships>
</file>

<file path=ppt/slides/_rels/slide22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3.xml"/><Relationship Id="rId1" Type="http://schemas.openxmlformats.org/officeDocument/2006/relationships/slideLayout" Target="../slideLayouts/slideLayout369.xml"/></Relationships>
</file>

<file path=ppt/slides/_rels/slide2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4.xml"/><Relationship Id="rId1" Type="http://schemas.openxmlformats.org/officeDocument/2006/relationships/slideLayout" Target="../slideLayouts/slideLayout435.xml"/></Relationships>
</file>

<file path=ppt/slides/_rels/slide226.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9.jpeg"/><Relationship Id="rId7" Type="http://schemas.openxmlformats.org/officeDocument/2006/relationships/image" Target="../media/image202.jpeg"/><Relationship Id="rId2" Type="http://schemas.openxmlformats.org/officeDocument/2006/relationships/notesSlide" Target="../notesSlides/notesSlide215.xml"/><Relationship Id="rId1" Type="http://schemas.openxmlformats.org/officeDocument/2006/relationships/slideLayout" Target="../slideLayouts/slideLayout452.xml"/><Relationship Id="rId6" Type="http://schemas.openxmlformats.org/officeDocument/2006/relationships/image" Target="../media/image201.jpeg"/><Relationship Id="rId11" Type="http://schemas.openxmlformats.org/officeDocument/2006/relationships/image" Target="../media/image206.emf"/><Relationship Id="rId5" Type="http://schemas.openxmlformats.org/officeDocument/2006/relationships/image" Target="../media/image11.emf"/><Relationship Id="rId10" Type="http://schemas.openxmlformats.org/officeDocument/2006/relationships/image" Target="../media/image205.emf"/><Relationship Id="rId4" Type="http://schemas.openxmlformats.org/officeDocument/2006/relationships/image" Target="../media/image200.jpeg"/><Relationship Id="rId9" Type="http://schemas.openxmlformats.org/officeDocument/2006/relationships/image" Target="../media/image204.gif"/></Relationships>
</file>

<file path=ppt/slides/_rels/slide22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6.xml"/><Relationship Id="rId1" Type="http://schemas.openxmlformats.org/officeDocument/2006/relationships/slideLayout" Target="../slideLayouts/slideLayout231.xml"/></Relationships>
</file>

<file path=ppt/slides/_rels/slide2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7.xml"/><Relationship Id="rId1" Type="http://schemas.openxmlformats.org/officeDocument/2006/relationships/slideLayout" Target="../slideLayouts/slideLayout20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30.xml"/></Relationships>
</file>

<file path=ppt/slides/_rels/slide2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8.xml"/><Relationship Id="rId1" Type="http://schemas.openxmlformats.org/officeDocument/2006/relationships/slideLayout" Target="../slideLayouts/slideLayout214.xml"/></Relationships>
</file>

<file path=ppt/slides/_rels/slide23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9.xml"/><Relationship Id="rId1" Type="http://schemas.openxmlformats.org/officeDocument/2006/relationships/slideLayout" Target="../slideLayouts/slideLayout220.xml"/><Relationship Id="rId4" Type="http://schemas.openxmlformats.org/officeDocument/2006/relationships/image" Target="../media/image211.wmf"/></Relationships>
</file>

<file path=ppt/slides/_rels/slide2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0.xml"/><Relationship Id="rId1" Type="http://schemas.openxmlformats.org/officeDocument/2006/relationships/slideLayout" Target="../slideLayouts/slideLayout209.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1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19.xml"/></Relationships>
</file>

<file path=ppt/slides/_rels/slide23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3.xml"/><Relationship Id="rId1" Type="http://schemas.openxmlformats.org/officeDocument/2006/relationships/slideLayout" Target="../slideLayouts/slideLayout220.xml"/><Relationship Id="rId4" Type="http://schemas.openxmlformats.org/officeDocument/2006/relationships/image" Target="../media/image214.png"/></Relationships>
</file>

<file path=ppt/slides/_rels/slide23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24.xml"/><Relationship Id="rId1" Type="http://schemas.openxmlformats.org/officeDocument/2006/relationships/slideLayout" Target="../slideLayouts/slideLayout214.xml"/><Relationship Id="rId4" Type="http://schemas.openxmlformats.org/officeDocument/2006/relationships/image" Target="../media/image216.png"/></Relationships>
</file>

<file path=ppt/slides/_rels/slide237.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225.xml"/><Relationship Id="rId1" Type="http://schemas.openxmlformats.org/officeDocument/2006/relationships/slideLayout" Target="../slideLayouts/slideLayout214.xml"/></Relationships>
</file>

<file path=ppt/slides/_rels/slide2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26.xml"/><Relationship Id="rId1" Type="http://schemas.openxmlformats.org/officeDocument/2006/relationships/slideLayout" Target="../slideLayouts/slideLayout2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7.xml"/></Relationships>
</file>

<file path=ppt/slides/_rels/slide240.xml.rels><?xml version="1.0" encoding="UTF-8" standalone="yes"?>
<Relationships xmlns="http://schemas.openxmlformats.org/package/2006/relationships"><Relationship Id="rId3" Type="http://schemas.openxmlformats.org/officeDocument/2006/relationships/image" Target="../media/image219.wmf"/><Relationship Id="rId7" Type="http://schemas.openxmlformats.org/officeDocument/2006/relationships/image" Target="../media/image222.wmf"/><Relationship Id="rId2" Type="http://schemas.openxmlformats.org/officeDocument/2006/relationships/notesSlide" Target="../notesSlides/notesSlide227.xml"/><Relationship Id="rId1" Type="http://schemas.openxmlformats.org/officeDocument/2006/relationships/slideLayout" Target="../slideLayouts/slideLayout203.xml"/><Relationship Id="rId6" Type="http://schemas.openxmlformats.org/officeDocument/2006/relationships/oleObject" Target="../embeddings/oleObject1.bin"/><Relationship Id="rId5" Type="http://schemas.openxmlformats.org/officeDocument/2006/relationships/image" Target="../media/image221.wmf"/><Relationship Id="rId4" Type="http://schemas.openxmlformats.org/officeDocument/2006/relationships/image" Target="../media/image220.wmf"/></Relationships>
</file>

<file path=ppt/slides/_rels/slide24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28.xml"/><Relationship Id="rId1" Type="http://schemas.openxmlformats.org/officeDocument/2006/relationships/slideLayout" Target="../slideLayouts/slideLayout203.xml"/><Relationship Id="rId4" Type="http://schemas.openxmlformats.org/officeDocument/2006/relationships/image" Target="../media/image224.png"/></Relationships>
</file>

<file path=ppt/slides/_rels/slide24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29.xml"/><Relationship Id="rId1" Type="http://schemas.openxmlformats.org/officeDocument/2006/relationships/slideLayout" Target="../slideLayouts/slideLayout220.xml"/><Relationship Id="rId5" Type="http://schemas.openxmlformats.org/officeDocument/2006/relationships/image" Target="../media/image226.jpeg"/><Relationship Id="rId4" Type="http://schemas.openxmlformats.org/officeDocument/2006/relationships/image" Target="../media/image224.png"/></Relationships>
</file>

<file path=ppt/slides/_rels/slide24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30.xml"/><Relationship Id="rId1" Type="http://schemas.openxmlformats.org/officeDocument/2006/relationships/slideLayout" Target="../slideLayouts/slideLayout220.xml"/><Relationship Id="rId4" Type="http://schemas.openxmlformats.org/officeDocument/2006/relationships/image" Target="../media/image227.wmf"/></Relationships>
</file>

<file path=ppt/slides/_rels/slide2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1.xml"/><Relationship Id="rId1" Type="http://schemas.openxmlformats.org/officeDocument/2006/relationships/slideLayout" Target="../slideLayouts/slideLayout220.xml"/><Relationship Id="rId5" Type="http://schemas.openxmlformats.org/officeDocument/2006/relationships/image" Target="../media/image230.jpeg"/><Relationship Id="rId4" Type="http://schemas.openxmlformats.org/officeDocument/2006/relationships/image" Target="../media/image229.jpeg"/></Relationships>
</file>

<file path=ppt/slides/_rels/slide24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2.xml"/><Relationship Id="rId1" Type="http://schemas.openxmlformats.org/officeDocument/2006/relationships/slideLayout" Target="../slideLayouts/slideLayout220.xml"/><Relationship Id="rId5" Type="http://schemas.openxmlformats.org/officeDocument/2006/relationships/image" Target="../media/image231.wmf"/><Relationship Id="rId4" Type="http://schemas.openxmlformats.org/officeDocument/2006/relationships/image" Target="../media/image229.jpeg"/></Relationships>
</file>

<file path=ppt/slides/_rels/slide24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3.xml"/><Relationship Id="rId1" Type="http://schemas.openxmlformats.org/officeDocument/2006/relationships/slideLayout" Target="../slideLayouts/slideLayout220.xml"/><Relationship Id="rId5" Type="http://schemas.openxmlformats.org/officeDocument/2006/relationships/image" Target="../media/image232.jpeg"/><Relationship Id="rId4" Type="http://schemas.openxmlformats.org/officeDocument/2006/relationships/image" Target="../media/image229.jpeg"/></Relationships>
</file>

<file path=ppt/slides/_rels/slide247.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234.xml"/><Relationship Id="rId1" Type="http://schemas.openxmlformats.org/officeDocument/2006/relationships/slideLayout" Target="../slideLayouts/slideLayout214.xml"/></Relationships>
</file>

<file path=ppt/slides/_rels/slide248.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5.xml"/><Relationship Id="rId1" Type="http://schemas.openxmlformats.org/officeDocument/2006/relationships/slideLayout" Target="../slideLayouts/slideLayout220.xml"/><Relationship Id="rId5" Type="http://schemas.openxmlformats.org/officeDocument/2006/relationships/image" Target="../media/image234.png"/><Relationship Id="rId4" Type="http://schemas.openxmlformats.org/officeDocument/2006/relationships/image" Target="../media/image233.jpe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31.xml"/></Relationships>
</file>

<file path=ppt/slides/_rels/slide25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37.xml"/><Relationship Id="rId1" Type="http://schemas.openxmlformats.org/officeDocument/2006/relationships/slideLayout" Target="../slideLayouts/slideLayout33.xml"/><Relationship Id="rId4" Type="http://schemas.openxmlformats.org/officeDocument/2006/relationships/image" Target="../media/image236.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4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3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78.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6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jpeg"/><Relationship Id="rId1" Type="http://schemas.openxmlformats.org/officeDocument/2006/relationships/slideLayout" Target="../slideLayouts/slideLayout5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523.xml"/><Relationship Id="rId6" Type="http://schemas.openxmlformats.org/officeDocument/2006/relationships/image" Target="../media/image46.jpeg"/><Relationship Id="rId5" Type="http://schemas.openxmlformats.org/officeDocument/2006/relationships/hyperlink" Target="http://www.rapturechrist.com/barleyj.jp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8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525.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47.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33.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4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33.xml"/></Relationships>
</file>

<file path=ppt/slides/_rels/slide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141.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1.xml"/><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7.xml"/><Relationship Id="rId4"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6.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69.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4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7.jpeg"/><Relationship Id="rId1" Type="http://schemas.openxmlformats.org/officeDocument/2006/relationships/slideLayout" Target="../slideLayouts/slideLayout80.xml"/><Relationship Id="rId4" Type="http://schemas.openxmlformats.org/officeDocument/2006/relationships/image" Target="../media/image38.jpeg"/></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86.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chemeClr val="tx1"/>
                  </a:glow>
                </a:effectLst>
                <a:latin typeface="Arial"/>
                <a:cs typeface="Arial"/>
              </a:rPr>
              <a:t>The Resurrection </a:t>
            </a:r>
            <a:br>
              <a:rPr lang="en-GB" sz="5400" b="1" kern="0">
                <a:solidFill>
                  <a:srgbClr val="FFFFFF"/>
                </a:solidFill>
                <a:effectLst>
                  <a:glow rad="228600">
                    <a:schemeClr val="tx1"/>
                  </a:glow>
                </a:effectLst>
                <a:latin typeface="Arial"/>
                <a:cs typeface="Arial"/>
              </a:rPr>
            </a:br>
            <a:r>
              <a:rPr lang="en-GB" sz="5400" b="1" kern="0">
                <a:solidFill>
                  <a:srgbClr val="FFFFFF"/>
                </a:solidFill>
                <a:effectLst>
                  <a:glow rad="228600">
                    <a:schemeClr val="tx1"/>
                  </a:glow>
                </a:effectLst>
                <a:latin typeface="Arial"/>
                <a:cs typeface="Arial"/>
              </a:rPr>
              <a:t>of the King</a:t>
            </a:r>
            <a:endParaRPr kumimoji="0" lang="en-US" sz="6000" b="1" i="0" u="none" strike="noStrike" kern="0" cap="none" spc="0" normalizeH="0" baseline="0" noProof="0" dirty="0">
              <a:ln>
                <a:noFill/>
              </a:ln>
              <a:solidFill>
                <a:srgbClr val="FFFFFF"/>
              </a:solidFill>
              <a:effectLst>
                <a:glow rad="228600">
                  <a:schemeClr val="tx1"/>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04983"/>
            <a:ext cx="903521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rises to life again as Victor over death to prove his deity and the disciples' proclamation of the gospel to all nations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22489289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5008918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L. The Appearance to Seven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21:1-25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appears to seven disciples at the Sea of Galilee to confirm His resurrection and reinstate Peter thrice in his love and devotion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81273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879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DISCIPLES IN GALILEE</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21:1-14</a:t>
            </a:r>
          </a:p>
        </p:txBody>
      </p:sp>
      <p:sp>
        <p:nvSpPr>
          <p:cNvPr id="9" name="TextBox 8"/>
          <p:cNvSpPr txBox="1"/>
          <p:nvPr/>
        </p:nvSpPr>
        <p:spPr>
          <a:xfrm>
            <a:off x="217234" y="3834125"/>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6" name="Group 15"/>
          <p:cNvGrpSpPr/>
          <p:nvPr/>
        </p:nvGrpSpPr>
        <p:grpSpPr>
          <a:xfrm>
            <a:off x="179512" y="188640"/>
            <a:ext cx="3456896" cy="1440159"/>
            <a:chOff x="5508104" y="620689"/>
            <a:chExt cx="3456896" cy="1440159"/>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8" name="TextBox 17"/>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535512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640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8911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need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677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en-US" dirty="0">
                <a:latin typeface="Tahoma" charset="0"/>
                <a:ea typeface="ＭＳ Ｐゴシック" charset="0"/>
              </a:rPr>
              <a:t>What would it take to turn the despondent Peter around?</a:t>
            </a:r>
          </a:p>
        </p:txBody>
      </p:sp>
    </p:spTree>
    <p:extLst>
      <p:ext uri="{BB962C8B-B14F-4D97-AF65-F5344CB8AC3E}">
        <p14:creationId xmlns:p14="http://schemas.microsoft.com/office/powerpoint/2010/main" val="233127751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QUESTIONS PETER</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21:15-25</a:t>
            </a:r>
          </a:p>
        </p:txBody>
      </p:sp>
      <p:sp>
        <p:nvSpPr>
          <p:cNvPr id="9" name="TextBox 8"/>
          <p:cNvSpPr txBox="1"/>
          <p:nvPr/>
        </p:nvSpPr>
        <p:spPr>
          <a:xfrm>
            <a:off x="217234" y="4481902"/>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88640"/>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3979172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The Preparation by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 Mark 16:1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Sabbath, early Sunday morning Mary Magdalene, Mary the mother of James, and Salome go to the tomb to anoint Jesus' body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725745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en-US" sz="6600" dirty="0">
                <a:solidFill>
                  <a:srgbClr val="FFFFFF"/>
                </a:solidFill>
                <a:effectLst>
                  <a:glow rad="228600">
                    <a:schemeClr val="accent4">
                      <a:satMod val="175000"/>
                      <a:alpha val="40000"/>
                    </a:schemeClr>
                  </a:glow>
                </a:effectLst>
                <a:cs typeface="+mj-cs"/>
              </a:rPr>
              <a:t>How does Jesus </a:t>
            </a:r>
            <a:r>
              <a:rPr lang="en-US" sz="6600" dirty="0">
                <a:solidFill>
                  <a:srgbClr val="FFFF00"/>
                </a:solidFill>
                <a:effectLst>
                  <a:glow rad="228600">
                    <a:schemeClr val="accent4">
                      <a:satMod val="175000"/>
                      <a:alpha val="40000"/>
                    </a:schemeClr>
                  </a:glow>
                </a:effectLst>
                <a:cs typeface="+mj-cs"/>
              </a:rPr>
              <a:t>restore</a:t>
            </a:r>
            <a:r>
              <a:rPr lang="en-US" sz="6600" dirty="0">
                <a:solidFill>
                  <a:srgbClr val="FFFFFF"/>
                </a:solidFill>
                <a:effectLst>
                  <a:glow rad="228600">
                    <a:schemeClr val="accent4">
                      <a:satMod val="175000"/>
                      <a:alpha val="40000"/>
                    </a:schemeClr>
                  </a:glow>
                </a:effectLst>
                <a:cs typeface="+mj-cs"/>
              </a:rPr>
              <a:t> us after we really mess things up?</a:t>
            </a:r>
          </a:p>
        </p:txBody>
      </p:sp>
    </p:spTree>
    <p:extLst>
      <p:ext uri="{BB962C8B-B14F-4D97-AF65-F5344CB8AC3E}">
        <p14:creationId xmlns:p14="http://schemas.microsoft.com/office/powerpoint/2010/main" val="28101338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6600" dirty="0">
                <a:solidFill>
                  <a:srgbClr val="FFFFFF"/>
                </a:solidFill>
                <a:cs typeface="+mj-cs"/>
              </a:rPr>
              <a:t>A Regretful Peter</a:t>
            </a:r>
          </a:p>
        </p:txBody>
      </p:sp>
      <p:pic>
        <p:nvPicPr>
          <p:cNvPr id="144387" name="Picture 2" descr="Peter Regr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en-US" sz="6600" dirty="0">
                <a:solidFill>
                  <a:srgbClr val="FFFFFF"/>
                </a:solidFill>
                <a:cs typeface="+mj-cs"/>
              </a:rPr>
              <a:t>A Resurrected Savior</a:t>
            </a:r>
          </a:p>
        </p:txBody>
      </p:sp>
      <p:pic>
        <p:nvPicPr>
          <p:cNvPr id="145411" name="Picture 3" descr="John 20 TheRisenCh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en-US" b="1" dirty="0">
                <a:solidFill>
                  <a:srgbClr val="FFFFFF"/>
                </a:solidFill>
                <a:latin typeface="Arial" charset="0"/>
                <a:ea typeface="ＭＳ Ｐゴシック" charset="0"/>
                <a:cs typeface="ＭＳ Ｐゴシック" charset="0"/>
              </a:rPr>
              <a:t>The Sea of Tiberias (John 21)</a:t>
            </a:r>
            <a:endParaRPr lang="en-US" dirty="0">
              <a:solidFill>
                <a:srgbClr val="FFFFFF"/>
              </a:solidFill>
              <a:latin typeface="Arial" charset="0"/>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en-US" sz="6000" b="1" dirty="0">
                <a:solidFill>
                  <a:srgbClr val="FFFFFF"/>
                </a:solidFill>
                <a:latin typeface="Arail" charset="0"/>
                <a:ea typeface="ＭＳ Ｐゴシック" charset="0"/>
              </a:rPr>
              <a:t>Movements</a:t>
            </a:r>
            <a:endParaRPr lang="en-US" dirty="0">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Miraculous catch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Peter</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Reinstatement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John</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Death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Conclusion</a:t>
            </a:r>
          </a:p>
        </p:txBody>
      </p:sp>
      <p:sp>
        <p:nvSpPr>
          <p:cNvPr id="2" name="TextBox 1"/>
          <p:cNvSpPr txBox="1">
            <a:spLocks noChangeArrowheads="1"/>
          </p:cNvSpPr>
          <p:nvPr/>
        </p:nvSpPr>
        <p:spPr bwMode="auto">
          <a:xfrm rot="-803937">
            <a:off x="88900" y="692150"/>
            <a:ext cx="8280400" cy="1754188"/>
          </a:xfrm>
          <a:prstGeom prst="rect">
            <a:avLst/>
          </a:prstGeom>
          <a:solidFill>
            <a:srgbClr val="00007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3 ways that Christ restores us after failure </a:t>
            </a: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59692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caught anything?</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No.</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Cast your net on the right side.</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Whoa!</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en-US" b="1" dirty="0">
                <a:solidFill>
                  <a:srgbClr val="FFFFFF"/>
                </a:solidFill>
                <a:latin typeface="Arial" charset="0"/>
                <a:ea typeface="ＭＳ Ｐゴシック" charset="0"/>
                <a:cs typeface="ＭＳ Ｐゴシック" charset="0"/>
              </a:rPr>
              <a:t>John: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It</a:t>
            </a:r>
            <a:r>
              <a:rPr lang="fr-FR" altLang="ja-JP" b="1" dirty="0">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s the Lord!</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Peter: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Jump!</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en-US" b="1" dirty="0">
                <a:solidFill>
                  <a:srgbClr val="FFFFFF"/>
                </a:solidFill>
                <a:latin typeface="Arial" charset="0"/>
                <a:ea typeface="ＭＳ Ｐゴシック" charset="0"/>
                <a:cs typeface="ＭＳ Ｐゴシック" charset="0"/>
              </a:rPr>
              <a:t>What</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the point of this miracle?</a:t>
            </a:r>
            <a:endParaRPr lang="en-US" dirty="0">
              <a:solidFill>
                <a:schemeClr val="bg1"/>
              </a:solidFill>
              <a:latin typeface="Arial" charset="0"/>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en-US" b="1" i="1" dirty="0">
                <a:solidFill>
                  <a:schemeClr val="accent2"/>
                </a:solidFill>
                <a:cs typeface="+mn-cs"/>
              </a:rPr>
              <a:t>Is John alluding to the earlier account?</a:t>
            </a: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Luke 5:1-11</a:t>
            </a: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John 21:1-14</a:t>
            </a: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Calling</a:t>
            </a: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Reinstatement</a:t>
            </a: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in boat</a:t>
            </a: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on shore</a:t>
            </a: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Follow me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Feed my lambs</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Evangelize</a:t>
            </a: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Shepherd</a:t>
            </a:r>
          </a:p>
        </p:txBody>
      </p:sp>
      <p:sp>
        <p:nvSpPr>
          <p:cNvPr id="1893392" name="Text Box 16"/>
          <p:cNvSpPr txBox="1">
            <a:spLocks noChangeArrowheads="1"/>
          </p:cNvSpPr>
          <p:nvPr/>
        </p:nvSpPr>
        <p:spPr bwMode="auto">
          <a:xfrm>
            <a:off x="0" y="5589588"/>
            <a:ext cx="9144000" cy="1322387"/>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333399"/>
                </a:solidFill>
                <a:effectLst/>
                <a:uLnTx/>
                <a:uFillTx/>
                <a:latin typeface="Arial" charset="0"/>
                <a:ea typeface="ＭＳ Ｐゴシック" charset="0"/>
              </a:rPr>
              <a:t>Jesus' Message Repeated: </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r>
              <a:rPr kumimoji="0" lang="en-US" altLang="ja-JP" sz="4000" b="1" i="1" u="none" strike="noStrike" kern="1200" cap="none" spc="0" normalizeH="0" baseline="0" noProof="0">
                <a:ln>
                  <a:noFill/>
                </a:ln>
                <a:solidFill>
                  <a:srgbClr val="333399"/>
                </a:solidFill>
                <a:effectLst/>
                <a:uLnTx/>
                <a:uFillTx/>
                <a:latin typeface="Arial" charset="0"/>
                <a:ea typeface="ＭＳ Ｐゴシック" charset="0"/>
              </a:rPr>
              <a:t>You need me to be truly competent!</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endParaRPr kumimoji="0" lang="en-US" sz="4000" b="1" i="1" u="none" strike="noStrike" kern="1200" cap="none" spc="0" normalizeH="0" baseline="0" noProof="0">
              <a:ln>
                <a:noFill/>
              </a:ln>
              <a:solidFill>
                <a:srgbClr val="333399"/>
              </a:solidFill>
              <a:effectLst/>
              <a:uLnTx/>
              <a:uFillTx/>
              <a:latin typeface="Arial" charset="0"/>
              <a:ea typeface="ＭＳ Ｐゴシック"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en-US" altLang="ja-JP" sz="4000" b="1" dirty="0">
                <a:solidFill>
                  <a:srgbClr val="FFFFFF"/>
                </a:solidFill>
                <a:latin typeface="Arial" charset="0"/>
                <a:ea typeface="ＭＳ Ｐゴシック" charset="0"/>
                <a:cs typeface="ＭＳ Ｐゴシック" charset="0"/>
              </a:rPr>
              <a:t>Do you admit that you need Christ </a:t>
            </a:r>
            <a:r>
              <a:rPr lang="en-US" altLang="ja-JP" sz="4000" b="1" dirty="0">
                <a:solidFill>
                  <a:schemeClr val="tx1"/>
                </a:solidFill>
                <a:latin typeface="Arial" charset="0"/>
                <a:ea typeface="ＭＳ Ｐゴシック" charset="0"/>
                <a:cs typeface="ＭＳ Ｐゴシック" charset="0"/>
              </a:rPr>
              <a:t>even in your area of competence?</a:t>
            </a:r>
            <a:endParaRPr lang="en-US" sz="40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5863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a:t>
            </a:r>
            <a:r>
              <a:rPr lang="en-US" altLang="ja-JP" b="1" dirty="0">
                <a:solidFill>
                  <a:srgbClr val="FFFF00"/>
                </a:solidFill>
                <a:latin typeface="Arial" charset="0"/>
                <a:ea typeface="ＭＳ Ｐゴシック" charset="0"/>
                <a:cs typeface="ＭＳ Ｐゴシック" charset="0"/>
              </a:rPr>
              <a:t>sold </a:t>
            </a:r>
            <a:r>
              <a:rPr lang="en-US" altLang="ja-JP" b="1" dirty="0">
                <a:solidFill>
                  <a:srgbClr val="FFFFFF"/>
                </a:solidFill>
                <a:latin typeface="Arial" charset="0"/>
                <a:ea typeface="ＭＳ Ｐゴシック" charset="0"/>
                <a:cs typeface="ＭＳ Ｐゴシック" charset="0"/>
              </a:rPr>
              <a:t>anything?</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"No, Lord"</a:t>
            </a:r>
            <a:endParaRPr lang="en-US" dirty="0">
              <a:solidFill>
                <a:schemeClr val="bg1"/>
              </a:solidFill>
              <a:latin typeface="Arial" charset="0"/>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en-US" b="1" dirty="0">
                <a:solidFill>
                  <a:schemeClr val="bg1"/>
                </a:solidFill>
                <a:cs typeface="+mj-cs"/>
              </a:rPr>
              <a:t>What's </a:t>
            </a:r>
            <a:r>
              <a:rPr lang="en-US" b="1" dirty="0">
                <a:solidFill>
                  <a:srgbClr val="FFFF00"/>
                </a:solidFill>
                <a:cs typeface="+mj-cs"/>
              </a:rPr>
              <a:t>your</a:t>
            </a:r>
            <a:r>
              <a:rPr lang="en-US" b="1" dirty="0">
                <a:solidFill>
                  <a:schemeClr val="bg1"/>
                </a:solidFill>
                <a:cs typeface="+mj-cs"/>
              </a:rPr>
              <a:t> area of competence?</a:t>
            </a:r>
          </a:p>
        </p:txBody>
      </p:sp>
    </p:spTree>
    <p:extLst>
      <p:ext uri="{BB962C8B-B14F-4D97-AF65-F5344CB8AC3E}">
        <p14:creationId xmlns:p14="http://schemas.microsoft.com/office/powerpoint/2010/main" val="519499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marL="919163" indent="-919163" algn="l" eaLnBrk="1" hangingPunct="1">
              <a:defRPr/>
            </a:pPr>
            <a:r>
              <a:rPr lang="en-US" sz="5400" b="1" dirty="0">
                <a:solidFill>
                  <a:srgbClr val="FFFFFF"/>
                </a:solidFill>
                <a:effectLst>
                  <a:glow rad="228600">
                    <a:schemeClr val="accent4">
                      <a:satMod val="175000"/>
                      <a:alpha val="40000"/>
                    </a:schemeClr>
                  </a:glow>
                </a:effectLst>
                <a:cs typeface="+mj-cs"/>
              </a:rPr>
              <a:t>I.	Admit you need Christ even where you feel </a:t>
            </a:r>
            <a:r>
              <a:rPr lang="en-US" sz="5400" b="1" dirty="0">
                <a:solidFill>
                  <a:srgbClr val="FFFF00"/>
                </a:solidFill>
                <a:effectLst>
                  <a:glow rad="228600">
                    <a:schemeClr val="accent4">
                      <a:satMod val="175000"/>
                      <a:alpha val="40000"/>
                    </a:schemeClr>
                  </a:glow>
                </a:effectLst>
                <a:cs typeface="+mj-cs"/>
              </a:rPr>
              <a:t>competent</a:t>
            </a:r>
            <a:r>
              <a:rPr lang="en-US" sz="5400" b="1" dirty="0">
                <a:solidFill>
                  <a:srgbClr val="FFFFFF"/>
                </a:solidFill>
                <a:effectLst>
                  <a:glow rad="228600">
                    <a:schemeClr val="accent4">
                      <a:satMod val="175000"/>
                      <a:alpha val="40000"/>
                    </a:schemeClr>
                  </a:glow>
                </a:effectLst>
                <a:cs typeface="+mj-cs"/>
              </a:rPr>
              <a:t> </a:t>
            </a:r>
            <a:br>
              <a:rPr lang="en-US" sz="5400" b="1" dirty="0">
                <a:solidFill>
                  <a:srgbClr val="FFFFFF"/>
                </a:solidFill>
                <a:effectLst>
                  <a:glow rad="228600">
                    <a:schemeClr val="accent4">
                      <a:satMod val="175000"/>
                      <a:alpha val="40000"/>
                    </a:schemeClr>
                  </a:glow>
                </a:effectLst>
                <a:cs typeface="+mj-cs"/>
              </a:rPr>
            </a:br>
            <a:r>
              <a:rPr lang="en-US" sz="5400" b="1" dirty="0">
                <a:solidFill>
                  <a:srgbClr val="FFFFFF"/>
                </a:solidFill>
                <a:effectLst>
                  <a:glow rad="228600">
                    <a:schemeClr val="accent4">
                      <a:satMod val="175000"/>
                      <a:alpha val="40000"/>
                    </a:schemeClr>
                  </a:glow>
                </a:effectLst>
                <a:cs typeface="+mj-cs"/>
              </a:rPr>
              <a:t>(John 21:1-14).</a:t>
            </a:r>
          </a:p>
        </p:txBody>
      </p:sp>
    </p:spTree>
    <p:extLst>
      <p:ext uri="{BB962C8B-B14F-4D97-AF65-F5344CB8AC3E}">
        <p14:creationId xmlns:p14="http://schemas.microsoft.com/office/powerpoint/2010/main" val="19052809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5400" b="1" dirty="0">
                <a:solidFill>
                  <a:srgbClr val="FFFFFF"/>
                </a:solidFill>
                <a:effectLst>
                  <a:glow rad="228600">
                    <a:schemeClr val="accent4">
                      <a:satMod val="175000"/>
                      <a:alpha val="40000"/>
                    </a:schemeClr>
                  </a:glow>
                </a:effectLst>
                <a:cs typeface="+mj-cs"/>
              </a:rPr>
              <a:t>II.	Show your love for Christ by loving </a:t>
            </a:r>
            <a:r>
              <a:rPr lang="en-US" sz="5400" b="1" dirty="0">
                <a:solidFill>
                  <a:srgbClr val="FFFF00"/>
                </a:solidFill>
                <a:effectLst>
                  <a:glow rad="228600">
                    <a:schemeClr val="accent4">
                      <a:satMod val="175000"/>
                      <a:alpha val="40000"/>
                    </a:schemeClr>
                  </a:glow>
                </a:effectLst>
                <a:cs typeface="+mj-cs"/>
              </a:rPr>
              <a:t>people</a:t>
            </a:r>
            <a:r>
              <a:rPr lang="en-US" sz="5400" b="1" dirty="0">
                <a:solidFill>
                  <a:srgbClr val="FFFFFF"/>
                </a:solidFill>
                <a:effectLst>
                  <a:glow rad="228600">
                    <a:schemeClr val="accent4">
                      <a:satMod val="175000"/>
                      <a:alpha val="40000"/>
                    </a:schemeClr>
                  </a:glow>
                </a:effectLst>
                <a:cs typeface="+mj-cs"/>
              </a:rPr>
              <a:t> (John 21:15-17).</a:t>
            </a:r>
          </a:p>
        </p:txBody>
      </p:sp>
    </p:spTree>
    <p:extLst>
      <p:ext uri="{BB962C8B-B14F-4D97-AF65-F5344CB8AC3E}">
        <p14:creationId xmlns:p14="http://schemas.microsoft.com/office/powerpoint/2010/main" val="27358562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4724400" y="762000"/>
            <a:ext cx="4114800" cy="5791200"/>
          </a:xfrm>
          <a:effectLst>
            <a:outerShdw blurRad="63500" dist="35921" dir="2700000" algn="ctr" rotWithShape="0">
              <a:schemeClr val="bg1">
                <a:alpha val="74998"/>
              </a:schemeClr>
            </a:outerShdw>
          </a:effectLst>
        </p:spPr>
        <p:txBody>
          <a:bodyPr/>
          <a:lstStyle/>
          <a:p>
            <a:pPr eaLnBrk="1" hangingPunct="1"/>
            <a:r>
              <a:rPr lang="ja-JP" altLang="en-US" sz="7200" b="1">
                <a:solidFill>
                  <a:schemeClr val="tx1"/>
                </a:solidFill>
                <a:latin typeface="Arial" charset="0"/>
                <a:ea typeface="ＭＳ Ｐゴシック" charset="0"/>
                <a:cs typeface="ＭＳ Ｐゴシック" charset="0"/>
              </a:rPr>
              <a:t>“</a:t>
            </a:r>
            <a:r>
              <a:rPr lang="en-US" altLang="ja-JP" sz="7200" b="1" dirty="0">
                <a:solidFill>
                  <a:schemeClr val="tx1"/>
                </a:solidFill>
                <a:latin typeface="Arial" charset="0"/>
                <a:ea typeface="ＭＳ Ｐゴシック" charset="0"/>
                <a:cs typeface="ＭＳ Ｐゴシック" charset="0"/>
              </a:rPr>
              <a:t>Do you love me more than these?</a:t>
            </a:r>
            <a:r>
              <a:rPr lang="ja-JP" altLang="en-US" sz="7200" b="1">
                <a:solidFill>
                  <a:schemeClr val="tx1"/>
                </a:solidFill>
                <a:latin typeface="Arial" charset="0"/>
                <a:ea typeface="ＭＳ Ｐゴシック" charset="0"/>
                <a:cs typeface="ＭＳ Ｐゴシック" charset="0"/>
              </a:rPr>
              <a:t>”</a:t>
            </a:r>
            <a:endParaRPr lang="en-US" sz="11700" dirty="0">
              <a:solidFill>
                <a:schemeClr val="bg1"/>
              </a:solidFill>
              <a:latin typeface="Arial" charset="0"/>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a:outerShdw blurRad="63500" dist="35921" dir="2700000" algn="ctr" rotWithShape="0">
              <a:schemeClr val="bg1">
                <a:alpha val="74998"/>
              </a:schemeClr>
            </a:outerShdw>
          </a:effec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8F8F8"/>
                </a:solidFill>
                <a:effectLst/>
                <a:uLnTx/>
                <a:uFillTx/>
                <a:latin typeface="Arial" charset="0"/>
                <a:ea typeface="ＭＳ Ｐゴシック" charset="0"/>
              </a:rPr>
              <a:t>What are </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1" u="sng" strike="noStrike" kern="1200" cap="none" spc="0" normalizeH="0" baseline="0" noProof="0">
                <a:ln>
                  <a:noFill/>
                </a:ln>
                <a:solidFill>
                  <a:srgbClr val="F8F8F8"/>
                </a:solidFill>
                <a:effectLst/>
                <a:uLnTx/>
                <a:uFillTx/>
                <a:latin typeface="Arial" charset="0"/>
                <a:ea typeface="ＭＳ Ｐゴシック" charset="0"/>
              </a:rPr>
              <a:t>these</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0" u="sng" strike="noStrike" kern="1200" cap="none" spc="0" normalizeH="0" baseline="0" noProof="0">
                <a:ln>
                  <a:noFill/>
                </a:ln>
                <a:solidFill>
                  <a:srgbClr val="F8F8F8"/>
                </a:solidFill>
                <a:effectLst/>
                <a:uLnTx/>
                <a:uFillTx/>
                <a:latin typeface="Arial" charset="0"/>
                <a:ea typeface="ＭＳ Ｐゴシック" charset="0"/>
              </a:rPr>
              <a:t>?</a:t>
            </a:r>
            <a:endParaRPr kumimoji="0" lang="en-US" sz="66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44" name="Rectangle 4"/>
          <p:cNvSpPr>
            <a:spLocks noChangeArrowheads="1"/>
          </p:cNvSpPr>
          <p:nvPr/>
        </p:nvSpPr>
        <p:spPr bwMode="auto">
          <a:xfrm>
            <a:off x="228600" y="1196975"/>
            <a:ext cx="4630738" cy="5105400"/>
          </a:xfrm>
          <a:prstGeom prst="rect">
            <a:avLst/>
          </a:prstGeom>
          <a:noFill/>
          <a:ln>
            <a:noFill/>
          </a:ln>
          <a:effectLst/>
        </p:spPr>
        <p:txBody>
          <a:bodyPr lIns="92075" tIns="46038" rIns="92075" bIns="46038"/>
          <a:lstStyle/>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fishing</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these disciples</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the rest of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these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disciples love me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5000"/>
                    </a:schemeClr>
                  </a:glow>
                </a:effectLst>
                <a:latin typeface="Helvetica" charset="0"/>
                <a:ea typeface="ＭＳ Ｐゴシック" charset="0"/>
                <a:cs typeface="ＭＳ Ｐゴシック" charset="0"/>
              </a:rPr>
              <a:t>Three Questions</a:t>
            </a:r>
            <a:endParaRPr lang="en-US" dirty="0">
              <a:solidFill>
                <a:schemeClr val="bg1"/>
              </a:solidFill>
              <a:effectLst>
                <a:glow rad="228600">
                  <a:schemeClr val="bg1">
                    <a:alpha val="85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4000"/>
                    </a:schemeClr>
                  </a:glow>
                </a:effectLst>
                <a:latin typeface="Helvetica" charset="0"/>
                <a:ea typeface="ＭＳ Ｐゴシック" charset="0"/>
                <a:cs typeface="ＭＳ Ｐゴシック" charset="0"/>
              </a:rPr>
              <a:t>Three Reinstatements</a:t>
            </a:r>
            <a:endParaRPr lang="en-US" dirty="0">
              <a:solidFill>
                <a:schemeClr val="bg1"/>
              </a:solidFill>
              <a:effectLst>
                <a:glow rad="228600">
                  <a:schemeClr val="bg1">
                    <a:alpha val="84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4419600" y="22098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lambs</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4419600" y="31242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Take care of my sheep</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4419600" y="4038600"/>
            <a:ext cx="4572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sheep</a:t>
            </a: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60064"/>
            <a:ext cx="9144000" cy="1143000"/>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"Feed my sheep."</a:t>
            </a:r>
          </a:p>
        </p:txBody>
      </p:sp>
    </p:spTree>
    <p:extLst>
      <p:ext uri="{BB962C8B-B14F-4D97-AF65-F5344CB8AC3E}">
        <p14:creationId xmlns:p14="http://schemas.microsoft.com/office/powerpoint/2010/main" val="8679083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en-US" dirty="0">
                <a:latin typeface="Arial" charset="0"/>
                <a:ea typeface="ＭＳ Ｐゴシック" charset="0"/>
                <a:cs typeface="ＭＳ Ｐゴシック" charset="0"/>
              </a:rPr>
              <a:t>Teaching Responsibility</a:t>
            </a:r>
          </a:p>
        </p:txBody>
      </p:sp>
    </p:spTree>
    <p:extLst>
      <p:ext uri="{BB962C8B-B14F-4D97-AF65-F5344CB8AC3E}">
        <p14:creationId xmlns:p14="http://schemas.microsoft.com/office/powerpoint/2010/main" val="23214884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en-US" sz="4800" b="1" dirty="0">
                <a:latin typeface="Arial" charset="0"/>
                <a:ea typeface="ＭＳ Ｐゴシック" charset="0"/>
                <a:cs typeface="ＭＳ Ｐゴシック" charset="0"/>
              </a:rPr>
              <a:t>Don</a:t>
            </a:r>
            <a:r>
              <a:rPr lang="ja-JP" altLang="en-US" sz="4800" b="1">
                <a:latin typeface="Arial" charset="0"/>
                <a:ea typeface="ＭＳ Ｐゴシック" charset="0"/>
                <a:cs typeface="ＭＳ Ｐゴシック" charset="0"/>
              </a:rPr>
              <a:t>’</a:t>
            </a:r>
            <a:r>
              <a:rPr lang="en-US" sz="4800" b="1" dirty="0">
                <a:latin typeface="Arial" charset="0"/>
                <a:ea typeface="ＭＳ Ｐゴシック" charset="0"/>
                <a:cs typeface="ＭＳ Ｐゴシック" charset="0"/>
              </a:rPr>
              <a:t>t feed sheep junk food!</a:t>
            </a:r>
          </a:p>
        </p:txBody>
      </p:sp>
    </p:spTree>
    <p:extLst>
      <p:ext uri="{BB962C8B-B14F-4D97-AF65-F5344CB8AC3E}">
        <p14:creationId xmlns:p14="http://schemas.microsoft.com/office/powerpoint/2010/main" val="17988273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en-US" sz="5400" b="1" dirty="0">
                <a:solidFill>
                  <a:schemeClr val="bg1"/>
                </a:solidFill>
                <a:latin typeface="Arial" charset="0"/>
                <a:ea typeface="ＭＳ Ｐゴシック" charset="0"/>
                <a:cs typeface="ＭＳ Ｐゴシック" charset="0"/>
              </a:rPr>
              <a:t>Don</a:t>
            </a:r>
            <a:r>
              <a:rPr lang="ja-JP" altLang="en-US" sz="5400" b="1">
                <a:solidFill>
                  <a:schemeClr val="bg1"/>
                </a:solidFill>
                <a:latin typeface="Arial" charset="0"/>
                <a:ea typeface="ＭＳ Ｐゴシック" charset="0"/>
                <a:cs typeface="ＭＳ Ｐゴシック" charset="0"/>
              </a:rPr>
              <a:t>’</a:t>
            </a:r>
            <a:r>
              <a:rPr lang="en-US" sz="5400" b="1" dirty="0">
                <a:solidFill>
                  <a:schemeClr val="bg1"/>
                </a:solidFill>
                <a:latin typeface="Arial" charset="0"/>
                <a:ea typeface="ＭＳ Ｐゴシック" charset="0"/>
                <a:cs typeface="ＭＳ Ｐゴシック" charset="0"/>
              </a:rPr>
              <a:t>t abuse sheep!</a:t>
            </a:r>
          </a:p>
        </p:txBody>
      </p:sp>
    </p:spTree>
    <p:extLst>
      <p:ext uri="{BB962C8B-B14F-4D97-AF65-F5344CB8AC3E}">
        <p14:creationId xmlns:p14="http://schemas.microsoft.com/office/powerpoint/2010/main" val="14813230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en-US" sz="6600" dirty="0">
                <a:solidFill>
                  <a:srgbClr val="FFFFFF"/>
                </a:solidFill>
                <a:cs typeface="+mj-cs"/>
              </a:rPr>
              <a:t>"Feed my sheep."</a:t>
            </a:r>
          </a:p>
        </p:txBody>
      </p:sp>
      <p:pic>
        <p:nvPicPr>
          <p:cNvPr id="179203" name="Picture 2" descr="feed my shee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en-US" sz="4000" b="1" dirty="0">
                <a:solidFill>
                  <a:schemeClr val="bg1"/>
                </a:solidFill>
                <a:latin typeface="Arial" charset="0"/>
                <a:ea typeface="ＭＳ Ｐゴシック" charset="0"/>
                <a:cs typeface="ＭＳ Ｐゴシック" charset="0"/>
              </a:rPr>
              <a:t>How to get Peter out of his tunnel…</a:t>
            </a:r>
            <a:endParaRPr lang="en-US" sz="5400" dirty="0">
              <a:solidFill>
                <a:schemeClr val="bg1"/>
              </a:solidFill>
              <a:latin typeface="Arial" charset="0"/>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8458200" cy="1295400"/>
          </a:xfrm>
          <a:effectLst/>
        </p:spPr>
        <p:txBody>
          <a:bodyPr/>
          <a:lstStyle/>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1: Do the same miracle again</a:t>
            </a:r>
          </a:p>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2: Reinstate him three times</a:t>
            </a:r>
            <a:endParaRPr lang="en-US" b="1" dirty="0">
              <a:solidFill>
                <a:schemeClr val="bg1"/>
              </a:solidFill>
              <a:effectLst>
                <a:glow rad="228600">
                  <a:schemeClr val="accent4">
                    <a:satMod val="175000"/>
                    <a:alpha val="80908"/>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1000"/>
                    </a:schemeClr>
                  </a:glow>
                </a:effectLst>
                <a:latin typeface="Helvetica" charset="0"/>
                <a:ea typeface="ＭＳ Ｐゴシック" charset="0"/>
                <a:cs typeface="ＭＳ Ｐゴシック" charset="0"/>
              </a:rPr>
              <a:t>Do </a:t>
            </a:r>
            <a:r>
              <a:rPr lang="en-US" sz="4800" b="1" i="1" dirty="0">
                <a:solidFill>
                  <a:srgbClr val="FFFF00"/>
                </a:solidFill>
                <a:effectLst>
                  <a:glow rad="228600">
                    <a:schemeClr val="bg1">
                      <a:alpha val="81000"/>
                    </a:schemeClr>
                  </a:glow>
                </a:effectLst>
                <a:latin typeface="Helvetica" charset="0"/>
                <a:ea typeface="ＭＳ Ｐゴシック" charset="0"/>
                <a:cs typeface="ＭＳ Ｐゴシック" charset="0"/>
              </a:rPr>
              <a:t>You</a:t>
            </a:r>
            <a:r>
              <a:rPr lang="en-US" sz="4800" b="1" dirty="0">
                <a:effectLst>
                  <a:glow rad="228600">
                    <a:schemeClr val="bg1">
                      <a:alpha val="81000"/>
                    </a:schemeClr>
                  </a:glow>
                </a:effectLst>
                <a:latin typeface="Helvetica" charset="0"/>
                <a:ea typeface="ＭＳ Ｐゴシック" charset="0"/>
                <a:cs typeface="ＭＳ Ｐゴシック" charset="0"/>
              </a:rPr>
              <a:t> Agape Others?</a:t>
            </a:r>
            <a:endParaRPr lang="en-US" dirty="0">
              <a:solidFill>
                <a:schemeClr val="bg1"/>
              </a:solidFill>
              <a:effectLst>
                <a:glow rad="228600">
                  <a:schemeClr val="bg1">
                    <a:alpha val="81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7" name="Text Box 5"/>
          <p:cNvSpPr txBox="1">
            <a:spLocks noChangeArrowheads="1"/>
          </p:cNvSpPr>
          <p:nvPr/>
        </p:nvSpPr>
        <p:spPr bwMode="auto">
          <a:xfrm>
            <a:off x="457200" y="31242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9" name="Text Box 7"/>
          <p:cNvSpPr txBox="1">
            <a:spLocks noChangeArrowheads="1"/>
          </p:cNvSpPr>
          <p:nvPr/>
        </p:nvSpPr>
        <p:spPr bwMode="auto">
          <a:xfrm>
            <a:off x="457200" y="4038600"/>
            <a:ext cx="497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en-US" sz="4800" dirty="0">
                <a:latin typeface="Arial" charset="0"/>
              </a:rPr>
              <a:t>Loving people is loving Christ</a:t>
            </a:r>
          </a:p>
        </p:txBody>
      </p:sp>
      <p:pic>
        <p:nvPicPr>
          <p:cNvPr id="186371" name="Picture 2" descr="chinese_downandouters_640_0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charset="0"/>
                          <a:cs typeface="A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charset="0"/>
                          <a:cs typeface="A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en-US" sz="4000" b="1" dirty="0">
                <a:solidFill>
                  <a:schemeClr val="bg1"/>
                </a:solidFill>
                <a:latin typeface="Arial" charset="0"/>
                <a:ea typeface="ＭＳ Ｐゴシック" charset="0"/>
              </a:rPr>
              <a:t>Categories of Gifts </a:t>
            </a:r>
            <a:r>
              <a:rPr lang="en-US" sz="3600" b="1" dirty="0">
                <a:solidFill>
                  <a:schemeClr val="bg1"/>
                </a:solidFill>
                <a:latin typeface="Arial" charset="0"/>
                <a:ea typeface="ＭＳ Ｐゴシック" charset="0"/>
              </a:rPr>
              <a:t>(1 Peter 4:11)</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…When you are old, you will stretch out your hands, and someone else will dress you and lead you where you do not want to go</a:t>
            </a:r>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 (21:18)</a:t>
            </a:r>
            <a:endParaRPr lang="en-US" sz="4000" dirty="0">
              <a:latin typeface="Arial" charset="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Peter</a:t>
            </a:r>
            <a:r>
              <a:rPr kumimoji="0" lang="fr-FR"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Crucifixion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"Follow me!"</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charset="0"/>
                <a:ea typeface="ＭＳ Ｐゴシック" charset="0"/>
              </a:rPr>
              <a:t>Peter asked Jesus, </a:t>
            </a:r>
            <a:r>
              <a:rPr lang="ja-JP" altLang="en-US" sz="3200" b="1">
                <a:solidFill>
                  <a:schemeClr val="bg1"/>
                </a:solidFill>
                <a:latin typeface="Arial" charset="0"/>
                <a:ea typeface="ＭＳ Ｐゴシック" charset="0"/>
              </a:rPr>
              <a:t>“</a:t>
            </a:r>
            <a:r>
              <a:rPr lang="en-US" sz="3200" b="1" dirty="0">
                <a:solidFill>
                  <a:schemeClr val="bg1"/>
                </a:solidFill>
                <a:latin typeface="Arial" charset="0"/>
                <a:ea typeface="ＭＳ Ｐゴシック" charset="0"/>
              </a:rPr>
              <a:t>What about him, Lord?" </a:t>
            </a:r>
            <a:br>
              <a:rPr lang="en-US" sz="3200" b="1" dirty="0">
                <a:solidFill>
                  <a:schemeClr val="bg1"/>
                </a:solidFill>
                <a:latin typeface="Arial" charset="0"/>
                <a:ea typeface="ＭＳ Ｐゴシック" charset="0"/>
              </a:rPr>
            </a:br>
            <a:r>
              <a:rPr lang="en-US" sz="3200" b="1" dirty="0">
                <a:solidFill>
                  <a:schemeClr val="bg1"/>
                </a:solidFill>
                <a:latin typeface="Arial" charset="0"/>
                <a:ea typeface="ＭＳ Ｐゴシック" charset="0"/>
              </a:rPr>
              <a:t>(John 21:21).</a:t>
            </a:r>
          </a:p>
        </p:txBody>
      </p:sp>
      <p:pic>
        <p:nvPicPr>
          <p:cNvPr id="194563"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panose="020B0604020202020204" pitchFamily="34" charset="0"/>
                <a:ea typeface="ＭＳ Ｐゴシック" charset="0"/>
                <a:cs typeface="Arial" panose="020B0604020202020204" pitchFamily="34" charset="0"/>
              </a:rPr>
              <a:t>Jesus replied, </a:t>
            </a:r>
            <a:r>
              <a:rPr lang="ja-JP" altLang="en-US" sz="3200" b="1">
                <a:solidFill>
                  <a:schemeClr val="bg1"/>
                </a:solidFill>
                <a:latin typeface="Arial" panose="020B0604020202020204" pitchFamily="34" charset="0"/>
                <a:ea typeface="ＭＳ Ｐゴシック" charset="0"/>
                <a:cs typeface="Arial" panose="020B0604020202020204" pitchFamily="34" charset="0"/>
              </a:rPr>
              <a:t>“</a:t>
            </a:r>
            <a:r>
              <a:rPr lang="en-US" sz="3200" b="1" dirty="0">
                <a:solidFill>
                  <a:schemeClr val="bg1"/>
                </a:solidFill>
                <a:latin typeface="Arial" panose="020B0604020202020204" pitchFamily="34" charset="0"/>
                <a:ea typeface="ＭＳ Ｐゴシック" charset="0"/>
                <a:cs typeface="Arial" panose="020B0604020202020204" pitchFamily="34" charset="0"/>
              </a:rPr>
              <a:t>If I want him to remain alive until I return, what is that to you? As for you, </a:t>
            </a:r>
            <a:r>
              <a:rPr lang="en-US" sz="3200" b="1" dirty="0">
                <a:solidFill>
                  <a:srgbClr val="FFFF00"/>
                </a:solidFill>
                <a:latin typeface="Arial" panose="020B0604020202020204" pitchFamily="34" charset="0"/>
                <a:ea typeface="ＭＳ Ｐゴシック" charset="0"/>
                <a:cs typeface="Arial" panose="020B0604020202020204" pitchFamily="34" charset="0"/>
              </a:rPr>
              <a:t>follow me</a:t>
            </a:r>
            <a:r>
              <a:rPr lang="en-US" sz="3200" b="1" dirty="0">
                <a:solidFill>
                  <a:schemeClr val="bg1"/>
                </a:solidFill>
                <a:latin typeface="Arial" panose="020B0604020202020204" pitchFamily="34" charset="0"/>
                <a:ea typeface="ＭＳ Ｐゴシック" charset="0"/>
                <a:cs typeface="Arial" panose="020B0604020202020204" pitchFamily="34" charset="0"/>
              </a:rPr>
              <a:t>" (John 21:22).</a:t>
            </a:r>
          </a:p>
        </p:txBody>
      </p:sp>
      <p:pic>
        <p:nvPicPr>
          <p:cNvPr id="196611" name="Picture 1" descr="What about him?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728788"/>
          </a:xfrm>
        </p:spPr>
        <p:txBody>
          <a:bodyPr/>
          <a:lstStyle/>
          <a:p>
            <a:r>
              <a:rPr lang="en-US" sz="4000" b="1" i="1" dirty="0">
                <a:solidFill>
                  <a:schemeClr val="bg1"/>
                </a:solidFill>
                <a:latin typeface="Arial" charset="0"/>
                <a:ea typeface="ＭＳ Ｐゴシック" charset="0"/>
              </a:rPr>
              <a:t>Jesus also commands </a:t>
            </a:r>
            <a:r>
              <a:rPr lang="en-US" sz="6000" b="1" i="1" dirty="0">
                <a:solidFill>
                  <a:srgbClr val="FFFF00"/>
                </a:solidFill>
                <a:latin typeface="Arial" charset="0"/>
                <a:ea typeface="ＭＳ Ｐゴシック" charset="0"/>
              </a:rPr>
              <a:t>us </a:t>
            </a:r>
            <a:r>
              <a:rPr lang="en-US" sz="4000" b="1" i="1" dirty="0">
                <a:solidFill>
                  <a:schemeClr val="bg1"/>
                </a:solidFill>
                <a:latin typeface="Arial" charset="0"/>
                <a:ea typeface="ＭＳ Ｐゴシック" charset="0"/>
              </a:rPr>
              <a:t>not to question his calling for others </a:t>
            </a:r>
          </a:p>
        </p:txBody>
      </p:sp>
      <p:pic>
        <p:nvPicPr>
          <p:cNvPr id="198659"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225" y="-26988"/>
            <a:ext cx="9121775" cy="792163"/>
          </a:xfrm>
        </p:spPr>
        <p:txBody>
          <a:bodyPr/>
          <a:lstStyle/>
          <a:p>
            <a:pPr eaLnBrk="1" hangingPunct="1">
              <a:defRPr/>
            </a:pPr>
            <a:r>
              <a:rPr lang="en-US" sz="4800" b="1" dirty="0">
                <a:solidFill>
                  <a:srgbClr val="000090"/>
                </a:solidFill>
                <a:cs typeface="+mj-cs"/>
              </a:rPr>
              <a:t>How does Jesus restore us?</a:t>
            </a:r>
          </a:p>
        </p:txBody>
      </p:sp>
    </p:spTree>
    <p:extLst>
      <p:ext uri="{BB962C8B-B14F-4D97-AF65-F5344CB8AC3E}">
        <p14:creationId xmlns:p14="http://schemas.microsoft.com/office/powerpoint/2010/main" val="1768259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115496"/>
            <a:ext cx="8222128" cy="1512168"/>
          </a:xfrm>
          <a:ln>
            <a:miter lim="800000"/>
            <a:headEnd/>
            <a:tailEnd/>
          </a:ln>
        </p:spPr>
        <p:txBody>
          <a:bodyPr/>
          <a:lstStyle/>
          <a:p>
            <a:pPr algn="l" eaLnBrk="1" hangingPunct="1">
              <a:lnSpc>
                <a:spcPct val="90000"/>
              </a:lnSpc>
              <a:defRPr/>
            </a:pPr>
            <a:r>
              <a:rPr lang="en-US" sz="5400" b="1" dirty="0">
                <a:solidFill>
                  <a:schemeClr val="bg1"/>
                </a:solidFill>
                <a:effectLst>
                  <a:glow rad="228600">
                    <a:schemeClr val="accent4">
                      <a:satMod val="175000"/>
                      <a:alpha val="40000"/>
                    </a:schemeClr>
                  </a:glow>
                </a:effectLst>
                <a:cs typeface="+mj-cs"/>
              </a:rPr>
              <a:t>Jesus restores us to the </a:t>
            </a:r>
            <a:r>
              <a:rPr lang="en-US" sz="5400" b="1" dirty="0">
                <a:solidFill>
                  <a:srgbClr val="FFFF00"/>
                </a:solidFill>
                <a:effectLst>
                  <a:glow rad="228600">
                    <a:schemeClr val="accent4">
                      <a:satMod val="175000"/>
                      <a:alpha val="40000"/>
                    </a:schemeClr>
                  </a:glow>
                </a:effectLst>
                <a:cs typeface="+mj-cs"/>
              </a:rPr>
              <a:t>calling He has </a:t>
            </a:r>
            <a:r>
              <a:rPr lang="en-US" sz="5400" b="1" dirty="0">
                <a:solidFill>
                  <a:schemeClr val="bg1"/>
                </a:solidFill>
                <a:effectLst>
                  <a:glow rad="228600">
                    <a:schemeClr val="accent4">
                      <a:satMod val="175000"/>
                      <a:alpha val="40000"/>
                    </a:schemeClr>
                  </a:glow>
                </a:effectLst>
                <a:cs typeface="+mj-cs"/>
              </a:rPr>
              <a:t>for us!</a:t>
            </a: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Main Idea</a:t>
            </a:r>
          </a:p>
        </p:txBody>
      </p:sp>
    </p:spTree>
    <p:extLst>
      <p:ext uri="{BB962C8B-B14F-4D97-AF65-F5344CB8AC3E}">
        <p14:creationId xmlns:p14="http://schemas.microsoft.com/office/powerpoint/2010/main" val="2384635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8304" y="58344"/>
            <a:ext cx="8222128" cy="1512168"/>
          </a:xfrm>
          <a:ln>
            <a:miter lim="800000"/>
            <a:headEnd/>
            <a:tailEnd/>
          </a:ln>
        </p:spPr>
        <p:txBody>
          <a:bodyPr/>
          <a:lstStyle/>
          <a:p>
            <a:pPr algn="l" eaLnBrk="1" hangingPunct="1">
              <a:lnSpc>
                <a:spcPct val="90000"/>
              </a:lnSpc>
              <a:defRPr/>
            </a:pPr>
            <a:r>
              <a:rPr lang="en-US" sz="5400" b="1" dirty="0">
                <a:solidFill>
                  <a:srgbClr val="FFFF00"/>
                </a:solidFill>
                <a:effectLst>
                  <a:glow rad="228600">
                    <a:schemeClr val="accent4">
                      <a:satMod val="175000"/>
                      <a:alpha val="40000"/>
                    </a:schemeClr>
                  </a:glow>
                </a:effectLst>
                <a:cs typeface="+mj-cs"/>
              </a:rPr>
              <a:t>How do you find the calling He has for you?</a:t>
            </a:r>
          </a:p>
        </p:txBody>
      </p:sp>
    </p:spTree>
    <p:extLst>
      <p:ext uri="{BB962C8B-B14F-4D97-AF65-F5344CB8AC3E}">
        <p14:creationId xmlns:p14="http://schemas.microsoft.com/office/powerpoint/2010/main" val="31303629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D7674-5BC2-4BD4-239C-F3A99C55824F}"/>
            </a:ext>
          </a:extLst>
        </p:cNvPr>
        <p:cNvGrpSpPr/>
        <p:nvPr/>
      </p:nvGrpSpPr>
      <p:grpSpPr>
        <a:xfrm>
          <a:off x="0" y="0"/>
          <a:ext cx="0" cy="0"/>
          <a:chOff x="0" y="0"/>
          <a:chExt cx="0" cy="0"/>
        </a:xfrm>
      </p:grpSpPr>
      <p:pic>
        <p:nvPicPr>
          <p:cNvPr id="166914" name="Picture 2" descr="leave nets behind.jpg">
            <a:extLst>
              <a:ext uri="{FF2B5EF4-FFF2-40B4-BE49-F238E27FC236}">
                <a16:creationId xmlns:a16="http://schemas.microsoft.com/office/drawing/2014/main" id="{2E0E75D9-F850-B4E5-7B8D-112C885238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A8E21172-8FF4-4FE0-A7E7-D9514B7B304F}"/>
              </a:ext>
            </a:extLst>
          </p:cNvPr>
          <p:cNvSpPr>
            <a:spLocks noGrp="1"/>
          </p:cNvSpPr>
          <p:nvPr>
            <p:ph type="title"/>
          </p:nvPr>
        </p:nvSpPr>
        <p:spPr>
          <a:xfrm>
            <a:off x="457200" y="274638"/>
            <a:ext cx="8229600" cy="4162474"/>
          </a:xfrm>
          <a:ln>
            <a:miter lim="800000"/>
            <a:headEnd/>
            <a:tailEnd/>
          </a:ln>
        </p:spPr>
        <p:txBody>
          <a:bodyPr/>
          <a:lstStyle/>
          <a:p>
            <a:pPr marL="919163" indent="-919163" algn="l" eaLnBrk="1" hangingPunct="1">
              <a:defRPr/>
            </a:pPr>
            <a:r>
              <a:rPr lang="en-US" sz="5400" b="1" dirty="0">
                <a:solidFill>
                  <a:srgbClr val="FFFFFF"/>
                </a:solidFill>
                <a:effectLst>
                  <a:glow rad="228600">
                    <a:schemeClr val="accent4">
                      <a:satMod val="175000"/>
                      <a:alpha val="40000"/>
                    </a:schemeClr>
                  </a:glow>
                </a:effectLst>
                <a:cs typeface="+mj-cs"/>
              </a:rPr>
              <a:t>I.	Admit you need Christ even where you feel </a:t>
            </a:r>
            <a:r>
              <a:rPr lang="en-US" sz="5400" b="1" dirty="0">
                <a:solidFill>
                  <a:srgbClr val="FFFF00"/>
                </a:solidFill>
                <a:effectLst>
                  <a:glow rad="228600">
                    <a:schemeClr val="accent4">
                      <a:satMod val="175000"/>
                      <a:alpha val="40000"/>
                    </a:schemeClr>
                  </a:glow>
                </a:effectLst>
                <a:cs typeface="+mj-cs"/>
              </a:rPr>
              <a:t>competent</a:t>
            </a:r>
            <a:r>
              <a:rPr lang="en-US" sz="5400" b="1" dirty="0">
                <a:solidFill>
                  <a:srgbClr val="FFFFFF"/>
                </a:solidFill>
                <a:effectLst>
                  <a:glow rad="228600">
                    <a:schemeClr val="accent4">
                      <a:satMod val="175000"/>
                      <a:alpha val="40000"/>
                    </a:schemeClr>
                  </a:glow>
                </a:effectLst>
                <a:cs typeface="+mj-cs"/>
              </a:rPr>
              <a:t> </a:t>
            </a:r>
            <a:br>
              <a:rPr lang="en-US" sz="5400" b="1" dirty="0">
                <a:solidFill>
                  <a:srgbClr val="FFFFFF"/>
                </a:solidFill>
                <a:effectLst>
                  <a:glow rad="228600">
                    <a:schemeClr val="accent4">
                      <a:satMod val="175000"/>
                      <a:alpha val="40000"/>
                    </a:schemeClr>
                  </a:glow>
                </a:effectLst>
                <a:cs typeface="+mj-cs"/>
              </a:rPr>
            </a:br>
            <a:r>
              <a:rPr lang="en-US" sz="5400" b="1" dirty="0">
                <a:solidFill>
                  <a:srgbClr val="FFFFFF"/>
                </a:solidFill>
                <a:effectLst>
                  <a:glow rad="228600">
                    <a:schemeClr val="accent4">
                      <a:satMod val="175000"/>
                      <a:alpha val="40000"/>
                    </a:schemeClr>
                  </a:glow>
                </a:effectLst>
                <a:cs typeface="+mj-cs"/>
              </a:rPr>
              <a:t>(John 21:1-14).</a:t>
            </a:r>
          </a:p>
        </p:txBody>
      </p:sp>
    </p:spTree>
    <p:extLst>
      <p:ext uri="{BB962C8B-B14F-4D97-AF65-F5344CB8AC3E}">
        <p14:creationId xmlns:p14="http://schemas.microsoft.com/office/powerpoint/2010/main" val="17854595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FA101-4AE9-1B7A-1F10-FD93A6CE0B04}"/>
            </a:ext>
          </a:extLst>
        </p:cNvPr>
        <p:cNvGrpSpPr/>
        <p:nvPr/>
      </p:nvGrpSpPr>
      <p:grpSpPr>
        <a:xfrm>
          <a:off x="0" y="0"/>
          <a:ext cx="0" cy="0"/>
          <a:chOff x="0" y="0"/>
          <a:chExt cx="0" cy="0"/>
        </a:xfrm>
      </p:grpSpPr>
      <p:pic>
        <p:nvPicPr>
          <p:cNvPr id="167938" name="Picture 2" descr="helpinghands.jpg">
            <a:extLst>
              <a:ext uri="{FF2B5EF4-FFF2-40B4-BE49-F238E27FC236}">
                <a16:creationId xmlns:a16="http://schemas.microsoft.com/office/drawing/2014/main" id="{0A28E6FC-B384-917C-46CE-4304ECB18F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06CB9CA9-2938-5093-E588-47D40291A24C}"/>
              </a:ext>
            </a:extLst>
          </p:cNvPr>
          <p:cNvSpPr>
            <a:spLocks noGrp="1"/>
          </p:cNvSpPr>
          <p:nvPr>
            <p:ph type="title"/>
          </p:nvPr>
        </p:nvSpPr>
        <p:spPr>
          <a:xfrm>
            <a:off x="457200" y="274638"/>
            <a:ext cx="8229600" cy="4162474"/>
          </a:xfrm>
          <a:ln>
            <a:miter lim="800000"/>
            <a:headEnd/>
            <a:tailEnd/>
          </a:ln>
        </p:spPr>
        <p:txBody>
          <a:bodyPr/>
          <a:lstStyle/>
          <a:p>
            <a:pPr eaLnBrk="1" hangingPunct="1">
              <a:defRPr/>
            </a:pPr>
            <a:r>
              <a:rPr lang="en-US" sz="5400" b="1" dirty="0">
                <a:solidFill>
                  <a:srgbClr val="FFFFFF"/>
                </a:solidFill>
                <a:effectLst>
                  <a:glow rad="228600">
                    <a:schemeClr val="accent4">
                      <a:satMod val="175000"/>
                      <a:alpha val="40000"/>
                    </a:schemeClr>
                  </a:glow>
                </a:effectLst>
                <a:cs typeface="+mj-cs"/>
              </a:rPr>
              <a:t>II.	Show your love for Christ by loving </a:t>
            </a:r>
            <a:r>
              <a:rPr lang="en-US" sz="5400" b="1" dirty="0">
                <a:solidFill>
                  <a:srgbClr val="FFFF00"/>
                </a:solidFill>
                <a:effectLst>
                  <a:glow rad="228600">
                    <a:schemeClr val="accent4">
                      <a:satMod val="175000"/>
                      <a:alpha val="40000"/>
                    </a:schemeClr>
                  </a:glow>
                </a:effectLst>
                <a:cs typeface="+mj-cs"/>
              </a:rPr>
              <a:t>people</a:t>
            </a:r>
            <a:r>
              <a:rPr lang="en-US" sz="5400" b="1" dirty="0">
                <a:solidFill>
                  <a:srgbClr val="FFFFFF"/>
                </a:solidFill>
                <a:effectLst>
                  <a:glow rad="228600">
                    <a:schemeClr val="accent4">
                      <a:satMod val="175000"/>
                      <a:alpha val="40000"/>
                    </a:schemeClr>
                  </a:glow>
                </a:effectLst>
                <a:cs typeface="+mj-cs"/>
              </a:rPr>
              <a:t> (John 21:15-17).</a:t>
            </a:r>
          </a:p>
        </p:txBody>
      </p:sp>
    </p:spTree>
    <p:extLst>
      <p:ext uri="{BB962C8B-B14F-4D97-AF65-F5344CB8AC3E}">
        <p14:creationId xmlns:p14="http://schemas.microsoft.com/office/powerpoint/2010/main" val="40780336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5400" b="1" dirty="0">
                <a:solidFill>
                  <a:srgbClr val="FFFFFF"/>
                </a:solidFill>
                <a:effectLst>
                  <a:glow rad="228600">
                    <a:schemeClr val="accent4">
                      <a:satMod val="175000"/>
                      <a:alpha val="40000"/>
                    </a:schemeClr>
                  </a:glow>
                </a:effectLst>
                <a:cs typeface="+mj-cs"/>
              </a:rPr>
              <a:t>III. Don't worry about Christ’s </a:t>
            </a:r>
            <a:r>
              <a:rPr lang="en-US" sz="5400" b="1" dirty="0">
                <a:solidFill>
                  <a:srgbClr val="FFFF00"/>
                </a:solidFill>
                <a:effectLst>
                  <a:glow rad="228600">
                    <a:schemeClr val="accent4">
                      <a:satMod val="175000"/>
                      <a:alpha val="40000"/>
                    </a:schemeClr>
                  </a:glow>
                </a:effectLst>
                <a:cs typeface="+mj-cs"/>
              </a:rPr>
              <a:t>plan</a:t>
            </a:r>
            <a:r>
              <a:rPr lang="en-US" sz="5400" b="1" dirty="0">
                <a:solidFill>
                  <a:srgbClr val="FFFFFF"/>
                </a:solidFill>
                <a:effectLst>
                  <a:glow rad="228600">
                    <a:schemeClr val="accent4">
                      <a:satMod val="175000"/>
                      <a:alpha val="40000"/>
                    </a:schemeClr>
                  </a:glow>
                </a:effectLst>
                <a:cs typeface="+mj-cs"/>
              </a:rPr>
              <a:t> for others (John 21:18-23).</a:t>
            </a:r>
          </a:p>
        </p:txBody>
      </p:sp>
      <p:pic>
        <p:nvPicPr>
          <p:cNvPr id="191491" name="Picture 3" descr="mind_your_Business_nosey-300x1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defRPr/>
            </a:pPr>
            <a:r>
              <a:rPr kumimoji="0" lang="en-US" b="1" u="sng" dirty="0">
                <a:solidFill>
                  <a:srgbClr val="FFFFFF"/>
                </a:solidFill>
                <a:effectLst>
                  <a:glow rad="228600">
                    <a:schemeClr val="accent6">
                      <a:satMod val="175000"/>
                      <a:alpha val="40000"/>
                    </a:schemeClr>
                  </a:glow>
                </a:effectLst>
                <a:cs typeface="+mj-cs"/>
              </a:rPr>
              <a:t>John</a:t>
            </a:r>
            <a:r>
              <a:rPr kumimoji="0" lang="fr-FR" altLang="ja-JP" b="1" u="sng" dirty="0">
                <a:solidFill>
                  <a:srgbClr val="FFFFFF"/>
                </a:solidFill>
                <a:effectLst>
                  <a:glow rad="228600">
                    <a:schemeClr val="accent6">
                      <a:satMod val="175000"/>
                      <a:alpha val="40000"/>
                    </a:schemeClr>
                  </a:glow>
                </a:effectLst>
                <a:cs typeface="+mj-cs"/>
              </a:rPr>
              <a:t>'</a:t>
            </a:r>
            <a:r>
              <a:rPr kumimoji="0" lang="en-US" b="1" u="sng" dirty="0">
                <a:solidFill>
                  <a:srgbClr val="FFFFFF"/>
                </a:solidFill>
                <a:effectLst>
                  <a:glow rad="228600">
                    <a:schemeClr val="accent6">
                      <a:satMod val="175000"/>
                      <a:alpha val="40000"/>
                    </a:schemeClr>
                  </a:glow>
                </a:effectLst>
                <a:cs typeface="+mj-cs"/>
              </a:rPr>
              <a:t>s Conclusion (21:24-25)</a:t>
            </a:r>
          </a:p>
        </p:txBody>
      </p:sp>
      <p:sp>
        <p:nvSpPr>
          <p:cNvPr id="1775619" name="Rectangle 3"/>
          <p:cNvSpPr>
            <a:spLocks noGrp="1" noChangeArrowheads="1"/>
          </p:cNvSpPr>
          <p:nvPr>
            <p:ph type="body" idx="1"/>
          </p:nvPr>
        </p:nvSpPr>
        <p:spPr>
          <a:xfrm>
            <a:off x="-1736" y="1078508"/>
            <a:ext cx="5581848" cy="4429125"/>
          </a:xfrm>
          <a:ln>
            <a:miter lim="800000"/>
            <a:headEnd/>
            <a:tailEnd/>
          </a:ln>
          <a:effectLst>
            <a:outerShdw blurRad="63500" dist="35921" dir="2700000" algn="ctr" rotWithShape="0">
              <a:schemeClr val="bg2">
                <a:alpha val="74998"/>
              </a:schemeClr>
            </a:outerShdw>
          </a:effectLst>
        </p:spPr>
        <p:txBody>
          <a:bodyPr/>
          <a:lstStyle/>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m an eyewitness!</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(21:24)</a:t>
            </a:r>
          </a:p>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 haven</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t told half the story!</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(21:25)</a:t>
            </a:r>
          </a:p>
        </p:txBody>
      </p:sp>
    </p:spTree>
    <p:extLst>
      <p:ext uri="{BB962C8B-B14F-4D97-AF65-F5344CB8AC3E}">
        <p14:creationId xmlns:p14="http://schemas.microsoft.com/office/powerpoint/2010/main" val="32933667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Believe in Jesus</a:t>
            </a: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30 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The disciples saw Jesus do many other miraculous signs in addition to the ones recorded in this book. </a:t>
            </a: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31 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But </a:t>
            </a:r>
            <a:r>
              <a:rPr kumimoji="0" lang="en-US"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a:ea typeface="ＭＳ Ｐゴシック"/>
                <a:cs typeface="+mj-cs"/>
              </a:rPr>
              <a:t>these are written so that you may believe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that Jesus is the Messiah, the Son of God, and that by believing in him you will have life by the power of his name" (20:30-31).</a:t>
            </a:r>
          </a:p>
        </p:txBody>
      </p:sp>
    </p:spTree>
    <p:extLst>
      <p:ext uri="{BB962C8B-B14F-4D97-AF65-F5344CB8AC3E}">
        <p14:creationId xmlns:p14="http://schemas.microsoft.com/office/powerpoint/2010/main" val="19738482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Evangelistic</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believe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of God, and that by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 you may have life</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his name"</a:t>
            </a:r>
          </a:p>
        </p:txBody>
      </p:sp>
      <p:sp>
        <p:nvSpPr>
          <p:cNvPr id="239620" name="Rectangle 1031"/>
          <p:cNvSpPr>
            <a:spLocks noGrp="1" noChangeArrowheads="1"/>
          </p:cNvSpPr>
          <p:nvPr>
            <p:ph type="title" idx="4294967295"/>
          </p:nvPr>
        </p:nvSpPr>
        <p:spPr>
          <a:xfrm>
            <a:off x="990600" y="152461"/>
            <a:ext cx="7010400" cy="646113"/>
          </a:xfrm>
          <a:solidFill>
            <a:schemeClr val="accent3">
              <a:lumMod val="10000"/>
            </a:schemeClr>
          </a:solidFill>
        </p:spPr>
        <p:txBody>
          <a:bodyPr lIns="90993" tIns="45499" rIns="90993" bIns="45499" anchor="t">
            <a:spAutoFit/>
          </a:bodyPr>
          <a:lstStyle/>
          <a:p>
            <a:pPr eaLnBrk="1" hangingPunct="1">
              <a:defRPr/>
            </a:pPr>
            <a:r>
              <a:rPr lang="en-US" altLang="zh-CN" sz="3600" b="1" dirty="0">
                <a:solidFill>
                  <a:schemeClr val="tx1"/>
                </a:solidFill>
                <a:latin typeface="Arial" charset="0"/>
                <a:ea typeface="ＭＳ Ｐゴシック" charset="0"/>
                <a:cs typeface="Arial" charset="0"/>
              </a:rPr>
              <a:t>Textual Variants of John 20:31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68029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110</a:t>
            </a: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Edification</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go on believing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of God, and that by believing you may have life in his name"</a:t>
            </a: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"Follow me"</a:t>
            </a: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"Feed my sheep"</a:t>
            </a:r>
          </a:p>
        </p:txBody>
      </p:sp>
    </p:spTree>
    <p:extLst>
      <p:ext uri="{BB962C8B-B14F-4D97-AF65-F5344CB8AC3E}">
        <p14:creationId xmlns:p14="http://schemas.microsoft.com/office/powerpoint/2010/main" val="14808228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M. The Commission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196</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28:16-20; Mark 16:15-18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commissions the apostles to make disciples everywhere with the Spirit's authority and power to be His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83232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Jesus came and told his disciples, </a:t>
            </a: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have been given all authority in heaven and on earth.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19</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Therefore, go and </a:t>
            </a:r>
            <a:r>
              <a:rPr kumimoji="0" lang="en-US" altLang="ja-JP"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make disciples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of all the nations, baptizing them in the name of the Father and the Son and the Holy Spirit.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20</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Teach these new disciples to obey all the commands I have given you. And be sure of this: I am with you always, even to the end of the age.</a:t>
            </a:r>
            <a:r>
              <a:rPr kumimoji="0" lang="mr-IN"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Tree>
    <p:extLst>
      <p:ext uri="{BB962C8B-B14F-4D97-AF65-F5344CB8AC3E}">
        <p14:creationId xmlns:p14="http://schemas.microsoft.com/office/powerpoint/2010/main" val="302488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146" name="Picture 2" descr="Picture background">
            <a:extLst>
              <a:ext uri="{FF2B5EF4-FFF2-40B4-BE49-F238E27FC236}">
                <a16:creationId xmlns:a16="http://schemas.microsoft.com/office/drawing/2014/main" id="{72BADF23-0D26-0D14-1488-BBFE3B25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4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you have caused them to become a Kingdom of priests for our God. </a:t>
            </a:r>
            <a:b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they will reign on the earth.</a:t>
            </a: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0290938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This is the </a:t>
            </a: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first resurrection</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 rest of the dead did not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come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until the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but they will be priests of God and of Christ and will reign with Him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and they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came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and reigned with Christ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Main Idea</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Before we can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Lord, Thy kingdom come,</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we must be willing to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My kingdom go.</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290052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A5908FA3-3007-61D0-0280-4F4FC08049A3}"/>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76832E-076C-85FD-50BC-C1A686AE8A65}"/>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2CDD-6784-F5FF-86D9-EF1BDA6FF026}"/>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extLst>
      <p:ext uri="{BB962C8B-B14F-4D97-AF65-F5344CB8AC3E}">
        <p14:creationId xmlns:p14="http://schemas.microsoft.com/office/powerpoint/2010/main" val="3362816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22F6B8-D36F-1BD9-F0FE-FF9E7A3F6870}"/>
              </a:ext>
            </a:extLst>
          </p:cNvPr>
          <p:cNvGrpSpPr/>
          <p:nvPr/>
        </p:nvGrpSpPr>
        <p:grpSpPr>
          <a:xfrm>
            <a:off x="0" y="-14288"/>
            <a:ext cx="9145588" cy="6872288"/>
            <a:chOff x="0" y="-14288"/>
            <a:chExt cx="9145588" cy="6872288"/>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36365"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8098" name="Rectangle 3"/>
          <p:cNvSpPr>
            <a:spLocks noChangeArrowheads="1"/>
          </p:cNvSpPr>
          <p:nvPr/>
        </p:nvSpPr>
        <p:spPr bwMode="auto">
          <a:xfrm>
            <a:off x="609638" y="2895638"/>
            <a:ext cx="263525" cy="322263"/>
          </a:xfrm>
          <a:prstGeom prst="rect">
            <a:avLst/>
          </a:prstGeom>
          <a:solidFill>
            <a:srgbClr val="3E58D8"/>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581"/>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dirty="0">
                <a:latin typeface="Arial" charset="0"/>
                <a:ea typeface="ＭＳ Ｐゴシック" charset="0"/>
                <a:cs typeface="ＭＳ Ｐゴシック" charset="0"/>
              </a:rPr>
              <a:t>Application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The Final Commission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197</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24:44-49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After time with the apostles in Galilee, Jesus leads them to Jerusalem where He encourages them to stay until the Spirit empowers them for ministry</a:t>
            </a:r>
          </a:p>
        </p:txBody>
      </p:sp>
    </p:spTree>
    <p:extLst>
      <p:ext uri="{BB962C8B-B14F-4D97-AF65-F5344CB8AC3E}">
        <p14:creationId xmlns:p14="http://schemas.microsoft.com/office/powerpoint/2010/main" val="5045360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I Question the Great Commission – Journey of the Word">
            <a:extLst>
              <a:ext uri="{FF2B5EF4-FFF2-40B4-BE49-F238E27FC236}">
                <a16:creationId xmlns:a16="http://schemas.microsoft.com/office/drawing/2014/main" id="{DAD3995E-7737-5CC0-2FAD-E020D5BF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4163"/>
            <a:ext cx="9144000" cy="4621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0" y="365127"/>
            <a:ext cx="9144000" cy="793113"/>
          </a:xfrm>
        </p:spPr>
        <p:txBody>
          <a:bodyPr/>
          <a:lstStyle/>
          <a:p>
            <a:pPr algn="ctr"/>
            <a:r>
              <a:rPr lang="en-US" b="1">
                <a:solidFill>
                  <a:schemeClr val="bg1"/>
                </a:solidFill>
                <a:effectLst>
                  <a:glow rad="228600">
                    <a:schemeClr val="tx1">
                      <a:alpha val="77014"/>
                    </a:schemeClr>
                  </a:glow>
                </a:effectLst>
                <a:latin typeface="Arial" panose="020B0604020202020204" pitchFamily="34" charset="0"/>
                <a:cs typeface="Arial" panose="020B0604020202020204" pitchFamily="34" charset="0"/>
              </a:rPr>
              <a:t>Four Great Commissions</a:t>
            </a: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3193834509"/>
              </p:ext>
            </p:extLst>
          </p:nvPr>
        </p:nvGraphicFramePr>
        <p:xfrm>
          <a:off x="0" y="1397000"/>
          <a:ext cx="9144000" cy="5250688"/>
        </p:xfrm>
        <a:graphic>
          <a:graphicData uri="http://schemas.openxmlformats.org/drawingml/2006/table">
            <a:tbl>
              <a:tblPr firstRow="1" bandRow="1">
                <a:tableStyleId>{2D5ABB26-0587-4C30-8999-92F81FD0307C}</a:tableStyleId>
              </a:tblPr>
              <a:tblGrid>
                <a:gridCol w="2804984">
                  <a:extLst>
                    <a:ext uri="{9D8B030D-6E8A-4147-A177-3AD203B41FA5}">
                      <a16:colId xmlns:a16="http://schemas.microsoft.com/office/drawing/2014/main" val="3122445367"/>
                    </a:ext>
                  </a:extLst>
                </a:gridCol>
                <a:gridCol w="2001794">
                  <a:extLst>
                    <a:ext uri="{9D8B030D-6E8A-4147-A177-3AD203B41FA5}">
                      <a16:colId xmlns:a16="http://schemas.microsoft.com/office/drawing/2014/main" val="649847021"/>
                    </a:ext>
                  </a:extLst>
                </a:gridCol>
                <a:gridCol w="2409568">
                  <a:extLst>
                    <a:ext uri="{9D8B030D-6E8A-4147-A177-3AD203B41FA5}">
                      <a16:colId xmlns:a16="http://schemas.microsoft.com/office/drawing/2014/main" val="1151178017"/>
                    </a:ext>
                  </a:extLst>
                </a:gridCol>
                <a:gridCol w="1927654">
                  <a:extLst>
                    <a:ext uri="{9D8B030D-6E8A-4147-A177-3AD203B41FA5}">
                      <a16:colId xmlns:a16="http://schemas.microsoft.com/office/drawing/2014/main" val="951561749"/>
                    </a:ext>
                  </a:extLst>
                </a:gridCol>
              </a:tblGrid>
              <a:tr h="770128">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Matthew 28:18-20</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Mark 16:1-2</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Luke 24:46-47</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John 20:21</a:t>
                      </a:r>
                    </a:p>
                  </a:txBody>
                  <a:tcPr anchor="ctr"/>
                </a:tc>
                <a:extLst>
                  <a:ext uri="{0D108BD9-81ED-4DB2-BD59-A6C34878D82A}">
                    <a16:rowId xmlns:a16="http://schemas.microsoft.com/office/drawing/2014/main" val="2785037201"/>
                  </a:ext>
                </a:extLst>
              </a:tr>
              <a:tr h="3666202">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Make disciples by…</a:t>
                      </a:r>
                      <a:b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going…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baptizing…</a:t>
                      </a:r>
                      <a:b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teaching </a:t>
                      </a:r>
                      <a:b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b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them to obey all the commands I have given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Go into all the world and preach the gospel to all creation.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The Messiah would suffer and die and rise from the dead…[and] proclaimed in the authority of his name to all the nations, beginning in Jerusalem.</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Peace be with you. As the Father has sent me, so I am sending you.</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501597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The Ascension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198</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16:19-20; Luke 24:50-53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His disciples on the Mount of Olives and rises to heaven to sit at God's right hand for His present ministry for the saints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055078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my first book I told you, Theophilus, about everything Jesus began to do and teach </a:t>
            </a: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until the day he was taken up to heaven after giving his chosen apostles further instructions through the Holy Spirit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21697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B. The Opening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185</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resurrects with an earthquake, an angel rolling back the stone to show the tomb empty, and Roman guards as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 And he talked to them about the </a:t>
            </a:r>
            <a:r>
              <a:rPr lang="en-US" sz="3200" b="1" dirty="0">
                <a:solidFill>
                  <a:srgbClr val="FFFF00"/>
                </a:solidFill>
                <a:effectLst>
                  <a:glow rad="127000">
                    <a:schemeClr val="tx1"/>
                  </a:glow>
                </a:effectLst>
                <a:latin typeface="Arial" charset="0"/>
                <a:ea typeface="ＭＳ Ｐゴシック" charset="0"/>
                <a:cs typeface="ＭＳ Ｐゴシック" charset="0"/>
              </a:rPr>
              <a:t>Kingdom of God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227585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Dispensational Timeline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NIV Isaiah 65:20 </a:t>
            </a:r>
            <a:r>
              <a:rPr kumimoji="0" lang="en-GB" altLang="ja-JP"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NTS 424</a:t>
            </a:r>
          </a:p>
        </p:txBody>
      </p:sp>
    </p:spTree>
    <p:extLst>
      <p:ext uri="{BB962C8B-B14F-4D97-AF65-F5344CB8AC3E}">
        <p14:creationId xmlns:p14="http://schemas.microsoft.com/office/powerpoint/2010/main" val="3139640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Start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So when the apostles were with Jesus, they kept asking him, </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Lord, has the time come for you to free Israel and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restore our kingdom</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b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b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(Acts 1:6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End</a:t>
            </a:r>
            <a:endPar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For the next two years, Paul lived in Rome at his own expense. He welcomed all who visited him,  </a:t>
            </a:r>
            <a:r>
              <a:rPr kumimoji="0" lang="en-US" altLang="zh-CN" sz="2400" b="1" i="0" u="none" strike="noStrike" kern="1200" cap="none" spc="0" normalizeH="0" baseline="30000" noProof="0" dirty="0">
                <a:ln>
                  <a:noFill/>
                </a:ln>
                <a:solidFill>
                  <a:srgbClr val="000000"/>
                </a:solidFill>
                <a:effectLst/>
                <a:uLnTx/>
                <a:uFillTx/>
                <a:latin typeface="Arail" charset="0"/>
                <a:ea typeface="ＭＳ Ｐゴシック" charset="0"/>
                <a:cs typeface="Arail" charset="0"/>
              </a:rPr>
              <a:t>31</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boldly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proclaiming the Kingdom of God</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and teaching about the Lord Jesus Christ. And no one tried to stop him</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(Acts 28:30-31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655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81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cs typeface="ＭＳ Ｐゴシック" charset="0"/>
              </a:rPr>
              <a:t>Acts 1:8 </a:t>
            </a:r>
            <a:r>
              <a:rPr lang="en-US" sz="3200" b="1" dirty="0">
                <a:latin typeface="Arial" charset="0"/>
                <a:ea typeface="ＭＳ Ｐゴシック" charset="0"/>
                <a:cs typeface="ＭＳ Ｐゴシック" charset="0"/>
              </a:rPr>
              <a:t>NAU</a:t>
            </a:r>
            <a:endParaRPr lang="en-US" sz="1800" b="1" dirty="0">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333399">
                    <a:lumMod val="40000"/>
                    <a:lumOff val="60000"/>
                  </a:srgbClr>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even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remotest part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of the earth.</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059DBD-DFFE-0AB3-143B-D85002D84C2B}"/>
            </a:ext>
          </a:extLst>
        </p:cNvPr>
        <p:cNvGrpSpPr/>
        <p:nvPr/>
      </p:nvGrpSpPr>
      <p:grpSpPr>
        <a:xfrm>
          <a:off x="0" y="0"/>
          <a:ext cx="0" cy="0"/>
          <a:chOff x="0" y="0"/>
          <a:chExt cx="0" cy="0"/>
        </a:xfrm>
      </p:grpSpPr>
      <p:pic>
        <p:nvPicPr>
          <p:cNvPr id="5" name="Picture 2" descr="Risen” Movie Review: The Resurrection Through Roman Eyes ...">
            <a:extLst>
              <a:ext uri="{FF2B5EF4-FFF2-40B4-BE49-F238E27FC236}">
                <a16:creationId xmlns:a16="http://schemas.microsoft.com/office/drawing/2014/main" id="{F0914D97-B690-CC75-410D-94AF22AD9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6" r="7404"/>
          <a:stretch/>
        </p:blipFill>
        <p:spPr bwMode="auto">
          <a:xfrm>
            <a:off x="0" y="41264"/>
            <a:ext cx="9144000" cy="6412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C601F0E-A853-24B0-6996-E66736D0307A}"/>
              </a:ext>
            </a:extLst>
          </p:cNvPr>
          <p:cNvSpPr>
            <a:spLocks noChangeArrowheads="1"/>
          </p:cNvSpPr>
          <p:nvPr/>
        </p:nvSpPr>
        <p:spPr bwMode="auto">
          <a:xfrm>
            <a:off x="0" y="5873262"/>
            <a:ext cx="9144000" cy="984738"/>
          </a:xfrm>
          <a:prstGeom prst="rect">
            <a:avLst/>
          </a:prstGeom>
          <a:noFill/>
          <a:ln>
            <a:noFill/>
          </a:ln>
          <a:effectLst>
            <a:outerShdw blurRad="63500" dist="35921" dir="2700000" algn="ctr" rotWithShape="0">
              <a:srgbClr val="000000"/>
            </a:outerShdw>
          </a:effectLst>
        </p:spPr>
        <p:txBody>
          <a:bodyPr anchor="ctr"/>
          <a:lstStyle/>
          <a:p>
            <a:pPr lvl="0" algn="ctr" defTabSz="914400" fontAlgn="base">
              <a:spcBef>
                <a:spcPct val="0"/>
              </a:spcBef>
              <a:spcAft>
                <a:spcPct val="0"/>
              </a:spcAft>
              <a:defRPr/>
            </a:pPr>
            <a:r>
              <a:rPr kumimoji="0" lang="en-US" sz="2800" b="1" i="0"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The 2016 movie </a:t>
            </a:r>
            <a:r>
              <a:rPr kumimoji="0" lang="en-US" sz="2800" b="1" i="1"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Risen</a:t>
            </a:r>
            <a:r>
              <a:rPr kumimoji="0" lang="en-US" sz="2800" b="1" u="none" strike="noStrike" kern="1200" cap="none" spc="0" normalizeH="0" baseline="0" noProof="0">
                <a:ln>
                  <a:noFill/>
                </a:ln>
                <a:solidFill>
                  <a:srgbClr val="FFFFFF"/>
                </a:solidFill>
                <a:effectLst>
                  <a:glow rad="228600">
                    <a:schemeClr val="accent4">
                      <a:satMod val="175000"/>
                      <a:alpha val="91052"/>
                    </a:schemeClr>
                  </a:glow>
                </a:effectLst>
                <a:uLnTx/>
                <a:uFillTx/>
                <a:latin typeface="Arial" charset="0"/>
                <a:ea typeface="ＭＳ Ｐゴシック" charset="0"/>
              </a:rPr>
              <a:t> highlights the</a:t>
            </a:r>
            <a:r>
              <a:rPr lang="en-US" sz="2800" b="1">
                <a:solidFill>
                  <a:srgbClr val="FFFFFF"/>
                </a:solidFill>
                <a:effectLst>
                  <a:glow rad="228600">
                    <a:schemeClr val="accent4">
                      <a:satMod val="175000"/>
                      <a:alpha val="91052"/>
                    </a:schemeClr>
                  </a:glow>
                </a:effectLst>
                <a:latin typeface="Arial" charset="0"/>
                <a:ea typeface="ＭＳ Ｐゴシック" charset="0"/>
              </a:rPr>
              <a:t> plight of the centurion over the soldiers looking for the body</a:t>
            </a:r>
            <a:endParaRPr kumimoji="0" lang="en-US" sz="3200" b="1" i="0" u="none" strike="noStrike" kern="1200" cap="none" spc="0" normalizeH="0" baseline="0" noProof="0">
              <a:ln>
                <a:noFill/>
              </a:ln>
              <a:solidFill>
                <a:srgbClr val="000000"/>
              </a:solidFill>
              <a:effectLst>
                <a:glow rad="228600">
                  <a:schemeClr val="accent4">
                    <a:satMod val="175000"/>
                    <a:alpha val="91052"/>
                  </a:schemeClr>
                </a:glow>
              </a:effectLst>
              <a:uLnTx/>
              <a:uFillTx/>
              <a:latin typeface="Arial" charset="0"/>
              <a:ea typeface="ＭＳ Ｐゴシック" charset="0"/>
            </a:endParaRPr>
          </a:p>
        </p:txBody>
      </p:sp>
    </p:spTree>
    <p:extLst>
      <p:ext uri="{BB962C8B-B14F-4D97-AF65-F5344CB8AC3E}">
        <p14:creationId xmlns:p14="http://schemas.microsoft.com/office/powerpoint/2010/main" val="107067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ctrTitle"/>
          </p:nvPr>
        </p:nvSpPr>
        <p:spPr>
          <a:xfrm>
            <a:off x="0" y="-65068"/>
            <a:ext cx="9144000" cy="623823"/>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43" tIns="32883" rIns="63243" bIns="32883" numCol="1" anchor="ctr" anchorCtr="0" compatLnSpc="1">
            <a:prstTxWarp prst="textNoShape">
              <a:avLst/>
            </a:prstTxWarp>
          </a:bodyPr>
          <a:lstStyle/>
          <a:p>
            <a:pPr defTabSz="321263"/>
            <a:r>
              <a:rPr lang="en-US" sz="3200" b="1">
                <a:ea typeface="ＭＳ Ｐゴシック"/>
                <a:cs typeface="DejaVu Sans"/>
              </a:rPr>
              <a:t>Used with permission</a:t>
            </a:r>
          </a:p>
        </p:txBody>
      </p:sp>
    </p:spTree>
    <p:extLst>
      <p:ext uri="{BB962C8B-B14F-4D97-AF65-F5344CB8AC3E}">
        <p14:creationId xmlns:p14="http://schemas.microsoft.com/office/powerpoint/2010/main" val="296586236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dirty="0">
                <a:solidFill>
                  <a:srgbClr val="000099"/>
                </a:solidFill>
                <a:latin typeface="Tahoma" charset="0"/>
                <a:ea typeface="ＭＳ Ｐゴシック" charset="0"/>
              </a:rPr>
              <a:t>Jesus ascended to the Father</a:t>
            </a:r>
            <a:endParaRPr lang="en-US" sz="4800" dirty="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dirty="0">
                <a:latin typeface="Tahoma" charset="0"/>
                <a:ea typeface="ＭＳ Ｐゴシック" charset="0"/>
              </a:rPr>
              <a:t>This means he is alive now!</a:t>
            </a:r>
          </a:p>
        </p:txBody>
      </p:sp>
    </p:spTree>
    <p:extLst>
      <p:ext uri="{BB962C8B-B14F-4D97-AF65-F5344CB8AC3E}">
        <p14:creationId xmlns:p14="http://schemas.microsoft.com/office/powerpoint/2010/main" val="326424747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The Parables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21500924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en-US" altLang="en-US" b="1">
                <a:solidFill>
                  <a:srgbClr val="FF0000"/>
                </a:solidFill>
                <a:latin typeface="Bodoni MT Black" panose="02070A03080606020203" pitchFamily="18" charset="0"/>
              </a:rPr>
              <a:t>GALILEAN MINISTRY</a:t>
            </a: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LATER STAGES</a:t>
            </a: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2"/>
          <p:cNvSpPr>
            <a:spLocks noGrp="1" noChangeArrowheads="1"/>
          </p:cNvSpPr>
          <p:nvPr>
            <p:ph type="ctrTitle"/>
          </p:nvPr>
        </p:nvSpPr>
        <p:spPr>
          <a:xfrm>
            <a:off x="587618" y="3048000"/>
            <a:ext cx="7688873" cy="3549650"/>
          </a:xfrm>
        </p:spPr>
        <p:txBody>
          <a:bodyPr anchor="ctr"/>
          <a:lstStyle/>
          <a:p>
            <a:pPr eaLnBrk="1" hangingPunct="1"/>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I. The </a:t>
            </a:r>
            <a:r>
              <a:rPr lang="en-US" sz="4400" b="1" dirty="0">
                <a:solidFill>
                  <a:srgbClr val="800080"/>
                </a:solidFill>
                <a:latin typeface="Arial" panose="020B0604020202020204" pitchFamily="34" charset="0"/>
                <a:ea typeface="ＭＳ Ｐゴシック" charset="0"/>
                <a:cs typeface="Arial" panose="020B0604020202020204" pitchFamily="34" charset="0"/>
              </a:rPr>
              <a:t>empty</a:t>
            </a: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tomb shows that Christ is alive today </a:t>
            </a:r>
            <a:b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(John 20:1-9).</a:t>
            </a:r>
            <a:endParaRPr lang="en-US" sz="4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990600" y="381000"/>
            <a:ext cx="6945313"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Galilean Ministry- Later Stages</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Miracles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Withdrawal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en-US" altLang="en-US" sz="2000" b="1" dirty="0">
                <a:solidFill>
                  <a:srgbClr val="FFFF00"/>
                </a:solidFill>
                <a:effectLst/>
                <a:latin typeface="Times New Roman" panose="02020603050405020304" pitchFamily="18" charset="0"/>
              </a:rPr>
              <a:t>Introduction</a:t>
            </a: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904875"/>
            <a:ext cx="8534400" cy="1460500"/>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Parable is: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brief metaphorical narrative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narrative of imagined events used to illustrate a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moral or spiritual lesson (Oxford Dictionary)</a:t>
            </a: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720850"/>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GREEK</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“parabole” comes from two words that mean “to throw along side</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en-US" altLang="en-US" sz="2000" b="1" dirty="0">
                <a:solidFill>
                  <a:schemeClr val="bg1"/>
                </a:solidFill>
                <a:latin typeface="Times New Roman" panose="02020603050405020304" pitchFamily="18" charset="0"/>
              </a:rPr>
              <a:t>Intro to Parable</a:t>
            </a: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381000" y="955715"/>
            <a:ext cx="855203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Each parable makes only one main point and the details within the parables are not to be allegorized.</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Adolf </a:t>
            </a:r>
            <a:r>
              <a:rPr kumimoji="0" lang="en-US" altLang="en-US" sz="2400" b="0" i="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Julicher</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19th Century</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401637" y="2216617"/>
            <a:ext cx="86137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 valuable working hypothesis for interpreting the parables may be to look for one main point associated with each main character or group of characters in the parables.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Craig L. Blomberg</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857250" y="6172200"/>
            <a:ext cx="7558088"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Parables are generally lifelike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76200" y="49213"/>
            <a:ext cx="4800600" cy="788987"/>
          </a:xfrm>
        </p:spPr>
        <p:txBody>
          <a:bodyPr/>
          <a:lstStyle/>
          <a:p>
            <a:pPr algn="l"/>
            <a:r>
              <a:rPr lang="en-US" altLang="en-US" dirty="0">
                <a:solidFill>
                  <a:schemeClr val="tx1"/>
                </a:solidFill>
                <a:latin typeface="Arial" panose="020B0604020202020204" pitchFamily="34" charset="0"/>
                <a:cs typeface="Arial" panose="020B0604020202020204" pitchFamily="34" charset="0"/>
              </a:rPr>
              <a:t>Parables: Views</a:t>
            </a: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Triadic Parables</a:t>
            </a: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Wicked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Father</a:t>
                </a: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Prodigal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Son</a:t>
                </a: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Older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Brother</a:t>
                </a: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MONARCHIC</a:t>
              </a: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Unifier</a:t>
                </a: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Man in</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ditch</a:t>
                </a: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Samaritan</a:t>
                </a: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Priest/</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Levite</a:t>
                </a: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King</a:t>
                </a: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forgiven large debt</a:t>
                </a: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owing small debt</a:t>
                </a: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Sub-Subordinate</a:t>
                </a: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304" y="3408"/>
              <a:ext cx="3312"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NON MONARCHIC</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Dyadic Parables</a:t>
            </a: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Servant</a:t>
                </a: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Pharisee</a:t>
                </a: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Collector</a:t>
                </a: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Farmer</a:t>
                </a: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Seed Growing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Secretly</a:t>
                </a: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Monadic Parables</a:t>
            </a: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One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Main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Character</a:t>
                </a: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Hunter</a:t>
                </a: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382713"/>
            <a:ext cx="7391400" cy="1460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rPr>
              <a:t>Jesus compared the woman with the forgiven debtor and declared her sins forgiven.  The final word of the passage overall is a declaration of the woman’s salvation. </a:t>
            </a: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3933825"/>
            <a:ext cx="5638800" cy="109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“for she loved much,” was later used by traditional Catholic thought to justify works-righteousness.</a:t>
            </a:r>
            <a:r>
              <a:rPr kumimoji="0" lang="en-US" altLang="en-US" sz="2400" b="1" i="0" u="none" strike="noStrike" kern="1200" cap="none" spc="0" normalizeH="0" baseline="0" noProof="0">
                <a:ln>
                  <a:noFill/>
                </a:ln>
                <a:solidFill>
                  <a:srgbClr val="996633"/>
                </a:solidFill>
                <a:effectLst/>
                <a:uLnTx/>
                <a:uFillTx/>
                <a:latin typeface="Arial" panose="020B0604020202020204" pitchFamily="34" charset="0"/>
                <a:ea typeface="+mn-ea"/>
                <a:cs typeface="Times New Roman" panose="02020603050405020304" pitchFamily="18" charset="0"/>
              </a:rPr>
              <a:t> </a:t>
            </a: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en-US" altLang="en-US" sz="2800" b="1" dirty="0">
                <a:solidFill>
                  <a:srgbClr val="000000"/>
                </a:solidFill>
                <a:latin typeface="Rockwell" panose="02060603020205020403" pitchFamily="18" charset="0"/>
              </a:rPr>
              <a:t>MINISTRY OF VARIOUS WOMEN  </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(Luke 7:36-8:3)</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en-US" altLang="en-US" sz="5400" dirty="0">
                <a:solidFill>
                  <a:srgbClr val="FFFF00"/>
                </a:solidFill>
                <a:latin typeface="Forte" panose="03060902040502070203" pitchFamily="66" charset="0"/>
              </a:rPr>
              <a:t>Historicity</a:t>
            </a: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form the very</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core of the </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teaching of Jesus</a:t>
            </a: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illustrate the kingdom of God </a:t>
            </a: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26828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Understanding the parable is the key to discern the gospel’s meaning</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Transition from Jesus’ self-disclosure to Israel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How to hear and obey the Word of God</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The Miracles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6800004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ffectLst>
                  <a:outerShdw blurRad="38100" dist="38100" dir="2700000" algn="tl">
                    <a:srgbClr val="DDDDDD"/>
                  </a:outerShdw>
                </a:effectLst>
                <a:latin typeface="Tahoma" charset="0"/>
                <a:ea typeface="ＭＳ Ｐゴシック" charset="0"/>
              </a:rPr>
              <a:t>Why did John write about Jesus</a:t>
            </a:r>
            <a:r>
              <a:rPr lang="fr-FR" altLang="ja-JP" sz="3200" b="1">
                <a:solidFill>
                  <a:schemeClr val="bg1"/>
                </a:solidFill>
                <a:effectLst>
                  <a:outerShdw blurRad="38100" dist="38100" dir="2700000" algn="tl">
                    <a:srgbClr val="DDDDDD"/>
                  </a:outerShdw>
                </a:effectLst>
                <a:latin typeface="Tahoma" charset="0"/>
                <a:ea typeface="ＭＳ Ｐゴシック" charset="0"/>
              </a:rPr>
              <a:t>'</a:t>
            </a:r>
            <a:r>
              <a:rPr lang="en-US" sz="3200" b="1">
                <a:solidFill>
                  <a:schemeClr val="bg1"/>
                </a:solidFill>
                <a:effectLst>
                  <a:outerShdw blurRad="38100" dist="38100" dir="2700000" algn="tl">
                    <a:srgbClr val="DDDDDD"/>
                  </a:outerShdw>
                </a:effectLst>
                <a:latin typeface="Tahoma" charset="0"/>
                <a:ea typeface="ＭＳ Ｐゴシック" charset="0"/>
              </a:rPr>
              <a:t> miracles?</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3641725" y="3575050"/>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dirty="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3600" b="1" dirty="0">
                <a:effectLst/>
                <a:cs typeface="+mn-cs"/>
              </a:rPr>
              <a:t>III. All of Christ</a:t>
            </a:r>
            <a:r>
              <a:rPr lang="fr-FR" altLang="ja-JP" sz="3600" b="1" dirty="0">
                <a:effectLst/>
                <a:cs typeface="+mn-cs"/>
              </a:rPr>
              <a:t>'</a:t>
            </a:r>
            <a:r>
              <a:rPr lang="en-US" sz="3600" b="1" dirty="0">
                <a:effectLst/>
                <a:cs typeface="+mn-cs"/>
              </a:rPr>
              <a:t>s miracles are to bring us to </a:t>
            </a:r>
            <a:r>
              <a:rPr lang="en-US" sz="3600" b="1" dirty="0">
                <a:solidFill>
                  <a:srgbClr val="FFFF00"/>
                </a:solidFill>
                <a:effectLst/>
                <a:cs typeface="+mn-cs"/>
              </a:rPr>
              <a:t>faith</a:t>
            </a:r>
            <a:r>
              <a:rPr lang="en-US" sz="3600" b="1" dirty="0">
                <a:effectLst/>
                <a:cs typeface="+mn-cs"/>
              </a:rPr>
              <a:t> in Him (20:30-31)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dirty="0">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dirty="0">
                <a:solidFill>
                  <a:schemeClr val="bg1"/>
                </a:solidFill>
                <a:latin typeface="Arial" charset="0"/>
                <a:ea typeface="ＭＳ Ｐゴシック" charset="0"/>
                <a:cs typeface="ＭＳ Ｐゴシック" charset="0"/>
              </a:rPr>
              <a:t> ®</a:t>
            </a:r>
            <a:r>
              <a:rPr lang="en-US" altLang="ja-JP" b="1" i="1" dirty="0">
                <a:solidFill>
                  <a:schemeClr val="bg1"/>
                </a:solidFill>
                <a:latin typeface="Arial" charset="0"/>
                <a:ea typeface="ＭＳ Ｐゴシック" charset="0"/>
                <a:cs typeface="ＭＳ Ｐゴシック" charset="0"/>
              </a:rPr>
              <a:t> </a:t>
            </a:r>
            <a:r>
              <a:rPr lang="en-US" altLang="ja-JP" sz="3600" b="1" i="1" dirty="0">
                <a:solidFill>
                  <a:schemeClr val="bg1"/>
                </a:solidFill>
                <a:latin typeface="Arial" charset="0"/>
                <a:ea typeface="ＭＳ Ｐゴシック" charset="0"/>
                <a:cs typeface="ＭＳ Ｐゴシック" charset="0"/>
              </a:rPr>
              <a:t>Movie</a:t>
            </a:r>
            <a:endParaRPr lang="en-US" sz="4800" b="1" dirty="0">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John 20:1-9</a:t>
            </a:r>
          </a:p>
        </p:txBody>
      </p:sp>
    </p:spTree>
    <p:extLst>
      <p:ext uri="{BB962C8B-B14F-4D97-AF65-F5344CB8AC3E}">
        <p14:creationId xmlns:p14="http://schemas.microsoft.com/office/powerpoint/2010/main" val="2403707815"/>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285" name="Object 13">
              <a:extLst>
                <a:ext uri="{FF2B5EF4-FFF2-40B4-BE49-F238E27FC236}">
                  <a16:creationId xmlns:a16="http://schemas.microsoft.com/office/drawing/2014/main" id="{9CFE345F-3CAB-4739-9E3B-071907D64239}"/>
                </a:ext>
              </a:extLst>
            </p:cNvPr>
            <p:cNvGraphicFramePr>
              <a:graphicFrameLocks/>
            </p:cNvGraphicFramePr>
            <p:nvPr/>
          </p:nvGraphicFramePr>
          <p:xfrm>
            <a:off x="864" y="2208"/>
            <a:ext cx="1584" cy="1632"/>
          </p:xfrm>
          <a:graphic>
            <a:graphicData uri="http://schemas.openxmlformats.org/presentationml/2006/ole">
              <mc:AlternateContent xmlns:mc="http://schemas.openxmlformats.org/markup-compatibility/2006">
                <mc:Choice xmlns:v="urn:schemas-microsoft-com:vml" Requires="v">
                  <p:oleObj name="Microsoft ClipArt Gallery" r:id="rId6" imgW="2111040" imgH="2095200" progId="MS_ClipArt_Gallery">
                    <p:embed/>
                  </p:oleObj>
                </mc:Choice>
                <mc:Fallback>
                  <p:oleObj name="Microsoft ClipArt Gallery" r:id="rId6" imgW="2111040" imgH="2095200" progId="MS_ClipArt_Gallery">
                    <p:embed/>
                    <p:pic>
                      <p:nvPicPr>
                        <p:cNvPr id="54285" name="Object 13">
                          <a:extLst>
                            <a:ext uri="{FF2B5EF4-FFF2-40B4-BE49-F238E27FC236}">
                              <a16:creationId xmlns:a16="http://schemas.microsoft.com/office/drawing/2014/main" id="{9CFE345F-3CAB-4739-9E3B-071907D6423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2208"/>
                          <a:ext cx="158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en-US" altLang="en-US" sz="6000" dirty="0">
                <a:solidFill>
                  <a:srgbClr val="FF0000"/>
                </a:solidFill>
                <a:latin typeface="Alan Den" charset="0"/>
              </a:rPr>
              <a:t>Historicity</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en-US" altLang="en-US" b="1" dirty="0">
                <a:solidFill>
                  <a:schemeClr val="tx1"/>
                </a:solidFill>
                <a:latin typeface="Alan Den" charset="0"/>
              </a:rPr>
              <a:t>Each Gospel Has a Theological Distinctive</a:t>
            </a:r>
            <a:endParaRPr lang="en-US" altLang="en-US" b="1" dirty="0">
              <a:solidFill>
                <a:schemeClr val="tx1"/>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47687"/>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8985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Christological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Issues</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9747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Suffering Messiah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225583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Magical View &amp; Stress on Satan’s Power</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John</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Signs to Encourage </a:t>
            </a:r>
            <a:r>
              <a:rPr lang="en-US" altLang="zh-CN" sz="2800" b="1" dirty="0">
                <a:solidFill>
                  <a:srgbClr val="FFFFFF"/>
                </a:solidFill>
                <a:latin typeface="Times" panose="02020603050405020304" pitchFamily="18" charset="0"/>
                <a:ea typeface="SimSun" panose="02010600030101010101" pitchFamily="2" charset="-122"/>
              </a:rPr>
              <a:t>F</a:t>
            </a:r>
            <a:r>
              <a:rPr kumimoji="0" lang="en-US" altLang="zh-CN" sz="2800" b="1" i="0" u="none" strike="noStrike" kern="1200" cap="none" spc="0" normalizeH="0" baseline="0" noProof="0" dirty="0" err="1">
                <a:ln>
                  <a:noFill/>
                </a:ln>
                <a:solidFill>
                  <a:srgbClr val="FFFFFF"/>
                </a:solidFill>
                <a:effectLst/>
                <a:uLnTx/>
                <a:uFillTx/>
                <a:latin typeface="Times" panose="02020603050405020304" pitchFamily="18" charset="0"/>
                <a:ea typeface="SimSun" panose="02010600030101010101" pitchFamily="2" charset="-122"/>
                <a:cs typeface="+mn-cs"/>
              </a:rPr>
              <a:t>aith</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28575" y="2941637"/>
            <a:ext cx="8458200" cy="2041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marL="457200" marR="0" lvl="1"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The primary focus is </a:t>
            </a: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CHRISTOLOGICAL</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to demonstrate that Jesus is the divine Messiah and that the kingdom of God is now breaking into human history with new force. </a:t>
            </a: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a:t>
              </a: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Jerusalem</a:t>
              </a: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33CC"/>
                </a:solidFill>
                <a:effectLst/>
                <a:uLnTx/>
                <a:uFillTx/>
                <a:latin typeface="acme secret agent" charset="0"/>
                <a:ea typeface="+mn-ea"/>
                <a:cs typeface="+mn-cs"/>
              </a:rPr>
              <a:t>Withdrawal</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33CC"/>
                </a:solidFill>
                <a:effectLst/>
                <a:uLnTx/>
                <a:uFillTx/>
                <a:latin typeface="Arial" panose="020B0604020202020204" pitchFamily="34" charset="0"/>
                <a:ea typeface="+mn-ea"/>
                <a:cs typeface="+mn-cs"/>
              </a:rPr>
              <a:t>Peter’s Confession &amp; Aftermath</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47662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286501" y="1600200"/>
            <a:ext cx="2386012"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the Suffering Servant</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476623" y="2209800"/>
            <a:ext cx="2014537"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Ministry among Jews &amp; Gentiles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286501" y="2209800"/>
            <a:ext cx="2386012"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as Eschatological Prophet and Discipleship</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en-US" altLang="en-US" dirty="0">
                <a:solidFill>
                  <a:schemeClr val="bg1"/>
                </a:solidFill>
                <a:latin typeface="Alan Den" charset="0"/>
              </a:rPr>
              <a:t>Conclusion</a:t>
            </a:r>
            <a:endParaRPr lang="en-US" altLang="en-US" dirty="0">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3">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Three Initial Witnesses </a:t>
            </a:r>
            <a:b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(John 20)</a:t>
            </a: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Mary (1-2)</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(3-5)</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Peter (6-9)</a:t>
            </a:r>
          </a:p>
        </p:txBody>
      </p:sp>
    </p:spTree>
    <p:extLst>
      <p:ext uri="{BB962C8B-B14F-4D97-AF65-F5344CB8AC3E}">
        <p14:creationId xmlns:p14="http://schemas.microsoft.com/office/powerpoint/2010/main" val="2018799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en-US" sz="4000" b="1" dirty="0">
                <a:solidFill>
                  <a:schemeClr val="bg1"/>
                </a:solidFill>
                <a:latin typeface="Arial" charset="0"/>
                <a:ea typeface="ＭＳ Ｐゴシック" charset="0"/>
                <a:cs typeface="ＭＳ Ｐゴシック" charset="0"/>
              </a:rPr>
              <a:t>The stone was rolled away…</a:t>
            </a:r>
            <a:endParaRPr lang="en-US" b="1" dirty="0">
              <a:latin typeface="Arial" charset="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691978"/>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latin typeface="Arial" panose="020B0604020202020204" pitchFamily="34" charset="0"/>
                <a:ea typeface="ＭＳ Ｐゴシック" charset="0"/>
                <a:cs typeface="Arial" panose="020B0604020202020204" pitchFamily="34" charset="0"/>
              </a:rPr>
              <a:t>The Garden Tomb</a:t>
            </a:r>
          </a:p>
        </p:txBody>
      </p:sp>
    </p:spTree>
    <p:extLst>
      <p:ext uri="{BB962C8B-B14F-4D97-AF65-F5344CB8AC3E}">
        <p14:creationId xmlns:p14="http://schemas.microsoft.com/office/powerpoint/2010/main" val="45267395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en-US" dirty="0">
                <a:latin typeface="Tahoma" charset="0"/>
                <a:ea typeface="ＭＳ Ｐゴシック" charset="0"/>
              </a:rPr>
              <a:t>Empty linens</a:t>
            </a:r>
          </a:p>
        </p:txBody>
      </p:sp>
    </p:spTree>
    <p:extLst>
      <p:ext uri="{BB962C8B-B14F-4D97-AF65-F5344CB8AC3E}">
        <p14:creationId xmlns:p14="http://schemas.microsoft.com/office/powerpoint/2010/main" val="9153876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8B51-BC49-D7EB-E304-C06EA66AD2F6}"/>
            </a:ext>
          </a:extLst>
        </p:cNvPr>
        <p:cNvGrpSpPr/>
        <p:nvPr/>
      </p:nvGrpSpPr>
      <p:grpSpPr>
        <a:xfrm>
          <a:off x="0" y="0"/>
          <a:ext cx="0" cy="0"/>
          <a:chOff x="0" y="0"/>
          <a:chExt cx="0" cy="0"/>
        </a:xfrm>
      </p:grpSpPr>
      <p:pic>
        <p:nvPicPr>
          <p:cNvPr id="2050" name="Picture 2" descr="The Garden Tomb - Madain Project (en)">
            <a:extLst>
              <a:ext uri="{FF2B5EF4-FFF2-40B4-BE49-F238E27FC236}">
                <a16:creationId xmlns:a16="http://schemas.microsoft.com/office/drawing/2014/main" id="{2FED8434-6D74-095B-6630-92C1ABC18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
            <a:ext cx="9144000" cy="60579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6B0F52E-D40C-2A82-6600-78548DEBEA06}"/>
              </a:ext>
            </a:extLst>
          </p:cNvPr>
          <p:cNvSpPr>
            <a:spLocks noGrp="1"/>
          </p:cNvSpPr>
          <p:nvPr>
            <p:ph type="title"/>
          </p:nvPr>
        </p:nvSpPr>
        <p:spPr/>
        <p:txBody>
          <a:bodyPr/>
          <a:lstStyle/>
          <a:p>
            <a:r>
              <a:rPr lang="en-US" b="1" dirty="0">
                <a:solidFill>
                  <a:schemeClr val="tx1"/>
                </a:solidFill>
                <a:latin typeface="Arial" charset="0"/>
                <a:ea typeface="ＭＳ Ｐゴシック" charset="0"/>
                <a:cs typeface="ＭＳ Ｐゴシック" charset="0"/>
              </a:rPr>
              <a:t>The Garden Tomb</a:t>
            </a:r>
            <a:endParaRPr lang="en-US"/>
          </a:p>
        </p:txBody>
      </p:sp>
    </p:spTree>
    <p:extLst>
      <p:ext uri="{BB962C8B-B14F-4D97-AF65-F5344CB8AC3E}">
        <p14:creationId xmlns:p14="http://schemas.microsoft.com/office/powerpoint/2010/main" val="31409394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Visit of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186</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28:5-8; Mark 16:2-8; Luke 24:1-8; John 20:1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women see an open tomb and angels who herald Christ's resurrection, commanding them for the disciples to meet Jesus in Galilee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261551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a:solidFill>
                  <a:schemeClr val="bg1"/>
                </a:solidFill>
                <a:effectLst>
                  <a:outerShdw blurRad="38100" dist="38100" dir="2700000" algn="tl">
                    <a:srgbClr val="808080"/>
                  </a:outerShdw>
                </a:effectLst>
                <a:latin typeface="Arial" pitchFamily="34" charset="0"/>
              </a:rPr>
              <a:t>Passover: Pilgrimage Feast #1</a:t>
            </a:r>
            <a:endParaRPr lang="en-US" altLang="en-US" sz="3600" b="1">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53957"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rPr>
              <a:t>3 Pilgrimage Feasts</a:t>
            </a:r>
          </a:p>
        </p:txBody>
      </p:sp>
      <p:sp>
        <p:nvSpPr>
          <p:cNvPr id="253958"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Redemption</a:t>
            </a:r>
          </a:p>
        </p:txBody>
      </p:sp>
      <p:sp>
        <p:nvSpPr>
          <p:cNvPr id="253959"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Resurrection</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253963"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26519"/>
          <a:stretch/>
        </p:blipFill>
        <p:spPr>
          <a:xfrm>
            <a:off x="-180528" y="0"/>
            <a:ext cx="5077405" cy="6858000"/>
          </a:xfrm>
          <a:prstGeom prst="rect">
            <a:avLst/>
          </a:prstGeom>
        </p:spPr>
      </p:pic>
      <p:pic>
        <p:nvPicPr>
          <p:cNvPr id="58376" name="Picture 8" descr="3 Rainf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8" name="Picture 5" descr="barleyj">
            <a:hlinkClick r:id="rId5"/>
          </p:cNvPr>
          <p:cNvPicPr>
            <a:picLocks noChangeAspect="1" noChangeArrowheads="1"/>
          </p:cNvPicPr>
          <p:nvPr/>
        </p:nvPicPr>
        <p:blipFill>
          <a:blip r:embed="rId6" cstate="screen">
            <a:lum bright="-60000"/>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a:effectLst/>
                <a:ea typeface="+mj-ea"/>
                <a:cs typeface="+mj-cs"/>
              </a:rPr>
              <a:t>Firstfruits: Wave Sheaf Offering</a:t>
            </a:r>
          </a:p>
        </p:txBody>
      </p:sp>
      <p:sp>
        <p:nvSpPr>
          <p:cNvPr id="58375" name="Rectangle 7"/>
          <p:cNvSpPr>
            <a:spLocks noGrp="1" noChangeArrowheads="1"/>
          </p:cNvSpPr>
          <p:nvPr>
            <p:ph type="body" sz="half" idx="2"/>
          </p:nvPr>
        </p:nvSpPr>
        <p:spPr>
          <a:xfrm>
            <a:off x="5105400" y="1219200"/>
            <a:ext cx="4038600" cy="2362200"/>
          </a:xfrm>
        </p:spPr>
        <p:txBody>
          <a:bodyPr/>
          <a:lstStyle/>
          <a:p>
            <a:pPr eaLnBrk="1" hangingPunct="1"/>
            <a:r>
              <a:rPr lang="en-US" altLang="en-US" sz="3200"/>
              <a:t>Harvested in the far north of Israel</a:t>
            </a:r>
          </a:p>
          <a:p>
            <a:pPr eaLnBrk="1" hangingPunct="1"/>
            <a:r>
              <a:rPr lang="en-US" altLang="en-US" sz="3200"/>
              <a:t>Brought down to Jerusalem</a:t>
            </a:r>
          </a:p>
        </p:txBody>
      </p:sp>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rgbClr val="000090"/>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Harvested far north in Israel</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Brought down to Jerusalem</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Waved before the L</a:t>
            </a:r>
            <a:r>
              <a:rPr kumimoji="0" lang="en-US" altLang="en-US" sz="28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ORD</a:t>
            </a: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en-US" altLang="en-US" b="1">
                <a:solidFill>
                  <a:srgbClr val="FFFFFF"/>
                </a:solidFill>
                <a:cs typeface="Arial" pitchFamily="34" charset="0"/>
              </a:rPr>
              <a:t>Firstfruits</a:t>
            </a:r>
            <a:br>
              <a:rPr lang="en-US" altLang="en-US" b="1">
                <a:solidFill>
                  <a:srgbClr val="FFFFFF"/>
                </a:solidFill>
                <a:cs typeface="Arial" pitchFamily="34" charset="0"/>
              </a:rPr>
            </a:br>
            <a:r>
              <a:rPr lang="en-US" altLang="en-US" b="1">
                <a:solidFill>
                  <a:srgbClr val="FFFFFF"/>
                </a:solidFill>
                <a:cs typeface="Arial" pitchFamily="34" charset="0"/>
              </a:rPr>
              <a:t>Temple Offering</a:t>
            </a: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The Report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187</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24:9-12; John 20:2-10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The women tell the disciples about the empty tomb, so Peter and John run to the tomb to investigate the matter themselves, resulting in John's</a:t>
            </a:r>
            <a:r>
              <a:rPr lang="en-GB" sz="2800" b="1" kern="0" dirty="0">
                <a:solidFill>
                  <a:srgbClr val="FFFFFF"/>
                </a:solidFill>
                <a:effectLst>
                  <a:glow rad="228600">
                    <a:srgbClr val="220011"/>
                  </a:glow>
                </a:effectLst>
                <a:latin typeface="Arial"/>
                <a:ea typeface="ＭＳ Ｐゴシック" charset="0"/>
                <a:cs typeface="Arial"/>
              </a:rPr>
              <a:t> belief</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1187" name="Picture 7" descr="John 20 7 empty tomb graveclo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Seeing</a:t>
            </a:r>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 in John 20:5-8</a:t>
            </a:r>
            <a:endParaRPr lang="en-US" sz="4800" b="1" dirty="0">
              <a:solidFill>
                <a:schemeClr val="bg1"/>
              </a:solidFill>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looked</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5</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Peter</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6</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Rectangle 2"/>
          <p:cNvSpPr>
            <a:spLocks noChangeArrowheads="1"/>
          </p:cNvSpPr>
          <p:nvPr/>
        </p:nvSpPr>
        <p:spPr bwMode="auto">
          <a:xfrm>
            <a:off x="5756275" y="13716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8</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peeped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 name="Rectangle 2"/>
          <p:cNvSpPr>
            <a:spLocks noChangeArrowheads="1"/>
          </p:cNvSpPr>
          <p:nvPr/>
        </p:nvSpPr>
        <p:spPr bwMode="auto">
          <a:xfrm>
            <a:off x="1071563" y="5867400"/>
            <a:ext cx="6915149"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beheld attentively</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7" name="Rectangle 2"/>
          <p:cNvSpPr>
            <a:spLocks noChangeArrowheads="1"/>
          </p:cNvSpPr>
          <p:nvPr/>
        </p:nvSpPr>
        <p:spPr bwMode="auto">
          <a:xfrm>
            <a:off x="5443538" y="3352800"/>
            <a:ext cx="3665537"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perceived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4027841894"/>
              </p:ext>
            </p:extLst>
          </p:nvPr>
        </p:nvGraphicFramePr>
        <p:xfrm>
          <a:off x="0" y="638523"/>
          <a:ext cx="9144001" cy="6271727"/>
        </p:xfrm>
        <a:graphic>
          <a:graphicData uri="http://schemas.openxmlformats.org/drawingml/2006/table">
            <a:tbl>
              <a:tblPr firstRow="1" bandRow="1">
                <a:tableStyleId>{E8034E78-7F5D-4C2E-B375-FC64B27BC917}</a:tableStyleId>
              </a:tblPr>
              <a:tblGrid>
                <a:gridCol w="2465408">
                  <a:extLst>
                    <a:ext uri="{9D8B030D-6E8A-4147-A177-3AD203B41FA5}">
                      <a16:colId xmlns:a16="http://schemas.microsoft.com/office/drawing/2014/main" val="797205268"/>
                    </a:ext>
                  </a:extLst>
                </a:gridCol>
                <a:gridCol w="1319514">
                  <a:extLst>
                    <a:ext uri="{9D8B030D-6E8A-4147-A177-3AD203B41FA5}">
                      <a16:colId xmlns:a16="http://schemas.microsoft.com/office/drawing/2014/main" val="412176448"/>
                    </a:ext>
                  </a:extLst>
                </a:gridCol>
                <a:gridCol w="1079178">
                  <a:extLst>
                    <a:ext uri="{9D8B030D-6E8A-4147-A177-3AD203B41FA5}">
                      <a16:colId xmlns:a16="http://schemas.microsoft.com/office/drawing/2014/main" val="3892524364"/>
                    </a:ext>
                  </a:extLst>
                </a:gridCol>
                <a:gridCol w="977900">
                  <a:extLst>
                    <a:ext uri="{9D8B030D-6E8A-4147-A177-3AD203B41FA5}">
                      <a16:colId xmlns:a16="http://schemas.microsoft.com/office/drawing/2014/main" val="1304777672"/>
                    </a:ext>
                  </a:extLst>
                </a:gridCol>
                <a:gridCol w="965200">
                  <a:extLst>
                    <a:ext uri="{9D8B030D-6E8A-4147-A177-3AD203B41FA5}">
                      <a16:colId xmlns:a16="http://schemas.microsoft.com/office/drawing/2014/main" val="2379382234"/>
                    </a:ext>
                  </a:extLst>
                </a:gridCol>
                <a:gridCol w="939800">
                  <a:extLst>
                    <a:ext uri="{9D8B030D-6E8A-4147-A177-3AD203B41FA5}">
                      <a16:colId xmlns:a16="http://schemas.microsoft.com/office/drawing/2014/main" val="3840328165"/>
                    </a:ext>
                  </a:extLst>
                </a:gridCol>
                <a:gridCol w="647700">
                  <a:extLst>
                    <a:ext uri="{9D8B030D-6E8A-4147-A177-3AD203B41FA5}">
                      <a16:colId xmlns:a16="http://schemas.microsoft.com/office/drawing/2014/main" val="1561423259"/>
                    </a:ext>
                  </a:extLst>
                </a:gridCol>
                <a:gridCol w="749301">
                  <a:extLst>
                    <a:ext uri="{9D8B030D-6E8A-4147-A177-3AD203B41FA5}">
                      <a16:colId xmlns:a16="http://schemas.microsoft.com/office/drawing/2014/main" val="1797845143"/>
                    </a:ext>
                  </a:extLst>
                </a:gridCol>
              </a:tblGrid>
              <a:tr h="452389">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To…</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Time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Matt</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Mark</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Luke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John</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Acts</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1 Cor</a:t>
                      </a:r>
                    </a:p>
                  </a:txBody>
                  <a:tcPr anchor="ctr"/>
                </a:tc>
                <a:extLst>
                  <a:ext uri="{0D108BD9-81ED-4DB2-BD59-A6C34878D82A}">
                    <a16:rowId xmlns:a16="http://schemas.microsoft.com/office/drawing/2014/main" val="48700081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Roman guards at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28:4, 11-15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Women at the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28:1-10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16:1-8</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24:1-12</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Mary Magdalene alone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16:9-11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20:11-18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2 Emmaus Road Travelers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midday</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24:13-35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Peter in Jerusalem</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daytime</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24:34</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208054880"/>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10 Disciples in the upper room (excluding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evening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16:14</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24:36-43</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20:19-25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in the upper room (including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week 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10:26-31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972002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7 Disciples fishing on the Sea of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day at daybreak</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21:1-23</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on the mountain in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28:16-20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16:15-18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32938">
                <a:tc>
                  <a:txBody>
                    <a:bodyPr/>
                    <a:lstStyle/>
                    <a:p>
                      <a:r>
                        <a:rPr lang="en-US" sz="1400" b="1" dirty="0">
                          <a:solidFill>
                            <a:schemeClr val="bg2"/>
                          </a:solidFill>
                          <a:latin typeface="Arial" panose="020B0604020202020204" pitchFamily="34" charset="0"/>
                          <a:cs typeface="Arial" panose="020B0604020202020204" pitchFamily="34" charset="0"/>
                        </a:rPr>
                        <a:t>More than 500 believers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15:6</a:t>
                      </a:r>
                    </a:p>
                  </a:txBody>
                  <a:tcPr anchor="ctr"/>
                </a:tc>
                <a:extLst>
                  <a:ext uri="{0D108BD9-81ED-4DB2-BD59-A6C34878D82A}">
                    <a16:rowId xmlns:a16="http://schemas.microsoft.com/office/drawing/2014/main" val="3532171781"/>
                  </a:ext>
                </a:extLst>
              </a:tr>
              <a:tr h="287383">
                <a:tc>
                  <a:txBody>
                    <a:bodyPr/>
                    <a:lstStyle/>
                    <a:p>
                      <a:r>
                        <a:rPr lang="en-US" sz="1400" b="1" dirty="0">
                          <a:solidFill>
                            <a:schemeClr val="bg2"/>
                          </a:solidFill>
                          <a:latin typeface="Arial" panose="020B0604020202020204" pitchFamily="34" charset="0"/>
                          <a:cs typeface="Arial" panose="020B0604020202020204" pitchFamily="34" charset="0"/>
                        </a:rPr>
                        <a:t>James, Brother of Jesus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15:7</a:t>
                      </a:r>
                    </a:p>
                  </a:txBody>
                  <a:tcPr anchor="ctr"/>
                </a:tc>
                <a:extLst>
                  <a:ext uri="{0D108BD9-81ED-4DB2-BD59-A6C34878D82A}">
                    <a16:rowId xmlns:a16="http://schemas.microsoft.com/office/drawing/2014/main" val="1455398852"/>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at the Ascension on Mt. Olives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40 days after resurrection</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24:44-49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1:3-8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0"/>
            <a:ext cx="9144000" cy="638523"/>
          </a:xfrm>
          <a:solidFill>
            <a:srgbClr val="000000"/>
          </a:solidFill>
        </p:spPr>
        <p:txBody>
          <a:bodyPr/>
          <a:lstStyle/>
          <a:p>
            <a:pPr algn="l" eaLnBrk="1" hangingPunct="1"/>
            <a:r>
              <a:rPr lang="en-US" sz="2800" b="1" dirty="0">
                <a:latin typeface="Arial" charset="0"/>
              </a:rPr>
              <a:t>Resurrection Appearances of Jesus</a:t>
            </a: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3596" y="5421086"/>
            <a:ext cx="1066138" cy="143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77080" y="-35814"/>
            <a:ext cx="827689" cy="72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Appearance to Mary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188</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16:9-11; John 20:11-18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Mary Magdalene sees the resurrected Jesus at the tomb and tells the disciples, but they do not believe even this eyewitness account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a:t>
            </a:r>
            <a:r>
              <a:rPr lang="en-US" sz="4800" b="1" dirty="0">
                <a:solidFill>
                  <a:srgbClr val="FFFF00"/>
                </a:solidFill>
                <a:latin typeface="Arial" charset="0"/>
                <a:ea typeface="ＭＳ Ｐゴシック" charset="0"/>
                <a:cs typeface="ＭＳ Ｐゴシック" charset="0"/>
              </a:rPr>
              <a:t>need</a:t>
            </a:r>
            <a:r>
              <a:rPr lang="en-US" sz="4800" b="1" dirty="0">
                <a:solidFill>
                  <a:schemeClr val="bg1"/>
                </a:solidFill>
                <a:latin typeface="Arial" charset="0"/>
                <a:ea typeface="ＭＳ Ｐゴシック" charset="0"/>
                <a:cs typeface="ＭＳ Ｐゴシック" charset="0"/>
              </a:rPr>
              <a:t>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(John 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CC67553-C32B-8559-3B55-01920A1B716A}"/>
              </a:ext>
            </a:extLst>
          </p:cNvPr>
          <p:cNvSpPr txBox="1">
            <a:spLocks/>
          </p:cNvSpPr>
          <p:nvPr/>
        </p:nvSpPr>
        <p:spPr bwMode="auto">
          <a:xfrm>
            <a:off x="3779912" y="1052736"/>
            <a:ext cx="128550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Golgotha/Calvary</a:t>
            </a:r>
          </a:p>
        </p:txBody>
      </p:sp>
      <p:sp>
        <p:nvSpPr>
          <p:cNvPr id="12" name="Title 1">
            <a:extLst>
              <a:ext uri="{FF2B5EF4-FFF2-40B4-BE49-F238E27FC236}">
                <a16:creationId xmlns:a16="http://schemas.microsoft.com/office/drawing/2014/main" id="{AC06631C-1434-7002-EFC1-2FC2FBA3BE20}"/>
              </a:ext>
            </a:extLst>
          </p:cNvPr>
          <p:cNvSpPr txBox="1">
            <a:spLocks/>
          </p:cNvSpPr>
          <p:nvPr/>
        </p:nvSpPr>
        <p:spPr bwMode="auto">
          <a:xfrm>
            <a:off x="3131840" y="1556792"/>
            <a:ext cx="756487"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Quarry</a:t>
            </a:r>
          </a:p>
        </p:txBody>
      </p:sp>
      <p:sp>
        <p:nvSpPr>
          <p:cNvPr id="13" name="Title 1">
            <a:extLst>
              <a:ext uri="{FF2B5EF4-FFF2-40B4-BE49-F238E27FC236}">
                <a16:creationId xmlns:a16="http://schemas.microsoft.com/office/drawing/2014/main" id="{8E0C1B10-5EC2-97C2-1B17-E9B5C72E0224}"/>
              </a:ext>
            </a:extLst>
          </p:cNvPr>
          <p:cNvSpPr txBox="1">
            <a:spLocks/>
          </p:cNvSpPr>
          <p:nvPr/>
        </p:nvSpPr>
        <p:spPr bwMode="auto">
          <a:xfrm>
            <a:off x="2051720" y="628122"/>
            <a:ext cx="756487"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Tomb</a:t>
            </a:r>
          </a:p>
        </p:txBody>
      </p:sp>
      <p:sp>
        <p:nvSpPr>
          <p:cNvPr id="14" name="Title 1">
            <a:extLst>
              <a:ext uri="{FF2B5EF4-FFF2-40B4-BE49-F238E27FC236}">
                <a16:creationId xmlns:a16="http://schemas.microsoft.com/office/drawing/2014/main" id="{763B5C92-87D2-F559-9D3D-7B06A5B7B4F9}"/>
              </a:ext>
            </a:extLst>
          </p:cNvPr>
          <p:cNvSpPr txBox="1">
            <a:spLocks/>
          </p:cNvSpPr>
          <p:nvPr/>
        </p:nvSpPr>
        <p:spPr bwMode="auto">
          <a:xfrm>
            <a:off x="5937819" y="2047012"/>
            <a:ext cx="2346423" cy="681038"/>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The Romans favored nighly visible places for crucifixion—a grim warning to would-be rebels.</a:t>
            </a:r>
          </a:p>
        </p:txBody>
      </p:sp>
      <p:sp>
        <p:nvSpPr>
          <p:cNvPr id="17" name="Title 1">
            <a:extLst>
              <a:ext uri="{FF2B5EF4-FFF2-40B4-BE49-F238E27FC236}">
                <a16:creationId xmlns:a16="http://schemas.microsoft.com/office/drawing/2014/main" id="{2F65FEEF-B43C-3EC8-6355-C231041A6527}"/>
              </a:ext>
            </a:extLst>
          </p:cNvPr>
          <p:cNvSpPr txBox="1">
            <a:spLocks/>
          </p:cNvSpPr>
          <p:nvPr/>
        </p:nvSpPr>
        <p:spPr bwMode="auto">
          <a:xfrm>
            <a:off x="35496" y="2276872"/>
            <a:ext cx="123406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Ground level of the original tomb</a:t>
            </a:r>
          </a:p>
        </p:txBody>
      </p:sp>
      <p:sp>
        <p:nvSpPr>
          <p:cNvPr id="18" name="Title 1">
            <a:extLst>
              <a:ext uri="{FF2B5EF4-FFF2-40B4-BE49-F238E27FC236}">
                <a16:creationId xmlns:a16="http://schemas.microsoft.com/office/drawing/2014/main" id="{2B68C194-2576-E9DB-31A3-560095545C11}"/>
              </a:ext>
            </a:extLst>
          </p:cNvPr>
          <p:cNvSpPr txBox="1">
            <a:spLocks/>
          </p:cNvSpPr>
          <p:nvPr/>
        </p:nvSpPr>
        <p:spPr bwMode="auto">
          <a:xfrm rot="354709">
            <a:off x="2500805" y="2090465"/>
            <a:ext cx="1884794"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---------------140 feet-------------</a:t>
            </a:r>
          </a:p>
        </p:txBody>
      </p:sp>
      <p:grpSp>
        <p:nvGrpSpPr>
          <p:cNvPr id="20" name="Group 19">
            <a:extLst>
              <a:ext uri="{FF2B5EF4-FFF2-40B4-BE49-F238E27FC236}">
                <a16:creationId xmlns:a16="http://schemas.microsoft.com/office/drawing/2014/main" id="{8324A16A-FEE6-3A30-E971-8C69F4FCD3A7}"/>
              </a:ext>
            </a:extLst>
          </p:cNvPr>
          <p:cNvGrpSpPr/>
          <p:nvPr/>
        </p:nvGrpSpPr>
        <p:grpSpPr>
          <a:xfrm>
            <a:off x="0" y="2957513"/>
            <a:ext cx="9144000" cy="3900487"/>
            <a:chOff x="0" y="2957513"/>
            <a:chExt cx="9144000" cy="3900487"/>
          </a:xfrm>
        </p:grpSpPr>
        <p:grpSp>
          <p:nvGrpSpPr>
            <p:cNvPr id="4" name="Group 3">
              <a:extLst>
                <a:ext uri="{FF2B5EF4-FFF2-40B4-BE49-F238E27FC236}">
                  <a16:creationId xmlns:a16="http://schemas.microsoft.com/office/drawing/2014/main" id="{B5E77721-33B6-BAD4-234B-7F75F870B12B}"/>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325</a:t>
                </a:r>
              </a:p>
            </p:txBody>
          </p:sp>
        </p:grpSp>
        <p:sp>
          <p:nvSpPr>
            <p:cNvPr id="5" name="Title 1">
              <a:extLst>
                <a:ext uri="{FF2B5EF4-FFF2-40B4-BE49-F238E27FC236}">
                  <a16:creationId xmlns:a16="http://schemas.microsoft.com/office/drawing/2014/main" id="{0E3D3C65-E6E7-26CD-0576-50E4019AE416}"/>
                </a:ext>
              </a:extLst>
            </p:cNvPr>
            <p:cNvSpPr txBox="1">
              <a:spLocks/>
            </p:cNvSpPr>
            <p:nvPr/>
          </p:nvSpPr>
          <p:spPr bwMode="auto">
            <a:xfrm>
              <a:off x="5185315" y="3033132"/>
              <a:ext cx="2680011" cy="681038"/>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 large complex is built enshrining the sites of the Crucifixion and Resurrection and providing a hall of worship</a:t>
              </a:r>
            </a:p>
          </p:txBody>
        </p:sp>
        <p:sp>
          <p:nvSpPr>
            <p:cNvPr id="6" name="Title 1">
              <a:extLst>
                <a:ext uri="{FF2B5EF4-FFF2-40B4-BE49-F238E27FC236}">
                  <a16:creationId xmlns:a16="http://schemas.microsoft.com/office/drawing/2014/main" id="{69D0EE82-838E-FF02-0C61-41CB085343D5}"/>
                </a:ext>
              </a:extLst>
            </p:cNvPr>
            <p:cNvSpPr txBox="1">
              <a:spLocks/>
            </p:cNvSpPr>
            <p:nvPr/>
          </p:nvSpPr>
          <p:spPr bwMode="auto">
            <a:xfrm>
              <a:off x="3027493" y="3074928"/>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Rotunda</a:t>
              </a:r>
            </a:p>
          </p:txBody>
        </p:sp>
        <p:sp>
          <p:nvSpPr>
            <p:cNvPr id="7" name="Title 1">
              <a:extLst>
                <a:ext uri="{FF2B5EF4-FFF2-40B4-BE49-F238E27FC236}">
                  <a16:creationId xmlns:a16="http://schemas.microsoft.com/office/drawing/2014/main" id="{C55FDCA1-97E5-C88C-1ADC-A5C841A6F62E}"/>
                </a:ext>
              </a:extLst>
            </p:cNvPr>
            <p:cNvSpPr txBox="1">
              <a:spLocks/>
            </p:cNvSpPr>
            <p:nvPr/>
          </p:nvSpPr>
          <p:spPr bwMode="auto">
            <a:xfrm>
              <a:off x="4448386" y="6176962"/>
              <a:ext cx="2346423" cy="681038"/>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Tradition holds Constantine's mother, Empress Helena, found crosses from Golgotha here.</a:t>
              </a:r>
            </a:p>
          </p:txBody>
        </p:sp>
        <p:sp>
          <p:nvSpPr>
            <p:cNvPr id="8" name="Title 1">
              <a:extLst>
                <a:ext uri="{FF2B5EF4-FFF2-40B4-BE49-F238E27FC236}">
                  <a16:creationId xmlns:a16="http://schemas.microsoft.com/office/drawing/2014/main" id="{E352A157-21BF-8DC7-05A4-3B7D88296B89}"/>
                </a:ext>
              </a:extLst>
            </p:cNvPr>
            <p:cNvSpPr txBox="1">
              <a:spLocks/>
            </p:cNvSpPr>
            <p:nvPr/>
          </p:nvSpPr>
          <p:spPr bwMode="auto">
            <a:xfrm>
              <a:off x="3725107" y="4340035"/>
              <a:ext cx="1285508"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Golgotha/Calvary</a:t>
              </a:r>
            </a:p>
          </p:txBody>
        </p:sp>
        <p:sp>
          <p:nvSpPr>
            <p:cNvPr id="10" name="Title 1">
              <a:extLst>
                <a:ext uri="{FF2B5EF4-FFF2-40B4-BE49-F238E27FC236}">
                  <a16:creationId xmlns:a16="http://schemas.microsoft.com/office/drawing/2014/main" id="{7F064A72-4EBA-976C-4C6C-B8FB4529E212}"/>
                </a:ext>
              </a:extLst>
            </p:cNvPr>
            <p:cNvSpPr txBox="1">
              <a:spLocks/>
            </p:cNvSpPr>
            <p:nvPr/>
          </p:nvSpPr>
          <p:spPr bwMode="auto">
            <a:xfrm>
              <a:off x="1979712" y="3933056"/>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Tomb</a:t>
              </a:r>
            </a:p>
          </p:txBody>
        </p:sp>
        <p:sp>
          <p:nvSpPr>
            <p:cNvPr id="15" name="Title 1">
              <a:extLst>
                <a:ext uri="{FF2B5EF4-FFF2-40B4-BE49-F238E27FC236}">
                  <a16:creationId xmlns:a16="http://schemas.microsoft.com/office/drawing/2014/main" id="{3FAFEC8D-D9D4-2BD1-4A61-AB052D3B9387}"/>
                </a:ext>
              </a:extLst>
            </p:cNvPr>
            <p:cNvSpPr txBox="1">
              <a:spLocks/>
            </p:cNvSpPr>
            <p:nvPr/>
          </p:nvSpPr>
          <p:spPr bwMode="auto">
            <a:xfrm>
              <a:off x="35496" y="6021288"/>
              <a:ext cx="756487"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AD 325</a:t>
              </a:r>
            </a:p>
          </p:txBody>
        </p:sp>
        <p:sp>
          <p:nvSpPr>
            <p:cNvPr id="16" name="Title 1">
              <a:extLst>
                <a:ext uri="{FF2B5EF4-FFF2-40B4-BE49-F238E27FC236}">
                  <a16:creationId xmlns:a16="http://schemas.microsoft.com/office/drawing/2014/main" id="{77F4FFC1-67BA-6E96-6FC5-B3AE0E580CBD}"/>
                </a:ext>
              </a:extLst>
            </p:cNvPr>
            <p:cNvSpPr txBox="1">
              <a:spLocks/>
            </p:cNvSpPr>
            <p:nvPr/>
          </p:nvSpPr>
          <p:spPr bwMode="auto">
            <a:xfrm>
              <a:off x="1" y="5621743"/>
              <a:ext cx="1234068" cy="322477"/>
            </a:xfrm>
            <a:prstGeom prst="rect">
              <a:avLst/>
            </a:prstGeom>
            <a:solidFill>
              <a:srgbClr val="472F2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Ground level of the original tomb</a:t>
              </a:r>
            </a:p>
          </p:txBody>
        </p:sp>
        <p:sp>
          <p:nvSpPr>
            <p:cNvPr id="19" name="Title 1">
              <a:extLst>
                <a:ext uri="{FF2B5EF4-FFF2-40B4-BE49-F238E27FC236}">
                  <a16:creationId xmlns:a16="http://schemas.microsoft.com/office/drawing/2014/main" id="{EE2D1746-E28A-6297-7406-1BB8AAA0D7C5}"/>
                </a:ext>
              </a:extLst>
            </p:cNvPr>
            <p:cNvSpPr txBox="1">
              <a:spLocks/>
            </p:cNvSpPr>
            <p:nvPr/>
          </p:nvSpPr>
          <p:spPr bwMode="auto">
            <a:xfrm>
              <a:off x="3002258" y="4790585"/>
              <a:ext cx="989878" cy="322477"/>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Triportico</a:t>
              </a:r>
            </a:p>
          </p:txBody>
        </p:sp>
      </p:gr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AD 33</a:t>
            </a:r>
          </a:p>
        </p:txBody>
      </p:sp>
      <p:sp>
        <p:nvSpPr>
          <p:cNvPr id="21" name="Title 1">
            <a:extLst>
              <a:ext uri="{FF2B5EF4-FFF2-40B4-BE49-F238E27FC236}">
                <a16:creationId xmlns:a16="http://schemas.microsoft.com/office/drawing/2014/main" id="{8CE28AFE-9DF2-548B-E44A-B2CD1D4270F8}"/>
              </a:ext>
            </a:extLst>
          </p:cNvPr>
          <p:cNvSpPr txBox="1">
            <a:spLocks/>
          </p:cNvSpPr>
          <p:nvPr/>
        </p:nvSpPr>
        <p:spPr bwMode="auto">
          <a:xfrm>
            <a:off x="4861209" y="5107858"/>
            <a:ext cx="561281" cy="197005"/>
          </a:xfrm>
          <a:prstGeom prst="rect">
            <a:avLst/>
          </a:prstGeom>
          <a:solidFill>
            <a:srgbClr val="56545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Osaka"/>
              </a:rPr>
              <a:t>Altar</a:t>
            </a: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F. The Appearance to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189</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28:9-10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other women see Jesus at the tomb, and He tells them to tell the disciples to meet Him in Galilee for teaching and a final commission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41584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DE935B0-394C-8E86-DAC3-F24D1B05AF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8CBF71C2-9BF7-9385-2A48-850D95901F52}"/>
              </a:ext>
            </a:extLst>
          </p:cNvPr>
          <p:cNvSpPr>
            <a:spLocks noGrp="1"/>
          </p:cNvSpPr>
          <p:nvPr>
            <p:ph type="title"/>
          </p:nvPr>
        </p:nvSpPr>
        <p:spPr>
          <a:xfrm>
            <a:off x="628650" y="365127"/>
            <a:ext cx="7886700" cy="793113"/>
          </a:xfrm>
        </p:spPr>
        <p:txBody>
          <a:bodyPr/>
          <a:lstStyle/>
          <a:p>
            <a:pPr algn="ctr"/>
            <a:r>
              <a:rPr lang="en-US" b="1">
                <a:solidFill>
                  <a:schemeClr val="bg1"/>
                </a:solidFill>
                <a:effectLst>
                  <a:glow rad="228600">
                    <a:schemeClr val="tx1">
                      <a:alpha val="77014"/>
                    </a:schemeClr>
                  </a:glow>
                </a:effectLst>
                <a:latin typeface="Arial" panose="020B0604020202020204" pitchFamily="34" charset="0"/>
                <a:cs typeface="Arial" panose="020B0604020202020204" pitchFamily="34" charset="0"/>
              </a:rPr>
              <a:t>Women at the Tomb</a:t>
            </a:r>
          </a:p>
        </p:txBody>
      </p:sp>
      <p:graphicFrame>
        <p:nvGraphicFramePr>
          <p:cNvPr id="3" name="Table 2">
            <a:extLst>
              <a:ext uri="{FF2B5EF4-FFF2-40B4-BE49-F238E27FC236}">
                <a16:creationId xmlns:a16="http://schemas.microsoft.com/office/drawing/2014/main" id="{744A3779-8779-EB08-AAC3-04D7AA71D161}"/>
              </a:ext>
            </a:extLst>
          </p:cNvPr>
          <p:cNvGraphicFramePr>
            <a:graphicFrameLocks noGrp="1"/>
          </p:cNvGraphicFramePr>
          <p:nvPr>
            <p:extLst>
              <p:ext uri="{D42A27DB-BD31-4B8C-83A1-F6EECF244321}">
                <p14:modId xmlns:p14="http://schemas.microsoft.com/office/powerpoint/2010/main" val="1917174306"/>
              </p:ext>
            </p:extLst>
          </p:nvPr>
        </p:nvGraphicFramePr>
        <p:xfrm>
          <a:off x="0" y="1397000"/>
          <a:ext cx="9144000" cy="5250688"/>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122445367"/>
                    </a:ext>
                  </a:extLst>
                </a:gridCol>
                <a:gridCol w="2286000">
                  <a:extLst>
                    <a:ext uri="{9D8B030D-6E8A-4147-A177-3AD203B41FA5}">
                      <a16:colId xmlns:a16="http://schemas.microsoft.com/office/drawing/2014/main" val="649847021"/>
                    </a:ext>
                  </a:extLst>
                </a:gridCol>
                <a:gridCol w="2286000">
                  <a:extLst>
                    <a:ext uri="{9D8B030D-6E8A-4147-A177-3AD203B41FA5}">
                      <a16:colId xmlns:a16="http://schemas.microsoft.com/office/drawing/2014/main" val="1151178017"/>
                    </a:ext>
                  </a:extLst>
                </a:gridCol>
                <a:gridCol w="2286000">
                  <a:extLst>
                    <a:ext uri="{9D8B030D-6E8A-4147-A177-3AD203B41FA5}">
                      <a16:colId xmlns:a16="http://schemas.microsoft.com/office/drawing/2014/main" val="951561749"/>
                    </a:ext>
                  </a:extLst>
                </a:gridCol>
              </a:tblGrid>
              <a:tr h="770128">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Matthew 28:1</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Mark 16:1-2</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Luke 24:10</a:t>
                      </a:r>
                    </a:p>
                  </a:txBody>
                  <a:tcPr anchor="ctr"/>
                </a:tc>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John 20:1</a:t>
                      </a:r>
                    </a:p>
                  </a:txBody>
                  <a:tcPr anchor="ctr"/>
                </a:tc>
                <a:extLst>
                  <a:ext uri="{0D108BD9-81ED-4DB2-BD59-A6C34878D82A}">
                    <a16:rowId xmlns:a16="http://schemas.microsoft.com/office/drawing/2014/main" val="2785037201"/>
                  </a:ext>
                </a:extLst>
              </a:tr>
              <a:tr h="3666202">
                <a:tc>
                  <a:txBody>
                    <a:bodyPr/>
                    <a:lstStyle/>
                    <a:p>
                      <a:pPr algn="ct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Early on Sunday morning, as the new day was dawning, </a:t>
                      </a:r>
                      <a:r>
                        <a:rPr lang="en-US" sz="2400" b="1">
                          <a:solidFill>
                            <a:srgbClr val="FFFF00"/>
                          </a:solidFill>
                          <a:effectLst>
                            <a:glow rad="228600">
                              <a:schemeClr val="tx1">
                                <a:alpha val="88000"/>
                              </a:schemeClr>
                            </a:glow>
                          </a:effectLst>
                          <a:latin typeface="Arial" panose="020B0604020202020204" pitchFamily="34" charset="0"/>
                          <a:cs typeface="Arial" panose="020B0604020202020204" pitchFamily="34" charset="0"/>
                        </a:rPr>
                        <a:t>Mary Magdalene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and the </a:t>
                      </a:r>
                      <a:r>
                        <a:rPr lang="en-US" sz="2400" b="1">
                          <a:solidFill>
                            <a:srgbClr val="66FFFF"/>
                          </a:solidFill>
                          <a:effectLst>
                            <a:glow rad="228600">
                              <a:schemeClr val="tx1">
                                <a:alpha val="88000"/>
                              </a:schemeClr>
                            </a:glow>
                          </a:effectLst>
                          <a:latin typeface="Arial" panose="020B0604020202020204" pitchFamily="34" charset="0"/>
                          <a:cs typeface="Arial" panose="020B0604020202020204" pitchFamily="34" charset="0"/>
                        </a:rPr>
                        <a:t>other Mary</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went out to visit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algn="ctr"/>
                      <a:r>
                        <a:rPr lang="en-US" sz="2400" b="1">
                          <a:solidFill>
                            <a:srgbClr val="FFFF00"/>
                          </a:solidFill>
                          <a:effectLst>
                            <a:glow rad="228600">
                              <a:schemeClr val="tx1">
                                <a:alpha val="88000"/>
                              </a:schemeClr>
                            </a:glow>
                          </a:effectLst>
                          <a:latin typeface="Arial" panose="020B0604020202020204" pitchFamily="34" charset="0"/>
                          <a:cs typeface="Arial" panose="020B0604020202020204" pitchFamily="34" charset="0"/>
                        </a:rPr>
                        <a:t>Mary Magdalene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t>
                      </a:r>
                      <a:r>
                        <a:rPr lang="en-US" sz="2400" b="1">
                          <a:solidFill>
                            <a:srgbClr val="66FFFF"/>
                          </a:solidFill>
                          <a:effectLst>
                            <a:glow rad="228600">
                              <a:schemeClr val="tx1">
                                <a:alpha val="88000"/>
                              </a:schemeClr>
                            </a:glow>
                          </a:effectLst>
                          <a:latin typeface="Arial" panose="020B0604020202020204" pitchFamily="34" charset="0"/>
                          <a:cs typeface="Arial" panose="020B0604020202020204" pitchFamily="34" charset="0"/>
                        </a:rPr>
                        <a:t>Mary the mother of James</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 and </a:t>
                      </a:r>
                      <a:r>
                        <a:rPr lang="en-US" sz="2400" b="1">
                          <a:solidFill>
                            <a:schemeClr val="accent2"/>
                          </a:solidFill>
                          <a:effectLst>
                            <a:glow rad="228600">
                              <a:schemeClr val="tx1">
                                <a:alpha val="88000"/>
                              </a:schemeClr>
                            </a:glow>
                          </a:effectLst>
                          <a:latin typeface="Arial" panose="020B0604020202020204" pitchFamily="34" charset="0"/>
                          <a:cs typeface="Arial" panose="020B0604020202020204" pitchFamily="34" charset="0"/>
                        </a:rPr>
                        <a:t>Salome</a:t>
                      </a:r>
                      <a:r>
                        <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rPr>
                        <a:t>…went to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It was </a:t>
                      </a:r>
                      <a:r>
                        <a:rPr lang="en-US" sz="2400" b="1" kern="120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Mary Magdalene</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t>
                      </a:r>
                      <a:r>
                        <a:rPr lang="en-US" sz="2400" b="1" kern="1200">
                          <a:solidFill>
                            <a:schemeClr val="accent6">
                              <a:lumMod val="40000"/>
                              <a:lumOff val="60000"/>
                            </a:schemeClr>
                          </a:solidFill>
                          <a:effectLst>
                            <a:glow rad="228600">
                              <a:schemeClr val="tx1">
                                <a:alpha val="88000"/>
                              </a:schemeClr>
                            </a:glow>
                          </a:effectLst>
                          <a:latin typeface="Arial" panose="020B0604020202020204" pitchFamily="34" charset="0"/>
                          <a:ea typeface="+mn-ea"/>
                          <a:cs typeface="Arial" panose="020B0604020202020204" pitchFamily="34" charset="0"/>
                        </a:rPr>
                        <a:t>Joanna</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t>
                      </a:r>
                      <a:r>
                        <a:rPr lang="en-US" sz="2400" b="1" kern="1200">
                          <a:solidFill>
                            <a:srgbClr val="66FFFF"/>
                          </a:solidFill>
                          <a:effectLst>
                            <a:glow rad="228600">
                              <a:schemeClr val="tx1">
                                <a:alpha val="88000"/>
                              </a:schemeClr>
                            </a:glow>
                          </a:effectLst>
                          <a:latin typeface="Arial" panose="020B0604020202020204" pitchFamily="34" charset="0"/>
                          <a:ea typeface="+mn-ea"/>
                          <a:cs typeface="Arial" panose="020B0604020202020204" pitchFamily="34" charset="0"/>
                        </a:rPr>
                        <a:t>Mary the mother of James</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and </a:t>
                      </a:r>
                      <a:r>
                        <a:rPr lang="en-US" sz="2400" b="1" kern="1200">
                          <a:solidFill>
                            <a:schemeClr val="tx2">
                              <a:lumMod val="40000"/>
                              <a:lumOff val="60000"/>
                            </a:schemeClr>
                          </a:solidFill>
                          <a:effectLst>
                            <a:glow rad="228600">
                              <a:schemeClr val="tx1">
                                <a:alpha val="88000"/>
                              </a:schemeClr>
                            </a:glow>
                          </a:effectLst>
                          <a:latin typeface="Arial" panose="020B0604020202020204" pitchFamily="34" charset="0"/>
                          <a:ea typeface="+mn-ea"/>
                          <a:cs typeface="Arial" panose="020B0604020202020204" pitchFamily="34" charset="0"/>
                        </a:rPr>
                        <a:t>several other women</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who told the apostles what had happened.</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Early on Sunday morning,  while it was still dark, </a:t>
                      </a:r>
                      <a:r>
                        <a:rPr lang="en-US" sz="2400" b="1" kern="1200">
                          <a:solidFill>
                            <a:srgbClr val="FFFF00"/>
                          </a:solidFill>
                          <a:effectLst>
                            <a:glow rad="228600">
                              <a:schemeClr val="tx1">
                                <a:alpha val="88000"/>
                              </a:schemeClr>
                            </a:glow>
                          </a:effectLst>
                          <a:latin typeface="Arial" panose="020B0604020202020204" pitchFamily="34" charset="0"/>
                          <a:ea typeface="+mn-ea"/>
                          <a:cs typeface="Arial" panose="020B0604020202020204" pitchFamily="34" charset="0"/>
                        </a:rPr>
                        <a:t>Mary Magdalene</a:t>
                      </a:r>
                      <a:r>
                        <a:rPr lang="en-US" sz="2400" b="1" kern="1200">
                          <a:solidFill>
                            <a:schemeClr val="bg1"/>
                          </a:solidFill>
                          <a:effectLst>
                            <a:glow rad="228600">
                              <a:schemeClr val="tx1">
                                <a:alpha val="88000"/>
                              </a:schemeClr>
                            </a:glow>
                          </a:effectLst>
                          <a:latin typeface="Arial" panose="020B0604020202020204" pitchFamily="34" charset="0"/>
                          <a:ea typeface="+mn-ea"/>
                          <a:cs typeface="Arial" panose="020B0604020202020204" pitchFamily="34" charset="0"/>
                        </a:rPr>
                        <a:t> came to the tomb.</a:t>
                      </a:r>
                    </a:p>
                    <a:p>
                      <a:pPr algn="ctr"/>
                      <a:endParaRPr lang="en-US" sz="2400" b="1">
                        <a:solidFill>
                          <a:schemeClr val="bg1"/>
                        </a:solidFill>
                        <a:effectLst>
                          <a:glow rad="228600">
                            <a:schemeClr val="tx1">
                              <a:alpha val="88000"/>
                            </a:schemeClr>
                          </a:glow>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455491"/>
                  </a:ext>
                </a:extLst>
              </a:tr>
            </a:tbl>
          </a:graphicData>
        </a:graphic>
      </p:graphicFrame>
    </p:spTree>
    <p:extLst>
      <p:ext uri="{BB962C8B-B14F-4D97-AF65-F5344CB8AC3E}">
        <p14:creationId xmlns:p14="http://schemas.microsoft.com/office/powerpoint/2010/main" val="2231700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6" y="188913"/>
            <a:ext cx="6314098" cy="2222500"/>
          </a:xfrm>
        </p:spPr>
        <p:txBody>
          <a:bodyPr/>
          <a:lstStyle/>
          <a:p>
            <a:pPr algn="l" eaLnBrk="1" hangingPunct="1"/>
            <a:r>
              <a:rPr lang="en-US" sz="7200" b="1" dirty="0">
                <a:solidFill>
                  <a:schemeClr val="bg1"/>
                </a:solidFill>
                <a:latin typeface="Arial" panose="020B0604020202020204" pitchFamily="34" charset="0"/>
                <a:ea typeface="ＭＳ Ｐゴシック" charset="0"/>
                <a:cs typeface="Arial" panose="020B0604020202020204" pitchFamily="34" charset="0"/>
              </a:rPr>
              <a:t>Who moved the stone?</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He never died?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Jesus</a:t>
            </a:r>
            <a:r>
              <a:rPr kumimoji="0" lang="fr-FR" altLang="ja-JP"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strength?</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Romans?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Jewish Leaders?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Disciples?</a:t>
            </a: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Report of the Guard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190</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28:11-15</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guards report the resurrection to the Jewish leaders, who pay them to lie that the disciples stole Christ's body while they slept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3533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dirty="0">
                <a:solidFill>
                  <a:srgbClr val="000000"/>
                </a:solidFill>
                <a:effectLst/>
                <a:latin typeface="Arial" charset="0"/>
                <a:ea typeface="ＭＳ Ｐゴシック" charset="0"/>
                <a:cs typeface="ＭＳ Ｐゴシック" charset="0"/>
              </a:rPr>
              <a:t>Guards Bribed (Matt</a:t>
            </a:r>
            <a:r>
              <a:rPr lang="my-MM" b="1" dirty="0">
                <a:solidFill>
                  <a:srgbClr val="000000"/>
                </a:solidFill>
                <a:effectLst/>
                <a:latin typeface="Arial" charset="0"/>
                <a:ea typeface="ＭＳ Ｐゴシック" charset="0"/>
                <a:cs typeface="ＭＳ Ｐゴシック" charset="0"/>
              </a:rPr>
              <a:t> </a:t>
            </a:r>
            <a:r>
              <a:rPr lang="en-US" b="1" dirty="0">
                <a:solidFill>
                  <a:srgbClr val="000000"/>
                </a:solidFill>
                <a:effectLst/>
                <a:latin typeface="Arial" charset="0"/>
                <a:ea typeface="ＭＳ Ｐゴシック" charset="0"/>
                <a:cs typeface="ＭＳ Ｐゴシック" charset="0"/>
              </a:rPr>
              <a:t>28:12)</a:t>
            </a:r>
          </a:p>
        </p:txBody>
      </p:sp>
      <p:pic>
        <p:nvPicPr>
          <p:cNvPr id="291845" name="Picture 5" descr="Despite_the_guard_the_tomb_was_emp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The Appearance to the Two on the Emmaus Road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191</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16:12-13; Luke 24:13-32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two men on the Emmaus Road to reveal that His suffering precedes His glory, but this makes sense only when He disappears at </a:t>
            </a:r>
            <a:r>
              <a:rPr lang="en-GB" sz="2800" b="1" kern="0" dirty="0">
                <a:solidFill>
                  <a:srgbClr val="FFFFFF"/>
                </a:solidFill>
                <a:effectLst>
                  <a:glow rad="228600">
                    <a:srgbClr val="220011"/>
                  </a:glow>
                </a:effectLst>
                <a:latin typeface="Arial"/>
                <a:ea typeface="ＭＳ Ｐゴシック" charset="0"/>
                <a:cs typeface="Arial"/>
              </a:rPr>
              <a:t>dinner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13808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3"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Jesus did this on the Emmaus Road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57775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Remember when Jesus </a:t>
            </a:r>
            <a:r>
              <a:rPr kumimoji="0" lang="en-US" sz="6600" b="1" i="0" u="none" strike="noStrike" kern="1200" cap="none" spc="0" normalizeH="0" baseline="0" noProof="0" dirty="0">
                <a:ln>
                  <a:noFill/>
                </a:ln>
                <a:solidFill>
                  <a:srgbClr val="FFFFFF"/>
                </a:solidFill>
                <a:effectLst>
                  <a:glow rad="482600">
                    <a:srgbClr val="2D2DB9">
                      <a:alpha val="75000"/>
                    </a:srgbClr>
                  </a:glow>
                </a:effectLst>
                <a:uLnTx/>
                <a:uFillTx/>
                <a:latin typeface="Engravers MT"/>
                <a:ea typeface="ＭＳ Ｐゴシック" pitchFamily="-108" charset="-128"/>
                <a:cs typeface="Engravers MT"/>
              </a:rPr>
              <a:t>glowed?</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7872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4934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4531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en-US" sz="3200" dirty="0"/>
              <a:t>The Tomb &amp; Golgotha</a:t>
            </a:r>
            <a:r>
              <a:rPr lang="en-US" sz="3200" baseline="0" dirty="0"/>
              <a:t> Over Time</a:t>
            </a:r>
            <a:endParaRPr lang="en-US" sz="3200" dirty="0"/>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AD 325</a:t>
            </a: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11</a:t>
            </a:r>
            <a:r>
              <a:rPr kumimoji="0" lang="en-US" sz="3200" b="1" i="0" u="none" strike="noStrike" kern="0" cap="none" spc="0" normalizeH="0" baseline="30000" noProof="0" dirty="0">
                <a:ln>
                  <a:noFill/>
                </a:ln>
                <a:solidFill>
                  <a:srgbClr val="FFFFFF"/>
                </a:solidFill>
                <a:effectLst/>
                <a:uLnTx/>
                <a:uFillTx/>
                <a:latin typeface="Arial"/>
                <a:ea typeface="Osaka"/>
              </a:rPr>
              <a:t>th</a:t>
            </a:r>
            <a:r>
              <a:rPr kumimoji="0" lang="en-US" sz="3200" b="1" i="0" u="none" strike="noStrike" kern="0" cap="none" spc="0" normalizeH="0" baseline="0" noProof="0" dirty="0">
                <a:ln>
                  <a:noFill/>
                </a:ln>
                <a:solidFill>
                  <a:srgbClr val="FFFFFF"/>
                </a:solidFill>
                <a:effectLst/>
                <a:uLnTx/>
                <a:uFillTx/>
                <a:latin typeface="Arial"/>
                <a:ea typeface="Osaka"/>
              </a:rPr>
              <a:t>-12th Centuries</a:t>
            </a: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Osaka"/>
              </a:rPr>
              <a:t>Today</a:t>
            </a:r>
          </a:p>
        </p:txBody>
      </p:sp>
      <p:sp>
        <p:nvSpPr>
          <p:cNvPr id="6" name="Title 1">
            <a:extLst>
              <a:ext uri="{FF2B5EF4-FFF2-40B4-BE49-F238E27FC236}">
                <a16:creationId xmlns:a16="http://schemas.microsoft.com/office/drawing/2014/main" id="{D787B927-51EB-9F91-2F07-48271FFD1A6B}"/>
              </a:ext>
            </a:extLst>
          </p:cNvPr>
          <p:cNvSpPr txBox="1">
            <a:spLocks/>
          </p:cNvSpPr>
          <p:nvPr/>
        </p:nvSpPr>
        <p:spPr bwMode="auto">
          <a:xfrm>
            <a:off x="6612009" y="322174"/>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TODAY</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Church of the Holy Sepulchre</a:t>
            </a:r>
          </a:p>
        </p:txBody>
      </p:sp>
      <p:sp>
        <p:nvSpPr>
          <p:cNvPr id="7" name="Title 1">
            <a:extLst>
              <a:ext uri="{FF2B5EF4-FFF2-40B4-BE49-F238E27FC236}">
                <a16:creationId xmlns:a16="http://schemas.microsoft.com/office/drawing/2014/main" id="{309BD854-08DD-0912-B6B4-257BEF6B52AE}"/>
              </a:ext>
            </a:extLst>
          </p:cNvPr>
          <p:cNvSpPr txBox="1">
            <a:spLocks/>
          </p:cNvSpPr>
          <p:nvPr/>
        </p:nvSpPr>
        <p:spPr bwMode="auto">
          <a:xfrm>
            <a:off x="6612009" y="2402497"/>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11</a:t>
            </a:r>
            <a:r>
              <a:rPr kumimoji="0" lang="en-US" sz="1200" b="1" i="0" u="none" strike="noStrike" kern="0" cap="none" spc="0" normalizeH="0" baseline="30000" noProof="0" dirty="0">
                <a:ln>
                  <a:noFill/>
                </a:ln>
                <a:solidFill>
                  <a:srgbClr val="FFFFFF"/>
                </a:solidFill>
                <a:effectLst/>
                <a:uLnTx/>
                <a:uFillTx/>
                <a:latin typeface="Arial"/>
                <a:ea typeface="Osaka"/>
              </a:rPr>
              <a:t>TH</a:t>
            </a:r>
            <a:r>
              <a:rPr kumimoji="0" lang="en-US" sz="1200" b="1" i="0" u="none" strike="noStrike" kern="0" cap="none" spc="0" normalizeH="0" baseline="0" noProof="0" dirty="0">
                <a:ln>
                  <a:noFill/>
                </a:ln>
                <a:solidFill>
                  <a:srgbClr val="FFFFFF"/>
                </a:solidFill>
                <a:effectLst/>
                <a:uLnTx/>
                <a:uFillTx/>
                <a:latin typeface="Arial"/>
                <a:ea typeface="Osaka"/>
              </a:rPr>
              <a:t>-12</a:t>
            </a:r>
            <a:r>
              <a:rPr kumimoji="0" lang="en-US" sz="1200" b="1" i="0" u="none" strike="noStrike" kern="0" cap="none" spc="0" normalizeH="0" baseline="30000" noProof="0" dirty="0">
                <a:ln>
                  <a:noFill/>
                </a:ln>
                <a:solidFill>
                  <a:srgbClr val="FFFFFF"/>
                </a:solidFill>
                <a:effectLst/>
                <a:uLnTx/>
                <a:uFillTx/>
                <a:latin typeface="Arial"/>
                <a:ea typeface="Osaka"/>
              </a:rPr>
              <a:t>TH</a:t>
            </a:r>
            <a:r>
              <a:rPr kumimoji="0" lang="en-US" sz="1200" b="1" i="0" u="none" strike="noStrike" kern="0" cap="none" spc="0" normalizeH="0" baseline="0" noProof="0" dirty="0">
                <a:ln>
                  <a:noFill/>
                </a:ln>
                <a:solidFill>
                  <a:srgbClr val="FFFFFF"/>
                </a:solidFill>
                <a:effectLst/>
                <a:uLnTx/>
                <a:uFillTx/>
                <a:latin typeface="Arial"/>
                <a:ea typeface="Osaka"/>
              </a:rPr>
              <a:t> CENTURY</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Crusader Church</a:t>
            </a:r>
          </a:p>
        </p:txBody>
      </p:sp>
      <p:sp>
        <p:nvSpPr>
          <p:cNvPr id="8" name="Title 1">
            <a:extLst>
              <a:ext uri="{FF2B5EF4-FFF2-40B4-BE49-F238E27FC236}">
                <a16:creationId xmlns:a16="http://schemas.microsoft.com/office/drawing/2014/main" id="{AA0BBDEB-43C8-4D4D-5154-DED961EFEAC9}"/>
              </a:ext>
            </a:extLst>
          </p:cNvPr>
          <p:cNvSpPr txBox="1">
            <a:spLocks/>
          </p:cNvSpPr>
          <p:nvPr/>
        </p:nvSpPr>
        <p:spPr bwMode="auto">
          <a:xfrm>
            <a:off x="6612009" y="4531522"/>
            <a:ext cx="1799772" cy="47611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Osaka"/>
              </a:rPr>
              <a:t>AD 325-335</a:t>
            </a:r>
            <a:br>
              <a:rPr kumimoji="0" lang="en-US" sz="900" b="1" i="0" u="none" strike="noStrike" kern="0" cap="none" spc="0" normalizeH="0" baseline="0" noProof="0" dirty="0">
                <a:ln>
                  <a:noFill/>
                </a:ln>
                <a:solidFill>
                  <a:srgbClr val="FFFFFF"/>
                </a:solidFill>
                <a:effectLst/>
                <a:uLnTx/>
                <a:uFillTx/>
                <a:latin typeface="Arial"/>
                <a:ea typeface="Osaka"/>
              </a:rPr>
            </a:br>
            <a:r>
              <a:rPr kumimoji="0" lang="en-US" sz="900" b="1" i="0" u="none" strike="noStrike" kern="0" cap="none" spc="0" normalizeH="0" baseline="0" noProof="0" dirty="0">
                <a:ln>
                  <a:noFill/>
                </a:ln>
                <a:solidFill>
                  <a:srgbClr val="FFFFFF"/>
                </a:solidFill>
                <a:effectLst/>
                <a:uLnTx/>
                <a:uFillTx/>
                <a:latin typeface="Arial"/>
                <a:ea typeface="Osaka"/>
              </a:rPr>
              <a:t>Constantine's Church</a:t>
            </a:r>
          </a:p>
        </p:txBody>
      </p:sp>
    </p:spTree>
    <p:extLst>
      <p:ext uri="{BB962C8B-B14F-4D97-AF65-F5344CB8AC3E}">
        <p14:creationId xmlns:p14="http://schemas.microsoft.com/office/powerpoint/2010/main" val="2567589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"And beginning with Moses and all the Prophets, he explained to them what was said in all the Scriptures concerning himself"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890304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I. The Report of the Two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192</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24:33-35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These two disciples report to the Eleven that they have seen the Lord, thus verifying the earlier report of the women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1251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J. The Appearance to Several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193</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16:14; Luke 24:36-43; John 20:19-25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appears to ten disciples who later tell the disbelieving Thomas, showing that faith alone is insufficient for some to </a:t>
            </a:r>
            <a:r>
              <a:rPr lang="en-GB" sz="3200" b="1" kern="0" dirty="0">
                <a:solidFill>
                  <a:srgbClr val="FFFFFF"/>
                </a:solidFill>
                <a:effectLst>
                  <a:glow rad="228600">
                    <a:srgbClr val="220011"/>
                  </a:glow>
                </a:effectLst>
                <a:latin typeface="Arial"/>
                <a:ea typeface="ＭＳ Ｐゴシック" charset="0"/>
                <a:cs typeface="Arial"/>
              </a:rPr>
              <a:t>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2409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3249613" cy="461962"/>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THE EASTER STORY</a:t>
            </a:r>
          </a:p>
        </p:txBody>
      </p:sp>
      <p:sp>
        <p:nvSpPr>
          <p:cNvPr id="5" name="TextBox 4"/>
          <p:cNvSpPr txBox="1"/>
          <p:nvPr/>
        </p:nvSpPr>
        <p:spPr>
          <a:xfrm>
            <a:off x="6456363" y="4724400"/>
            <a:ext cx="2579687" cy="954088"/>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Luke 24:36-49</a:t>
            </a:r>
          </a:p>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John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THE DISCIPLES</a:t>
            </a:r>
          </a:p>
        </p:txBody>
      </p:sp>
      <p:grpSp>
        <p:nvGrpSpPr>
          <p:cNvPr id="14" name="Group 13"/>
          <p:cNvGrpSpPr/>
          <p:nvPr/>
        </p:nvGrpSpPr>
        <p:grpSpPr>
          <a:xfrm>
            <a:off x="179512" y="188640"/>
            <a:ext cx="3456896" cy="1440159"/>
            <a:chOff x="5508104" y="620689"/>
            <a:chExt cx="3456896" cy="1440159"/>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6" name="TextBox 15"/>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64631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AD 325-335</a:t>
            </a:r>
            <a:r>
              <a:rPr lang="en-US" baseline="0" dirty="0"/>
              <a:t> Constantine's Church</a:t>
            </a:r>
            <a:br>
              <a:rPr lang="en-US" baseline="0" dirty="0"/>
            </a:br>
            <a:r>
              <a:rPr lang="en-US" baseline="0" dirty="0"/>
              <a:t>(Open air Triportico)</a:t>
            </a:r>
            <a:endParaRPr lang="en-US" dirty="0"/>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2490933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9507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The Appearance to the Eleven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194</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20:26-31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all 11 disciples a week later, and Thomas submits to Him as Lord and deity so these men can preach what they witnessed to the nations</a:t>
            </a:r>
          </a:p>
        </p:txBody>
      </p:sp>
    </p:spTree>
    <p:extLst>
      <p:ext uri="{BB962C8B-B14F-4D97-AF65-F5344CB8AC3E}">
        <p14:creationId xmlns:p14="http://schemas.microsoft.com/office/powerpoint/2010/main" val="21798324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000" b="1">
                <a:solidFill>
                  <a:schemeClr val="bg1"/>
                </a:solidFill>
                <a:latin typeface="Arial" charset="0"/>
                <a:ea typeface="ＭＳ Ｐゴシック" charset="0"/>
                <a:cs typeface="ＭＳ Ｐゴシック" charset="0"/>
              </a:rPr>
              <a:t>II. Christ</a:t>
            </a:r>
            <a:r>
              <a:rPr lang="fr-FR" altLang="ja-JP" sz="4000" b="1">
                <a:solidFill>
                  <a:schemeClr val="bg1"/>
                </a:solidFill>
                <a:latin typeface="Arial" charset="0"/>
                <a:ea typeface="ＭＳ Ｐゴシック" charset="0"/>
                <a:cs typeface="ＭＳ Ｐゴシック" charset="0"/>
              </a:rPr>
              <a:t>'</a:t>
            </a:r>
            <a:r>
              <a:rPr lang="en-US" sz="4000" b="1">
                <a:solidFill>
                  <a:schemeClr val="bg1"/>
                </a:solidFill>
                <a:latin typeface="Arial" charset="0"/>
                <a:ea typeface="ＭＳ Ｐゴシック" charset="0"/>
                <a:cs typeface="ＭＳ Ｐゴシック" charset="0"/>
              </a:rPr>
              <a:t>s resurrection meets you at your need </a:t>
            </a:r>
            <a:br>
              <a:rPr lang="en-US" sz="4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(20:10-29)</a:t>
            </a:r>
            <a:endParaRPr lang="en-US" sz="3600" b="1">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Gives proof to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doubting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Thomas (24-29)</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11</a:t>
            </a:r>
            <a:r>
              <a:rPr lang="en-US" baseline="30000" dirty="0"/>
              <a:t>th</a:t>
            </a:r>
            <a:r>
              <a:rPr lang="en-US" dirty="0"/>
              <a:t>-12</a:t>
            </a:r>
            <a:r>
              <a:rPr lang="en-US" baseline="30000" dirty="0"/>
              <a:t>th</a:t>
            </a:r>
            <a:r>
              <a:rPr lang="en-US" dirty="0"/>
              <a:t> Cent. Crusader</a:t>
            </a:r>
            <a:r>
              <a:rPr lang="en-US" baseline="0" dirty="0"/>
              <a:t> Church</a:t>
            </a:r>
            <a:br>
              <a:rPr lang="en-US" baseline="0" dirty="0"/>
            </a:br>
            <a:r>
              <a:rPr lang="en-US" baseline="0" dirty="0"/>
              <a:t>(Enclosed Triportico)</a:t>
            </a:r>
            <a:endParaRPr lang="en-US" dirty="0"/>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Osaka"/>
              </a:rPr>
              <a:t>Floor Plan</a:t>
            </a:r>
          </a:p>
        </p:txBody>
      </p:sp>
    </p:spTree>
    <p:extLst>
      <p:ext uri="{BB962C8B-B14F-4D97-AF65-F5344CB8AC3E}">
        <p14:creationId xmlns:p14="http://schemas.microsoft.com/office/powerpoint/2010/main" val="977456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THOMAS</a:t>
            </a: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20:24-29</a:t>
            </a:r>
          </a:p>
        </p:txBody>
      </p:sp>
      <p:sp>
        <p:nvSpPr>
          <p:cNvPr id="12" name="TextBox 11"/>
          <p:cNvSpPr txBox="1"/>
          <p:nvPr/>
        </p:nvSpPr>
        <p:spPr>
          <a:xfrm>
            <a:off x="217234" y="3834129"/>
            <a:ext cx="3092120" cy="418829"/>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3" name="Group 12"/>
          <p:cNvGrpSpPr/>
          <p:nvPr/>
        </p:nvGrpSpPr>
        <p:grpSpPr>
          <a:xfrm>
            <a:off x="6443696" y="44625"/>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60570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7899</TotalTime>
  <Words>13618</Words>
  <Application>Microsoft Macintosh PowerPoint</Application>
  <PresentationFormat>On-screen Show (4:3)</PresentationFormat>
  <Paragraphs>1326</Paragraphs>
  <Slides>250</Slides>
  <Notes>237</Notes>
  <HiddenSlides>1</HiddenSlides>
  <MMClips>0</MMClips>
  <ScaleCrop>false</ScaleCrop>
  <HeadingPairs>
    <vt:vector size="8" baseType="variant">
      <vt:variant>
        <vt:lpstr>Fonts Used</vt:lpstr>
      </vt:variant>
      <vt:variant>
        <vt:i4>33</vt:i4>
      </vt:variant>
      <vt:variant>
        <vt:lpstr>Theme</vt:lpstr>
      </vt:variant>
      <vt:variant>
        <vt:i4>51</vt:i4>
      </vt:variant>
      <vt:variant>
        <vt:lpstr>Embedded OLE Servers</vt:lpstr>
      </vt:variant>
      <vt:variant>
        <vt:i4>1</vt:i4>
      </vt:variant>
      <vt:variant>
        <vt:lpstr>Slide Titles</vt:lpstr>
      </vt:variant>
      <vt:variant>
        <vt:i4>250</vt:i4>
      </vt:variant>
    </vt:vector>
  </HeadingPairs>
  <TitlesOfParts>
    <vt:vector size="335" baseType="lpstr">
      <vt:lpstr>acme secret agent</vt:lpstr>
      <vt:lpstr>Alan Den</vt:lpstr>
      <vt:lpstr>Arail</vt:lpstr>
      <vt:lpstr>BATAVIA</vt:lpstr>
      <vt:lpstr>ELLIS</vt:lpstr>
      <vt:lpstr>ＭＳ Ｐゴシック</vt:lpstr>
      <vt:lpstr>Osaka</vt:lpstr>
      <vt:lpstr>PerryGothic Regular</vt:lpstr>
      <vt:lpstr>Times</vt:lpstr>
      <vt:lpstr>Arial</vt:lpstr>
      <vt:lpstr>Arial Black</vt:lpstr>
      <vt:lpstr>Arial Narrow</vt:lpstr>
      <vt:lpstr>Avenir Black</vt:lpstr>
      <vt:lpstr>Bodoni MT Black</vt:lpstr>
      <vt:lpstr>Bwgrki</vt:lpstr>
      <vt:lpstr>Bwhebb</vt:lpstr>
      <vt:lpstr>Calibri</vt:lpstr>
      <vt:lpstr>Calibri Light</vt:lpstr>
      <vt:lpstr>Comic Sans MS</vt:lpstr>
      <vt:lpstr>Elephant</vt:lpstr>
      <vt:lpstr>Engravers MT</vt:lpstr>
      <vt:lpstr>Eras Bold ITC</vt:lpstr>
      <vt:lpstr>Forte</vt:lpstr>
      <vt:lpstr>Garamond</vt:lpstr>
      <vt:lpstr>Georgia</vt:lpstr>
      <vt:lpstr>Helvetica</vt:lpstr>
      <vt:lpstr>Helvetica Neue</vt:lpstr>
      <vt:lpstr>Impact</vt:lpstr>
      <vt:lpstr>Lucida Grande</vt:lpstr>
      <vt:lpstr>Rockwell</vt:lpstr>
      <vt:lpstr>Tahoma</vt:lpstr>
      <vt:lpstr>Times New Roman</vt:lpstr>
      <vt:lpstr>Wingdings</vt:lpstr>
      <vt:lpstr>Office Theme</vt:lpstr>
      <vt:lpstr>1_Office Theme</vt:lpstr>
      <vt:lpstr>3_Orbit</vt:lpstr>
      <vt:lpstr>1_Default Design</vt:lpstr>
      <vt:lpstr>11_Office Theme</vt:lpstr>
      <vt:lpstr>1_Soaring</vt:lpstr>
      <vt:lpstr>7_Blank Presentation</vt:lpstr>
      <vt:lpstr>5_Soaring</vt:lpstr>
      <vt:lpstr>6_Office Theme</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2_Soaring</vt:lpstr>
      <vt:lpstr>4_Office Theme</vt:lpstr>
      <vt:lpstr>51_Blank Presentation</vt:lpstr>
      <vt:lpstr>12_Default Design</vt:lpstr>
      <vt:lpstr>13_Default Design</vt:lpstr>
      <vt:lpstr>36_Office Theme</vt:lpstr>
      <vt:lpstr>8_Default Design</vt:lpstr>
      <vt:lpstr>50_Blank Presentation</vt:lpstr>
      <vt:lpstr>2_Blank Presentation</vt:lpstr>
      <vt:lpstr>7_Office Theme</vt:lpstr>
      <vt:lpstr>2_Mountain</vt:lpstr>
      <vt:lpstr>1_Slit</vt:lpstr>
      <vt:lpstr>2_Ribbons</vt:lpstr>
      <vt:lpstr>Fireball</vt:lpstr>
      <vt:lpstr>10_Default Design</vt:lpstr>
      <vt:lpstr>23_Office Theme</vt:lpstr>
      <vt:lpstr>Stream</vt:lpstr>
      <vt:lpstr>11_Default Design</vt:lpstr>
      <vt:lpstr>Balance</vt:lpstr>
      <vt:lpstr>Microsoft ClipArt Gallery</vt:lpstr>
      <vt:lpstr>PowerPoint Presentation</vt:lpstr>
      <vt:lpstr>Pentecost Outline</vt:lpstr>
      <vt:lpstr>Increasing Polarization</vt:lpstr>
      <vt:lpstr>Great Periods in the Life of Christ</vt:lpstr>
      <vt:lpstr>Resurrection Appearances of Jesus</vt:lpstr>
      <vt:lpstr>PowerPoint Presentation</vt:lpstr>
      <vt:lpstr>The Tomb &amp; Golgotha Over Time</vt:lpstr>
      <vt:lpstr>AD 325-335 Constantine's Church (Open air Triportico)</vt:lpstr>
      <vt:lpstr>11th-12th Cent. Crusader Church (Enclosed Triportico)</vt:lpstr>
      <vt:lpstr>Church of the Holy Sepulchre (Embellished Domes Today)</vt:lpstr>
      <vt:lpstr>Church of the Holy Sepulchre (Embellished Domes Today)</vt:lpstr>
      <vt:lpstr>A Dome to Outshine the Dome</vt:lpstr>
      <vt:lpstr>PowerPoint Presentation</vt:lpstr>
      <vt:lpstr>Roman Soldier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The empty tomb shows that Christ is alive today  (John 20:1-9).</vt:lpstr>
      <vt:lpstr>“The Gospel of John” ® Movie</vt:lpstr>
      <vt:lpstr>Three Initial Witnesses  (John 20)</vt:lpstr>
      <vt:lpstr>The stone was rolled away…</vt:lpstr>
      <vt:lpstr>The Garden Tomb</vt:lpstr>
      <vt:lpstr>Empty linens</vt:lpstr>
      <vt:lpstr>The Garden Tomb</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Passover: Pilgrimage Feast #1</vt:lpstr>
      <vt:lpstr>Firstfruits: Wave Sheaf Offering</vt:lpstr>
      <vt:lpstr>Firstfruits Temple Offering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“Seeing” in John 20:5-8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Christ's resurrection meets you at your need  (John 20:10-29)</vt:lpstr>
      <vt:lpstr>PowerPoint Presentation</vt:lpstr>
      <vt:lpstr>Women at the Tomb</vt:lpstr>
      <vt:lpstr>Who moved the stone?</vt:lpstr>
      <vt:lpstr>PowerPoint Presentation</vt:lpstr>
      <vt:lpstr>Guards Bribed (Matt 28:12)</vt:lpstr>
      <vt:lpstr>PowerPoint Presentation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II. Christ's resurrection meets you at your need  (20:10-29)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II. Christ's resurrection meets you at your need  (20:10-29)</vt:lpstr>
      <vt:lpstr>What would it take to turn the despondent Peter around?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does Jesus restore us after we really mess things up?</vt:lpstr>
      <vt:lpstr>A Regretful Peter</vt:lpstr>
      <vt:lpstr>A Resurrected Savior</vt:lpstr>
      <vt:lpstr>The Sea of Tiberias (John 21)</vt:lpstr>
      <vt:lpstr>Movements</vt:lpstr>
      <vt:lpstr>I. Admit you need Christ even where you feel competent (21:1-14).</vt:lpstr>
      <vt:lpstr>“Have you caught anything?”</vt:lpstr>
      <vt:lpstr>“No.”  “Cast your net on the right side.”  “Whoa!”</vt:lpstr>
      <vt:lpstr>John: “It's the Lord!”  Peter: “Jump!”</vt:lpstr>
      <vt:lpstr>What's the point of this miracle?</vt:lpstr>
      <vt:lpstr>Fish Déjà Vu</vt:lpstr>
      <vt:lpstr>Do you admit that you need Christ even in your area of competence?</vt:lpstr>
      <vt:lpstr>“Have you sold anything?”  "No, Lord"</vt:lpstr>
      <vt:lpstr>What's your area of competence?</vt:lpstr>
      <vt:lpstr>I. Admit you need Christ even where you feel competent  (John 21:1-14).</vt:lpstr>
      <vt:lpstr>II. Show your love for Christ by loving people (John 21:15-17).</vt:lpstr>
      <vt:lpstr>“Do you love me more than these?”</vt:lpstr>
      <vt:lpstr>Three Questions</vt:lpstr>
      <vt:lpstr>Three Reinstatements</vt:lpstr>
      <vt:lpstr>"Feed my sheep."</vt:lpstr>
      <vt:lpstr>Teaching Responsibility</vt:lpstr>
      <vt:lpstr>Don’t feed sheep junk food!</vt:lpstr>
      <vt:lpstr>Don’t abuse sheep!</vt:lpstr>
      <vt:lpstr>"Feed my sheep."</vt:lpstr>
      <vt:lpstr>How to get Peter out of his tunnel…</vt:lpstr>
      <vt:lpstr>Do You Agape Others?</vt:lpstr>
      <vt:lpstr>Loving people is loving Christ</vt:lpstr>
      <vt:lpstr>Categories of Gifts (1 Peter 4:11)</vt:lpstr>
      <vt:lpstr>“…When you are old, you will stretch out your hands, and someone else will dress you and lead you where you do not want to go” (21:18)</vt:lpstr>
      <vt:lpstr>Peter asked Jesus, “What about him, Lord?"  (John 21:21).</vt:lpstr>
      <vt:lpstr>Jesus replied, “If I want him to remain alive until I return, what is that to you? As for you, follow me" (John 21:22).</vt:lpstr>
      <vt:lpstr>Jesus also commands us not to question his calling for others </vt:lpstr>
      <vt:lpstr>How does Jesus restore us?</vt:lpstr>
      <vt:lpstr>Jesus restores us to the calling He has for us!</vt:lpstr>
      <vt:lpstr>How do you find the calling He has for you?</vt:lpstr>
      <vt:lpstr>I. Admit you need Christ even where you feel competent  (John 21:1-14).</vt:lpstr>
      <vt:lpstr>II. Show your love for Christ by loving people (John 21:15-17).</vt:lpstr>
      <vt:lpstr>III. Don't worry about Christ’s plan for others (John 21:18-23).</vt:lpstr>
      <vt:lpstr>John's Conclusion (21:24-25)</vt:lpstr>
      <vt:lpstr>Believe in Jesus</vt:lpstr>
      <vt:lpstr>Textual Variants of John 20:31</vt:lpstr>
      <vt:lpstr>"Follow me"</vt:lpstr>
      <vt:lpstr>PowerPoint Presentation</vt:lpstr>
      <vt:lpstr>Matthew 28:18-20 NLT</vt:lpstr>
      <vt:lpstr>Since Jesus is king, then believers will rule with him!</vt:lpstr>
      <vt:lpstr>Believers will rule the earth  (Rev. 5:10 NLT). </vt:lpstr>
      <vt:lpstr>Revelation 20:4-6 Diagrammed</vt:lpstr>
      <vt:lpstr>Since Jesus fulfilled all the requirements to be Israel's king, we will rule with him!</vt:lpstr>
      <vt:lpstr>Do you trust the King right now?</vt:lpstr>
      <vt:lpstr>Will you stand?</vt:lpstr>
      <vt:lpstr>Jesus is both Lamb and Lion</vt:lpstr>
      <vt:lpstr>"I trust in your death for me."</vt:lpstr>
      <vt:lpstr>Are you ready to rule?</vt:lpstr>
      <vt:lpstr>Be faithful NOW</vt:lpstr>
      <vt:lpstr>Mark 16:9-20</vt:lpstr>
      <vt:lpstr>3 Manuscript Text Types</vt:lpstr>
      <vt:lpstr>What about Mark 16:9-20?</vt:lpstr>
      <vt:lpstr>Application</vt:lpstr>
      <vt:lpstr>PowerPoint Presentation</vt:lpstr>
      <vt:lpstr>Four Great Commissions</vt:lpstr>
      <vt:lpstr>PowerPoint Presentation</vt:lpstr>
      <vt:lpstr>PowerPoint Presentation</vt:lpstr>
      <vt:lpstr>"In my first book I told you, Theophilus, about everything Jesus began to do and teach 2 until the day he was taken up to heaven after giving his chosen apostles further instructions through the Holy Spirit"  (Acts 1:1–2 NLT).</vt:lpstr>
      <vt:lpstr>"During the forty days after he suffered and died, he appeared to the apostles from time to time, and he proved to them in many ways that he was actually alive"  (Acts 1:3a NLT).</vt:lpstr>
      <vt:lpstr>PowerPoint Presentation</vt:lpstr>
      <vt:lpstr>PowerPoint Presentation</vt:lpstr>
      <vt:lpstr>PowerPoint Presentation</vt:lpstr>
      <vt:lpstr>PowerPoint Presentation</vt:lpstr>
      <vt:lpstr>PowerPoint Presentation</vt:lpstr>
      <vt:lpstr>"During the forty days after he suffered and died, he appeared to the apostles from time to time, and he proved to them in many ways that he was actually alive. And he talked to them about the Kingdom of God"  (Acts 1:3 NLT).</vt:lpstr>
      <vt:lpstr>A Dispensational Timeline</vt:lpstr>
      <vt:lpstr>A Literal, Political Kingdom</vt:lpstr>
      <vt:lpstr>United Nations Building, New York</vt:lpstr>
      <vt:lpstr>Incredibly Long Life (NIV)!</vt:lpstr>
      <vt:lpstr>PowerPoint Presentation</vt:lpstr>
      <vt:lpstr>Key Characteristics of Acts</vt:lpstr>
      <vt:lpstr>Will you at this time restore the kingdom to yourself?</vt:lpstr>
      <vt:lpstr>PowerPoint Presentation</vt:lpstr>
      <vt:lpstr>“…you shall be my witnesses”</vt:lpstr>
      <vt:lpstr>The Witness Stand</vt:lpstr>
      <vt:lpstr>Acts 1:8 NAU</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Spirit Leaves &amp; Returns</vt:lpstr>
      <vt:lpstr>Jesus ascended to the Father</vt:lpstr>
      <vt:lpstr>PowerPoint Presentation</vt:lpstr>
      <vt:lpstr>GALILEAN MINISTRY</vt:lpstr>
      <vt:lpstr>Introduction</vt:lpstr>
      <vt:lpstr>Intro to Parable</vt:lpstr>
      <vt:lpstr>Parables: Views</vt:lpstr>
      <vt:lpstr>COMMON PARABLE STRUCTURES  Triadic Parables</vt:lpstr>
      <vt:lpstr>COMMON PARABLE STRUCTURES  Dyadic Parables</vt:lpstr>
      <vt:lpstr>MINISTRY OF VARIOUS WOMEN   (Luke 7:36-8:3)</vt:lpstr>
      <vt:lpstr>Historicity</vt:lpstr>
      <vt:lpstr>Theological Distinctives</vt:lpstr>
      <vt:lpstr>PowerPoint Presentation</vt:lpstr>
      <vt:lpstr>Why did John write about Jesus' miracles?</vt:lpstr>
      <vt:lpstr>MIRACLES Background Considerations</vt:lpstr>
      <vt:lpstr>MIRACLES Background Considerations</vt:lpstr>
      <vt:lpstr>Historicity</vt:lpstr>
      <vt:lpstr>Each Gospel Has a Theological Distinctive</vt:lpstr>
      <vt:lpstr>Withdrawal from Galilee </vt:lpstr>
      <vt:lpstr>Withdrawal from Galilee </vt:lpstr>
      <vt:lpstr>Withdrawal from Galilee </vt:lpstr>
      <vt:lpstr>Theological Distinctives</vt:lpstr>
      <vt:lpstr>Conclusion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107</cp:revision>
  <dcterms:created xsi:type="dcterms:W3CDTF">2018-02-05T03:13:19Z</dcterms:created>
  <dcterms:modified xsi:type="dcterms:W3CDTF">2025-05-10T11:38:30Z</dcterms:modified>
</cp:coreProperties>
</file>