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6.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7.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1.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2.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3.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4.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7.xml" ContentType="application/vnd.openxmlformats-officedocument.theme+xml"/>
  <Override PartName="/ppt/slideLayouts/slideLayout369.xml" ContentType="application/vnd.openxmlformats-officedocument.presentationml.slideLayout+xml"/>
  <Override PartName="/ppt/theme/theme38.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9.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0.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1.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2.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3.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4.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5.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6.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7.xml" ContentType="application/vnd.openxmlformats-officedocument.theme+xml"/>
  <Override PartName="/ppt/slideLayouts/slideLayout473.xml" ContentType="application/vnd.openxmlformats-officedocument.presentationml.slideLayout+xml"/>
  <Override PartName="/ppt/theme/theme48.xml" ContentType="application/vnd.openxmlformats-officedocument.theme+xml"/>
  <Override PartName="/ppt/slideLayouts/slideLayout474.xml" ContentType="application/vnd.openxmlformats-officedocument.presentationml.slideLayout+xml"/>
  <Override PartName="/ppt/theme/theme49.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50.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1.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2.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53.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54.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5.xml" ContentType="application/vnd.openxmlformats-officedocument.theme+xml"/>
  <Override PartName="/ppt/slideLayouts/slideLayout546.xml" ContentType="application/vnd.openxmlformats-officedocument.presentationml.slideLayout+xml"/>
  <Override PartName="/ppt/theme/theme56.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7.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8.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9.xml" ContentType="application/vnd.openxmlformats-officedocument.theme+xml"/>
  <Override PartName="/ppt/slideLayouts/slideLayout571.xml" ContentType="application/vnd.openxmlformats-officedocument.presentationml.slideLayout+xml"/>
  <Override PartName="/ppt/theme/theme60.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61.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62.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63.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4.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65.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66.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7.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8.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tags/tag8.xml" ContentType="application/vnd.openxmlformats-officedocument.presentationml.tags+xml"/>
  <Override PartName="/ppt/notesSlides/notesSlide41.xml" ContentType="application/vnd.openxmlformats-officedocument.presentationml.notesSlide+xml"/>
  <Override PartName="/ppt/tags/tag9.xml" ContentType="application/vnd.openxmlformats-officedocument.presentationml.tags+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1.xml" ContentType="application/vnd.openxmlformats-officedocument.presentationml.tags+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tags/tag13.xml" ContentType="application/vnd.openxmlformats-officedocument.presentationml.tags+xml"/>
  <Override PartName="/ppt/notesSlides/notesSlide48.xml" ContentType="application/vnd.openxmlformats-officedocument.presentationml.notesSlide+xml"/>
  <Override PartName="/ppt/tags/tag14.xml" ContentType="application/vnd.openxmlformats-officedocument.presentationml.tags+xml"/>
  <Override PartName="/ppt/notesSlides/notesSlide49.xml" ContentType="application/vnd.openxmlformats-officedocument.presentationml.notesSlide+xml"/>
  <Override PartName="/ppt/tags/tag1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3.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1" r:id="rId6"/>
    <p:sldMasterId id="2147483735" r:id="rId7"/>
    <p:sldMasterId id="2147483747" r:id="rId8"/>
    <p:sldMasterId id="2147483759" r:id="rId9"/>
    <p:sldMasterId id="2147483773" r:id="rId10"/>
    <p:sldMasterId id="2147483785" r:id="rId11"/>
    <p:sldMasterId id="2147483797" r:id="rId12"/>
    <p:sldMasterId id="2147483809" r:id="rId13"/>
    <p:sldMasterId id="2147483811" r:id="rId14"/>
    <p:sldMasterId id="2147483835" r:id="rId15"/>
    <p:sldMasterId id="2147483847" r:id="rId16"/>
    <p:sldMasterId id="2147483860" r:id="rId17"/>
    <p:sldMasterId id="2147483872" r:id="rId18"/>
    <p:sldMasterId id="2147483874" r:id="rId19"/>
    <p:sldMasterId id="2147483876" r:id="rId20"/>
    <p:sldMasterId id="2147483879" r:id="rId21"/>
    <p:sldMasterId id="2147483891" r:id="rId22"/>
    <p:sldMasterId id="2147483903" r:id="rId23"/>
    <p:sldMasterId id="2147483915" r:id="rId24"/>
    <p:sldMasterId id="2147483927" r:id="rId25"/>
    <p:sldMasterId id="2147483939" r:id="rId26"/>
    <p:sldMasterId id="2147483945" r:id="rId27"/>
    <p:sldMasterId id="2147483959" r:id="rId28"/>
    <p:sldMasterId id="2147483972" r:id="rId29"/>
    <p:sldMasterId id="2147483984" r:id="rId30"/>
    <p:sldMasterId id="2147483996" r:id="rId31"/>
    <p:sldMasterId id="2147484008" r:id="rId32"/>
    <p:sldMasterId id="2147484020" r:id="rId33"/>
    <p:sldMasterId id="2147484032" r:id="rId34"/>
    <p:sldMasterId id="2147484044" r:id="rId35"/>
    <p:sldMasterId id="2147484056" r:id="rId36"/>
    <p:sldMasterId id="2147484069" r:id="rId37"/>
    <p:sldMasterId id="2147484081" r:id="rId38"/>
    <p:sldMasterId id="2147484083" r:id="rId39"/>
    <p:sldMasterId id="2147484095" r:id="rId40"/>
    <p:sldMasterId id="2147484107" r:id="rId41"/>
    <p:sldMasterId id="2147484119" r:id="rId42"/>
    <p:sldMasterId id="2147484131" r:id="rId43"/>
    <p:sldMasterId id="2147484143" r:id="rId44"/>
    <p:sldMasterId id="2147484155" r:id="rId45"/>
    <p:sldMasterId id="2147484167" r:id="rId46"/>
    <p:sldMasterId id="2147484183" r:id="rId47"/>
    <p:sldMasterId id="2147484207" r:id="rId48"/>
    <p:sldMasterId id="2147484209" r:id="rId49"/>
    <p:sldMasterId id="2147484211" r:id="rId50"/>
    <p:sldMasterId id="2147484223" r:id="rId51"/>
    <p:sldMasterId id="2147484236" r:id="rId52"/>
    <p:sldMasterId id="2147484250" r:id="rId53"/>
    <p:sldMasterId id="2147484262" r:id="rId54"/>
    <p:sldMasterId id="2147484274" r:id="rId55"/>
    <p:sldMasterId id="2147484288" r:id="rId56"/>
    <p:sldMasterId id="2147484290" r:id="rId57"/>
    <p:sldMasterId id="2147484302" r:id="rId58"/>
    <p:sldMasterId id="2147484305" r:id="rId59"/>
    <p:sldMasterId id="2147484317" r:id="rId60"/>
    <p:sldMasterId id="2147484319" r:id="rId61"/>
    <p:sldMasterId id="2147484332" r:id="rId62"/>
    <p:sldMasterId id="2147484345" r:id="rId63"/>
    <p:sldMasterId id="2147484357" r:id="rId64"/>
    <p:sldMasterId id="2147484369" r:id="rId65"/>
    <p:sldMasterId id="2147484381" r:id="rId66"/>
    <p:sldMasterId id="2147484393" r:id="rId67"/>
    <p:sldMasterId id="2147484405" r:id="rId68"/>
    <p:sldMasterId id="2147484417" r:id="rId69"/>
  </p:sldMasterIdLst>
  <p:notesMasterIdLst>
    <p:notesMasterId r:id="rId388"/>
  </p:notesMasterIdLst>
  <p:sldIdLst>
    <p:sldId id="256" r:id="rId70"/>
    <p:sldId id="5338" r:id="rId71"/>
    <p:sldId id="5339" r:id="rId72"/>
    <p:sldId id="5413" r:id="rId73"/>
    <p:sldId id="5568" r:id="rId74"/>
    <p:sldId id="257" r:id="rId75"/>
    <p:sldId id="301" r:id="rId76"/>
    <p:sldId id="262" r:id="rId77"/>
    <p:sldId id="302" r:id="rId78"/>
    <p:sldId id="538" r:id="rId79"/>
    <p:sldId id="539" r:id="rId80"/>
    <p:sldId id="540" r:id="rId81"/>
    <p:sldId id="541" r:id="rId82"/>
    <p:sldId id="542" r:id="rId83"/>
    <p:sldId id="543" r:id="rId84"/>
    <p:sldId id="5580" r:id="rId85"/>
    <p:sldId id="5581" r:id="rId86"/>
    <p:sldId id="5582" r:id="rId87"/>
    <p:sldId id="263" r:id="rId88"/>
    <p:sldId id="303" r:id="rId89"/>
    <p:sldId id="304" r:id="rId90"/>
    <p:sldId id="305" r:id="rId91"/>
    <p:sldId id="306" r:id="rId92"/>
    <p:sldId id="544" r:id="rId93"/>
    <p:sldId id="545" r:id="rId94"/>
    <p:sldId id="546" r:id="rId95"/>
    <p:sldId id="264" r:id="rId96"/>
    <p:sldId id="265" r:id="rId97"/>
    <p:sldId id="266" r:id="rId98"/>
    <p:sldId id="1099" r:id="rId99"/>
    <p:sldId id="5206" r:id="rId100"/>
    <p:sldId id="5565" r:id="rId101"/>
    <p:sldId id="5516" r:id="rId102"/>
    <p:sldId id="547" r:id="rId103"/>
    <p:sldId id="267" r:id="rId104"/>
    <p:sldId id="548" r:id="rId105"/>
    <p:sldId id="268" r:id="rId106"/>
    <p:sldId id="269" r:id="rId107"/>
    <p:sldId id="549" r:id="rId108"/>
    <p:sldId id="550" r:id="rId109"/>
    <p:sldId id="551" r:id="rId110"/>
    <p:sldId id="553" r:id="rId111"/>
    <p:sldId id="1098" r:id="rId112"/>
    <p:sldId id="270" r:id="rId113"/>
    <p:sldId id="271" r:id="rId114"/>
    <p:sldId id="272" r:id="rId115"/>
    <p:sldId id="273" r:id="rId116"/>
    <p:sldId id="5717" r:id="rId117"/>
    <p:sldId id="5718" r:id="rId118"/>
    <p:sldId id="274" r:id="rId119"/>
    <p:sldId id="5570" r:id="rId120"/>
    <p:sldId id="5571" r:id="rId121"/>
    <p:sldId id="5572" r:id="rId122"/>
    <p:sldId id="351" r:id="rId123"/>
    <p:sldId id="5573" r:id="rId124"/>
    <p:sldId id="5574" r:id="rId125"/>
    <p:sldId id="5575" r:id="rId126"/>
    <p:sldId id="5576" r:id="rId127"/>
    <p:sldId id="349" r:id="rId128"/>
    <p:sldId id="5583" r:id="rId129"/>
    <p:sldId id="5587" r:id="rId130"/>
    <p:sldId id="5716" r:id="rId131"/>
    <p:sldId id="346" r:id="rId132"/>
    <p:sldId id="5578" r:id="rId133"/>
    <p:sldId id="345" r:id="rId134"/>
    <p:sldId id="5579" r:id="rId135"/>
    <p:sldId id="342" r:id="rId136"/>
    <p:sldId id="275" r:id="rId137"/>
    <p:sldId id="309" r:id="rId138"/>
    <p:sldId id="310" r:id="rId139"/>
    <p:sldId id="311" r:id="rId140"/>
    <p:sldId id="312" r:id="rId141"/>
    <p:sldId id="313" r:id="rId142"/>
    <p:sldId id="5523" r:id="rId143"/>
    <p:sldId id="5569" r:id="rId144"/>
    <p:sldId id="258" r:id="rId145"/>
    <p:sldId id="276" r:id="rId146"/>
    <p:sldId id="277" r:id="rId147"/>
    <p:sldId id="278" r:id="rId148"/>
    <p:sldId id="315" r:id="rId149"/>
    <p:sldId id="316" r:id="rId150"/>
    <p:sldId id="317" r:id="rId151"/>
    <p:sldId id="318" r:id="rId152"/>
    <p:sldId id="319" r:id="rId153"/>
    <p:sldId id="320" r:id="rId154"/>
    <p:sldId id="321" r:id="rId155"/>
    <p:sldId id="322" r:id="rId156"/>
    <p:sldId id="323" r:id="rId157"/>
    <p:sldId id="324" r:id="rId158"/>
    <p:sldId id="325" r:id="rId159"/>
    <p:sldId id="326" r:id="rId160"/>
    <p:sldId id="327" r:id="rId161"/>
    <p:sldId id="328" r:id="rId162"/>
    <p:sldId id="329" r:id="rId163"/>
    <p:sldId id="330" r:id="rId164"/>
    <p:sldId id="331" r:id="rId165"/>
    <p:sldId id="332" r:id="rId166"/>
    <p:sldId id="333" r:id="rId167"/>
    <p:sldId id="334" r:id="rId168"/>
    <p:sldId id="279" r:id="rId169"/>
    <p:sldId id="280" r:id="rId170"/>
    <p:sldId id="5360" r:id="rId171"/>
    <p:sldId id="281" r:id="rId172"/>
    <p:sldId id="2384" r:id="rId173"/>
    <p:sldId id="5584" r:id="rId174"/>
    <p:sldId id="282" r:id="rId175"/>
    <p:sldId id="352" r:id="rId176"/>
    <p:sldId id="353" r:id="rId177"/>
    <p:sldId id="354" r:id="rId178"/>
    <p:sldId id="355" r:id="rId179"/>
    <p:sldId id="356" r:id="rId180"/>
    <p:sldId id="357" r:id="rId181"/>
    <p:sldId id="358" r:id="rId182"/>
    <p:sldId id="359" r:id="rId183"/>
    <p:sldId id="360" r:id="rId184"/>
    <p:sldId id="361" r:id="rId185"/>
    <p:sldId id="362" r:id="rId186"/>
    <p:sldId id="363" r:id="rId187"/>
    <p:sldId id="364" r:id="rId188"/>
    <p:sldId id="365" r:id="rId189"/>
    <p:sldId id="366" r:id="rId190"/>
    <p:sldId id="384" r:id="rId191"/>
    <p:sldId id="385" r:id="rId192"/>
    <p:sldId id="386" r:id="rId193"/>
    <p:sldId id="387" r:id="rId194"/>
    <p:sldId id="388" r:id="rId195"/>
    <p:sldId id="389" r:id="rId196"/>
    <p:sldId id="390" r:id="rId197"/>
    <p:sldId id="391" r:id="rId198"/>
    <p:sldId id="392" r:id="rId199"/>
    <p:sldId id="393" r:id="rId200"/>
    <p:sldId id="394" r:id="rId201"/>
    <p:sldId id="395" r:id="rId202"/>
    <p:sldId id="396" r:id="rId203"/>
    <p:sldId id="397" r:id="rId204"/>
    <p:sldId id="398" r:id="rId205"/>
    <p:sldId id="399" r:id="rId206"/>
    <p:sldId id="400" r:id="rId207"/>
    <p:sldId id="401" r:id="rId208"/>
    <p:sldId id="402" r:id="rId209"/>
    <p:sldId id="403" r:id="rId210"/>
    <p:sldId id="404" r:id="rId211"/>
    <p:sldId id="405" r:id="rId212"/>
    <p:sldId id="406" r:id="rId213"/>
    <p:sldId id="283" r:id="rId214"/>
    <p:sldId id="284" r:id="rId215"/>
    <p:sldId id="407" r:id="rId216"/>
    <p:sldId id="285" r:id="rId217"/>
    <p:sldId id="367" r:id="rId218"/>
    <p:sldId id="368" r:id="rId219"/>
    <p:sldId id="369" r:id="rId220"/>
    <p:sldId id="370" r:id="rId221"/>
    <p:sldId id="371" r:id="rId222"/>
    <p:sldId id="372" r:id="rId223"/>
    <p:sldId id="373" r:id="rId224"/>
    <p:sldId id="374" r:id="rId225"/>
    <p:sldId id="375" r:id="rId226"/>
    <p:sldId id="376" r:id="rId227"/>
    <p:sldId id="377" r:id="rId228"/>
    <p:sldId id="378" r:id="rId229"/>
    <p:sldId id="379" r:id="rId230"/>
    <p:sldId id="380" r:id="rId231"/>
    <p:sldId id="381" r:id="rId232"/>
    <p:sldId id="382" r:id="rId233"/>
    <p:sldId id="383" r:id="rId234"/>
    <p:sldId id="534" r:id="rId235"/>
    <p:sldId id="535" r:id="rId236"/>
    <p:sldId id="536" r:id="rId237"/>
    <p:sldId id="537" r:id="rId238"/>
    <p:sldId id="259" r:id="rId239"/>
    <p:sldId id="286" r:id="rId240"/>
    <p:sldId id="287" r:id="rId241"/>
    <p:sldId id="408" r:id="rId242"/>
    <p:sldId id="1028" r:id="rId243"/>
    <p:sldId id="410" r:id="rId244"/>
    <p:sldId id="411" r:id="rId245"/>
    <p:sldId id="412" r:id="rId246"/>
    <p:sldId id="413" r:id="rId247"/>
    <p:sldId id="1100" r:id="rId248"/>
    <p:sldId id="415" r:id="rId249"/>
    <p:sldId id="416" r:id="rId250"/>
    <p:sldId id="417" r:id="rId251"/>
    <p:sldId id="1027" r:id="rId252"/>
    <p:sldId id="419" r:id="rId253"/>
    <p:sldId id="420" r:id="rId254"/>
    <p:sldId id="557" r:id="rId255"/>
    <p:sldId id="421" r:id="rId256"/>
    <p:sldId id="422" r:id="rId257"/>
    <p:sldId id="423" r:id="rId258"/>
    <p:sldId id="424" r:id="rId259"/>
    <p:sldId id="425" r:id="rId260"/>
    <p:sldId id="426" r:id="rId261"/>
    <p:sldId id="428" r:id="rId262"/>
    <p:sldId id="1101" r:id="rId263"/>
    <p:sldId id="427" r:id="rId264"/>
    <p:sldId id="288" r:id="rId265"/>
    <p:sldId id="430" r:id="rId266"/>
    <p:sldId id="431" r:id="rId267"/>
    <p:sldId id="432" r:id="rId268"/>
    <p:sldId id="1088" r:id="rId269"/>
    <p:sldId id="1094" r:id="rId270"/>
    <p:sldId id="1095" r:id="rId271"/>
    <p:sldId id="738" r:id="rId272"/>
    <p:sldId id="436" r:id="rId273"/>
    <p:sldId id="4565" r:id="rId274"/>
    <p:sldId id="438" r:id="rId275"/>
    <p:sldId id="439" r:id="rId276"/>
    <p:sldId id="289" r:id="rId277"/>
    <p:sldId id="5585" r:id="rId278"/>
    <p:sldId id="290" r:id="rId279"/>
    <p:sldId id="4564" r:id="rId280"/>
    <p:sldId id="488" r:id="rId281"/>
    <p:sldId id="440" r:id="rId282"/>
    <p:sldId id="291" r:id="rId283"/>
    <p:sldId id="292" r:id="rId284"/>
    <p:sldId id="293" r:id="rId285"/>
    <p:sldId id="441" r:id="rId286"/>
    <p:sldId id="442" r:id="rId287"/>
    <p:sldId id="443" r:id="rId288"/>
    <p:sldId id="444" r:id="rId289"/>
    <p:sldId id="445" r:id="rId290"/>
    <p:sldId id="446" r:id="rId291"/>
    <p:sldId id="1083" r:id="rId292"/>
    <p:sldId id="448" r:id="rId293"/>
    <p:sldId id="449" r:id="rId294"/>
    <p:sldId id="294" r:id="rId295"/>
    <p:sldId id="295" r:id="rId296"/>
    <p:sldId id="260" r:id="rId297"/>
    <p:sldId id="473" r:id="rId298"/>
    <p:sldId id="474" r:id="rId299"/>
    <p:sldId id="475" r:id="rId300"/>
    <p:sldId id="476" r:id="rId301"/>
    <p:sldId id="477" r:id="rId302"/>
    <p:sldId id="296" r:id="rId303"/>
    <p:sldId id="478" r:id="rId304"/>
    <p:sldId id="479" r:id="rId305"/>
    <p:sldId id="480" r:id="rId306"/>
    <p:sldId id="481" r:id="rId307"/>
    <p:sldId id="482" r:id="rId308"/>
    <p:sldId id="483" r:id="rId309"/>
    <p:sldId id="484" r:id="rId310"/>
    <p:sldId id="297" r:id="rId311"/>
    <p:sldId id="485" r:id="rId312"/>
    <p:sldId id="486" r:id="rId313"/>
    <p:sldId id="487" r:id="rId314"/>
    <p:sldId id="1097" r:id="rId315"/>
    <p:sldId id="1096" r:id="rId316"/>
    <p:sldId id="492" r:id="rId317"/>
    <p:sldId id="491" r:id="rId318"/>
    <p:sldId id="298" r:id="rId319"/>
    <p:sldId id="4566" r:id="rId320"/>
    <p:sldId id="505" r:id="rId321"/>
    <p:sldId id="506" r:id="rId322"/>
    <p:sldId id="507" r:id="rId323"/>
    <p:sldId id="508" r:id="rId324"/>
    <p:sldId id="509" r:id="rId325"/>
    <p:sldId id="510" r:id="rId326"/>
    <p:sldId id="511" r:id="rId327"/>
    <p:sldId id="512" r:id="rId328"/>
    <p:sldId id="4567" r:id="rId329"/>
    <p:sldId id="514" r:id="rId330"/>
    <p:sldId id="515" r:id="rId331"/>
    <p:sldId id="516" r:id="rId332"/>
    <p:sldId id="517" r:id="rId333"/>
    <p:sldId id="518" r:id="rId334"/>
    <p:sldId id="519" r:id="rId335"/>
    <p:sldId id="520" r:id="rId336"/>
    <p:sldId id="521" r:id="rId337"/>
    <p:sldId id="522" r:id="rId338"/>
    <p:sldId id="523" r:id="rId339"/>
    <p:sldId id="524" r:id="rId340"/>
    <p:sldId id="525" r:id="rId341"/>
    <p:sldId id="4569" r:id="rId342"/>
    <p:sldId id="4570" r:id="rId343"/>
    <p:sldId id="4571" r:id="rId344"/>
    <p:sldId id="4572" r:id="rId345"/>
    <p:sldId id="4573" r:id="rId346"/>
    <p:sldId id="531" r:id="rId347"/>
    <p:sldId id="532" r:id="rId348"/>
    <p:sldId id="4574" r:id="rId349"/>
    <p:sldId id="493" r:id="rId350"/>
    <p:sldId id="494" r:id="rId351"/>
    <p:sldId id="4568" r:id="rId352"/>
    <p:sldId id="496" r:id="rId353"/>
    <p:sldId id="497" r:id="rId354"/>
    <p:sldId id="498" r:id="rId355"/>
    <p:sldId id="499" r:id="rId356"/>
    <p:sldId id="500" r:id="rId357"/>
    <p:sldId id="501" r:id="rId358"/>
    <p:sldId id="502" r:id="rId359"/>
    <p:sldId id="503" r:id="rId360"/>
    <p:sldId id="261" r:id="rId361"/>
    <p:sldId id="5586" r:id="rId362"/>
    <p:sldId id="450" r:id="rId363"/>
    <p:sldId id="451" r:id="rId364"/>
    <p:sldId id="452" r:id="rId365"/>
    <p:sldId id="453" r:id="rId366"/>
    <p:sldId id="454" r:id="rId367"/>
    <p:sldId id="455" r:id="rId368"/>
    <p:sldId id="456" r:id="rId369"/>
    <p:sldId id="457" r:id="rId370"/>
    <p:sldId id="458" r:id="rId371"/>
    <p:sldId id="459" r:id="rId372"/>
    <p:sldId id="460" r:id="rId373"/>
    <p:sldId id="461" r:id="rId374"/>
    <p:sldId id="462" r:id="rId375"/>
    <p:sldId id="463" r:id="rId376"/>
    <p:sldId id="464" r:id="rId377"/>
    <p:sldId id="465" r:id="rId378"/>
    <p:sldId id="466" r:id="rId379"/>
    <p:sldId id="467" r:id="rId380"/>
    <p:sldId id="468" r:id="rId381"/>
    <p:sldId id="469" r:id="rId382"/>
    <p:sldId id="470" r:id="rId383"/>
    <p:sldId id="471" r:id="rId384"/>
    <p:sldId id="472" r:id="rId385"/>
    <p:sldId id="299" r:id="rId386"/>
    <p:sldId id="300" r:id="rId3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D5114FE-0883-4375-97BD-AD6F7B5CA6FD}">
          <p14:sldIdLst>
            <p14:sldId id="256"/>
            <p14:sldId id="5338"/>
            <p14:sldId id="5339"/>
            <p14:sldId id="5413"/>
            <p14:sldId id="5568"/>
          </p14:sldIdLst>
        </p14:section>
        <p14:section name="A. Predictions by Christ" id="{335C8F8A-6E13-4D99-A1D9-80D4AA843778}">
          <p14:sldIdLst>
            <p14:sldId id="257"/>
            <p14:sldId id="301"/>
            <p14:sldId id="262"/>
            <p14:sldId id="302"/>
            <p14:sldId id="538"/>
            <p14:sldId id="539"/>
            <p14:sldId id="540"/>
            <p14:sldId id="541"/>
            <p14:sldId id="542"/>
            <p14:sldId id="543"/>
            <p14:sldId id="5580"/>
            <p14:sldId id="5581"/>
            <p14:sldId id="5582"/>
            <p14:sldId id="263"/>
            <p14:sldId id="303"/>
            <p14:sldId id="304"/>
            <p14:sldId id="305"/>
            <p14:sldId id="306"/>
            <p14:sldId id="544"/>
            <p14:sldId id="545"/>
            <p14:sldId id="546"/>
            <p14:sldId id="264"/>
            <p14:sldId id="265"/>
            <p14:sldId id="266"/>
            <p14:sldId id="1099"/>
            <p14:sldId id="5206"/>
            <p14:sldId id="5565"/>
            <p14:sldId id="5516"/>
            <p14:sldId id="547"/>
            <p14:sldId id="267"/>
            <p14:sldId id="548"/>
            <p14:sldId id="268"/>
            <p14:sldId id="269"/>
            <p14:sldId id="549"/>
            <p14:sldId id="550"/>
            <p14:sldId id="551"/>
            <p14:sldId id="553"/>
            <p14:sldId id="1098"/>
            <p14:sldId id="270"/>
            <p14:sldId id="271"/>
            <p14:sldId id="272"/>
            <p14:sldId id="273"/>
            <p14:sldId id="5717"/>
            <p14:sldId id="5718"/>
            <p14:sldId id="274"/>
            <p14:sldId id="5570"/>
            <p14:sldId id="5571"/>
            <p14:sldId id="5572"/>
            <p14:sldId id="351"/>
            <p14:sldId id="5573"/>
            <p14:sldId id="5574"/>
            <p14:sldId id="5575"/>
            <p14:sldId id="5576"/>
            <p14:sldId id="349"/>
            <p14:sldId id="5583"/>
            <p14:sldId id="5587"/>
            <p14:sldId id="5716"/>
            <p14:sldId id="346"/>
            <p14:sldId id="5578"/>
            <p14:sldId id="345"/>
            <p14:sldId id="5579"/>
            <p14:sldId id="342"/>
            <p14:sldId id="275"/>
            <p14:sldId id="309"/>
            <p14:sldId id="310"/>
            <p14:sldId id="311"/>
            <p14:sldId id="312"/>
            <p14:sldId id="313"/>
            <p14:sldId id="5523"/>
          </p14:sldIdLst>
        </p14:section>
        <p14:section name="B. Preparations for Christ's Death" id="{7A090FBD-81D4-4451-BDB4-B52FBAB794A1}">
          <p14:sldIdLst>
            <p14:sldId id="5569"/>
            <p14:sldId id="258"/>
            <p14:sldId id="276"/>
            <p14:sldId id="277"/>
            <p14:sldId id="278"/>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279"/>
            <p14:sldId id="280"/>
            <p14:sldId id="5360"/>
            <p14:sldId id="281"/>
            <p14:sldId id="2384"/>
            <p14:sldId id="5584"/>
            <p14:sldId id="282"/>
            <p14:sldId id="352"/>
            <p14:sldId id="353"/>
            <p14:sldId id="354"/>
            <p14:sldId id="355"/>
            <p14:sldId id="356"/>
            <p14:sldId id="357"/>
            <p14:sldId id="358"/>
            <p14:sldId id="359"/>
            <p14:sldId id="360"/>
            <p14:sldId id="361"/>
            <p14:sldId id="362"/>
            <p14:sldId id="363"/>
            <p14:sldId id="364"/>
            <p14:sldId id="365"/>
            <p14:sldId id="366"/>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283"/>
            <p14:sldId id="284"/>
            <p14:sldId id="407"/>
            <p14:sldId id="285"/>
            <p14:sldId id="367"/>
            <p14:sldId id="368"/>
            <p14:sldId id="369"/>
            <p14:sldId id="370"/>
            <p14:sldId id="371"/>
            <p14:sldId id="372"/>
            <p14:sldId id="373"/>
            <p14:sldId id="374"/>
            <p14:sldId id="375"/>
            <p14:sldId id="376"/>
            <p14:sldId id="377"/>
            <p14:sldId id="378"/>
            <p14:sldId id="379"/>
            <p14:sldId id="380"/>
            <p14:sldId id="381"/>
            <p14:sldId id="382"/>
            <p14:sldId id="383"/>
            <p14:sldId id="534"/>
            <p14:sldId id="535"/>
            <p14:sldId id="536"/>
            <p14:sldId id="537"/>
          </p14:sldIdLst>
        </p14:section>
        <p14:section name="C. Precepts by Christ" id="{F23DDB42-41D2-4B5C-8CD7-AF58501D857C}">
          <p14:sldIdLst>
            <p14:sldId id="259"/>
            <p14:sldId id="286"/>
            <p14:sldId id="287"/>
            <p14:sldId id="408"/>
            <p14:sldId id="1028"/>
            <p14:sldId id="410"/>
            <p14:sldId id="411"/>
            <p14:sldId id="412"/>
            <p14:sldId id="413"/>
            <p14:sldId id="1100"/>
            <p14:sldId id="415"/>
            <p14:sldId id="416"/>
            <p14:sldId id="417"/>
            <p14:sldId id="1027"/>
            <p14:sldId id="419"/>
            <p14:sldId id="420"/>
            <p14:sldId id="557"/>
            <p14:sldId id="421"/>
            <p14:sldId id="422"/>
            <p14:sldId id="423"/>
            <p14:sldId id="424"/>
            <p14:sldId id="425"/>
            <p14:sldId id="426"/>
            <p14:sldId id="428"/>
            <p14:sldId id="1101"/>
            <p14:sldId id="427"/>
            <p14:sldId id="288"/>
            <p14:sldId id="430"/>
            <p14:sldId id="431"/>
            <p14:sldId id="432"/>
            <p14:sldId id="1088"/>
            <p14:sldId id="1094"/>
            <p14:sldId id="1095"/>
            <p14:sldId id="738"/>
            <p14:sldId id="436"/>
            <p14:sldId id="4565"/>
            <p14:sldId id="438"/>
            <p14:sldId id="439"/>
            <p14:sldId id="289"/>
            <p14:sldId id="5585"/>
            <p14:sldId id="290"/>
            <p14:sldId id="4564"/>
            <p14:sldId id="488"/>
            <p14:sldId id="440"/>
            <p14:sldId id="291"/>
            <p14:sldId id="292"/>
            <p14:sldId id="293"/>
            <p14:sldId id="441"/>
            <p14:sldId id="442"/>
            <p14:sldId id="443"/>
            <p14:sldId id="444"/>
            <p14:sldId id="445"/>
            <p14:sldId id="446"/>
            <p14:sldId id="1083"/>
            <p14:sldId id="448"/>
            <p14:sldId id="449"/>
            <p14:sldId id="294"/>
            <p14:sldId id="295"/>
          </p14:sldIdLst>
        </p14:section>
        <p14:section name="D. Prayer by Christ for Believers" id="{1C29158E-C49A-4786-85FA-416E6C81096C}">
          <p14:sldIdLst>
            <p14:sldId id="260"/>
            <p14:sldId id="473"/>
            <p14:sldId id="474"/>
            <p14:sldId id="475"/>
            <p14:sldId id="476"/>
            <p14:sldId id="477"/>
            <p14:sldId id="296"/>
            <p14:sldId id="478"/>
            <p14:sldId id="479"/>
            <p14:sldId id="480"/>
            <p14:sldId id="481"/>
            <p14:sldId id="482"/>
            <p14:sldId id="483"/>
            <p14:sldId id="484"/>
            <p14:sldId id="297"/>
            <p14:sldId id="485"/>
            <p14:sldId id="486"/>
            <p14:sldId id="487"/>
            <p14:sldId id="1097"/>
            <p14:sldId id="1096"/>
            <p14:sldId id="492"/>
            <p14:sldId id="491"/>
            <p14:sldId id="298"/>
            <p14:sldId id="4566"/>
            <p14:sldId id="505"/>
            <p14:sldId id="506"/>
            <p14:sldId id="507"/>
            <p14:sldId id="508"/>
            <p14:sldId id="509"/>
            <p14:sldId id="510"/>
            <p14:sldId id="511"/>
            <p14:sldId id="512"/>
            <p14:sldId id="4567"/>
            <p14:sldId id="514"/>
            <p14:sldId id="515"/>
            <p14:sldId id="516"/>
            <p14:sldId id="517"/>
            <p14:sldId id="518"/>
            <p14:sldId id="519"/>
            <p14:sldId id="520"/>
            <p14:sldId id="521"/>
            <p14:sldId id="522"/>
            <p14:sldId id="523"/>
            <p14:sldId id="524"/>
            <p14:sldId id="525"/>
            <p14:sldId id="4569"/>
            <p14:sldId id="4570"/>
            <p14:sldId id="4571"/>
            <p14:sldId id="4572"/>
            <p14:sldId id="4573"/>
            <p14:sldId id="531"/>
            <p14:sldId id="532"/>
            <p14:sldId id="4574"/>
            <p14:sldId id="493"/>
            <p14:sldId id="494"/>
            <p14:sldId id="4568"/>
            <p14:sldId id="496"/>
            <p14:sldId id="497"/>
            <p14:sldId id="498"/>
            <p14:sldId id="499"/>
            <p14:sldId id="500"/>
            <p14:sldId id="501"/>
            <p14:sldId id="502"/>
            <p14:sldId id="503"/>
          </p14:sldIdLst>
        </p14:section>
        <p14:section name="E. Prayer in the Garden" id="{D3BBAAB9-B47C-4069-BFC3-8A2C7F3822B5}">
          <p14:sldIdLst>
            <p14:sldId id="261"/>
            <p14:sldId id="5586"/>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299"/>
            <p14:sldId id="3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E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1" autoAdjust="0"/>
    <p:restoredTop sz="63363"/>
  </p:normalViewPr>
  <p:slideViewPr>
    <p:cSldViewPr snapToGrid="0">
      <p:cViewPr varScale="1">
        <p:scale>
          <a:sx n="79" d="100"/>
          <a:sy n="79" d="100"/>
        </p:scale>
        <p:origin x="400" y="496"/>
      </p:cViewPr>
      <p:guideLst/>
    </p:cSldViewPr>
  </p:slideViewPr>
  <p:notesTextViewPr>
    <p:cViewPr>
      <p:scale>
        <a:sx n="1" d="1"/>
        <a:sy n="1" d="1"/>
      </p:scale>
      <p:origin x="0" y="0"/>
    </p:cViewPr>
  </p:notesTextViewPr>
  <p:sorterViewPr>
    <p:cViewPr varScale="1">
      <p:scale>
        <a:sx n="50" d="100"/>
        <a:sy n="50" d="100"/>
      </p:scale>
      <p:origin x="0" y="0"/>
    </p:cViewPr>
  </p:sorterViewPr>
  <p:notesViewPr>
    <p:cSldViewPr snapToGrid="0">
      <p:cViewPr varScale="1">
        <p:scale>
          <a:sx n="114" d="100"/>
          <a:sy n="114" d="100"/>
        </p:scale>
        <p:origin x="1032"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99" Type="http://schemas.openxmlformats.org/officeDocument/2006/relationships/slide" Target="slides/slide23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324" Type="http://schemas.openxmlformats.org/officeDocument/2006/relationships/slide" Target="slides/slide255.xml"/><Relationship Id="rId366" Type="http://schemas.openxmlformats.org/officeDocument/2006/relationships/slide" Target="slides/slide297.xml"/><Relationship Id="rId170" Type="http://schemas.openxmlformats.org/officeDocument/2006/relationships/slide" Target="slides/slide101.xml"/><Relationship Id="rId226" Type="http://schemas.openxmlformats.org/officeDocument/2006/relationships/slide" Target="slides/slide157.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335" Type="http://schemas.openxmlformats.org/officeDocument/2006/relationships/slide" Target="slides/slide266.xml"/><Relationship Id="rId377" Type="http://schemas.openxmlformats.org/officeDocument/2006/relationships/slide" Target="slides/slide308.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290" Type="http://schemas.openxmlformats.org/officeDocument/2006/relationships/slide" Target="slides/slide221.xml"/><Relationship Id="rId304" Type="http://schemas.openxmlformats.org/officeDocument/2006/relationships/slide" Target="slides/slide235.xml"/><Relationship Id="rId346" Type="http://schemas.openxmlformats.org/officeDocument/2006/relationships/slide" Target="slides/slide277.xml"/><Relationship Id="rId388" Type="http://schemas.openxmlformats.org/officeDocument/2006/relationships/notesMaster" Target="notesMasters/notesMaster1.xml"/><Relationship Id="rId85" Type="http://schemas.openxmlformats.org/officeDocument/2006/relationships/slide" Target="slides/slide16.xml"/><Relationship Id="rId150" Type="http://schemas.openxmlformats.org/officeDocument/2006/relationships/slide" Target="slides/slide81.xml"/><Relationship Id="rId192" Type="http://schemas.openxmlformats.org/officeDocument/2006/relationships/slide" Target="slides/slide123.xml"/><Relationship Id="rId206" Type="http://schemas.openxmlformats.org/officeDocument/2006/relationships/slide" Target="slides/slide137.xml"/><Relationship Id="rId248" Type="http://schemas.openxmlformats.org/officeDocument/2006/relationships/slide" Target="slides/slide179.xml"/><Relationship Id="rId12" Type="http://schemas.openxmlformats.org/officeDocument/2006/relationships/slideMaster" Target="slideMasters/slideMaster12.xml"/><Relationship Id="rId108" Type="http://schemas.openxmlformats.org/officeDocument/2006/relationships/slide" Target="slides/slide39.xml"/><Relationship Id="rId315" Type="http://schemas.openxmlformats.org/officeDocument/2006/relationships/slide" Target="slides/slide246.xml"/><Relationship Id="rId357" Type="http://schemas.openxmlformats.org/officeDocument/2006/relationships/slide" Target="slides/slide288.xml"/><Relationship Id="rId54" Type="http://schemas.openxmlformats.org/officeDocument/2006/relationships/slideMaster" Target="slideMasters/slideMaster54.xml"/><Relationship Id="rId96" Type="http://schemas.openxmlformats.org/officeDocument/2006/relationships/slide" Target="slides/slide27.xml"/><Relationship Id="rId161" Type="http://schemas.openxmlformats.org/officeDocument/2006/relationships/slide" Target="slides/slide92.xml"/><Relationship Id="rId217" Type="http://schemas.openxmlformats.org/officeDocument/2006/relationships/slide" Target="slides/slide148.xml"/><Relationship Id="rId259"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326" Type="http://schemas.openxmlformats.org/officeDocument/2006/relationships/slide" Target="slides/slide257.xml"/><Relationship Id="rId65" Type="http://schemas.openxmlformats.org/officeDocument/2006/relationships/slideMaster" Target="slideMasters/slideMaster65.xml"/><Relationship Id="rId130" Type="http://schemas.openxmlformats.org/officeDocument/2006/relationships/slide" Target="slides/slide61.xml"/><Relationship Id="rId368" Type="http://schemas.openxmlformats.org/officeDocument/2006/relationships/slide" Target="slides/slide299.xml"/><Relationship Id="rId172" Type="http://schemas.openxmlformats.org/officeDocument/2006/relationships/slide" Target="slides/slide103.xml"/><Relationship Id="rId228" Type="http://schemas.openxmlformats.org/officeDocument/2006/relationships/slide" Target="slides/slide159.xml"/><Relationship Id="rId281" Type="http://schemas.openxmlformats.org/officeDocument/2006/relationships/slide" Target="slides/slide212.xml"/><Relationship Id="rId337" Type="http://schemas.openxmlformats.org/officeDocument/2006/relationships/slide" Target="slides/slide268.xml"/><Relationship Id="rId34" Type="http://schemas.openxmlformats.org/officeDocument/2006/relationships/slideMaster" Target="slideMasters/slideMaster34.xml"/><Relationship Id="rId76" Type="http://schemas.openxmlformats.org/officeDocument/2006/relationships/slide" Target="slides/slide7.xml"/><Relationship Id="rId141" Type="http://schemas.openxmlformats.org/officeDocument/2006/relationships/slide" Target="slides/slide72.xml"/><Relationship Id="rId379" Type="http://schemas.openxmlformats.org/officeDocument/2006/relationships/slide" Target="slides/slide310.xml"/><Relationship Id="rId7" Type="http://schemas.openxmlformats.org/officeDocument/2006/relationships/slideMaster" Target="slideMasters/slideMaster7.xml"/><Relationship Id="rId183" Type="http://schemas.openxmlformats.org/officeDocument/2006/relationships/slide" Target="slides/slide114.xml"/><Relationship Id="rId239" Type="http://schemas.openxmlformats.org/officeDocument/2006/relationships/slide" Target="slides/slide170.xml"/><Relationship Id="rId390" Type="http://schemas.openxmlformats.org/officeDocument/2006/relationships/viewProps" Target="viewProps.xml"/><Relationship Id="rId250" Type="http://schemas.openxmlformats.org/officeDocument/2006/relationships/slide" Target="slides/slide181.xml"/><Relationship Id="rId292" Type="http://schemas.openxmlformats.org/officeDocument/2006/relationships/slide" Target="slides/slide223.xml"/><Relationship Id="rId306" Type="http://schemas.openxmlformats.org/officeDocument/2006/relationships/slide" Target="slides/slide237.xml"/><Relationship Id="rId45" Type="http://schemas.openxmlformats.org/officeDocument/2006/relationships/slideMaster" Target="slideMasters/slideMaster45.xml"/><Relationship Id="rId87" Type="http://schemas.openxmlformats.org/officeDocument/2006/relationships/slide" Target="slides/slide18.xml"/><Relationship Id="rId110" Type="http://schemas.openxmlformats.org/officeDocument/2006/relationships/slide" Target="slides/slide41.xml"/><Relationship Id="rId348" Type="http://schemas.openxmlformats.org/officeDocument/2006/relationships/slide" Target="slides/slide279.xml"/><Relationship Id="rId152" Type="http://schemas.openxmlformats.org/officeDocument/2006/relationships/slide" Target="slides/slide83.xml"/><Relationship Id="rId194" Type="http://schemas.openxmlformats.org/officeDocument/2006/relationships/slide" Target="slides/slide125.xml"/><Relationship Id="rId208" Type="http://schemas.openxmlformats.org/officeDocument/2006/relationships/slide" Target="slides/slide139.xml"/><Relationship Id="rId261" Type="http://schemas.openxmlformats.org/officeDocument/2006/relationships/slide" Target="slides/slide192.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8.xml"/><Relationship Id="rId359" Type="http://schemas.openxmlformats.org/officeDocument/2006/relationships/slide" Target="slides/slide290.xml"/><Relationship Id="rId98" Type="http://schemas.openxmlformats.org/officeDocument/2006/relationships/slide" Target="slides/slide29.xml"/><Relationship Id="rId121" Type="http://schemas.openxmlformats.org/officeDocument/2006/relationships/slide" Target="slides/slide52.xml"/><Relationship Id="rId163" Type="http://schemas.openxmlformats.org/officeDocument/2006/relationships/slide" Target="slides/slide94.xml"/><Relationship Id="rId219" Type="http://schemas.openxmlformats.org/officeDocument/2006/relationships/slide" Target="slides/slide150.xml"/><Relationship Id="rId370" Type="http://schemas.openxmlformats.org/officeDocument/2006/relationships/slide" Target="slides/slide301.xml"/><Relationship Id="rId230" Type="http://schemas.openxmlformats.org/officeDocument/2006/relationships/slide" Target="slides/slide161.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3.xml"/><Relationship Id="rId328" Type="http://schemas.openxmlformats.org/officeDocument/2006/relationships/slide" Target="slides/slide259.xml"/><Relationship Id="rId132" Type="http://schemas.openxmlformats.org/officeDocument/2006/relationships/slide" Target="slides/slide63.xml"/><Relationship Id="rId174" Type="http://schemas.openxmlformats.org/officeDocument/2006/relationships/slide" Target="slides/slide105.xml"/><Relationship Id="rId381" Type="http://schemas.openxmlformats.org/officeDocument/2006/relationships/slide" Target="slides/slide312.xml"/><Relationship Id="rId241" Type="http://schemas.openxmlformats.org/officeDocument/2006/relationships/slide" Target="slides/slide172.xml"/><Relationship Id="rId36" Type="http://schemas.openxmlformats.org/officeDocument/2006/relationships/slideMaster" Target="slideMasters/slideMaster36.xml"/><Relationship Id="rId283" Type="http://schemas.openxmlformats.org/officeDocument/2006/relationships/slide" Target="slides/slide214.xml"/><Relationship Id="rId339" Type="http://schemas.openxmlformats.org/officeDocument/2006/relationships/slide" Target="slides/slide270.xml"/><Relationship Id="rId78" Type="http://schemas.openxmlformats.org/officeDocument/2006/relationships/slide" Target="slides/slide9.xml"/><Relationship Id="rId101" Type="http://schemas.openxmlformats.org/officeDocument/2006/relationships/slide" Target="slides/slide32.xml"/><Relationship Id="rId143" Type="http://schemas.openxmlformats.org/officeDocument/2006/relationships/slide" Target="slides/slide74.xml"/><Relationship Id="rId185" Type="http://schemas.openxmlformats.org/officeDocument/2006/relationships/slide" Target="slides/slide116.xml"/><Relationship Id="rId350" Type="http://schemas.openxmlformats.org/officeDocument/2006/relationships/slide" Target="slides/slide281.xml"/><Relationship Id="rId9" Type="http://schemas.openxmlformats.org/officeDocument/2006/relationships/slideMaster" Target="slideMasters/slideMaster9.xml"/><Relationship Id="rId210" Type="http://schemas.openxmlformats.org/officeDocument/2006/relationships/slide" Target="slides/slide141.xml"/><Relationship Id="rId392" Type="http://schemas.openxmlformats.org/officeDocument/2006/relationships/tableStyles" Target="tableStyles.xml"/><Relationship Id="rId252" Type="http://schemas.openxmlformats.org/officeDocument/2006/relationships/slide" Target="slides/slide183.xml"/><Relationship Id="rId294" Type="http://schemas.openxmlformats.org/officeDocument/2006/relationships/slide" Target="slides/slide225.xml"/><Relationship Id="rId308" Type="http://schemas.openxmlformats.org/officeDocument/2006/relationships/slide" Target="slides/slide239.xml"/><Relationship Id="rId47" Type="http://schemas.openxmlformats.org/officeDocument/2006/relationships/slideMaster" Target="slideMasters/slideMaster47.xml"/><Relationship Id="rId89" Type="http://schemas.openxmlformats.org/officeDocument/2006/relationships/slide" Target="slides/slide20.xml"/><Relationship Id="rId112" Type="http://schemas.openxmlformats.org/officeDocument/2006/relationships/slide" Target="slides/slide43.xml"/><Relationship Id="rId154" Type="http://schemas.openxmlformats.org/officeDocument/2006/relationships/slide" Target="slides/slide85.xml"/><Relationship Id="rId361" Type="http://schemas.openxmlformats.org/officeDocument/2006/relationships/slide" Target="slides/slide292.xml"/><Relationship Id="rId196" Type="http://schemas.openxmlformats.org/officeDocument/2006/relationships/slide" Target="slides/slide127.xml"/><Relationship Id="rId200" Type="http://schemas.openxmlformats.org/officeDocument/2006/relationships/slide" Target="slides/slide131.xml"/><Relationship Id="rId382" Type="http://schemas.openxmlformats.org/officeDocument/2006/relationships/slide" Target="slides/slide313.xml"/><Relationship Id="rId16" Type="http://schemas.openxmlformats.org/officeDocument/2006/relationships/slideMaster" Target="slideMasters/slideMaster16.xml"/><Relationship Id="rId221" Type="http://schemas.openxmlformats.org/officeDocument/2006/relationships/slide" Target="slides/slide152.xml"/><Relationship Id="rId242" Type="http://schemas.openxmlformats.org/officeDocument/2006/relationships/slide" Target="slides/slide173.xml"/><Relationship Id="rId263" Type="http://schemas.openxmlformats.org/officeDocument/2006/relationships/slide" Target="slides/slide194.xml"/><Relationship Id="rId284" Type="http://schemas.openxmlformats.org/officeDocument/2006/relationships/slide" Target="slides/slide215.xml"/><Relationship Id="rId319" Type="http://schemas.openxmlformats.org/officeDocument/2006/relationships/slide" Target="slides/slide250.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330" Type="http://schemas.openxmlformats.org/officeDocument/2006/relationships/slide" Target="slides/slide261.xml"/><Relationship Id="rId90" Type="http://schemas.openxmlformats.org/officeDocument/2006/relationships/slide" Target="slides/slide21.xml"/><Relationship Id="rId165" Type="http://schemas.openxmlformats.org/officeDocument/2006/relationships/slide" Target="slides/slide96.xml"/><Relationship Id="rId186" Type="http://schemas.openxmlformats.org/officeDocument/2006/relationships/slide" Target="slides/slide117.xml"/><Relationship Id="rId351" Type="http://schemas.openxmlformats.org/officeDocument/2006/relationships/slide" Target="slides/slide282.xml"/><Relationship Id="rId372" Type="http://schemas.openxmlformats.org/officeDocument/2006/relationships/slide" Target="slides/slide303.xml"/><Relationship Id="rId211" Type="http://schemas.openxmlformats.org/officeDocument/2006/relationships/slide" Target="slides/slide142.xml"/><Relationship Id="rId232" Type="http://schemas.openxmlformats.org/officeDocument/2006/relationships/slide" Target="slides/slide163.xml"/><Relationship Id="rId253" Type="http://schemas.openxmlformats.org/officeDocument/2006/relationships/slide" Target="slides/slide184.xml"/><Relationship Id="rId274" Type="http://schemas.openxmlformats.org/officeDocument/2006/relationships/slide" Target="slides/slide205.xml"/><Relationship Id="rId295" Type="http://schemas.openxmlformats.org/officeDocument/2006/relationships/slide" Target="slides/slide226.xml"/><Relationship Id="rId309" Type="http://schemas.openxmlformats.org/officeDocument/2006/relationships/slide" Target="slides/slide24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320" Type="http://schemas.openxmlformats.org/officeDocument/2006/relationships/slide" Target="slides/slide251.xml"/><Relationship Id="rId80" Type="http://schemas.openxmlformats.org/officeDocument/2006/relationships/slide" Target="slides/slide11.xml"/><Relationship Id="rId155" Type="http://schemas.openxmlformats.org/officeDocument/2006/relationships/slide" Target="slides/slide86.xml"/><Relationship Id="rId176" Type="http://schemas.openxmlformats.org/officeDocument/2006/relationships/slide" Target="slides/slide107.xml"/><Relationship Id="rId197" Type="http://schemas.openxmlformats.org/officeDocument/2006/relationships/slide" Target="slides/slide128.xml"/><Relationship Id="rId341" Type="http://schemas.openxmlformats.org/officeDocument/2006/relationships/slide" Target="slides/slide272.xml"/><Relationship Id="rId362" Type="http://schemas.openxmlformats.org/officeDocument/2006/relationships/slide" Target="slides/slide293.xml"/><Relationship Id="rId383" Type="http://schemas.openxmlformats.org/officeDocument/2006/relationships/slide" Target="slides/slide314.xml"/><Relationship Id="rId201" Type="http://schemas.openxmlformats.org/officeDocument/2006/relationships/slide" Target="slides/slide132.xml"/><Relationship Id="rId222" Type="http://schemas.openxmlformats.org/officeDocument/2006/relationships/slide" Target="slides/slide153.xml"/><Relationship Id="rId243" Type="http://schemas.openxmlformats.org/officeDocument/2006/relationships/slide" Target="slides/slide174.xml"/><Relationship Id="rId264" Type="http://schemas.openxmlformats.org/officeDocument/2006/relationships/slide" Target="slides/slide195.xml"/><Relationship Id="rId285" Type="http://schemas.openxmlformats.org/officeDocument/2006/relationships/slide" Target="slides/slide2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24" Type="http://schemas.openxmlformats.org/officeDocument/2006/relationships/slide" Target="slides/slide55.xml"/><Relationship Id="rId310" Type="http://schemas.openxmlformats.org/officeDocument/2006/relationships/slide" Target="slides/slide241.xml"/><Relationship Id="rId70" Type="http://schemas.openxmlformats.org/officeDocument/2006/relationships/slide" Target="slides/slide1.xml"/><Relationship Id="rId91" Type="http://schemas.openxmlformats.org/officeDocument/2006/relationships/slide" Target="slides/slide22.xml"/><Relationship Id="rId145" Type="http://schemas.openxmlformats.org/officeDocument/2006/relationships/slide" Target="slides/slide76.xml"/><Relationship Id="rId166" Type="http://schemas.openxmlformats.org/officeDocument/2006/relationships/slide" Target="slides/slide97.xml"/><Relationship Id="rId187" Type="http://schemas.openxmlformats.org/officeDocument/2006/relationships/slide" Target="slides/slide118.xml"/><Relationship Id="rId331" Type="http://schemas.openxmlformats.org/officeDocument/2006/relationships/slide" Target="slides/slide262.xml"/><Relationship Id="rId352" Type="http://schemas.openxmlformats.org/officeDocument/2006/relationships/slide" Target="slides/slide283.xml"/><Relationship Id="rId373" Type="http://schemas.openxmlformats.org/officeDocument/2006/relationships/slide" Target="slides/slide304.xml"/><Relationship Id="rId1" Type="http://schemas.openxmlformats.org/officeDocument/2006/relationships/slideMaster" Target="slideMasters/slideMaster1.xml"/><Relationship Id="rId212" Type="http://schemas.openxmlformats.org/officeDocument/2006/relationships/slide" Target="slides/slide143.xml"/><Relationship Id="rId233" Type="http://schemas.openxmlformats.org/officeDocument/2006/relationships/slide" Target="slides/slide164.xml"/><Relationship Id="rId254"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275" Type="http://schemas.openxmlformats.org/officeDocument/2006/relationships/slide" Target="slides/slide206.xml"/><Relationship Id="rId296" Type="http://schemas.openxmlformats.org/officeDocument/2006/relationships/slide" Target="slides/slide227.xml"/><Relationship Id="rId300" Type="http://schemas.openxmlformats.org/officeDocument/2006/relationships/slide" Target="slides/slide231.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321" Type="http://schemas.openxmlformats.org/officeDocument/2006/relationships/slide" Target="slides/slide252.xml"/><Relationship Id="rId342" Type="http://schemas.openxmlformats.org/officeDocument/2006/relationships/slide" Target="slides/slide273.xml"/><Relationship Id="rId363" Type="http://schemas.openxmlformats.org/officeDocument/2006/relationships/slide" Target="slides/slide294.xml"/><Relationship Id="rId384" Type="http://schemas.openxmlformats.org/officeDocument/2006/relationships/slide" Target="slides/slide315.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slide" Target="slides/slide217.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311" Type="http://schemas.openxmlformats.org/officeDocument/2006/relationships/slide" Target="slides/slide242.xml"/><Relationship Id="rId332" Type="http://schemas.openxmlformats.org/officeDocument/2006/relationships/slide" Target="slides/slide263.xml"/><Relationship Id="rId353" Type="http://schemas.openxmlformats.org/officeDocument/2006/relationships/slide" Target="slides/slide284.xml"/><Relationship Id="rId374" Type="http://schemas.openxmlformats.org/officeDocument/2006/relationships/slide" Target="slides/slide305.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297" Type="http://schemas.openxmlformats.org/officeDocument/2006/relationships/slide" Target="slides/slide228.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301" Type="http://schemas.openxmlformats.org/officeDocument/2006/relationships/slide" Target="slides/slide232.xml"/><Relationship Id="rId322" Type="http://schemas.openxmlformats.org/officeDocument/2006/relationships/slide" Target="slides/slide253.xml"/><Relationship Id="rId343" Type="http://schemas.openxmlformats.org/officeDocument/2006/relationships/slide" Target="slides/slide274.xml"/><Relationship Id="rId364" Type="http://schemas.openxmlformats.org/officeDocument/2006/relationships/slide" Target="slides/slide295.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385" Type="http://schemas.openxmlformats.org/officeDocument/2006/relationships/slide" Target="slides/slide316.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slide" Target="slides/slide218.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312" Type="http://schemas.openxmlformats.org/officeDocument/2006/relationships/slide" Target="slides/slide243.xml"/><Relationship Id="rId333" Type="http://schemas.openxmlformats.org/officeDocument/2006/relationships/slide" Target="slides/slide264.xml"/><Relationship Id="rId354" Type="http://schemas.openxmlformats.org/officeDocument/2006/relationships/slide" Target="slides/slide285.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75" Type="http://schemas.openxmlformats.org/officeDocument/2006/relationships/slide" Target="slides/slide306.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298" Type="http://schemas.openxmlformats.org/officeDocument/2006/relationships/slide" Target="slides/slide229.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302" Type="http://schemas.openxmlformats.org/officeDocument/2006/relationships/slide" Target="slides/slide233.xml"/><Relationship Id="rId323" Type="http://schemas.openxmlformats.org/officeDocument/2006/relationships/slide" Target="slides/slide254.xml"/><Relationship Id="rId344" Type="http://schemas.openxmlformats.org/officeDocument/2006/relationships/slide" Target="slides/slide27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365" Type="http://schemas.openxmlformats.org/officeDocument/2006/relationships/slide" Target="slides/slide296.xml"/><Relationship Id="rId386" Type="http://schemas.openxmlformats.org/officeDocument/2006/relationships/slide" Target="slides/slide317.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288" Type="http://schemas.openxmlformats.org/officeDocument/2006/relationships/slide" Target="slides/slide219.xml"/><Relationship Id="rId106" Type="http://schemas.openxmlformats.org/officeDocument/2006/relationships/slide" Target="slides/slide37.xml"/><Relationship Id="rId127" Type="http://schemas.openxmlformats.org/officeDocument/2006/relationships/slide" Target="slides/slide58.xml"/><Relationship Id="rId313" Type="http://schemas.openxmlformats.org/officeDocument/2006/relationships/slide" Target="slides/slide24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334" Type="http://schemas.openxmlformats.org/officeDocument/2006/relationships/slide" Target="slides/slide265.xml"/><Relationship Id="rId355" Type="http://schemas.openxmlformats.org/officeDocument/2006/relationships/slide" Target="slides/slide286.xml"/><Relationship Id="rId376" Type="http://schemas.openxmlformats.org/officeDocument/2006/relationships/slide" Target="slides/slide307.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303" Type="http://schemas.openxmlformats.org/officeDocument/2006/relationships/slide" Target="slides/slide234.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345" Type="http://schemas.openxmlformats.org/officeDocument/2006/relationships/slide" Target="slides/slide276.xml"/><Relationship Id="rId387" Type="http://schemas.openxmlformats.org/officeDocument/2006/relationships/slide" Target="slides/slide318.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107" Type="http://schemas.openxmlformats.org/officeDocument/2006/relationships/slide" Target="slides/slide38.xml"/><Relationship Id="rId289" Type="http://schemas.openxmlformats.org/officeDocument/2006/relationships/slide" Target="slides/slide22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314" Type="http://schemas.openxmlformats.org/officeDocument/2006/relationships/slide" Target="slides/slide245.xml"/><Relationship Id="rId356" Type="http://schemas.openxmlformats.org/officeDocument/2006/relationships/slide" Target="slides/slide287.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325" Type="http://schemas.openxmlformats.org/officeDocument/2006/relationships/slide" Target="slides/slide256.xml"/><Relationship Id="rId367" Type="http://schemas.openxmlformats.org/officeDocument/2006/relationships/slide" Target="slides/slide298.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336" Type="http://schemas.openxmlformats.org/officeDocument/2006/relationships/slide" Target="slides/slide267.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378" Type="http://schemas.openxmlformats.org/officeDocument/2006/relationships/slide" Target="slides/slide309.xml"/><Relationship Id="rId6" Type="http://schemas.openxmlformats.org/officeDocument/2006/relationships/slideMaster" Target="slideMasters/slideMaster6.xml"/><Relationship Id="rId238" Type="http://schemas.openxmlformats.org/officeDocument/2006/relationships/slide" Target="slides/slide169.xml"/><Relationship Id="rId291" Type="http://schemas.openxmlformats.org/officeDocument/2006/relationships/slide" Target="slides/slide222.xml"/><Relationship Id="rId305" Type="http://schemas.openxmlformats.org/officeDocument/2006/relationships/slide" Target="slides/slide236.xml"/><Relationship Id="rId347" Type="http://schemas.openxmlformats.org/officeDocument/2006/relationships/slide" Target="slides/slide278.xml"/><Relationship Id="rId44" Type="http://schemas.openxmlformats.org/officeDocument/2006/relationships/slideMaster" Target="slideMasters/slideMaster44.xml"/><Relationship Id="rId86" Type="http://schemas.openxmlformats.org/officeDocument/2006/relationships/slide" Target="slides/slide17.xml"/><Relationship Id="rId151" Type="http://schemas.openxmlformats.org/officeDocument/2006/relationships/slide" Target="slides/slide82.xml"/><Relationship Id="rId389" Type="http://schemas.openxmlformats.org/officeDocument/2006/relationships/presProps" Target="presProps.xml"/><Relationship Id="rId193" Type="http://schemas.openxmlformats.org/officeDocument/2006/relationships/slide" Target="slides/slide124.xml"/><Relationship Id="rId207" Type="http://schemas.openxmlformats.org/officeDocument/2006/relationships/slide" Target="slides/slide138.xml"/><Relationship Id="rId249"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316" Type="http://schemas.openxmlformats.org/officeDocument/2006/relationships/slide" Target="slides/slide247.xml"/><Relationship Id="rId55" Type="http://schemas.openxmlformats.org/officeDocument/2006/relationships/slideMaster" Target="slideMasters/slideMaster55.xml"/><Relationship Id="rId97" Type="http://schemas.openxmlformats.org/officeDocument/2006/relationships/slide" Target="slides/slide28.xml"/><Relationship Id="rId120" Type="http://schemas.openxmlformats.org/officeDocument/2006/relationships/slide" Target="slides/slide51.xml"/><Relationship Id="rId358" Type="http://schemas.openxmlformats.org/officeDocument/2006/relationships/slide" Target="slides/slide289.xml"/><Relationship Id="rId162" Type="http://schemas.openxmlformats.org/officeDocument/2006/relationships/slide" Target="slides/slide93.xml"/><Relationship Id="rId218" Type="http://schemas.openxmlformats.org/officeDocument/2006/relationships/slide" Target="slides/slide149.xml"/><Relationship Id="rId271" Type="http://schemas.openxmlformats.org/officeDocument/2006/relationships/slide" Target="slides/slide202.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2.xml"/><Relationship Id="rId327" Type="http://schemas.openxmlformats.org/officeDocument/2006/relationships/slide" Target="slides/slide258.xml"/><Relationship Id="rId369" Type="http://schemas.openxmlformats.org/officeDocument/2006/relationships/slide" Target="slides/slide300.xml"/><Relationship Id="rId173" Type="http://schemas.openxmlformats.org/officeDocument/2006/relationships/slide" Target="slides/slide104.xml"/><Relationship Id="rId229" Type="http://schemas.openxmlformats.org/officeDocument/2006/relationships/slide" Target="slides/slide160.xml"/><Relationship Id="rId380" Type="http://schemas.openxmlformats.org/officeDocument/2006/relationships/slide" Target="slides/slide311.xml"/><Relationship Id="rId240" Type="http://schemas.openxmlformats.org/officeDocument/2006/relationships/slide" Target="slides/slide171.xml"/><Relationship Id="rId35" Type="http://schemas.openxmlformats.org/officeDocument/2006/relationships/slideMaster" Target="slideMasters/slideMaster35.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338" Type="http://schemas.openxmlformats.org/officeDocument/2006/relationships/slide" Target="slides/slide269.xml"/><Relationship Id="rId8" Type="http://schemas.openxmlformats.org/officeDocument/2006/relationships/slideMaster" Target="slideMasters/slideMaster8.xml"/><Relationship Id="rId142" Type="http://schemas.openxmlformats.org/officeDocument/2006/relationships/slide" Target="slides/slide73.xml"/><Relationship Id="rId184" Type="http://schemas.openxmlformats.org/officeDocument/2006/relationships/slide" Target="slides/slide115.xml"/><Relationship Id="rId391" Type="http://schemas.openxmlformats.org/officeDocument/2006/relationships/theme" Target="theme/theme1.xml"/><Relationship Id="rId251" Type="http://schemas.openxmlformats.org/officeDocument/2006/relationships/slide" Target="slides/slide182.xml"/><Relationship Id="rId46" Type="http://schemas.openxmlformats.org/officeDocument/2006/relationships/slideMaster" Target="slideMasters/slideMaster46.xml"/><Relationship Id="rId293" Type="http://schemas.openxmlformats.org/officeDocument/2006/relationships/slide" Target="slides/slide224.xml"/><Relationship Id="rId307" Type="http://schemas.openxmlformats.org/officeDocument/2006/relationships/slide" Target="slides/slide238.xml"/><Relationship Id="rId349" Type="http://schemas.openxmlformats.org/officeDocument/2006/relationships/slide" Target="slides/slide280.xml"/><Relationship Id="rId88" Type="http://schemas.openxmlformats.org/officeDocument/2006/relationships/slide" Target="slides/slide19.xml"/><Relationship Id="rId111" Type="http://schemas.openxmlformats.org/officeDocument/2006/relationships/slide" Target="slides/slide42.xml"/><Relationship Id="rId153" Type="http://schemas.openxmlformats.org/officeDocument/2006/relationships/slide" Target="slides/slide84.xml"/><Relationship Id="rId195" Type="http://schemas.openxmlformats.org/officeDocument/2006/relationships/slide" Target="slides/slide126.xml"/><Relationship Id="rId209" Type="http://schemas.openxmlformats.org/officeDocument/2006/relationships/slide" Target="slides/slide140.xml"/><Relationship Id="rId360" Type="http://schemas.openxmlformats.org/officeDocument/2006/relationships/slide" Target="slides/slide291.xml"/><Relationship Id="rId220" Type="http://schemas.openxmlformats.org/officeDocument/2006/relationships/slide" Target="slides/slide151.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3.xml"/><Relationship Id="rId318" Type="http://schemas.openxmlformats.org/officeDocument/2006/relationships/slide" Target="slides/slide249.xml"/><Relationship Id="rId99" Type="http://schemas.openxmlformats.org/officeDocument/2006/relationships/slide" Target="slides/slide30.xml"/><Relationship Id="rId122" Type="http://schemas.openxmlformats.org/officeDocument/2006/relationships/slide" Target="slides/slide53.xml"/><Relationship Id="rId164" Type="http://schemas.openxmlformats.org/officeDocument/2006/relationships/slide" Target="slides/slide95.xml"/><Relationship Id="rId371" Type="http://schemas.openxmlformats.org/officeDocument/2006/relationships/slide" Target="slides/slide302.xml"/><Relationship Id="rId26" Type="http://schemas.openxmlformats.org/officeDocument/2006/relationships/slideMaster" Target="slideMasters/slideMaster26.xml"/><Relationship Id="rId231" Type="http://schemas.openxmlformats.org/officeDocument/2006/relationships/slide" Target="slides/slide162.xml"/><Relationship Id="rId273" Type="http://schemas.openxmlformats.org/officeDocument/2006/relationships/slide" Target="slides/slide204.xml"/><Relationship Id="rId329" Type="http://schemas.openxmlformats.org/officeDocument/2006/relationships/slide" Target="slides/slide260.xml"/><Relationship Id="rId68" Type="http://schemas.openxmlformats.org/officeDocument/2006/relationships/slideMaster" Target="slideMasters/slideMaster68.xml"/><Relationship Id="rId133" Type="http://schemas.openxmlformats.org/officeDocument/2006/relationships/slide" Target="slides/slide64.xml"/><Relationship Id="rId175" Type="http://schemas.openxmlformats.org/officeDocument/2006/relationships/slide" Target="slides/slide106.xml"/><Relationship Id="rId340" Type="http://schemas.openxmlformats.org/officeDocument/2006/relationships/slide" Target="slides/slide2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FB8E-4223-484D-8BE2-0DF02B805D64}" type="datetimeFigureOut">
              <a:rPr lang="en-GB" smtClean="0"/>
              <a:t>20/11/2025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74BF3-3075-45E4-9BD0-C40831633550}" type="slidenum">
              <a:rPr lang="en-GB" smtClean="0"/>
              <a:t>‹#›</a:t>
            </a:fld>
            <a:endParaRPr lang="en-GB"/>
          </a:p>
        </p:txBody>
      </p:sp>
    </p:spTree>
    <p:extLst>
      <p:ext uri="{BB962C8B-B14F-4D97-AF65-F5344CB8AC3E}">
        <p14:creationId xmlns:p14="http://schemas.microsoft.com/office/powerpoint/2010/main" val="219263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 If you knew that you were going to die in a week, what would you do?</a:t>
            </a:r>
          </a:p>
        </p:txBody>
      </p:sp>
      <p:sp>
        <p:nvSpPr>
          <p:cNvPr id="4" name="Slide Number Placeholder 3"/>
          <p:cNvSpPr>
            <a:spLocks noGrp="1"/>
          </p:cNvSpPr>
          <p:nvPr>
            <p:ph type="sldNum" sz="quarter" idx="5"/>
          </p:nvPr>
        </p:nvSpPr>
        <p:spPr/>
        <p:txBody>
          <a:bodyPr/>
          <a:lstStyle/>
          <a:p>
            <a:fld id="{46974BF3-3075-45E4-9BD0-C40831633550}" type="slidenum">
              <a:rPr lang="en-GB" smtClean="0"/>
              <a:t>1</a:t>
            </a:fld>
            <a:endParaRPr lang="en-GB"/>
          </a:p>
        </p:txBody>
      </p:sp>
    </p:spTree>
    <p:extLst>
      <p:ext uri="{BB962C8B-B14F-4D97-AF65-F5344CB8AC3E}">
        <p14:creationId xmlns:p14="http://schemas.microsoft.com/office/powerpoint/2010/main" val="3088933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5246D0-9650-FA47-BAC0-66DE92034BB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6226" name="Rectangle 2"/>
          <p:cNvSpPr>
            <a:spLocks noGrp="1" noRot="1" noChangeAspect="1" noChangeArrowheads="1" noTextEdit="1"/>
          </p:cNvSpPr>
          <p:nvPr>
            <p:ph type="sldImg"/>
          </p:nvPr>
        </p:nvSpPr>
        <p:spPr>
          <a:xfrm>
            <a:off x="1143000" y="685800"/>
            <a:ext cx="4572000" cy="3429000"/>
          </a:xfrm>
          <a:ln/>
        </p:spPr>
      </p:sp>
      <p:sp>
        <p:nvSpPr>
          <p:cNvPr id="436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385299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56672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697546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114768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778910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407176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99253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860348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9F7BE8-48B0-5941-8B56-822D7AFA2F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741747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D41C8F-9E70-A94D-B8EE-C502963D3F6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8274" name="Rectangle 2"/>
          <p:cNvSpPr>
            <a:spLocks noGrp="1" noRot="1" noChangeAspect="1" noChangeArrowheads="1" noTextEdit="1"/>
          </p:cNvSpPr>
          <p:nvPr>
            <p:ph type="sldImg"/>
          </p:nvPr>
        </p:nvSpPr>
        <p:spPr>
          <a:xfrm>
            <a:off x="1143000" y="685800"/>
            <a:ext cx="4572000" cy="3429000"/>
          </a:xfrm>
          <a:ln/>
        </p:spPr>
      </p:sp>
      <p:sp>
        <p:nvSpPr>
          <p:cNvPr id="4382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Predicts Peter’s Denial</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13:31</a:t>
            </a:r>
            <a:r>
              <a:rPr lang="en-US">
                <a:solidFill>
                  <a:srgbClr val="000000"/>
                </a:solidFill>
                <a:effectLst/>
                <a:latin typeface="Lucida Grande" panose="020B0600040502020204" pitchFamily="34" charset="0"/>
              </a:rPr>
              <a:t>    As soon as Judas left the room, Jesus said, </a:t>
            </a:r>
            <a:r>
              <a:rPr lang="en-US">
                <a:solidFill>
                  <a:srgbClr val="FF2500"/>
                </a:solidFill>
                <a:effectLst/>
                <a:latin typeface="Lucida Grande" panose="020B0600040502020204" pitchFamily="34" charset="0"/>
              </a:rPr>
              <a:t>“The time has come for the Son of Man to enter into his glory, and God will be glorified because of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since God receives glory because of the Son, he will give his own glory to the Son, and he will do so at once.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Dear children, I will be with you only a little longer. And as I told the Jewish leaders, you will search for me, but you can’t come where I am going.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So now I am giving you a new commandment: Love each other. Just as I have loved you, you should love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Your love for one another will prove to the world that you are my disciples.”</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171</a:t>
            </a:fld>
            <a:endParaRPr lang="en-GB"/>
          </a:p>
        </p:txBody>
      </p:sp>
    </p:spTree>
    <p:extLst>
      <p:ext uri="{BB962C8B-B14F-4D97-AF65-F5344CB8AC3E}">
        <p14:creationId xmlns:p14="http://schemas.microsoft.com/office/powerpoint/2010/main" val="31826585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John 13:36</a:t>
            </a:r>
            <a:r>
              <a:rPr lang="en-US">
                <a:effectLst/>
                <a:latin typeface="Lucida Grande" panose="020B0600040502020204" pitchFamily="34" charset="0"/>
              </a:rPr>
              <a:t>    Simon Peter asked, “Lord, where are you going?”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can’t go with me now, but you will follow me later.”</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the Way to the Father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“Don’t let your hearts be troubled. Trust in God, and trust also in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There is more than enough room in my Father’s home.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If this were not so, would I have told you that I am going to prepare a place for you?</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When everything is ready, I will come and get you, so that you will always be with me where I am.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you know the way to where I am going.”</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14:5</a:t>
            </a:r>
            <a:r>
              <a:rPr lang="en-US">
                <a:effectLst/>
                <a:latin typeface="Lucida Grande" panose="020B0600040502020204" pitchFamily="34" charset="0"/>
              </a:rPr>
              <a:t>    “No, we don’t know, Lord,” Thomas said. “We have no idea where you are going, so how can we know the way?”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14:6</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“I am the way, the truth, and the life. No one can come to the Father except through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If you had really known me, you would know who my Father is.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From now on, you do know him and have seen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14:8</a:t>
            </a:r>
            <a:r>
              <a:rPr lang="en-US">
                <a:effectLst/>
                <a:latin typeface="Lucida Grande" panose="020B0600040502020204" pitchFamily="34" charset="0"/>
              </a:rPr>
              <a:t>    Philip said, “Lord, show us the Father, and we will be satisfied.”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14:9</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“Have I been with you all this time, Philip, and yet you still don’t know who I am? Anyone who has seen me has seen the Father! So why are you asking me to show him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Don’t you believe that I am in the Father and the Father is in me? The words I speak are not my own, but my Father who lives in me does his work through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Just believe that I am in the Father and the Father is in me. Or at least believe because of the work you have seen me do.</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14:12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anyone who believes in me will do the same works I have done, and even greater works, because I am going to be with the Father.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You can ask for anything in my name, and I will do it, so that the Son can bring glory to the Father.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ask me for anything in my name, and I will do it!</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Promises the Holy Spirit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14:15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love me, obey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my commandments.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 will ask the Father, and he will give you another Advocate,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will never leave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is the Holy Spirit, who leads into all truth. The world cannot receive him, because it isn’t looking for him and doesn’t recognize him. But you know him, because he lives with you now and later will be in you.</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I will not abandon you as orphans—I will come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Soon the world will no longer see me, but you will see me. Since I live, you also will live.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When I am raised to life again, you will know that I am in my Father, and you are in me, and I am in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Those who accept my commandments and obey them are the ones who love me. And because they love me, my Father will love them. And I will love them and reveal myself to each of them.”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14:22</a:t>
            </a:r>
            <a:r>
              <a:rPr lang="en-US">
                <a:effectLst/>
                <a:latin typeface="Lucida Grande" panose="020B0600040502020204" pitchFamily="34" charset="0"/>
              </a:rPr>
              <a:t>    Judas (not Judas Iscariot, but the other disciple with that name) said to him, “Lord, why are you going to reveal yourself only to us and not to the world at large?”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14:23</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“All who love me will do what I say. My Father will love them, and we will come and make our home with each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Anyone who doesn’t love me will not obey me. And remember, my words are not my own. What I am telling you is from the Father who sent 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172</a:t>
            </a:fld>
            <a:endParaRPr lang="en-GB"/>
          </a:p>
        </p:txBody>
      </p:sp>
    </p:spTree>
    <p:extLst>
      <p:ext uri="{BB962C8B-B14F-4D97-AF65-F5344CB8AC3E}">
        <p14:creationId xmlns:p14="http://schemas.microsoft.com/office/powerpoint/2010/main" val="31234152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500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D41C8F-9E70-A94D-B8EE-C502963D3F6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8274" name="Rectangle 2"/>
          <p:cNvSpPr>
            <a:spLocks noGrp="1" noRot="1" noChangeAspect="1" noChangeArrowheads="1" noTextEdit="1"/>
          </p:cNvSpPr>
          <p:nvPr>
            <p:ph type="sldImg"/>
          </p:nvPr>
        </p:nvSpPr>
        <p:spPr>
          <a:xfrm>
            <a:off x="1143000" y="685800"/>
            <a:ext cx="4572000" cy="3429000"/>
          </a:xfrm>
          <a:ln/>
        </p:spPr>
      </p:sp>
      <p:sp>
        <p:nvSpPr>
          <p:cNvPr id="4382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01184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1">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784517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306082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06EB11-A238-8B43-B766-18989BECDC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967340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16718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1224068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LC-08-Preparation-101, 205, 226, 289</a:t>
            </a:r>
          </a:p>
          <a:p>
            <a:pPr eaLnBrk="1" hangingPunct="1"/>
            <a:r>
              <a:rPr lang="en-US" altLang="en-US">
                <a:latin typeface="Arial" panose="020B0604020202020204" pitchFamily="34" charset="0"/>
              </a:rPr>
              <a:t>NS-04-John12-21—slide 66, 187</a:t>
            </a:r>
          </a:p>
        </p:txBody>
      </p:sp>
    </p:spTree>
    <p:extLst>
      <p:ext uri="{BB962C8B-B14F-4D97-AF65-F5344CB8AC3E}">
        <p14:creationId xmlns:p14="http://schemas.microsoft.com/office/powerpoint/2010/main" val="31550846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the True Vine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15:1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am the true grapevine, and my Father is the gardener.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He cuts off every branch of mine that doesn’t produce fruit, and he prunes the branches that do bear fruit so they will produce even more.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You have already been pruned and purified by the message I have given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Remain in me, and I will remain in you. For a branch cannot produce fruit if it is severed from the vine, and you cannot be fruitful unless you remain in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15:5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I am the vine; you are the branches. Those who remain in me, and I in them, will produce much fruit. For apart from me you can do nothing.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Anyone who does not remain in me is thrown away like a useless branch and withers. Such branches are gathered into a pile to be burned.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But if you remain in me and my words remain in you, you may ask for anything you want, and it will be granted!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When you produce much fruit, you are my true disciples. This brings great glory to my Father.</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15:9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loved you even as the Father has loved me. Remain in my love.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When you obey my commandments, you remain in my love, just as I obey my Father’s commandments and remain in his love.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I have told you these things so that you will be filled with my joy. Yes, your joy will overflow!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This is my commandment: Love each other in the same way I have loved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There is no greater love than to lay down one’s life for one’s friends.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You are my friends if you do what I command.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I no longer call you slaves, because a master doesn’t confide in his slaves. Now you are my friends, since I have told you everything the Father told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You didn’t choose me. I chose you. I appointed you to go and produce lasting fruit, so that the Father will give you whatever you ask for, using my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This is my command: Love each other.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210</a:t>
            </a:fld>
            <a:endParaRPr lang="en-GB"/>
          </a:p>
        </p:txBody>
      </p:sp>
    </p:spTree>
    <p:extLst>
      <p:ext uri="{BB962C8B-B14F-4D97-AF65-F5344CB8AC3E}">
        <p14:creationId xmlns:p14="http://schemas.microsoft.com/office/powerpoint/2010/main" val="287994313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a:buNone/>
            </a:pPr>
            <a:r>
              <a:rPr lang="en-US" altLang="en-US">
                <a:latin typeface="Arial" panose="020B0604020202020204" pitchFamily="34" charset="0"/>
                <a:ea typeface="ＭＳ Ｐゴシック" panose="020B0600070205080204" pitchFamily="34" charset="-128"/>
              </a:rPr>
              <a:t>"</a:t>
            </a:r>
            <a:r>
              <a:rPr lang="en-US">
                <a:effectLst/>
                <a:latin typeface="Helvetica" pitchFamily="2" charset="0"/>
              </a:rPr>
              <a:t>One question remains: How do we “abide in Jesus?” The two part answer is given in verse 7. We hang onto the words of Jesus and we pray. Although this is easier said than done, the concept is really very simple. Through Bible study, memorization and preaching/teaching, we fill our minds with the Word of Christ. Through faithful petitions to God we are granted the faith and endurance we need to cling to the Vine. [For comments on v. 7, cf. 14:13, § 149, p. 577]. In his first letter, John adds a third step: Obeying God’s commands (1 Jn 2:3–6, 27; 5:1–4). While there may be other ways which help us cling to Christ, these three remain the God-given staples of our spiritual sustenance. Thus, in this context, the words “faith,” “love,” and “obedience” are practical synonyms."</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582.</a:t>
            </a:r>
          </a:p>
        </p:txBody>
      </p:sp>
    </p:spTree>
    <p:extLst>
      <p:ext uri="{BB962C8B-B14F-4D97-AF65-F5344CB8AC3E}">
        <p14:creationId xmlns:p14="http://schemas.microsoft.com/office/powerpoint/2010/main" val="14839016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5374C-AD7F-154D-9C03-B0624F9641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176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World’s Hatred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15:18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the world hates you, remember that it hated me first.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The world would love you as one of its own if you belonged to it, but you are no longer part of the world. I chose you to come out of the world, so it hates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Do you remember what I told you? ‘A slave is not greater than the master.’ Since they persecuted me, naturally they will persecute you. And if they had listened to me, they would listen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They will do all this to you because of me, for they have rejected the one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They would not be guilty if I had not come and spoken to them. But now they have no excuse for their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Anyone who hates me also hates my Father.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If I hadn’t done such miraculous signs among them that no one else could do, they would not be guilty. But as it is, they have seen everything I did, yet they still hate me and my Father.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This fulfills what is written in their Scriptures: ‘They hated me without cause.’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15:26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I will send you the Advocate—the Spirit of truth. He will come to you from the Father and will testify all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you must also testify about me because you have been with me from the beginning of my ministry.</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16:1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told you these things so that you won’t abandon your faith.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For you will be expelled from the synagogues, and the time is coming when those who kill you will think they are doing a holy service for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This is because they have never known the Father 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Yes, I’m telling you these things now, so that when they happen, you will remember my warning. I didn’t tell you earlier because I was going to be with you for a while longer.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214</a:t>
            </a:fld>
            <a:endParaRPr lang="en-GB"/>
          </a:p>
        </p:txBody>
      </p:sp>
    </p:spTree>
    <p:extLst>
      <p:ext uri="{BB962C8B-B14F-4D97-AF65-F5344CB8AC3E}">
        <p14:creationId xmlns:p14="http://schemas.microsoft.com/office/powerpoint/2010/main" val="12871014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Work of the Holy Spirit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16:5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now I am going away to the one who sent me, and not one of you is asking where I am going.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Instead, you grieve because of what I’ve told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But in fact, it is best for you that I go away, because if I don’t, the Advocate won’t come. If I do go away, then I will send him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And when he comes, he will convict the world of its sin, and of God’s righteousness, and of the coming judgment.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The world’s sin is that it refuses to believe in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Righteousness is available because I go to the Father, and you will see me no more.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Judgment will come because the ruler of this world has already been judged.</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16:12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“There is so much more I want to tell you, but you can’t bear it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When the Spirit of truth comes, he will guide you into all truth. He will not speak on his own but will tell you what he has heard. He will tell you about the future.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He will bring me glory by telling you whatever he receives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All that belongs to the Father is mine; this is why I said, ‘The Spirit will tell you whatever he receives from 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216</a:t>
            </a:fld>
            <a:endParaRPr lang="en-GB"/>
          </a:p>
        </p:txBody>
      </p:sp>
    </p:spTree>
    <p:extLst>
      <p:ext uri="{BB962C8B-B14F-4D97-AF65-F5344CB8AC3E}">
        <p14:creationId xmlns:p14="http://schemas.microsoft.com/office/powerpoint/2010/main" val="286027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1581720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Sadness Will Be Turned to Joy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16:16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“In a little while you won’t see me anymore. But a little while after that, you will see me again.”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16:17</a:t>
            </a:r>
            <a:r>
              <a:rPr lang="en-US">
                <a:effectLst/>
                <a:latin typeface="Lucida Grande" panose="020B0600040502020204" pitchFamily="34" charset="0"/>
              </a:rPr>
              <a:t>    Some of the disciples asked each other, “What does he mean when he says, ‘In a little while you won’t see me, but then you will see me,’ and ‘I am going to the Father’? </a:t>
            </a:r>
            <a:r>
              <a:rPr lang="en-US" b="1" baseline="30000">
                <a:solidFill>
                  <a:srgbClr val="006699"/>
                </a:solidFill>
                <a:effectLst/>
                <a:latin typeface="Helvetica Neue" panose="02000503000000020004" pitchFamily="2" charset="0"/>
              </a:rPr>
              <a:t>18</a:t>
            </a:r>
            <a:r>
              <a:rPr lang="en-US">
                <a:effectLst/>
                <a:latin typeface="Lucida Grande" panose="020B0600040502020204" pitchFamily="34" charset="0"/>
              </a:rPr>
              <a:t> And what does he mean by ‘a little while’? We don’t understand.”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16:19</a:t>
            </a:r>
            <a:r>
              <a:rPr lang="en-US">
                <a:solidFill>
                  <a:srgbClr val="000000"/>
                </a:solidFill>
                <a:effectLst/>
                <a:latin typeface="Lucida Grande" panose="020B0600040502020204" pitchFamily="34" charset="0"/>
              </a:rPr>
              <a:t>    Jesus realized they wanted to ask him about it, so he said, </a:t>
            </a:r>
            <a:r>
              <a:rPr lang="en-US">
                <a:solidFill>
                  <a:srgbClr val="FF2500"/>
                </a:solidFill>
                <a:effectLst/>
                <a:latin typeface="Lucida Grande" panose="020B0600040502020204" pitchFamily="34" charset="0"/>
              </a:rPr>
              <a:t>“Are you asking yourselves what I meant? I said in a little while you won’t see me, but a little while after that you will see me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I tell you the truth, you will weep and mourn over what is going to happen to me, but the world will rejoice. You will grieve, but your grief will suddenly turn to wonderful joy.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will be like a woman suffering the pains of labor. When her child is born, her anguish gives way to joy because she has brought a new baby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So you have sorrow now, but I will see you again; then you will rejoice, and no one can rob you of that joy.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At that time you won’t need to ask me for anything. I tell you the truth, you will ask the Father directly, and he will grant your request because you use my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You haven’t done this before. Ask, using my name, and you will receive, and you will have abundant joy.</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16:25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spoken of these matters in figures of speech, but soon I will stop speaking figuratively and will tell you plainly all about the Father.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you will ask in my name. I’m not saying I will ask the Father on your behalf,</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for the Father himself loves you dearly because you love me and believe that I came from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Yes, I came from the Father into the world, and now I will leave the world and return to the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226</a:t>
            </a:fld>
            <a:endParaRPr lang="en-GB"/>
          </a:p>
        </p:txBody>
      </p:sp>
    </p:spTree>
    <p:extLst>
      <p:ext uri="{BB962C8B-B14F-4D97-AF65-F5344CB8AC3E}">
        <p14:creationId xmlns:p14="http://schemas.microsoft.com/office/powerpoint/2010/main" val="274674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2000125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John 16:29</a:t>
            </a:r>
            <a:r>
              <a:rPr lang="en-US">
                <a:effectLst/>
                <a:latin typeface="Lucida Grande" panose="020B0600040502020204" pitchFamily="34" charset="0"/>
              </a:rPr>
              <a:t>    Then his disciples said, “At last you are speaking plainly and not figuratively.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Now we understand that you know everything, and there’s no need to question you. From this we believe that you came from God.”</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16:31</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“Do you finally believe?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But the time is coming—indeed it’s here now—when you will be scattered, each one going his own way, leaving me alone. Yet I am not alone because the Father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I have told you all this so that you may have peace in me. Here on earth you will have many trials and sorrows. But take heart, because I have overcome the world.”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227</a:t>
            </a:fld>
            <a:endParaRPr lang="en-GB"/>
          </a:p>
        </p:txBody>
      </p:sp>
    </p:spTree>
    <p:extLst>
      <p:ext uri="{BB962C8B-B14F-4D97-AF65-F5344CB8AC3E}">
        <p14:creationId xmlns:p14="http://schemas.microsoft.com/office/powerpoint/2010/main" val="155746212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ED0D7AE6-A121-48F4-812E-6E2F63014591}"/>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914D884C-AABD-480B-BC82-A2D40715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In an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upper room,</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Jesus poured into his disciples the most valuable teaching he could.</a:t>
            </a:r>
            <a:r>
              <a:rPr lang="en-SG" dirty="0">
                <a:effectLst/>
              </a:rPr>
              <a:t> </a:t>
            </a:r>
            <a:endParaRPr lang="en-US"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This is Jesus</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longest sermon in the gospels. He tells them </a:t>
            </a:r>
            <a:r>
              <a:rPr lang="en-US" sz="1200" b="1" i="1" kern="1200" dirty="0">
                <a:solidFill>
                  <a:schemeClr val="tx1"/>
                </a:solidFill>
                <a:effectLst/>
                <a:latin typeface="Arial" charset="0"/>
                <a:ea typeface="ＭＳ Ｐゴシック" charset="-128"/>
                <a:cs typeface="ＭＳ Ｐゴシック" charset="-128"/>
              </a:rPr>
              <a:t>be connected</a:t>
            </a:r>
            <a:r>
              <a:rPr lang="en-US" sz="1200" b="1" kern="120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to him while hated by the world (13:1–16:4), </a:t>
            </a:r>
            <a:r>
              <a:rPr lang="en-US" sz="1200" b="1" i="1" kern="1200" dirty="0">
                <a:solidFill>
                  <a:schemeClr val="tx1"/>
                </a:solidFill>
                <a:effectLst/>
                <a:latin typeface="Arial" charset="0"/>
                <a:ea typeface="ＭＳ Ｐゴシック" charset="-128"/>
                <a:cs typeface="ＭＳ Ｐゴシック" charset="-128"/>
              </a:rPr>
              <a:t>be encouraged</a:t>
            </a:r>
            <a:r>
              <a:rPr lang="en-US" sz="1200" b="1" kern="120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by another Comforter coming after Jesus in the person of the Holy Spirit (16:5-16), and </a:t>
            </a:r>
            <a:r>
              <a:rPr lang="en-US" sz="1200" b="1" i="1" kern="1200" dirty="0">
                <a:solidFill>
                  <a:schemeClr val="tx1"/>
                </a:solidFill>
                <a:effectLst/>
                <a:latin typeface="Arial" charset="0"/>
                <a:ea typeface="ＭＳ Ｐゴシック" charset="-128"/>
                <a:cs typeface="ＭＳ Ｐゴシック" charset="-128"/>
              </a:rPr>
              <a:t>be</a:t>
            </a:r>
            <a:r>
              <a:rPr lang="en-US" sz="1200" kern="1200" dirty="0">
                <a:solidFill>
                  <a:schemeClr val="tx1"/>
                </a:solidFill>
                <a:effectLst/>
                <a:latin typeface="Arial" charset="0"/>
                <a:ea typeface="ＭＳ Ｐゴシック" charset="-128"/>
                <a:cs typeface="ＭＳ Ｐゴシック" charset="-128"/>
              </a:rPr>
              <a:t> </a:t>
            </a:r>
            <a:r>
              <a:rPr lang="en-US" sz="1200" b="1" i="1" kern="1200" dirty="0">
                <a:solidFill>
                  <a:schemeClr val="tx1"/>
                </a:solidFill>
                <a:effectLst/>
                <a:latin typeface="Arial" charset="0"/>
                <a:ea typeface="ＭＳ Ｐゴシック" charset="-128"/>
                <a:cs typeface="ＭＳ Ｐゴシック" charset="-128"/>
              </a:rPr>
              <a:t>peaceful</a:t>
            </a:r>
            <a:r>
              <a:rPr lang="en-US" sz="1200" kern="1200" dirty="0">
                <a:solidFill>
                  <a:schemeClr val="tx1"/>
                </a:solidFill>
                <a:effectLst/>
                <a:latin typeface="Arial" charset="0"/>
                <a:ea typeface="ＭＳ Ｐゴシック" charset="-128"/>
                <a:cs typeface="ＭＳ Ｐゴシック" charset="-128"/>
              </a:rPr>
              <a:t> since their grief will turn to joy (16:17-33). Finally he prays for them (John 17).</a:t>
            </a:r>
            <a:r>
              <a:rPr lang="en-SG" dirty="0">
                <a:effectLst/>
              </a:rPr>
              <a:t> </a:t>
            </a:r>
            <a:endParaRPr lang="en-US" dirty="0">
              <a:ea typeface="ＭＳ Ｐゴシック" charset="0"/>
              <a:cs typeface="ＭＳ Ｐゴシック"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3658117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187</a:t>
            </a:r>
          </a:p>
        </p:txBody>
      </p:sp>
    </p:spTree>
    <p:extLst>
      <p:ext uri="{BB962C8B-B14F-4D97-AF65-F5344CB8AC3E}">
        <p14:creationId xmlns:p14="http://schemas.microsoft.com/office/powerpoint/2010/main" val="315508468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kern="1200" dirty="0">
                <a:solidFill>
                  <a:schemeClr val="tx1"/>
                </a:solidFill>
                <a:effectLst/>
                <a:latin typeface="Arial" charset="0"/>
                <a:ea typeface="ＭＳ Ｐゴシック" charset="-128"/>
                <a:cs typeface="ＭＳ Ｐゴシック" charset="-128"/>
              </a:rPr>
              <a:t>The Discourse ends with Jesus</a:t>
            </a:r>
            <a:r>
              <a:rPr lang="uk-UA" sz="2400" kern="1200" dirty="0">
                <a:solidFill>
                  <a:schemeClr val="tx1"/>
                </a:solidFill>
                <a:effectLst/>
                <a:latin typeface="Arial" charset="0"/>
                <a:ea typeface="ＭＳ Ｐゴシック" charset="-128"/>
                <a:cs typeface="ＭＳ Ｐゴシック" charset="-128"/>
              </a:rPr>
              <a:t>'</a:t>
            </a:r>
            <a:r>
              <a:rPr lang="en-US" sz="2400" kern="1200" dirty="0">
                <a:solidFill>
                  <a:schemeClr val="tx1"/>
                </a:solidFill>
                <a:effectLst/>
                <a:latin typeface="Arial" charset="0"/>
                <a:ea typeface="ＭＳ Ｐゴシック" charset="-128"/>
                <a:cs typeface="ＭＳ Ｐゴシック" charset="-128"/>
              </a:rPr>
              <a:t> longest prayer in the gospels. Melanchthon says</a:t>
            </a:r>
            <a:r>
              <a:rPr lang="is-IS" sz="2400" kern="1200" dirty="0">
                <a:solidFill>
                  <a:schemeClr val="tx1"/>
                </a:solidFill>
                <a:effectLst/>
                <a:latin typeface="Arial" charset="0"/>
                <a:ea typeface="ＭＳ Ｐゴシック" charset="-128"/>
                <a:cs typeface="ＭＳ Ｐゴシック" charset="-128"/>
              </a:rPr>
              <a:t>…</a:t>
            </a:r>
            <a:endParaRPr lang="en-US" sz="4400" dirty="0">
              <a:ea typeface="ＭＳ Ｐゴシック" charset="0"/>
              <a:cs typeface="ＭＳ Ｐゴシック" charset="0"/>
            </a:endParaRPr>
          </a:p>
          <a:p>
            <a:pPr eaLnBrk="1" hangingPunct="1">
              <a:spcBef>
                <a:spcPct val="0"/>
              </a:spcBef>
            </a:pPr>
            <a:endParaRPr lang="en-US" altLang="en-US" sz="2400" dirty="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Jesus prays a threefold prayer for Himself, His disciples, and for all believers.</a:t>
            </a:r>
            <a:r>
              <a:rPr lang="en-SG" dirty="0">
                <a:effectLst/>
              </a:rPr>
              <a:t> </a:t>
            </a:r>
          </a:p>
          <a:p>
            <a:pPr eaLnBrk="1" hangingPunct="1"/>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verses 1-5 Christ prays for </a:t>
            </a:r>
            <a:r>
              <a:rPr lang="en-US" sz="1200" b="1" kern="1200" dirty="0">
                <a:solidFill>
                  <a:schemeClr val="tx1"/>
                </a:solidFill>
                <a:effectLst/>
                <a:latin typeface="Arial" charset="0"/>
                <a:ea typeface="ＭＳ Ｐゴシック" charset="-128"/>
                <a:cs typeface="ＭＳ Ｐゴシック" charset="-128"/>
              </a:rPr>
              <a:t>Himself</a:t>
            </a:r>
            <a:r>
              <a:rPr lang="en-US" sz="1200" kern="1200" dirty="0">
                <a:solidFill>
                  <a:schemeClr val="tx1"/>
                </a:solidFill>
                <a:effectLst/>
                <a:latin typeface="Arial" charset="0"/>
                <a:ea typeface="ＭＳ Ｐゴシック" charset="-128"/>
                <a:cs typeface="ＭＳ Ｐゴシック" charset="-128"/>
              </a:rPr>
              <a:t> that God would glorify Him in His completion of His mission through His vicarious death.</a:t>
            </a:r>
            <a:r>
              <a:rPr lang="en-SG" dirty="0">
                <a:effectLst/>
              </a:rPr>
              <a:t> </a:t>
            </a:r>
          </a:p>
          <a:p>
            <a:pPr eaLnBrk="1" hangingPunct="1"/>
            <a:r>
              <a:rPr lang="en-SG" dirty="0">
                <a:effectLst/>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verses 6-19 Christ prays that His </a:t>
            </a:r>
            <a:r>
              <a:rPr lang="en-US" sz="1200" b="1" kern="1200" dirty="0">
                <a:solidFill>
                  <a:schemeClr val="tx1"/>
                </a:solidFill>
                <a:effectLst/>
                <a:latin typeface="Arial" charset="0"/>
                <a:ea typeface="ＭＳ Ｐゴシック" charset="-128"/>
                <a:cs typeface="ＭＳ Ｐゴシック" charset="-128"/>
              </a:rPr>
              <a:t>disciples</a:t>
            </a:r>
            <a:r>
              <a:rPr lang="en-US" sz="1200" kern="1200" dirty="0">
                <a:solidFill>
                  <a:schemeClr val="tx1"/>
                </a:solidFill>
                <a:effectLst/>
                <a:latin typeface="Arial" charset="0"/>
                <a:ea typeface="ＭＳ Ｐゴシック" charset="-128"/>
                <a:cs typeface="ＭＳ Ｐゴシック" charset="-128"/>
              </a:rPr>
              <a:t> might have God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protection and sanctification while they remain in the world.</a:t>
            </a:r>
            <a:r>
              <a:rPr lang="en-SG" dirty="0">
                <a:effectLst/>
              </a:rPr>
              <a:t> </a:t>
            </a:r>
          </a:p>
          <a:p>
            <a:pPr eaLnBrk="1" hangingPunct="1"/>
            <a:r>
              <a:rPr lang="en-SG" dirty="0">
                <a:effectLst/>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 in verses 20-26 concerns the last section of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that relates to </a:t>
            </a:r>
            <a:r>
              <a:rPr lang="en-US" sz="1200" b="1" kern="1200" dirty="0">
                <a:solidFill>
                  <a:schemeClr val="tx1"/>
                </a:solidFill>
                <a:effectLst/>
                <a:latin typeface="Arial" charset="0"/>
                <a:ea typeface="ＭＳ Ｐゴシック" charset="-128"/>
                <a:cs typeface="ＭＳ Ｐゴシック" charset="-128"/>
              </a:rPr>
              <a:t>us</a:t>
            </a:r>
            <a:r>
              <a:rPr lang="en-US" sz="1200" kern="1200" dirty="0">
                <a:solidFill>
                  <a:schemeClr val="tx1"/>
                </a:solidFill>
                <a:effectLst/>
                <a:latin typeface="Arial" charset="0"/>
                <a:ea typeface="ＭＳ Ｐゴシック" charset="-128"/>
                <a:cs typeface="ＭＳ Ｐゴシック" charset="-128"/>
              </a:rPr>
              <a:t> as a part of </a:t>
            </a:r>
            <a:r>
              <a:rPr lang="en-US" sz="1200" i="1" kern="1200" dirty="0">
                <a:solidFill>
                  <a:schemeClr val="tx1"/>
                </a:solidFill>
                <a:effectLst/>
                <a:latin typeface="Arial" charset="0"/>
                <a:ea typeface="ＭＳ Ｐゴシック" charset="-128"/>
                <a:cs typeface="ＭＳ Ｐゴシック" charset="-128"/>
              </a:rPr>
              <a:t>all believers</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a:p>
            <a:pPr eaLnBrk="1" hangingPunct="1"/>
            <a:r>
              <a:rPr lang="en-US" altLang="en-US" dirty="0">
                <a:latin typeface="Arial" panose="020B0604020202020204" pitchFamily="34" charset="0"/>
              </a:rPr>
              <a:t>Prayer! I take it as a pattern for how we also should pray.</a:t>
            </a:r>
          </a:p>
        </p:txBody>
      </p:sp>
    </p:spTree>
    <p:extLst>
      <p:ext uri="{BB962C8B-B14F-4D97-AF65-F5344CB8AC3E}">
        <p14:creationId xmlns:p14="http://schemas.microsoft.com/office/powerpoint/2010/main" val="12441390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Jesus prays for the reunion of His soul and body after death (resurrection) and that He would be brought out of spiritual death (glorification), revealing His subjection to God in His approaching death and His confidence in God for His resurrection.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________________</a:t>
            </a:r>
          </a:p>
          <a:p>
            <a:pPr>
              <a:buNone/>
            </a:pPr>
            <a:r>
              <a:rPr lang="en-US" sz="2800">
                <a:effectLst/>
                <a:latin typeface="Lucida Grande" panose="020B0600040502020204" pitchFamily="34" charset="0"/>
              </a:rPr>
              <a:t>The Prayer of Jesus</a:t>
            </a:r>
            <a:br>
              <a:rPr lang="en-US" sz="2800">
                <a:effectLst/>
                <a:latin typeface="Lucida Grande" panose="020B0600040502020204" pitchFamily="34" charset="0"/>
              </a:rPr>
            </a:br>
            <a:endParaRPr lang="en-US" sz="2800">
              <a:effectLst/>
              <a:latin typeface="Lucida Grande" panose="020B0600040502020204" pitchFamily="34" charset="0"/>
            </a:endParaRPr>
          </a:p>
          <a:p>
            <a:r>
              <a:rPr lang="en-US" sz="2800" b="1">
                <a:solidFill>
                  <a:srgbClr val="006699"/>
                </a:solidFill>
                <a:effectLst/>
                <a:latin typeface="Helvetica Neue" panose="02000503000000020004" pitchFamily="2" charset="0"/>
              </a:rPr>
              <a:t>John 17:1</a:t>
            </a:r>
            <a:r>
              <a:rPr lang="en-US" sz="2800">
                <a:solidFill>
                  <a:srgbClr val="000000"/>
                </a:solidFill>
                <a:effectLst/>
                <a:latin typeface="Lucida Grande" panose="020B0600040502020204" pitchFamily="34" charset="0"/>
              </a:rPr>
              <a:t>    After saying all these things, Jesus looked up to heaven and said, </a:t>
            </a:r>
            <a:r>
              <a:rPr lang="en-US" sz="2800">
                <a:solidFill>
                  <a:srgbClr val="FF2500"/>
                </a:solidFill>
                <a:effectLst/>
                <a:latin typeface="Lucida Grande" panose="020B0600040502020204" pitchFamily="34" charset="0"/>
              </a:rPr>
              <a:t>“Father, the hour has come. Glorify your Son so he can give glory back to you.</a:t>
            </a:r>
            <a:r>
              <a:rPr lang="en-US" sz="2800">
                <a:solidFill>
                  <a:srgbClr val="000000"/>
                </a:solidFill>
                <a:effectLst/>
                <a:latin typeface="Lucida Grande" panose="020B0600040502020204" pitchFamily="34" charset="0"/>
              </a:rPr>
              <a:t> </a:t>
            </a:r>
            <a:r>
              <a:rPr lang="en-US" sz="2800" b="1" baseline="30000">
                <a:solidFill>
                  <a:srgbClr val="006699"/>
                </a:solidFill>
                <a:effectLst/>
                <a:latin typeface="Helvetica Neue" panose="02000503000000020004" pitchFamily="2" charset="0"/>
              </a:rPr>
              <a:t>2</a:t>
            </a:r>
            <a:r>
              <a:rPr lang="en-US" sz="2800">
                <a:solidFill>
                  <a:srgbClr val="FF2500"/>
                </a:solidFill>
                <a:effectLst/>
                <a:latin typeface="Lucida Grande" panose="020B0600040502020204" pitchFamily="34" charset="0"/>
              </a:rPr>
              <a:t> For you have given him authority over everyone. He gives eternal life to each one you have given him.</a:t>
            </a:r>
            <a:r>
              <a:rPr lang="en-US" sz="2800">
                <a:solidFill>
                  <a:srgbClr val="000000"/>
                </a:solidFill>
                <a:effectLst/>
                <a:latin typeface="Lucida Grande" panose="020B0600040502020204" pitchFamily="34" charset="0"/>
              </a:rPr>
              <a:t> </a:t>
            </a:r>
            <a:r>
              <a:rPr lang="en-US" sz="2800" b="1" baseline="30000">
                <a:solidFill>
                  <a:srgbClr val="006699"/>
                </a:solidFill>
                <a:effectLst/>
                <a:latin typeface="Helvetica Neue" panose="02000503000000020004" pitchFamily="2" charset="0"/>
              </a:rPr>
              <a:t>3</a:t>
            </a:r>
            <a:r>
              <a:rPr lang="en-US" sz="2800">
                <a:solidFill>
                  <a:srgbClr val="FF2500"/>
                </a:solidFill>
                <a:effectLst/>
                <a:latin typeface="Lucida Grande" panose="020B0600040502020204" pitchFamily="34" charset="0"/>
              </a:rPr>
              <a:t> And this is the way to have eternal life—to know you, the only true God, and Jesus Christ, the one you sent to earth.</a:t>
            </a:r>
            <a:r>
              <a:rPr lang="en-US" sz="2800">
                <a:solidFill>
                  <a:srgbClr val="000000"/>
                </a:solidFill>
                <a:effectLst/>
                <a:latin typeface="Lucida Grande" panose="020B0600040502020204" pitchFamily="34" charset="0"/>
              </a:rPr>
              <a:t> </a:t>
            </a:r>
            <a:r>
              <a:rPr lang="en-US" sz="2800" b="1" baseline="30000">
                <a:solidFill>
                  <a:srgbClr val="006699"/>
                </a:solidFill>
                <a:effectLst/>
                <a:latin typeface="Helvetica Neue" panose="02000503000000020004" pitchFamily="2" charset="0"/>
              </a:rPr>
              <a:t>4</a:t>
            </a:r>
            <a:r>
              <a:rPr lang="en-US" sz="2800">
                <a:solidFill>
                  <a:srgbClr val="FF2500"/>
                </a:solidFill>
                <a:effectLst/>
                <a:latin typeface="Lucida Grande" panose="020B0600040502020204" pitchFamily="34" charset="0"/>
              </a:rPr>
              <a:t> I brought glory to you here on earth by completing the work you gave me to do.</a:t>
            </a:r>
            <a:r>
              <a:rPr lang="en-US" sz="2800">
                <a:solidFill>
                  <a:srgbClr val="000000"/>
                </a:solidFill>
                <a:effectLst/>
                <a:latin typeface="Lucida Grande" panose="020B0600040502020204" pitchFamily="34" charset="0"/>
              </a:rPr>
              <a:t> </a:t>
            </a:r>
            <a:r>
              <a:rPr lang="en-US" sz="2800" b="1" baseline="30000">
                <a:solidFill>
                  <a:srgbClr val="006699"/>
                </a:solidFill>
                <a:effectLst/>
                <a:latin typeface="Helvetica Neue" panose="02000503000000020004" pitchFamily="2" charset="0"/>
              </a:rPr>
              <a:t>5</a:t>
            </a:r>
            <a:r>
              <a:rPr lang="en-US" sz="2800">
                <a:solidFill>
                  <a:srgbClr val="FF2500"/>
                </a:solidFill>
                <a:effectLst/>
                <a:latin typeface="Lucida Grande" panose="020B0600040502020204" pitchFamily="34" charset="0"/>
              </a:rPr>
              <a:t> Now, Father, bring me into the glory we shared before the world began.</a:t>
            </a:r>
            <a:r>
              <a:rPr lang="en-US" sz="2800">
                <a:solidFill>
                  <a:srgbClr val="000000"/>
                </a:solidFill>
                <a:effectLst/>
                <a:latin typeface="Lucida Grande" panose="020B0600040502020204" pitchFamily="34" charset="0"/>
              </a:rPr>
              <a:t> </a:t>
            </a:r>
            <a:endParaRPr lang="en-US" sz="2800">
              <a:solidFill>
                <a:srgbClr val="FF2500"/>
              </a:solidFill>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234</a:t>
            </a:fld>
            <a:endParaRPr lang="en-GB"/>
          </a:p>
        </p:txBody>
      </p:sp>
    </p:spTree>
    <p:extLst>
      <p:ext uri="{BB962C8B-B14F-4D97-AF65-F5344CB8AC3E}">
        <p14:creationId xmlns:p14="http://schemas.microsoft.com/office/powerpoint/2010/main" val="86197859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rPr>
              <a:t>All throughout John's gospel Jesus repeatedly says, "The time has NOT come…" or "The hour has not yet come…"</a:t>
            </a:r>
          </a:p>
          <a:p>
            <a:pPr eaLnBrk="1" hangingPunct="1"/>
            <a:r>
              <a:rPr lang="en-US" altLang="en-US" dirty="0">
                <a:latin typeface="Arial" panose="020B0604020202020204" pitchFamily="34" charset="0"/>
              </a:rPr>
              <a:t>Now, finally, he says the opposite: "The time HAS come…"</a:t>
            </a:r>
          </a:p>
        </p:txBody>
      </p:sp>
    </p:spTree>
    <p:extLst>
      <p:ext uri="{BB962C8B-B14F-4D97-AF65-F5344CB8AC3E}">
        <p14:creationId xmlns:p14="http://schemas.microsoft.com/office/powerpoint/2010/main" val="329927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Matt. 24:4</a:t>
            </a:r>
            <a:r>
              <a:rPr lang="en-US" sz="1200" kern="1200">
                <a:solidFill>
                  <a:schemeClr val="tx1"/>
                </a:solidFill>
                <a:effectLst/>
                <a:latin typeface="+mn-lt"/>
                <a:ea typeface="+mn-ea"/>
                <a:cs typeface="+mn-cs"/>
              </a:rPr>
              <a:t>    Jesus told them, “Don’t let anyone mislead you,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for many will come in my name, claiming, ‘I am the Messiah.’ They will deceive many.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And you will hear of wars and threats of wars, but don’t panic. Yes, these things must take place, but the end won’t follow immediately.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Nation will go to war against nation, and kingdom against kingdom. There will be famines and earthquakes in many parts of the world.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But all this is only the first of the birth pains, with more to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13:5</a:t>
            </a:r>
            <a:r>
              <a:rPr lang="en-US" sz="1200" kern="1200">
                <a:solidFill>
                  <a:schemeClr val="tx1"/>
                </a:solidFill>
                <a:effectLst/>
                <a:latin typeface="+mn-lt"/>
                <a:ea typeface="+mn-ea"/>
                <a:cs typeface="+mn-cs"/>
              </a:rPr>
              <a:t>    Jesus replied, “Don’t let anyone mislead you,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for many will come in my name, claiming, ‘I am the Messiah.’ They will deceive many.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And you will hear of wars and threats of wars, but don’t panic. Yes, these things must take place, but the end won’t follow immediately.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Nation will go to war against nation, and kingdom against kingdom. There will be earthquakes in many parts of the world, as well as famines. But this is only the first of the birth pains, with more to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21:8</a:t>
            </a:r>
            <a:r>
              <a:rPr lang="en-US" sz="1200" kern="1200">
                <a:solidFill>
                  <a:schemeClr val="tx1"/>
                </a:solidFill>
                <a:effectLst/>
                <a:latin typeface="+mn-lt"/>
                <a:ea typeface="+mn-ea"/>
                <a:cs typeface="+mn-cs"/>
              </a:rPr>
              <a:t>    He replied, “Don’t let anyone mislead you, for many will come in my name, claiming, ‘I am the Messiah,’ and saying, ‘The time has come!’ But don’t believe them.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And when you hear of wars and insurrections, don’t panic. Yes, these things must take place first, but the end won’t follow immediately.”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Then he added, “Nation will go to war against nation, and kingdom against kingdom.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There will be great earthquakes, and there will be famines and plagues in many lands, and there will be terrifying things and great miraculous signs from heaven. </a:t>
            </a:r>
          </a:p>
          <a:p>
            <a:endParaRPr lang="en-US"/>
          </a:p>
        </p:txBody>
      </p:sp>
      <p:sp>
        <p:nvSpPr>
          <p:cNvPr id="4" name="Slide Number Placeholder 3"/>
          <p:cNvSpPr>
            <a:spLocks noGrp="1"/>
          </p:cNvSpPr>
          <p:nvPr>
            <p:ph type="sldNum" sz="quarter" idx="5"/>
          </p:nvPr>
        </p:nvSpPr>
        <p:spPr/>
        <p:txBody>
          <a:bodyPr/>
          <a:lstStyle/>
          <a:p>
            <a:fld id="{46974BF3-3075-45E4-9BD0-C40831633550}" type="slidenum">
              <a:rPr lang="en-GB" smtClean="0"/>
              <a:t>27</a:t>
            </a:fld>
            <a:endParaRPr lang="en-GB"/>
          </a:p>
        </p:txBody>
      </p:sp>
    </p:spTree>
    <p:extLst>
      <p:ext uri="{BB962C8B-B14F-4D97-AF65-F5344CB8AC3E}">
        <p14:creationId xmlns:p14="http://schemas.microsoft.com/office/powerpoint/2010/main" val="20852320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taught his men to pray to the Father</a:t>
            </a:r>
          </a:p>
        </p:txBody>
      </p:sp>
      <p:sp>
        <p:nvSpPr>
          <p:cNvPr id="4" name="Slide Number Placeholder 3"/>
          <p:cNvSpPr>
            <a:spLocks noGrp="1"/>
          </p:cNvSpPr>
          <p:nvPr>
            <p:ph type="sldNum" sz="quarter" idx="5"/>
          </p:nvPr>
        </p:nvSpPr>
        <p:spPr/>
        <p:txBody>
          <a:bodyPr/>
          <a:lstStyle/>
          <a:p>
            <a:fld id="{46974BF3-3075-45E4-9BD0-C40831633550}" type="slidenum">
              <a:rPr lang="en-GB" smtClean="0"/>
              <a:t>238</a:t>
            </a:fld>
            <a:endParaRPr lang="en-GB"/>
          </a:p>
        </p:txBody>
      </p:sp>
    </p:spTree>
    <p:extLst>
      <p:ext uri="{BB962C8B-B14F-4D97-AF65-F5344CB8AC3E}">
        <p14:creationId xmlns:p14="http://schemas.microsoft.com/office/powerpoint/2010/main" val="55289148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that the Father's name would be held sacred</a:t>
            </a:r>
          </a:p>
        </p:txBody>
      </p:sp>
      <p:sp>
        <p:nvSpPr>
          <p:cNvPr id="4" name="Slide Number Placeholder 3"/>
          <p:cNvSpPr>
            <a:spLocks noGrp="1"/>
          </p:cNvSpPr>
          <p:nvPr>
            <p:ph type="sldNum" sz="quarter" idx="5"/>
          </p:nvPr>
        </p:nvSpPr>
        <p:spPr/>
        <p:txBody>
          <a:bodyPr/>
          <a:lstStyle/>
          <a:p>
            <a:fld id="{46974BF3-3075-45E4-9BD0-C40831633550}" type="slidenum">
              <a:rPr lang="en-GB" smtClean="0"/>
              <a:t>239</a:t>
            </a:fld>
            <a:endParaRPr lang="en-GB"/>
          </a:p>
        </p:txBody>
      </p:sp>
    </p:spTree>
    <p:extLst>
      <p:ext uri="{BB962C8B-B14F-4D97-AF65-F5344CB8AC3E}">
        <p14:creationId xmlns:p14="http://schemas.microsoft.com/office/powerpoint/2010/main" val="36604905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this rule would arrive…</a:t>
            </a:r>
          </a:p>
        </p:txBody>
      </p:sp>
      <p:sp>
        <p:nvSpPr>
          <p:cNvPr id="4" name="Slide Number Placeholder 3"/>
          <p:cNvSpPr>
            <a:spLocks noGrp="1"/>
          </p:cNvSpPr>
          <p:nvPr>
            <p:ph type="sldNum" sz="quarter" idx="5"/>
          </p:nvPr>
        </p:nvSpPr>
        <p:spPr/>
        <p:txBody>
          <a:bodyPr/>
          <a:lstStyle/>
          <a:p>
            <a:fld id="{46974BF3-3075-45E4-9BD0-C40831633550}" type="slidenum">
              <a:rPr lang="en-GB" smtClean="0"/>
              <a:t>240</a:t>
            </a:fld>
            <a:endParaRPr lang="en-GB"/>
          </a:p>
        </p:txBody>
      </p:sp>
    </p:spTree>
    <p:extLst>
      <p:ext uri="{BB962C8B-B14F-4D97-AF65-F5344CB8AC3E}">
        <p14:creationId xmlns:p14="http://schemas.microsoft.com/office/powerpoint/2010/main" val="382837291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his plan be accomplished.</a:t>
            </a:r>
          </a:p>
        </p:txBody>
      </p:sp>
      <p:sp>
        <p:nvSpPr>
          <p:cNvPr id="4" name="Slide Number Placeholder 3"/>
          <p:cNvSpPr>
            <a:spLocks noGrp="1"/>
          </p:cNvSpPr>
          <p:nvPr>
            <p:ph type="sldNum" sz="quarter" idx="5"/>
          </p:nvPr>
        </p:nvSpPr>
        <p:spPr/>
        <p:txBody>
          <a:bodyPr/>
          <a:lstStyle/>
          <a:p>
            <a:fld id="{46974BF3-3075-45E4-9BD0-C40831633550}" type="slidenum">
              <a:rPr lang="en-GB" smtClean="0"/>
              <a:t>241</a:t>
            </a:fld>
            <a:endParaRPr lang="en-GB"/>
          </a:p>
        </p:txBody>
      </p:sp>
    </p:spTree>
    <p:extLst>
      <p:ext uri="{BB962C8B-B14F-4D97-AF65-F5344CB8AC3E}">
        <p14:creationId xmlns:p14="http://schemas.microsoft.com/office/powerpoint/2010/main" val="190703728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John 17:6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revealed you to the ones you gave me from this world. They were always yours. You gave them to me, and they have kept your word.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Now they know that everything I have is a gift from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for I have passed on to them the message you gave me. They accepted it and know that I came from you, and they believe you sent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17:9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prayer is not for the world, but for those you have given me, because they belong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All who are mine belong to you, and you have given them to me, so they bring me glory.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Now I am departing from the world; they are staying in this world, but I am coming to you. Holy Father, you have given me your name; now protect them by the power of your name so that they will be united just as we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During my time here, I protected them by the power of the name you gave me. I guarded them so that not one was lost, except the one headed for destruction, as the Scriptures foretold.</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17:13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“Now I am coming to you. I told them many things while I was with them in this world so they would be filled with my joy.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I have given them your word. And the world hates them because they do not belong to the world, just as I do not belong 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I’m not asking you to take them out of the world, but to keep them safe from the evil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They do not belong to this world any more than I do.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Make them holy by your truth; teach them your word, which is truth.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Just as you sent me into the world, I am sending them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 give myself as a holy sacrifice for them so they can be made holy by your truth.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242</a:t>
            </a:fld>
            <a:endParaRPr lang="en-GB"/>
          </a:p>
        </p:txBody>
      </p:sp>
    </p:spTree>
    <p:extLst>
      <p:ext uri="{BB962C8B-B14F-4D97-AF65-F5344CB8AC3E}">
        <p14:creationId xmlns:p14="http://schemas.microsoft.com/office/powerpoint/2010/main" val="183414581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B244EDA-5ABB-48DA-8F5F-BE8918E2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CA3E-2110-45D2-9F0D-ED9F01535E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38DA953F-D45C-41F5-952A-76CF6EFBBA2D}"/>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5D85ED71-49A1-4E4E-AE2A-AB844E7C4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3424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John 17:20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praying not only for these disciples but also for all who will ever believe in me through their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 pray that they will all be one, just as you and I are one—as you are in me, Father, and I am in you. And may they be in us so that the world will believe you sent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17:22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given them the glory you gave me, so they may be one as we are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I am in them and you are in me. May they experience such perfect unity that the world will know that you sent me and that you love them as much as you love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Father, I want these whom you have given me to be with me where I am. Then they can see all the glory you gave me because you loved me even before the world began!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17:25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“O righteous Father, the world doesn’t know you, but I do; and these disciples know you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revealed you to them, and I will continue to do so. Then your love for me will be in them, and I will be in them.”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250</a:t>
            </a:fld>
            <a:endParaRPr lang="en-GB"/>
          </a:p>
        </p:txBody>
      </p:sp>
    </p:spTree>
    <p:extLst>
      <p:ext uri="{BB962C8B-B14F-4D97-AF65-F5344CB8AC3E}">
        <p14:creationId xmlns:p14="http://schemas.microsoft.com/office/powerpoint/2010/main" val="326830440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4289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Matt. 24:9</a:t>
            </a:r>
            <a:r>
              <a:rPr lang="en-US" sz="1200" kern="1200">
                <a:solidFill>
                  <a:schemeClr val="tx1"/>
                </a:solidFill>
                <a:effectLst/>
                <a:latin typeface="+mn-lt"/>
                <a:ea typeface="+mn-ea"/>
                <a:cs typeface="+mn-cs"/>
              </a:rPr>
              <a:t>    “Then you will be arrested, persecuted, and killed. You will be hated all over the world because you are my followers.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And many will turn away from me and betray and hate each other.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And many false prophets will appear and will deceive many people.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Sin will be rampant everywhere, and the love of many will grow cold.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But the one who endures to the end will be saved.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And the Good News about the Kingdom will be preached throughout the whole world, so that all nations will hear it; and then the end will come.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13:9</a:t>
            </a:r>
            <a:r>
              <a:rPr lang="en-US" sz="1200" kern="1200">
                <a:solidFill>
                  <a:schemeClr val="tx1"/>
                </a:solidFill>
                <a:effectLst/>
                <a:latin typeface="+mn-lt"/>
                <a:ea typeface="+mn-ea"/>
                <a:cs typeface="+mn-cs"/>
              </a:rPr>
              <a:t>    “When these things begin to happen, watch out! You will be handed over to the local councils and beaten in the synagogues. You will stand trial before governors and kings because you are my followers. But this will be your opportunity to tell them about me.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For the Good News must first be preached to all nations.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But when you are arrested and stand trial, don’t worry in advance about what to say. Just say what God tells you at that time, for it is not you who will be speaking, but the Holy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13:12</a:t>
            </a:r>
            <a:r>
              <a:rPr lang="en-US" sz="1200" kern="1200">
                <a:solidFill>
                  <a:schemeClr val="tx1"/>
                </a:solidFill>
                <a:effectLst/>
                <a:latin typeface="+mn-lt"/>
                <a:ea typeface="+mn-ea"/>
                <a:cs typeface="+mn-cs"/>
              </a:rPr>
              <a:t>    “A brother will betray his brother to death, a father will betray his own child, and children will rebel against their parents and cause them to be killed.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everyone will hate you because you are my followers. But the one who endures to the end will be saved.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21:12</a:t>
            </a:r>
            <a:r>
              <a:rPr lang="en-US" sz="1200" kern="1200">
                <a:solidFill>
                  <a:schemeClr val="tx1"/>
                </a:solidFill>
                <a:effectLst/>
                <a:latin typeface="+mn-lt"/>
                <a:ea typeface="+mn-ea"/>
                <a:cs typeface="+mn-cs"/>
              </a:rPr>
              <a:t>    “But before all this occurs, there will be a time of great persecution. You will be dragged into synagogues and prisons, and you will stand trial before kings and governors because you are my followers.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But this will be your opportunity to tell them about me.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So don’t worry in advance about how to answer the charges against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for I will give you the right words and such wisdom that none of your opponents will be able to reply or refute you!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Even those closest to you—your parents, brothers, relatives, and friends—will betray you. They will even kill some of you.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And everyone will hate you because you are my followers.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But not a hair of your head will perish!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By standing firm, you will win your souls. </a:t>
            </a:r>
          </a:p>
          <a:p>
            <a:endParaRPr lang="en-US"/>
          </a:p>
        </p:txBody>
      </p:sp>
      <p:sp>
        <p:nvSpPr>
          <p:cNvPr id="4" name="Slide Number Placeholder 3"/>
          <p:cNvSpPr>
            <a:spLocks noGrp="1"/>
          </p:cNvSpPr>
          <p:nvPr>
            <p:ph type="sldNum" sz="quarter" idx="5"/>
          </p:nvPr>
        </p:nvSpPr>
        <p:spPr/>
        <p:txBody>
          <a:bodyPr/>
          <a:lstStyle/>
          <a:p>
            <a:fld id="{46974BF3-3075-45E4-9BD0-C40831633550}" type="slidenum">
              <a:rPr lang="en-GB" smtClean="0"/>
              <a:t>28</a:t>
            </a:fld>
            <a:endParaRPr lang="en-GB"/>
          </a:p>
        </p:txBody>
      </p:sp>
    </p:spTree>
    <p:extLst>
      <p:ext uri="{BB962C8B-B14F-4D97-AF65-F5344CB8AC3E}">
        <p14:creationId xmlns:p14="http://schemas.microsoft.com/office/powerpoint/2010/main" val="249079879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John 17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661850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on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doesn't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1143000" y="685800"/>
            <a:ext cx="4572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Matt. 24:15</a:t>
            </a:r>
            <a:r>
              <a:rPr lang="en-US" sz="1200" kern="1200">
                <a:solidFill>
                  <a:schemeClr val="tx1"/>
                </a:solidFill>
                <a:effectLst/>
                <a:latin typeface="+mn-lt"/>
                <a:ea typeface="+mn-ea"/>
                <a:cs typeface="+mn-cs"/>
              </a:rPr>
              <a:t>    “The day is coming when you will see what Daniel the prophet spoke about—the sacrilegious object that causes desecration standing in the Holy Place.” (Reader, pay attention!)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“Then those in Judea must flee to the hills.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 person out on the deck of a roof must not go down into the house to pack.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 person out in the field must not return even to get a coat.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How terrible it will be for pregnant women and for nursing mothers in those days.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And pray that your flight will not be in winter or on the Sabbath.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For there will be greater anguish than at any time since the world began. And it will never be so great again.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In fact, unless that time of calamity is shortened, not a single person will survive. But it will be shortened for the sake of God’s chosen ones.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24:23</a:t>
            </a:r>
            <a:r>
              <a:rPr lang="en-US" sz="1200" kern="1200">
                <a:solidFill>
                  <a:schemeClr val="tx1"/>
                </a:solidFill>
                <a:effectLst/>
                <a:latin typeface="+mn-lt"/>
                <a:ea typeface="+mn-ea"/>
                <a:cs typeface="+mn-cs"/>
              </a:rPr>
              <a:t>    “Then if anyone tells you, ‘Look, here is the Messiah,’ or ‘There he is,’ don’t believe it.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For false messiahs and false prophets will rise up and perform great signs and wonders so as to deceive, if possible, even God’s chosen ones.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See, I have warned you about this ahead of time.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24:26</a:t>
            </a:r>
            <a:r>
              <a:rPr lang="en-US" sz="1200" kern="1200">
                <a:solidFill>
                  <a:schemeClr val="tx1"/>
                </a:solidFill>
                <a:effectLst/>
                <a:latin typeface="+mn-lt"/>
                <a:ea typeface="+mn-ea"/>
                <a:cs typeface="+mn-cs"/>
              </a:rPr>
              <a:t>    “So if someone tells you, ‘Look, the Messiah is out in the desert,’ don’t bother to go and look. Or, ‘Look, he is hiding here,’ don’t believe it!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13:14</a:t>
            </a:r>
            <a:r>
              <a:rPr lang="en-US" sz="1200" kern="1200">
                <a:solidFill>
                  <a:schemeClr val="tx1"/>
                </a:solidFill>
                <a:effectLst/>
                <a:latin typeface="+mn-lt"/>
                <a:ea typeface="+mn-ea"/>
                <a:cs typeface="+mn-cs"/>
              </a:rPr>
              <a:t>    “The day is coming when you will see the sacrilegious object that causes desecration standing where he should not be.” (Reader, pay attention!) “Then those in Judea must flee to the hills.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A person out on the deck of a roof must not go down into the house to pack.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 person out in the field must not return even to get a coat.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How terrible it will be for pregnant women and for nursing mothers in those days.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And pray that your flight will not be in winter.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For there will be greater anguish in those days than at any time since God created the world. And it will never be so great again.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In fact, unless the Lord shortens that time of calamity, not a single person will survive. But for the sake of his chosen ones he has shortened those days.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13:21</a:t>
            </a:r>
            <a:r>
              <a:rPr lang="en-US" sz="1200" kern="1200">
                <a:solidFill>
                  <a:schemeClr val="tx1"/>
                </a:solidFill>
                <a:effectLst/>
                <a:latin typeface="+mn-lt"/>
                <a:ea typeface="+mn-ea"/>
                <a:cs typeface="+mn-cs"/>
              </a:rPr>
              <a:t>    “Then if anyone tells you, ‘Look, here is the Messiah,’ or ‘There he is,’ don’t believe it.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For false messiahs and false prophets will rise up and perform signs and wonders so as to deceive, if possible, even God’s chosen ones.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Watch out! I have warned you about this ahead of time!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21:20</a:t>
            </a:r>
            <a:r>
              <a:rPr lang="en-US" sz="1200" kern="1200">
                <a:solidFill>
                  <a:schemeClr val="tx1"/>
                </a:solidFill>
                <a:effectLst/>
                <a:latin typeface="+mn-lt"/>
                <a:ea typeface="+mn-ea"/>
                <a:cs typeface="+mn-cs"/>
              </a:rPr>
              <a:t>    “And when you see Jerusalem surrounded by armies, then you will know that the time of its destruction has arrived.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Then those in Judea must flee to the hills. Those in Jerusalem must get out, and those out in the country should not return to the city.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For those will be days of God’s vengeance, and the prophetic words of the Scriptures will be fulfilled.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How terrible it will be for pregnant women and for nursing mothers in those days. For there will be disaster in the land and great anger against this people.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They will be killed by the sword or sent away as captives to all the nations of the world. And Jerusalem will be trampled down by the Gentiles until the period of the Gentiles comes to an end.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21:25</a:t>
            </a:r>
            <a:r>
              <a:rPr lang="en-US" sz="1200" kern="1200">
                <a:solidFill>
                  <a:schemeClr val="tx1"/>
                </a:solidFill>
                <a:effectLst/>
                <a:latin typeface="+mn-lt"/>
                <a:ea typeface="+mn-ea"/>
                <a:cs typeface="+mn-cs"/>
              </a:rPr>
              <a:t>    “And there will be strange signs in the sun, moon, and stars. And here on earth the nations will be in turmoil, perplexed by the roaring seas and strange tides.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People will be terrified at what they see coming upon the earth, for the powers in the heavens will be shaken. </a:t>
            </a:r>
          </a:p>
          <a:p>
            <a:endParaRPr lang="en-US"/>
          </a:p>
        </p:txBody>
      </p:sp>
      <p:sp>
        <p:nvSpPr>
          <p:cNvPr id="4" name="Slide Number Placeholder 3"/>
          <p:cNvSpPr>
            <a:spLocks noGrp="1"/>
          </p:cNvSpPr>
          <p:nvPr>
            <p:ph type="sldNum" sz="quarter" idx="5"/>
          </p:nvPr>
        </p:nvSpPr>
        <p:spPr/>
        <p:txBody>
          <a:bodyPr/>
          <a:lstStyle/>
          <a:p>
            <a:fld id="{46974BF3-3075-45E4-9BD0-C40831633550}" type="slidenum">
              <a:rPr lang="en-GB" smtClean="0"/>
              <a:t>29</a:t>
            </a:fld>
            <a:endParaRPr lang="en-GB"/>
          </a:p>
        </p:txBody>
      </p:sp>
    </p:spTree>
    <p:extLst>
      <p:ext uri="{BB962C8B-B14F-4D97-AF65-F5344CB8AC3E}">
        <p14:creationId xmlns:p14="http://schemas.microsoft.com/office/powerpoint/2010/main" val="132200607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grown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3078913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3955791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ll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a:ea typeface="ＭＳ Ｐゴシック" charset="0"/>
                <a:cs typeface="ＭＳ Ｐゴシック" charset="0"/>
              </a:rPr>
              <a:t>ll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a:ea typeface="ＭＳ Ｐゴシック" charset="0"/>
                <a:cs typeface="ＭＳ Ｐゴシック" charset="0"/>
              </a:rPr>
              <a:t>ll keep our same race—you</a:t>
            </a:r>
            <a:r>
              <a:rPr lang="uk-UA" dirty="0">
                <a:ea typeface="ＭＳ Ｐゴシック" charset="0"/>
                <a:cs typeface="ＭＳ Ｐゴシック" charset="0"/>
              </a:rPr>
              <a:t>'</a:t>
            </a:r>
            <a:r>
              <a:rPr lang="en-US" dirty="0">
                <a:ea typeface="ＭＳ Ｐゴシック" charset="0"/>
                <a:cs typeface="ＭＳ Ｐゴシック" charset="0"/>
              </a:rPr>
              <a:t>ll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9E332-6409-374C-A1C5-0CB2FCC3009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Matthew and Luke provide a good overview of details on Israel's restoration, as well as Daniel and 1 Thess.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Common-436</a:t>
            </a:r>
          </a:p>
          <a:p>
            <a:pPr eaLnBrk="1" hangingPunct="1"/>
            <a:r>
              <a:rPr lang="en-US" dirty="0">
                <a:ea typeface="ＭＳ Ｐゴシック" charset="0"/>
                <a:cs typeface="ＭＳ Ｐゴシック" charset="0"/>
              </a:rPr>
              <a:t>ES-26-Restoration of Israel-376</a:t>
            </a:r>
          </a:p>
          <a:p>
            <a:pPr eaLnBrk="1" hangingPunct="1"/>
            <a:r>
              <a:rPr lang="en-US" dirty="0">
                <a:ea typeface="ＭＳ Ｐゴシック" charset="0"/>
                <a:cs typeface="ＭＳ Ｐゴシック" charset="0"/>
              </a:rPr>
              <a:t>LC-06-Preparation of the Disciples-168</a:t>
            </a:r>
          </a:p>
          <a:p>
            <a:pPr eaLnBrk="1" hangingPunct="1"/>
            <a:r>
              <a:rPr lang="en-US" dirty="0">
                <a:ea typeface="ＭＳ Ｐゴシック" charset="0"/>
                <a:cs typeface="ＭＳ Ｐゴシック" charset="0"/>
              </a:rPr>
              <a:t>LC-08-Preparation for the Death of the King-30, 70</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316919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1143000" y="685800"/>
            <a:ext cx="4572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277</a:t>
            </a:fld>
            <a:endParaRPr lang="en-GB"/>
          </a:p>
        </p:txBody>
      </p:sp>
    </p:spTree>
    <p:extLst>
      <p:ext uri="{BB962C8B-B14F-4D97-AF65-F5344CB8AC3E}">
        <p14:creationId xmlns:p14="http://schemas.microsoft.com/office/powerpoint/2010/main" val="90332353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ll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64489545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ea typeface="ＭＳ Ｐゴシック" charset="0"/>
                <a:cs typeface="ＭＳ Ｐゴシック" charset="0"/>
              </a:rPr>
              <a:t>Jesus alone referred to "the times of the Gentiles" in Luke 21:24. But the entire book of Daniel refers to this period of Gentile rule over Israel that interrupts the nation's rule by a son of David, though not by this phrase.  </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Common-434</a:t>
            </a:r>
          </a:p>
          <a:p>
            <a:pPr eaLnBrk="1" hangingPunct="1"/>
            <a:r>
              <a:rPr lang="en-US" dirty="0">
                <a:ea typeface="ＭＳ Ｐゴシック" charset="0"/>
                <a:cs typeface="ＭＳ Ｐゴシック" charset="0"/>
              </a:rPr>
              <a:t>BE-42-Luke-80</a:t>
            </a:r>
          </a:p>
          <a:p>
            <a:pPr eaLnBrk="1" hangingPunct="1"/>
            <a:r>
              <a:rPr lang="en-US" dirty="0">
                <a:ea typeface="ＭＳ Ｐゴシック" charset="0"/>
                <a:cs typeface="ＭＳ Ｐゴシック" charset="0"/>
              </a:rPr>
              <a:t>LC-08-Preparation for the Death of the King-27</a:t>
            </a:r>
          </a:p>
          <a:p>
            <a:pPr eaLnBrk="1" hangingPunct="1"/>
            <a:r>
              <a:rPr lang="en-US" dirty="0">
                <a:ea typeface="ＭＳ Ｐゴシック" charset="0"/>
                <a:cs typeface="ＭＳ Ｐゴシック" charset="0"/>
              </a:rPr>
              <a:t>OS-27-Daniel-21, 383</a:t>
            </a:r>
          </a:p>
          <a:p>
            <a:pPr eaLnBrk="1" hangingPunct="1"/>
            <a:r>
              <a:rPr lang="en-US" dirty="0">
                <a:ea typeface="ＭＳ Ｐゴシック" charset="0"/>
                <a:cs typeface="ＭＳ Ｐゴシック" charset="0"/>
              </a:rPr>
              <a:t>NS-03-Luke 13-24-slide 137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710956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There—that</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god.  And beyond that is god too!</a:t>
            </a:r>
            <a:r>
              <a:rPr lang="ru-RU"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  The mother</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ritualistic beliefs and father</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testimony!</a:t>
            </a:r>
            <a:r>
              <a:rPr lang="en-SG" dirty="0"/>
              <a:t> </a:t>
            </a:r>
          </a:p>
          <a:p>
            <a:r>
              <a:rPr lang="en-US" dirty="0"/>
              <a:t>Another young boy grew up in a </a:t>
            </a:r>
            <a:r>
              <a:rPr lang="ru-RU" dirty="0"/>
              <a:t>"</a:t>
            </a:r>
            <a:r>
              <a:rPr lang="en-US" dirty="0"/>
              <a:t>free thinker</a:t>
            </a:r>
            <a:r>
              <a:rPr lang="ru-RU" dirty="0"/>
              <a:t>"</a:t>
            </a:r>
            <a:r>
              <a:rPr lang="en-US" dirty="0"/>
              <a:t> family.  His mother and father divorced when he was four, his mother remarried, and his stepfather and mother fought continually.  They too divorced, and a third marriage began that was equally traumatic.  </a:t>
            </a:r>
            <a:r>
              <a:rPr lang="en-US" dirty="0">
                <a:latin typeface="Arial" charset="0"/>
                <a:ea typeface="ＭＳ Ｐゴシック" charset="-128"/>
                <a:cs typeface="ＭＳ Ｐゴシック" charset="-128"/>
              </a:rPr>
              <a:t>One day the boy visited a school friend</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house.  The difference was amazing!  No one threw things, the parents didn</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t argue, the father was a spiritual leader in the home, they all prayed together, and there was a genuine peace and unity that made this boy want to visit that home time and again.  He did.  He ended up going to church with the family and soon accepted Christ.  He even became a missionary for 44 years so far.  And he</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speaking to you right now.</a:t>
            </a:r>
            <a:endParaRPr lang="en-SG" dirty="0">
              <a:latin typeface="Arial" charset="0"/>
              <a:ea typeface="ＭＳ Ｐゴシック" charset="-128"/>
              <a:cs typeface="ＭＳ Ｐゴシック" charset="-128"/>
            </a:endParaRPr>
          </a:p>
          <a:p>
            <a:pPr eaLnBrk="0" fontAlgn="base" hangingPunct="0">
              <a:spcBef>
                <a:spcPct val="30000"/>
              </a:spcBef>
              <a:spcAft>
                <a:spcPct val="0"/>
              </a:spcAft>
              <a:defRPr/>
            </a:pPr>
            <a:r>
              <a:rPr lang="en-SG" dirty="0"/>
              <a:t>• </a:t>
            </a:r>
            <a:r>
              <a:rPr lang="en-US" dirty="0">
                <a:latin typeface="Arial" charset="0"/>
                <a:ea typeface="ＭＳ Ｐゴシック" charset="-128"/>
                <a:cs typeface="ＭＳ Ｐゴシック" charset="-128"/>
              </a:rPr>
              <a:t>I have seen what Christian unity can do in my own life.  I</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ve also seen the devastating effects of disunity over the silliest issue.</a:t>
            </a:r>
            <a:endParaRPr lang="en-SG" dirty="0">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283</a:t>
            </a:fld>
            <a:endParaRPr lang="en-GB"/>
          </a:p>
        </p:txBody>
      </p:sp>
    </p:spTree>
    <p:extLst>
      <p:ext uri="{BB962C8B-B14F-4D97-AF65-F5344CB8AC3E}">
        <p14:creationId xmlns:p14="http://schemas.microsoft.com/office/powerpoint/2010/main" val="322601504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9869982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00827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1143000" y="685800"/>
            <a:ext cx="4572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43000" y="685800"/>
            <a:ext cx="4572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1143000" y="685800"/>
            <a:ext cx="4572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1143000" y="685800"/>
            <a:ext cx="4572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32</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LC-09-Preparation-29</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OS-27-Exile-22, 25</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02511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Prays in Gethsemane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26:36</a:t>
            </a:r>
            <a:r>
              <a:rPr lang="en-US">
                <a:effectLst/>
                <a:latin typeface="Lucida Grande" panose="020B0600040502020204" pitchFamily="34" charset="0"/>
              </a:rPr>
              <a:t>    Then Jesus went with them to the olive grove called Gethsemane, and he said, </a:t>
            </a:r>
            <a:r>
              <a:rPr lang="en-US">
                <a:solidFill>
                  <a:srgbClr val="FF2500"/>
                </a:solidFill>
                <a:effectLst/>
                <a:latin typeface="Lucida Grande" panose="020B0600040502020204" pitchFamily="34" charset="0"/>
              </a:rPr>
              <a:t>“Sit here while I go over there to pray.”</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He took Peter and Zebedee’s two sons, James and John, and he became anguished and distressed.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He told them, </a:t>
            </a:r>
            <a:r>
              <a:rPr lang="en-US">
                <a:solidFill>
                  <a:srgbClr val="FF2500"/>
                </a:solidFill>
                <a:effectLst/>
                <a:latin typeface="Lucida Grande" panose="020B0600040502020204" pitchFamily="34" charset="0"/>
              </a:rPr>
              <a:t>“My soul is crushed with grief to the point of death. Stay here and keep watch with me.”</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26:39</a:t>
            </a:r>
            <a:r>
              <a:rPr lang="en-US">
                <a:solidFill>
                  <a:srgbClr val="000000"/>
                </a:solidFill>
                <a:effectLst/>
                <a:latin typeface="Lucida Grande" panose="020B0600040502020204" pitchFamily="34" charset="0"/>
              </a:rPr>
              <a:t>    He went on a little farther and bowed with his face to the ground, praying, </a:t>
            </a:r>
            <a:r>
              <a:rPr lang="en-US">
                <a:solidFill>
                  <a:srgbClr val="FF2500"/>
                </a:solidFill>
                <a:effectLst/>
                <a:latin typeface="Lucida Grande" panose="020B0600040502020204" pitchFamily="34" charset="0"/>
              </a:rPr>
              <a:t>“My Father! If it is possible, let this cup of suffering be taken away from me. Yet I want your will to be done, not mine.”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26:40</a:t>
            </a:r>
            <a:r>
              <a:rPr lang="en-US">
                <a:solidFill>
                  <a:srgbClr val="000000"/>
                </a:solidFill>
                <a:effectLst/>
                <a:latin typeface="Lucida Grande" panose="020B0600040502020204" pitchFamily="34" charset="0"/>
              </a:rPr>
              <a:t>    Then he returned to the disciples and found them asleep. He said to Peter, </a:t>
            </a:r>
            <a:r>
              <a:rPr lang="en-US">
                <a:solidFill>
                  <a:srgbClr val="FF2500"/>
                </a:solidFill>
                <a:effectLst/>
                <a:latin typeface="Lucida Grande" panose="020B0600040502020204" pitchFamily="34" charset="0"/>
              </a:rPr>
              <a:t>“Couldn’t you watch with me even one hour?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Keep watch and pray, so that you will not give in to temptation. For the spirit is willing, but the body is weak!”</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26:42</a:t>
            </a:r>
            <a:r>
              <a:rPr lang="en-US">
                <a:effectLst/>
                <a:latin typeface="Lucida Grande" panose="020B0600040502020204" pitchFamily="34" charset="0"/>
              </a:rPr>
              <a:t>    Then Jesus left them a second time and prayed, </a:t>
            </a:r>
            <a:r>
              <a:rPr lang="en-US">
                <a:solidFill>
                  <a:srgbClr val="FF2500"/>
                </a:solidFill>
                <a:effectLst/>
                <a:latin typeface="Lucida Grande" panose="020B0600040502020204" pitchFamily="34" charset="0"/>
              </a:rPr>
              <a:t>“My Father! If this cup cannot be taken away unless I drink it, your will be done.”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When he returned to them again, he found them sleeping, for they couldn’t keep their eyes open.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26:44</a:t>
            </a:r>
            <a:r>
              <a:rPr lang="en-US">
                <a:solidFill>
                  <a:srgbClr val="000000"/>
                </a:solidFill>
                <a:effectLst/>
                <a:latin typeface="Lucida Grande" panose="020B0600040502020204" pitchFamily="34" charset="0"/>
              </a:rPr>
              <a:t>    So he went to pray a third time, saying the same things again. </a:t>
            </a:r>
            <a:r>
              <a:rPr lang="en-US" b="1" baseline="30000">
                <a:solidFill>
                  <a:srgbClr val="006699"/>
                </a:solidFill>
                <a:effectLst/>
                <a:latin typeface="Helvetica Neue" panose="02000503000000020004" pitchFamily="2" charset="0"/>
              </a:rPr>
              <a:t>45</a:t>
            </a:r>
            <a:r>
              <a:rPr lang="en-US">
                <a:solidFill>
                  <a:srgbClr val="000000"/>
                </a:solidFill>
                <a:effectLst/>
                <a:latin typeface="Lucida Grande" panose="020B0600040502020204" pitchFamily="34" charset="0"/>
              </a:rPr>
              <a:t> Then he came to the disciples and said, </a:t>
            </a:r>
            <a:r>
              <a:rPr lang="en-US">
                <a:solidFill>
                  <a:srgbClr val="FF2500"/>
                </a:solidFill>
                <a:effectLst/>
                <a:latin typeface="Lucida Grande" panose="020B0600040502020204" pitchFamily="34" charset="0"/>
              </a:rPr>
              <a:t>“Go ahead and sleep. Have your rest. But look—the time has come. The Son of Man is betrayed into the hands of sinners.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Up, let’s be going. Look, my betrayer is here!”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Prays in Gethsemane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14:32</a:t>
            </a:r>
            <a:r>
              <a:rPr lang="en-US">
                <a:effectLst/>
                <a:latin typeface="Lucida Grande" panose="020B0600040502020204" pitchFamily="34" charset="0"/>
              </a:rPr>
              <a:t>    They went to the olive grove called Gethsemane, and Jesus said, </a:t>
            </a:r>
            <a:r>
              <a:rPr lang="en-US">
                <a:solidFill>
                  <a:srgbClr val="FF2500"/>
                </a:solidFill>
                <a:effectLst/>
                <a:latin typeface="Lucida Grande" panose="020B0600040502020204" pitchFamily="34" charset="0"/>
              </a:rPr>
              <a:t>“Sit here while I go and pray.”</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He took Peter, James, and John with him, and he became deeply troubled and distressed.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He told them, </a:t>
            </a:r>
            <a:r>
              <a:rPr lang="en-US">
                <a:solidFill>
                  <a:srgbClr val="FF2500"/>
                </a:solidFill>
                <a:effectLst/>
                <a:latin typeface="Lucida Grande" panose="020B0600040502020204" pitchFamily="34" charset="0"/>
              </a:rPr>
              <a:t>“My soul is crushed with grief to the point of death. Stay here and keep watch with me.”</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14:35</a:t>
            </a:r>
            <a:r>
              <a:rPr lang="en-US">
                <a:effectLst/>
                <a:latin typeface="Lucida Grande" panose="020B0600040502020204" pitchFamily="34" charset="0"/>
              </a:rPr>
              <a:t>    He went on a little farther and fell to the ground. He prayed that, if it were possible, the awful hour awaiting him might pass him by.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“Abba, Father,”</a:t>
            </a:r>
            <a:r>
              <a:rPr lang="en-US">
                <a:effectLst/>
                <a:latin typeface="Lucida Grande" panose="020B0600040502020204" pitchFamily="34" charset="0"/>
              </a:rPr>
              <a:t> he cried out, </a:t>
            </a:r>
            <a:r>
              <a:rPr lang="en-US">
                <a:solidFill>
                  <a:srgbClr val="FF2500"/>
                </a:solidFill>
                <a:effectLst/>
                <a:latin typeface="Lucida Grande" panose="020B0600040502020204" pitchFamily="34" charset="0"/>
              </a:rPr>
              <a:t>“everything is possible for you. Please take this cup of suffering away from me. Yet I want your will to be done, not mine.”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14:37</a:t>
            </a:r>
            <a:r>
              <a:rPr lang="en-US">
                <a:solidFill>
                  <a:srgbClr val="000000"/>
                </a:solidFill>
                <a:effectLst/>
                <a:latin typeface="Lucida Grande" panose="020B0600040502020204" pitchFamily="34" charset="0"/>
              </a:rPr>
              <a:t>    Then he returned and found the disciples asleep. He said to Peter, </a:t>
            </a:r>
            <a:r>
              <a:rPr lang="en-US">
                <a:solidFill>
                  <a:srgbClr val="FF2500"/>
                </a:solidFill>
                <a:effectLst/>
                <a:latin typeface="Lucida Grande" panose="020B0600040502020204" pitchFamily="34" charset="0"/>
              </a:rPr>
              <a:t>“Simon, are you asleep? Couldn’t you watch with me even one hour?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Keep watch and pray, so that you will not give in to temptation. For the spirit is willing, but the body is weak.”</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14:39</a:t>
            </a:r>
            <a:r>
              <a:rPr lang="en-US">
                <a:effectLst/>
                <a:latin typeface="Lucida Grande" panose="020B0600040502020204" pitchFamily="34" charset="0"/>
              </a:rPr>
              <a:t>    Then Jesus left them again and prayed the same prayer as before.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When he returned to them again, he found them sleeping, for they couldn’t keep their eyes open. And they didn’t know what to say.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14:41</a:t>
            </a:r>
            <a:r>
              <a:rPr lang="en-US">
                <a:solidFill>
                  <a:srgbClr val="000000"/>
                </a:solidFill>
                <a:effectLst/>
                <a:latin typeface="Lucida Grande" panose="020B0600040502020204" pitchFamily="34" charset="0"/>
              </a:rPr>
              <a:t>    When he returned to them the third time, he said, </a:t>
            </a:r>
            <a:r>
              <a:rPr lang="en-US">
                <a:solidFill>
                  <a:srgbClr val="FF2500"/>
                </a:solidFill>
                <a:effectLst/>
                <a:latin typeface="Lucida Grande" panose="020B0600040502020204" pitchFamily="34" charset="0"/>
              </a:rPr>
              <a:t>“Go ahead and sleep. Have your rest. But no—the time has come. The Son of Man is betrayed into the hands of sinners.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Up, let’s be going. Look, my betrayer is here!”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Prays on the Mount of Olives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22:39</a:t>
            </a:r>
            <a:r>
              <a:rPr lang="en-US">
                <a:effectLst/>
                <a:latin typeface="Lucida Grande" panose="020B0600040502020204" pitchFamily="34" charset="0"/>
              </a:rPr>
              <a:t>    Then, accompanied by the disciples, Jesus left the upstairs room and went as usual to the Mount of Olives.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There he told them, </a:t>
            </a:r>
            <a:r>
              <a:rPr lang="en-US">
                <a:solidFill>
                  <a:srgbClr val="FF2500"/>
                </a:solidFill>
                <a:effectLst/>
                <a:latin typeface="Lucida Grande" panose="020B0600040502020204" pitchFamily="34" charset="0"/>
              </a:rPr>
              <a:t>“Pray that you will not give in to temptation.”</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22:41</a:t>
            </a:r>
            <a:r>
              <a:rPr lang="en-US">
                <a:effectLst/>
                <a:latin typeface="Lucida Grande" panose="020B0600040502020204" pitchFamily="34" charset="0"/>
              </a:rPr>
              <a:t>    He walked away, about a stone’s throw, and knelt down and prayed,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“Father, if you are willing, please take this cup of suffering away from me. Yet I want your will to be done, not mine.”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Then an angel from heaven appeared and strengthened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He prayed more fervently, and he was in such agony of spirit that his sweat fell to the ground like great drops of blood.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22:45</a:t>
            </a:r>
            <a:r>
              <a:rPr lang="en-US">
                <a:effectLst/>
                <a:latin typeface="Lucida Grande" panose="020B0600040502020204" pitchFamily="34" charset="0"/>
              </a:rPr>
              <a:t>    At last he stood up again and returned to the disciples, only to find them asleep, exhausted from grief.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“Why are you sleeping?”</a:t>
            </a:r>
            <a:r>
              <a:rPr lang="en-US">
                <a:effectLst/>
                <a:latin typeface="Lucida Grande" panose="020B0600040502020204" pitchFamily="34" charset="0"/>
              </a:rPr>
              <a:t> he asked them. </a:t>
            </a:r>
            <a:r>
              <a:rPr lang="en-US">
                <a:solidFill>
                  <a:srgbClr val="FF2500"/>
                </a:solidFill>
                <a:effectLst/>
                <a:latin typeface="Lucida Grande" panose="020B0600040502020204" pitchFamily="34" charset="0"/>
              </a:rPr>
              <a:t>“Get up and pray, so that you will not give in to temptation.”</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18:1</a:t>
            </a:r>
            <a:r>
              <a:rPr lang="en-US">
                <a:effectLst/>
                <a:latin typeface="Lucida Grande" panose="020B0600040502020204" pitchFamily="34" charset="0"/>
              </a:rPr>
              <a:t>    After saying these things, Jesus crossed the Kidron Valley with his disciples and entered a grove of olive trees. </a:t>
            </a:r>
          </a:p>
        </p:txBody>
      </p:sp>
      <p:sp>
        <p:nvSpPr>
          <p:cNvPr id="4" name="Slide Number Placeholder 3"/>
          <p:cNvSpPr>
            <a:spLocks noGrp="1"/>
          </p:cNvSpPr>
          <p:nvPr>
            <p:ph type="sldNum" sz="quarter" idx="5"/>
          </p:nvPr>
        </p:nvSpPr>
        <p:spPr/>
        <p:txBody>
          <a:bodyPr/>
          <a:lstStyle/>
          <a:p>
            <a:fld id="{46974BF3-3075-45E4-9BD0-C40831633550}" type="slidenum">
              <a:rPr lang="en-GB" smtClean="0"/>
              <a:t>292</a:t>
            </a:fld>
            <a:endParaRPr lang="en-GB"/>
          </a:p>
        </p:txBody>
      </p:sp>
    </p:spTree>
    <p:extLst>
      <p:ext uri="{BB962C8B-B14F-4D97-AF65-F5344CB8AC3E}">
        <p14:creationId xmlns:p14="http://schemas.microsoft.com/office/powerpoint/2010/main" val="89172459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15508468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6993952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773417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0371692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245583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7182166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3849355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0274868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93918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 "weeks" also will last seven years and is the focus of Daniel's prophecies more than any other period. Revelation later builds on the foundation that Daniel established.</a:t>
            </a:r>
          </a:p>
          <a:p>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Daniel 12:11-13 “From the time that the regular sacrifice is abolished and the </a:t>
            </a:r>
            <a:r>
              <a:rPr lang="en-US" baseline="30000" dirty="0">
                <a:effectLst/>
                <a:latin typeface="Lucida Grande" panose="020B0600040502020204" pitchFamily="34" charset="0"/>
              </a:rPr>
              <a:t>1a</a:t>
            </a:r>
            <a:r>
              <a:rPr lang="en-US" dirty="0">
                <a:effectLst/>
                <a:latin typeface="Lucida Grande" panose="020B0600040502020204" pitchFamily="34" charset="0"/>
              </a:rPr>
              <a:t>abomination of desolation is set up, there will be 1,290 days.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“How blessed is he who keeps waiting and attains to the </a:t>
            </a:r>
            <a:r>
              <a:rPr lang="en-US" baseline="30000" dirty="0">
                <a:effectLst/>
                <a:latin typeface="Lucida Grande" panose="020B0600040502020204" pitchFamily="34" charset="0"/>
              </a:rPr>
              <a:t>b</a:t>
            </a:r>
            <a:r>
              <a:rPr lang="en-US" dirty="0">
                <a:effectLst/>
                <a:latin typeface="Lucida Grande" panose="020B0600040502020204" pitchFamily="34" charset="0"/>
              </a:rPr>
              <a:t>1,335 days!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as for you, go your way to the </a:t>
            </a:r>
            <a:r>
              <a:rPr lang="en-US" baseline="30000" dirty="0">
                <a:effectLst/>
                <a:latin typeface="Lucida Grande" panose="020B0600040502020204" pitchFamily="34" charset="0"/>
              </a:rPr>
              <a:t>1</a:t>
            </a:r>
            <a:r>
              <a:rPr lang="en-US" dirty="0">
                <a:effectLst/>
                <a:latin typeface="Lucida Grande" panose="020B0600040502020204" pitchFamily="34" charset="0"/>
              </a:rPr>
              <a:t>end; then you will enter into rest and rise again for your allotted portion at the end of the </a:t>
            </a:r>
            <a:r>
              <a:rPr lang="en-US" baseline="30000" dirty="0">
                <a:effectLst/>
                <a:latin typeface="Lucida Grande" panose="020B0600040502020204" pitchFamily="34" charset="0"/>
              </a:rPr>
              <a:t>2</a:t>
            </a:r>
            <a:r>
              <a:rPr lang="en-US" dirty="0">
                <a:effectLst/>
                <a:latin typeface="Lucida Grande" panose="020B0600040502020204" pitchFamily="34" charset="0"/>
              </a:rPr>
              <a:t>age.”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LC-09-Preparation-30</a:t>
            </a:r>
          </a:p>
          <a:p>
            <a:r>
              <a:rPr lang="en-US" dirty="0">
                <a:latin typeface="Times New Roman" charset="0"/>
                <a:ea typeface="ＭＳ Ｐゴシック" charset="0"/>
                <a:cs typeface="ＭＳ Ｐゴシック" charset="0"/>
              </a:rPr>
              <a:t>OS-27-Daniel-407, 499</a:t>
            </a:r>
          </a:p>
          <a:p>
            <a:r>
              <a:rPr lang="en-SG" sz="1200" kern="1200" dirty="0">
                <a:solidFill>
                  <a:schemeClr val="tx1"/>
                </a:solidFill>
                <a:effectLst/>
                <a:latin typeface="Arial" panose="020B0604020202020204" pitchFamily="34" charset="0"/>
                <a:ea typeface="+mn-ea"/>
                <a:cs typeface="Arial" panose="020B0604020202020204" pitchFamily="34" charset="0"/>
              </a:rPr>
              <a:t>NS-27-Rev1-slide </a:t>
            </a:r>
            <a:r>
              <a:rPr lang="en-US" sz="1200"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99</a:t>
            </a:r>
          </a:p>
        </p:txBody>
      </p:sp>
    </p:spTree>
    <p:extLst>
      <p:ext uri="{BB962C8B-B14F-4D97-AF65-F5344CB8AC3E}">
        <p14:creationId xmlns:p14="http://schemas.microsoft.com/office/powerpoint/2010/main" val="220109356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1482741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6112692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2379299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5751497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3509865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7117496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9064290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1015538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608280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37005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34</a:t>
            </a:fld>
            <a:endParaRPr lang="en-GB"/>
          </a:p>
        </p:txBody>
      </p:sp>
    </p:spTree>
    <p:extLst>
      <p:ext uri="{BB962C8B-B14F-4D97-AF65-F5344CB8AC3E}">
        <p14:creationId xmlns:p14="http://schemas.microsoft.com/office/powerpoint/2010/main" val="24418937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6043070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0395496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5333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24:27</a:t>
            </a:r>
            <a:r>
              <a:rPr lang="en-US" dirty="0">
                <a:solidFill>
                  <a:srgbClr val="FF2500"/>
                </a:solidFill>
                <a:effectLst/>
                <a:latin typeface="Lucida Grande" panose="020B0600040502020204" pitchFamily="34" charset="0"/>
              </a:rPr>
              <a:t> For as the lightning flashes in the east and shines to the west, so it will be when the Son of Man</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comes.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Just as the gathering of vultures shows there is a carcass nearby, so these signs indicate that the end is near.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“Immediately after the anguish of those days,</a:t>
            </a:r>
          </a:p>
          <a:p>
            <a:endParaRPr lang="en-US" dirty="0">
              <a:effectLst/>
              <a:latin typeface="Lucida Grande" panose="020B0600040502020204" pitchFamily="34" charset="0"/>
            </a:endParaRPr>
          </a:p>
          <a:p>
            <a:r>
              <a:rPr lang="en-US" dirty="0">
                <a:solidFill>
                  <a:srgbClr val="FF2500"/>
                </a:solidFill>
                <a:effectLst/>
                <a:latin typeface="Lucida Grande" panose="020B0600040502020204" pitchFamily="34" charset="0"/>
              </a:rPr>
              <a:t>the sun will be darkened,</a:t>
            </a:r>
          </a:p>
          <a:p>
            <a:r>
              <a:rPr lang="en-US" dirty="0">
                <a:solidFill>
                  <a:srgbClr val="FF2500"/>
                </a:solidFill>
                <a:effectLst/>
                <a:latin typeface="Lucida Grande" panose="020B0600040502020204" pitchFamily="34" charset="0"/>
              </a:rPr>
              <a:t>the moon will give no light,</a:t>
            </a:r>
          </a:p>
          <a:p>
            <a:r>
              <a:rPr lang="en-US" dirty="0">
                <a:solidFill>
                  <a:srgbClr val="FF2500"/>
                </a:solidFill>
                <a:effectLst/>
                <a:latin typeface="Lucida Grande" panose="020B0600040502020204" pitchFamily="34" charset="0"/>
              </a:rPr>
              <a:t>the stars will fall from the sky,</a:t>
            </a:r>
          </a:p>
          <a:p>
            <a:r>
              <a:rPr lang="en-US" dirty="0">
                <a:solidFill>
                  <a:srgbClr val="FF2500"/>
                </a:solidFill>
                <a:effectLst/>
                <a:latin typeface="Lucida Grande" panose="020B0600040502020204" pitchFamily="34" charset="0"/>
              </a:rPr>
              <a:t>and the powers in the heavens will be shaken.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And then at last, the sign that the Son of Man is coming will appear in the heavens, and there will be deep mourning among all the peoples of the earth. And they will see the Son of Man coming on the clouds of heaven with power and great glory.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“At that time, after the anguish of those days,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solidFill>
                  <a:srgbClr val="FF2500"/>
                </a:solidFill>
                <a:effectLst/>
                <a:latin typeface="Lucida Grande" panose="020B0600040502020204" pitchFamily="34" charset="0"/>
              </a:rPr>
              <a:t>the sun will be darkened,</a:t>
            </a:r>
          </a:p>
          <a:p>
            <a:r>
              <a:rPr lang="en-US" dirty="0">
                <a:solidFill>
                  <a:srgbClr val="FF2500"/>
                </a:solidFill>
                <a:effectLst/>
                <a:latin typeface="Lucida Grande" panose="020B0600040502020204" pitchFamily="34" charset="0"/>
              </a:rPr>
              <a:t>the moon will give no light,</a:t>
            </a:r>
          </a:p>
          <a:p>
            <a:r>
              <a:rPr lang="en-US" b="1" baseline="30000" dirty="0">
                <a:solidFill>
                  <a:srgbClr val="006699"/>
                </a:solidFill>
                <a:effectLst/>
                <a:latin typeface="Helvetica Neue" panose="02000503000000020004" pitchFamily="2" charset="0"/>
              </a:rPr>
              <a:t>25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stars will fall from the sky,</a:t>
            </a:r>
          </a:p>
          <a:p>
            <a:r>
              <a:rPr lang="en-US" dirty="0">
                <a:solidFill>
                  <a:srgbClr val="FF2500"/>
                </a:solidFill>
                <a:effectLst/>
                <a:latin typeface="Lucida Grande" panose="020B0600040502020204" pitchFamily="34" charset="0"/>
              </a:rPr>
              <a:t>and the powers in the heavens will be shaken.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Then everyone will see the Son of Man</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coming on the clouds with great power and glory.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And he will send out his angels to gather his chosen ones from all over the world—from the farthest ends of the earth and heaven.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21:27</a:t>
            </a:r>
            <a:r>
              <a:rPr lang="en-US" dirty="0">
                <a:solidFill>
                  <a:srgbClr val="FF2500"/>
                </a:solidFill>
                <a:effectLst/>
                <a:latin typeface="Lucida Grande" panose="020B0600040502020204" pitchFamily="34" charset="0"/>
              </a:rPr>
              <a:t> Then everyone will see the Son of Man</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coming on a cloud with power and great glory.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So when all these things begin to happen, stand and look up, for your salvation is near!”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35</a:t>
            </a:fld>
            <a:endParaRPr lang="en-GB"/>
          </a:p>
        </p:txBody>
      </p:sp>
    </p:spTree>
    <p:extLst>
      <p:ext uri="{BB962C8B-B14F-4D97-AF65-F5344CB8AC3E}">
        <p14:creationId xmlns:p14="http://schemas.microsoft.com/office/powerpoint/2010/main" val="1799305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Matt 24:31 </a:t>
            </a:r>
            <a:r>
              <a:rPr lang="en-US" dirty="0">
                <a:solidFill>
                  <a:srgbClr val="FF2500"/>
                </a:solidFill>
                <a:effectLst/>
                <a:latin typeface="Lucida Grande" panose="020B0600040502020204" pitchFamily="34" charset="0"/>
              </a:rPr>
              <a:t>“And He will send forth His angels with A GREAT TRUMPET and THEY WILL GATHER TOGETHER His elect from the four winds, from one end of the sky to the other."</a:t>
            </a:r>
          </a:p>
        </p:txBody>
      </p:sp>
      <p:sp>
        <p:nvSpPr>
          <p:cNvPr id="4" name="Slide Number Placeholder 3"/>
          <p:cNvSpPr>
            <a:spLocks noGrp="1"/>
          </p:cNvSpPr>
          <p:nvPr>
            <p:ph type="sldNum" sz="quarter" idx="5"/>
          </p:nvPr>
        </p:nvSpPr>
        <p:spPr/>
        <p:txBody>
          <a:bodyPr/>
          <a:lstStyle/>
          <a:p>
            <a:fld id="{46974BF3-3075-45E4-9BD0-C40831633550}" type="slidenum">
              <a:rPr lang="en-GB" smtClean="0"/>
              <a:t>37</a:t>
            </a:fld>
            <a:endParaRPr lang="en-GB"/>
          </a:p>
        </p:txBody>
      </p:sp>
    </p:spTree>
    <p:extLst>
      <p:ext uri="{BB962C8B-B14F-4D97-AF65-F5344CB8AC3E}">
        <p14:creationId xmlns:p14="http://schemas.microsoft.com/office/powerpoint/2010/main" val="388671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24:32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learn a lesson from the fig tree. When its branches bud and its leaves begin to sprout, you know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In the same way, when you see all these things, you can know his return is very near, right at the door.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I tell you the truth, this generation will not pass from the scene until all these things take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Heaven and earth will disappear, but my words will never disappear.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“However, no one knows the day or hour when these things will happen, not even the angels in heaven or the Son himself. Only the Father knows.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In those days before the flood, the people were enjoying banquets and parties and weddings right up to the time Noah entered his boat.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People didn’t realize what was going to happen until the flood came and swept them all away. That is the way it will be when the Son of Man comes.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“Two men will be working together in the field;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solidFill>
                  <a:srgbClr val="FF2500"/>
                </a:solidFill>
                <a:effectLst/>
                <a:latin typeface="Lucida Grande" panose="020B0600040502020204" pitchFamily="34" charset="0"/>
              </a:rPr>
              <a:t> Two women will be grinding flour at the mill; one will be taken, the other left.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you, too, must keep watch! For you don’t know what day your Lord is coming.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solidFill>
                  <a:srgbClr val="FF2500"/>
                </a:solidFill>
                <a:effectLst/>
                <a:latin typeface="Lucida Grande" panose="020B0600040502020204" pitchFamily="34" charset="0"/>
              </a:rPr>
              <a:t> Understand this: If a homeowner knew exactly when a burglar was coming, he would keep watch and not permit his house to be broken into.</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You also must be ready all the time, for the Son of Man will come when least expected.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46</a:t>
            </a:r>
            <a:r>
              <a:rPr lang="en-US" dirty="0">
                <a:solidFill>
                  <a:srgbClr val="FF2500"/>
                </a:solidFill>
                <a:effectLst/>
                <a:latin typeface="Lucida Grande" panose="020B0600040502020204" pitchFamily="34" charset="0"/>
              </a:rPr>
              <a:t> If the master returns and finds that the servant has done a good job, there will be a reward.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 tell you the truth, the master will put that servant in charge of all he owns.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But what if the servant is evil and thinks, ‘My master won’t be back for a while,’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49</a:t>
            </a:r>
            <a:r>
              <a:rPr lang="en-US" dirty="0">
                <a:solidFill>
                  <a:srgbClr val="FF2500"/>
                </a:solidFill>
                <a:effectLst/>
                <a:latin typeface="Lucida Grande" panose="020B0600040502020204" pitchFamily="34" charset="0"/>
              </a:rPr>
              <a:t> and he begins beating the other servants, partying, and getting drunk?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50</a:t>
            </a:r>
            <a:r>
              <a:rPr lang="en-US" dirty="0">
                <a:solidFill>
                  <a:srgbClr val="FF2500"/>
                </a:solidFill>
                <a:effectLst/>
                <a:latin typeface="Lucida Grande" panose="020B0600040502020204" pitchFamily="34" charset="0"/>
              </a:rPr>
              <a:t> The master will return unannounced and unexpected,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51</a:t>
            </a:r>
            <a:r>
              <a:rPr lang="en-US" dirty="0">
                <a:solidFill>
                  <a:srgbClr val="FF2500"/>
                </a:solidFill>
                <a:effectLst/>
                <a:latin typeface="Lucida Grande" panose="020B0600040502020204" pitchFamily="34" charset="0"/>
              </a:rPr>
              <a:t> and he will cut the servant to pieces and assign him a place with the hypocrites. In that place there will be weeping and gnashing of teeth.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learn a lesson from the fig tree. When its branches bud and its leaves begin to sprout, you know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In the same way, when you see all these things taking place, you can know that his return is very near, right at the door.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I tell you the truth, this generation will not pass from the scene before all these things take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Heaven and earth will disappear, but my words will never disappear.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“However, no one knows the day or hour when these things will happen, not even the angels in heaven or the Son himself. Only the Father knows.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And since you don’t know when that time will come, be on guard! Stay alert!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coming of the Son of Man can be illustrated by the story of a man going on a long trip. When he left home, he gave each of his slaves instructions about the work they were to do, and he told the gatekeeper to watch for his return.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You, too, must keep watch! For you don’t know when the master of the household will return—in the evening, at midnight, before dawn, or at daybreak.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Don’t let him find you sleeping when he arrives without warning.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37</a:t>
            </a:r>
            <a:r>
              <a:rPr lang="en-US" dirty="0">
                <a:solidFill>
                  <a:srgbClr val="FF2500"/>
                </a:solidFill>
                <a:effectLst/>
                <a:latin typeface="Lucida Grande" panose="020B0600040502020204" pitchFamily="34" charset="0"/>
              </a:rPr>
              <a:t> I say to you what I say to everyone: Watch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21:29</a:t>
            </a:r>
            <a:r>
              <a:rPr lang="en-US" dirty="0">
                <a:solidFill>
                  <a:srgbClr val="000000"/>
                </a:solidFill>
                <a:effectLst/>
                <a:latin typeface="Lucida Grande" panose="020B0600040502020204" pitchFamily="34" charset="0"/>
              </a:rPr>
              <a:t>    Then he gave them this illustration: </a:t>
            </a:r>
            <a:r>
              <a:rPr lang="en-US" dirty="0">
                <a:solidFill>
                  <a:srgbClr val="FF2500"/>
                </a:solidFill>
                <a:effectLst/>
                <a:latin typeface="Lucida Grande" panose="020B0600040502020204" pitchFamily="34" charset="0"/>
              </a:rPr>
              <a:t>“Notice the fig tree, or any other tree.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When the leaves come out, you know without being told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In the same way, when you see all these things taking place, you can know that the Kingdom of God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I tell you the truth, this generation will not pass from the scene until all these things have taken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Heaven and earth will disappear, but my words will never disappear.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“Watch out! Don’t let your hearts be dulled by carousing and drunkenness, and by the worries of this life. Don’t let that day catch you unaware,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like a trap. For that day will come upon everyone living on the earth.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Keep alert at all times. And pray that you might be strong enough to escape these coming horrors and stand before the Son of Man.”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38</a:t>
            </a:fld>
            <a:endParaRPr lang="en-GB"/>
          </a:p>
        </p:txBody>
      </p:sp>
    </p:spTree>
    <p:extLst>
      <p:ext uri="{BB962C8B-B14F-4D97-AF65-F5344CB8AC3E}">
        <p14:creationId xmlns:p14="http://schemas.microsoft.com/office/powerpoint/2010/main" val="1375207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Moore sees the "generation" as the first-century people before AD 70 BUT "no one knows the day or hour" refers to the Second Coming. This is inconsistent, in my opinion!</a:t>
            </a:r>
          </a:p>
          <a:p>
            <a:endParaRPr lang="en-US"/>
          </a:p>
          <a:p>
            <a:pPr>
              <a:buNone/>
            </a:pPr>
            <a:r>
              <a:rPr lang="en-US">
                <a:effectLst/>
                <a:latin typeface="Helvetica" pitchFamily="2" charset="0"/>
              </a:rPr>
              <a:t>"Those standing before Jesus would see the fulfillment of everything written between verses 4 and 35 of Matthew 24, even if verses 27–31 also apply to the Second Coming.</a:t>
            </a:r>
          </a:p>
          <a:p>
            <a:pPr>
              <a:spcBef>
                <a:spcPts val="1350"/>
              </a:spcBef>
              <a:buNone/>
            </a:pPr>
            <a:r>
              <a:rPr lang="en-US" b="1">
                <a:effectLst/>
                <a:latin typeface="Times"/>
              </a:rPr>
              <a:t>§ 139e (cont.) No One Knows the Time of His Coming</a:t>
            </a:r>
            <a:r>
              <a:rPr lang="en-US">
                <a:effectLst/>
                <a:latin typeface="Times"/>
              </a:rPr>
              <a:t> (Mt 24:36–41; Mk 13:32)</a:t>
            </a:r>
          </a:p>
          <a:p>
            <a:pPr>
              <a:spcBef>
                <a:spcPts val="675"/>
              </a:spcBef>
              <a:buNone/>
            </a:pPr>
            <a:r>
              <a:rPr lang="en-US" baseline="30000">
                <a:effectLst/>
                <a:latin typeface="Times"/>
              </a:rPr>
              <a:t>[MT 24:]36 </a:t>
            </a:r>
            <a:r>
              <a:rPr lang="en-US">
                <a:effectLst/>
                <a:latin typeface="Times"/>
              </a:rPr>
              <a:t>“No one knows about that day or hour, not even the angels in heaven, nor the Son, but only the Father. </a:t>
            </a:r>
            <a:r>
              <a:rPr lang="en-US" baseline="30000">
                <a:effectLst/>
                <a:latin typeface="Times"/>
              </a:rPr>
              <a:t>37 </a:t>
            </a:r>
            <a:r>
              <a:rPr lang="en-US">
                <a:effectLst/>
                <a:latin typeface="Times"/>
              </a:rPr>
              <a:t>As it was in the days of Noah, so it will be at the coming of the Son of Man. </a:t>
            </a:r>
            <a:r>
              <a:rPr lang="en-US" baseline="30000">
                <a:effectLst/>
                <a:latin typeface="Times"/>
              </a:rPr>
              <a:t>38 </a:t>
            </a:r>
            <a:r>
              <a:rPr lang="en-US">
                <a:effectLst/>
                <a:latin typeface="Times"/>
              </a:rPr>
              <a:t>For in the days before the flood, people were eating and drinking, marrying and giving in marriage, up to the day Noah entered the ark; </a:t>
            </a:r>
            <a:r>
              <a:rPr lang="en-US" baseline="30000">
                <a:effectLst/>
                <a:latin typeface="Times"/>
              </a:rPr>
              <a:t>39 </a:t>
            </a:r>
            <a:r>
              <a:rPr lang="en-US">
                <a:effectLst/>
                <a:latin typeface="Times"/>
              </a:rPr>
              <a:t>and they knew nothing about what would happen until the flood came and took them all away. That is how it will be at the coming of the Son of Man. </a:t>
            </a:r>
            <a:r>
              <a:rPr lang="en-US" baseline="30000">
                <a:effectLst/>
                <a:latin typeface="Times"/>
              </a:rPr>
              <a:t>40 </a:t>
            </a:r>
            <a:r>
              <a:rPr lang="en-US">
                <a:effectLst/>
                <a:latin typeface="Times"/>
              </a:rPr>
              <a:t>Two men will be in the field; one will be taken and the other left. </a:t>
            </a:r>
            <a:r>
              <a:rPr lang="en-US" baseline="30000">
                <a:effectLst/>
                <a:latin typeface="Times"/>
              </a:rPr>
              <a:t>41 </a:t>
            </a:r>
            <a:r>
              <a:rPr lang="en-US">
                <a:effectLst/>
                <a:latin typeface="Times"/>
              </a:rPr>
              <a:t>Two women will be grinding with a hand mill; one will be taken and the other left.”</a:t>
            </a:r>
          </a:p>
          <a:p>
            <a:pPr>
              <a:spcBef>
                <a:spcPts val="675"/>
              </a:spcBef>
              <a:buNone/>
            </a:pPr>
            <a:r>
              <a:rPr lang="en-US">
                <a:effectLst/>
                <a:latin typeface="Helvetica" pitchFamily="2" charset="0"/>
              </a:rPr>
              <a:t>[vv. 37–41 = Lk 17:26–27, 34–35, see comments on § 120b]</a:t>
            </a:r>
          </a:p>
          <a:p>
            <a:pPr>
              <a:spcBef>
                <a:spcPts val="675"/>
              </a:spcBef>
              <a:buNone/>
            </a:pPr>
            <a:r>
              <a:rPr lang="en-US">
                <a:effectLst/>
                <a:latin typeface="Helvetica" pitchFamily="2" charset="0"/>
              </a:rPr>
              <a:t>Everything from here on out refers to the Second Coming. Jesus lays out three important truths about his return. First, he tells us, in no uncertain terms, that we cannot know when it is. The angels don’t even know when it is. In fact, Jesus, himself, did not know when he would return. And we think we will figure it out?! "</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547.</a:t>
            </a:r>
          </a:p>
          <a:p>
            <a:endParaRPr lang="en-US"/>
          </a:p>
        </p:txBody>
      </p:sp>
      <p:sp>
        <p:nvSpPr>
          <p:cNvPr id="4" name="Slide Number Placeholder 3"/>
          <p:cNvSpPr>
            <a:spLocks noGrp="1"/>
          </p:cNvSpPr>
          <p:nvPr>
            <p:ph type="sldNum" sz="quarter" idx="5"/>
          </p:nvPr>
        </p:nvSpPr>
        <p:spPr/>
        <p:txBody>
          <a:bodyPr/>
          <a:lstStyle/>
          <a:p>
            <a:fld id="{46974BF3-3075-45E4-9BD0-C40831633550}" type="slidenum">
              <a:rPr lang="en-GB" smtClean="0"/>
              <a:t>40</a:t>
            </a:fld>
            <a:endParaRPr lang="en-GB"/>
          </a:p>
        </p:txBody>
      </p:sp>
    </p:spTree>
    <p:extLst>
      <p:ext uri="{BB962C8B-B14F-4D97-AF65-F5344CB8AC3E}">
        <p14:creationId xmlns:p14="http://schemas.microsoft.com/office/powerpoint/2010/main" val="457483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24:32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learn a lesson from the fig tree. When its branches bud and its leaves begin to sprout, you know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In the same way, when you see all these things, you can know his return is very near, right at the door.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I tell you the truth, this generation will not pass from the scene until all these things take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Heaven and earth will disappear, but my words will never disappear.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“However, no one knows the day or hour when these things will happen, not even the angels in heaven or the Son himself. Only the Father knows.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In those days before the flood, the people were enjoying banquets and parties and weddings right up to the time Noah entered his boat.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People didn’t realize what was going to happen until the flood came and swept them all away. That is the way it will be when the Son of Man comes.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“Two men will be working together in the field;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solidFill>
                  <a:srgbClr val="FF2500"/>
                </a:solidFill>
                <a:effectLst/>
                <a:latin typeface="Lucida Grande" panose="020B0600040502020204" pitchFamily="34" charset="0"/>
              </a:rPr>
              <a:t> Two women will be grinding flour at the mill; one will be taken, the other left.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you, too, must keep watch! For you don’t know what day your Lord is coming.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solidFill>
                  <a:srgbClr val="FF2500"/>
                </a:solidFill>
                <a:effectLst/>
                <a:latin typeface="Lucida Grande" panose="020B0600040502020204" pitchFamily="34" charset="0"/>
              </a:rPr>
              <a:t> Understand this: If a homeowner knew exactly when a burglar was coming, he would keep watch and not permit his house to be broken into.</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You also must be ready all the time, for the Son of Man will come when least expected.</a:t>
            </a:r>
          </a:p>
          <a:p>
            <a:br>
              <a:rPr lang="en-US" dirty="0">
                <a:effectLst/>
                <a:latin typeface="Lucida Grande" panose="020B0600040502020204" pitchFamily="34" charset="0"/>
              </a:rPr>
            </a:br>
            <a:r>
              <a:rPr lang="en-US" b="1" dirty="0">
                <a:solidFill>
                  <a:srgbClr val="006699"/>
                </a:solidFill>
                <a:effectLst/>
                <a:latin typeface="Helvetica Neue" panose="02000503000000020004" pitchFamily="2" charset="0"/>
              </a:rPr>
              <a:t>Mark 13:28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learn a lesson from the fig tree. When its branches bud and its leaves begin to sprout, you know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In the same way, when you see all these things taking place, you can know that his return is very near, right at the door.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I tell you the truth, this generation will not pass from the scene before all these things take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Heaven and earth will disappear, but my words will never disappear.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“However, no one knows the day or hour when these things will happen, not even the angels in heaven or the Son himself. Only the Father knows.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And since you don’t know when that time will come, be on guard! Stay alert!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coming of the Son of Man can be illustrated by the story of a man going on a long trip. When he left home, he gave each of his slaves instructions about the work they were to do, and he told the gatekeeper to watch for his return.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You, too, must keep watch! For you don’t know when the master of the household will return—in the evening, at midnight, before dawn, or at daybreak.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Don’t let him find you sleeping when he arrives without warning.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37</a:t>
            </a:r>
            <a:r>
              <a:rPr lang="en-US" dirty="0">
                <a:solidFill>
                  <a:srgbClr val="FF2500"/>
                </a:solidFill>
                <a:effectLst/>
                <a:latin typeface="Lucida Grande" panose="020B0600040502020204" pitchFamily="34" charset="0"/>
              </a:rPr>
              <a:t> I say to you what I say to everyone: Watch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21:29</a:t>
            </a:r>
            <a:r>
              <a:rPr lang="en-US" dirty="0">
                <a:solidFill>
                  <a:srgbClr val="000000"/>
                </a:solidFill>
                <a:effectLst/>
                <a:latin typeface="Lucida Grande" panose="020B0600040502020204" pitchFamily="34" charset="0"/>
              </a:rPr>
              <a:t>    Then he gave them this illustration: </a:t>
            </a:r>
            <a:r>
              <a:rPr lang="en-US" dirty="0">
                <a:solidFill>
                  <a:srgbClr val="FF2500"/>
                </a:solidFill>
                <a:effectLst/>
                <a:latin typeface="Lucida Grande" panose="020B0600040502020204" pitchFamily="34" charset="0"/>
              </a:rPr>
              <a:t>“Notice the fig tree, or any other tree.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When the leaves come out, you know without being told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In the same way, when you see all these things taking place, you can know that the Kingdom of God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I tell you the truth, this generation will not pass from the scene until all these things have taken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Heaven and earth will disappear, but my words will never disappear.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“Watch out! Don’t let your hearts be dulled by carousing and drunkenness, and by the worries of this life. Don’t let that day catch you unaware,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like a trap. For that day will come upon everyone living on the earth.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Keep alert at all times. And pray that you might be strong enough to escape these coming horrors and stand before the Son of Man.”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44</a:t>
            </a:fld>
            <a:endParaRPr lang="en-GB"/>
          </a:p>
        </p:txBody>
      </p:sp>
    </p:spTree>
    <p:extLst>
      <p:ext uri="{BB962C8B-B14F-4D97-AF65-F5344CB8AC3E}">
        <p14:creationId xmlns:p14="http://schemas.microsoft.com/office/powerpoint/2010/main" val="214556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24:45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46</a:t>
            </a:r>
            <a:r>
              <a:rPr lang="en-US" dirty="0">
                <a:solidFill>
                  <a:srgbClr val="FF2500"/>
                </a:solidFill>
                <a:effectLst/>
                <a:latin typeface="Lucida Grande" panose="020B0600040502020204" pitchFamily="34" charset="0"/>
              </a:rPr>
              <a:t> If the master returns and finds that the servant has done a good job, there will be a reward.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 tell you the truth, the master will put that servant in charge of all he owns.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But what if the servant is evil and thinks, ‘My master won’t be back for a while,’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49</a:t>
            </a:r>
            <a:r>
              <a:rPr lang="en-US" dirty="0">
                <a:solidFill>
                  <a:srgbClr val="FF2500"/>
                </a:solidFill>
                <a:effectLst/>
                <a:latin typeface="Lucida Grande" panose="020B0600040502020204" pitchFamily="34" charset="0"/>
              </a:rPr>
              <a:t> and he begins beating the other servants, partying, and getting drunk?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50</a:t>
            </a:r>
            <a:r>
              <a:rPr lang="en-US" dirty="0">
                <a:solidFill>
                  <a:srgbClr val="FF2500"/>
                </a:solidFill>
                <a:effectLst/>
                <a:latin typeface="Lucida Grande" panose="020B0600040502020204" pitchFamily="34" charset="0"/>
              </a:rPr>
              <a:t> The master will return unannounced and unexpected,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51</a:t>
            </a:r>
            <a:r>
              <a:rPr lang="en-US" dirty="0">
                <a:solidFill>
                  <a:srgbClr val="FF2500"/>
                </a:solidFill>
                <a:effectLst/>
                <a:latin typeface="Lucida Grande" panose="020B0600040502020204" pitchFamily="34" charset="0"/>
              </a:rPr>
              <a:t> and he will cut the servant to pieces and assign him a place with the hypocrites. In that place there will be weeping and gnashing of teeth.</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45</a:t>
            </a:fld>
            <a:endParaRPr lang="en-GB"/>
          </a:p>
        </p:txBody>
      </p:sp>
    </p:spTree>
    <p:extLst>
      <p:ext uri="{BB962C8B-B14F-4D97-AF65-F5344CB8AC3E}">
        <p14:creationId xmlns:p14="http://schemas.microsoft.com/office/powerpoint/2010/main" val="3077936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Parable of the Ten Bridesmaids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“Then the Kingdom of Heaven will be like ten bridesmaids who took their lamps and went to meet the bridegroom.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Five of them were foolish, and five were wise.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The five who were foolish didn’t take enough olive oil for their lamps,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but the other five were wise enough to take along extra oil.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a:t>
            </a:r>
            <a:r>
              <a:rPr lang="en-US" dirty="0">
                <a:solidFill>
                  <a:srgbClr val="FF2500"/>
                </a:solidFill>
                <a:effectLst/>
                <a:latin typeface="Lucida Grande" panose="020B0600040502020204" pitchFamily="34" charset="0"/>
              </a:rPr>
              <a:t> When the bridegroom was delayed, they all became drowsy and fell asleep.</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midnight they were roused by the shout, ‘Look, the bridegroom is coming! Come out and meet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“All the bridesmaids got up and prepared their lamps.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Then the five foolish ones asked the others, ‘Please give us some of your oil because our lamps are going out.’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the others replied, ‘We don’t have enough for all of us. Go to a shop and buy some for yourselves.’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while they were gone to buy oil, the bridegroom came. Then those who were ready went in with him to the marriage feast, and the door was locked.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Later, when the other five bridesmaids returned, they stood outside, calling, ‘Lord! Lord! Open the door for 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he called back, ‘Believe me, I don’t know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you, too, must keep watch! For you do not know the day or hour of my return.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Parable of the Three Servants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“Again, the Kingdom of Heaven can be illustrated by the story of a man going on a long trip. He called together his servants and entrusted his money to them while he was gone.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He gave five bags of silver to one, two bags of silver to another, and one bag of silver to the last—dividing it in proportion to their abilities. He then left on his trip.</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received the five bags of silver began to invest the money and earned five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 servant with two bags of silver also went to work and earned two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 servant who received the one bag of silver dug a hole in the ground and hid the master’s money.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“After a long time their master returned from his trip and called them to give an account of how they had used his money.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The servant to whom he had entrusted the five bags of silver came forward with five more and said, ‘Master, you gave me five bags of silver to invest, and I have earned five more.’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was full of praise. ‘Well done, my good and faithful servant. You have been faithful in handling this small amount, so now I will give you many more responsibilities. Let’s celebrate together!’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had received the two bags of silver came forward and said, ‘Master, you gave me two bags of silver to invest, and I have earned two more.’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said, ‘Well done, my good and faithful servant. You have been faithful in handling this small amount, so now I will give you many more responsibilities. Let’s celebrate together!’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the servant with the one bag of silver came and said, ‘Master, I knew you were a harsh man, harvesting crops you didn’t plant and gathering crops you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 was afraid I would lose your money, so I hid it in the earth. Look, here is your money back.’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the master replied, ‘You wicked and lazy servant! If you knew I harvested crops I didn’t plant and gathered crops I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why didn’t you deposit my money in the bank? At least I could have gotten some interest on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he ordered, ‘Take the money from this servant, and give it to the one with the ten bags of silver.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To those who use well what they are given, even more will be given, and they will have an abundance. But from those who do nothing, even what little they have will be taken away.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Now throw this useless servant into outer darkness, where there will be weeping and gnashing of teeth.’</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46</a:t>
            </a:fld>
            <a:endParaRPr lang="en-GB"/>
          </a:p>
        </p:txBody>
      </p:sp>
    </p:spTree>
    <p:extLst>
      <p:ext uri="{BB962C8B-B14F-4D97-AF65-F5344CB8AC3E}">
        <p14:creationId xmlns:p14="http://schemas.microsoft.com/office/powerpoint/2010/main" val="341397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Parable of the Ten Bridesmaids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“Then the Kingdom of Heaven will be like ten bridesmaids who took their lamps and went to meet the bridegroom.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Five of them were foolish, and five were wise.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The five who were foolish didn’t take enough olive oil for their lamps,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but the other five were wise enough to take along extra oil.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a:t>
            </a:r>
            <a:r>
              <a:rPr lang="en-US" dirty="0">
                <a:solidFill>
                  <a:srgbClr val="FF2500"/>
                </a:solidFill>
                <a:effectLst/>
                <a:latin typeface="Lucida Grande" panose="020B0600040502020204" pitchFamily="34" charset="0"/>
              </a:rPr>
              <a:t> When the bridegroom was delayed, they all became drowsy and fell asleep.</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midnight they were roused by the shout, ‘Look, the bridegroom is coming! Come out and meet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“All the bridesmaids got up and prepared their lamps.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Then the five foolish ones asked the others, ‘Please give us some of your oil because our lamps are going out.’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the others replied, ‘We don’t have enough for all of us. Go to a shop and buy some for yourselves.’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while they were gone to buy oil, the bridegroom came. Then those who were ready went in with him to the marriage feast, and the door was locked.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Later, when the other five bridesmaids returned, they stood outside, calling, ‘Lord! Lord! Open the door for 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he called back, ‘Believe me, I don’t know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you, too, must keep watch! For you do not know the day or hour of my return.</a:t>
            </a:r>
            <a:endParaRPr lang="en-US"/>
          </a:p>
        </p:txBody>
      </p:sp>
      <p:sp>
        <p:nvSpPr>
          <p:cNvPr id="4" name="Slide Number Placeholder 3"/>
          <p:cNvSpPr>
            <a:spLocks noGrp="1"/>
          </p:cNvSpPr>
          <p:nvPr>
            <p:ph type="sldNum" sz="quarter" idx="5"/>
          </p:nvPr>
        </p:nvSpPr>
        <p:spPr/>
        <p:txBody>
          <a:bodyPr/>
          <a:lstStyle/>
          <a:p>
            <a:fld id="{46974BF3-3075-45E4-9BD0-C40831633550}" type="slidenum">
              <a:rPr lang="en-GB" smtClean="0"/>
              <a:t>47</a:t>
            </a:fld>
            <a:endParaRPr lang="en-GB"/>
          </a:p>
        </p:txBody>
      </p:sp>
    </p:spTree>
    <p:extLst>
      <p:ext uri="{BB962C8B-B14F-4D97-AF65-F5344CB8AC3E}">
        <p14:creationId xmlns:p14="http://schemas.microsoft.com/office/powerpoint/2010/main" val="2955251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What in this parable indicates that living Jews are in view?</a:t>
            </a:r>
          </a:p>
          <a:p>
            <a:endParaRPr lang="en-US" dirty="0">
              <a:effectLst/>
              <a:latin typeface="Lucida Grande" panose="020B0600040502020204" pitchFamily="34" charset="0"/>
            </a:endParaRPr>
          </a:p>
          <a:p>
            <a:r>
              <a:rPr lang="en-US" dirty="0">
                <a:effectLst/>
                <a:latin typeface="Lucida Grande" panose="020B0600040502020204" pitchFamily="34" charset="0"/>
              </a:rPr>
              <a:t>Parable of the Three Servants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“Again, the Kingdom of Heaven can be illustrated by the story of a man going on a long trip. He called together his servants and entrusted his money to them while he was gone.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He gave five bags of silver to one, two bags of silver to another, and one bag of silver to the last—dividing it in proportion to their abilities. He then left on his trip.</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received the five bags of silver began to invest the money and earned five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 servant with two bags of silver also went to work and earned two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 servant who received the one bag of silver dug a hole in the ground and hid the master’s money.</a:t>
            </a:r>
          </a:p>
          <a:p>
            <a:br>
              <a:rPr lang="en-US" dirty="0">
                <a:effectLst/>
                <a:latin typeface="Lucida Grande" panose="020B0600040502020204" pitchFamily="34" charset="0"/>
              </a:rPr>
            </a:br>
            <a:r>
              <a:rPr lang="en-US" b="1" dirty="0">
                <a:solidFill>
                  <a:srgbClr val="006699"/>
                </a:solidFill>
                <a:effectLst/>
                <a:latin typeface="Helvetica Neue" panose="02000503000000020004" pitchFamily="2" charset="0"/>
              </a:rPr>
              <a:t>Matt. 25:19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“After a long time their master returned from his trip and called them to give an account of how they had used his money.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The servant to whom he had entrusted the five bags of silver came forward with five more and said, ‘Master, you gave me five bags of silver to invest, and I have earned five more.’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was full of praise. ‘Well done, my good and faithful servant. You have been faithful in handling this small amount, so now I will give you many more responsibilities. Let’s celebrate together!’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had received the two bags of silver came forward and said, ‘Master, you gave me two bags of silver to invest, and I have earned two more.’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said, ‘Well done, my good and faithful servant. You have been faithful in handling this small amount, so now I will give you many more responsibilities. Let’s celebrate together!’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the servant with the one bag of silver came and said, ‘Master, I knew you were a harsh man, harvesting crops you didn’t plant and gathering crops you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 was afraid I would lose your money, so I hid it in the earth. Look, here is your money back.’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the master replied, ‘You wicked and lazy servant! If you knew I harvested crops I didn’t plant and gathered crops I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why didn’t you deposit my money in the bank? At least I could have gotten some interest on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he ordered, ‘Take the money from this servant, and give it to the one with the ten bags of silver.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To those who use well what they are given, even more will be given, and they will have an abundance. But from those who do nothing, even what little they have will be taken away.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Now throw this useless servant into outer darkness, where there will be weeping and gnashing of teeth.’</a:t>
            </a:r>
            <a:r>
              <a:rPr lang="en-US" dirty="0">
                <a:solidFill>
                  <a:srgbClr val="0000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50</a:t>
            </a:fld>
            <a:endParaRPr lang="en-GB"/>
          </a:p>
        </p:txBody>
      </p:sp>
    </p:spTree>
    <p:extLst>
      <p:ext uri="{BB962C8B-B14F-4D97-AF65-F5344CB8AC3E}">
        <p14:creationId xmlns:p14="http://schemas.microsoft.com/office/powerpoint/2010/main" val="1627607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7987"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8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122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210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25:14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“Again, the Kingdom of Heaven can be illustrated by the story of a man going on a long trip. He called together his servants and entrusted his money to them while he was gone.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He gave five bags of silver to one…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950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Lucida Grande" panose="020B0600040502020204" pitchFamily="34" charset="0"/>
              </a:rPr>
              <a:t>…two bags of silver to another…</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419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dirty="0">
                <a:solidFill>
                  <a:srgbClr val="FF2500"/>
                </a:solidFill>
                <a:effectLst/>
                <a:latin typeface="Lucida Grande" panose="020B0600040502020204" pitchFamily="34" charset="0"/>
              </a:rPr>
              <a:t>and one bag of silver to the last—dividing it in proportion to their abilities. He then left on his trip.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2500"/>
              </a:solidFill>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25:16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received the five bags of silver began to invest the money and earned five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 servant with two bags of silver also went to work and earned two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 servant who received the one bag of silver dug a hole in the ground and hid the master’s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a:t>
            </a:r>
          </a:p>
          <a:p>
            <a:endParaRPr lang="en-US"/>
          </a:p>
          <a:p>
            <a:r>
              <a:rPr lang="en-US"/>
              <a:t>Does this last servant depict a Christian or an unbeliever? Some facts support his saved state:</a:t>
            </a:r>
          </a:p>
          <a:p>
            <a:pPr marL="228600" indent="-228600">
              <a:buAutoNum type="arabicParenBoth"/>
            </a:pPr>
            <a:r>
              <a:rPr lang="en-US"/>
              <a:t> The context of Jesus speaking to his disciples.</a:t>
            </a:r>
          </a:p>
          <a:p>
            <a:pPr marL="228600" indent="-228600">
              <a:buAutoNum type="arabicParenBoth"/>
            </a:pPr>
            <a:r>
              <a:rPr lang="en-US"/>
              <a:t> It would seem strange for Jesus to speak of an unbeliever as a servant of the master.</a:t>
            </a:r>
          </a:p>
          <a:p>
            <a:pPr marL="228600" indent="-228600">
              <a:buAutoNum type="arabicParenBoth"/>
            </a:pPr>
            <a:r>
              <a:rPr lang="en-US"/>
              <a:t>The remorse of the servant after confrontation by the master is better understood as by one saved.</a:t>
            </a:r>
          </a:p>
          <a:p>
            <a:pPr marL="228600" indent="-228600">
              <a:buAutoNum type="arabicParenBoth"/>
            </a:pPr>
            <a:r>
              <a:rPr lang="en-US"/>
              <a:t>He is deemed a hypocrite, which can be used a believers who lead carnal lives.</a:t>
            </a:r>
          </a:p>
          <a:p>
            <a:pPr marL="228600" indent="-228600">
              <a:buAutoNum type="arabicParenBoth"/>
            </a:pPr>
            <a:r>
              <a:rPr lang="en-US"/>
              <a:t>The opposite of  the first two servants being "faithful" is to be "unfaithful," not unbelieving.</a:t>
            </a:r>
          </a:p>
          <a:p>
            <a:pPr marL="228600" indent="-228600">
              <a:buAutoNum type="arabicParenBoth"/>
            </a:pPr>
            <a:endParaRPr lang="en-US"/>
          </a:p>
          <a:p>
            <a:r>
              <a:rPr lang="en-US" sz="1200" kern="1200">
                <a:solidFill>
                  <a:schemeClr val="tx1"/>
                </a:solidFill>
                <a:effectLst/>
                <a:latin typeface="+mn-lt"/>
                <a:ea typeface="+mn-ea"/>
                <a:cs typeface="+mn-cs"/>
              </a:rPr>
              <a:t>From Joseph Dillow, </a:t>
            </a:r>
            <a:r>
              <a:rPr lang="en-US" sz="1200" i="1" kern="1200">
                <a:solidFill>
                  <a:schemeClr val="tx1"/>
                </a:solidFill>
                <a:effectLst/>
                <a:latin typeface="+mn-lt"/>
                <a:ea typeface="+mn-ea"/>
                <a:cs typeface="+mn-cs"/>
              </a:rPr>
              <a:t>Final </a:t>
            </a:r>
            <a:r>
              <a:rPr lang="en-US" sz="1200" i="0" kern="1200">
                <a:solidFill>
                  <a:schemeClr val="tx1"/>
                </a:solidFill>
                <a:effectLst/>
                <a:latin typeface="+mn-lt"/>
                <a:ea typeface="+mn-ea"/>
                <a:cs typeface="+mn-cs"/>
              </a:rPr>
              <a:t>Destiny, 791:</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"Like</a:t>
            </a:r>
            <a:r>
              <a:rPr lang="en-US" sz="1200" kern="1200">
                <a:solidFill>
                  <a:schemeClr val="tx1"/>
                </a:solidFill>
                <a:effectLst/>
                <a:latin typeface="+mn-lt"/>
                <a:ea typeface="+mn-ea"/>
                <a:cs typeface="+mn-cs"/>
              </a:rPr>
              <a:t> Bock, those holding this view that Luke 12:46 refers to “unbelievers,” point to Matthew 24:51 where the “unfaithful” are called “hypocrites.” Luke calls them “unfaithful” and Matthew calls them “hypocrites.” The word “hypocrisy” (Matthew 24:51) was used of a play actor.</a:t>
            </a:r>
            <a:r>
              <a:rPr lang="en-US" sz="1200" kern="1200" baseline="30000">
                <a:solidFill>
                  <a:schemeClr val="tx1"/>
                </a:solidFill>
                <a:effectLst/>
                <a:latin typeface="+mn-lt"/>
                <a:ea typeface="+mn-ea"/>
                <a:cs typeface="+mn-cs"/>
              </a:rPr>
              <a:t>2554</a:t>
            </a:r>
            <a:r>
              <a:rPr lang="en-US" sz="1200" kern="1200">
                <a:solidFill>
                  <a:schemeClr val="tx1"/>
                </a:solidFill>
                <a:effectLst/>
                <a:latin typeface="+mn-lt"/>
                <a:ea typeface="+mn-ea"/>
                <a:cs typeface="+mn-cs"/>
              </a:rPr>
              <a:t> The wicked servant claims to be a servant of his master, but his hypocrisy is that he does not live like it, he is acting. Bock is correct that it is normally used of non-Christians,</a:t>
            </a:r>
            <a:r>
              <a:rPr lang="en-US" sz="1200" kern="1200" baseline="30000">
                <a:solidFill>
                  <a:schemeClr val="tx1"/>
                </a:solidFill>
                <a:effectLst/>
                <a:latin typeface="+mn-lt"/>
                <a:ea typeface="+mn-ea"/>
                <a:cs typeface="+mn-cs"/>
              </a:rPr>
              <a:t>2555</a:t>
            </a:r>
            <a:r>
              <a:rPr lang="en-US" sz="1200" kern="1200">
                <a:solidFill>
                  <a:schemeClr val="tx1"/>
                </a:solidFill>
                <a:effectLst/>
                <a:latin typeface="+mn-lt"/>
                <a:ea typeface="+mn-ea"/>
                <a:cs typeface="+mn-cs"/>
              </a:rPr>
              <a:t> but it is also used by Christ of true Christians who judge others (their “brother”), while ignoring their own sin (Matthew 7:5). Barnabas and Peter were charged with hypocrisy by Paul (Galatians 2:13), and Peter speaks of “newborn babes” who are to put hypocrisy aside (1 Peter 2:1-2). The servant in Matthew 24:51 is the opposite of a “faithful and sensible” steward (v. 45). The opposite of “faithful and sensible” is “unfaithful,” or, as Jesus puts it, he “</a:t>
            </a:r>
            <a:r>
              <a:rPr lang="en-US" sz="1200" i="1" kern="1200">
                <a:solidFill>
                  <a:schemeClr val="tx1"/>
                </a:solidFill>
                <a:effectLst/>
                <a:latin typeface="+mn-lt"/>
                <a:ea typeface="+mn-ea"/>
                <a:cs typeface="+mn-cs"/>
              </a:rPr>
              <a:t>did not get ready or act in accord with his will</a:t>
            </a:r>
            <a:r>
              <a:rPr lang="en-US" sz="1200" kern="1200">
                <a:solidFill>
                  <a:schemeClr val="tx1"/>
                </a:solidFill>
                <a:effectLst/>
                <a:latin typeface="+mn-lt"/>
                <a:ea typeface="+mn-ea"/>
                <a:cs typeface="+mn-cs"/>
              </a:rPr>
              <a:t>” (v. 47).</a:t>
            </a:r>
          </a:p>
          <a:p>
            <a:r>
              <a:rPr lang="en-US" sz="1200" kern="1200">
                <a:solidFill>
                  <a:schemeClr val="tx1"/>
                </a:solidFill>
                <a:effectLst/>
                <a:latin typeface="+mn-lt"/>
                <a:ea typeface="+mn-ea"/>
                <a:cs typeface="+mn-cs"/>
              </a:rPr>
              <a:t>This man was not an unbeliever; he believed in his “master” and that his master was coming back. The fact that Luke’s </a:t>
            </a:r>
            <a:r>
              <a:rPr lang="en-US" sz="1200" i="1" kern="1200">
                <a:solidFill>
                  <a:schemeClr val="tx1"/>
                </a:solidFill>
                <a:effectLst/>
                <a:latin typeface="+mn-lt"/>
                <a:ea typeface="+mn-ea"/>
                <a:cs typeface="+mn-cs"/>
              </a:rPr>
              <a:t>apiston </a:t>
            </a:r>
            <a:r>
              <a:rPr lang="en-US" sz="1200" kern="1200">
                <a:solidFill>
                  <a:schemeClr val="tx1"/>
                </a:solidFill>
                <a:effectLst/>
                <a:latin typeface="+mn-lt"/>
                <a:ea typeface="+mn-ea"/>
                <a:cs typeface="+mn-cs"/>
              </a:rPr>
              <a:t>is replaced by </a:t>
            </a:r>
            <a:r>
              <a:rPr lang="en-US" sz="1200" i="1" kern="1200">
                <a:solidFill>
                  <a:schemeClr val="tx1"/>
                </a:solidFill>
                <a:effectLst/>
                <a:latin typeface="+mn-lt"/>
                <a:ea typeface="+mn-ea"/>
                <a:cs typeface="+mn-cs"/>
              </a:rPr>
              <a:t>hypokriton </a:t>
            </a:r>
            <a:r>
              <a:rPr lang="en-US" sz="1200" kern="1200">
                <a:solidFill>
                  <a:schemeClr val="tx1"/>
                </a:solidFill>
                <a:effectLst/>
                <a:latin typeface="+mn-lt"/>
                <a:ea typeface="+mn-ea"/>
                <a:cs typeface="+mn-cs"/>
              </a:rPr>
              <a:t>(hypocrisy) in the parallel passage in Matthew suggests that </a:t>
            </a:r>
            <a:r>
              <a:rPr lang="en-US" sz="1200" i="1" kern="1200">
                <a:solidFill>
                  <a:schemeClr val="tx1"/>
                </a:solidFill>
                <a:effectLst/>
                <a:latin typeface="+mn-lt"/>
                <a:ea typeface="+mn-ea"/>
                <a:cs typeface="+mn-cs"/>
              </a:rPr>
              <a:t>apiston </a:t>
            </a:r>
            <a:r>
              <a:rPr lang="en-US" sz="1200" kern="1200">
                <a:solidFill>
                  <a:schemeClr val="tx1"/>
                </a:solidFill>
                <a:effectLst/>
                <a:latin typeface="+mn-lt"/>
                <a:ea typeface="+mn-ea"/>
                <a:cs typeface="+mn-cs"/>
              </a:rPr>
              <a:t>in Luke 12:46 should not be translated as “unbeliever” but as “unfaithful.” His hypocrisy was not that he professed Christ outwardly but did not “truly” believe, but that even though he was assigned the role of a servant, he did not take care of the other servants and ended up serving only himself. The servant was not a non-Christian; he was an unfaithful Christian. It is for this that he will be judged and given a place with the other “unfaithful” believers.</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30000">
                <a:solidFill>
                  <a:schemeClr val="tx1"/>
                </a:solidFill>
                <a:effectLst/>
                <a:latin typeface="+mn-lt"/>
                <a:ea typeface="+mn-ea"/>
                <a:cs typeface="+mn-cs"/>
              </a:rPr>
              <a:t>2554</a:t>
            </a:r>
            <a:r>
              <a:rPr lang="en-US" sz="1200" kern="1200">
                <a:solidFill>
                  <a:schemeClr val="tx1"/>
                </a:solidFill>
                <a:effectLst/>
                <a:latin typeface="+mn-lt"/>
                <a:ea typeface="+mn-ea"/>
                <a:cs typeface="+mn-cs"/>
              </a:rPr>
              <a:t> Ulrich Wilckens, “</a:t>
            </a:r>
            <a:r>
              <a:rPr lang="en-US" sz="1200" i="1" kern="1200">
                <a:solidFill>
                  <a:schemeClr val="tx1"/>
                </a:solidFill>
                <a:effectLst/>
                <a:latin typeface="+mn-lt"/>
                <a:ea typeface="+mn-ea"/>
                <a:cs typeface="+mn-cs"/>
              </a:rPr>
              <a:t>hypokrinomai</a:t>
            </a:r>
            <a:r>
              <a:rPr lang="en-US" sz="1200" kern="1200">
                <a:solidFill>
                  <a:schemeClr val="tx1"/>
                </a:solidFill>
                <a:effectLst/>
                <a:latin typeface="+mn-lt"/>
                <a:ea typeface="+mn-ea"/>
                <a:cs typeface="+mn-cs"/>
              </a:rPr>
              <a:t>,” in TDNTA, 1235.</a:t>
            </a:r>
          </a:p>
          <a:p>
            <a:r>
              <a:rPr lang="en-US" sz="1200" kern="1200" baseline="30000">
                <a:solidFill>
                  <a:schemeClr val="tx1"/>
                </a:solidFill>
                <a:effectLst/>
                <a:latin typeface="+mn-lt"/>
                <a:ea typeface="+mn-ea"/>
                <a:cs typeface="+mn-cs"/>
              </a:rPr>
              <a:t>2555</a:t>
            </a:r>
            <a:r>
              <a:rPr lang="en-US" sz="1200" kern="1200">
                <a:solidFill>
                  <a:schemeClr val="tx1"/>
                </a:solidFill>
                <a:effectLst/>
                <a:latin typeface="+mn-lt"/>
                <a:ea typeface="+mn-ea"/>
                <a:cs typeface="+mn-cs"/>
              </a:rPr>
              <a:t> Matthew 6:2, 5, 16.</a:t>
            </a:r>
          </a:p>
          <a:p>
            <a:r>
              <a:rPr lang="en-US" sz="1200" kern="1200" baseline="30000">
                <a:solidFill>
                  <a:schemeClr val="tx1"/>
                </a:solidFill>
                <a:effectLst/>
                <a:latin typeface="+mn-lt"/>
                <a:ea typeface="+mn-ea"/>
                <a:cs typeface="+mn-cs"/>
              </a:rPr>
              <a:t>2556</a:t>
            </a:r>
            <a:r>
              <a:rPr lang="en-US" sz="1200" kern="1200">
                <a:solidFill>
                  <a:schemeClr val="tx1"/>
                </a:solidFill>
                <a:effectLst/>
                <a:latin typeface="+mn-lt"/>
                <a:ea typeface="+mn-ea"/>
                <a:cs typeface="+mn-cs"/>
              </a:rPr>
              <a:t> Roy B. Zuck, Darrell L. Bock, and Dallas Theological Seminary, </a:t>
            </a:r>
            <a:r>
              <a:rPr lang="en-US" sz="1200" i="1" kern="1200">
                <a:solidFill>
                  <a:schemeClr val="tx1"/>
                </a:solidFill>
                <a:effectLst/>
                <a:latin typeface="+mn-lt"/>
                <a:ea typeface="+mn-ea"/>
                <a:cs typeface="+mn-cs"/>
              </a:rPr>
              <a:t>A Biblical Theology of the New Testament </a:t>
            </a:r>
            <a:r>
              <a:rPr lang="en-US" sz="1200" kern="1200">
                <a:solidFill>
                  <a:schemeClr val="tx1"/>
                </a:solidFill>
                <a:effectLst/>
                <a:latin typeface="+mn-lt"/>
                <a:ea typeface="+mn-ea"/>
                <a:cs typeface="+mn-cs"/>
              </a:rPr>
              <a:t>(Chicago: Moody Press, 1994), 1183.</a:t>
            </a:r>
          </a:p>
          <a:p>
            <a:endParaRPr lang="en-US" sz="1200" kern="1200">
              <a:solidFill>
                <a:schemeClr val="tx1"/>
              </a:solidFill>
              <a:effectLst/>
              <a:latin typeface="+mn-lt"/>
              <a:ea typeface="+mn-ea"/>
              <a:cs typeface="+mn-cs"/>
            </a:endParaRPr>
          </a:p>
          <a:p>
            <a:pPr marL="228600" indent="-228600">
              <a:buAutoNum type="arabicParenBoth"/>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00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Jesus knew he would die on Passover, the event that we call Good Friday. Therefore, he did these five important things:</a:t>
            </a:r>
          </a:p>
          <a:p>
            <a:pPr marL="228600" indent="-228600">
              <a:buAutoNum type="alphaUcPeriod"/>
            </a:pPr>
            <a:r>
              <a:rPr lang="en-US" sz="1200" b="0" kern="0" dirty="0">
                <a:solidFill>
                  <a:srgbClr val="FFFFFF"/>
                </a:solidFill>
                <a:effectLst>
                  <a:glow rad="228600">
                    <a:srgbClr val="220011"/>
                  </a:glow>
                </a:effectLst>
                <a:latin typeface="Arial"/>
                <a:ea typeface="ＭＳ Ｐゴシック" charset="0"/>
                <a:cs typeface="Arial"/>
              </a:rPr>
              <a:t>Predictions: He told his men that he would return (Olivet Discourse)</a:t>
            </a:r>
          </a:p>
          <a:p>
            <a:pPr marL="228600" indent="-228600">
              <a:buAutoNum type="alphaUcPeriod"/>
            </a:pPr>
            <a:r>
              <a:rPr lang="en-US" sz="1200" b="0" kern="0" dirty="0">
                <a:solidFill>
                  <a:srgbClr val="FFFFFF"/>
                </a:solidFill>
                <a:effectLst>
                  <a:glow rad="228600">
                    <a:srgbClr val="220011"/>
                  </a:glow>
                </a:effectLst>
                <a:latin typeface="Arial"/>
                <a:ea typeface="ＭＳ Ｐゴシック" charset="0"/>
                <a:cs typeface="Arial"/>
              </a:rPr>
              <a:t>Preparation: Ten events reaffirmed that he was in control even of his death.</a:t>
            </a:r>
          </a:p>
          <a:p>
            <a:pPr marL="228600" indent="-228600">
              <a:buAutoNum type="alphaUcPeriod"/>
            </a:pP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Precepts: His Upper Room Discourse assured them that the Spirit would help them depend on him.</a:t>
            </a:r>
          </a:p>
          <a:p>
            <a:pPr marL="228600" indent="-228600">
              <a:buAutoNum type="alphaUcPeriod"/>
            </a:pPr>
            <a:r>
              <a:rPr lang="en-US" sz="1200" b="0" kern="0" dirty="0">
                <a:solidFill>
                  <a:srgbClr val="FFFFFF"/>
                </a:solidFill>
                <a:effectLst>
                  <a:glow rad="228600">
                    <a:srgbClr val="220011"/>
                  </a:glow>
                </a:effectLst>
                <a:latin typeface="Arial"/>
                <a:ea typeface="ＭＳ Ｐゴシック" charset="0"/>
                <a:cs typeface="Arial"/>
              </a:rPr>
              <a:t>Prayer by Christ for Believers: He requested the Father that the church would remain united until his return.</a:t>
            </a:r>
          </a:p>
          <a:p>
            <a:pPr marL="228600" indent="-228600">
              <a:buAutoNum type="alphaUcPeriod"/>
            </a:pP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Prayer in the Garden: He prayed that he would be faithful to die for humanity despite his will </a:t>
            </a:r>
            <a:r>
              <a:rPr kumimoji="0" lang="en-US" sz="1200" b="0" i="0" u="none" strike="noStrike" kern="0" cap="none" spc="0" normalizeH="0" baseline="0" noProof="0">
                <a:ln>
                  <a:noFill/>
                </a:ln>
                <a:solidFill>
                  <a:srgbClr val="FFFFFF"/>
                </a:solidFill>
                <a:effectLst>
                  <a:glow rad="228600">
                    <a:srgbClr val="220011"/>
                  </a:glow>
                </a:effectLst>
                <a:uLnTx/>
                <a:uFillTx/>
                <a:latin typeface="Arial"/>
                <a:ea typeface="ＭＳ Ｐゴシック" charset="0"/>
                <a:cs typeface="Arial"/>
              </a:rPr>
              <a:t>to escape it.</a:t>
            </a:r>
            <a:endPar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endParaRPr lang="en-US" b="0" dirty="0"/>
          </a:p>
        </p:txBody>
      </p:sp>
      <p:sp>
        <p:nvSpPr>
          <p:cNvPr id="4" name="Slide Number Placeholder 3"/>
          <p:cNvSpPr>
            <a:spLocks noGrp="1"/>
          </p:cNvSpPr>
          <p:nvPr>
            <p:ph type="sldNum" sz="quarter" idx="5"/>
          </p:nvPr>
        </p:nvSpPr>
        <p:spPr/>
        <p:txBody>
          <a:bodyPr/>
          <a:lstStyle/>
          <a:p>
            <a:fld id="{46974BF3-3075-45E4-9BD0-C40831633550}" type="slidenum">
              <a:rPr lang="en-GB" smtClean="0"/>
              <a:t>5</a:t>
            </a:fld>
            <a:endParaRPr lang="en-GB"/>
          </a:p>
        </p:txBody>
      </p:sp>
    </p:spTree>
    <p:extLst>
      <p:ext uri="{BB962C8B-B14F-4D97-AF65-F5344CB8AC3E}">
        <p14:creationId xmlns:p14="http://schemas.microsoft.com/office/powerpoint/2010/main" val="570971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25:19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“After a long time their master returned from his trip and called them to give an account of how they had used his money.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The servant to whom he had entrusted the five bags of silver came forward with five more and said, ‘Master, you gave me five bags of silver to invest, and I have earned five more.’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was full of praise. ‘Well done, my good and faithful servant. You have been faithful in handling this small amount, so now I will give you many more responsibilities. Let’s celebrate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668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25:22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had received the two bags of silver came forward and said, ‘Master, you gave me two bags of silver to invest, and I have earned two more.’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said, ‘Well done, my good and faithful servant. You have been faithful in handling this small amount, so now I will give you many more responsibilities. Let’s celebrate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589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25:24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the servant with the one bag of silver came and said, ‘Master, I knew you were a harsh man, harvesting crops you didn’t plant and gathering crops you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 was afraid I would lose your money, so I hid it in the earth. Look, here is your money back.’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the master replied, ‘You wicked and lazy servant! If you knew I harvested crops I didn’t plant and gathered crops I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why didn’t you deposit my money in the bank? At least I could have gotten some interest on it.’</a:t>
            </a:r>
          </a:p>
          <a:p>
            <a:endParaRPr lang="en-US" dirty="0">
              <a:solidFill>
                <a:srgbClr val="FF2500"/>
              </a:solidFill>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25:28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he ordered, ‘Take the money from this servant, and give it to the one with the ten bags of silver.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To those who use well what they are given, even more will be given, and they will have an abundance. But from those who do nothing, even what little they have will be taken away.</a:t>
            </a:r>
          </a:p>
          <a:p>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770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25:30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throw this useless servant into outer darkness, where there will be weeping and gnashing of teeth.’</a:t>
            </a:r>
          </a:p>
          <a:p>
            <a:r>
              <a:rPr lang="en-US"/>
              <a:t>—————————————</a:t>
            </a:r>
          </a:p>
          <a:p>
            <a:r>
              <a:rPr lang="en-US" sz="1200" kern="1200">
                <a:solidFill>
                  <a:schemeClr val="tx1"/>
                </a:solidFill>
                <a:effectLst/>
                <a:latin typeface="+mn-lt"/>
                <a:ea typeface="+mn-ea"/>
                <a:cs typeface="+mn-cs"/>
              </a:rPr>
              <a:t>The Hebrew noun (</a:t>
            </a:r>
            <a:r>
              <a:rPr lang="en-US" sz="1200" i="1" kern="1200">
                <a:solidFill>
                  <a:schemeClr val="tx1"/>
                </a:solidFill>
                <a:effectLst/>
                <a:latin typeface="+mn-lt"/>
                <a:ea typeface="+mn-ea"/>
                <a:cs typeface="+mn-cs"/>
              </a:rPr>
              <a:t>bĕkî</a:t>
            </a:r>
            <a:r>
              <a:rPr lang="en-US" sz="1200" kern="1200">
                <a:solidFill>
                  <a:schemeClr val="tx1"/>
                </a:solidFill>
                <a:effectLst/>
                <a:latin typeface="+mn-lt"/>
                <a:ea typeface="+mn-ea"/>
                <a:cs typeface="+mn-cs"/>
              </a:rPr>
              <a:t>) means “a lamentation” or “weeping” cf. Jeremiah 31:15. The Hebrew verb (</a:t>
            </a:r>
            <a:r>
              <a:rPr lang="en-US" sz="1200" i="1" kern="1200">
                <a:solidFill>
                  <a:schemeClr val="tx1"/>
                </a:solidFill>
                <a:effectLst/>
                <a:latin typeface="+mn-lt"/>
                <a:ea typeface="+mn-ea"/>
                <a:cs typeface="+mn-cs"/>
              </a:rPr>
              <a:t>bākâ</a:t>
            </a:r>
            <a:r>
              <a:rPr lang="en-US" sz="1200" kern="1200">
                <a:solidFill>
                  <a:schemeClr val="tx1"/>
                </a:solidFill>
                <a:effectLst/>
                <a:latin typeface="+mn-lt"/>
                <a:ea typeface="+mn-ea"/>
                <a:cs typeface="+mn-cs"/>
              </a:rPr>
              <a:t>)</a:t>
            </a:r>
            <a:r>
              <a:rPr lang="en-US" sz="1200" kern="1200" baseline="30000">
                <a:solidFill>
                  <a:schemeClr val="tx1"/>
                </a:solidFill>
                <a:effectLst/>
                <a:latin typeface="+mn-lt"/>
                <a:ea typeface="+mn-ea"/>
                <a:cs typeface="+mn-cs"/>
              </a:rPr>
              <a:t>2516</a:t>
            </a:r>
            <a:r>
              <a:rPr lang="en-US" sz="1200" kern="1200">
                <a:solidFill>
                  <a:schemeClr val="tx1"/>
                </a:solidFill>
                <a:effectLst/>
                <a:latin typeface="+mn-lt"/>
                <a:ea typeface="+mn-ea"/>
                <a:cs typeface="+mn-cs"/>
              </a:rPr>
              <a:t> means “‘to weep, cry, shed tears”</a:t>
            </a:r>
            <a:r>
              <a:rPr lang="en-US" sz="1200" kern="1200" baseline="30000">
                <a:solidFill>
                  <a:schemeClr val="tx1"/>
                </a:solidFill>
                <a:effectLst/>
                <a:latin typeface="+mn-lt"/>
                <a:ea typeface="+mn-ea"/>
                <a:cs typeface="+mn-cs"/>
              </a:rPr>
              <a:t>2517</a:t>
            </a:r>
            <a:r>
              <a:rPr lang="en-US" sz="1200" kern="1200">
                <a:solidFill>
                  <a:schemeClr val="tx1"/>
                </a:solidFill>
                <a:effectLst/>
                <a:latin typeface="+mn-lt"/>
                <a:ea typeface="+mn-ea"/>
                <a:cs typeface="+mn-cs"/>
              </a:rPr>
              <a:t> (cf. Deuteronomy 34:8).”</a:t>
            </a:r>
            <a:r>
              <a:rPr lang="en-US" sz="1200" kern="1200" baseline="30000">
                <a:solidFill>
                  <a:schemeClr val="tx1"/>
                </a:solidFill>
                <a:effectLst/>
                <a:latin typeface="+mn-lt"/>
                <a:ea typeface="+mn-ea"/>
                <a:cs typeface="+mn-cs"/>
              </a:rPr>
              <a:t>2518</a:t>
            </a:r>
            <a:r>
              <a:rPr lang="en-US" sz="1200" kern="1200">
                <a:solidFill>
                  <a:schemeClr val="tx1"/>
                </a:solidFill>
                <a:effectLst/>
                <a:latin typeface="+mn-lt"/>
                <a:ea typeface="+mn-ea"/>
                <a:cs typeface="+mn-cs"/>
              </a:rPr>
              <a:t> Isaiah wept bitterly (Heb </a:t>
            </a:r>
            <a:r>
              <a:rPr lang="en-US" sz="1200" i="1" kern="1200">
                <a:solidFill>
                  <a:schemeClr val="tx1"/>
                </a:solidFill>
                <a:effectLst/>
                <a:latin typeface="+mn-lt"/>
                <a:ea typeface="+mn-ea"/>
                <a:cs typeface="+mn-cs"/>
              </a:rPr>
              <a:t>bākâ</a:t>
            </a:r>
            <a:r>
              <a:rPr lang="en-US" sz="1200" kern="1200">
                <a:solidFill>
                  <a:schemeClr val="tx1"/>
                </a:solidFill>
                <a:effectLst/>
                <a:latin typeface="+mn-lt"/>
                <a:ea typeface="+mn-ea"/>
                <a:cs typeface="+mn-cs"/>
              </a:rPr>
              <a:t>) over Israel (Isaiah 22:4). Peter wept bitterly (same expression) over his denial of Christ (Matthew 26:70). If God can weep bitterly, violently, and with tears over our sin (Jeremiah 10:10),</a:t>
            </a:r>
            <a:r>
              <a:rPr lang="en-US" sz="1200" kern="1200" baseline="30000">
                <a:solidFill>
                  <a:schemeClr val="tx1"/>
                </a:solidFill>
                <a:effectLst/>
                <a:latin typeface="+mn-lt"/>
                <a:ea typeface="+mn-ea"/>
                <a:cs typeface="+mn-cs"/>
              </a:rPr>
              <a:t>2519</a:t>
            </a:r>
            <a:r>
              <a:rPr lang="en-US" sz="1200" kern="1200">
                <a:solidFill>
                  <a:schemeClr val="tx1"/>
                </a:solidFill>
                <a:effectLst/>
                <a:latin typeface="+mn-lt"/>
                <a:ea typeface="+mn-ea"/>
                <a:cs typeface="+mn-cs"/>
              </a:rPr>
              <a:t> why cannot the carnal Christian do the same at the Judgment Seat of Christ? Bitter weeping is not confined to remorse in the lake of fire. After denying the Lord three times, Peter, full of shame and remorse, “went out and </a:t>
            </a:r>
            <a:r>
              <a:rPr lang="en-US" sz="1200" i="1" kern="1200">
                <a:solidFill>
                  <a:schemeClr val="tx1"/>
                </a:solidFill>
                <a:effectLst/>
                <a:latin typeface="+mn-lt"/>
                <a:ea typeface="+mn-ea"/>
                <a:cs typeface="+mn-cs"/>
              </a:rPr>
              <a:t>wept bitterly</a:t>
            </a:r>
            <a:r>
              <a:rPr lang="en-US" sz="1200" kern="1200">
                <a:solidFill>
                  <a:schemeClr val="tx1"/>
                </a:solidFill>
                <a:effectLst/>
                <a:latin typeface="+mn-lt"/>
                <a:ea typeface="+mn-ea"/>
                <a:cs typeface="+mn-cs"/>
              </a:rPr>
              <a:t>” (Luke 22:61–62).</a:t>
            </a:r>
          </a:p>
          <a:p>
            <a:r>
              <a:rPr lang="en-US" sz="1200" kern="1200">
                <a:solidFill>
                  <a:schemeClr val="tx1"/>
                </a:solidFill>
                <a:effectLst/>
                <a:latin typeface="+mn-lt"/>
                <a:ea typeface="+mn-ea"/>
                <a:cs typeface="+mn-cs"/>
              </a:rPr>
              <a:t>While there is an understandable tendency among many commentators to assume that these sobering words could not possibly describe the experience of true believers, we must ask, “Why not?” To assume that this phrase speaks of damnation is an assumption imported into the passage. Spiros Zodhiates correctly observes, “These terms may be applied to believers who have failed the Lord in their service. ‘Outer darkness’ may be a reference to a place or position of far less rewards for the servants who proved themselves less diligent than those who used and exercised their talents to the fullest.”</a:t>
            </a:r>
            <a:r>
              <a:rPr lang="en-US" sz="1200" kern="1200" baseline="30000">
                <a:solidFill>
                  <a:schemeClr val="tx1"/>
                </a:solidFill>
                <a:effectLst/>
                <a:latin typeface="+mn-lt"/>
                <a:ea typeface="+mn-ea"/>
                <a:cs typeface="+mn-cs"/>
              </a:rPr>
              <a:t>2520</a:t>
            </a:r>
            <a:r>
              <a:rPr lang="en-US">
                <a:effectLst/>
              </a:rPr>
              <a:t> </a:t>
            </a:r>
          </a:p>
          <a:p>
            <a:r>
              <a:rPr lang="en-US" sz="1200" kern="1200">
                <a:solidFill>
                  <a:schemeClr val="tx1"/>
                </a:solidFill>
                <a:effectLst/>
                <a:latin typeface="+mn-lt"/>
                <a:ea typeface="+mn-ea"/>
                <a:cs typeface="+mn-cs"/>
              </a:rPr>
              <a:t> </a:t>
            </a:r>
          </a:p>
          <a:p>
            <a:r>
              <a:rPr lang="en-US" sz="1200" kern="1200" baseline="30000">
                <a:solidFill>
                  <a:schemeClr val="tx1"/>
                </a:solidFill>
                <a:effectLst/>
                <a:latin typeface="+mn-lt"/>
                <a:ea typeface="+mn-ea"/>
                <a:cs typeface="+mn-cs"/>
              </a:rPr>
              <a:t>2516</a:t>
            </a:r>
            <a:r>
              <a:rPr lang="en-US" sz="1200" kern="1200">
                <a:solidFill>
                  <a:schemeClr val="tx1"/>
                </a:solidFill>
                <a:effectLst/>
                <a:latin typeface="+mn-lt"/>
                <a:ea typeface="+mn-ea"/>
                <a:cs typeface="+mn-cs"/>
              </a:rPr>
              <a:t> Qal imperfect verb.</a:t>
            </a:r>
          </a:p>
          <a:p>
            <a:r>
              <a:rPr lang="en-US" sz="1200" kern="1200" baseline="30000">
                <a:solidFill>
                  <a:schemeClr val="tx1"/>
                </a:solidFill>
                <a:effectLst/>
                <a:latin typeface="+mn-lt"/>
                <a:ea typeface="+mn-ea"/>
                <a:cs typeface="+mn-cs"/>
              </a:rPr>
              <a:t>2517</a:t>
            </a:r>
            <a:r>
              <a:rPr lang="en-US" sz="1200" kern="1200">
                <a:solidFill>
                  <a:schemeClr val="tx1"/>
                </a:solidFill>
                <a:effectLst/>
                <a:latin typeface="+mn-lt"/>
                <a:ea typeface="+mn-ea"/>
                <a:cs typeface="+mn-cs"/>
              </a:rPr>
              <a:t> TWOT, 107.</a:t>
            </a:r>
          </a:p>
          <a:p>
            <a:r>
              <a:rPr lang="en-US" sz="1200" kern="1200" baseline="30000">
                <a:solidFill>
                  <a:schemeClr val="tx1"/>
                </a:solidFill>
                <a:effectLst/>
                <a:latin typeface="+mn-lt"/>
                <a:ea typeface="+mn-ea"/>
                <a:cs typeface="+mn-cs"/>
              </a:rPr>
              <a:t>2518</a:t>
            </a:r>
            <a:r>
              <a:rPr lang="en-US" sz="1200" kern="1200">
                <a:solidFill>
                  <a:schemeClr val="tx1"/>
                </a:solidFill>
                <a:effectLst/>
                <a:latin typeface="+mn-lt"/>
                <a:ea typeface="+mn-ea"/>
                <a:cs typeface="+mn-cs"/>
              </a:rPr>
              <a:t> HAL, 130.</a:t>
            </a:r>
          </a:p>
          <a:p>
            <a:r>
              <a:rPr lang="en-US" sz="1200" kern="1200" baseline="30000">
                <a:solidFill>
                  <a:schemeClr val="tx1"/>
                </a:solidFill>
                <a:effectLst/>
                <a:latin typeface="+mn-lt"/>
                <a:ea typeface="+mn-ea"/>
                <a:cs typeface="+mn-cs"/>
              </a:rPr>
              <a:t>2519</a:t>
            </a:r>
            <a:r>
              <a:rPr lang="en-US" sz="1200" kern="1200">
                <a:solidFill>
                  <a:schemeClr val="tx1"/>
                </a:solidFill>
                <a:effectLst/>
                <a:latin typeface="+mn-lt"/>
                <a:ea typeface="+mn-ea"/>
                <a:cs typeface="+mn-cs"/>
              </a:rPr>
              <a:t> “The concept of a God who suffers is rejected by many because it implies that He is weak and finite. The impossibility of God suffering is a central teaching in some of the great world religions and is even advocated in some Christian circles. However, the notion of a God who cannot suffer, while perhaps making theology more manageable, nevertheless leaves it placid and spiritless. If the love of God is more than an empty metaphor, then the suffering of God must also be regarded as real. This passage has traditionally been emended in such a way as to make the prophet, and not God, the sufferer. It seems best, however, to leave the text as it is and to interpret it as the response of God to the unyielding stubbornness of his people.” See Peter C. Craigie, Kelly Page H., and Joel F. Drinkard, </a:t>
            </a:r>
            <a:r>
              <a:rPr lang="en-US" sz="1200" i="1" kern="1200">
                <a:solidFill>
                  <a:schemeClr val="tx1"/>
                </a:solidFill>
                <a:effectLst/>
                <a:latin typeface="+mn-lt"/>
                <a:ea typeface="+mn-ea"/>
                <a:cs typeface="+mn-cs"/>
              </a:rPr>
              <a:t>Jeremiah 1-26</a:t>
            </a:r>
            <a:r>
              <a:rPr lang="en-US" sz="1200" kern="1200">
                <a:solidFill>
                  <a:schemeClr val="tx1"/>
                </a:solidFill>
                <a:effectLst/>
                <a:latin typeface="+mn-lt"/>
                <a:ea typeface="+mn-ea"/>
                <a:cs typeface="+mn-cs"/>
              </a:rPr>
              <a:t>, Word Biblical Commentary (Dallas: Word Books, 1991), 145.</a:t>
            </a:r>
          </a:p>
          <a:p>
            <a:r>
              <a:rPr lang="en-US" sz="1200" kern="1200" baseline="30000">
                <a:solidFill>
                  <a:schemeClr val="tx1"/>
                </a:solidFill>
                <a:effectLst/>
                <a:latin typeface="+mn-lt"/>
                <a:ea typeface="+mn-ea"/>
                <a:cs typeface="+mn-cs"/>
              </a:rPr>
              <a:t>2520</a:t>
            </a:r>
            <a:r>
              <a:rPr lang="en-US" sz="1200" kern="1200">
                <a:solidFill>
                  <a:schemeClr val="tx1"/>
                </a:solidFill>
                <a:effectLst/>
                <a:latin typeface="+mn-lt"/>
                <a:ea typeface="+mn-ea"/>
                <a:cs typeface="+mn-cs"/>
              </a:rPr>
              <a:t> Spiros Zodhiates, </a:t>
            </a:r>
            <a:r>
              <a:rPr lang="en-US" sz="1200" i="1" kern="1200">
                <a:solidFill>
                  <a:schemeClr val="tx1"/>
                </a:solidFill>
                <a:effectLst/>
                <a:latin typeface="+mn-lt"/>
                <a:ea typeface="+mn-ea"/>
                <a:cs typeface="+mn-cs"/>
              </a:rPr>
              <a:t>The Complete Word Study New Testament: King James Version </a:t>
            </a:r>
            <a:r>
              <a:rPr lang="en-US" sz="1200" kern="1200">
                <a:solidFill>
                  <a:schemeClr val="tx1"/>
                </a:solidFill>
                <a:effectLst/>
                <a:latin typeface="+mn-lt"/>
                <a:ea typeface="+mn-ea"/>
                <a:cs typeface="+mn-cs"/>
              </a:rPr>
              <a:t>(Chattanooga: AMG Publishers, 1991), 25. This writer does not agree that “outer darkness” is a place, but it may be a metaphor for a “position.”</a:t>
            </a:r>
          </a:p>
          <a:p>
            <a:endParaRPr lang="en-US" sz="1200" kern="1200">
              <a:solidFill>
                <a:schemeClr val="tx1"/>
              </a:solidFill>
              <a:effectLst/>
              <a:latin typeface="+mn-lt"/>
              <a:ea typeface="+mn-ea"/>
              <a:cs typeface="+mn-cs"/>
            </a:endParaRPr>
          </a:p>
          <a:p>
            <a:r>
              <a:rPr lang="en-US"/>
              <a:t>—Joseph Dillow, </a:t>
            </a:r>
            <a:r>
              <a:rPr lang="en-US" i="1"/>
              <a:t>Final Destiny</a:t>
            </a:r>
            <a:r>
              <a:rPr lang="en-US" i="0"/>
              <a:t>, 780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06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Must all of these passages refer to the same judgment of eternal hell? While they all mention weeping, note that the descriptions are not identical and that only the Matthew 13 passages clearly refer to hellfire.</a:t>
            </a:r>
          </a:p>
          <a:p>
            <a:endParaRPr lang="en-U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8:12</a:t>
            </a:r>
            <a:r>
              <a:rPr lang="en-US" sz="1200" kern="1200">
                <a:solidFill>
                  <a:schemeClr val="tx1"/>
                </a:solidFill>
                <a:effectLst/>
                <a:latin typeface="+mn-lt"/>
                <a:ea typeface="+mn-ea"/>
                <a:cs typeface="+mn-cs"/>
              </a:rPr>
              <a:t> But many Israelites—those for whom the Kingdom was prepared—will be thrown into outer darkness, where there will be weeping and gnashing of teeth.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13:42</a:t>
            </a:r>
            <a:r>
              <a:rPr lang="en-US" sz="1200" kern="1200">
                <a:solidFill>
                  <a:schemeClr val="tx1"/>
                </a:solidFill>
                <a:effectLst/>
                <a:latin typeface="+mn-lt"/>
                <a:ea typeface="+mn-ea"/>
                <a:cs typeface="+mn-cs"/>
              </a:rPr>
              <a:t> And the angels will throw them into the fiery furnace, where there will be weeping and gnashing of teeth.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13:50</a:t>
            </a:r>
            <a:r>
              <a:rPr lang="en-US" sz="1200" kern="1200">
                <a:solidFill>
                  <a:schemeClr val="tx1"/>
                </a:solidFill>
                <a:effectLst/>
                <a:latin typeface="+mn-lt"/>
                <a:ea typeface="+mn-ea"/>
                <a:cs typeface="+mn-cs"/>
              </a:rPr>
              <a:t> throwing the wicked into the fiery furnace, where there will be weeping and gnashing of teeth.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22:13</a:t>
            </a:r>
            <a:r>
              <a:rPr lang="en-US" sz="1200" kern="1200">
                <a:solidFill>
                  <a:schemeClr val="tx1"/>
                </a:solidFill>
                <a:effectLst/>
                <a:latin typeface="+mn-lt"/>
                <a:ea typeface="+mn-ea"/>
                <a:cs typeface="+mn-cs"/>
              </a:rPr>
              <a:t> Then the king said to his aides, ‘Bind his hands and feet and throw him into the outer darkness, where there will be weeping and gnashing of teeth.’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24:51</a:t>
            </a:r>
            <a:r>
              <a:rPr lang="en-US" sz="1200" kern="1200">
                <a:solidFill>
                  <a:schemeClr val="tx1"/>
                </a:solidFill>
                <a:effectLst/>
                <a:latin typeface="+mn-lt"/>
                <a:ea typeface="+mn-ea"/>
                <a:cs typeface="+mn-cs"/>
              </a:rPr>
              <a:t> and he will cut the servant to pieces and assign him a place with the hypocrites. In that place there will be weeping and gnashing of teeth.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25:30</a:t>
            </a:r>
            <a:r>
              <a:rPr lang="en-US" sz="1200" kern="1200">
                <a:solidFill>
                  <a:schemeClr val="tx1"/>
                </a:solidFill>
                <a:effectLst/>
                <a:latin typeface="+mn-lt"/>
                <a:ea typeface="+mn-ea"/>
                <a:cs typeface="+mn-cs"/>
              </a:rPr>
              <a:t> Now throw this useless servant into outer darkness, where there will be weeping and gnashing of teeth.’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13:28</a:t>
            </a:r>
            <a:r>
              <a:rPr lang="en-US" sz="1200" kern="1200">
                <a:solidFill>
                  <a:schemeClr val="tx1"/>
                </a:solidFill>
                <a:effectLst/>
                <a:latin typeface="+mn-lt"/>
                <a:ea typeface="+mn-ea"/>
                <a:cs typeface="+mn-cs"/>
              </a:rPr>
              <a:t>    “There will be weeping and gnashing of teeth, for you will see Abraham, Isaac, Jacob, and all the prophets in the Kingdom of God, but you will be thrown out.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Does the "darkness outside" imply hell? Not necessarily, as even Christians can live in darkness:</a:t>
            </a:r>
          </a:p>
          <a:p>
            <a:endParaRPr lang="en-US" sz="1200" kern="120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Anyone who claims to be in the light but hates his brother is still in the darkness. Whoever loves his brother lives in the light, and there is nothing in him to make him stumble. But whoever hates his brother is in the darkness and walks around in the darkness; he does not know where he is going, because the darkness has blinded him (1 John 2:9-11, NIV).</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is clearly distinguished from the "furnance of fire" that parallels the "lake of fire" for unbelievers in Matthew 13:42, 50…</a:t>
            </a:r>
          </a:p>
          <a:p>
            <a:endParaRPr lang="en-US" sz="12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Matt. 13:42</a:t>
            </a:r>
            <a:r>
              <a:rPr lang="en-US" sz="1200" kern="1200">
                <a:solidFill>
                  <a:schemeClr val="tx1"/>
                </a:solidFill>
                <a:effectLst/>
                <a:latin typeface="+mn-lt"/>
                <a:ea typeface="+mn-ea"/>
                <a:cs typeface="+mn-cs"/>
              </a:rPr>
              <a:t> And the angels will throw them into the fiery furnace, where there will be weeping and gnashing of teeth.</a:t>
            </a:r>
          </a:p>
          <a:p>
            <a:pPr lvl="1"/>
            <a:endParaRPr lang="en-US" sz="12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Matt. 13:50</a:t>
            </a:r>
            <a:r>
              <a:rPr lang="en-US" sz="1200" kern="1200">
                <a:solidFill>
                  <a:schemeClr val="tx1"/>
                </a:solidFill>
                <a:effectLst/>
                <a:latin typeface="+mn-lt"/>
                <a:ea typeface="+mn-ea"/>
                <a:cs typeface="+mn-cs"/>
              </a:rPr>
              <a:t> throwing the wicked into the fiery furnace, where there will be weeping and gnashing of teeth.</a:t>
            </a:r>
          </a:p>
          <a:p>
            <a:endParaRPr lang="en-US" sz="120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a:t>
            </a:r>
          </a:p>
          <a:p>
            <a:endParaRPr lang="en-US" sz="1200" b="0" kern="1200">
              <a:solidFill>
                <a:schemeClr val="tx1"/>
              </a:solidFill>
              <a:effectLst/>
              <a:latin typeface="+mn-lt"/>
              <a:ea typeface="+mn-ea"/>
              <a:cs typeface="+mn-cs"/>
            </a:endParaRPr>
          </a:p>
          <a:p>
            <a:r>
              <a:rPr lang="en-US"/>
              <a:t>Joseph Dillow, </a:t>
            </a:r>
            <a:r>
              <a:rPr lang="en-US" i="1"/>
              <a:t>Final Destiny</a:t>
            </a:r>
            <a:r>
              <a:rPr lang="en-US" i="0"/>
              <a:t>, 773-777, notes the following:</a:t>
            </a:r>
          </a:p>
          <a:p>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But where are they sent? The term, “the darkness outside” is often associated in Experimental Predestinarian thinking with final damnation and torture.</a:t>
            </a:r>
            <a:r>
              <a:rPr lang="en-US" sz="1200" kern="1200" baseline="30000">
                <a:solidFill>
                  <a:schemeClr val="tx1"/>
                </a:solidFill>
                <a:effectLst/>
                <a:latin typeface="+mn-lt"/>
                <a:ea typeface="+mn-ea"/>
                <a:cs typeface="+mn-cs"/>
              </a:rPr>
              <a:t>2489</a:t>
            </a:r>
            <a:r>
              <a:rPr lang="en-US" sz="1200" kern="1200">
                <a:solidFill>
                  <a:schemeClr val="tx1"/>
                </a:solidFill>
                <a:effectLst/>
                <a:latin typeface="+mn-lt"/>
                <a:ea typeface="+mn-ea"/>
                <a:cs typeface="+mn-cs"/>
              </a:rPr>
              <a:t> The phrase is associated with eschatological judgment in three places (Matthew 8:12; 22:13; 25:30).</a:t>
            </a:r>
          </a:p>
          <a:p>
            <a:endParaRPr lang="en-US">
              <a:effectLst/>
            </a:endParaRPr>
          </a:p>
          <a:p>
            <a:r>
              <a:rPr lang="en-US" sz="1200" kern="1200">
                <a:solidFill>
                  <a:schemeClr val="tx1"/>
                </a:solidFill>
                <a:effectLst/>
                <a:latin typeface="+mn-lt"/>
                <a:ea typeface="+mn-ea"/>
                <a:cs typeface="+mn-cs"/>
              </a:rPr>
              <a:t>A related phrase, “weeping and gnashing of teeth,” is used seven times; the phrase “darkness outside” is used three times. The phrase “furnace of fire,” which does refer to damnation, is used only twice and never in association with the darkness outside. Why? The simplest suggestion is that they refer to two different experiences. The furnace of fire is clearly the experience of eternal separation from God, which will be the fate of the “sons of the devil” (the tares, Matthew 13:48) and of the bad fish (the wicked, Matthew 13:47-50). The darkness that is outside is a metaphor for exclusion from the joy of the light of the wedding festivities which occur in the New Jerusalem during the tribulation (Matthew 22:13; 25:30), or from the Messianic Banquet at the beginning of the millennium (Matthew 8:12).</a:t>
            </a:r>
            <a:r>
              <a:rPr lang="en-US" sz="1200" kern="1200" baseline="30000">
                <a:solidFill>
                  <a:schemeClr val="tx1"/>
                </a:solidFill>
                <a:effectLst/>
                <a:latin typeface="+mn-lt"/>
                <a:ea typeface="+mn-ea"/>
                <a:cs typeface="+mn-cs"/>
              </a:rPr>
              <a:t>2490</a:t>
            </a:r>
          </a:p>
          <a:p>
            <a:endParaRPr lang="en-US" sz="1200" kern="1200" baseline="30000">
              <a:solidFill>
                <a:schemeClr val="tx1"/>
              </a:solidFill>
              <a:effectLst/>
              <a:latin typeface="+mn-lt"/>
              <a:ea typeface="+mn-ea"/>
              <a:cs typeface="+mn-cs"/>
            </a:endParaRPr>
          </a:p>
          <a:p>
            <a:r>
              <a:rPr lang="en-US" sz="1200" kern="1200">
                <a:solidFill>
                  <a:schemeClr val="tx1"/>
                </a:solidFill>
                <a:effectLst/>
                <a:latin typeface="+mn-lt"/>
                <a:ea typeface="+mn-ea"/>
                <a:cs typeface="+mn-cs"/>
              </a:rPr>
              <a:t>Banquets in the Middle East were held at night. The key phrase in Greek is </a:t>
            </a:r>
            <a:r>
              <a:rPr lang="en-US" sz="1200" i="1" kern="1200">
                <a:solidFill>
                  <a:schemeClr val="tx1"/>
                </a:solidFill>
                <a:effectLst/>
                <a:latin typeface="+mn-lt"/>
                <a:ea typeface="+mn-ea"/>
                <a:cs typeface="+mn-cs"/>
              </a:rPr>
              <a:t>to skotos to exōteron</a:t>
            </a:r>
            <a:r>
              <a:rPr lang="en-US" sz="1200" kern="1200">
                <a:solidFill>
                  <a:schemeClr val="tx1"/>
                </a:solidFill>
                <a:effectLst/>
                <a:latin typeface="+mn-lt"/>
                <a:ea typeface="+mn-ea"/>
                <a:cs typeface="+mn-cs"/>
              </a:rPr>
              <a:t>, simply translated “the darkness outside.” If there is anything to be made of the word order, it would be that the adjective “outside” is specifying either the kind or the location of the darkness. This is not the farthest darkness, that is, the lake of fire. John Nolland is correct in saying, “‘The darkness outside [the building which has the banquet hall]’ fits the imagery better than ‘the farthest darkness.’ We are to think of an evening banquet well lit inside but surrounded by darkness outside.”</a:t>
            </a:r>
            <a:r>
              <a:rPr lang="en-US" sz="1200" kern="1200" baseline="30000">
                <a:solidFill>
                  <a:schemeClr val="tx1"/>
                </a:solidFill>
                <a:effectLst/>
                <a:latin typeface="+mn-lt"/>
                <a:ea typeface="+mn-ea"/>
                <a:cs typeface="+mn-cs"/>
              </a:rPr>
              <a:t>2491</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Experimental Predestinarians translate it “outermost darkness,” in order to emphasize damnation. In this discussion we choose to render the phrase as “the darkness outside,” rather than “outer darkness,” for two reasons. One is to keep this specifying aspect before us. The second relates to the connotation of the phrase “the outer darkness.” Because it has come to be strongly associated with judgment in the lake of fire, it makes an objective consideration of this passage more difficult.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“Darkness” (</a:t>
            </a:r>
            <a:r>
              <a:rPr lang="en-US" sz="1200" i="1" kern="1200">
                <a:solidFill>
                  <a:schemeClr val="tx1"/>
                </a:solidFill>
                <a:effectLst/>
                <a:latin typeface="+mn-lt"/>
                <a:ea typeface="+mn-ea"/>
                <a:cs typeface="+mn-cs"/>
              </a:rPr>
              <a:t>skotos</a:t>
            </a:r>
            <a:r>
              <a:rPr lang="en-US" sz="1200" kern="1200">
                <a:solidFill>
                  <a:schemeClr val="tx1"/>
                </a:solidFill>
                <a:effectLst/>
                <a:latin typeface="+mn-lt"/>
                <a:ea typeface="+mn-ea"/>
                <a:cs typeface="+mn-cs"/>
              </a:rPr>
              <a:t>) can simply refer to physical darkness (Luke 23:44-45).</a:t>
            </a:r>
            <a:r>
              <a:rPr lang="en-US" sz="1200" kern="1200" baseline="30000">
                <a:solidFill>
                  <a:schemeClr val="tx1"/>
                </a:solidFill>
                <a:effectLst/>
                <a:latin typeface="+mn-lt"/>
                <a:ea typeface="+mn-ea"/>
                <a:cs typeface="+mn-cs"/>
              </a:rPr>
              <a:t>2492</a:t>
            </a:r>
            <a:r>
              <a:rPr lang="en-US" sz="1200" kern="1200">
                <a:solidFill>
                  <a:schemeClr val="tx1"/>
                </a:solidFill>
                <a:effectLst/>
                <a:latin typeface="+mn-lt"/>
                <a:ea typeface="+mn-ea"/>
                <a:cs typeface="+mn-cs"/>
              </a:rPr>
              <a:t> The notion of “judgment in the lake of fire” is not part of the semantic value of the word. The phrase is used thee times in the New Testament and it is never associated with the “furnace of fire.” In Matthew 22:13, it is associated with the relative darkness outside of a banquet hall.</a:t>
            </a:r>
            <a:r>
              <a:rPr lang="en-US" sz="1200" kern="1200" baseline="30000">
                <a:solidFill>
                  <a:schemeClr val="tx1"/>
                </a:solidFill>
                <a:effectLst/>
                <a:latin typeface="+mn-lt"/>
                <a:ea typeface="+mn-ea"/>
                <a:cs typeface="+mn-cs"/>
              </a:rPr>
              <a:t>2493</a:t>
            </a:r>
            <a:r>
              <a:rPr lang="en-US" sz="1200" kern="1200">
                <a:solidFill>
                  <a:schemeClr val="tx1"/>
                </a:solidFill>
                <a:effectLst/>
                <a:latin typeface="+mn-lt"/>
                <a:ea typeface="+mn-ea"/>
                <a:cs typeface="+mn-cs"/>
              </a:rPr>
              <a:t> It is clear that genuine believers, “the sons of the Kingdom,” might be cast into the “outer darkness.” In Matthew 8:12, these “the sons of the Kingdom, are defined as saved people, “the wheat,” (13:38).</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Some argue against the above interpretation by suggesting that there is an incongruity between a true believer who is a “son of light” and who no longer remains in darkness (John 12:46; cf. Matt 5:14; 16; Luke 16:8) and the scene in the parable.</a:t>
            </a:r>
            <a:r>
              <a:rPr lang="en-US" sz="1200" kern="1200" baseline="30000">
                <a:solidFill>
                  <a:schemeClr val="tx1"/>
                </a:solidFill>
                <a:effectLst/>
                <a:latin typeface="+mn-lt"/>
                <a:ea typeface="+mn-ea"/>
                <a:cs typeface="+mn-cs"/>
              </a:rPr>
              <a:t>2494</a:t>
            </a:r>
            <a:r>
              <a:rPr lang="en-US" sz="1200" kern="1200">
                <a:solidFill>
                  <a:schemeClr val="tx1"/>
                </a:solidFill>
                <a:effectLst/>
                <a:latin typeface="+mn-lt"/>
                <a:ea typeface="+mn-ea"/>
                <a:cs typeface="+mn-cs"/>
              </a:rPr>
              <a:t> This is a classic usage of the illegitimate identify transfer where the term “darkness” in John 12:46, meaning a lost state, is imported into the meaning of the word and then brought into a completely unrelated context by a different author who wrote 30 or 40 years earlier. John himself understands that true believers, when they are angry with their brothers, are “in the darkness” and walk around “in the darkness” (1 John 2:9-11). He says,</a:t>
            </a:r>
          </a:p>
          <a:p>
            <a:pPr lvl="1"/>
            <a:r>
              <a:rPr lang="en-US" sz="1200" i="1" kern="1200">
                <a:solidFill>
                  <a:schemeClr val="tx1"/>
                </a:solidFill>
                <a:effectLst/>
                <a:latin typeface="+mn-lt"/>
                <a:ea typeface="+mn-ea"/>
                <a:cs typeface="+mn-cs"/>
              </a:rPr>
              <a:t>Anyone who claims to be in the light but hates his brother is still in the darkness. Whoever loves his brother lives in the light, and there is nothing in him to make him stumble. But whoever hates his brother is in the darkness and walks around in the darkness; he does not know where he is going, because the darkness has blinded him (1 John 2:9-11, NIV).</a:t>
            </a:r>
          </a:p>
          <a:p>
            <a:pPr lvl="1"/>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To be in darkness is used here as a metaphor for exclusion from fellowship with the Lord.</a:t>
            </a:r>
            <a:r>
              <a:rPr lang="en-US" sz="1200" kern="1200" baseline="30000">
                <a:solidFill>
                  <a:schemeClr val="tx1"/>
                </a:solidFill>
                <a:effectLst/>
                <a:latin typeface="+mn-lt"/>
                <a:ea typeface="+mn-ea"/>
                <a:cs typeface="+mn-cs"/>
              </a:rPr>
              <a:t>2495</a:t>
            </a:r>
            <a:br>
              <a:rPr lang="en-US" sz="1200" kern="1200">
                <a:solidFill>
                  <a:schemeClr val="tx1"/>
                </a:solidFill>
                <a:effectLst/>
                <a:latin typeface="+mn-lt"/>
                <a:ea typeface="+mn-ea"/>
                <a:cs typeface="+mn-cs"/>
              </a:rPr>
            </a:br>
            <a:endParaRPr lang="en-US">
              <a:effectLst/>
            </a:endParaRPr>
          </a:p>
          <a:p>
            <a:r>
              <a:rPr lang="en-US" sz="1200" kern="1200">
                <a:solidFill>
                  <a:schemeClr val="tx1"/>
                </a:solidFill>
                <a:effectLst/>
                <a:latin typeface="+mn-lt"/>
                <a:ea typeface="+mn-ea"/>
                <a:cs typeface="+mn-cs"/>
              </a:rPr>
              <a:t>By using the phrase “the darkness outside” rather than “outer darkness,” we are freed from traditional usage that might color our thinking, enabling us to more easily discern what the phrase means in context. When we do that, it becomes highly probable that this phrase refers to the darkness outside the relative light of the banquet hall.</a:t>
            </a:r>
            <a:r>
              <a:rPr lang="en-US" sz="1200" kern="1200" baseline="30000">
                <a:solidFill>
                  <a:schemeClr val="tx1"/>
                </a:solidFill>
                <a:effectLst/>
                <a:latin typeface="+mn-lt"/>
                <a:ea typeface="+mn-ea"/>
                <a:cs typeface="+mn-cs"/>
              </a:rPr>
              <a:t>2496</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Presumably, </a:t>
            </a:r>
            <a:r>
              <a:rPr lang="en-US" sz="1200" i="1" kern="1200">
                <a:solidFill>
                  <a:schemeClr val="tx1"/>
                </a:solidFill>
                <a:effectLst/>
                <a:latin typeface="+mn-lt"/>
                <a:ea typeface="+mn-ea"/>
                <a:cs typeface="+mn-cs"/>
              </a:rPr>
              <a:t>in the story </a:t>
            </a:r>
            <a:r>
              <a:rPr lang="en-US" sz="1200" kern="1200">
                <a:solidFill>
                  <a:schemeClr val="tx1"/>
                </a:solidFill>
                <a:effectLst/>
                <a:latin typeface="+mn-lt"/>
                <a:ea typeface="+mn-ea"/>
                <a:cs typeface="+mn-cs"/>
              </a:rPr>
              <a:t>this is a local area immediately outside the banquet hall. The phrase is a metaphor for an experience of exclusion from the joy. If it has a spatial inference, it refers to a region in the New Jerusalem in heaven which is outside the banquet hall where the wedding festivities occur. This does not mean they are on the “edge of the kingdom,” but they are outside the celebration.</a:t>
            </a:r>
            <a:r>
              <a:rPr lang="en-US" sz="1200" kern="1200" baseline="30000">
                <a:solidFill>
                  <a:schemeClr val="tx1"/>
                </a:solidFill>
                <a:effectLst/>
                <a:latin typeface="+mn-lt"/>
                <a:ea typeface="+mn-ea"/>
                <a:cs typeface="+mn-cs"/>
              </a:rPr>
              <a:t>2497</a:t>
            </a:r>
            <a:r>
              <a:rPr lang="en-US" sz="1200" kern="1200">
                <a:solidFill>
                  <a:schemeClr val="tx1"/>
                </a:solidFill>
                <a:effectLst/>
                <a:latin typeface="+mn-lt"/>
                <a:ea typeface="+mn-ea"/>
                <a:cs typeface="+mn-cs"/>
              </a:rPr>
              <a:t> This is a parable and it is inappropriate to speculate regarding all the details and then draw inferences from them. The present writer doubts there is a spatial inference. Rather this is a metaphor for the experience of exclusion.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If one chooses to take all the details literally, significant problems arise. For example, it is difficult to imagine that there is a literal table with food set for a hundred million faithful believers (or however many millions) in some gigantic banquet hall. Imagine ten people at each table. This would require ten million tables! Yet if one chooses to press for spatial inferences to the outer darkness in this parable, it would be inconsistent to deny that spatial inferences regarding the banquet can lead to absurdities. This parable is a story with two main points – exclusion/regret or joy/celebration. In my opinion one over interprets by insisting a literal spatial location for the darkness outside. That said, it </a:t>
            </a:r>
            <a:r>
              <a:rPr lang="en-US" sz="1200" i="1" kern="1200">
                <a:solidFill>
                  <a:schemeClr val="tx1"/>
                </a:solidFill>
                <a:effectLst/>
                <a:latin typeface="+mn-lt"/>
                <a:ea typeface="+mn-ea"/>
                <a:cs typeface="+mn-cs"/>
              </a:rPr>
              <a:t>is a metaphor for an </a:t>
            </a:r>
            <a:r>
              <a:rPr lang="en-US" sz="1200" b="1" i="1" kern="1200">
                <a:solidFill>
                  <a:schemeClr val="tx1"/>
                </a:solidFill>
                <a:effectLst/>
                <a:latin typeface="+mn-lt"/>
                <a:ea typeface="+mn-ea"/>
                <a:cs typeface="+mn-cs"/>
              </a:rPr>
              <a:t>experience </a:t>
            </a:r>
            <a:r>
              <a:rPr lang="en-US" sz="1200" i="1" kern="1200">
                <a:solidFill>
                  <a:schemeClr val="tx1"/>
                </a:solidFill>
                <a:effectLst/>
                <a:latin typeface="+mn-lt"/>
                <a:ea typeface="+mn-ea"/>
                <a:cs typeface="+mn-cs"/>
              </a:rPr>
              <a:t>and any spatial reference is an incidental inference. </a:t>
            </a:r>
            <a:r>
              <a:rPr lang="en-US" sz="1200" kern="1200">
                <a:solidFill>
                  <a:schemeClr val="tx1"/>
                </a:solidFill>
                <a:effectLst/>
                <a:latin typeface="+mn-lt"/>
                <a:ea typeface="+mn-ea"/>
                <a:cs typeface="+mn-cs"/>
              </a:rPr>
              <a:t>As Walvoord has stressed, “It should be remembered that this will not be a literal feast with millions of people attending, but it is a symbolic concept where the guests, or friends, of the bride and the bridegroom will join in on the celebration of the marriage of the bridegroom and the bride.”</a:t>
            </a:r>
            <a:r>
              <a:rPr lang="en-US" sz="1200" kern="1200" baseline="30000">
                <a:solidFill>
                  <a:schemeClr val="tx1"/>
                </a:solidFill>
                <a:effectLst/>
                <a:latin typeface="+mn-lt"/>
                <a:ea typeface="+mn-ea"/>
                <a:cs typeface="+mn-cs"/>
              </a:rPr>
              <a:t>2498</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Experimental Predestinarians say this man is being tortured in the lake of fire.</a:t>
            </a:r>
            <a:r>
              <a:rPr lang="en-US" sz="1200" kern="1200" baseline="30000">
                <a:solidFill>
                  <a:schemeClr val="tx1"/>
                </a:solidFill>
                <a:effectLst/>
                <a:latin typeface="+mn-lt"/>
                <a:ea typeface="+mn-ea"/>
                <a:cs typeface="+mn-cs"/>
              </a:rPr>
              <a:t>2499</a:t>
            </a:r>
            <a:r>
              <a:rPr lang="en-US" sz="1200" kern="1200">
                <a:solidFill>
                  <a:schemeClr val="tx1"/>
                </a:solidFill>
                <a:effectLst/>
                <a:latin typeface="+mn-lt"/>
                <a:ea typeface="+mn-ea"/>
                <a:cs typeface="+mn-cs"/>
              </a:rPr>
              <a:t> We disagree. The expression implies nothing about the damnation of the one who “weeps and wails.” Charles Stanley correctly states, “To be in the ‘outer darkness’ is to be in the kingdom of God but outside the circle of men and women whose faithfulness on this earth earned them a special rank or position of authority.” </a:t>
            </a:r>
            <a:r>
              <a:rPr lang="en-US" sz="1200" kern="1200" baseline="30000">
                <a:solidFill>
                  <a:schemeClr val="tx1"/>
                </a:solidFill>
                <a:effectLst/>
                <a:latin typeface="+mn-lt"/>
                <a:ea typeface="+mn-ea"/>
                <a:cs typeface="+mn-cs"/>
              </a:rPr>
              <a:t>2500</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Karl Pagenkemper rejects the Partner interpretation of this parable, in part, on the grounds that if the punishment is experienced by the carnal Christian, it is not severe enough. He asserts, “To suggest that the expulsion from the banquet into the ‘outer darkness’ refers </a:t>
            </a:r>
            <a:r>
              <a:rPr lang="en-US" sz="1200" i="1" kern="1200">
                <a:solidFill>
                  <a:schemeClr val="tx1"/>
                </a:solidFill>
                <a:effectLst/>
                <a:latin typeface="+mn-lt"/>
                <a:ea typeface="+mn-ea"/>
                <a:cs typeface="+mn-cs"/>
              </a:rPr>
              <a:t>only </a:t>
            </a:r>
            <a:r>
              <a:rPr lang="en-US" sz="1200" kern="1200">
                <a:solidFill>
                  <a:schemeClr val="tx1"/>
                </a:solidFill>
                <a:effectLst/>
                <a:latin typeface="+mn-lt"/>
                <a:ea typeface="+mn-ea"/>
                <a:cs typeface="+mn-cs"/>
              </a:rPr>
              <a:t>to missing the initial banquet at the beginning of the [millennial] kingdom is to suggest that such a lack of faith simply is a </a:t>
            </a:r>
            <a:r>
              <a:rPr lang="en-US" sz="1200" i="1" kern="1200">
                <a:solidFill>
                  <a:schemeClr val="tx1"/>
                </a:solidFill>
                <a:effectLst/>
                <a:latin typeface="+mn-lt"/>
                <a:ea typeface="+mn-ea"/>
                <a:cs typeface="+mn-cs"/>
              </a:rPr>
              <a:t>temporary inconvenience</a:t>
            </a:r>
            <a:r>
              <a:rPr lang="en-US" sz="1200" kern="1200">
                <a:solidFill>
                  <a:schemeClr val="tx1"/>
                </a:solidFill>
                <a:effectLst/>
                <a:latin typeface="+mn-lt"/>
                <a:ea typeface="+mn-ea"/>
                <a:cs typeface="+mn-cs"/>
              </a:rPr>
              <a:t>.”</a:t>
            </a:r>
            <a:r>
              <a:rPr lang="en-US" sz="1200" kern="1200" baseline="30000">
                <a:solidFill>
                  <a:schemeClr val="tx1"/>
                </a:solidFill>
                <a:effectLst/>
                <a:latin typeface="+mn-lt"/>
                <a:ea typeface="+mn-ea"/>
                <a:cs typeface="+mn-cs"/>
              </a:rPr>
              <a:t>2501</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r>
              <a:rPr lang="en-US" sz="1200" i="1" kern="1200">
                <a:solidFill>
                  <a:schemeClr val="tx1"/>
                </a:solidFill>
                <a:effectLst/>
                <a:latin typeface="+mn-lt"/>
                <a:ea typeface="+mn-ea"/>
                <a:cs typeface="+mn-cs"/>
              </a:rPr>
              <a:t>Only</a:t>
            </a:r>
            <a:r>
              <a:rPr lang="en-US" sz="1200" kern="1200">
                <a:solidFill>
                  <a:schemeClr val="tx1"/>
                </a:solidFill>
                <a:effectLst/>
                <a:latin typeface="+mn-lt"/>
                <a:ea typeface="+mn-ea"/>
                <a:cs typeface="+mn-cs"/>
              </a:rPr>
              <a:t>” missing the initial banquet!? </a:t>
            </a:r>
            <a:r>
              <a:rPr lang="en-US" sz="1200" i="1" kern="1200">
                <a:solidFill>
                  <a:schemeClr val="tx1"/>
                </a:solidFill>
                <a:effectLst/>
                <a:latin typeface="+mn-lt"/>
                <a:ea typeface="+mn-ea"/>
                <a:cs typeface="+mn-cs"/>
              </a:rPr>
              <a:t>Simply </a:t>
            </a:r>
            <a:r>
              <a:rPr lang="en-US" sz="1200" kern="1200">
                <a:solidFill>
                  <a:schemeClr val="tx1"/>
                </a:solidFill>
                <a:effectLst/>
                <a:latin typeface="+mn-lt"/>
                <a:ea typeface="+mn-ea"/>
                <a:cs typeface="+mn-cs"/>
              </a:rPr>
              <a:t>a “</a:t>
            </a:r>
            <a:r>
              <a:rPr lang="en-US" sz="1200" i="1" kern="1200">
                <a:solidFill>
                  <a:schemeClr val="tx1"/>
                </a:solidFill>
                <a:effectLst/>
                <a:latin typeface="+mn-lt"/>
                <a:ea typeface="+mn-ea"/>
                <a:cs typeface="+mn-cs"/>
              </a:rPr>
              <a:t>temporary inconvenience”</a:t>
            </a:r>
            <a:r>
              <a:rPr lang="en-US" sz="1200" kern="1200">
                <a:solidFill>
                  <a:schemeClr val="tx1"/>
                </a:solidFill>
                <a:effectLst/>
                <a:latin typeface="+mn-lt"/>
                <a:ea typeface="+mn-ea"/>
                <a:cs typeface="+mn-cs"/>
              </a:rPr>
              <a:t>!? Behind this shocking perspective is the notion that only a threat of the lake of fire is adequate to motivate a Christian who does not live up to the demands of discipleship. Apparently, having the Savior dismiss the totality, or even the majority of one’s life work as worthless is a matter of little consequence. Is it really reasonable to think that to face rebuke by Christ, to be excluded from the Marriage Banquet of the Lamb and then to be denied the privilege of co-reigning with Him </a:t>
            </a:r>
            <a:r>
              <a:rPr lang="en-US" sz="1200" b="1" kern="1200">
                <a:solidFill>
                  <a:schemeClr val="tx1"/>
                </a:solidFill>
                <a:effectLst/>
                <a:latin typeface="+mn-lt"/>
                <a:ea typeface="+mn-ea"/>
                <a:cs typeface="+mn-cs"/>
              </a:rPr>
              <a:t>throughout the thousand year millennium and eternity </a:t>
            </a:r>
            <a:r>
              <a:rPr lang="en-US" sz="1200" kern="1200">
                <a:solidFill>
                  <a:schemeClr val="tx1"/>
                </a:solidFill>
                <a:effectLst/>
                <a:latin typeface="+mn-lt"/>
                <a:ea typeface="+mn-ea"/>
                <a:cs typeface="+mn-cs"/>
              </a:rPr>
              <a:t>are only </a:t>
            </a:r>
            <a:r>
              <a:rPr lang="en-US" sz="1200" i="1" kern="1200">
                <a:solidFill>
                  <a:schemeClr val="tx1"/>
                </a:solidFill>
                <a:effectLst/>
                <a:latin typeface="+mn-lt"/>
                <a:ea typeface="+mn-ea"/>
                <a:cs typeface="+mn-cs"/>
              </a:rPr>
              <a:t>temporary inconveniences</a:t>
            </a:r>
            <a:r>
              <a:rPr lang="en-US" sz="1200" kern="1200">
                <a:solidFill>
                  <a:schemeClr val="tx1"/>
                </a:solidFill>
                <a:effectLst/>
                <a:latin typeface="+mn-lt"/>
                <a:ea typeface="+mn-ea"/>
                <a:cs typeface="+mn-cs"/>
              </a:rPr>
              <a:t>? Eternity is not temporary! Nor are such privileges merely conveniences! Would Pagenkemper actually have us believe that hearing Christ say, “Well done” and granting us rulership with Him are insignificant results? He slights the Savior’s promises when he loses sight of their significance by calling their loss nothing more than </a:t>
            </a:r>
            <a:r>
              <a:rPr lang="en-US" sz="1200" i="1" kern="1200">
                <a:solidFill>
                  <a:schemeClr val="tx1"/>
                </a:solidFill>
                <a:effectLst/>
                <a:latin typeface="+mn-lt"/>
                <a:ea typeface="+mn-ea"/>
                <a:cs typeface="+mn-cs"/>
              </a:rPr>
              <a:t>temporary inconveniences</a:t>
            </a:r>
            <a:r>
              <a:rPr lang="en-US" sz="1200" kern="1200">
                <a:solidFill>
                  <a:schemeClr val="tx1"/>
                </a:solidFill>
                <a:effectLst/>
                <a:latin typeface="+mn-lt"/>
                <a:ea typeface="+mn-ea"/>
                <a:cs typeface="+mn-cs"/>
              </a:rPr>
              <a:t>. The Scripture says that it will be a time of “weeping and gnashing of teeth,” that is, profound regret.</a:t>
            </a:r>
            <a:r>
              <a:rPr lang="en-US" sz="1200" kern="1200" baseline="30000">
                <a:solidFill>
                  <a:schemeClr val="tx1"/>
                </a:solidFill>
                <a:effectLst/>
                <a:latin typeface="+mn-lt"/>
                <a:ea typeface="+mn-ea"/>
                <a:cs typeface="+mn-cs"/>
              </a:rPr>
              <a:t>2502</a:t>
            </a:r>
            <a:r>
              <a:rPr lang="en-US" sz="1200" kern="1200">
                <a:solidFill>
                  <a:schemeClr val="tx1"/>
                </a:solidFill>
                <a:effectLst/>
                <a:latin typeface="+mn-lt"/>
                <a:ea typeface="+mn-ea"/>
                <a:cs typeface="+mn-cs"/>
              </a:rPr>
              <a:t> There is something strangely disturbing about a viewpoint of eternity that can dismiss as unimportant, greater capacity for intimacy with God and opportunities to serve Him, simply because, by the grace of God there will be no regrets or comparison in the new heavens and the new earth.</a:t>
            </a:r>
            <a:r>
              <a:rPr lang="en-US" sz="1200" kern="1200" baseline="30000">
                <a:solidFill>
                  <a:schemeClr val="tx1"/>
                </a:solidFill>
                <a:effectLst/>
                <a:latin typeface="+mn-lt"/>
                <a:ea typeface="+mn-ea"/>
                <a:cs typeface="+mn-cs"/>
              </a:rPr>
              <a:t>2503</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Matthew therefore leads us to imagine a feast of great rejoicing. All the faithful Christians of the church are there to celebrate their wedding feast with their King. This joyful banquet is portrayed by the Lord as occurring in the evening in a brightly lit banquet hall. Outside the banquet, where the shining lights of the feast are not present, into </a:t>
            </a:r>
            <a:r>
              <a:rPr lang="en-US" sz="1200" i="1" kern="1200">
                <a:solidFill>
                  <a:schemeClr val="tx1"/>
                </a:solidFill>
                <a:effectLst/>
                <a:latin typeface="+mn-lt"/>
                <a:ea typeface="+mn-ea"/>
                <a:cs typeface="+mn-cs"/>
              </a:rPr>
              <a:t>that place</a:t>
            </a:r>
            <a:r>
              <a:rPr lang="en-US" sz="1200" kern="1200">
                <a:solidFill>
                  <a:schemeClr val="tx1"/>
                </a:solidFill>
                <a:effectLst/>
                <a:latin typeface="+mn-lt"/>
                <a:ea typeface="+mn-ea"/>
                <a:cs typeface="+mn-cs"/>
              </a:rPr>
              <a:t>, where the evening darkness prevails, the unfaithful will be led. This darkness is not literal, but is a metaphor for the exclusion of the carnal Christian from the glorious reign of the </a:t>
            </a:r>
            <a:r>
              <a:rPr lang="en-US" sz="1200" i="1" kern="1200">
                <a:solidFill>
                  <a:schemeClr val="tx1"/>
                </a:solidFill>
                <a:effectLst/>
                <a:latin typeface="+mn-lt"/>
                <a:ea typeface="+mn-ea"/>
                <a:cs typeface="+mn-cs"/>
              </a:rPr>
              <a:t>Metochoi</a:t>
            </a:r>
            <a:r>
              <a:rPr lang="en-US" sz="1200" kern="1200">
                <a:solidFill>
                  <a:schemeClr val="tx1"/>
                </a:solidFill>
                <a:effectLst/>
                <a:latin typeface="+mn-lt"/>
                <a:ea typeface="+mn-ea"/>
                <a:cs typeface="+mn-cs"/>
              </a:rPr>
              <a:t>. It is not the darkness of eternal exclusion from heaven.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p>
          <a:p>
            <a:r>
              <a:rPr lang="en-US" sz="1200" kern="1200" baseline="30000">
                <a:solidFill>
                  <a:schemeClr val="tx1"/>
                </a:solidFill>
                <a:effectLst/>
                <a:latin typeface="+mn-lt"/>
                <a:ea typeface="+mn-ea"/>
                <a:cs typeface="+mn-cs"/>
              </a:rPr>
              <a:t>2487</a:t>
            </a:r>
            <a:r>
              <a:rPr lang="en-US" sz="1200" kern="1200">
                <a:solidFill>
                  <a:schemeClr val="tx1"/>
                </a:solidFill>
                <a:effectLst/>
                <a:latin typeface="+mn-lt"/>
                <a:ea typeface="+mn-ea"/>
                <a:cs typeface="+mn-cs"/>
              </a:rPr>
              <a:t> BDAG, 16. This text, however, may refer to Jesus’ being led around in the wilderness after he arrived there.</a:t>
            </a:r>
          </a:p>
          <a:p>
            <a:r>
              <a:rPr lang="en-US" sz="1200" kern="1200" baseline="30000">
                <a:solidFill>
                  <a:schemeClr val="tx1"/>
                </a:solidFill>
                <a:effectLst/>
                <a:latin typeface="+mn-lt"/>
                <a:ea typeface="+mn-ea"/>
                <a:cs typeface="+mn-cs"/>
              </a:rPr>
              <a:t>2488</a:t>
            </a:r>
            <a:r>
              <a:rPr lang="en-US" sz="1200" kern="1200">
                <a:solidFill>
                  <a:schemeClr val="tx1"/>
                </a:solidFill>
                <a:effectLst/>
                <a:latin typeface="+mn-lt"/>
                <a:ea typeface="+mn-ea"/>
                <a:cs typeface="+mn-cs"/>
              </a:rPr>
              <a:t> Louw-Nida, 51-56.</a:t>
            </a:r>
          </a:p>
          <a:p>
            <a:r>
              <a:rPr lang="en-US" sz="1200" kern="1200" baseline="30000">
                <a:solidFill>
                  <a:schemeClr val="tx1"/>
                </a:solidFill>
                <a:effectLst/>
                <a:latin typeface="+mn-lt"/>
                <a:ea typeface="+mn-ea"/>
                <a:cs typeface="+mn-cs"/>
              </a:rPr>
              <a:t>2489</a:t>
            </a:r>
            <a:r>
              <a:rPr lang="en-US" sz="1200" kern="1200">
                <a:solidFill>
                  <a:schemeClr val="tx1"/>
                </a:solidFill>
                <a:effectLst/>
                <a:latin typeface="+mn-lt"/>
                <a:ea typeface="+mn-ea"/>
                <a:cs typeface="+mn-cs"/>
              </a:rPr>
              <a:t> For the most comprehensive study of the “outer darkness” in print, see Marty Cauley’s extensive 1220 page treatment of the subject that decisively rejects the notion that it always refers to damnation. Cauley, </a:t>
            </a:r>
            <a:r>
              <a:rPr lang="en-US" sz="1200" i="1" kern="1200">
                <a:solidFill>
                  <a:schemeClr val="tx1"/>
                </a:solidFill>
                <a:effectLst/>
                <a:latin typeface="+mn-lt"/>
                <a:ea typeface="+mn-ea"/>
                <a:cs typeface="+mn-cs"/>
              </a:rPr>
              <a:t>The Outer Darkness</a:t>
            </a:r>
            <a:r>
              <a:rPr lang="en-US" sz="1200" kern="1200">
                <a:solidFill>
                  <a:schemeClr val="tx1"/>
                </a:solidFill>
                <a:effectLst/>
                <a:latin typeface="+mn-lt"/>
                <a:ea typeface="+mn-ea"/>
                <a:cs typeface="+mn-cs"/>
              </a:rPr>
              <a:t>, 1220.</a:t>
            </a:r>
          </a:p>
          <a:p>
            <a:r>
              <a:rPr lang="en-US" sz="1200" kern="1200">
                <a:solidFill>
                  <a:schemeClr val="tx1"/>
                </a:solidFill>
                <a:effectLst/>
                <a:latin typeface="+mn-lt"/>
                <a:ea typeface="+mn-ea"/>
                <a:cs typeface="+mn-cs"/>
              </a:rPr>
              <a:t>LORD and rely on his God” (Isaiah 50:10, NIV). This passage appears to be a call to a true believer to cease from walking in the dark and to start trusting in God and rely on Him.</a:t>
            </a:r>
          </a:p>
          <a:p>
            <a:r>
              <a:rPr lang="en-US" sz="1200" kern="1200" baseline="30000">
                <a:solidFill>
                  <a:schemeClr val="tx1"/>
                </a:solidFill>
                <a:effectLst/>
                <a:latin typeface="+mn-lt"/>
                <a:ea typeface="+mn-ea"/>
                <a:cs typeface="+mn-cs"/>
              </a:rPr>
              <a:t>2490</a:t>
            </a:r>
            <a:r>
              <a:rPr lang="en-US" sz="1200" kern="1200">
                <a:solidFill>
                  <a:schemeClr val="tx1"/>
                </a:solidFill>
                <a:effectLst/>
                <a:latin typeface="+mn-lt"/>
                <a:ea typeface="+mn-ea"/>
                <a:cs typeface="+mn-cs"/>
              </a:rPr>
              <a:t> The Partner interpretation of the “outer darkness,” while not common, is found among a number of evangelicals. Warren Wiersbe, for example, says, “Some feel that this unprofitable servant was not a true believer. But it seems that he </a:t>
            </a:r>
            <a:r>
              <a:rPr lang="en-US" sz="1200" i="1" kern="1200">
                <a:solidFill>
                  <a:schemeClr val="tx1"/>
                </a:solidFill>
                <a:effectLst/>
                <a:latin typeface="+mn-lt"/>
                <a:ea typeface="+mn-ea"/>
                <a:cs typeface="+mn-cs"/>
              </a:rPr>
              <a:t>was </a:t>
            </a:r>
            <a:r>
              <a:rPr lang="en-US" sz="1200" kern="1200">
                <a:solidFill>
                  <a:schemeClr val="tx1"/>
                </a:solidFill>
                <a:effectLst/>
                <a:latin typeface="+mn-lt"/>
                <a:ea typeface="+mn-ea"/>
                <a:cs typeface="+mn-cs"/>
              </a:rPr>
              <a:t>a true servant, even though he proved to be unprofitable. The “outer darkness” of Matthew 25:30 need not refer to hell, even though that is often the case in the Gospels (Matt. 8:12; 22:13). It is dangerous to build theology on parables, for parables illustrate truth in vivid ways. The man was dealt with by the Lord, he lost his opportunity for service, and he gained no praise or reward. To me, that is outer darkness.” See Warren W. Wiersbe, </a:t>
            </a:r>
            <a:r>
              <a:rPr lang="en-US" sz="1200" i="1" kern="1200">
                <a:solidFill>
                  <a:schemeClr val="tx1"/>
                </a:solidFill>
                <a:effectLst/>
                <a:latin typeface="+mn-lt"/>
                <a:ea typeface="+mn-ea"/>
                <a:cs typeface="+mn-cs"/>
              </a:rPr>
              <a:t>The Bible Exposition Commentary </a:t>
            </a:r>
            <a:r>
              <a:rPr lang="en-US" sz="1200" kern="1200">
                <a:solidFill>
                  <a:schemeClr val="tx1"/>
                </a:solidFill>
                <a:effectLst/>
                <a:latin typeface="+mn-lt"/>
                <a:ea typeface="+mn-ea"/>
                <a:cs typeface="+mn-cs"/>
              </a:rPr>
              <a:t>(Wheaton: Victor Books, 1996), s.v. "Matthew 24:25". Spiros Zodhiates says, “In the first two instances, ‘outer darkness’ refers to the place of suffering for the unbelievers contrasted to the light where the believers dwell. The expression ‘outer darkness’ in Matthew 25:30 occurs at the end of the</a:t>
            </a:r>
          </a:p>
          <a:p>
            <a:r>
              <a:rPr lang="en-US" sz="1200" kern="1200">
                <a:solidFill>
                  <a:schemeClr val="tx1"/>
                </a:solidFill>
                <a:effectLst/>
                <a:latin typeface="+mn-lt"/>
                <a:ea typeface="+mn-ea"/>
                <a:cs typeface="+mn-cs"/>
              </a:rPr>
              <a:t>parable of the talents, a parable to show the necessity of serving Christ faithfully according to His investment in us. Therefore, in this instance, the ‘outer darkness’ must mean a place of far less reward for the servants who proved themselves less diligent than those who used and exercise their talents to the fullest.” See Spiros Zodhiates, </a:t>
            </a:r>
            <a:r>
              <a:rPr lang="en-US" sz="1200" i="1" kern="1200">
                <a:solidFill>
                  <a:schemeClr val="tx1"/>
                </a:solidFill>
                <a:effectLst/>
                <a:latin typeface="+mn-lt"/>
                <a:ea typeface="+mn-ea"/>
                <a:cs typeface="+mn-cs"/>
              </a:rPr>
              <a:t>Hebrew-Greek Key Word Study Bible </a:t>
            </a:r>
            <a:r>
              <a:rPr lang="en-US" sz="1200" kern="1200">
                <a:solidFill>
                  <a:schemeClr val="tx1"/>
                </a:solidFill>
                <a:effectLst/>
                <a:latin typeface="+mn-lt"/>
                <a:ea typeface="+mn-ea"/>
                <a:cs typeface="+mn-cs"/>
              </a:rPr>
              <a:t>(Chattanooga: AMG Publishers, 2008), 1270-71. Marty Cauley alerted me to these two citations. See Cauley, </a:t>
            </a:r>
            <a:r>
              <a:rPr lang="en-US" sz="1200" i="1" kern="1200">
                <a:solidFill>
                  <a:schemeClr val="tx1"/>
                </a:solidFill>
                <a:effectLst/>
                <a:latin typeface="+mn-lt"/>
                <a:ea typeface="+mn-ea"/>
                <a:cs typeface="+mn-cs"/>
              </a:rPr>
              <a:t>The Outer Darkness</a:t>
            </a:r>
            <a:r>
              <a:rPr lang="en-US" sz="1200" kern="1200">
                <a:solidFill>
                  <a:schemeClr val="tx1"/>
                </a:solidFill>
                <a:effectLst/>
                <a:latin typeface="+mn-lt"/>
                <a:ea typeface="+mn-ea"/>
                <a:cs typeface="+mn-cs"/>
              </a:rPr>
              <a:t>, 453.</a:t>
            </a:r>
          </a:p>
          <a:p>
            <a:r>
              <a:rPr lang="en-US" sz="1200" kern="1200" baseline="30000">
                <a:solidFill>
                  <a:schemeClr val="tx1"/>
                </a:solidFill>
                <a:effectLst/>
                <a:latin typeface="+mn-lt"/>
                <a:ea typeface="+mn-ea"/>
                <a:cs typeface="+mn-cs"/>
              </a:rPr>
              <a:t>2491</a:t>
            </a:r>
            <a:r>
              <a:rPr lang="en-US" sz="1200" kern="1200">
                <a:solidFill>
                  <a:schemeClr val="tx1"/>
                </a:solidFill>
                <a:effectLst/>
                <a:latin typeface="+mn-lt"/>
                <a:ea typeface="+mn-ea"/>
                <a:cs typeface="+mn-cs"/>
              </a:rPr>
              <a:t> Nolland, </a:t>
            </a:r>
            <a:r>
              <a:rPr lang="en-US" sz="1200" i="1" kern="1200">
                <a:solidFill>
                  <a:schemeClr val="tx1"/>
                </a:solidFill>
                <a:effectLst/>
                <a:latin typeface="+mn-lt"/>
                <a:ea typeface="+mn-ea"/>
                <a:cs typeface="+mn-cs"/>
              </a:rPr>
              <a:t>The Gospel of Matthew: A Commentary on the Greek Text</a:t>
            </a:r>
            <a:r>
              <a:rPr lang="en-US" sz="1200" kern="1200">
                <a:solidFill>
                  <a:schemeClr val="tx1"/>
                </a:solidFill>
                <a:effectLst/>
                <a:latin typeface="+mn-lt"/>
                <a:ea typeface="+mn-ea"/>
                <a:cs typeface="+mn-cs"/>
              </a:rPr>
              <a:t>, 357. However, Nolland equates this darkness with damnation. To prove this Nolland cites references to darkness in the Pseudepigrapha, </a:t>
            </a:r>
            <a:r>
              <a:rPr lang="en-US" sz="1200" i="1" kern="1200">
                <a:solidFill>
                  <a:schemeClr val="tx1"/>
                </a:solidFill>
                <a:effectLst/>
                <a:latin typeface="+mn-lt"/>
                <a:ea typeface="+mn-ea"/>
                <a:cs typeface="+mn-cs"/>
              </a:rPr>
              <a:t>Wis</a:t>
            </a:r>
            <a:r>
              <a:rPr lang="en-US" sz="1200" kern="1200">
                <a:solidFill>
                  <a:schemeClr val="tx1"/>
                </a:solidFill>
                <a:effectLst/>
                <a:latin typeface="+mn-lt"/>
                <a:ea typeface="+mn-ea"/>
                <a:cs typeface="+mn-cs"/>
              </a:rPr>
              <a:t>. 17:21</a:t>
            </a:r>
            <a:r>
              <a:rPr lang="en-US" sz="1200" i="1" kern="1200">
                <a:solidFill>
                  <a:schemeClr val="tx1"/>
                </a:solidFill>
                <a:effectLst/>
                <a:latin typeface="+mn-lt"/>
                <a:ea typeface="+mn-ea"/>
                <a:cs typeface="+mn-cs"/>
              </a:rPr>
              <a:t>; Pss. Sol</a:t>
            </a:r>
            <a:r>
              <a:rPr lang="en-US" sz="1200" kern="1200">
                <a:solidFill>
                  <a:schemeClr val="tx1"/>
                </a:solidFill>
                <a:effectLst/>
                <a:latin typeface="+mn-lt"/>
                <a:ea typeface="+mn-ea"/>
                <a:cs typeface="+mn-cs"/>
              </a:rPr>
              <a:t>. 14:9; and the Apocrypha, Tob. 14:10 with possible allusions to 2 Peter 2:17; Jude 13. The only justification is that when one sees the word “darkness,” it must mean final damnation. Is this not reading one’s theology into the passages?</a:t>
            </a:r>
          </a:p>
          <a:p>
            <a:r>
              <a:rPr lang="en-US" sz="1200" kern="1200" baseline="30000">
                <a:solidFill>
                  <a:schemeClr val="tx1"/>
                </a:solidFill>
                <a:effectLst/>
                <a:latin typeface="+mn-lt"/>
                <a:ea typeface="+mn-ea"/>
                <a:cs typeface="+mn-cs"/>
              </a:rPr>
              <a:t>2492</a:t>
            </a:r>
            <a:r>
              <a:rPr lang="en-US" sz="1200" kern="1200">
                <a:solidFill>
                  <a:schemeClr val="tx1"/>
                </a:solidFill>
                <a:effectLst/>
                <a:latin typeface="+mn-lt"/>
                <a:ea typeface="+mn-ea"/>
                <a:cs typeface="+mn-cs"/>
              </a:rPr>
              <a:t> See also Matthew 27:45; Mark 15:33; Acts 13:11.</a:t>
            </a:r>
          </a:p>
          <a:p>
            <a:r>
              <a:rPr lang="en-US" sz="1200" kern="1200" baseline="30000">
                <a:solidFill>
                  <a:schemeClr val="tx1"/>
                </a:solidFill>
                <a:effectLst/>
                <a:latin typeface="+mn-lt"/>
                <a:ea typeface="+mn-ea"/>
                <a:cs typeface="+mn-cs"/>
              </a:rPr>
              <a:t>2493</a:t>
            </a:r>
            <a:r>
              <a:rPr lang="en-US" sz="1200" kern="1200">
                <a:solidFill>
                  <a:schemeClr val="tx1"/>
                </a:solidFill>
                <a:effectLst/>
                <a:latin typeface="+mn-lt"/>
                <a:ea typeface="+mn-ea"/>
                <a:cs typeface="+mn-cs"/>
              </a:rPr>
              <a:t> Only Christ uses the term, and it is found only in Matthew 8:12; 22:13; 25:30. The region in view is simply outside some other region, contiguous to it. As Matthew puts it, it is in “that place.” In two of the references, a house of feasting is in view. In these passages the King comes into the banquet hall, and then some guests are sent out of it. The banquet hall is brilliantly lit up, but, by contrast, the gardens around them are in black darkness. All that is meant is “darkness which is without, outside the house.”</a:t>
            </a:r>
          </a:p>
          <a:p>
            <a:r>
              <a:rPr lang="en-US" sz="1200" kern="1200" baseline="30000">
                <a:solidFill>
                  <a:schemeClr val="tx1"/>
                </a:solidFill>
                <a:effectLst/>
                <a:latin typeface="+mn-lt"/>
                <a:ea typeface="+mn-ea"/>
                <a:cs typeface="+mn-cs"/>
              </a:rPr>
              <a:t>2494</a:t>
            </a:r>
            <a:r>
              <a:rPr lang="en-US" sz="1200" kern="1200">
                <a:solidFill>
                  <a:schemeClr val="tx1"/>
                </a:solidFill>
                <a:effectLst/>
                <a:latin typeface="+mn-lt"/>
                <a:ea typeface="+mn-ea"/>
                <a:cs typeface="+mn-cs"/>
              </a:rPr>
              <a:t> Pagenkemper, "An Analysis of the Rejection Motif in the Synoptic Parables and Its Relationship to Pauline Soteriology", 114.</a:t>
            </a:r>
          </a:p>
          <a:p>
            <a:r>
              <a:rPr lang="en-US" sz="1200" kern="1200" baseline="30000">
                <a:solidFill>
                  <a:schemeClr val="tx1"/>
                </a:solidFill>
                <a:effectLst/>
                <a:latin typeface="+mn-lt"/>
                <a:ea typeface="+mn-ea"/>
                <a:cs typeface="+mn-cs"/>
              </a:rPr>
              <a:t>2495</a:t>
            </a:r>
            <a:r>
              <a:rPr lang="en-US" sz="1200" kern="1200">
                <a:solidFill>
                  <a:schemeClr val="tx1"/>
                </a:solidFill>
                <a:effectLst/>
                <a:latin typeface="+mn-lt"/>
                <a:ea typeface="+mn-ea"/>
                <a:cs typeface="+mn-cs"/>
              </a:rPr>
              <a:t> No doubt Isaiah had the same idea in mind when he said, “Who among you fears the LORD and obeys the word of his servant? Let him who walks in the dark, who has no light, trust in the name of the LORD and rely on his God” (Isaiah 50:10, NIV). This passage appears to be a call to a true believer to cease from walking in the dark and to start trusting in God and rely on Him.</a:t>
            </a:r>
            <a:r>
              <a:rPr lang="en-US">
                <a:effectLst/>
              </a:rPr>
              <a:t> </a:t>
            </a:r>
            <a:endParaRPr lang="en-US" sz="1200" kern="1200">
              <a:solidFill>
                <a:schemeClr val="tx1"/>
              </a:solidFill>
              <a:effectLst/>
              <a:latin typeface="+mn-lt"/>
              <a:ea typeface="+mn-ea"/>
              <a:cs typeface="+mn-cs"/>
            </a:endParaRPr>
          </a:p>
          <a:p>
            <a:r>
              <a:rPr lang="en-US" sz="1200" kern="1200" baseline="30000">
                <a:solidFill>
                  <a:schemeClr val="tx1"/>
                </a:solidFill>
                <a:effectLst/>
                <a:latin typeface="+mn-lt"/>
                <a:ea typeface="+mn-ea"/>
                <a:cs typeface="+mn-cs"/>
              </a:rPr>
              <a:t>2496</a:t>
            </a:r>
            <a:r>
              <a:rPr lang="en-US" sz="1200" kern="1200">
                <a:solidFill>
                  <a:schemeClr val="tx1"/>
                </a:solidFill>
                <a:effectLst/>
                <a:latin typeface="+mn-lt"/>
                <a:ea typeface="+mn-ea"/>
                <a:cs typeface="+mn-cs"/>
              </a:rPr>
              <a:t> Thayer seems to agree when he says the phrase refers to “the darkness outside the limits of the lighted palace.” Joseph H. Thayer, </a:t>
            </a:r>
            <a:r>
              <a:rPr lang="en-US" sz="1200" i="1" kern="1200">
                <a:solidFill>
                  <a:schemeClr val="tx1"/>
                </a:solidFill>
                <a:effectLst/>
                <a:latin typeface="+mn-lt"/>
                <a:ea typeface="+mn-ea"/>
                <a:cs typeface="+mn-cs"/>
              </a:rPr>
              <a:t>Thayer's Greek-English Lexicon of the Greek New Testament </a:t>
            </a:r>
            <a:r>
              <a:rPr lang="en-US" sz="1200" kern="1200">
                <a:solidFill>
                  <a:schemeClr val="tx1"/>
                </a:solidFill>
                <a:effectLst/>
                <a:latin typeface="+mn-lt"/>
                <a:ea typeface="+mn-ea"/>
                <a:cs typeface="+mn-cs"/>
              </a:rPr>
              <a:t>(Grand Rapids: Associate Publishers and Authors, 1889), 226.</a:t>
            </a:r>
          </a:p>
          <a:p>
            <a:r>
              <a:rPr lang="en-US" sz="1200" kern="1200" baseline="30000">
                <a:solidFill>
                  <a:schemeClr val="tx1"/>
                </a:solidFill>
                <a:effectLst/>
                <a:latin typeface="+mn-lt"/>
                <a:ea typeface="+mn-ea"/>
                <a:cs typeface="+mn-cs"/>
              </a:rPr>
              <a:t>2497</a:t>
            </a:r>
            <a:r>
              <a:rPr lang="en-US" sz="1200" kern="1200">
                <a:solidFill>
                  <a:schemeClr val="tx1"/>
                </a:solidFill>
                <a:effectLst/>
                <a:latin typeface="+mn-lt"/>
                <a:ea typeface="+mn-ea"/>
                <a:cs typeface="+mn-cs"/>
              </a:rPr>
              <a:t> Darrell Bock, in his commentary on Luke, misunderstands this when he says, “Outer darkness does not mean being on the edge of the kingdom or on the edge of light, excluded only from participating in kingdom administration. It means totally outside. The kingdom is light, so one cannot be in darkness and in the kingdom at the same time, much less in outer darkness!” Darrell L Bock, Luke 9:51-24:53, Baker Exegetical Commentary on the New Testament (Grand Rapids: Baker Books, 1996) 1183. Also, sinful people who are lawless can certainly be “in” the kingdom; see Matthew 5:19, Revelation 20:7-10. They are not “totally outside” in a geographical sense, but they are certainly totally outside the company of the </a:t>
            </a:r>
            <a:r>
              <a:rPr lang="en-US" sz="1200" i="1" kern="1200">
                <a:solidFill>
                  <a:schemeClr val="tx1"/>
                </a:solidFill>
                <a:effectLst/>
                <a:latin typeface="+mn-lt"/>
                <a:ea typeface="+mn-ea"/>
                <a:cs typeface="+mn-cs"/>
              </a:rPr>
              <a:t>Metochoi </a:t>
            </a:r>
            <a:r>
              <a:rPr lang="en-US" sz="1200" kern="1200">
                <a:solidFill>
                  <a:schemeClr val="tx1"/>
                </a:solidFill>
                <a:effectLst/>
                <a:latin typeface="+mn-lt"/>
                <a:ea typeface="+mn-ea"/>
                <a:cs typeface="+mn-cs"/>
              </a:rPr>
              <a:t>and co-heirship with Christ.</a:t>
            </a:r>
          </a:p>
          <a:p>
            <a:r>
              <a:rPr lang="en-US" sz="1200" kern="1200" baseline="30000">
                <a:solidFill>
                  <a:schemeClr val="tx1"/>
                </a:solidFill>
                <a:effectLst/>
                <a:latin typeface="+mn-lt"/>
                <a:ea typeface="+mn-ea"/>
                <a:cs typeface="+mn-cs"/>
              </a:rPr>
              <a:t>2498</a:t>
            </a:r>
            <a:r>
              <a:rPr lang="en-US" sz="1200" kern="1200">
                <a:solidFill>
                  <a:schemeClr val="tx1"/>
                </a:solidFill>
                <a:effectLst/>
                <a:latin typeface="+mn-lt"/>
                <a:ea typeface="+mn-ea"/>
                <a:cs typeface="+mn-cs"/>
              </a:rPr>
              <a:t> John F. Walvoord, </a:t>
            </a:r>
            <a:r>
              <a:rPr lang="en-US" sz="1200" i="1" kern="1200">
                <a:solidFill>
                  <a:schemeClr val="tx1"/>
                </a:solidFill>
                <a:effectLst/>
                <a:latin typeface="+mn-lt"/>
                <a:ea typeface="+mn-ea"/>
                <a:cs typeface="+mn-cs"/>
              </a:rPr>
              <a:t>The Prophecy Knowledge Handbook </a:t>
            </a:r>
            <a:r>
              <a:rPr lang="en-US" sz="1200" kern="1200">
                <a:solidFill>
                  <a:schemeClr val="tx1"/>
                </a:solidFill>
                <a:effectLst/>
                <a:latin typeface="+mn-lt"/>
                <a:ea typeface="+mn-ea"/>
                <a:cs typeface="+mn-cs"/>
              </a:rPr>
              <a:t>(Dallas: Dallas Seminary Press, 1990), 618. Similarly Marty Cauley places this supper on earth after the revelation and opines that it lasts “throughout the millennial age,” Cauley, </a:t>
            </a:r>
            <a:r>
              <a:rPr lang="en-US" sz="1200" i="1" kern="1200">
                <a:solidFill>
                  <a:schemeClr val="tx1"/>
                </a:solidFill>
                <a:effectLst/>
                <a:latin typeface="+mn-lt"/>
                <a:ea typeface="+mn-ea"/>
                <a:cs typeface="+mn-cs"/>
              </a:rPr>
              <a:t>The Outer Darkness</a:t>
            </a:r>
            <a:r>
              <a:rPr lang="en-US" sz="1200" kern="1200">
                <a:solidFill>
                  <a:schemeClr val="tx1"/>
                </a:solidFill>
                <a:effectLst/>
                <a:latin typeface="+mn-lt"/>
                <a:ea typeface="+mn-ea"/>
                <a:cs typeface="+mn-cs"/>
              </a:rPr>
              <a:t>, 970.</a:t>
            </a:r>
          </a:p>
          <a:p>
            <a:r>
              <a:rPr lang="en-US" sz="1200" kern="1200" baseline="30000">
                <a:solidFill>
                  <a:schemeClr val="tx1"/>
                </a:solidFill>
                <a:effectLst/>
                <a:latin typeface="+mn-lt"/>
                <a:ea typeface="+mn-ea"/>
                <a:cs typeface="+mn-cs"/>
              </a:rPr>
              <a:t>2499</a:t>
            </a:r>
            <a:r>
              <a:rPr lang="en-US" sz="1200" kern="1200">
                <a:solidFill>
                  <a:schemeClr val="tx1"/>
                </a:solidFill>
                <a:effectLst/>
                <a:latin typeface="+mn-lt"/>
                <a:ea typeface="+mn-ea"/>
                <a:cs typeface="+mn-cs"/>
              </a:rPr>
              <a:t> Leon Morris cannot bring himself to say “final damnation,” so he describes this as a place of “uncomfortable lodging of those who are rejected.” Morris, </a:t>
            </a:r>
            <a:r>
              <a:rPr lang="en-US" sz="1200" i="1" kern="1200">
                <a:solidFill>
                  <a:schemeClr val="tx1"/>
                </a:solidFill>
                <a:effectLst/>
                <a:latin typeface="+mn-lt"/>
                <a:ea typeface="+mn-ea"/>
                <a:cs typeface="+mn-cs"/>
              </a:rPr>
              <a:t>The Gospel According to Matthew</a:t>
            </a:r>
            <a:r>
              <a:rPr lang="en-US" sz="1200" kern="1200">
                <a:solidFill>
                  <a:schemeClr val="tx1"/>
                </a:solidFill>
                <a:effectLst/>
                <a:latin typeface="+mn-lt"/>
                <a:ea typeface="+mn-ea"/>
                <a:cs typeface="+mn-cs"/>
              </a:rPr>
              <a:t>, 552.</a:t>
            </a:r>
          </a:p>
          <a:p>
            <a:r>
              <a:rPr lang="en-US" sz="1200" kern="1200" baseline="30000">
                <a:solidFill>
                  <a:schemeClr val="tx1"/>
                </a:solidFill>
                <a:effectLst/>
                <a:latin typeface="+mn-lt"/>
                <a:ea typeface="+mn-ea"/>
                <a:cs typeface="+mn-cs"/>
              </a:rPr>
              <a:t>2500</a:t>
            </a:r>
            <a:r>
              <a:rPr lang="en-US" sz="1200" kern="1200">
                <a:solidFill>
                  <a:schemeClr val="tx1"/>
                </a:solidFill>
                <a:effectLst/>
                <a:latin typeface="+mn-lt"/>
                <a:ea typeface="+mn-ea"/>
                <a:cs typeface="+mn-cs"/>
              </a:rPr>
              <a:t> Charles Stanley, </a:t>
            </a:r>
            <a:r>
              <a:rPr lang="en-US" sz="1200" i="1" kern="1200">
                <a:solidFill>
                  <a:schemeClr val="tx1"/>
                </a:solidFill>
                <a:effectLst/>
                <a:latin typeface="+mn-lt"/>
                <a:ea typeface="+mn-ea"/>
                <a:cs typeface="+mn-cs"/>
              </a:rPr>
              <a:t>Eternal Security: Can You Be Sure?" </a:t>
            </a:r>
            <a:r>
              <a:rPr lang="en-US" sz="1200" kern="1200">
                <a:solidFill>
                  <a:schemeClr val="tx1"/>
                </a:solidFill>
                <a:effectLst/>
                <a:latin typeface="+mn-lt"/>
                <a:ea typeface="+mn-ea"/>
                <a:cs typeface="+mn-cs"/>
              </a:rPr>
              <a:t>(Nashville: Oliver Nelson, 1990), 126.</a:t>
            </a:r>
          </a:p>
          <a:p>
            <a:r>
              <a:rPr lang="en-US" sz="1200" kern="1200" baseline="30000">
                <a:solidFill>
                  <a:schemeClr val="tx1"/>
                </a:solidFill>
                <a:effectLst/>
                <a:latin typeface="+mn-lt"/>
                <a:ea typeface="+mn-ea"/>
                <a:cs typeface="+mn-cs"/>
              </a:rPr>
              <a:t>2501</a:t>
            </a:r>
            <a:r>
              <a:rPr lang="en-US" sz="1200" kern="1200">
                <a:solidFill>
                  <a:schemeClr val="tx1"/>
                </a:solidFill>
                <a:effectLst/>
                <a:latin typeface="+mn-lt"/>
                <a:ea typeface="+mn-ea"/>
                <a:cs typeface="+mn-cs"/>
              </a:rPr>
              <a:t> Pagenkemper, "An Analysis of the Rejection Motif in the Synoptic Parables and Its Relationship to Pauline Soteriology", 113. In the interpretation given in this chapter, we do not suggest that this exclusion is from “the initial banquet at the beginning of the [millennial] kingdom.” There is no literal banquet in the kingdom. Instead, the entire kingdom era is called a banquet, a Messianic Banquet. The unfaithful believer is being exluded from the Marriage Banquet of the Lamb in the New Jerusalem prior to the second coming.</a:t>
            </a:r>
          </a:p>
          <a:p>
            <a:r>
              <a:rPr lang="en-US" sz="1200" kern="1200" baseline="30000">
                <a:solidFill>
                  <a:schemeClr val="tx1"/>
                </a:solidFill>
                <a:effectLst/>
                <a:latin typeface="+mn-lt"/>
                <a:ea typeface="+mn-ea"/>
                <a:cs typeface="+mn-cs"/>
              </a:rPr>
              <a:t>2502</a:t>
            </a:r>
            <a:r>
              <a:rPr lang="en-US" sz="1200" kern="1200">
                <a:solidFill>
                  <a:schemeClr val="tx1"/>
                </a:solidFill>
                <a:effectLst/>
                <a:latin typeface="+mn-lt"/>
                <a:ea typeface="+mn-ea"/>
                <a:cs typeface="+mn-cs"/>
              </a:rPr>
              <a:t> See the section on the Duration of Remorse in chapter 48, pp. 761 ff. Also p. 322.</a:t>
            </a:r>
          </a:p>
          <a:p>
            <a:r>
              <a:rPr lang="en-US" sz="1200" kern="1200" baseline="30000">
                <a:solidFill>
                  <a:schemeClr val="tx1"/>
                </a:solidFill>
                <a:effectLst/>
                <a:latin typeface="+mn-lt"/>
                <a:ea typeface="+mn-ea"/>
                <a:cs typeface="+mn-cs"/>
              </a:rPr>
              <a:t>2503</a:t>
            </a:r>
            <a:r>
              <a:rPr lang="en-US" sz="1200" kern="1200">
                <a:solidFill>
                  <a:schemeClr val="tx1"/>
                </a:solidFill>
                <a:effectLst/>
                <a:latin typeface="+mn-lt"/>
                <a:ea typeface="+mn-ea"/>
                <a:cs typeface="+mn-cs"/>
              </a:rPr>
              <a:t> For example, Craig Blomberg says, “If such gradations are not perceptible or do not matter, why introduce them in the first place? And if they are imperceptible and do not matter, then how can they be motivation for a life that pleases God now?” Blomberg, "Degrees of Reward in the Kingdom of Heaven?," 162.</a:t>
            </a:r>
          </a:p>
          <a:p>
            <a:endParaRPr lang="en-US" sz="1200" kern="1200">
              <a:solidFill>
                <a:schemeClr val="tx1"/>
              </a:solidFill>
              <a:effectLst/>
              <a:latin typeface="+mn-lt"/>
              <a:ea typeface="+mn-ea"/>
              <a:cs typeface="+mn-cs"/>
            </a:endParaRPr>
          </a:p>
          <a:p>
            <a:r>
              <a:rPr lang="en-US"/>
              <a:t>—Joseph Dillow, </a:t>
            </a:r>
            <a:r>
              <a:rPr lang="en-US" i="1"/>
              <a:t>Final Destiny</a:t>
            </a:r>
            <a:r>
              <a:rPr lang="en-US" i="0"/>
              <a:t>, 773-777</a:t>
            </a:r>
          </a:p>
          <a:p>
            <a:r>
              <a:rPr lang="en-US" i="0"/>
              <a:t>___________________</a:t>
            </a:r>
          </a:p>
          <a:p>
            <a:r>
              <a:rPr lang="en-US" i="0"/>
              <a:t>LC-07-Official Presentation-104</a:t>
            </a:r>
          </a:p>
          <a:p>
            <a:r>
              <a:rPr lang="en-US" i="0"/>
              <a:t>LC-08-Preparation for Death-59</a:t>
            </a:r>
          </a:p>
          <a:p>
            <a:r>
              <a:rPr lang="en-US" i="0"/>
              <a:t>NS-01-Matt15-28—slide 209</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950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 There is a future reign of the Servant Kings—you and me!</a:t>
            </a:r>
          </a:p>
          <a:p>
            <a:r>
              <a:rPr lang="en-US" dirty="0">
                <a:latin typeface="Times New Roman" charset="0"/>
                <a:ea typeface="ＭＳ Ｐゴシック" charset="0"/>
                <a:cs typeface="ＭＳ Ｐゴシック" charset="0"/>
              </a:rPr>
              <a:t>• Joseph Dillow articulates our future inheritance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 or be saved.</a:t>
            </a:r>
          </a:p>
          <a:p>
            <a:r>
              <a:rPr lang="en-US" dirty="0">
                <a:latin typeface="Times New Roman" charset="0"/>
                <a:ea typeface="ＭＳ Ｐゴシック" charset="0"/>
                <a:cs typeface="ＭＳ Ｐゴシック" charset="0"/>
              </a:rPr>
              <a:t>But only those Israelites who obeyed the LORD wholeheartedly would inherit Canaan, 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pPr eaLnBrk="1" hangingPunct="1"/>
            <a:r>
              <a:rPr lang="en-US" dirty="0">
                <a:latin typeface="Times New Roman" charset="0"/>
                <a:ea typeface="ＭＳ Ｐゴシック" charset="0"/>
                <a:cs typeface="ＭＳ Ｐゴシック" charset="0"/>
              </a:rPr>
              <a:t>LC-05-Opposition-196</a:t>
            </a:r>
          </a:p>
          <a:p>
            <a:pPr eaLnBrk="1" hangingPunct="1"/>
            <a:r>
              <a:rPr lang="en-US" dirty="0">
                <a:latin typeface="Times New Roman" charset="0"/>
                <a:ea typeface="ＭＳ Ｐゴシック" charset="0"/>
                <a:cs typeface="ＭＳ Ｐゴシック" charset="0"/>
              </a:rPr>
              <a:t>LC-07-Presentation-99</a:t>
            </a:r>
          </a:p>
          <a:p>
            <a:pPr eaLnBrk="1" hangingPunct="1"/>
            <a:r>
              <a:rPr lang="en-US" dirty="0">
                <a:latin typeface="Times New Roman" charset="0"/>
                <a:ea typeface="ＭＳ Ｐゴシック" charset="0"/>
                <a:cs typeface="ＭＳ Ｐゴシック" charset="0"/>
              </a:rPr>
              <a:t>LC-08-Preparation-61</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r>
              <a:rPr lang="en-US" dirty="0">
                <a:latin typeface="Times New Roman" charset="0"/>
                <a:ea typeface="ＭＳ Ｐゴシック" charset="0"/>
                <a:cs typeface="ＭＳ Ｐゴシック" charset="0"/>
              </a:rPr>
              <a:t>NP-Rev3v7-13—slide 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NS-27-Rev3—slide 157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73614"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614"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42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73614"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614"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218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73614"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614"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730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B477E-79A3-46AA-AD42-0B2512770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08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82101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preacher of this sermon sees the lazy servant as either a believer or an unbeliever, but does the text give us that much latitude? Has God provided for and gifted the non-Christian for service? It makes better sense that each servant was indeed </a:t>
            </a:r>
          </a:p>
        </p:txBody>
      </p:sp>
      <p:sp>
        <p:nvSpPr>
          <p:cNvPr id="4" name="Slide Number Placeholder 3"/>
          <p:cNvSpPr>
            <a:spLocks noGrp="1"/>
          </p:cNvSpPr>
          <p:nvPr>
            <p:ph type="sldNum" sz="quarter" idx="5"/>
          </p:nvPr>
        </p:nvSpPr>
        <p:spPr/>
        <p:txBody>
          <a:bodyPr/>
          <a:lstStyle/>
          <a:p>
            <a:pPr marL="0" marR="0" lvl="0" indent="0" algn="r" defTabSz="473614"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614"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807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FE97F-A589-6441-B13E-7AB4CB8CA074}"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95021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sheep for believers? They are dependent and believe in the shepherd! Think Psalm 23. </a:t>
            </a:r>
          </a:p>
          <a:p>
            <a:endParaRPr lang="en-US" dirty="0"/>
          </a:p>
          <a:p>
            <a:r>
              <a:rPr lang="en-US" dirty="0"/>
              <a:t>Why goats for unbelievers? They depend on their ingenuity for food, even climbing trees. Canaanites worshipped goat idols and do so today. </a:t>
            </a:r>
          </a:p>
        </p:txBody>
      </p:sp>
      <p:sp>
        <p:nvSpPr>
          <p:cNvPr id="4" name="Slide Number Placeholder 3"/>
          <p:cNvSpPr>
            <a:spLocks noGrp="1"/>
          </p:cNvSpPr>
          <p:nvPr>
            <p:ph type="sldNum" sz="quarter" idx="5"/>
          </p:nvPr>
        </p:nvSpPr>
        <p:spPr/>
        <p:txBody>
          <a:bodyPr/>
          <a:lstStyle/>
          <a:p>
            <a:fld id="{46974BF3-3075-45E4-9BD0-C40831633550}" type="slidenum">
              <a:rPr lang="en-GB" smtClean="0"/>
              <a:t>70</a:t>
            </a:fld>
            <a:endParaRPr lang="en-GB"/>
          </a:p>
        </p:txBody>
      </p:sp>
    </p:spTree>
    <p:extLst>
      <p:ext uri="{BB962C8B-B14F-4D97-AF65-F5344CB8AC3E}">
        <p14:creationId xmlns:p14="http://schemas.microsoft.com/office/powerpoint/2010/main" val="1874528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Matthew and Luke provide a good overview of details on Israel's restoration, as well as Daniel and 1 Thess.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Common-436</a:t>
            </a:r>
          </a:p>
          <a:p>
            <a:pPr eaLnBrk="1" hangingPunct="1"/>
            <a:r>
              <a:rPr lang="en-US" dirty="0">
                <a:ea typeface="ＭＳ Ｐゴシック" charset="0"/>
                <a:cs typeface="ＭＳ Ｐゴシック" charset="0"/>
              </a:rPr>
              <a:t>ES-26-Restoration of Israel-376</a:t>
            </a:r>
          </a:p>
          <a:p>
            <a:pPr eaLnBrk="1" hangingPunct="1"/>
            <a:r>
              <a:rPr lang="en-US" dirty="0">
                <a:ea typeface="ＭＳ Ｐゴシック" charset="0"/>
                <a:cs typeface="ＭＳ Ｐゴシック" charset="0"/>
              </a:rPr>
              <a:t>LC-06-Preparation of the Disciples-168</a:t>
            </a:r>
          </a:p>
          <a:p>
            <a:pPr eaLnBrk="1" hangingPunct="1"/>
            <a:r>
              <a:rPr lang="en-US" dirty="0">
                <a:ea typeface="ＭＳ Ｐゴシック" charset="0"/>
                <a:cs typeface="ＭＳ Ｐゴシック" charset="0"/>
              </a:rPr>
              <a:t>LC-08-Preparation for the Death of the King-30, 70</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16091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76</a:t>
            </a:fld>
            <a:endParaRPr lang="en-GB"/>
          </a:p>
        </p:txBody>
      </p:sp>
    </p:spTree>
    <p:extLst>
      <p:ext uri="{BB962C8B-B14F-4D97-AF65-F5344CB8AC3E}">
        <p14:creationId xmlns:p14="http://schemas.microsoft.com/office/powerpoint/2010/main" val="1466420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Arial" panose="020B0604020202020204" pitchFamily="34" charset="0"/>
              </a:rPr>
              <a:t>The Plot to Kill Jesus</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Matt. 26:1</a:t>
            </a:r>
            <a:r>
              <a:rPr lang="en-US" dirty="0">
                <a:solidFill>
                  <a:srgbClr val="000000"/>
                </a:solidFill>
                <a:effectLst/>
                <a:latin typeface="Arial" panose="020B0604020202020204" pitchFamily="34" charset="0"/>
              </a:rPr>
              <a:t>    When Jesus had finished saying all these things, he said to his disciples, </a:t>
            </a:r>
            <a:r>
              <a:rPr lang="en-US" dirty="0">
                <a:solidFill>
                  <a:srgbClr val="006699"/>
                </a:solidFill>
                <a:effectLst/>
                <a:latin typeface="Arial" panose="020B0604020202020204" pitchFamily="34" charset="0"/>
              </a:rPr>
              <a:t>2</a:t>
            </a:r>
            <a:r>
              <a:rPr lang="en-US" dirty="0">
                <a:solidFill>
                  <a:srgbClr val="FF2500"/>
                </a:solidFill>
                <a:effectLst/>
                <a:latin typeface="Arial" panose="020B0604020202020204" pitchFamily="34" charset="0"/>
              </a:rPr>
              <a:t> “As you know, Passover begins in two days, and the Son of Man will be handed over to be crucified.”</a:t>
            </a:r>
            <a:br>
              <a:rPr lang="en-US" dirty="0">
                <a:effectLst/>
                <a:latin typeface="Arial" panose="020B0604020202020204" pitchFamily="34" charset="0"/>
              </a:rPr>
            </a:br>
            <a:endParaRPr lang="en-US" dirty="0">
              <a:effectLst/>
              <a:latin typeface="Arial" panose="020B0604020202020204" pitchFamily="34" charset="0"/>
            </a:endParaRPr>
          </a:p>
          <a:p>
            <a:r>
              <a:rPr lang="en-US" i="1" dirty="0">
                <a:effectLst/>
                <a:latin typeface="Arial" panose="020B0604020202020204" pitchFamily="34" charset="0"/>
              </a:rPr>
              <a:t>Jesus Anointed at Bethany</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Mark 14:1</a:t>
            </a:r>
            <a:r>
              <a:rPr lang="en-US" dirty="0">
                <a:effectLst/>
                <a:latin typeface="Arial" panose="020B0604020202020204" pitchFamily="34" charset="0"/>
              </a:rPr>
              <a:t>    It was now two days before Passover and the Festival of Unleavened Bread. The leading priests and the teachers of religious law were still looking for an opportunity to capture Jesus secretly and kill him.</a:t>
            </a:r>
          </a:p>
          <a:p>
            <a:endParaRPr lang="en-US" dirty="0">
              <a:effectLst/>
              <a:latin typeface="Arial" panose="020B0604020202020204" pitchFamily="34" charset="0"/>
            </a:endParaRPr>
          </a:p>
          <a:p>
            <a:r>
              <a:rPr lang="en-US" i="1" dirty="0">
                <a:effectLst/>
                <a:latin typeface="Arial" panose="020B0604020202020204" pitchFamily="34" charset="0"/>
              </a:rPr>
              <a:t>Judas Agrees to Betray Jesus</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Luke 22:1</a:t>
            </a:r>
            <a:r>
              <a:rPr lang="en-US" dirty="0">
                <a:effectLst/>
                <a:latin typeface="Arial" panose="020B0604020202020204" pitchFamily="34" charset="0"/>
              </a:rPr>
              <a:t>    The Festival of Unleavened Bread, which is also called Passover, was approaching. </a:t>
            </a: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77</a:t>
            </a:fld>
            <a:endParaRPr lang="en-GB"/>
          </a:p>
        </p:txBody>
      </p:sp>
    </p:spTree>
    <p:extLst>
      <p:ext uri="{BB962C8B-B14F-4D97-AF65-F5344CB8AC3E}">
        <p14:creationId xmlns:p14="http://schemas.microsoft.com/office/powerpoint/2010/main" val="2513108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Matt. 26:3</a:t>
            </a:r>
            <a:r>
              <a:rPr lang="en-US">
                <a:effectLst/>
                <a:latin typeface="Lucida Grande" panose="020B0600040502020204" pitchFamily="34" charset="0"/>
              </a:rPr>
              <a:t>    At that same time the leading priests and elders were meeting at the residence of Caiaphas, the high priest,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plotting how to capture Jesus secretly and kill him.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“But not during the Passover celebration,” they agreed, “or the people may riot.”</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Anointed at Bethany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14:1</a:t>
            </a:r>
            <a:r>
              <a:rPr lang="en-US">
                <a:effectLst/>
                <a:latin typeface="Lucida Grande" panose="020B0600040502020204" pitchFamily="34" charset="0"/>
              </a:rPr>
              <a:t>    It was now two days before Passover and the Festival of Unleavened Bread. The leading priests and the teachers of religious law were still looking for an opportunity to capture Jesus secretly and kill him.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not during the Passover celebration,” they agreed, “or the people may riot.”</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22:2</a:t>
            </a:r>
            <a:r>
              <a:rPr lang="en-US">
                <a:effectLst/>
                <a:latin typeface="Lucida Grande" panose="020B0600040502020204" pitchFamily="34" charset="0"/>
              </a:rPr>
              <a:t> The leading priests and teachers of religious law were plotting how to kill Jesus, but they were afraid of the people’s reaction. </a:t>
            </a:r>
          </a:p>
        </p:txBody>
      </p:sp>
      <p:sp>
        <p:nvSpPr>
          <p:cNvPr id="4" name="Slide Number Placeholder 3"/>
          <p:cNvSpPr>
            <a:spLocks noGrp="1"/>
          </p:cNvSpPr>
          <p:nvPr>
            <p:ph type="sldNum" sz="quarter" idx="5"/>
          </p:nvPr>
        </p:nvSpPr>
        <p:spPr/>
        <p:txBody>
          <a:bodyPr/>
          <a:lstStyle/>
          <a:p>
            <a:fld id="{46974BF3-3075-45E4-9BD0-C40831633550}" type="slidenum">
              <a:rPr lang="en-GB" smtClean="0"/>
              <a:t>78</a:t>
            </a:fld>
            <a:endParaRPr lang="en-GB"/>
          </a:p>
        </p:txBody>
      </p:sp>
    </p:spTree>
    <p:extLst>
      <p:ext uri="{BB962C8B-B14F-4D97-AF65-F5344CB8AC3E}">
        <p14:creationId xmlns:p14="http://schemas.microsoft.com/office/powerpoint/2010/main" val="371032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Anointed at Bethany</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26:6</a:t>
            </a:r>
            <a:r>
              <a:rPr lang="en-US">
                <a:effectLst/>
                <a:latin typeface="Lucida Grande" panose="020B0600040502020204" pitchFamily="34" charset="0"/>
              </a:rPr>
              <a:t>    Meanwhile, Jesus was in Bethany at the home of Simon, a man who had previously had leprosy.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While he was eating,</a:t>
            </a:r>
            <a:r>
              <a:rPr lang="en-US" baseline="30000">
                <a:effectLst/>
                <a:latin typeface="Lucida Grande" panose="020B0600040502020204" pitchFamily="34" charset="0"/>
              </a:rPr>
              <a:t>a</a:t>
            </a:r>
            <a:r>
              <a:rPr lang="en-US">
                <a:effectLst/>
                <a:latin typeface="Lucida Grande" panose="020B0600040502020204" pitchFamily="34" charset="0"/>
              </a:rPr>
              <a:t> a woman came in with a beautiful alabaster jar of expensive perfume and poured it over his head.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26:8</a:t>
            </a:r>
            <a:r>
              <a:rPr lang="en-US">
                <a:effectLst/>
                <a:latin typeface="Lucida Grande" panose="020B0600040502020204" pitchFamily="34" charset="0"/>
              </a:rPr>
              <a:t>    The disciples were indignant when they saw this. “What a waste!” they said.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“It could have been sold for a high price and the money given to the poor.”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26:10</a:t>
            </a:r>
            <a:r>
              <a:rPr lang="en-US">
                <a:solidFill>
                  <a:srgbClr val="000000"/>
                </a:solidFill>
                <a:effectLst/>
                <a:latin typeface="Lucida Grande" panose="020B0600040502020204" pitchFamily="34" charset="0"/>
              </a:rPr>
              <a:t>    But Jesus, aware of this, replied, </a:t>
            </a:r>
            <a:r>
              <a:rPr lang="en-US">
                <a:solidFill>
                  <a:srgbClr val="FF2500"/>
                </a:solidFill>
                <a:effectLst/>
                <a:latin typeface="Lucida Grande" panose="020B0600040502020204" pitchFamily="34" charset="0"/>
              </a:rPr>
              <a:t>“Why criticize this woman for doing such a good thing to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You will always have the poor among you, but you will not always have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She has poured this perfume on me to prepare my body for burial.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I tell you the truth, wherever the Good News is preached throughout the world, this woman’s deed will be remembered and discussed.”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Anointed at Bethany</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14:1</a:t>
            </a:r>
            <a:r>
              <a:rPr lang="en-US">
                <a:effectLst/>
                <a:latin typeface="Lucida Grande" panose="020B0600040502020204" pitchFamily="34" charset="0"/>
              </a:rPr>
              <a:t>    It was now two days before Passover and the Festival of Unleavened Bread. The leading priests and the teachers of religious law were still looking for an opportunity to capture Jesus secretly and kill him.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not during the Passover celebration,” they agreed, “or the people may riot.”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14:3</a:t>
            </a:r>
            <a:r>
              <a:rPr lang="en-US">
                <a:effectLst/>
                <a:latin typeface="Lucida Grande" panose="020B0600040502020204" pitchFamily="34" charset="0"/>
              </a:rPr>
              <a:t>    Meanwhile, Jesus was in Bethany at the home of Simon, a man who had previously had leprosy. While he was eating,</a:t>
            </a:r>
            <a:r>
              <a:rPr lang="en-US" baseline="30000">
                <a:effectLst/>
                <a:latin typeface="Lucida Grande" panose="020B0600040502020204" pitchFamily="34" charset="0"/>
              </a:rPr>
              <a:t>a</a:t>
            </a:r>
            <a:r>
              <a:rPr lang="en-US">
                <a:effectLst/>
                <a:latin typeface="Lucida Grande" panose="020B0600040502020204" pitchFamily="34" charset="0"/>
              </a:rPr>
              <a:t> a woman came in with a beautiful alabaster jar of expensive perfume made from essence of nard. She broke open the jar and poured the perfume over his head.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a:t>
            </a:r>
            <a:r>
              <a:rPr lang="en-US">
                <a:effectLst/>
                <a:latin typeface="Lucida Grande" panose="020B0600040502020204" pitchFamily="34" charset="0"/>
              </a:rPr>
              <a:t>    Some of those at the table were indignant. “Why waste such expensive perfume?” they asked.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“It could have been sold for a year’s wages</a:t>
            </a:r>
            <a:r>
              <a:rPr lang="en-US" baseline="30000">
                <a:effectLst/>
                <a:latin typeface="Lucida Grande" panose="020B0600040502020204" pitchFamily="34" charset="0"/>
              </a:rPr>
              <a:t>a</a:t>
            </a:r>
            <a:r>
              <a:rPr lang="en-US">
                <a:effectLst/>
                <a:latin typeface="Lucida Grande" panose="020B0600040502020204" pitchFamily="34" charset="0"/>
              </a:rPr>
              <a:t> and the money given to the poor!” So they scolded her harshly.</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14:6</a:t>
            </a:r>
            <a:r>
              <a:rPr lang="en-US">
                <a:solidFill>
                  <a:srgbClr val="000000"/>
                </a:solidFill>
                <a:effectLst/>
                <a:latin typeface="Lucida Grande" panose="020B0600040502020204" pitchFamily="34" charset="0"/>
              </a:rPr>
              <a:t>    But Jesus replied, </a:t>
            </a:r>
            <a:r>
              <a:rPr lang="en-US">
                <a:solidFill>
                  <a:srgbClr val="FF2500"/>
                </a:solidFill>
                <a:effectLst/>
                <a:latin typeface="Lucida Grande" panose="020B0600040502020204" pitchFamily="34" charset="0"/>
              </a:rPr>
              <a:t>“Leave her alone. Why criticize her for doing such a good thing to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You will always have the poor among you, and you can help them whenever you want to. But you will not always have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She has done what she could and has anointed my body for burial ahead of time.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 tell you the truth, wherever the Good News is preached throughout the world, this woman’s deed will be remembered and discussed.”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Judas Agrees to Betray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14:10</a:t>
            </a:r>
            <a:r>
              <a:rPr lang="en-US">
                <a:effectLst/>
                <a:latin typeface="Lucida Grande" panose="020B0600040502020204" pitchFamily="34" charset="0"/>
              </a:rPr>
              <a:t>    Then Judas Iscariot, one of the twelve disciples, went to the leading priests to arrange to betray Jesus to them.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They were delighted when they heard why he had come, and they promised to give him money. So he began looking for an opportunity to betray Jesus.</a:t>
            </a:r>
          </a:p>
          <a:p>
            <a:pPr>
              <a:buNone/>
            </a:pPr>
            <a:br>
              <a:rPr lang="en-US">
                <a:effectLst/>
                <a:latin typeface="Lucida Grande" panose="020B0600040502020204" pitchFamily="34" charset="0"/>
              </a:rPr>
            </a:br>
            <a:r>
              <a:rPr lang="en-US">
                <a:effectLst/>
                <a:latin typeface="Lucida Grande" panose="020B0600040502020204" pitchFamily="34" charset="0"/>
              </a:rPr>
              <a:t>Jesus Anointed at Bethany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12:1</a:t>
            </a:r>
            <a:r>
              <a:rPr lang="en-US">
                <a:effectLst/>
                <a:latin typeface="Lucida Grande" panose="020B0600040502020204" pitchFamily="34" charset="0"/>
              </a:rPr>
              <a:t>    Six days before the Passover celebration began, Jesus arrived in Bethany, the home of Lazarus—the man he had raised from the dead.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A dinner was prepared in Jesus’ honor. Martha served, and Lazarus was among those who ate</a:t>
            </a:r>
            <a:r>
              <a:rPr lang="en-US" baseline="30000">
                <a:effectLst/>
                <a:latin typeface="Lucida Grande" panose="020B0600040502020204" pitchFamily="34" charset="0"/>
              </a:rPr>
              <a:t>a</a:t>
            </a:r>
            <a:r>
              <a:rPr lang="en-US">
                <a:effectLst/>
                <a:latin typeface="Lucida Grande" panose="020B0600040502020204" pitchFamily="34" charset="0"/>
              </a:rPr>
              <a:t> with him.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Then Mary took a twelve-ounce jar</a:t>
            </a:r>
            <a:r>
              <a:rPr lang="en-US" baseline="30000">
                <a:effectLst/>
                <a:latin typeface="Lucida Grande" panose="020B0600040502020204" pitchFamily="34" charset="0"/>
              </a:rPr>
              <a:t>a</a:t>
            </a:r>
            <a:r>
              <a:rPr lang="en-US">
                <a:effectLst/>
                <a:latin typeface="Lucida Grande" panose="020B0600040502020204" pitchFamily="34" charset="0"/>
              </a:rPr>
              <a:t> of expensive perfume made from essence of nard, and she anointed Jesus’ feet with it, wiping his feet with her hair. The house was filled with the fragrance.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12:4</a:t>
            </a:r>
            <a:r>
              <a:rPr lang="en-US">
                <a:effectLst/>
                <a:latin typeface="Lucida Grande" panose="020B0600040502020204" pitchFamily="34" charset="0"/>
              </a:rPr>
              <a:t>    But Judas Iscariot, the disciple who would soon betray him, said,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“That perfume was worth a year’s wages.</a:t>
            </a:r>
            <a:r>
              <a:rPr lang="en-US" baseline="30000">
                <a:effectLst/>
                <a:latin typeface="Lucida Grande" panose="020B0600040502020204" pitchFamily="34" charset="0"/>
              </a:rPr>
              <a:t>a</a:t>
            </a:r>
            <a:r>
              <a:rPr lang="en-US">
                <a:effectLst/>
                <a:latin typeface="Lucida Grande" panose="020B0600040502020204" pitchFamily="34" charset="0"/>
              </a:rPr>
              <a:t> It should have been sold and the money given to the poor.” </a:t>
            </a: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Not that he cared for the poor—he was a thief, and since he was in charge of the disciples’ money, he often stole some for himself.</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12:7</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“Leave her alone. She did this in preparation for my burial.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You will always have the poor among you, but you will not always have me.”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12:9</a:t>
            </a:r>
            <a:r>
              <a:rPr lang="en-US">
                <a:effectLst/>
                <a:latin typeface="Lucida Grande" panose="020B0600040502020204" pitchFamily="34" charset="0"/>
              </a:rPr>
              <a:t>    When all the people</a:t>
            </a:r>
            <a:r>
              <a:rPr lang="en-US" baseline="30000">
                <a:effectLst/>
                <a:latin typeface="Lucida Grande" panose="020B0600040502020204" pitchFamily="34" charset="0"/>
              </a:rPr>
              <a:t>a</a:t>
            </a:r>
            <a:r>
              <a:rPr lang="en-US">
                <a:effectLst/>
                <a:latin typeface="Lucida Grande" panose="020B0600040502020204" pitchFamily="34" charset="0"/>
              </a:rPr>
              <a:t> heard of Jesus’ arrival, they flocked to see him and also to see Lazarus, the man Jesus had raised from the dead.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the leading priests decided to kill Lazarus, too,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for it was because of him that many of the people had deserted them</a:t>
            </a:r>
            <a:r>
              <a:rPr lang="en-US" baseline="30000">
                <a:effectLst/>
                <a:latin typeface="Lucida Grande" panose="020B0600040502020204" pitchFamily="34" charset="0"/>
              </a:rPr>
              <a:t>a</a:t>
            </a:r>
            <a:r>
              <a:rPr lang="en-US">
                <a:effectLst/>
                <a:latin typeface="Lucida Grande" panose="020B0600040502020204" pitchFamily="34" charset="0"/>
              </a:rPr>
              <a:t> and believed in Jesus. </a:t>
            </a:r>
          </a:p>
        </p:txBody>
      </p:sp>
      <p:sp>
        <p:nvSpPr>
          <p:cNvPr id="4" name="Slide Number Placeholder 3"/>
          <p:cNvSpPr>
            <a:spLocks noGrp="1"/>
          </p:cNvSpPr>
          <p:nvPr>
            <p:ph type="sldNum" sz="quarter" idx="5"/>
          </p:nvPr>
        </p:nvSpPr>
        <p:spPr/>
        <p:txBody>
          <a:bodyPr/>
          <a:lstStyle/>
          <a:p>
            <a:fld id="{46974BF3-3075-45E4-9BD0-C40831633550}" type="slidenum">
              <a:rPr lang="en-GB" smtClean="0"/>
              <a:t>80</a:t>
            </a:fld>
            <a:endParaRPr lang="en-GB"/>
          </a:p>
        </p:txBody>
      </p:sp>
    </p:spTree>
    <p:extLst>
      <p:ext uri="{BB962C8B-B14F-4D97-AF65-F5344CB8AC3E}">
        <p14:creationId xmlns:p14="http://schemas.microsoft.com/office/powerpoint/2010/main" val="3757342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2761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7814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24:1</a:t>
            </a:r>
            <a:r>
              <a:rPr lang="en-US" dirty="0">
                <a:solidFill>
                  <a:srgbClr val="000000"/>
                </a:solidFill>
                <a:effectLst/>
                <a:latin typeface="Lucida Grande" panose="020B0600040502020204" pitchFamily="34" charset="0"/>
              </a:rPr>
              <a:t>    As Jesus was leaving the Temple grounds, his disciples pointed out to him the various Temple buildings. </a:t>
            </a:r>
            <a:r>
              <a:rPr lang="en-US" b="1" baseline="30000" dirty="0">
                <a:solidFill>
                  <a:srgbClr val="006699"/>
                </a:solidFill>
                <a:effectLst/>
                <a:latin typeface="Helvetica Neue" panose="02000503000000020004" pitchFamily="2" charset="0"/>
              </a:rPr>
              <a:t>2</a:t>
            </a:r>
            <a:r>
              <a:rPr lang="en-US" dirty="0">
                <a:solidFill>
                  <a:srgbClr val="000000"/>
                </a:solidFill>
                <a:effectLst/>
                <a:latin typeface="Lucida Grande" panose="020B0600040502020204" pitchFamily="34" charset="0"/>
              </a:rPr>
              <a:t> But he responded, </a:t>
            </a:r>
            <a:r>
              <a:rPr lang="en-US" dirty="0">
                <a:solidFill>
                  <a:srgbClr val="FF2500"/>
                </a:solidFill>
                <a:effectLst/>
                <a:latin typeface="Lucida Grande" panose="020B0600040502020204" pitchFamily="34" charset="0"/>
              </a:rPr>
              <a:t>“Do you see all these buildings? I tell you the truth, they will be completely demolished. Not one stone will be left on top of another!”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a:t>
            </a:r>
            <a:r>
              <a:rPr lang="en-US" dirty="0">
                <a:effectLst/>
                <a:latin typeface="Lucida Grande" panose="020B0600040502020204" pitchFamily="34" charset="0"/>
              </a:rPr>
              <a:t>    Later, Jesus sat on the Mount of Olives. His disciples came to him privately and said, “Tell us, when will all this happen? What sign will signal your return and the end of the world?”</a:t>
            </a:r>
          </a:p>
          <a:p>
            <a:r>
              <a:rPr lang="en-US" dirty="0">
                <a:effectLst/>
                <a:latin typeface="Lucida Grande" panose="020B0600040502020204" pitchFamily="34" charset="0"/>
              </a:rPr>
              <a:t>_________</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13:1</a:t>
            </a:r>
            <a:r>
              <a:rPr lang="en-US" dirty="0">
                <a:effectLst/>
                <a:latin typeface="Lucida Grande" panose="020B0600040502020204" pitchFamily="34" charset="0"/>
              </a:rPr>
              <a:t>    As Jesus was leaving the Temple that day, one of his disciples said, “Teacher, look at these magnificent buildings! Look at the impressive stones in the walls.”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13:2</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“Yes, look at these great buildings. But they will be completely demolished. Not one stone will be left on top of another!”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a:t>
            </a:r>
            <a:r>
              <a:rPr lang="en-US" dirty="0">
                <a:effectLst/>
                <a:latin typeface="Lucida Grande" panose="020B0600040502020204" pitchFamily="34" charset="0"/>
              </a:rPr>
              <a:t>    Later, Jesus sat on the Mount of Olives across the valley from the Temple. Peter, James, John, and Andrew came to him privately and asked him,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“Tell us, when will all this happen? What sign will show us that these things are about to be fulfilled?”</a:t>
            </a:r>
          </a:p>
          <a:p>
            <a:r>
              <a:rPr lang="en-US" dirty="0">
                <a:effectLst/>
                <a:latin typeface="Lucida Grande" panose="020B0600040502020204" pitchFamily="34" charset="0"/>
              </a:rPr>
              <a:t>___________</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21:5</a:t>
            </a:r>
            <a:r>
              <a:rPr lang="en-US" dirty="0">
                <a:effectLst/>
                <a:latin typeface="Lucida Grande" panose="020B0600040502020204" pitchFamily="34" charset="0"/>
              </a:rPr>
              <a:t>    Some of his disciples began talking about the majestic stonework of the Temple and the memorial decorations on the walls. But Jesus said,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“The time is coming when all these things will be completely demolished. Not one stone will be left on top of another!”</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21:7</a:t>
            </a:r>
            <a:r>
              <a:rPr lang="en-US" dirty="0">
                <a:effectLst/>
                <a:latin typeface="Lucida Grande" panose="020B0600040502020204" pitchFamily="34" charset="0"/>
              </a:rPr>
              <a:t>    “Teacher,” they asked, “when will all this happen? What sign will show us that these things are about to take place?” </a:t>
            </a: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8</a:t>
            </a:fld>
            <a:endParaRPr lang="en-GB"/>
          </a:p>
        </p:txBody>
      </p:sp>
    </p:spTree>
    <p:extLst>
      <p:ext uri="{BB962C8B-B14F-4D97-AF65-F5344CB8AC3E}">
        <p14:creationId xmlns:p14="http://schemas.microsoft.com/office/powerpoint/2010/main" val="956869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6660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28918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62137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Judas betray Jesus?</a:t>
            </a:r>
          </a:p>
          <a:p>
            <a:r>
              <a:rPr lang="en-US" dirty="0"/>
              <a:t>Judas loved money</a:t>
            </a:r>
          </a:p>
          <a:p>
            <a:r>
              <a:rPr lang="en-US" dirty="0"/>
              <a:t>He wanted power </a:t>
            </a:r>
          </a:p>
          <a:p>
            <a:r>
              <a:rPr lang="en-US" dirty="0"/>
              <a:t>It needed to happen to fulfill the prophecy of betraying Jesus</a:t>
            </a:r>
          </a:p>
          <a:p>
            <a:endParaRPr lang="en-US" dirty="0"/>
          </a:p>
          <a:p>
            <a:pPr>
              <a:buNone/>
            </a:pPr>
            <a:r>
              <a:rPr lang="en-US" dirty="0"/>
              <a:t>"</a:t>
            </a:r>
            <a:r>
              <a:rPr lang="en-US">
                <a:effectLst/>
                <a:latin typeface="Helvetica" pitchFamily="2" charset="0"/>
              </a:rPr>
              <a:t>There have been numerous suggestions as to what motivated Judas to betray Jesus. Perhaps he was jealous of Jesus or disgruntled over the Mary incident. Perhaps he was impatient and wanted to force Jesus to institute the kingdom through a final conflict with the Sanhedrin. Perhaps he was disillusioned that Jesus did not turn out to be the political Messiah that Judas expected. Perhaps Judas was trying to turn a fast buck to replace the money he pilfered from the funds. Perhaps he was trying to save himself as he saw the inevitable and ugly conflict between Jesus and the religious hierarchy coming to a head. We will probably never know the motive, only the result, both for Jesus and Judas. We do know, however, that Judas was operating under the heavy hand of predestination (Ps 41:9; Zech 11:7–14). That is not to say that he had no control over what he did. But it is to say that he, like Jesus, worked out exactly what God had ordained from long ago.</a:t>
            </a:r>
          </a:p>
          <a:p>
            <a:pPr>
              <a:buNone/>
            </a:pPr>
            <a:r>
              <a:rPr lang="en-US">
                <a:effectLst/>
                <a:latin typeface="Helvetica" pitchFamily="2" charset="0"/>
              </a:rPr>
              <a:t>He was promised thirty pieces of silver, the price of a common slave (Exod 21:32). In return, Judas promised to hand over Jesus at an opportune time, away from the crowds."</a:t>
            </a:r>
            <a:br>
              <a:rPr lang="en-US">
                <a:effectLst/>
                <a:latin typeface="Helvetica" pitchFamily="2" charset="0"/>
              </a:rPr>
            </a:b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a:t>
            </a: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100</a:t>
            </a:fld>
            <a:endParaRPr lang="en-GB"/>
          </a:p>
        </p:txBody>
      </p:sp>
    </p:spTree>
    <p:extLst>
      <p:ext uri="{BB962C8B-B14F-4D97-AF65-F5344CB8AC3E}">
        <p14:creationId xmlns:p14="http://schemas.microsoft.com/office/powerpoint/2010/main" val="14858193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Last Supper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26:17</a:t>
            </a:r>
            <a:r>
              <a:rPr lang="en-US">
                <a:effectLst/>
                <a:latin typeface="Lucida Grande" panose="020B0600040502020204" pitchFamily="34" charset="0"/>
              </a:rPr>
              <a:t>    On the first day of the Festival of Unleavened Bread, the disciples came to Jesus and asked, “Where do you want us to prepare the Passover meal for you?”</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you go into the city,”</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“you will see a certain man. Tell him, ‘The Teacher says: My time has come, and I will eat the Passover meal with my disciples at your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000000"/>
                </a:solidFill>
                <a:effectLst/>
                <a:latin typeface="Lucida Grande" panose="020B0600040502020204" pitchFamily="34" charset="0"/>
              </a:rPr>
              <a:t> So the disciples did as Jesus told them and prepared the Passover meal there.</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Last Supper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14:12</a:t>
            </a:r>
            <a:r>
              <a:rPr lang="en-US">
                <a:effectLst/>
                <a:latin typeface="Lucida Grande" panose="020B0600040502020204" pitchFamily="34" charset="0"/>
              </a:rPr>
              <a:t>    On the first day of the Festival of Unleavened Bread, when the Passover lamb is sacrificed, Jesus’ disciples asked him, “Where do you want us to go to prepare the Passover meal for you?”</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Mark 14:13</a:t>
            </a:r>
            <a:r>
              <a:rPr lang="en-US">
                <a:solidFill>
                  <a:srgbClr val="000000"/>
                </a:solidFill>
                <a:effectLst/>
                <a:latin typeface="Lucida Grande" panose="020B0600040502020204" pitchFamily="34" charset="0"/>
              </a:rPr>
              <a:t>    So Jesus sent two of them into Jerusalem with these instructions: </a:t>
            </a:r>
            <a:r>
              <a:rPr lang="en-US">
                <a:solidFill>
                  <a:srgbClr val="FF2500"/>
                </a:solidFill>
                <a:effectLst/>
                <a:latin typeface="Lucida Grande" panose="020B0600040502020204" pitchFamily="34" charset="0"/>
              </a:rPr>
              <a:t>“As you go into the city, a man carrying a pitcher of water will meet you. Follow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At the house he enters, say to the owner, ‘The Teacher asks: Where is the guest room where I can eat the Passover meal with my disciples?’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He will take you upstairs to a large room that is already set up. That is where you should prepare our meal.”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000000"/>
                </a:solidFill>
                <a:effectLst/>
                <a:latin typeface="Lucida Grande" panose="020B0600040502020204" pitchFamily="34" charset="0"/>
              </a:rPr>
              <a:t> So the two disciples went into the city and found everything just as Jesus had said, and they prepared the Passover meal there.</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Last Supper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22:7</a:t>
            </a:r>
            <a:r>
              <a:rPr lang="en-US">
                <a:effectLst/>
                <a:latin typeface="Lucida Grande" panose="020B0600040502020204" pitchFamily="34" charset="0"/>
              </a:rPr>
              <a:t>    Now the Festival of Unleavened Bread arrived, when the Passover lamb is sacrificed.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Jesus sent Peter and John ahead and said, </a:t>
            </a:r>
            <a:r>
              <a:rPr lang="en-US">
                <a:solidFill>
                  <a:srgbClr val="FF2500"/>
                </a:solidFill>
                <a:effectLst/>
                <a:latin typeface="Lucida Grande" panose="020B0600040502020204" pitchFamily="34" charset="0"/>
              </a:rPr>
              <a:t>“Go and prepare the Passover meal, so we can eat it together.”</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22:9</a:t>
            </a:r>
            <a:r>
              <a:rPr lang="en-US">
                <a:effectLst/>
                <a:latin typeface="Lucida Grande" panose="020B0600040502020204" pitchFamily="34" charset="0"/>
              </a:rPr>
              <a:t>    “Where do you want us to prepare it?” they asked him.</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22:10</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“As soon as you enter Jerusalem, a man carrying a pitcher of water will meet you. Follow him. At the house he enters,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say to the owner, ‘The Teacher asks: Where is the guest room where I can eat the Passover meal with my disciples?’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He will take you upstairs to a large room that is already set up. That is where you should prepare our meal.”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000000"/>
                </a:solidFill>
                <a:effectLst/>
                <a:latin typeface="Lucida Grande" panose="020B0600040502020204" pitchFamily="34" charset="0"/>
              </a:rPr>
              <a:t> They went off to the city and found everything just as Jesus had said, and they prepared the Passover meal there.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101</a:t>
            </a:fld>
            <a:endParaRPr lang="en-GB"/>
          </a:p>
        </p:txBody>
      </p:sp>
    </p:spTree>
    <p:extLst>
      <p:ext uri="{BB962C8B-B14F-4D97-AF65-F5344CB8AC3E}">
        <p14:creationId xmlns:p14="http://schemas.microsoft.com/office/powerpoint/2010/main" val="16062387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LC-09-Rejection-226</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Last Passover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26:20</a:t>
            </a:r>
            <a:r>
              <a:rPr lang="en-US" dirty="0">
                <a:effectLst/>
                <a:latin typeface="Lucida Grande" panose="020B0600040502020204" pitchFamily="34" charset="0"/>
              </a:rPr>
              <a:t>   Now when evening came, Jesus was reclining at the table with the twelve disciples.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14:17</a:t>
            </a:r>
            <a:r>
              <a:rPr lang="en-US" dirty="0">
                <a:effectLst/>
                <a:latin typeface="Lucida Grande" panose="020B0600040502020204" pitchFamily="34" charset="0"/>
              </a:rPr>
              <a:t>   When it was evening, He *came with the twelve.</a:t>
            </a:r>
          </a:p>
          <a:p>
            <a:endParaRPr lang="en-US" dirty="0">
              <a:effectLst/>
              <a:latin typeface="Lucida Grande" panose="020B0600040502020204" pitchFamily="34" charset="0"/>
            </a:endParaRPr>
          </a:p>
          <a:p>
            <a:r>
              <a:rPr lang="en-US" dirty="0">
                <a:effectLst/>
                <a:latin typeface="Lucida Grande" panose="020B0600040502020204" pitchFamily="34" charset="0"/>
              </a:rPr>
              <a:t>The Lord’s Supper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22:14</a:t>
            </a:r>
            <a:r>
              <a:rPr lang="en-US" dirty="0">
                <a:solidFill>
                  <a:srgbClr val="000000"/>
                </a:solidFill>
                <a:effectLst/>
                <a:latin typeface="Lucida Grande" panose="020B0600040502020204" pitchFamily="34" charset="0"/>
              </a:rPr>
              <a:t>   When the hour had come, He reclined at the table, and the apostles with Him. </a:t>
            </a:r>
            <a:r>
              <a:rPr lang="en-US" b="1" baseline="30000" dirty="0">
                <a:solidFill>
                  <a:srgbClr val="006699"/>
                </a:solidFill>
                <a:effectLst/>
                <a:latin typeface="Helvetica Neue" panose="02000503000000020004" pitchFamily="2" charset="0"/>
              </a:rPr>
              <a:t>15</a:t>
            </a:r>
            <a:r>
              <a:rPr lang="en-US" dirty="0">
                <a:solidFill>
                  <a:srgbClr val="000000"/>
                </a:solidFill>
                <a:effectLst/>
                <a:latin typeface="Lucida Grande" panose="020B0600040502020204" pitchFamily="34" charset="0"/>
              </a:rPr>
              <a:t> And He said to them, </a:t>
            </a:r>
            <a:r>
              <a:rPr lang="en-US" dirty="0">
                <a:solidFill>
                  <a:srgbClr val="FF2500"/>
                </a:solidFill>
                <a:effectLst/>
                <a:latin typeface="Lucida Grande" panose="020B0600040502020204" pitchFamily="34" charset="0"/>
              </a:rPr>
              <a:t>“I have earnestly desired to eat this Passover with you before I suffer;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for I say to you, I shall never again eat it until it is fulfilled in the kingdom of God.”</a:t>
            </a:r>
          </a:p>
          <a:p>
            <a:endParaRPr lang="en-US" dirty="0">
              <a:effectLst/>
              <a:latin typeface="Lucida Grande" panose="020B0600040502020204" pitchFamily="34" charset="0"/>
            </a:endParaRPr>
          </a:p>
          <a:p>
            <a:r>
              <a:rPr lang="en-US" dirty="0">
                <a:effectLst/>
                <a:latin typeface="Lucida Grande" panose="020B0600040502020204" pitchFamily="34" charset="0"/>
              </a:rPr>
              <a:t>Who Is Greatest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22:24</a:t>
            </a:r>
            <a:r>
              <a:rPr lang="en-US" dirty="0">
                <a:solidFill>
                  <a:srgbClr val="000000"/>
                </a:solidFill>
                <a:effectLst/>
                <a:latin typeface="Lucida Grande" panose="020B0600040502020204" pitchFamily="34" charset="0"/>
              </a:rPr>
              <a:t>   And there arose also </a:t>
            </a:r>
            <a:r>
              <a:rPr lang="en-US" baseline="30000" dirty="0">
                <a:solidFill>
                  <a:srgbClr val="000000"/>
                </a:solidFill>
                <a:effectLst/>
                <a:latin typeface="Lucida Grande" panose="020B0600040502020204" pitchFamily="34" charset="0"/>
              </a:rPr>
              <a:t>a</a:t>
            </a:r>
            <a:r>
              <a:rPr lang="en-US" dirty="0">
                <a:solidFill>
                  <a:srgbClr val="000000"/>
                </a:solidFill>
                <a:effectLst/>
                <a:latin typeface="Lucida Grande" panose="020B0600040502020204" pitchFamily="34" charset="0"/>
              </a:rPr>
              <a:t>a dispute among them as to which one of them was regarded to be greatest. </a:t>
            </a:r>
            <a:r>
              <a:rPr lang="en-US" b="1" baseline="30000" dirty="0">
                <a:solidFill>
                  <a:srgbClr val="006699"/>
                </a:solidFill>
                <a:effectLst/>
                <a:latin typeface="Helvetica Neue" panose="02000503000000020004" pitchFamily="2" charset="0"/>
              </a:rPr>
              <a:t>25</a:t>
            </a:r>
            <a:r>
              <a:rPr lang="en-US" dirty="0">
                <a:solidFill>
                  <a:srgbClr val="000000"/>
                </a:solidFill>
                <a:effectLst/>
                <a:latin typeface="Lucida Grande" panose="020B0600040502020204" pitchFamily="34" charset="0"/>
              </a:rPr>
              <a:t> And He said to them, </a:t>
            </a:r>
            <a:r>
              <a:rPr lang="en-US" dirty="0">
                <a:solidFill>
                  <a:srgbClr val="FF2500"/>
                </a:solidFill>
                <a:effectLst/>
                <a:latin typeface="Lucida Grande" panose="020B0600040502020204" pitchFamily="34" charset="0"/>
              </a:rPr>
              <a:t>“The kings of the Gentiles lord it over them; and those who have authority over them are called ‘Benefactors.’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it is not this way with you, </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but the one who is the greatest among you must become like the youngest, and the leader like the servant.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“For who is greater, the one who reclines at the table or the one who serves? Is it not the one who reclines at the table? But I am among you as the one who serves.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22:28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“You are those who have stood by Me in My trials;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and just as My Father has granted Me a kingdom, I grant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that you may eat and drink at My table in My kingdom, and you will sit on thrones judging the twelve tribes of Israel.</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103</a:t>
            </a:fld>
            <a:endParaRPr lang="en-GB"/>
          </a:p>
        </p:txBody>
      </p:sp>
    </p:spTree>
    <p:extLst>
      <p:ext uri="{BB962C8B-B14F-4D97-AF65-F5344CB8AC3E}">
        <p14:creationId xmlns:p14="http://schemas.microsoft.com/office/powerpoint/2010/main" val="3948194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Arial" pitchFamily="-112" charset="0"/>
                <a:ea typeface="ＭＳ Ｐゴシック" charset="-128"/>
                <a:cs typeface="ＭＳ Ｐゴシック" charset="-128"/>
              </a:rPr>
              <a:t>The Messiah will rule the millennial kingdom with the saints, including the disciples, and Israel will be prominent over a believing world.</a:t>
            </a:r>
          </a:p>
          <a:p>
            <a:pPr eaLnBrk="1" hangingPunct="1"/>
            <a:r>
              <a:rPr lang="en-US" sz="1200" kern="1200" dirty="0">
                <a:solidFill>
                  <a:schemeClr val="tx1"/>
                </a:solidFill>
                <a:effectLst/>
                <a:latin typeface="Arial" pitchFamily="-112" charset="0"/>
                <a:ea typeface="ＭＳ Ｐゴシック" charset="-128"/>
                <a:cs typeface="ＭＳ Ｐゴシック" charset="-128"/>
              </a:rPr>
              <a:t>________</a:t>
            </a:r>
          </a:p>
          <a:p>
            <a:pPr eaLnBrk="1" hangingPunct="1"/>
            <a:r>
              <a:rPr lang="en-US" dirty="0"/>
              <a:t>LC-08-Preparation-100</a:t>
            </a:r>
          </a:p>
          <a:p>
            <a:pPr eaLnBrk="1" hangingPunct="1"/>
            <a:r>
              <a:rPr lang="en-US" dirty="0"/>
              <a:t>NS-01-Matt1-14-slide 113</a:t>
            </a:r>
          </a:p>
          <a:p>
            <a:pPr eaLnBrk="1" hangingPunct="1"/>
            <a:r>
              <a:rPr lang="en-US" dirty="0"/>
              <a:t>NS-01-Matt15-28-slide 106</a:t>
            </a:r>
          </a:p>
          <a:p>
            <a:pPr eaLnBrk="1" hangingPunct="1"/>
            <a:r>
              <a:rPr lang="en-US" dirty="0"/>
              <a:t>NS-05-Acts1-2-slide 191</a:t>
            </a:r>
          </a:p>
          <a:p>
            <a:pPr eaLnBrk="1" hangingPunct="1"/>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LC-08-Preparation-101, 205, 226, 289</a:t>
            </a:r>
          </a:p>
          <a:p>
            <a:pPr eaLnBrk="1" hangingPunct="1"/>
            <a:r>
              <a:rPr lang="en-US" altLang="en-US">
                <a:latin typeface="Arial" panose="020B0604020202020204" pitchFamily="34" charset="0"/>
              </a:rPr>
              <a:t>NS-04-John12-21—slide 66, 187</a:t>
            </a:r>
          </a:p>
        </p:txBody>
      </p:sp>
    </p:spTree>
    <p:extLst>
      <p:ext uri="{BB962C8B-B14F-4D97-AF65-F5344CB8AC3E}">
        <p14:creationId xmlns:p14="http://schemas.microsoft.com/office/powerpoint/2010/main" val="3155084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Was Jesus speaking of the temple complex with its walls or only the buildings comprising the temple itself? Mark shows that it must be only the temple, though Matthew and Luke are unclear.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NLT Mark 13:1</a:t>
            </a:r>
            <a:r>
              <a:rPr lang="en-US" dirty="0">
                <a:effectLst/>
                <a:latin typeface="Lucida Grande" panose="020B0600040502020204" pitchFamily="34" charset="0"/>
              </a:rPr>
              <a:t>   As He was going out of the temple, one of His disciples *said to Him, “Teacher, behold </a:t>
            </a:r>
            <a:r>
              <a:rPr lang="en-US" baseline="30000" dirty="0">
                <a:effectLst/>
                <a:latin typeface="Lucida Grande" panose="020B0600040502020204" pitchFamily="34" charset="0"/>
              </a:rPr>
              <a:t>1</a:t>
            </a:r>
            <a:r>
              <a:rPr lang="en-US" dirty="0">
                <a:effectLst/>
                <a:latin typeface="Lucida Grande" panose="020B0600040502020204" pitchFamily="34" charset="0"/>
              </a:rPr>
              <a:t>what wonderful stones and </a:t>
            </a:r>
            <a:r>
              <a:rPr lang="en-US" baseline="30000" dirty="0">
                <a:effectLst/>
                <a:latin typeface="Lucida Grande" panose="020B0600040502020204" pitchFamily="34" charset="0"/>
              </a:rPr>
              <a:t>1</a:t>
            </a:r>
            <a:r>
              <a:rPr lang="en-US" dirty="0">
                <a:effectLst/>
                <a:latin typeface="Lucida Grande" panose="020B0600040502020204" pitchFamily="34" charset="0"/>
              </a:rPr>
              <a:t>what wonderful buildings!”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And Jesus said to him, </a:t>
            </a:r>
            <a:r>
              <a:rPr lang="en-US" dirty="0">
                <a:solidFill>
                  <a:srgbClr val="FF2500"/>
                </a:solidFill>
                <a:effectLst/>
                <a:latin typeface="Lucida Grande" panose="020B0600040502020204" pitchFamily="34" charset="0"/>
              </a:rPr>
              <a:t>“Do you see these great buildings? Not one stone will be left upon another which will not be torn down.”</a:t>
            </a:r>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9</a:t>
            </a:fld>
            <a:endParaRPr lang="en-GB"/>
          </a:p>
        </p:txBody>
      </p:sp>
    </p:spTree>
    <p:extLst>
      <p:ext uri="{BB962C8B-B14F-4D97-AF65-F5344CB8AC3E}">
        <p14:creationId xmlns:p14="http://schemas.microsoft.com/office/powerpoint/2010/main" val="31368251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Washes His Disciples’ Feet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13:1</a:t>
            </a:r>
            <a:r>
              <a:rPr lang="en-US">
                <a:effectLst/>
                <a:latin typeface="Lucida Grande" panose="020B0600040502020204" pitchFamily="34" charset="0"/>
              </a:rPr>
              <a:t>    Before the Passover celebration, Jesus knew that his hour had come to leave this world and return to his Father. He had loved his disciples during his ministry on earth, and now he loved them to the very end.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It was time for supper, and the devil had already prompted Judas, son of Simon Iscariot, to betray Jesus.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Jesus knew that the Father had given him authority over everything and that he had come from God and would return to God.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So he got up from the table, took off his robe, wrapped a towel around his waist,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and poured water into a basin. Then he began to wash the disciples’ feet, drying them with the towel he had around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13:6</a:t>
            </a:r>
            <a:r>
              <a:rPr lang="en-US">
                <a:effectLst/>
                <a:latin typeface="Lucida Grande" panose="020B0600040502020204" pitchFamily="34" charset="0"/>
              </a:rPr>
              <a:t>    When Jesus came to Simon Peter, Peter said to him, “Lord, are you going to wash my feet?”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13:7</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“You don’t understand now what I am doing, but someday you will.”</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13:8</a:t>
            </a:r>
            <a:r>
              <a:rPr lang="en-US">
                <a:effectLst/>
                <a:latin typeface="Lucida Grande" panose="020B0600040502020204" pitchFamily="34" charset="0"/>
              </a:rPr>
              <a:t>    “No,” Peter protested, “you will never ever wash my feet!”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“Unless I wash you, you won’t belong to me.”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13:9</a:t>
            </a:r>
            <a:r>
              <a:rPr lang="en-US">
                <a:effectLst/>
                <a:latin typeface="Lucida Grande" panose="020B0600040502020204" pitchFamily="34" charset="0"/>
              </a:rPr>
              <a:t>    Simon Peter exclaimed, “Then wash my hands and head as well, Lord, not just my feet!”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13:10</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 person who has bathed all over does not need to wash, except for the feet, to be entirely clean. And you disciples are clean, but not all of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For Jesus knew who would betray him. That is what he meant when he said, </a:t>
            </a:r>
            <a:r>
              <a:rPr lang="en-US">
                <a:solidFill>
                  <a:srgbClr val="FF2500"/>
                </a:solidFill>
                <a:effectLst/>
                <a:latin typeface="Lucida Grande" panose="020B0600040502020204" pitchFamily="34" charset="0"/>
              </a:rPr>
              <a:t>“Not all of you are clean.”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13:12</a:t>
            </a:r>
            <a:r>
              <a:rPr lang="en-US">
                <a:solidFill>
                  <a:srgbClr val="000000"/>
                </a:solidFill>
                <a:effectLst/>
                <a:latin typeface="Lucida Grande" panose="020B0600040502020204" pitchFamily="34" charset="0"/>
              </a:rPr>
              <a:t>    After washing their feet, he put on his robe again and sat down and asked, </a:t>
            </a:r>
            <a:r>
              <a:rPr lang="en-US">
                <a:solidFill>
                  <a:srgbClr val="FF2500"/>
                </a:solidFill>
                <a:effectLst/>
                <a:latin typeface="Lucida Grande" panose="020B0600040502020204" pitchFamily="34" charset="0"/>
              </a:rPr>
              <a:t>“Do you understand what I was doing?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You call me ‘Teacher’ and ‘Lord,’ and you are right, because that’s what I am.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And since I, your Lord and Teacher, have washed your feet, you ought to wash each other’s feet.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I have given you an example to follow. Do as I have done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tell you the truth, slaves are not greater than their master. Nor is the messenger more important than the one who sends the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Now that you know these things, God will bless you for doing them.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Predicts His Betrayal</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13:18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not saying these things to all of you; I know the ones I have chosen. But this fulfills the Scripture that says, ‘The one who eats my food has turned against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 tell you this beforehand, so that when it happens you will believe that I AM the Messiah.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I tell you the truth, anyone who welcomes my messenger is welcoming me, and anyone who welcomes me is welcoming the Father who sent 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106</a:t>
            </a:fld>
            <a:endParaRPr lang="en-GB"/>
          </a:p>
        </p:txBody>
      </p:sp>
    </p:spTree>
    <p:extLst>
      <p:ext uri="{BB962C8B-B14F-4D97-AF65-F5344CB8AC3E}">
        <p14:creationId xmlns:p14="http://schemas.microsoft.com/office/powerpoint/2010/main" val="109481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438572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670747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436288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46111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5229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35835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92638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943531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54081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Moore sees Matthew 24:1-28 events fulfilled before AD 70:</a:t>
            </a:r>
          </a:p>
          <a:p>
            <a:pPr>
              <a:spcBef>
                <a:spcPts val="675"/>
              </a:spcBef>
              <a:buNone/>
            </a:pPr>
            <a:r>
              <a:rPr lang="en-US"/>
              <a:t>"</a:t>
            </a:r>
            <a:r>
              <a:rPr lang="en-US">
                <a:effectLst/>
                <a:latin typeface="Helvetica" pitchFamily="2" charset="0"/>
              </a:rPr>
              <a:t>The “Abomination that Causes Desolation” is some action or entity which causes both sacrilege and destruction. Daniel predicted that this terrible thing would be in the holy place (i.e., the temple). The Jews of the intertestamental period applied this appropriately to Antiochus Epiphanes who entered the temple with his Syrian armies in 167 B.C. He murdered a number of worshipers, allowed his troops to fornicate in the temple, slaughtered a pig on the altar of God and then ransacked the edifice (1 Macc. 1:54–61; 6:7). That is a good example of the “abomination that causes desolation.” The “Abomination that Causes Desolation” was also applied to 63 B.C., when the Roman general Pompey ransacked the city and actually entered the Holy of Holies. Yet Jesus looks for a still future fulfillment. Certainly the destruction of A.D. 70 fits that description. This is especially true considering that Luke describes this event as “Jerusalem being surrounded by armies” (21:20). Josephus (</a:t>
            </a:r>
            <a:r>
              <a:rPr lang="en-US" i="1">
                <a:effectLst/>
                <a:latin typeface="Helvetica" pitchFamily="2" charset="0"/>
              </a:rPr>
              <a:t>JW</a:t>
            </a:r>
            <a:r>
              <a:rPr lang="en-US">
                <a:effectLst/>
                <a:latin typeface="Helvetica" pitchFamily="2" charset="0"/>
              </a:rPr>
              <a:t>) describes the horrors of that desolating sacrilege:</a:t>
            </a:r>
          </a:p>
          <a:p>
            <a:pPr>
              <a:buNone/>
            </a:pPr>
            <a:r>
              <a:rPr lang="en-US">
                <a:effectLst/>
                <a:latin typeface="Helvetica" pitchFamily="2" charset="0"/>
              </a:rPr>
              <a:t>5.31</a:t>
            </a: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People’s cries were louder than the fighting.</a:t>
            </a: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5.429–438</a:t>
            </a: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Jewish soldiers tormented citizens for food. Children stole food from elderly parents and mothers stole food from their infants.</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5.446–451</a:t>
            </a:r>
          </a:p>
          <a:p>
            <a:pPr>
              <a:buNone/>
            </a:pPr>
            <a:endParaRPr lang="en-US">
              <a:effectLst/>
              <a:latin typeface="Helvetica" pitchFamily="2" charset="0"/>
            </a:endParaRPr>
          </a:p>
          <a:p>
            <a:pPr>
              <a:buNone/>
            </a:pPr>
            <a:r>
              <a:rPr lang="en-US">
                <a:effectLst/>
                <a:latin typeface="Helvetica" pitchFamily="2" charset="0"/>
              </a:rPr>
              <a:t>Thousands of crucifixions.</a:t>
            </a:r>
          </a:p>
          <a:p>
            <a:pPr>
              <a:buNone/>
            </a:pPr>
            <a:endParaRPr lang="en-US">
              <a:effectLst/>
              <a:latin typeface="Helvetica" pitchFamily="2" charset="0"/>
            </a:endParaRPr>
          </a:p>
          <a:p>
            <a:pPr>
              <a:buNone/>
            </a:pPr>
            <a:r>
              <a:rPr lang="en-US">
                <a:effectLst/>
                <a:latin typeface="Helvetica" pitchFamily="2" charset="0"/>
              </a:rPr>
              <a:t>6.1–2</a:t>
            </a: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Horrid descriptions of the famine and piles of dead bodies.</a:t>
            </a: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6.201–213</a:t>
            </a:r>
          </a:p>
          <a:p>
            <a:pPr>
              <a:buNone/>
            </a:pPr>
            <a:endParaRPr lang="en-US">
              <a:effectLst/>
              <a:latin typeface="Helvetica" pitchFamily="2" charset="0"/>
            </a:endParaRPr>
          </a:p>
          <a:p>
            <a:pPr>
              <a:buNone/>
            </a:pPr>
            <a:r>
              <a:rPr lang="en-US">
                <a:effectLst/>
                <a:latin typeface="Helvetica" pitchFamily="2" charset="0"/>
              </a:rPr>
              <a:t>Cannibalism within the city—a mother consumed her own baby.</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6.271–280</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Burning of Jerusalem.</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6.285–288</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False prophets said that God would save them.</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6.406</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Fire quenched by blood.</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6.420</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1,100,000 died and 97,000 taken captives and sold into slavery.</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7.1–3</a:t>
            </a:r>
          </a:p>
          <a:p>
            <a:pPr>
              <a:buNone/>
            </a:pPr>
            <a:br>
              <a:rPr lang="en-US">
                <a:effectLst/>
                <a:latin typeface="Helvetica" pitchFamily="2" charset="0"/>
              </a:rPr>
            </a:br>
            <a:endParaRPr lang="en-US">
              <a:effectLst/>
              <a:latin typeface="Helvetica" pitchFamily="2" charset="0"/>
            </a:endParaRPr>
          </a:p>
          <a:p>
            <a:pPr>
              <a:buNone/>
            </a:pPr>
            <a:r>
              <a:rPr lang="en-US">
                <a:effectLst/>
                <a:latin typeface="Helvetica" pitchFamily="2" charset="0"/>
              </a:rPr>
              <a:t>Every stone torn down except for a few notable towers.</a:t>
            </a:r>
          </a:p>
          <a:p>
            <a:pPr>
              <a:buNone/>
            </a:pPr>
            <a:br>
              <a:rPr lang="en-US">
                <a:effectLst/>
                <a:latin typeface="Helvetica" pitchFamily="2" charset="0"/>
              </a:rPr>
            </a:br>
            <a:endParaRPr lang="en-US">
              <a:effectLst/>
              <a:latin typeface="Helvetica" pitchFamily="2" charset="0"/>
            </a:endParaRPr>
          </a:p>
          <a:p>
            <a:pPr>
              <a:spcBef>
                <a:spcPts val="675"/>
              </a:spcBef>
              <a:buNone/>
            </a:pPr>
            <a:r>
              <a:rPr lang="en-US">
                <a:effectLst/>
                <a:latin typeface="Helvetica" pitchFamily="2" charset="0"/>
              </a:rPr>
              <a:t>These predictions surely must refer to A.D. 70. If they refer to the Second Coming, why were the people commanded to flee to the Judean hills? Are they really going to escape Jesus’ coming? And why would Christians want to run from Jesus? Verses 16–18 have no relevance to the Second Coming in this context. But they have great relevance to the destruction of Jerusalem. During the siege that culminated in A.D. 70, Cestius Gallus made a mysterious retreat from the city in A.D. 68 (Josephus, </a:t>
            </a:r>
            <a:r>
              <a:rPr lang="en-US" i="1">
                <a:effectLst/>
                <a:latin typeface="Helvetica" pitchFamily="2" charset="0"/>
              </a:rPr>
              <a:t>JW</a:t>
            </a:r>
            <a:r>
              <a:rPr lang="en-US">
                <a:effectLst/>
                <a:latin typeface="Helvetica" pitchFamily="2" charset="0"/>
              </a:rPr>
              <a:t> 2.538–539).</a:t>
            </a:r>
          </a:p>
          <a:p>
            <a:pPr>
              <a:spcBef>
                <a:spcPts val="675"/>
              </a:spcBef>
              <a:buNone/>
            </a:pPr>
            <a:r>
              <a:rPr lang="en-US">
                <a:effectLst/>
                <a:latin typeface="Helvetica" pitchFamily="2" charset="0"/>
              </a:rPr>
              <a:t>But the people of the church in Jerusalem had been commanded by a revelation, vouchsafed to approved men there before the war, to leave the city and to dwell in a certain town of Perea called Pella. And when those that believed in Christ had come thither from Jerusalem, then, as if the royal city of the Jews and the whole land of Judea were entirely destitute of holy men … (Eusebius, </a:t>
            </a:r>
            <a:r>
              <a:rPr lang="en-US" i="1">
                <a:effectLst/>
                <a:latin typeface="Helvetica" pitchFamily="2" charset="0"/>
              </a:rPr>
              <a:t>Ecclesiastical History</a:t>
            </a:r>
            <a:r>
              <a:rPr lang="en-US">
                <a:effectLst/>
                <a:latin typeface="Helvetica" pitchFamily="2" charset="0"/>
              </a:rPr>
              <a:t>, 3.5.3)</a:t>
            </a:r>
          </a:p>
          <a:p>
            <a:pPr>
              <a:spcBef>
                <a:spcPts val="675"/>
              </a:spcBef>
              <a:buNone/>
            </a:pPr>
            <a:r>
              <a:rPr lang="en-US">
                <a:effectLst/>
                <a:latin typeface="Helvetica" pitchFamily="2" charset="0"/>
              </a:rPr>
              <a:t>Jesus was talking about a literal flight out of the city once the Roman armies had surrounded it. It would be easier to escape if the women were not pregnant, if the flight was not in winter, or on Saturday when it would be more difficult to travel because of Sabbath restrictions (cf. Mt 24:19–20). The blessing of barren women is extremely rare, found only in apocalyptic texts of disaster (Wis. 3:13–14; </a:t>
            </a:r>
            <a:r>
              <a:rPr lang="en-US" i="1">
                <a:effectLst/>
                <a:latin typeface="Helvetica" pitchFamily="2" charset="0"/>
              </a:rPr>
              <a:t>2 Bar</a:t>
            </a:r>
            <a:r>
              <a:rPr lang="en-US">
                <a:effectLst/>
                <a:latin typeface="Helvetica" pitchFamily="2" charset="0"/>
              </a:rPr>
              <a:t>. 10:13b–16). Pregnant women and little children were especially susceptible to the ravages of war (2 Kgs 8:12; 15:16; Psa 137:9; Isa 13:16–18; Amos 1:13; Hos 9:11–14; 10:14; 13:16).</a:t>
            </a:r>
            <a:r>
              <a:rPr lang="en-US" baseline="30000">
                <a:effectLst/>
                <a:latin typeface="Helvetica" pitchFamily="2" charset="0"/>
              </a:rPr>
              <a:t>7</a:t>
            </a:r>
            <a:r>
              <a:rPr lang="en-US">
                <a:effectLst/>
                <a:latin typeface="Helvetica" pitchFamily="2" charset="0"/>
              </a:rPr>
              <a:t> The Christians a generation later took Jesus at his word and did, in fact, escape the massacre of Jerusalem, saving their lives and their families.</a:t>
            </a:r>
          </a:p>
          <a:p>
            <a:pPr>
              <a:buNone/>
            </a:pPr>
            <a:r>
              <a:rPr lang="en-US">
                <a:effectLst/>
                <a:latin typeface="Helvetica" pitchFamily="2" charset="0"/>
              </a:rPr>
              <a:t>Luke claims that all these sufferings were in fulfillment of that which had been written. He is speaking, of course, of OT prophecies such as Daniel 9:27; 11:31; 12:11. But Jesus himself predicted these events on more than one occasion: Lk 13:35; 19:43–44; 23:28–31; Mt 23:35–38. These verses add important details about the specific sufferings during the siege of Jerusalem. They also clarify the fact that this was not a result of poor politics or the natural cruelty of men. This was God’s divine judgment on the city for killing the Messiah, God’s very own Son.</a:t>
            </a:r>
          </a:p>
          <a:p>
            <a:pPr>
              <a:buNone/>
            </a:pPr>
            <a:r>
              <a:rPr lang="en-US">
                <a:effectLst/>
                <a:latin typeface="Helvetica" pitchFamily="2" charset="0"/>
              </a:rPr>
              <a:t>But does this text </a:t>
            </a:r>
            <a:r>
              <a:rPr lang="en-US" i="1">
                <a:effectLst/>
                <a:latin typeface="Helvetica" pitchFamily="2" charset="0"/>
              </a:rPr>
              <a:t>only</a:t>
            </a:r>
            <a:r>
              <a:rPr lang="en-US">
                <a:effectLst/>
                <a:latin typeface="Helvetica" pitchFamily="2" charset="0"/>
              </a:rPr>
              <a:t> refer to A.D. 70? Many Bible students look for another future fulfillment in connection with the “Man of Sin” standing in the Holy Place (2 Thess 2:1–9; Rev 13:3–10).</a:t>
            </a:r>
            <a:r>
              <a:rPr lang="en-US" baseline="30000">
                <a:effectLst/>
                <a:latin typeface="Helvetica" pitchFamily="2" charset="0"/>
              </a:rPr>
              <a:t>8</a:t>
            </a:r>
            <a:r>
              <a:rPr lang="en-US">
                <a:effectLst/>
                <a:latin typeface="Helvetica" pitchFamily="2" charset="0"/>
              </a:rPr>
              <a:t> While that may be true (time will certainly tell), the clear parallel of Luke 21:20 &amp; 24 points to the armies surrounding Jerusalem in A.D. 70. These words were literally and completely fulfilled in the fall of Jerusalem. A future event is not needed to adequately fulfill this prophecy.</a:t>
            </a:r>
          </a:p>
          <a:p>
            <a:pPr>
              <a:buNone/>
            </a:pPr>
            <a:br>
              <a:rPr lang="en-US">
                <a:effectLst/>
                <a:latin typeface="Helvetica" pitchFamily="2" charset="0"/>
              </a:rPr>
            </a:br>
            <a:endParaRPr lang="en-US">
              <a:effectLst/>
              <a:latin typeface="Helvetica" pitchFamily="2" charset="0"/>
            </a:endParaRP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7</a:t>
            </a:r>
            <a:r>
              <a:rPr lang="en-US">
                <a:effectLst/>
                <a:latin typeface="Calibri" panose="020F0502020204030204" pitchFamily="34" charset="0"/>
              </a:rPr>
              <a:t> Grant J. Pitre, “Blessing the Barren and Warning the Fecund: Jesus’ Message for Women Concerning Pregnancy and Childbirth,” </a:t>
            </a:r>
            <a:r>
              <a:rPr lang="en-US" i="1">
                <a:effectLst/>
                <a:latin typeface="Calibri" panose="020F0502020204030204" pitchFamily="34" charset="0"/>
              </a:rPr>
              <a:t>JSNT</a:t>
            </a:r>
            <a:r>
              <a:rPr lang="en-US">
                <a:effectLst/>
                <a:latin typeface="Calibri" panose="020F0502020204030204" pitchFamily="34" charset="0"/>
              </a:rPr>
              <a:t> 81 (2001): 59–80.</a:t>
            </a:r>
          </a:p>
          <a:p>
            <a:pPr>
              <a:buNone/>
            </a:pPr>
            <a:r>
              <a:rPr lang="en-US" baseline="30000">
                <a:effectLst/>
                <a:latin typeface="Calibri" panose="020F0502020204030204" pitchFamily="34" charset="0"/>
              </a:rPr>
              <a:t>8</a:t>
            </a:r>
            <a:r>
              <a:rPr lang="en-US">
                <a:effectLst/>
                <a:latin typeface="Calibri" panose="020F0502020204030204" pitchFamily="34" charset="0"/>
              </a:rPr>
              <a:t> E.g., Lewis Chafer, </a:t>
            </a:r>
            <a:r>
              <a:rPr lang="en-US" i="1">
                <a:effectLst/>
                <a:latin typeface="Calibri" panose="020F0502020204030204" pitchFamily="34" charset="0"/>
              </a:rPr>
              <a:t>The Kingdom in History and Prophecy</a:t>
            </a:r>
            <a:r>
              <a:rPr lang="en-US">
                <a:effectLst/>
                <a:latin typeface="Calibri" panose="020F0502020204030204" pitchFamily="34" charset="0"/>
              </a:rPr>
              <a:t> (Philadelphia: Sunday School Times, 1922) and John Walvoord, </a:t>
            </a:r>
            <a:r>
              <a:rPr lang="en-US" i="1">
                <a:effectLst/>
                <a:latin typeface="Calibri" panose="020F0502020204030204" pitchFamily="34" charset="0"/>
              </a:rPr>
              <a:t>Matthew</a:t>
            </a:r>
            <a:r>
              <a:rPr lang="en-US">
                <a:effectLst/>
                <a:latin typeface="Calibri" panose="020F0502020204030204" pitchFamily="34" charset="0"/>
              </a:rPr>
              <a:t>—</a:t>
            </a:r>
            <a:r>
              <a:rPr lang="en-US" i="1">
                <a:effectLst/>
                <a:latin typeface="Calibri" panose="020F0502020204030204" pitchFamily="34" charset="0"/>
              </a:rPr>
              <a:t>Thy Kingdom Come</a:t>
            </a:r>
            <a:r>
              <a:rPr lang="en-US">
                <a:effectLst/>
                <a:latin typeface="Calibri" panose="020F0502020204030204" pitchFamily="34" charset="0"/>
              </a:rPr>
              <a:t> (Chicago: Moody Press, 1974).</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540–541.</a:t>
            </a:r>
          </a:p>
        </p:txBody>
      </p:sp>
      <p:sp>
        <p:nvSpPr>
          <p:cNvPr id="4" name="Slide Number Placeholder 3"/>
          <p:cNvSpPr>
            <a:spLocks noGrp="1"/>
          </p:cNvSpPr>
          <p:nvPr>
            <p:ph type="sldNum" sz="quarter" idx="5"/>
          </p:nvPr>
        </p:nvSpPr>
        <p:spPr/>
        <p:txBody>
          <a:bodyPr/>
          <a:lstStyle/>
          <a:p>
            <a:fld id="{46974BF3-3075-45E4-9BD0-C40831633550}" type="slidenum">
              <a:rPr lang="en-GB" smtClean="0"/>
              <a:t>14</a:t>
            </a:fld>
            <a:endParaRPr lang="en-GB"/>
          </a:p>
        </p:txBody>
      </p:sp>
    </p:spTree>
    <p:extLst>
      <p:ext uri="{BB962C8B-B14F-4D97-AF65-F5344CB8AC3E}">
        <p14:creationId xmlns:p14="http://schemas.microsoft.com/office/powerpoint/2010/main" val="322179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975698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847650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724434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54A36-82AF-3F42-B72C-29AAF15B7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644808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Rot="1" noChangeAspect="1" noChangeArrowheads="1" noTextEdit="1"/>
          </p:cNvSpPr>
          <p:nvPr>
            <p:ph type="sldImg"/>
          </p:nvPr>
        </p:nvSpPr>
        <p:spPr>
          <a:solidFill>
            <a:srgbClr val="FFFFFF"/>
          </a:solidFill>
          <a:ln/>
        </p:spPr>
      </p:sp>
      <p:sp>
        <p:nvSpPr>
          <p:cNvPr id="5652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22527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Slide Image Placeholder 1"/>
          <p:cNvSpPr>
            <a:spLocks noGrp="1" noRot="1" noChangeAspect="1" noTextEdit="1"/>
          </p:cNvSpPr>
          <p:nvPr>
            <p:ph type="sldImg"/>
          </p:nvPr>
        </p:nvSpPr>
        <p:spPr>
          <a:ln/>
        </p:spPr>
      </p:sp>
      <p:sp>
        <p:nvSpPr>
          <p:cNvPr id="5672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0" dirty="0">
                <a:latin typeface="Arial" charset="0"/>
                <a:ea typeface="ＭＳ Ｐゴシック" charset="0"/>
                <a:cs typeface="ＭＳ Ｐゴシック" charset="0"/>
              </a:rPr>
              <a:t>Where did the head of the table sit?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FFFFFF"/>
                </a:solidFill>
                <a:effectLst>
                  <a:glow rad="228600">
                    <a:srgbClr val="220011"/>
                  </a:glow>
                </a:effectLst>
                <a:latin typeface="Arial"/>
                <a:ea typeface="ＭＳ Ｐゴシック" charset="0"/>
                <a:cs typeface="Arial"/>
              </a:rPr>
              <a:t>Christ loves the disciples as their servant by washing their feet to show that the one who rules must become one who serves</a:t>
            </a:r>
            <a:endPar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endParaRPr lang="en-US" b="0" dirty="0">
              <a:latin typeface="Arial" charset="0"/>
              <a:ea typeface="ＭＳ Ｐゴシック" charset="0"/>
              <a:cs typeface="ＭＳ Ｐゴシック" charset="0"/>
            </a:endParaRPr>
          </a:p>
        </p:txBody>
      </p:sp>
      <p:sp>
        <p:nvSpPr>
          <p:cNvPr id="5672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17BB3-9325-E648-A528-A1923FC095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084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p:cNvSpPr>
          <p:nvPr>
            <p:ph type="sldImg"/>
          </p:nvPr>
        </p:nvSpPr>
        <p:spPr>
          <a:ln/>
        </p:spPr>
      </p:sp>
      <p:sp>
        <p:nvSpPr>
          <p:cNvPr id="5693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b="0" dirty="0">
                <a:latin typeface="Times New Roman" charset="0"/>
                <a:ea typeface="ＭＳ Ｐゴシック" charset="0"/>
                <a:cs typeface="ＭＳ Ｐゴシック" charset="0"/>
              </a:rPr>
              <a:t>Others say Christ </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reclined on the middle divan</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(see http://</a:t>
            </a:r>
            <a:r>
              <a:rPr lang="en-US" b="0" dirty="0" err="1">
                <a:latin typeface="Times New Roman" charset="0"/>
                <a:ea typeface="ＭＳ Ｐゴシック" charset="0"/>
                <a:cs typeface="ＭＳ Ｐゴシック" charset="0"/>
              </a:rPr>
              <a:t>www.spiritjournals.com</a:t>
            </a:r>
            <a:r>
              <a:rPr lang="en-US" b="0" dirty="0">
                <a:latin typeface="Times New Roman" charset="0"/>
                <a:ea typeface="ＭＳ Ｐゴシック" charset="0"/>
                <a:cs typeface="ＭＳ Ｐゴシック" charset="0"/>
              </a:rPr>
              <a:t>/Bible%20Studies/Passover/</a:t>
            </a:r>
            <a:r>
              <a:rPr lang="en-US" b="0" dirty="0" err="1">
                <a:latin typeface="Times New Roman" charset="0"/>
                <a:ea typeface="ＭＳ Ｐゴシック" charset="0"/>
                <a:cs typeface="ＭＳ Ｐゴシック" charset="0"/>
              </a:rPr>
              <a:t>passoverseatingarrin.htm</a:t>
            </a:r>
            <a:r>
              <a:rPr lang="en-US" b="0" dirty="0">
                <a:latin typeface="Times New Roman" charset="0"/>
                <a:ea typeface="ＭＳ Ｐゴシック" charset="0"/>
                <a:cs typeface="ＭＳ Ｐゴシック" charset="0"/>
              </a:rPr>
              <a:t> accessed 27 Oct 2013)</a:t>
            </a:r>
          </a:p>
        </p:txBody>
      </p:sp>
      <p:sp>
        <p:nvSpPr>
          <p:cNvPr id="5693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CB35B-1CD6-044E-91F3-4B9232CCC9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799749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13:9-10.</a:t>
            </a:r>
            <a:r>
              <a:rPr lang="en-US" altLang="en-US" dirty="0">
                <a:latin typeface="Arial" panose="020B0604020202020204" pitchFamily="34" charset="0"/>
              </a:rPr>
              <a:t> “</a:t>
            </a:r>
            <a:r>
              <a:rPr lang="en-US" altLang="en-US" b="1" dirty="0">
                <a:latin typeface="Arial" panose="020B0604020202020204" pitchFamily="34" charset="0"/>
              </a:rPr>
              <a:t>Peter </a:t>
            </a:r>
            <a:r>
              <a:rPr lang="en-US" altLang="en-US" dirty="0">
                <a:latin typeface="Arial" panose="020B0604020202020204" pitchFamily="34" charset="0"/>
              </a:rPr>
              <a:t>continued to miss the spiritual lesson, but he was certain of his desire to be joined to Jesus. Therefore he asked Jesus to wash his </a:t>
            </a:r>
            <a:r>
              <a:rPr lang="en-US" altLang="en-US" b="1" dirty="0">
                <a:latin typeface="Arial" panose="020B0604020202020204" pitchFamily="34" charset="0"/>
              </a:rPr>
              <a:t>hands </a:t>
            </a:r>
            <a:r>
              <a:rPr lang="en-US" altLang="en-US" dirty="0">
                <a:latin typeface="Arial" panose="020B0604020202020204" pitchFamily="34" charset="0"/>
              </a:rPr>
              <a:t>and </a:t>
            </a:r>
            <a:r>
              <a:rPr lang="en-US" altLang="en-US" b="1" dirty="0">
                <a:latin typeface="Arial" panose="020B0604020202020204" pitchFamily="34" charset="0"/>
              </a:rPr>
              <a:t>head as well </a:t>
            </a:r>
            <a:r>
              <a:rPr lang="en-US" altLang="en-US" dirty="0">
                <a:latin typeface="Arial" panose="020B0604020202020204" pitchFamily="34" charset="0"/>
              </a:rPr>
              <a:t>as his </a:t>
            </a:r>
            <a:r>
              <a:rPr lang="en-US" altLang="en-US" b="1" dirty="0">
                <a:latin typeface="Arial" panose="020B0604020202020204" pitchFamily="34" charset="0"/>
              </a:rPr>
              <a:t>feet. Jesus answered, A person who has had a bath needs only to wash his feet; his whole body is clean. </a:t>
            </a:r>
            <a:r>
              <a:rPr lang="en-US" altLang="en-US" dirty="0">
                <a:latin typeface="Arial" panose="020B0604020202020204" pitchFamily="34" charset="0"/>
              </a:rPr>
              <a:t>(Some Gr. </a:t>
            </a:r>
            <a:r>
              <a:rPr lang="en-US" altLang="en-US" dirty="0" err="1">
                <a:latin typeface="Arial" panose="020B0604020202020204" pitchFamily="34" charset="0"/>
              </a:rPr>
              <a:t>mss.</a:t>
            </a:r>
            <a:r>
              <a:rPr lang="en-US" altLang="en-US" dirty="0">
                <a:latin typeface="Arial" panose="020B0604020202020204" pitchFamily="34" charset="0"/>
              </a:rPr>
              <a:t>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John 1:7; 2:1-2). When Jesus added that </a:t>
            </a:r>
            <a:r>
              <a:rPr lang="en-US" altLang="en-US" b="1" dirty="0">
                <a:latin typeface="Arial" panose="020B0604020202020204" pitchFamily="34" charset="0"/>
              </a:rPr>
              <a:t>not every one of you </a:t>
            </a:r>
            <a:r>
              <a:rPr lang="en-US" altLang="en-US" dirty="0">
                <a:latin typeface="Arial" panose="020B0604020202020204" pitchFamily="34" charset="0"/>
              </a:rPr>
              <a:t>is </a:t>
            </a:r>
            <a:r>
              <a:rPr lang="en-US" altLang="en-US" b="1" dirty="0">
                <a:latin typeface="Arial" panose="020B0604020202020204" pitchFamily="34" charset="0"/>
              </a:rPr>
              <a:t>clean, </a:t>
            </a:r>
            <a:r>
              <a:rPr lang="en-US" altLang="en-US" dirty="0">
                <a:latin typeface="Arial" panose="020B0604020202020204" pitchFamily="34" charset="0"/>
              </a:rPr>
              <a:t>He was referring to Judas (cf. John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3 But the people of the church in Jerusalem had been commanded by a revelation, vouchsafed to approved men there before the war, to leave the city and to dwell in a certain town of Perea called Pella.</a:t>
            </a:r>
            <a:r>
              <a:rPr lang="en-US" baseline="30000">
                <a:effectLst/>
                <a:latin typeface="Helvetica" pitchFamily="2" charset="0"/>
              </a:rPr>
              <a:t>11"</a:t>
            </a:r>
          </a:p>
          <a:p>
            <a:pPr>
              <a:buNone/>
            </a:pPr>
            <a:endParaRPr lang="en-US">
              <a:effectLst/>
              <a:latin typeface="Helvetica" pitchFamily="2" charset="0"/>
            </a:endParaRPr>
          </a:p>
          <a:p>
            <a:pPr>
              <a:buNone/>
            </a:pPr>
            <a:r>
              <a:rPr lang="en-US" baseline="30000">
                <a:effectLst/>
                <a:latin typeface="Calibri" panose="020F0502020204030204" pitchFamily="34" charset="0"/>
              </a:rPr>
              <a:t>11</a:t>
            </a:r>
            <a:r>
              <a:rPr lang="en-US">
                <a:effectLst/>
                <a:latin typeface="Calibri" panose="020F0502020204030204" pitchFamily="34" charset="0"/>
              </a:rPr>
              <a:t> Pella was a town situated beyond the Jordan, in the north of Perea, within the dominions of Herod Agrippa II. The surrounding population was chiefly Gentile. See Pliny V. I8, and Josephus, </a:t>
            </a:r>
            <a:r>
              <a:rPr lang="en-US" i="1">
                <a:effectLst/>
                <a:latin typeface="Calibri" panose="020F0502020204030204" pitchFamily="34" charset="0"/>
              </a:rPr>
              <a:t>B. J.</a:t>
            </a:r>
            <a:r>
              <a:rPr lang="en-US">
                <a:effectLst/>
                <a:latin typeface="Calibri" panose="020F0502020204030204" pitchFamily="34" charset="0"/>
              </a:rPr>
              <a:t> III. 3. 3, and I. 4. 8. Epiphanius (</a:t>
            </a:r>
            <a:r>
              <a:rPr lang="en-US" i="1">
                <a:effectLst/>
                <a:latin typeface="Calibri" panose="020F0502020204030204" pitchFamily="34" charset="0"/>
              </a:rPr>
              <a:t>De pond. et mens.</a:t>
            </a:r>
            <a:r>
              <a:rPr lang="en-US">
                <a:effectLst/>
                <a:latin typeface="Calibri" panose="020F0502020204030204" pitchFamily="34" charset="0"/>
              </a:rPr>
              <a:t> 15) also records this flight of the Christians to Pella.</a:t>
            </a:r>
          </a:p>
          <a:p>
            <a:endParaRPr lang="en-US">
              <a:effectLst/>
              <a:latin typeface="Calibri" panose="020F0502020204030204" pitchFamily="34" charset="0"/>
            </a:endParaRPr>
          </a:p>
          <a:p>
            <a:r>
              <a:rPr lang="en-US">
                <a:effectLst/>
                <a:latin typeface="Calibri" panose="020F0502020204030204" pitchFamily="34" charset="0"/>
              </a:rPr>
              <a:t>—Source: Eusebius of Caesaria, “The Church History of Eusebius,” in </a:t>
            </a:r>
            <a:r>
              <a:rPr lang="en-US" i="1">
                <a:effectLst/>
                <a:latin typeface="Calibri" panose="020F0502020204030204" pitchFamily="34" charset="0"/>
              </a:rPr>
              <a:t>Eusebius: Church History, Life of Constantine the Great, and Oration in Praise of Constantine</a:t>
            </a:r>
            <a:r>
              <a:rPr lang="en-US">
                <a:effectLst/>
                <a:latin typeface="Calibri" panose="020F0502020204030204" pitchFamily="34" charset="0"/>
              </a:rPr>
              <a:t>, ed. Philip Schaff and Henry Wace, trans. Arthur Cushman McGiffert, vol. 1, A Select Library of the Nicene and Post-Nicene Fathers of the Christian Church, Second Series (New York: Christian Literature Company, 1890), 138.</a:t>
            </a:r>
          </a:p>
          <a:p>
            <a:endParaRPr lang="en-US"/>
          </a:p>
          <a:p>
            <a:endParaRPr lang="en-US"/>
          </a:p>
        </p:txBody>
      </p:sp>
      <p:sp>
        <p:nvSpPr>
          <p:cNvPr id="4" name="Slide Number Placeholder 3"/>
          <p:cNvSpPr>
            <a:spLocks noGrp="1"/>
          </p:cNvSpPr>
          <p:nvPr>
            <p:ph type="sldNum" sz="quarter" idx="5"/>
          </p:nvPr>
        </p:nvSpPr>
        <p:spPr/>
        <p:txBody>
          <a:bodyPr/>
          <a:lstStyle/>
          <a:p>
            <a:fld id="{46974BF3-3075-45E4-9BD0-C40831633550}" type="slidenum">
              <a:rPr lang="en-GB" smtClean="0"/>
              <a:t>15</a:t>
            </a:fld>
            <a:endParaRPr lang="en-GB"/>
          </a:p>
        </p:txBody>
      </p:sp>
    </p:spTree>
    <p:extLst>
      <p:ext uri="{BB962C8B-B14F-4D97-AF65-F5344CB8AC3E}">
        <p14:creationId xmlns:p14="http://schemas.microsoft.com/office/powerpoint/2010/main" val="41542494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146</a:t>
            </a:fld>
            <a:endParaRPr lang="en-GB"/>
          </a:p>
        </p:txBody>
      </p:sp>
    </p:spTree>
    <p:extLst>
      <p:ext uri="{BB962C8B-B14F-4D97-AF65-F5344CB8AC3E}">
        <p14:creationId xmlns:p14="http://schemas.microsoft.com/office/powerpoint/2010/main" val="29947530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2AAF45-E688-484E-AB46-BE2ED18A18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8067" name="Rectangle 2"/>
          <p:cNvSpPr>
            <a:spLocks noGrp="1" noRot="1" noChangeAspect="1" noChangeArrowheads="1"/>
          </p:cNvSpPr>
          <p:nvPr>
            <p:ph type="sldImg"/>
          </p:nvPr>
        </p:nvSpPr>
        <p:spPr>
          <a:xfrm>
            <a:off x="1143000" y="685800"/>
            <a:ext cx="4572000" cy="3429000"/>
          </a:xfrm>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Peter would deny him (13:38)</a:t>
            </a:r>
            <a:r>
              <a:rPr lang="mr-IN"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7386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983232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84217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612464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269992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541640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82627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7531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90378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341375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59051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35897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70387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033866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0338625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548401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9020262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11/20/25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1185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11/20/25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1368923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11/20/25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5407055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115120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101087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958585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4358946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11/20/25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4672182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11/20/25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539053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11/20/25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3937623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11/20/25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2426613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63453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11/20/25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1985685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11/20/25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2943812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11/20/25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5648549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11/20/25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2411091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11/20/25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5583437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11/20/25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9238160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11/20/25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6334165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89732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54312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743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46349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267118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966335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589950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7446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528267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03264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8073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7748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40335613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878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347780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8076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8217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22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9932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5411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67397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1997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2662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0059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50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235845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28952982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685867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9303248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7934792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3826229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2773801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3213818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663795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810019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540124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20/11/2025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00149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9159211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7102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7767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99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9860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9467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8694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8342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1309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836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20/11/2025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330423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7527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1737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1519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222742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004922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4237332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11/20/25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7897115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11/20/25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4130476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11/20/25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5631352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11/20/25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421694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20/11/2025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86012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11/20/25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2644690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11/20/25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4832613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1222029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11/20/25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740797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318AC4F0-3F1D-564F-BE19-BD8D2849E455}" type="slidenum">
              <a:rPr lang="en-US"/>
              <a:pPr>
                <a:defRPr/>
              </a:pPr>
              <a:t>‹#›</a:t>
            </a:fld>
            <a:endParaRPr lang="en-US"/>
          </a:p>
        </p:txBody>
      </p:sp>
    </p:spTree>
    <p:extLst>
      <p:ext uri="{BB962C8B-B14F-4D97-AF65-F5344CB8AC3E}">
        <p14:creationId xmlns:p14="http://schemas.microsoft.com/office/powerpoint/2010/main" val="15355899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E684-2887-3644-B5F2-482FB558316C}" type="slidenum">
              <a:rPr lang="en-US"/>
              <a:pPr>
                <a:defRPr/>
              </a:pPr>
              <a:t>‹#›</a:t>
            </a:fld>
            <a:endParaRPr lang="en-US"/>
          </a:p>
        </p:txBody>
      </p:sp>
    </p:spTree>
    <p:extLst>
      <p:ext uri="{BB962C8B-B14F-4D97-AF65-F5344CB8AC3E}">
        <p14:creationId xmlns:p14="http://schemas.microsoft.com/office/powerpoint/2010/main" val="12330456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42366738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4143121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0820764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581217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535491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3083055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36462735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13745152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130090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11096386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9259915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3496862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4452673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32618478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332224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169496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21476902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42948026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3466941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42788435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31692940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5013773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28615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8016210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21437113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1139744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169066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127157211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588744817"/>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24947567"/>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233777546"/>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150549864"/>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787480619"/>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265193197"/>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3718372185"/>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1896175201"/>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1538424767"/>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795265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3757077345"/>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0" indent="0" algn="ctr">
              <a:buNone/>
              <a:defRPr/>
            </a:lvl2pPr>
            <a:lvl3pPr marL="913815" indent="0" algn="ctr">
              <a:buNone/>
              <a:defRPr/>
            </a:lvl3pPr>
            <a:lvl4pPr marL="1370716" indent="0" algn="ctr">
              <a:buNone/>
              <a:defRPr/>
            </a:lvl4pPr>
            <a:lvl5pPr marL="1827629" indent="0" algn="ctr">
              <a:buNone/>
              <a:defRPr/>
            </a:lvl5pPr>
            <a:lvl6pPr marL="2284518" indent="0" algn="ctr">
              <a:buNone/>
              <a:defRPr/>
            </a:lvl6pPr>
            <a:lvl7pPr marL="2741408" indent="0" algn="ctr">
              <a:buNone/>
              <a:defRPr/>
            </a:lvl7pPr>
            <a:lvl8pPr marL="3198320" indent="0" algn="ctr">
              <a:buNone/>
              <a:defRPr/>
            </a:lvl8pPr>
            <a:lvl9pPr marL="365522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3655538136"/>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82050558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2019033126"/>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2803940834"/>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3"/>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93210853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30033531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47473662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3892664530"/>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a:p>
        </p:txBody>
      </p:sp>
      <p:sp>
        <p:nvSpPr>
          <p:cNvPr id="4" name="Text Placeholder 3"/>
          <p:cNvSpPr>
            <a:spLocks noGrp="1"/>
          </p:cNvSpPr>
          <p:nvPr>
            <p:ph type="body" sz="half" idx="2"/>
          </p:nvPr>
        </p:nvSpPr>
        <p:spPr>
          <a:xfrm>
            <a:off x="1792288" y="5367382"/>
            <a:ext cx="5486400" cy="804863"/>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198546351"/>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26479411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206084673"/>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1505764562"/>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716841594"/>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1027039225"/>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831288401"/>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362809004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260609282"/>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3320013965"/>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358246231"/>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2665425869"/>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3652886993"/>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986901518"/>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3403272573"/>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276283123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891789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30405276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34949801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23216627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3995314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23930791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1503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2010069196"/>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17865144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5897300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9540381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3848485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16521537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38476060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768127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0859353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842796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85914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98914466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39876393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28083970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8942147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957004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40896545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4406857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41499813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5136445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30683563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319812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951547454"/>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8360296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14660030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42871406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4318465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1635094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5418168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39757654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34954916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12400551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1230676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66069640"/>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53177554"/>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3171141049"/>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403294566"/>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965589882"/>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385756474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3891770715"/>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1879148556"/>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60013334"/>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1557639681"/>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855596511"/>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1775596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1631393735"/>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9818541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144013058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26378595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5747936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2258304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209974635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9330802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0947081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15722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0909327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3260423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29133783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8350772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429481055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35903107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12862171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224627205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145498309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26395364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3897751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1217351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10508860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28094770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79806070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15499165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686334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97466393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90942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18159614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304277081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383305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966238745"/>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54453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7109984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164789392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105560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4358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6041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7591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98849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102034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2302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33270143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0572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0999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3220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07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51985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3926904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8687003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5222703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617245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947795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94230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409464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134126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6734722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7936398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8542169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2308558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C16423-FA29-4F0D-AD3A-E42AD5BE47D6}"/>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2B6431F4-4766-44E9-860A-E59F124D9D88}"/>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a:extLst>
                <a:ext uri="{FF2B5EF4-FFF2-40B4-BE49-F238E27FC236}">
                  <a16:creationId xmlns:a16="http://schemas.microsoft.com/office/drawing/2014/main" id="{E884744D-21AF-46EF-BC94-721AE14BDEFD}"/>
                </a:ext>
              </a:extLst>
            </p:cNvPr>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A9CB1933-57C1-404D-9A0C-F4384934BE0A}"/>
              </a:ext>
            </a:extLst>
          </p:cNvPr>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03207C0-DEBA-4371-9A53-6F09F11A9C1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a:extLst>
              <a:ext uri="{FF2B5EF4-FFF2-40B4-BE49-F238E27FC236}">
                <a16:creationId xmlns:a16="http://schemas.microsoft.com/office/drawing/2014/main" id="{9AF0B7D7-4A87-4D2F-9DD2-0CB36B8721A7}"/>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7D43206-C2FC-40E8-83DD-D42A8C4D07B7}" type="slidenum">
              <a:rPr lang="en-US" altLang="en-US"/>
              <a:pPr/>
              <a:t>‹#›</a:t>
            </a:fld>
            <a:endParaRPr lang="en-US" altLang="en-US"/>
          </a:p>
        </p:txBody>
      </p:sp>
    </p:spTree>
    <p:extLst>
      <p:ext uri="{BB962C8B-B14F-4D97-AF65-F5344CB8AC3E}">
        <p14:creationId xmlns:p14="http://schemas.microsoft.com/office/powerpoint/2010/main" val="391695333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2F127B4-6B7E-4A80-AAA1-95EDC3B8B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67BDC34-4A82-4C6F-8662-29B7AE5093B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478CC637-2D54-43D6-A685-FA31C79A33F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DA7ADED-7005-4731-AFF7-7BFB51DA912B}" type="slidenum">
              <a:rPr lang="en-US" altLang="en-US"/>
              <a:pPr/>
              <a:t>‹#›</a:t>
            </a:fld>
            <a:endParaRPr lang="en-US" altLang="en-US"/>
          </a:p>
        </p:txBody>
      </p:sp>
    </p:spTree>
    <p:extLst>
      <p:ext uri="{BB962C8B-B14F-4D97-AF65-F5344CB8AC3E}">
        <p14:creationId xmlns:p14="http://schemas.microsoft.com/office/powerpoint/2010/main" val="71229456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A03A3EA0-889D-4648-BC58-7A334F20F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D698917-88E6-4EDC-8ACD-DD269EFD0B9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B692FD22-F574-4B9F-8B0A-310763880D9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C9AA8-AC0F-45CE-B185-256D9E5A1E0D}" type="slidenum">
              <a:rPr lang="en-US" altLang="en-US"/>
              <a:pPr/>
              <a:t>‹#›</a:t>
            </a:fld>
            <a:endParaRPr lang="en-US" altLang="en-US"/>
          </a:p>
        </p:txBody>
      </p:sp>
    </p:spTree>
    <p:extLst>
      <p:ext uri="{BB962C8B-B14F-4D97-AF65-F5344CB8AC3E}">
        <p14:creationId xmlns:p14="http://schemas.microsoft.com/office/powerpoint/2010/main" val="137842779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38A9E8-E8B1-4C64-B0B6-8774F671ED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1972C654-CE79-4D20-99DA-C6945EB6D4F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72C852D6-292E-4873-B53E-58B90514C7B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B4E855-9006-42D4-ABF5-B3932B51576A}" type="slidenum">
              <a:rPr lang="en-US" altLang="en-US"/>
              <a:pPr/>
              <a:t>‹#›</a:t>
            </a:fld>
            <a:endParaRPr lang="en-US" altLang="en-US"/>
          </a:p>
        </p:txBody>
      </p:sp>
    </p:spTree>
    <p:extLst>
      <p:ext uri="{BB962C8B-B14F-4D97-AF65-F5344CB8AC3E}">
        <p14:creationId xmlns:p14="http://schemas.microsoft.com/office/powerpoint/2010/main" val="1907263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25615648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374A2-9E18-4B81-A4F8-5D01C4FAD09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9E15531-ECA9-445F-B2A6-EDB94B786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5DF199D3-C669-40F7-8A7A-0EA07D5E6E7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A3166CF-ED76-4276-B7BB-081C55FCFF03}" type="slidenum">
              <a:rPr lang="en-US" altLang="en-US"/>
              <a:pPr/>
              <a:t>‹#›</a:t>
            </a:fld>
            <a:endParaRPr lang="en-US" altLang="en-US"/>
          </a:p>
        </p:txBody>
      </p:sp>
    </p:spTree>
    <p:extLst>
      <p:ext uri="{BB962C8B-B14F-4D97-AF65-F5344CB8AC3E}">
        <p14:creationId xmlns:p14="http://schemas.microsoft.com/office/powerpoint/2010/main" val="16504090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F00DBFC-7472-4813-BA5A-A94A12F0A0B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a:extLst>
              <a:ext uri="{FF2B5EF4-FFF2-40B4-BE49-F238E27FC236}">
                <a16:creationId xmlns:a16="http://schemas.microsoft.com/office/drawing/2014/main" id="{E832CD06-5171-42CE-AF19-7D267B2CEA6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a:extLst>
              <a:ext uri="{FF2B5EF4-FFF2-40B4-BE49-F238E27FC236}">
                <a16:creationId xmlns:a16="http://schemas.microsoft.com/office/drawing/2014/main" id="{B053717A-DEB8-4D8F-97BA-F955C959DB3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A089F0B-0461-4523-BD85-1206DF0CE3C2}" type="slidenum">
              <a:rPr lang="en-US" altLang="en-US"/>
              <a:pPr/>
              <a:t>‹#›</a:t>
            </a:fld>
            <a:endParaRPr lang="en-US" altLang="en-US"/>
          </a:p>
        </p:txBody>
      </p:sp>
    </p:spTree>
    <p:extLst>
      <p:ext uri="{BB962C8B-B14F-4D97-AF65-F5344CB8AC3E}">
        <p14:creationId xmlns:p14="http://schemas.microsoft.com/office/powerpoint/2010/main" val="4295563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7B6EE-6057-48AD-A376-D7838B74B6E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a:extLst>
              <a:ext uri="{FF2B5EF4-FFF2-40B4-BE49-F238E27FC236}">
                <a16:creationId xmlns:a16="http://schemas.microsoft.com/office/drawing/2014/main" id="{1CEACD1B-A949-4058-B4C8-0952F211D5CC}"/>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a:extLst>
              <a:ext uri="{FF2B5EF4-FFF2-40B4-BE49-F238E27FC236}">
                <a16:creationId xmlns:a16="http://schemas.microsoft.com/office/drawing/2014/main" id="{34412DB5-82E9-437B-A9BB-E307D924ED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957538A2-4636-418F-842B-FC36020F6E57}" type="slidenum">
              <a:rPr lang="en-US" altLang="en-US"/>
              <a:pPr/>
              <a:t>‹#›</a:t>
            </a:fld>
            <a:endParaRPr lang="en-US" altLang="en-US"/>
          </a:p>
        </p:txBody>
      </p:sp>
    </p:spTree>
    <p:extLst>
      <p:ext uri="{BB962C8B-B14F-4D97-AF65-F5344CB8AC3E}">
        <p14:creationId xmlns:p14="http://schemas.microsoft.com/office/powerpoint/2010/main" val="292005332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8B8FD8C-67C6-4093-9FB0-061420D2A24E}"/>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76D404F0-0D13-4F82-B488-D9228B1DA40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C8871150-B5C7-477E-8DE5-22A5E324CDA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330B2B8-6A34-4EF6-8F82-78A9384FACDE}" type="slidenum">
              <a:rPr lang="en-US" altLang="en-US"/>
              <a:pPr/>
              <a:t>‹#›</a:t>
            </a:fld>
            <a:endParaRPr lang="en-US" altLang="en-US"/>
          </a:p>
        </p:txBody>
      </p:sp>
    </p:spTree>
    <p:extLst>
      <p:ext uri="{BB962C8B-B14F-4D97-AF65-F5344CB8AC3E}">
        <p14:creationId xmlns:p14="http://schemas.microsoft.com/office/powerpoint/2010/main" val="23105999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DB05FA7-2E6F-447B-9B3E-CAD18B09A2A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03C06D7F-0ECE-435D-BBF2-3081FCD2683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47F811A3-2606-4274-9D1D-5A85DCBBCAE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31861B9-A177-4798-B60C-795A811EA252}" type="slidenum">
              <a:rPr lang="en-US" altLang="en-US"/>
              <a:pPr/>
              <a:t>‹#›</a:t>
            </a:fld>
            <a:endParaRPr lang="en-US" altLang="en-US"/>
          </a:p>
        </p:txBody>
      </p:sp>
    </p:spTree>
    <p:extLst>
      <p:ext uri="{BB962C8B-B14F-4D97-AF65-F5344CB8AC3E}">
        <p14:creationId xmlns:p14="http://schemas.microsoft.com/office/powerpoint/2010/main" val="214287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4FC008D-FB41-43A1-9B71-5889DEC4BA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28C0E591-5A42-4EF4-AB7B-7685B3091E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8EB60072-DBD4-4591-B1CD-38439FC9AB9D}"/>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D99491-563A-41D9-BEE5-E48DF29A4D64}" type="slidenum">
              <a:rPr lang="en-US" altLang="en-US"/>
              <a:pPr/>
              <a:t>‹#›</a:t>
            </a:fld>
            <a:endParaRPr lang="en-US" altLang="en-US"/>
          </a:p>
        </p:txBody>
      </p:sp>
    </p:spTree>
    <p:extLst>
      <p:ext uri="{BB962C8B-B14F-4D97-AF65-F5344CB8AC3E}">
        <p14:creationId xmlns:p14="http://schemas.microsoft.com/office/powerpoint/2010/main" val="20678169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BC43EB0-F514-46E7-BE15-BF3B37500670}"/>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0EB76B17-4989-4F7C-8ABD-D9BF4F59143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AC894345-F837-465E-AC42-2A76B7814CD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E94FD74-F88D-485D-AD76-2C8149B70009}" type="slidenum">
              <a:rPr lang="en-US" altLang="en-US"/>
              <a:pPr/>
              <a:t>‹#›</a:t>
            </a:fld>
            <a:endParaRPr lang="en-US" altLang="en-US"/>
          </a:p>
        </p:txBody>
      </p:sp>
    </p:spTree>
    <p:extLst>
      <p:ext uri="{BB962C8B-B14F-4D97-AF65-F5344CB8AC3E}">
        <p14:creationId xmlns:p14="http://schemas.microsoft.com/office/powerpoint/2010/main" val="271105898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704B96C4-9D72-4CBA-BDEE-BC8C5A3E1373}"/>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84E718E8-4CE4-41AA-B894-EB0B18F199B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5E14051-C2EA-4373-9DA0-C00408281796}"/>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286D699-15FD-449F-BD17-DEA449795FFA}" type="slidenum">
              <a:rPr lang="en-US" altLang="en-US"/>
              <a:pPr/>
              <a:t>‹#›</a:t>
            </a:fld>
            <a:endParaRPr lang="en-US" altLang="en-US"/>
          </a:p>
        </p:txBody>
      </p:sp>
    </p:spTree>
    <p:extLst>
      <p:ext uri="{BB962C8B-B14F-4D97-AF65-F5344CB8AC3E}">
        <p14:creationId xmlns:p14="http://schemas.microsoft.com/office/powerpoint/2010/main" val="162435445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a:lvl1pPr>
          </a:lstStyle>
          <a:p>
            <a:fld id="{E87D13A9-EA80-4C76-ACCC-D5255FCB9ADC}" type="slidenum">
              <a:rPr lang="en-US" altLang="en-US"/>
              <a:pPr/>
              <a:t>‹#›</a:t>
            </a:fld>
            <a:endParaRPr lang="en-US" altLang="en-US"/>
          </a:p>
        </p:txBody>
      </p:sp>
    </p:spTree>
    <p:extLst>
      <p:ext uri="{BB962C8B-B14F-4D97-AF65-F5344CB8AC3E}">
        <p14:creationId xmlns:p14="http://schemas.microsoft.com/office/powerpoint/2010/main" val="4750291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a:lvl1pPr>
          </a:lstStyle>
          <a:p>
            <a:fld id="{A512F251-BBFC-4475-BE9A-CF793F522A82}" type="slidenum">
              <a:rPr lang="en-US" altLang="en-US"/>
              <a:pPr/>
              <a:t>‹#›</a:t>
            </a:fld>
            <a:endParaRPr lang="en-US" altLang="en-US"/>
          </a:p>
        </p:txBody>
      </p:sp>
    </p:spTree>
    <p:extLst>
      <p:ext uri="{BB962C8B-B14F-4D97-AF65-F5344CB8AC3E}">
        <p14:creationId xmlns:p14="http://schemas.microsoft.com/office/powerpoint/2010/main" val="1485192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5905176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a:lvl1pPr>
          </a:lstStyle>
          <a:p>
            <a:fld id="{1E5FF159-1412-46AD-8076-F20AD9EAF92F}" type="slidenum">
              <a:rPr lang="en-US" altLang="en-US"/>
              <a:pPr/>
              <a:t>‹#›</a:t>
            </a:fld>
            <a:endParaRPr lang="en-US" altLang="en-US"/>
          </a:p>
        </p:txBody>
      </p:sp>
    </p:spTree>
    <p:extLst>
      <p:ext uri="{BB962C8B-B14F-4D97-AF65-F5344CB8AC3E}">
        <p14:creationId xmlns:p14="http://schemas.microsoft.com/office/powerpoint/2010/main" val="290020748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a:lvl1pPr>
          </a:lstStyle>
          <a:p>
            <a:fld id="{5E7C1A4D-B3AB-4300-B3B1-C88CE1C729A0}" type="slidenum">
              <a:rPr lang="en-US" altLang="en-US"/>
              <a:pPr/>
              <a:t>‹#›</a:t>
            </a:fld>
            <a:endParaRPr lang="en-US" altLang="en-US"/>
          </a:p>
        </p:txBody>
      </p:sp>
    </p:spTree>
    <p:extLst>
      <p:ext uri="{BB962C8B-B14F-4D97-AF65-F5344CB8AC3E}">
        <p14:creationId xmlns:p14="http://schemas.microsoft.com/office/powerpoint/2010/main" val="275210908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a:lvl1pPr>
          </a:lstStyle>
          <a:p>
            <a:fld id="{475DC578-79BA-461B-AB5A-20E7F59B03FF}" type="slidenum">
              <a:rPr lang="en-US" altLang="en-US"/>
              <a:pPr/>
              <a:t>‹#›</a:t>
            </a:fld>
            <a:endParaRPr lang="en-US" altLang="en-US"/>
          </a:p>
        </p:txBody>
      </p:sp>
    </p:spTree>
    <p:extLst>
      <p:ext uri="{BB962C8B-B14F-4D97-AF65-F5344CB8AC3E}">
        <p14:creationId xmlns:p14="http://schemas.microsoft.com/office/powerpoint/2010/main" val="402836872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a:lvl1pPr>
          </a:lstStyle>
          <a:p>
            <a:fld id="{C3D75960-9B05-40D5-A967-CCCF58FB3524}" type="slidenum">
              <a:rPr lang="en-US" altLang="en-US"/>
              <a:pPr/>
              <a:t>‹#›</a:t>
            </a:fld>
            <a:endParaRPr lang="en-US" altLang="en-US"/>
          </a:p>
        </p:txBody>
      </p:sp>
    </p:spTree>
    <p:extLst>
      <p:ext uri="{BB962C8B-B14F-4D97-AF65-F5344CB8AC3E}">
        <p14:creationId xmlns:p14="http://schemas.microsoft.com/office/powerpoint/2010/main" val="23255032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a:lvl1pPr>
          </a:lstStyle>
          <a:p>
            <a:fld id="{4F0B9D1B-0585-4D71-B305-CA955D9450F2}" type="slidenum">
              <a:rPr lang="en-US" altLang="en-US"/>
              <a:pPr/>
              <a:t>‹#›</a:t>
            </a:fld>
            <a:endParaRPr lang="en-US" altLang="en-US"/>
          </a:p>
        </p:txBody>
      </p:sp>
    </p:spTree>
    <p:extLst>
      <p:ext uri="{BB962C8B-B14F-4D97-AF65-F5344CB8AC3E}">
        <p14:creationId xmlns:p14="http://schemas.microsoft.com/office/powerpoint/2010/main" val="390260256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a:lvl1pPr>
          </a:lstStyle>
          <a:p>
            <a:fld id="{82A7AFFF-D538-4F6F-B8B5-91E6B589996A}" type="slidenum">
              <a:rPr lang="en-US" altLang="en-US"/>
              <a:pPr/>
              <a:t>‹#›</a:t>
            </a:fld>
            <a:endParaRPr lang="en-US" altLang="en-US"/>
          </a:p>
        </p:txBody>
      </p:sp>
    </p:spTree>
    <p:extLst>
      <p:ext uri="{BB962C8B-B14F-4D97-AF65-F5344CB8AC3E}">
        <p14:creationId xmlns:p14="http://schemas.microsoft.com/office/powerpoint/2010/main" val="40416057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a:lvl1pPr>
          </a:lstStyle>
          <a:p>
            <a:fld id="{1BEA4BFF-3184-4FA2-8ACD-800872997ECD}" type="slidenum">
              <a:rPr lang="en-US" altLang="en-US"/>
              <a:pPr/>
              <a:t>‹#›</a:t>
            </a:fld>
            <a:endParaRPr lang="en-US" altLang="en-US"/>
          </a:p>
        </p:txBody>
      </p:sp>
    </p:spTree>
    <p:extLst>
      <p:ext uri="{BB962C8B-B14F-4D97-AF65-F5344CB8AC3E}">
        <p14:creationId xmlns:p14="http://schemas.microsoft.com/office/powerpoint/2010/main" val="28532557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a:lvl1pPr>
          </a:lstStyle>
          <a:p>
            <a:fld id="{078C5ADA-0A3D-4794-BFA2-EC2F0F219E6F}" type="slidenum">
              <a:rPr lang="en-US" altLang="en-US"/>
              <a:pPr/>
              <a:t>‹#›</a:t>
            </a:fld>
            <a:endParaRPr lang="en-US" altLang="en-US"/>
          </a:p>
        </p:txBody>
      </p:sp>
    </p:spTree>
    <p:extLst>
      <p:ext uri="{BB962C8B-B14F-4D97-AF65-F5344CB8AC3E}">
        <p14:creationId xmlns:p14="http://schemas.microsoft.com/office/powerpoint/2010/main" val="37262516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a:lvl1pPr>
          </a:lstStyle>
          <a:p>
            <a:fld id="{81C2EA98-30AA-4ED8-9D08-54A1D66AA837}" type="slidenum">
              <a:rPr lang="en-US" altLang="en-US"/>
              <a:pPr/>
              <a:t>‹#›</a:t>
            </a:fld>
            <a:endParaRPr lang="en-US" altLang="en-US"/>
          </a:p>
        </p:txBody>
      </p:sp>
    </p:spTree>
    <p:extLst>
      <p:ext uri="{BB962C8B-B14F-4D97-AF65-F5344CB8AC3E}">
        <p14:creationId xmlns:p14="http://schemas.microsoft.com/office/powerpoint/2010/main" val="68883698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77848783"/>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13647162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76816455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9011819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297028293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59519867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94026799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296788905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37674265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201269360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225240532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1591368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5469133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7699956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06714106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300756359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378515064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1818916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23193740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0189502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194395290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11631700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38121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149920069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189551827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331817409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99584004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48135865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37651298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8021986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24628198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33229586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68459232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16835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240532554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132018931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97545575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26828130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11/20/25</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395829504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11/20/25</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309899526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11/20/25</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405711402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11/20/25</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356884017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11/20/25</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358028133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11/20/25</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245322419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11/20/25</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4174160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57985105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11/20/25</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299698009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11/20/25</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68287512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11/20/25</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391573223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11/20/25</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165647722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3984739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121559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283920025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9321141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41023005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3976862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60653047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336612206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8731448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3066689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14773938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260104635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27694558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312159778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37566426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81460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73807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51239169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222940680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83141063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21533751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7135207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240007004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17846604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327381971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58324388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10214302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546453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68448608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91805061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8560565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8653916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194254183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175605121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330707950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24290946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302006119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86945721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157291050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58704113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1414994555"/>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191558197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377801659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304678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402949970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251970909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8793418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572969423"/>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105397692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255222999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205164822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299180946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155897147"/>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96345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01484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4010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26460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79016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82354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96030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500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12475230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37221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18685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47225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67636580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7907960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204404614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52538397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63124273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407278271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245544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36207767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23303815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267483879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259637557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31699086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184395943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01888108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6A48-273B-497D-8CFD-C0CB4477E6B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B6513D-A359-4854-8278-DE50F71D8B6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DC52F9-5372-4ADE-AF25-C7AD2822DD1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8627817-C11C-42A8-BAEE-D8F47CED42F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A7EE4-94B8-4426-BA2F-296E29E0B2B0}"/>
              </a:ext>
            </a:extLst>
          </p:cNvPr>
          <p:cNvSpPr>
            <a:spLocks noGrp="1"/>
          </p:cNvSpPr>
          <p:nvPr>
            <p:ph type="sldNum" sz="quarter" idx="12"/>
          </p:nvPr>
        </p:nvSpPr>
        <p:spPr/>
        <p:txBody>
          <a:bodyPr/>
          <a:lstStyle>
            <a:lvl1pPr>
              <a:defRPr/>
            </a:lvl1pPr>
          </a:lstStyle>
          <a:p>
            <a:fld id="{1083FB7F-D0CF-45A8-A7A0-1468AEF77DA5}" type="slidenum">
              <a:rPr lang="en-US" altLang="en-US"/>
              <a:pPr/>
              <a:t>‹#›</a:t>
            </a:fld>
            <a:endParaRPr lang="en-US" altLang="en-US"/>
          </a:p>
        </p:txBody>
      </p:sp>
    </p:spTree>
    <p:extLst>
      <p:ext uri="{BB962C8B-B14F-4D97-AF65-F5344CB8AC3E}">
        <p14:creationId xmlns:p14="http://schemas.microsoft.com/office/powerpoint/2010/main" val="109946866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9B56-1C94-4E36-9F23-9E08872DB4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3A1370-0895-46F6-BB59-6F33C8862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7B6FB2-CE2F-48CE-A2A8-A8FA6D61A0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E6B53C-8FB9-42A1-BC8A-D39CD95D6E6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94E02F0-90B5-404A-9A86-F00B8F220B71}"/>
              </a:ext>
            </a:extLst>
          </p:cNvPr>
          <p:cNvSpPr>
            <a:spLocks noGrp="1"/>
          </p:cNvSpPr>
          <p:nvPr>
            <p:ph type="sldNum" sz="quarter" idx="12"/>
          </p:nvPr>
        </p:nvSpPr>
        <p:spPr/>
        <p:txBody>
          <a:bodyPr/>
          <a:lstStyle>
            <a:lvl1pPr>
              <a:defRPr/>
            </a:lvl1pPr>
          </a:lstStyle>
          <a:p>
            <a:fld id="{C8281C6D-ABFF-4E72-8494-5AF8E7FCF699}" type="slidenum">
              <a:rPr lang="en-US" altLang="en-US"/>
              <a:pPr/>
              <a:t>‹#›</a:t>
            </a:fld>
            <a:endParaRPr lang="en-US" altLang="en-US"/>
          </a:p>
        </p:txBody>
      </p:sp>
    </p:spTree>
    <p:extLst>
      <p:ext uri="{BB962C8B-B14F-4D97-AF65-F5344CB8AC3E}">
        <p14:creationId xmlns:p14="http://schemas.microsoft.com/office/powerpoint/2010/main" val="388721025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DB44-3D7B-45B8-BC9B-A202D273F7C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4EE81B-E235-452F-8A68-12873FC27CA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3E245820-5E22-43D8-AF83-59F8454676F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1A7B0B-B696-40E1-AA12-3565D8E01C7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685F48-4363-4A26-8F42-34F7EDCEF935}"/>
              </a:ext>
            </a:extLst>
          </p:cNvPr>
          <p:cNvSpPr>
            <a:spLocks noGrp="1"/>
          </p:cNvSpPr>
          <p:nvPr>
            <p:ph type="sldNum" sz="quarter" idx="12"/>
          </p:nvPr>
        </p:nvSpPr>
        <p:spPr/>
        <p:txBody>
          <a:bodyPr/>
          <a:lstStyle>
            <a:lvl1pPr>
              <a:defRPr/>
            </a:lvl1pPr>
          </a:lstStyle>
          <a:p>
            <a:fld id="{0B8CECF0-96C6-4A12-8619-BCCFED3EA207}" type="slidenum">
              <a:rPr lang="en-US" altLang="en-US"/>
              <a:pPr/>
              <a:t>‹#›</a:t>
            </a:fld>
            <a:endParaRPr lang="en-US" altLang="en-US"/>
          </a:p>
        </p:txBody>
      </p:sp>
    </p:spTree>
    <p:extLst>
      <p:ext uri="{BB962C8B-B14F-4D97-AF65-F5344CB8AC3E}">
        <p14:creationId xmlns:p14="http://schemas.microsoft.com/office/powerpoint/2010/main" val="185340744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0D92-2ADC-4A43-9B57-FD6FC17671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EB4442-80DE-46A9-9ABA-B0132B517183}"/>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6E307D-2BCE-4FB9-8833-81C991F75835}"/>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174A64-4BE9-4783-A98E-83F839193E0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842E9D-80F6-4928-A153-C6F367E1CF9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2D948F-3913-49C5-827A-FA2006C178E5}"/>
              </a:ext>
            </a:extLst>
          </p:cNvPr>
          <p:cNvSpPr>
            <a:spLocks noGrp="1"/>
          </p:cNvSpPr>
          <p:nvPr>
            <p:ph type="sldNum" sz="quarter" idx="12"/>
          </p:nvPr>
        </p:nvSpPr>
        <p:spPr/>
        <p:txBody>
          <a:bodyPr/>
          <a:lstStyle>
            <a:lvl1pPr>
              <a:defRPr/>
            </a:lvl1pPr>
          </a:lstStyle>
          <a:p>
            <a:fld id="{4B2F97A6-329A-47B0-91D1-DABCC51F469C}" type="slidenum">
              <a:rPr lang="en-US" altLang="en-US"/>
              <a:pPr/>
              <a:t>‹#›</a:t>
            </a:fld>
            <a:endParaRPr lang="en-US" altLang="en-US"/>
          </a:p>
        </p:txBody>
      </p:sp>
    </p:spTree>
    <p:extLst>
      <p:ext uri="{BB962C8B-B14F-4D97-AF65-F5344CB8AC3E}">
        <p14:creationId xmlns:p14="http://schemas.microsoft.com/office/powerpoint/2010/main" val="2150878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00830829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4F83-DDAA-4EFF-A2DD-6F1BE8AD7E0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344651-0895-499E-82C1-E6715CABB5B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A1AB4F-AB58-4471-8CD2-E292E46E983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1826AB-D0F6-4AD6-97A6-1AE4BC6B5A1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DA5BB4-4FB6-4465-BB39-2FD607D96B4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2C4E9E-355B-43DD-897A-B500F633EAE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099DF88-E0AF-48EE-809F-D7C58236A41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ACC5397-B5D7-4DF2-B0F0-073E490C7AA0}"/>
              </a:ext>
            </a:extLst>
          </p:cNvPr>
          <p:cNvSpPr>
            <a:spLocks noGrp="1"/>
          </p:cNvSpPr>
          <p:nvPr>
            <p:ph type="sldNum" sz="quarter" idx="12"/>
          </p:nvPr>
        </p:nvSpPr>
        <p:spPr/>
        <p:txBody>
          <a:bodyPr/>
          <a:lstStyle>
            <a:lvl1pPr>
              <a:defRPr/>
            </a:lvl1pPr>
          </a:lstStyle>
          <a:p>
            <a:fld id="{120F924F-EADE-457C-8D0A-43DF5D8D4274}" type="slidenum">
              <a:rPr lang="en-US" altLang="en-US"/>
              <a:pPr/>
              <a:t>‹#›</a:t>
            </a:fld>
            <a:endParaRPr lang="en-US" altLang="en-US"/>
          </a:p>
        </p:txBody>
      </p:sp>
    </p:spTree>
    <p:extLst>
      <p:ext uri="{BB962C8B-B14F-4D97-AF65-F5344CB8AC3E}">
        <p14:creationId xmlns:p14="http://schemas.microsoft.com/office/powerpoint/2010/main" val="13500093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4600-5BB4-471E-8F9D-16869777E0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D98525-9FAF-451B-9568-9B76204A74A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E0A6894-7B40-4F55-94B2-0AE92FD6EC0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8044CB1-C940-4877-931F-7BD6EF32DC57}"/>
              </a:ext>
            </a:extLst>
          </p:cNvPr>
          <p:cNvSpPr>
            <a:spLocks noGrp="1"/>
          </p:cNvSpPr>
          <p:nvPr>
            <p:ph type="sldNum" sz="quarter" idx="12"/>
          </p:nvPr>
        </p:nvSpPr>
        <p:spPr/>
        <p:txBody>
          <a:bodyPr/>
          <a:lstStyle>
            <a:lvl1pPr>
              <a:defRPr/>
            </a:lvl1pPr>
          </a:lstStyle>
          <a:p>
            <a:fld id="{A54BC425-460B-43AE-BE97-970048B2963D}" type="slidenum">
              <a:rPr lang="en-US" altLang="en-US"/>
              <a:pPr/>
              <a:t>‹#›</a:t>
            </a:fld>
            <a:endParaRPr lang="en-US" altLang="en-US"/>
          </a:p>
        </p:txBody>
      </p:sp>
    </p:spTree>
    <p:extLst>
      <p:ext uri="{BB962C8B-B14F-4D97-AF65-F5344CB8AC3E}">
        <p14:creationId xmlns:p14="http://schemas.microsoft.com/office/powerpoint/2010/main" val="265598565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C6B527-BE60-4DA2-B4BD-F2A35869340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2340393-881F-4521-B174-9F85D75602E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667D4A5-B293-44A1-B6FD-BB9FE26573ED}"/>
              </a:ext>
            </a:extLst>
          </p:cNvPr>
          <p:cNvSpPr>
            <a:spLocks noGrp="1"/>
          </p:cNvSpPr>
          <p:nvPr>
            <p:ph type="sldNum" sz="quarter" idx="12"/>
          </p:nvPr>
        </p:nvSpPr>
        <p:spPr/>
        <p:txBody>
          <a:bodyPr/>
          <a:lstStyle>
            <a:lvl1pPr>
              <a:defRPr/>
            </a:lvl1pPr>
          </a:lstStyle>
          <a:p>
            <a:fld id="{8A1EB771-A013-4F40-A916-02611B8FECC4}" type="slidenum">
              <a:rPr lang="en-US" altLang="en-US"/>
              <a:pPr/>
              <a:t>‹#›</a:t>
            </a:fld>
            <a:endParaRPr lang="en-US" altLang="en-US"/>
          </a:p>
        </p:txBody>
      </p:sp>
    </p:spTree>
    <p:extLst>
      <p:ext uri="{BB962C8B-B14F-4D97-AF65-F5344CB8AC3E}">
        <p14:creationId xmlns:p14="http://schemas.microsoft.com/office/powerpoint/2010/main" val="300267209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3477-75EE-4055-950A-7106B8561D8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7D7086-DF64-4EDF-8D7F-F7A34CDFD53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6DEF5A-68ED-46D6-9C15-AB7EC6A553A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F6875E-14D3-485A-9E81-E5A4B02DE8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C7A23D-BCE9-4258-BC00-A750F4EF1E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831C3F5-94E9-4320-ABDF-6D5DB2171885}"/>
              </a:ext>
            </a:extLst>
          </p:cNvPr>
          <p:cNvSpPr>
            <a:spLocks noGrp="1"/>
          </p:cNvSpPr>
          <p:nvPr>
            <p:ph type="sldNum" sz="quarter" idx="12"/>
          </p:nvPr>
        </p:nvSpPr>
        <p:spPr/>
        <p:txBody>
          <a:bodyPr/>
          <a:lstStyle>
            <a:lvl1pPr>
              <a:defRPr/>
            </a:lvl1pPr>
          </a:lstStyle>
          <a:p>
            <a:fld id="{6105F1BF-D49B-4729-8E29-706D405CBD99}" type="slidenum">
              <a:rPr lang="en-US" altLang="en-US"/>
              <a:pPr/>
              <a:t>‹#›</a:t>
            </a:fld>
            <a:endParaRPr lang="en-US" altLang="en-US"/>
          </a:p>
        </p:txBody>
      </p:sp>
    </p:spTree>
    <p:extLst>
      <p:ext uri="{BB962C8B-B14F-4D97-AF65-F5344CB8AC3E}">
        <p14:creationId xmlns:p14="http://schemas.microsoft.com/office/powerpoint/2010/main" val="286241160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2C16-92D8-47A5-BAE3-D45A258C3A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0080E3-2576-4B90-943C-CB791246FC6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C6685A-90AB-4B98-8D42-9ED86764A6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141022-4D8E-49E9-BF74-90359FD294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6F8D473-5CCE-4C68-9238-622597E27C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4A53E96-B519-4AF0-8608-243ACE51508A}"/>
              </a:ext>
            </a:extLst>
          </p:cNvPr>
          <p:cNvSpPr>
            <a:spLocks noGrp="1"/>
          </p:cNvSpPr>
          <p:nvPr>
            <p:ph type="sldNum" sz="quarter" idx="12"/>
          </p:nvPr>
        </p:nvSpPr>
        <p:spPr/>
        <p:txBody>
          <a:bodyPr/>
          <a:lstStyle>
            <a:lvl1pPr>
              <a:defRPr/>
            </a:lvl1pPr>
          </a:lstStyle>
          <a:p>
            <a:fld id="{7A242CD4-39B4-4904-9E26-8B4B75956D7B}" type="slidenum">
              <a:rPr lang="en-US" altLang="en-US"/>
              <a:pPr/>
              <a:t>‹#›</a:t>
            </a:fld>
            <a:endParaRPr lang="en-US" altLang="en-US"/>
          </a:p>
        </p:txBody>
      </p:sp>
    </p:spTree>
    <p:extLst>
      <p:ext uri="{BB962C8B-B14F-4D97-AF65-F5344CB8AC3E}">
        <p14:creationId xmlns:p14="http://schemas.microsoft.com/office/powerpoint/2010/main" val="255741747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69A6-39F1-43A2-AD32-46BDA5FA70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5C8786-2343-4FB5-9C11-1BA49AC3B7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F78EF0-3D31-4561-B8BA-F3FADFE2577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5F82C1E-018B-4D1E-B149-643236B0F2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92B06E-A0DB-428E-B4B9-995BAF07E395}"/>
              </a:ext>
            </a:extLst>
          </p:cNvPr>
          <p:cNvSpPr>
            <a:spLocks noGrp="1"/>
          </p:cNvSpPr>
          <p:nvPr>
            <p:ph type="sldNum" sz="quarter" idx="12"/>
          </p:nvPr>
        </p:nvSpPr>
        <p:spPr/>
        <p:txBody>
          <a:bodyPr/>
          <a:lstStyle>
            <a:lvl1pPr>
              <a:defRPr/>
            </a:lvl1pPr>
          </a:lstStyle>
          <a:p>
            <a:fld id="{EF6A3B29-19F1-4C7F-BA3A-0D511F3561CF}" type="slidenum">
              <a:rPr lang="en-US" altLang="en-US"/>
              <a:pPr/>
              <a:t>‹#›</a:t>
            </a:fld>
            <a:endParaRPr lang="en-US" altLang="en-US"/>
          </a:p>
        </p:txBody>
      </p:sp>
    </p:spTree>
    <p:extLst>
      <p:ext uri="{BB962C8B-B14F-4D97-AF65-F5344CB8AC3E}">
        <p14:creationId xmlns:p14="http://schemas.microsoft.com/office/powerpoint/2010/main" val="130319367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E1216-435B-4E35-B588-9ADAD361D915}"/>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7D1507-8B3E-4A4F-A8D2-D5B0252F86A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8D1B50-7B28-4703-A5BF-DDB96835D0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81615E-88B8-49DE-9557-396A5AC620B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E164CF5-07C5-47B9-A210-D6DF449623FD}"/>
              </a:ext>
            </a:extLst>
          </p:cNvPr>
          <p:cNvSpPr>
            <a:spLocks noGrp="1"/>
          </p:cNvSpPr>
          <p:nvPr>
            <p:ph type="sldNum" sz="quarter" idx="12"/>
          </p:nvPr>
        </p:nvSpPr>
        <p:spPr/>
        <p:txBody>
          <a:bodyPr/>
          <a:lstStyle>
            <a:lvl1pPr>
              <a:defRPr/>
            </a:lvl1pPr>
          </a:lstStyle>
          <a:p>
            <a:fld id="{B2EB1BC5-D668-427A-846A-232FD0D157D7}" type="slidenum">
              <a:rPr lang="en-US" altLang="en-US"/>
              <a:pPr/>
              <a:t>‹#›</a:t>
            </a:fld>
            <a:endParaRPr lang="en-US" altLang="en-US"/>
          </a:p>
        </p:txBody>
      </p:sp>
    </p:spTree>
    <p:extLst>
      <p:ext uri="{BB962C8B-B14F-4D97-AF65-F5344CB8AC3E}">
        <p14:creationId xmlns:p14="http://schemas.microsoft.com/office/powerpoint/2010/main" val="40426487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6F48BB-8A02-4504-B459-43F34A073A3A}"/>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A5921672-A0F5-4FC7-9ADA-B06BBD755B08}"/>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5444695-B100-4490-93B1-33E81AB1E041}"/>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5B85183-95A0-462D-91A6-9D2746BCE803}"/>
              </a:ext>
            </a:extLst>
          </p:cNvPr>
          <p:cNvSpPr>
            <a:spLocks noGrp="1"/>
          </p:cNvSpPr>
          <p:nvPr>
            <p:ph type="sldNum" sz="quarter" idx="12"/>
          </p:nvPr>
        </p:nvSpPr>
        <p:spPr>
          <a:xfrm>
            <a:off x="6553200" y="6245225"/>
            <a:ext cx="2133600" cy="476250"/>
          </a:xfrm>
        </p:spPr>
        <p:txBody>
          <a:bodyPr/>
          <a:lstStyle>
            <a:lvl1pPr>
              <a:defRPr/>
            </a:lvl1pPr>
          </a:lstStyle>
          <a:p>
            <a:fld id="{9D63D25A-0D07-46A2-8DE8-DF13FC0B26A5}" type="slidenum">
              <a:rPr lang="en-US" altLang="en-US"/>
              <a:pPr/>
              <a:t>‹#›</a:t>
            </a:fld>
            <a:endParaRPr lang="en-US" altLang="en-US"/>
          </a:p>
        </p:txBody>
      </p:sp>
    </p:spTree>
    <p:extLst>
      <p:ext uri="{BB962C8B-B14F-4D97-AF65-F5344CB8AC3E}">
        <p14:creationId xmlns:p14="http://schemas.microsoft.com/office/powerpoint/2010/main" val="141030389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B58995BA-A0A2-4AB3-994C-00A062F813DF}"/>
              </a:ext>
            </a:extLst>
          </p:cNvPr>
          <p:cNvGrpSpPr>
            <a:grpSpLocks/>
          </p:cNvGrpSpPr>
          <p:nvPr/>
        </p:nvGrpSpPr>
        <p:grpSpPr bwMode="auto">
          <a:xfrm>
            <a:off x="0" y="0"/>
            <a:ext cx="9140825" cy="6850063"/>
            <a:chOff x="0" y="0"/>
            <a:chExt cx="5758" cy="4315"/>
          </a:xfrm>
        </p:grpSpPr>
        <p:grpSp>
          <p:nvGrpSpPr>
            <p:cNvPr id="40963" name="Group 3">
              <a:extLst>
                <a:ext uri="{FF2B5EF4-FFF2-40B4-BE49-F238E27FC236}">
                  <a16:creationId xmlns:a16="http://schemas.microsoft.com/office/drawing/2014/main" id="{51C55653-A510-4759-B782-BD0CFD58EC19}"/>
                </a:ext>
              </a:extLst>
            </p:cNvPr>
            <p:cNvGrpSpPr>
              <a:grpSpLocks/>
            </p:cNvGrpSpPr>
            <p:nvPr userDrawn="1"/>
          </p:nvGrpSpPr>
          <p:grpSpPr bwMode="auto">
            <a:xfrm>
              <a:off x="1728" y="2230"/>
              <a:ext cx="4027" cy="2085"/>
              <a:chOff x="1728" y="2230"/>
              <a:chExt cx="4027" cy="2085"/>
            </a:xfrm>
          </p:grpSpPr>
          <p:sp>
            <p:nvSpPr>
              <p:cNvPr id="40964" name="Freeform 4">
                <a:extLst>
                  <a:ext uri="{FF2B5EF4-FFF2-40B4-BE49-F238E27FC236}">
                    <a16:creationId xmlns:a16="http://schemas.microsoft.com/office/drawing/2014/main" id="{36AA230E-B2AC-42B4-8DFB-16F9ABF0A18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5" name="Freeform 5">
                <a:extLst>
                  <a:ext uri="{FF2B5EF4-FFF2-40B4-BE49-F238E27FC236}">
                    <a16:creationId xmlns:a16="http://schemas.microsoft.com/office/drawing/2014/main" id="{5BC27366-0B64-45C6-8667-A075D698848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6" name="Freeform 6">
                <a:extLst>
                  <a:ext uri="{FF2B5EF4-FFF2-40B4-BE49-F238E27FC236}">
                    <a16:creationId xmlns:a16="http://schemas.microsoft.com/office/drawing/2014/main" id="{BE476630-44CE-4F2D-ACED-54663915955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7" name="Freeform 7">
                <a:extLst>
                  <a:ext uri="{FF2B5EF4-FFF2-40B4-BE49-F238E27FC236}">
                    <a16:creationId xmlns:a16="http://schemas.microsoft.com/office/drawing/2014/main" id="{8E1E8061-E614-4804-B42D-8A4517A42F3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8" name="Freeform 8">
                <a:extLst>
                  <a:ext uri="{FF2B5EF4-FFF2-40B4-BE49-F238E27FC236}">
                    <a16:creationId xmlns:a16="http://schemas.microsoft.com/office/drawing/2014/main" id="{A9881226-D7B5-403D-8831-0338992679EF}"/>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0969" name="Freeform 9">
              <a:extLst>
                <a:ext uri="{FF2B5EF4-FFF2-40B4-BE49-F238E27FC236}">
                  <a16:creationId xmlns:a16="http://schemas.microsoft.com/office/drawing/2014/main" id="{4DAECB9D-2EC8-4544-99ED-E6C30C644C8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70" name="Freeform 10">
              <a:extLst>
                <a:ext uri="{FF2B5EF4-FFF2-40B4-BE49-F238E27FC236}">
                  <a16:creationId xmlns:a16="http://schemas.microsoft.com/office/drawing/2014/main" id="{78B402BD-6DF7-471F-B369-0B09B21D1AFF}"/>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0971" name="Rectangle 11">
            <a:extLst>
              <a:ext uri="{FF2B5EF4-FFF2-40B4-BE49-F238E27FC236}">
                <a16:creationId xmlns:a16="http://schemas.microsoft.com/office/drawing/2014/main" id="{CF6E4177-0073-4D0C-B7AC-8DAAA9FA1518}"/>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40972" name="Rectangle 12">
            <a:extLst>
              <a:ext uri="{FF2B5EF4-FFF2-40B4-BE49-F238E27FC236}">
                <a16:creationId xmlns:a16="http://schemas.microsoft.com/office/drawing/2014/main" id="{D6493E60-DDA2-4998-AAB2-DFB7FF808B98}"/>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0973" name="Rectangle 13">
            <a:extLst>
              <a:ext uri="{FF2B5EF4-FFF2-40B4-BE49-F238E27FC236}">
                <a16:creationId xmlns:a16="http://schemas.microsoft.com/office/drawing/2014/main" id="{2EEBC909-D7C5-494A-B49C-E5572A9B981F}"/>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40974" name="Rectangle 14">
            <a:extLst>
              <a:ext uri="{FF2B5EF4-FFF2-40B4-BE49-F238E27FC236}">
                <a16:creationId xmlns:a16="http://schemas.microsoft.com/office/drawing/2014/main" id="{47C3501F-8990-4276-B406-AC4D3E6FF795}"/>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40975" name="Rectangle 15">
            <a:extLst>
              <a:ext uri="{FF2B5EF4-FFF2-40B4-BE49-F238E27FC236}">
                <a16:creationId xmlns:a16="http://schemas.microsoft.com/office/drawing/2014/main" id="{45B554A6-7F60-437F-9FC7-C34DE5C798D6}"/>
              </a:ext>
            </a:extLst>
          </p:cNvPr>
          <p:cNvSpPr>
            <a:spLocks noGrp="1" noChangeArrowheads="1"/>
          </p:cNvSpPr>
          <p:nvPr>
            <p:ph type="sldNum" sz="quarter" idx="4"/>
          </p:nvPr>
        </p:nvSpPr>
        <p:spPr>
          <a:xfrm>
            <a:off x="6553200" y="6254750"/>
            <a:ext cx="2133600" cy="476250"/>
          </a:xfrm>
        </p:spPr>
        <p:txBody>
          <a:bodyPr/>
          <a:lstStyle>
            <a:lvl1pPr>
              <a:defRPr/>
            </a:lvl1pPr>
          </a:lstStyle>
          <a:p>
            <a:fld id="{D11C337B-3587-4B38-931B-400A113EAC0F}" type="slidenum">
              <a:rPr lang="en-US" altLang="en-US"/>
              <a:pPr/>
              <a:t>‹#›</a:t>
            </a:fld>
            <a:endParaRPr lang="en-US" altLang="en-US"/>
          </a:p>
        </p:txBody>
      </p:sp>
    </p:spTree>
    <p:extLst>
      <p:ext uri="{BB962C8B-B14F-4D97-AF65-F5344CB8AC3E}">
        <p14:creationId xmlns:p14="http://schemas.microsoft.com/office/powerpoint/2010/main" val="259185948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4C5C-3611-4A85-A9C9-E4E68AB79C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BF04C2-2B4B-4BD5-8DDF-C3B6B882FA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F3CBCC-1EF4-4E02-A07D-B1C6B209D50D}"/>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B262025-4994-483A-B16B-0C554EB18AF3}"/>
              </a:ext>
            </a:extLst>
          </p:cNvPr>
          <p:cNvSpPr>
            <a:spLocks noGrp="1"/>
          </p:cNvSpPr>
          <p:nvPr>
            <p:ph type="sldNum" sz="quarter" idx="11"/>
          </p:nvPr>
        </p:nvSpPr>
        <p:spPr/>
        <p:txBody>
          <a:bodyPr/>
          <a:lstStyle>
            <a:lvl1pPr>
              <a:defRPr/>
            </a:lvl1pPr>
          </a:lstStyle>
          <a:p>
            <a:fld id="{ACD624DF-1173-4BC7-8C16-3E2F457918F5}" type="slidenum">
              <a:rPr lang="en-US" altLang="en-US"/>
              <a:pPr/>
              <a:t>‹#›</a:t>
            </a:fld>
            <a:endParaRPr lang="en-US" altLang="en-US"/>
          </a:p>
        </p:txBody>
      </p:sp>
      <p:sp>
        <p:nvSpPr>
          <p:cNvPr id="6" name="Footer Placeholder 5">
            <a:extLst>
              <a:ext uri="{FF2B5EF4-FFF2-40B4-BE49-F238E27FC236}">
                <a16:creationId xmlns:a16="http://schemas.microsoft.com/office/drawing/2014/main" id="{44A90A22-3610-447D-B76D-A2036A802DB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25648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20/11/2025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14873639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C665-3A16-41A9-BCC4-3928F2DAB4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CBF263-623D-4144-864F-12CEF5B81C5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D5E4B04A-4590-4287-B910-63EE9A4B771D}"/>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2F127A8-6FB3-4CD4-B768-B463BB660AA4}"/>
              </a:ext>
            </a:extLst>
          </p:cNvPr>
          <p:cNvSpPr>
            <a:spLocks noGrp="1"/>
          </p:cNvSpPr>
          <p:nvPr>
            <p:ph type="sldNum" sz="quarter" idx="11"/>
          </p:nvPr>
        </p:nvSpPr>
        <p:spPr/>
        <p:txBody>
          <a:bodyPr/>
          <a:lstStyle>
            <a:lvl1pPr>
              <a:defRPr/>
            </a:lvl1pPr>
          </a:lstStyle>
          <a:p>
            <a:fld id="{E8823BF9-E304-4C2D-ABFD-16350C49B002}" type="slidenum">
              <a:rPr lang="en-US" altLang="en-US"/>
              <a:pPr/>
              <a:t>‹#›</a:t>
            </a:fld>
            <a:endParaRPr lang="en-US" altLang="en-US"/>
          </a:p>
        </p:txBody>
      </p:sp>
      <p:sp>
        <p:nvSpPr>
          <p:cNvPr id="6" name="Footer Placeholder 5">
            <a:extLst>
              <a:ext uri="{FF2B5EF4-FFF2-40B4-BE49-F238E27FC236}">
                <a16:creationId xmlns:a16="http://schemas.microsoft.com/office/drawing/2014/main" id="{0DDF352E-C030-4768-BB8C-70833B08DBC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23158621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9184-FE7E-41DD-84B2-EF91D62224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7A7527-AF45-4FB6-8A43-CCE754ABD2D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B0EF45-7728-4AC1-BBD6-A036CE976C96}"/>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FAA59-7167-4F6F-9A23-5D9959DDCDAA}"/>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9344D7-2ACB-4513-8240-1CFDF94DA9B6}"/>
              </a:ext>
            </a:extLst>
          </p:cNvPr>
          <p:cNvSpPr>
            <a:spLocks noGrp="1"/>
          </p:cNvSpPr>
          <p:nvPr>
            <p:ph type="sldNum" sz="quarter" idx="11"/>
          </p:nvPr>
        </p:nvSpPr>
        <p:spPr/>
        <p:txBody>
          <a:bodyPr/>
          <a:lstStyle>
            <a:lvl1pPr>
              <a:defRPr/>
            </a:lvl1pPr>
          </a:lstStyle>
          <a:p>
            <a:fld id="{8438E361-05B9-4C53-BA7C-A4C981A30025}" type="slidenum">
              <a:rPr lang="en-US" altLang="en-US"/>
              <a:pPr/>
              <a:t>‹#›</a:t>
            </a:fld>
            <a:endParaRPr lang="en-US" altLang="en-US"/>
          </a:p>
        </p:txBody>
      </p:sp>
      <p:sp>
        <p:nvSpPr>
          <p:cNvPr id="7" name="Footer Placeholder 6">
            <a:extLst>
              <a:ext uri="{FF2B5EF4-FFF2-40B4-BE49-F238E27FC236}">
                <a16:creationId xmlns:a16="http://schemas.microsoft.com/office/drawing/2014/main" id="{C72CD50C-A9BB-46D3-BA4D-A771350252D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0534252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D458-1896-4276-9FF5-EA7A4C96E3B3}"/>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7A514B-C192-434D-B17A-9751926E4F6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C1733F-DB67-4A2D-B0A5-AC328559F5F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ABEF5B-AFA3-44A9-BE97-48F10F4F25F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954C5F-D090-4634-B72C-997C11E3D399}"/>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E7FB2B-17BD-4B67-8CF9-4598BC90ACF0}"/>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9544FD9-22D4-4E9E-AB33-F93D2B0F053F}"/>
              </a:ext>
            </a:extLst>
          </p:cNvPr>
          <p:cNvSpPr>
            <a:spLocks noGrp="1"/>
          </p:cNvSpPr>
          <p:nvPr>
            <p:ph type="sldNum" sz="quarter" idx="11"/>
          </p:nvPr>
        </p:nvSpPr>
        <p:spPr/>
        <p:txBody>
          <a:bodyPr/>
          <a:lstStyle>
            <a:lvl1pPr>
              <a:defRPr/>
            </a:lvl1pPr>
          </a:lstStyle>
          <a:p>
            <a:fld id="{0630C7E3-9767-454F-B2CB-3885EFB169DB}" type="slidenum">
              <a:rPr lang="en-US" altLang="en-US"/>
              <a:pPr/>
              <a:t>‹#›</a:t>
            </a:fld>
            <a:endParaRPr lang="en-US" altLang="en-US"/>
          </a:p>
        </p:txBody>
      </p:sp>
      <p:sp>
        <p:nvSpPr>
          <p:cNvPr id="9" name="Footer Placeholder 8">
            <a:extLst>
              <a:ext uri="{FF2B5EF4-FFF2-40B4-BE49-F238E27FC236}">
                <a16:creationId xmlns:a16="http://schemas.microsoft.com/office/drawing/2014/main" id="{A24585C7-4A1E-4314-AFDD-9B4426C9C4C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8385495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83C-1BCF-42B0-ADBD-E57A7E5614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9DBA59-4CE4-4F3A-AAB1-A0CEE49BD6B7}"/>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2CB46A5-8414-404A-8614-E422D755D243}"/>
              </a:ext>
            </a:extLst>
          </p:cNvPr>
          <p:cNvSpPr>
            <a:spLocks noGrp="1"/>
          </p:cNvSpPr>
          <p:nvPr>
            <p:ph type="sldNum" sz="quarter" idx="11"/>
          </p:nvPr>
        </p:nvSpPr>
        <p:spPr/>
        <p:txBody>
          <a:bodyPr/>
          <a:lstStyle>
            <a:lvl1pPr>
              <a:defRPr/>
            </a:lvl1pPr>
          </a:lstStyle>
          <a:p>
            <a:fld id="{7A9A9122-119D-40FB-A3EF-089EF1FE4E29}" type="slidenum">
              <a:rPr lang="en-US" altLang="en-US"/>
              <a:pPr/>
              <a:t>‹#›</a:t>
            </a:fld>
            <a:endParaRPr lang="en-US" altLang="en-US"/>
          </a:p>
        </p:txBody>
      </p:sp>
      <p:sp>
        <p:nvSpPr>
          <p:cNvPr id="5" name="Footer Placeholder 4">
            <a:extLst>
              <a:ext uri="{FF2B5EF4-FFF2-40B4-BE49-F238E27FC236}">
                <a16:creationId xmlns:a16="http://schemas.microsoft.com/office/drawing/2014/main" id="{1459BF20-8057-4AE2-ABD9-12F2A07C5A7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45941094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E50ECD-16F3-4D85-979A-EC1074CDDC14}"/>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38052A4D-5F41-4CEC-BDB7-86D625C56A98}"/>
              </a:ext>
            </a:extLst>
          </p:cNvPr>
          <p:cNvSpPr>
            <a:spLocks noGrp="1"/>
          </p:cNvSpPr>
          <p:nvPr>
            <p:ph type="sldNum" sz="quarter" idx="11"/>
          </p:nvPr>
        </p:nvSpPr>
        <p:spPr/>
        <p:txBody>
          <a:bodyPr/>
          <a:lstStyle>
            <a:lvl1pPr>
              <a:defRPr/>
            </a:lvl1pPr>
          </a:lstStyle>
          <a:p>
            <a:fld id="{233B7F33-D359-4406-8B66-7E63179DBF78}" type="slidenum">
              <a:rPr lang="en-US" altLang="en-US"/>
              <a:pPr/>
              <a:t>‹#›</a:t>
            </a:fld>
            <a:endParaRPr lang="en-US" altLang="en-US"/>
          </a:p>
        </p:txBody>
      </p:sp>
      <p:sp>
        <p:nvSpPr>
          <p:cNvPr id="4" name="Footer Placeholder 3">
            <a:extLst>
              <a:ext uri="{FF2B5EF4-FFF2-40B4-BE49-F238E27FC236}">
                <a16:creationId xmlns:a16="http://schemas.microsoft.com/office/drawing/2014/main" id="{0487FD3B-19F2-4B72-9259-27794983186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0970780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5CED-6837-4A4C-9679-C53F4E67C5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C6BE58-D98E-4503-BA2A-2054C0A9DD4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46DC22-C889-437A-9F2E-07FEEC309C5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B821BF-A49E-449A-A4B4-29C1FC72BDA8}"/>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8FD508-E6A0-4DCF-9B9C-F8DDCAADD6BB}"/>
              </a:ext>
            </a:extLst>
          </p:cNvPr>
          <p:cNvSpPr>
            <a:spLocks noGrp="1"/>
          </p:cNvSpPr>
          <p:nvPr>
            <p:ph type="sldNum" sz="quarter" idx="11"/>
          </p:nvPr>
        </p:nvSpPr>
        <p:spPr/>
        <p:txBody>
          <a:bodyPr/>
          <a:lstStyle>
            <a:lvl1pPr>
              <a:defRPr/>
            </a:lvl1pPr>
          </a:lstStyle>
          <a:p>
            <a:fld id="{208978A6-7AF1-485A-B946-5B6536E38098}" type="slidenum">
              <a:rPr lang="en-US" altLang="en-US"/>
              <a:pPr/>
              <a:t>‹#›</a:t>
            </a:fld>
            <a:endParaRPr lang="en-US" altLang="en-US"/>
          </a:p>
        </p:txBody>
      </p:sp>
      <p:sp>
        <p:nvSpPr>
          <p:cNvPr id="7" name="Footer Placeholder 6">
            <a:extLst>
              <a:ext uri="{FF2B5EF4-FFF2-40B4-BE49-F238E27FC236}">
                <a16:creationId xmlns:a16="http://schemas.microsoft.com/office/drawing/2014/main" id="{69FDD60E-0915-492F-B3CA-785C49509F8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5261673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02AC-9458-4056-8F90-89235DCBCE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25ADD7-77D1-4645-8D2F-9BC69405677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EF6D07-B921-4FC6-8B42-45DC00E725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FB8DAB-61FD-4065-BA58-129C46A5A82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5C52F4-823D-4B09-A110-E5522E5624EC}"/>
              </a:ext>
            </a:extLst>
          </p:cNvPr>
          <p:cNvSpPr>
            <a:spLocks noGrp="1"/>
          </p:cNvSpPr>
          <p:nvPr>
            <p:ph type="sldNum" sz="quarter" idx="11"/>
          </p:nvPr>
        </p:nvSpPr>
        <p:spPr/>
        <p:txBody>
          <a:bodyPr/>
          <a:lstStyle>
            <a:lvl1pPr>
              <a:defRPr/>
            </a:lvl1pPr>
          </a:lstStyle>
          <a:p>
            <a:fld id="{8DAA98D9-1302-47F5-902A-9898679744A7}" type="slidenum">
              <a:rPr lang="en-US" altLang="en-US"/>
              <a:pPr/>
              <a:t>‹#›</a:t>
            </a:fld>
            <a:endParaRPr lang="en-US" altLang="en-US"/>
          </a:p>
        </p:txBody>
      </p:sp>
      <p:sp>
        <p:nvSpPr>
          <p:cNvPr id="7" name="Footer Placeholder 6">
            <a:extLst>
              <a:ext uri="{FF2B5EF4-FFF2-40B4-BE49-F238E27FC236}">
                <a16:creationId xmlns:a16="http://schemas.microsoft.com/office/drawing/2014/main" id="{881CC747-5029-48D3-B885-32CC1B97891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698164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7C51-8154-4807-9E94-D101A8F367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B5DC77-CC09-4079-B65F-B5FD31E6CA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9215D-F895-422F-A00D-771D9CB10230}"/>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AE1903D-6E4F-4728-9C89-6EAE62BC3807}"/>
              </a:ext>
            </a:extLst>
          </p:cNvPr>
          <p:cNvSpPr>
            <a:spLocks noGrp="1"/>
          </p:cNvSpPr>
          <p:nvPr>
            <p:ph type="sldNum" sz="quarter" idx="11"/>
          </p:nvPr>
        </p:nvSpPr>
        <p:spPr/>
        <p:txBody>
          <a:bodyPr/>
          <a:lstStyle>
            <a:lvl1pPr>
              <a:defRPr/>
            </a:lvl1pPr>
          </a:lstStyle>
          <a:p>
            <a:fld id="{22F65F88-B0E5-446F-A79F-8F3B8C0DCABB}" type="slidenum">
              <a:rPr lang="en-US" altLang="en-US"/>
              <a:pPr/>
              <a:t>‹#›</a:t>
            </a:fld>
            <a:endParaRPr lang="en-US" altLang="en-US"/>
          </a:p>
        </p:txBody>
      </p:sp>
      <p:sp>
        <p:nvSpPr>
          <p:cNvPr id="6" name="Footer Placeholder 5">
            <a:extLst>
              <a:ext uri="{FF2B5EF4-FFF2-40B4-BE49-F238E27FC236}">
                <a16:creationId xmlns:a16="http://schemas.microsoft.com/office/drawing/2014/main" id="{F51EE7D8-1153-4628-AA45-26319029A4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8312073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6C6FA-1AA1-446B-AB96-7571F9F6639D}"/>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A31989-1D37-4674-BDAC-877A9F798E38}"/>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3640D6-98FA-4C75-A509-463F1173C2BC}"/>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74B77F9-D968-42A1-9115-C7C64367A416}"/>
              </a:ext>
            </a:extLst>
          </p:cNvPr>
          <p:cNvSpPr>
            <a:spLocks noGrp="1"/>
          </p:cNvSpPr>
          <p:nvPr>
            <p:ph type="sldNum" sz="quarter" idx="11"/>
          </p:nvPr>
        </p:nvSpPr>
        <p:spPr/>
        <p:txBody>
          <a:bodyPr/>
          <a:lstStyle>
            <a:lvl1pPr>
              <a:defRPr/>
            </a:lvl1pPr>
          </a:lstStyle>
          <a:p>
            <a:fld id="{3892809A-E8FF-4E58-874F-0CD956A42D78}" type="slidenum">
              <a:rPr lang="en-US" altLang="en-US"/>
              <a:pPr/>
              <a:t>‹#›</a:t>
            </a:fld>
            <a:endParaRPr lang="en-US" altLang="en-US"/>
          </a:p>
        </p:txBody>
      </p:sp>
      <p:sp>
        <p:nvSpPr>
          <p:cNvPr id="6" name="Footer Placeholder 5">
            <a:extLst>
              <a:ext uri="{FF2B5EF4-FFF2-40B4-BE49-F238E27FC236}">
                <a16:creationId xmlns:a16="http://schemas.microsoft.com/office/drawing/2014/main" id="{FAB4E670-D9E2-4A5D-87C3-8552717A719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9078027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D07F-39DF-4451-938E-AA468DC23434}"/>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a:extLst>
              <a:ext uri="{FF2B5EF4-FFF2-40B4-BE49-F238E27FC236}">
                <a16:creationId xmlns:a16="http://schemas.microsoft.com/office/drawing/2014/main" id="{1B08FC22-14AB-4722-9E32-3BE68734728D}"/>
              </a:ext>
            </a:extLst>
          </p:cNvPr>
          <p:cNvSpPr>
            <a:spLocks noGrp="1"/>
          </p:cNvSpPr>
          <p:nvPr>
            <p:ph type="tbl"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7715F7AF-8366-4077-89DF-E3E4B091A0E1}"/>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C4CBC4E-1141-4E09-9E5D-10C565B7F370}"/>
              </a:ext>
            </a:extLst>
          </p:cNvPr>
          <p:cNvSpPr>
            <a:spLocks noGrp="1"/>
          </p:cNvSpPr>
          <p:nvPr>
            <p:ph type="sldNum" sz="quarter" idx="11"/>
          </p:nvPr>
        </p:nvSpPr>
        <p:spPr>
          <a:xfrm>
            <a:off x="6553200" y="6248400"/>
            <a:ext cx="2133600" cy="476250"/>
          </a:xfrm>
        </p:spPr>
        <p:txBody>
          <a:bodyPr/>
          <a:lstStyle>
            <a:lvl1pPr>
              <a:defRPr/>
            </a:lvl1pPr>
          </a:lstStyle>
          <a:p>
            <a:fld id="{7920E126-F87F-4F3D-841A-2E206F55EE29}" type="slidenum">
              <a:rPr lang="en-US" altLang="en-US"/>
              <a:pPr/>
              <a:t>‹#›</a:t>
            </a:fld>
            <a:endParaRPr lang="en-US" altLang="en-US"/>
          </a:p>
        </p:txBody>
      </p:sp>
      <p:sp>
        <p:nvSpPr>
          <p:cNvPr id="6" name="Footer Placeholder 5">
            <a:extLst>
              <a:ext uri="{FF2B5EF4-FFF2-40B4-BE49-F238E27FC236}">
                <a16:creationId xmlns:a16="http://schemas.microsoft.com/office/drawing/2014/main" id="{2B826CBF-5C04-4D78-BD04-3403CE754085}"/>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3573126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77380173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B256-A3D1-4A9F-9191-EE223E04CDBB}"/>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D3A5F6-3743-4ADE-9C92-89FC74C686FA}"/>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AC2938-BA77-40BF-A7F5-E7E2BEA68BDA}"/>
              </a:ext>
            </a:extLst>
          </p:cNvPr>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74F972F6-B214-474E-B8DE-AD7C4F32C16B}"/>
              </a:ext>
            </a:extLst>
          </p:cNvPr>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755374E9-F6CF-49A0-BB67-1B0C8B6C1137}"/>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243E9B-6761-4841-AC96-71A70ACCD5CA}"/>
              </a:ext>
            </a:extLst>
          </p:cNvPr>
          <p:cNvSpPr>
            <a:spLocks noGrp="1"/>
          </p:cNvSpPr>
          <p:nvPr>
            <p:ph type="sldNum" sz="quarter" idx="11"/>
          </p:nvPr>
        </p:nvSpPr>
        <p:spPr>
          <a:xfrm>
            <a:off x="6553200" y="6248400"/>
            <a:ext cx="2133600" cy="476250"/>
          </a:xfrm>
        </p:spPr>
        <p:txBody>
          <a:bodyPr/>
          <a:lstStyle>
            <a:lvl1pPr>
              <a:defRPr/>
            </a:lvl1pPr>
          </a:lstStyle>
          <a:p>
            <a:fld id="{86D70019-B89A-4F24-BE3A-CB590AB8FAE7}" type="slidenum">
              <a:rPr lang="en-US" altLang="en-US"/>
              <a:pPr/>
              <a:t>‹#›</a:t>
            </a:fld>
            <a:endParaRPr lang="en-US" altLang="en-US"/>
          </a:p>
        </p:txBody>
      </p:sp>
      <p:sp>
        <p:nvSpPr>
          <p:cNvPr id="8" name="Footer Placeholder 7">
            <a:extLst>
              <a:ext uri="{FF2B5EF4-FFF2-40B4-BE49-F238E27FC236}">
                <a16:creationId xmlns:a16="http://schemas.microsoft.com/office/drawing/2014/main" id="{E79CD07F-434E-4D7D-BB20-4CD29516E282}"/>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346040712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7522" name="Group 2">
            <a:extLst>
              <a:ext uri="{FF2B5EF4-FFF2-40B4-BE49-F238E27FC236}">
                <a16:creationId xmlns:a16="http://schemas.microsoft.com/office/drawing/2014/main" id="{BAC259BB-0800-4183-81C1-6F99684381CE}"/>
              </a:ext>
            </a:extLst>
          </p:cNvPr>
          <p:cNvGrpSpPr>
            <a:grpSpLocks/>
          </p:cNvGrpSpPr>
          <p:nvPr/>
        </p:nvGrpSpPr>
        <p:grpSpPr bwMode="auto">
          <a:xfrm>
            <a:off x="3800475" y="1789113"/>
            <a:ext cx="5340350" cy="5056187"/>
            <a:chOff x="2394" y="1127"/>
            <a:chExt cx="3364" cy="3185"/>
          </a:xfrm>
        </p:grpSpPr>
        <p:sp>
          <p:nvSpPr>
            <p:cNvPr id="107523" name="Rectangle 3">
              <a:extLst>
                <a:ext uri="{FF2B5EF4-FFF2-40B4-BE49-F238E27FC236}">
                  <a16:creationId xmlns:a16="http://schemas.microsoft.com/office/drawing/2014/main" id="{14BD8028-04F2-4A9B-9C28-717C6E71AC8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4" name="Oval 4">
              <a:extLst>
                <a:ext uri="{FF2B5EF4-FFF2-40B4-BE49-F238E27FC236}">
                  <a16:creationId xmlns:a16="http://schemas.microsoft.com/office/drawing/2014/main" id="{1BE27A42-797D-4564-A82D-B83F0A559FAE}"/>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5" name="Rectangle 5">
              <a:extLst>
                <a:ext uri="{FF2B5EF4-FFF2-40B4-BE49-F238E27FC236}">
                  <a16:creationId xmlns:a16="http://schemas.microsoft.com/office/drawing/2014/main" id="{386103B1-660A-4B95-8CEE-16BEF5ABB76C}"/>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6" name="Freeform 6">
              <a:extLst>
                <a:ext uri="{FF2B5EF4-FFF2-40B4-BE49-F238E27FC236}">
                  <a16:creationId xmlns:a16="http://schemas.microsoft.com/office/drawing/2014/main" id="{4B50935D-E148-4715-878C-C71C1479394C}"/>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27" name="Rectangle 7">
              <a:extLst>
                <a:ext uri="{FF2B5EF4-FFF2-40B4-BE49-F238E27FC236}">
                  <a16:creationId xmlns:a16="http://schemas.microsoft.com/office/drawing/2014/main" id="{08677C6E-F268-4333-80C8-146467B3A1FA}"/>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8" name="Rectangle 8">
              <a:extLst>
                <a:ext uri="{FF2B5EF4-FFF2-40B4-BE49-F238E27FC236}">
                  <a16:creationId xmlns:a16="http://schemas.microsoft.com/office/drawing/2014/main" id="{B425AD5A-2363-4C54-8BD0-0FE42FE48793}"/>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9" name="Rectangle 9">
              <a:extLst>
                <a:ext uri="{FF2B5EF4-FFF2-40B4-BE49-F238E27FC236}">
                  <a16:creationId xmlns:a16="http://schemas.microsoft.com/office/drawing/2014/main" id="{B89457D1-A196-4CA7-A103-F74E08C8C1E7}"/>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0" name="Rectangle 10">
              <a:extLst>
                <a:ext uri="{FF2B5EF4-FFF2-40B4-BE49-F238E27FC236}">
                  <a16:creationId xmlns:a16="http://schemas.microsoft.com/office/drawing/2014/main" id="{D9179445-0919-4C48-BEA9-E6E7A0705409}"/>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1" name="Rectangle 11">
              <a:extLst>
                <a:ext uri="{FF2B5EF4-FFF2-40B4-BE49-F238E27FC236}">
                  <a16:creationId xmlns:a16="http://schemas.microsoft.com/office/drawing/2014/main" id="{976A53ED-54FB-4271-A7FF-409333F09BD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2" name="Freeform 12">
              <a:extLst>
                <a:ext uri="{FF2B5EF4-FFF2-40B4-BE49-F238E27FC236}">
                  <a16:creationId xmlns:a16="http://schemas.microsoft.com/office/drawing/2014/main" id="{5505B22A-4CFD-4FB0-9F2F-9F5FA22C92E1}"/>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3" name="Freeform 13">
              <a:extLst>
                <a:ext uri="{FF2B5EF4-FFF2-40B4-BE49-F238E27FC236}">
                  <a16:creationId xmlns:a16="http://schemas.microsoft.com/office/drawing/2014/main" id="{FA09A833-A8AB-4DBA-B58E-383CA7DA941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4" name="Freeform 14">
              <a:extLst>
                <a:ext uri="{FF2B5EF4-FFF2-40B4-BE49-F238E27FC236}">
                  <a16:creationId xmlns:a16="http://schemas.microsoft.com/office/drawing/2014/main" id="{0DBE8550-275C-4248-8009-DF085B02749B}"/>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5" name="Freeform 15">
              <a:extLst>
                <a:ext uri="{FF2B5EF4-FFF2-40B4-BE49-F238E27FC236}">
                  <a16:creationId xmlns:a16="http://schemas.microsoft.com/office/drawing/2014/main" id="{EA1801C9-E766-4F14-A829-65EE36AF1037}"/>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6" name="Freeform 16">
              <a:extLst>
                <a:ext uri="{FF2B5EF4-FFF2-40B4-BE49-F238E27FC236}">
                  <a16:creationId xmlns:a16="http://schemas.microsoft.com/office/drawing/2014/main" id="{5661F7CC-AC41-4AF5-A03A-317F3FEFE2A9}"/>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7" name="Freeform 17">
              <a:extLst>
                <a:ext uri="{FF2B5EF4-FFF2-40B4-BE49-F238E27FC236}">
                  <a16:creationId xmlns:a16="http://schemas.microsoft.com/office/drawing/2014/main" id="{92911E57-B1C6-4BFD-8626-147D5E534A5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8" name="Freeform 18">
              <a:extLst>
                <a:ext uri="{FF2B5EF4-FFF2-40B4-BE49-F238E27FC236}">
                  <a16:creationId xmlns:a16="http://schemas.microsoft.com/office/drawing/2014/main" id="{3DCDE4B0-8292-4E0E-93DD-65F9DE4A7F7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9" name="Freeform 19">
              <a:extLst>
                <a:ext uri="{FF2B5EF4-FFF2-40B4-BE49-F238E27FC236}">
                  <a16:creationId xmlns:a16="http://schemas.microsoft.com/office/drawing/2014/main" id="{EA19A7AA-6027-43C9-937E-EC1729D9F48A}"/>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0" name="Freeform 20">
              <a:extLst>
                <a:ext uri="{FF2B5EF4-FFF2-40B4-BE49-F238E27FC236}">
                  <a16:creationId xmlns:a16="http://schemas.microsoft.com/office/drawing/2014/main" id="{DFDA76D3-1FF1-418D-A9DE-8008226D287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1" name="Freeform 21">
              <a:extLst>
                <a:ext uri="{FF2B5EF4-FFF2-40B4-BE49-F238E27FC236}">
                  <a16:creationId xmlns:a16="http://schemas.microsoft.com/office/drawing/2014/main" id="{44F28994-34EB-4FF8-9F14-D1023728D5C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2" name="Freeform 22">
              <a:extLst>
                <a:ext uri="{FF2B5EF4-FFF2-40B4-BE49-F238E27FC236}">
                  <a16:creationId xmlns:a16="http://schemas.microsoft.com/office/drawing/2014/main" id="{774FD6FF-C18A-4EF9-8B8E-E9CE5A7471CE}"/>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3" name="Freeform 23">
              <a:extLst>
                <a:ext uri="{FF2B5EF4-FFF2-40B4-BE49-F238E27FC236}">
                  <a16:creationId xmlns:a16="http://schemas.microsoft.com/office/drawing/2014/main" id="{A7E04B2E-DB04-4047-8D4B-62C82A753E06}"/>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4" name="Freeform 24">
              <a:extLst>
                <a:ext uri="{FF2B5EF4-FFF2-40B4-BE49-F238E27FC236}">
                  <a16:creationId xmlns:a16="http://schemas.microsoft.com/office/drawing/2014/main" id="{FD4730F6-B02A-4851-A5B3-01969B7E751C}"/>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5" name="Freeform 25">
              <a:extLst>
                <a:ext uri="{FF2B5EF4-FFF2-40B4-BE49-F238E27FC236}">
                  <a16:creationId xmlns:a16="http://schemas.microsoft.com/office/drawing/2014/main" id="{689A2FDC-E9BA-4041-95B6-530D9E5CA718}"/>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6" name="Freeform 26">
              <a:extLst>
                <a:ext uri="{FF2B5EF4-FFF2-40B4-BE49-F238E27FC236}">
                  <a16:creationId xmlns:a16="http://schemas.microsoft.com/office/drawing/2014/main" id="{539AC0A8-55ED-43E4-929A-0A752A41EEC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7" name="Oval 27">
              <a:extLst>
                <a:ext uri="{FF2B5EF4-FFF2-40B4-BE49-F238E27FC236}">
                  <a16:creationId xmlns:a16="http://schemas.microsoft.com/office/drawing/2014/main" id="{88B5A5F5-BDCF-4032-AA25-6D67EDC2F444}"/>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48" name="Oval 28">
              <a:extLst>
                <a:ext uri="{FF2B5EF4-FFF2-40B4-BE49-F238E27FC236}">
                  <a16:creationId xmlns:a16="http://schemas.microsoft.com/office/drawing/2014/main" id="{D83E4B71-1EA6-4FC1-A7E5-9E72E64206A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49" name="Oval 29">
              <a:extLst>
                <a:ext uri="{FF2B5EF4-FFF2-40B4-BE49-F238E27FC236}">
                  <a16:creationId xmlns:a16="http://schemas.microsoft.com/office/drawing/2014/main" id="{26709E32-2151-4568-B60D-F2287399CD9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0" name="Freeform 30">
              <a:extLst>
                <a:ext uri="{FF2B5EF4-FFF2-40B4-BE49-F238E27FC236}">
                  <a16:creationId xmlns:a16="http://schemas.microsoft.com/office/drawing/2014/main" id="{79931834-4033-4BC6-BE02-EC432094A08D}"/>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1" name="Freeform 31">
              <a:extLst>
                <a:ext uri="{FF2B5EF4-FFF2-40B4-BE49-F238E27FC236}">
                  <a16:creationId xmlns:a16="http://schemas.microsoft.com/office/drawing/2014/main" id="{69368E56-1F4F-40B7-AB96-DD785E0482E1}"/>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2" name="Rectangle 32">
              <a:extLst>
                <a:ext uri="{FF2B5EF4-FFF2-40B4-BE49-F238E27FC236}">
                  <a16:creationId xmlns:a16="http://schemas.microsoft.com/office/drawing/2014/main" id="{515FBD1A-437B-4137-B34C-6765F4B024C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3" name="Rectangle 33">
              <a:extLst>
                <a:ext uri="{FF2B5EF4-FFF2-40B4-BE49-F238E27FC236}">
                  <a16:creationId xmlns:a16="http://schemas.microsoft.com/office/drawing/2014/main" id="{76398A3D-512C-43B2-8A74-FC3AC69AAF62}"/>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4" name="AutoShape 34">
              <a:extLst>
                <a:ext uri="{FF2B5EF4-FFF2-40B4-BE49-F238E27FC236}">
                  <a16:creationId xmlns:a16="http://schemas.microsoft.com/office/drawing/2014/main" id="{7C39DC8A-75ED-47B0-8BAA-335639CBC426}"/>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5" name="Freeform 35">
              <a:extLst>
                <a:ext uri="{FF2B5EF4-FFF2-40B4-BE49-F238E27FC236}">
                  <a16:creationId xmlns:a16="http://schemas.microsoft.com/office/drawing/2014/main" id="{4CBFF57C-12B3-4710-B73C-AA368109D029}"/>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6" name="Freeform 36">
              <a:extLst>
                <a:ext uri="{FF2B5EF4-FFF2-40B4-BE49-F238E27FC236}">
                  <a16:creationId xmlns:a16="http://schemas.microsoft.com/office/drawing/2014/main" id="{53686159-9564-4443-87D4-D8C2896AACD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7557" name="Rectangle 37">
            <a:extLst>
              <a:ext uri="{FF2B5EF4-FFF2-40B4-BE49-F238E27FC236}">
                <a16:creationId xmlns:a16="http://schemas.microsoft.com/office/drawing/2014/main" id="{A33404C3-9F71-4A83-B3F1-86788C4747EB}"/>
              </a:ext>
            </a:extLst>
          </p:cNvPr>
          <p:cNvSpPr>
            <a:spLocks noGrp="1" noChangeArrowheads="1"/>
          </p:cNvSpPr>
          <p:nvPr>
            <p:ph type="dt" sz="half" idx="2"/>
          </p:nvPr>
        </p:nvSpPr>
        <p:spPr/>
        <p:txBody>
          <a:bodyPr/>
          <a:lstStyle>
            <a:lvl1pPr>
              <a:defRPr/>
            </a:lvl1pPr>
          </a:lstStyle>
          <a:p>
            <a:endParaRPr lang="en-US" altLang="en-US"/>
          </a:p>
        </p:txBody>
      </p:sp>
      <p:sp>
        <p:nvSpPr>
          <p:cNvPr id="107558" name="Rectangle 38">
            <a:extLst>
              <a:ext uri="{FF2B5EF4-FFF2-40B4-BE49-F238E27FC236}">
                <a16:creationId xmlns:a16="http://schemas.microsoft.com/office/drawing/2014/main" id="{CCAE4DF8-3C0D-4DA0-A21F-E7755E59E1D8}"/>
              </a:ext>
            </a:extLst>
          </p:cNvPr>
          <p:cNvSpPr>
            <a:spLocks noGrp="1" noChangeArrowheads="1"/>
          </p:cNvSpPr>
          <p:nvPr>
            <p:ph type="ftr" sz="quarter" idx="3"/>
          </p:nvPr>
        </p:nvSpPr>
        <p:spPr/>
        <p:txBody>
          <a:bodyPr/>
          <a:lstStyle>
            <a:lvl1pPr>
              <a:defRPr/>
            </a:lvl1pPr>
          </a:lstStyle>
          <a:p>
            <a:endParaRPr lang="en-US" altLang="en-US"/>
          </a:p>
        </p:txBody>
      </p:sp>
      <p:sp>
        <p:nvSpPr>
          <p:cNvPr id="107559" name="Rectangle 39">
            <a:extLst>
              <a:ext uri="{FF2B5EF4-FFF2-40B4-BE49-F238E27FC236}">
                <a16:creationId xmlns:a16="http://schemas.microsoft.com/office/drawing/2014/main" id="{146A54DD-2EF2-4F00-9EF5-A7D6439C1CEE}"/>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7560" name="Rectangle 40">
            <a:extLst>
              <a:ext uri="{FF2B5EF4-FFF2-40B4-BE49-F238E27FC236}">
                <a16:creationId xmlns:a16="http://schemas.microsoft.com/office/drawing/2014/main" id="{25933E3F-8876-4C14-9602-5FEB8BB8A88F}"/>
              </a:ext>
            </a:extLst>
          </p:cNvPr>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
        <p:nvSpPr>
          <p:cNvPr id="107561" name="Rectangle 41">
            <a:extLst>
              <a:ext uri="{FF2B5EF4-FFF2-40B4-BE49-F238E27FC236}">
                <a16:creationId xmlns:a16="http://schemas.microsoft.com/office/drawing/2014/main" id="{0D310A6C-54BA-4FF3-A00C-69EA16C57C22}"/>
              </a:ext>
            </a:extLst>
          </p:cNvPr>
          <p:cNvSpPr>
            <a:spLocks noGrp="1" noChangeArrowheads="1"/>
          </p:cNvSpPr>
          <p:nvPr>
            <p:ph type="sldNum" sz="quarter" idx="4"/>
          </p:nvPr>
        </p:nvSpPr>
        <p:spPr/>
        <p:txBody>
          <a:bodyPr/>
          <a:lstStyle>
            <a:lvl1pPr>
              <a:defRPr/>
            </a:lvl1pPr>
          </a:lstStyle>
          <a:p>
            <a:fld id="{FF114353-C488-454F-B36E-8DF2349B1A53}" type="slidenum">
              <a:rPr lang="en-US" altLang="en-US"/>
              <a:pPr/>
              <a:t>‹#›</a:t>
            </a:fld>
            <a:endParaRPr lang="en-US" altLang="en-US"/>
          </a:p>
        </p:txBody>
      </p:sp>
    </p:spTree>
    <p:extLst>
      <p:ext uri="{BB962C8B-B14F-4D97-AF65-F5344CB8AC3E}">
        <p14:creationId xmlns:p14="http://schemas.microsoft.com/office/powerpoint/2010/main" val="125871683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F50E-9593-43C7-A418-F8B1959D22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C142B-5D12-4276-8DC2-B02BCABA6C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9F807B-577A-468A-A2B6-11D26BF455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AD4357-6774-45FE-8788-8C1262A808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B3193F-49FB-42AC-8AC4-CF07C206CD16}"/>
              </a:ext>
            </a:extLst>
          </p:cNvPr>
          <p:cNvSpPr>
            <a:spLocks noGrp="1"/>
          </p:cNvSpPr>
          <p:nvPr>
            <p:ph type="sldNum" sz="quarter" idx="12"/>
          </p:nvPr>
        </p:nvSpPr>
        <p:spPr/>
        <p:txBody>
          <a:bodyPr/>
          <a:lstStyle>
            <a:lvl1pPr>
              <a:defRPr/>
            </a:lvl1pPr>
          </a:lstStyle>
          <a:p>
            <a:fld id="{75296697-88E8-43C1-8593-5879BEF843A1}" type="slidenum">
              <a:rPr lang="en-US" altLang="en-US"/>
              <a:pPr/>
              <a:t>‹#›</a:t>
            </a:fld>
            <a:endParaRPr lang="en-US" altLang="en-US"/>
          </a:p>
        </p:txBody>
      </p:sp>
    </p:spTree>
    <p:extLst>
      <p:ext uri="{BB962C8B-B14F-4D97-AF65-F5344CB8AC3E}">
        <p14:creationId xmlns:p14="http://schemas.microsoft.com/office/powerpoint/2010/main" val="236410266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6B93-6B6F-4FFE-B8CC-53F246A3969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9CF79A-194B-443D-96BF-1E6F80431E5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D42A6767-C425-48BA-A367-27F082797D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C217D2-63BD-4465-83B3-62CC1593DD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C52BB2-DE6D-43E3-93A4-0B890A289157}"/>
              </a:ext>
            </a:extLst>
          </p:cNvPr>
          <p:cNvSpPr>
            <a:spLocks noGrp="1"/>
          </p:cNvSpPr>
          <p:nvPr>
            <p:ph type="sldNum" sz="quarter" idx="12"/>
          </p:nvPr>
        </p:nvSpPr>
        <p:spPr/>
        <p:txBody>
          <a:bodyPr/>
          <a:lstStyle>
            <a:lvl1pPr>
              <a:defRPr/>
            </a:lvl1pPr>
          </a:lstStyle>
          <a:p>
            <a:fld id="{9D212946-D1F7-4E32-869E-AED28C05305C}" type="slidenum">
              <a:rPr lang="en-US" altLang="en-US"/>
              <a:pPr/>
              <a:t>‹#›</a:t>
            </a:fld>
            <a:endParaRPr lang="en-US" altLang="en-US"/>
          </a:p>
        </p:txBody>
      </p:sp>
    </p:spTree>
    <p:extLst>
      <p:ext uri="{BB962C8B-B14F-4D97-AF65-F5344CB8AC3E}">
        <p14:creationId xmlns:p14="http://schemas.microsoft.com/office/powerpoint/2010/main" val="693128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9ACE-ABFA-4E04-BB8E-F275AAD5EB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FDCA2-FB8A-4A46-8D6C-1BE1927B0EA0}"/>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D3A2765-EE23-48B2-AB28-7EE717FDF4A2}"/>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3CD7B8-971C-439B-88F5-6D77C8506C9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CAF8410-5730-4734-B0B9-5DD7BD4C282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CA76AD-AC69-46B2-838B-DA3C58F92712}"/>
              </a:ext>
            </a:extLst>
          </p:cNvPr>
          <p:cNvSpPr>
            <a:spLocks noGrp="1"/>
          </p:cNvSpPr>
          <p:nvPr>
            <p:ph type="sldNum" sz="quarter" idx="12"/>
          </p:nvPr>
        </p:nvSpPr>
        <p:spPr/>
        <p:txBody>
          <a:bodyPr/>
          <a:lstStyle>
            <a:lvl1pPr>
              <a:defRPr/>
            </a:lvl1pPr>
          </a:lstStyle>
          <a:p>
            <a:fld id="{66E29B70-1760-42D4-BF24-C33BDE5C4631}" type="slidenum">
              <a:rPr lang="en-US" altLang="en-US"/>
              <a:pPr/>
              <a:t>‹#›</a:t>
            </a:fld>
            <a:endParaRPr lang="en-US" altLang="en-US"/>
          </a:p>
        </p:txBody>
      </p:sp>
    </p:spTree>
    <p:extLst>
      <p:ext uri="{BB962C8B-B14F-4D97-AF65-F5344CB8AC3E}">
        <p14:creationId xmlns:p14="http://schemas.microsoft.com/office/powerpoint/2010/main" val="5053406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9279-7C53-4617-858E-C6549F3F97AC}"/>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02BD0F-5E04-416A-94B3-73B844AC01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6243DF-B82F-4D16-952C-284E7F06D88A}"/>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BEBD24-FCEF-45A6-B44E-0F20EE2C5CF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C8A267-E47E-43FC-8773-A005AC25C6F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FC9C19-0A15-40C6-9D29-6D83284C69C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076910-18B2-4A36-8404-8664DE170CA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8B2EAD3-43AE-4068-8320-8104670CDBA3}"/>
              </a:ext>
            </a:extLst>
          </p:cNvPr>
          <p:cNvSpPr>
            <a:spLocks noGrp="1"/>
          </p:cNvSpPr>
          <p:nvPr>
            <p:ph type="sldNum" sz="quarter" idx="12"/>
          </p:nvPr>
        </p:nvSpPr>
        <p:spPr/>
        <p:txBody>
          <a:bodyPr/>
          <a:lstStyle>
            <a:lvl1pPr>
              <a:defRPr/>
            </a:lvl1pPr>
          </a:lstStyle>
          <a:p>
            <a:fld id="{300918E3-A16A-4C9E-9086-4A1896E40F25}" type="slidenum">
              <a:rPr lang="en-US" altLang="en-US"/>
              <a:pPr/>
              <a:t>‹#›</a:t>
            </a:fld>
            <a:endParaRPr lang="en-US" altLang="en-US"/>
          </a:p>
        </p:txBody>
      </p:sp>
    </p:spTree>
    <p:extLst>
      <p:ext uri="{BB962C8B-B14F-4D97-AF65-F5344CB8AC3E}">
        <p14:creationId xmlns:p14="http://schemas.microsoft.com/office/powerpoint/2010/main" val="326175661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AFB6-A46D-4E49-AD9A-051EDE74AA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60081-9503-4411-BF95-FA2081667AC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E7497EF-A4CD-4FD3-A72E-3FE48ADB1DF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07FE3F9-F4B3-43E3-8C5C-EF7170490737}"/>
              </a:ext>
            </a:extLst>
          </p:cNvPr>
          <p:cNvSpPr>
            <a:spLocks noGrp="1"/>
          </p:cNvSpPr>
          <p:nvPr>
            <p:ph type="sldNum" sz="quarter" idx="12"/>
          </p:nvPr>
        </p:nvSpPr>
        <p:spPr/>
        <p:txBody>
          <a:bodyPr/>
          <a:lstStyle>
            <a:lvl1pPr>
              <a:defRPr/>
            </a:lvl1pPr>
          </a:lstStyle>
          <a:p>
            <a:fld id="{E353B3FB-11E6-48E2-B13B-039F94663D39}" type="slidenum">
              <a:rPr lang="en-US" altLang="en-US"/>
              <a:pPr/>
              <a:t>‹#›</a:t>
            </a:fld>
            <a:endParaRPr lang="en-US" altLang="en-US"/>
          </a:p>
        </p:txBody>
      </p:sp>
    </p:spTree>
    <p:extLst>
      <p:ext uri="{BB962C8B-B14F-4D97-AF65-F5344CB8AC3E}">
        <p14:creationId xmlns:p14="http://schemas.microsoft.com/office/powerpoint/2010/main" val="175087648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5E22-FEFA-4894-89F9-8B2466026FA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EEC3239-D94C-452B-A337-27F51600168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8954381-3BFB-4023-961A-90D44DE073A0}"/>
              </a:ext>
            </a:extLst>
          </p:cNvPr>
          <p:cNvSpPr>
            <a:spLocks noGrp="1"/>
          </p:cNvSpPr>
          <p:nvPr>
            <p:ph type="sldNum" sz="quarter" idx="12"/>
          </p:nvPr>
        </p:nvSpPr>
        <p:spPr/>
        <p:txBody>
          <a:bodyPr/>
          <a:lstStyle>
            <a:lvl1pPr>
              <a:defRPr/>
            </a:lvl1pPr>
          </a:lstStyle>
          <a:p>
            <a:fld id="{F5AE1C9B-D0D2-45B0-9907-F86930CB44F7}" type="slidenum">
              <a:rPr lang="en-US" altLang="en-US"/>
              <a:pPr/>
              <a:t>‹#›</a:t>
            </a:fld>
            <a:endParaRPr lang="en-US" altLang="en-US"/>
          </a:p>
        </p:txBody>
      </p:sp>
    </p:spTree>
    <p:extLst>
      <p:ext uri="{BB962C8B-B14F-4D97-AF65-F5344CB8AC3E}">
        <p14:creationId xmlns:p14="http://schemas.microsoft.com/office/powerpoint/2010/main" val="329239301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0A58-90F0-44E2-99C8-8BF8767FED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C461DE-16CB-4B4E-B157-AF321A371EF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43D561-334A-48DA-8A0C-BD1A9BBDCEA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D2C71A-2B33-439C-AEE7-BB3797B41A5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29864E4-C621-479D-8DBA-BBA85CD8192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FC3E403-40B9-4EB0-B612-1C4C7D5BCFDA}"/>
              </a:ext>
            </a:extLst>
          </p:cNvPr>
          <p:cNvSpPr>
            <a:spLocks noGrp="1"/>
          </p:cNvSpPr>
          <p:nvPr>
            <p:ph type="sldNum" sz="quarter" idx="12"/>
          </p:nvPr>
        </p:nvSpPr>
        <p:spPr/>
        <p:txBody>
          <a:bodyPr/>
          <a:lstStyle>
            <a:lvl1pPr>
              <a:defRPr/>
            </a:lvl1pPr>
          </a:lstStyle>
          <a:p>
            <a:fld id="{7DE37609-EFE7-41C2-8998-213F19356AF1}" type="slidenum">
              <a:rPr lang="en-US" altLang="en-US"/>
              <a:pPr/>
              <a:t>‹#›</a:t>
            </a:fld>
            <a:endParaRPr lang="en-US" altLang="en-US"/>
          </a:p>
        </p:txBody>
      </p:sp>
    </p:spTree>
    <p:extLst>
      <p:ext uri="{BB962C8B-B14F-4D97-AF65-F5344CB8AC3E}">
        <p14:creationId xmlns:p14="http://schemas.microsoft.com/office/powerpoint/2010/main" val="33925720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BF10-0B93-4935-BF13-A0CFD5444E4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005428-847C-424F-A6D0-CD6EA3AE5A5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FD4432-AED2-48F7-9BAB-5EC95B97C58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1012E0-3BC0-4822-A653-3CD3631499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B151091-0B3E-457B-A0F5-27AE87DBA0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B3D5198-580A-4BDE-B4DB-2A01B48873DA}"/>
              </a:ext>
            </a:extLst>
          </p:cNvPr>
          <p:cNvSpPr>
            <a:spLocks noGrp="1"/>
          </p:cNvSpPr>
          <p:nvPr>
            <p:ph type="sldNum" sz="quarter" idx="12"/>
          </p:nvPr>
        </p:nvSpPr>
        <p:spPr/>
        <p:txBody>
          <a:bodyPr/>
          <a:lstStyle>
            <a:lvl1pPr>
              <a:defRPr/>
            </a:lvl1pPr>
          </a:lstStyle>
          <a:p>
            <a:fld id="{515FF9F5-0C6A-4448-933A-57542916D5F3}" type="slidenum">
              <a:rPr lang="en-US" altLang="en-US"/>
              <a:pPr/>
              <a:t>‹#›</a:t>
            </a:fld>
            <a:endParaRPr lang="en-US" altLang="en-US"/>
          </a:p>
        </p:txBody>
      </p:sp>
    </p:spTree>
    <p:extLst>
      <p:ext uri="{BB962C8B-B14F-4D97-AF65-F5344CB8AC3E}">
        <p14:creationId xmlns:p14="http://schemas.microsoft.com/office/powerpoint/2010/main" val="1638129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318987276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8FB2-6C91-4A6B-8998-664AE140EF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5D2A16-C926-4505-80F8-DF0143BACA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66E180-C9C5-42D1-B41A-10696D9312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7BAA918-6E14-44ED-B8D7-F2069BF0B29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7E51F0-DA35-4C71-A8CE-ECAF44652381}"/>
              </a:ext>
            </a:extLst>
          </p:cNvPr>
          <p:cNvSpPr>
            <a:spLocks noGrp="1"/>
          </p:cNvSpPr>
          <p:nvPr>
            <p:ph type="sldNum" sz="quarter" idx="12"/>
          </p:nvPr>
        </p:nvSpPr>
        <p:spPr/>
        <p:txBody>
          <a:bodyPr/>
          <a:lstStyle>
            <a:lvl1pPr>
              <a:defRPr/>
            </a:lvl1pPr>
          </a:lstStyle>
          <a:p>
            <a:fld id="{18A2999D-A1C2-49CE-AA5E-21E0A30C5CA6}" type="slidenum">
              <a:rPr lang="en-US" altLang="en-US"/>
              <a:pPr/>
              <a:t>‹#›</a:t>
            </a:fld>
            <a:endParaRPr lang="en-US" altLang="en-US"/>
          </a:p>
        </p:txBody>
      </p:sp>
    </p:spTree>
    <p:extLst>
      <p:ext uri="{BB962C8B-B14F-4D97-AF65-F5344CB8AC3E}">
        <p14:creationId xmlns:p14="http://schemas.microsoft.com/office/powerpoint/2010/main" val="28891140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7DFAB8-4398-4EDB-B92F-6AA197D3F971}"/>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98E335-DFA0-4D79-BC10-5D6287841CFE}"/>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CB05B5-0DFB-47F4-A415-1D2FE1CD138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4498CD-1C8A-4A68-8F4A-4C07643C9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835868-0785-4A33-9989-01ADC50E5C04}"/>
              </a:ext>
            </a:extLst>
          </p:cNvPr>
          <p:cNvSpPr>
            <a:spLocks noGrp="1"/>
          </p:cNvSpPr>
          <p:nvPr>
            <p:ph type="sldNum" sz="quarter" idx="12"/>
          </p:nvPr>
        </p:nvSpPr>
        <p:spPr/>
        <p:txBody>
          <a:bodyPr/>
          <a:lstStyle>
            <a:lvl1pPr>
              <a:defRPr/>
            </a:lvl1pPr>
          </a:lstStyle>
          <a:p>
            <a:fld id="{5AE86BE4-0FAC-44B6-8055-8F141005A49E}" type="slidenum">
              <a:rPr lang="en-US" altLang="en-US"/>
              <a:pPr/>
              <a:t>‹#›</a:t>
            </a:fld>
            <a:endParaRPr lang="en-US" altLang="en-US"/>
          </a:p>
        </p:txBody>
      </p:sp>
    </p:spTree>
    <p:extLst>
      <p:ext uri="{BB962C8B-B14F-4D97-AF65-F5344CB8AC3E}">
        <p14:creationId xmlns:p14="http://schemas.microsoft.com/office/powerpoint/2010/main" val="229828686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8066" name="Picture 2" descr="titlemaster_med">
            <a:extLst>
              <a:ext uri="{FF2B5EF4-FFF2-40B4-BE49-F238E27FC236}">
                <a16:creationId xmlns:a16="http://schemas.microsoft.com/office/drawing/2014/main" id="{737E3592-73FC-4476-A723-E9F943F12B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88067" name="Rectangle 3">
            <a:extLst>
              <a:ext uri="{FF2B5EF4-FFF2-40B4-BE49-F238E27FC236}">
                <a16:creationId xmlns:a16="http://schemas.microsoft.com/office/drawing/2014/main" id="{CA4F3054-0107-4AA6-9FB3-9FE1B12DDDEF}"/>
              </a:ext>
            </a:extLst>
          </p:cNvPr>
          <p:cNvSpPr>
            <a:spLocks noGrp="1" noChangeArrowheads="1"/>
          </p:cNvSpPr>
          <p:nvPr>
            <p:ph type="dt" sz="half" idx="2"/>
          </p:nvPr>
        </p:nvSpPr>
        <p:spPr>
          <a:xfrm>
            <a:off x="304800" y="6248400"/>
            <a:ext cx="1905000" cy="457200"/>
          </a:xfrm>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endParaRPr lang="en-US" altLang="en-US"/>
          </a:p>
        </p:txBody>
      </p:sp>
      <p:sp>
        <p:nvSpPr>
          <p:cNvPr id="88068" name="Rectangle 4">
            <a:extLst>
              <a:ext uri="{FF2B5EF4-FFF2-40B4-BE49-F238E27FC236}">
                <a16:creationId xmlns:a16="http://schemas.microsoft.com/office/drawing/2014/main" id="{17AD44DB-25ED-4382-BA40-0E130462FB51}"/>
              </a:ext>
            </a:extLst>
          </p:cNvPr>
          <p:cNvSpPr>
            <a:spLocks noGrp="1" noChangeArrowheads="1"/>
          </p:cNvSpPr>
          <p:nvPr>
            <p:ph type="ftr" sz="quarter" idx="3"/>
          </p:nvPr>
        </p:nvSpPr>
        <p:spPr>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endParaRPr lang="en-US" altLang="en-US"/>
          </a:p>
        </p:txBody>
      </p:sp>
      <p:sp>
        <p:nvSpPr>
          <p:cNvPr id="88069" name="Rectangle 5">
            <a:extLst>
              <a:ext uri="{FF2B5EF4-FFF2-40B4-BE49-F238E27FC236}">
                <a16:creationId xmlns:a16="http://schemas.microsoft.com/office/drawing/2014/main" id="{1D539162-5C62-4403-936B-95A68E29DD29}"/>
              </a:ext>
            </a:extLst>
          </p:cNvPr>
          <p:cNvSpPr>
            <a:spLocks noGrp="1" noChangeArrowheads="1"/>
          </p:cNvSpPr>
          <p:nvPr>
            <p:ph type="sldNum" sz="quarter" idx="4"/>
          </p:nvPr>
        </p:nvSpPr>
        <p:spPr>
          <a:xfrm>
            <a:off x="7010400" y="6248400"/>
            <a:ext cx="1905000" cy="457200"/>
          </a:xfrm>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fld id="{E577B0C8-A06A-4647-B94A-7AEFFF2F2F63}" type="slidenum">
              <a:rPr lang="en-US" altLang="en-US"/>
              <a:pPr/>
              <a:t>‹#›</a:t>
            </a:fld>
            <a:endParaRPr lang="en-US" altLang="en-US"/>
          </a:p>
        </p:txBody>
      </p:sp>
      <p:sp>
        <p:nvSpPr>
          <p:cNvPr id="88070" name="Rectangle 6">
            <a:extLst>
              <a:ext uri="{FF2B5EF4-FFF2-40B4-BE49-F238E27FC236}">
                <a16:creationId xmlns:a16="http://schemas.microsoft.com/office/drawing/2014/main" id="{F5F118FE-3D87-4902-A7C6-1A47604B42EB}"/>
              </a:ext>
            </a:extLst>
          </p:cNvPr>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miter lim="800000"/>
            <a:headEnd/>
            <a:tailEnd/>
          </a:ln>
        </p:spPr>
        <p:txBody>
          <a:bodyPr anchor="ct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8071" name="Rectangle 7">
            <a:extLst>
              <a:ext uri="{FF2B5EF4-FFF2-40B4-BE49-F238E27FC236}">
                <a16:creationId xmlns:a16="http://schemas.microsoft.com/office/drawing/2014/main" id="{52A72292-1E41-46C0-8732-840343E010C3}"/>
              </a:ext>
            </a:extLst>
          </p:cNvPr>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miter lim="800000"/>
            <a:headEnd/>
            <a:tailEnd/>
          </a:ln>
        </p:spPr>
        <p:txBody>
          <a:bodyPr/>
          <a:lstStyle>
            <a:lvl1pPr algn="ctr">
              <a:defRPr sz="5400">
                <a:solidFill>
                  <a:schemeClr val="tx1"/>
                </a:solidFill>
              </a:defRPr>
            </a:lvl1pPr>
          </a:lstStyle>
          <a:p>
            <a:pPr lvl="0"/>
            <a:r>
              <a:rPr lang="en-US" altLang="en-US" noProof="0"/>
              <a:t>Click to edit Master title style</a:t>
            </a:r>
          </a:p>
        </p:txBody>
      </p:sp>
    </p:spTree>
    <p:extLst>
      <p:ext uri="{BB962C8B-B14F-4D97-AF65-F5344CB8AC3E}">
        <p14:creationId xmlns:p14="http://schemas.microsoft.com/office/powerpoint/2010/main" val="2494227417"/>
      </p:ext>
    </p:extLst>
  </p:cSld>
  <p:clrMapOvr>
    <a:masterClrMapping/>
  </p:clrMapOvr>
  <p:transition spd="slow"/>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42A4E-1C33-4E08-98E2-60B3516CCF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34828-AED2-4FCC-9789-6B240F4F1E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4F1319-2ABA-4D73-819A-F18F1F5825B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7C03D0-2EF5-4272-9608-5B969A5FF00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79FECB-AFCE-4A94-ACF1-986E377658DB}"/>
              </a:ext>
            </a:extLst>
          </p:cNvPr>
          <p:cNvSpPr>
            <a:spLocks noGrp="1"/>
          </p:cNvSpPr>
          <p:nvPr>
            <p:ph type="sldNum" sz="quarter" idx="12"/>
          </p:nvPr>
        </p:nvSpPr>
        <p:spPr/>
        <p:txBody>
          <a:bodyPr/>
          <a:lstStyle>
            <a:lvl1pPr>
              <a:defRPr/>
            </a:lvl1pPr>
          </a:lstStyle>
          <a:p>
            <a:fld id="{FEFE2503-A553-4262-8C9B-55A6C957A8D0}" type="slidenum">
              <a:rPr lang="en-US" altLang="en-US"/>
              <a:pPr/>
              <a:t>‹#›</a:t>
            </a:fld>
            <a:endParaRPr lang="en-US" altLang="en-US"/>
          </a:p>
        </p:txBody>
      </p:sp>
    </p:spTree>
    <p:extLst>
      <p:ext uri="{BB962C8B-B14F-4D97-AF65-F5344CB8AC3E}">
        <p14:creationId xmlns:p14="http://schemas.microsoft.com/office/powerpoint/2010/main" val="3729653238"/>
      </p:ext>
    </p:extLst>
  </p:cSld>
  <p:clrMapOvr>
    <a:masterClrMapping/>
  </p:clrMapOvr>
  <p:transition spd="slow"/>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44B5-C9AF-447A-821E-1EA863B9436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7637F5-BBC7-4491-B28F-7AF36920214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4F3E662C-F97A-47AC-841A-428B6ED729C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C038076-2696-4210-B5A3-479311A2997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DF641C-BBD4-4029-BBF9-35326FEDD5BC}"/>
              </a:ext>
            </a:extLst>
          </p:cNvPr>
          <p:cNvSpPr>
            <a:spLocks noGrp="1"/>
          </p:cNvSpPr>
          <p:nvPr>
            <p:ph type="sldNum" sz="quarter" idx="12"/>
          </p:nvPr>
        </p:nvSpPr>
        <p:spPr/>
        <p:txBody>
          <a:bodyPr/>
          <a:lstStyle>
            <a:lvl1pPr>
              <a:defRPr/>
            </a:lvl1pPr>
          </a:lstStyle>
          <a:p>
            <a:fld id="{91A6EDBA-8E49-40E8-85E4-81160F3CA2DD}" type="slidenum">
              <a:rPr lang="en-US" altLang="en-US"/>
              <a:pPr/>
              <a:t>‹#›</a:t>
            </a:fld>
            <a:endParaRPr lang="en-US" altLang="en-US"/>
          </a:p>
        </p:txBody>
      </p:sp>
    </p:spTree>
    <p:extLst>
      <p:ext uri="{BB962C8B-B14F-4D97-AF65-F5344CB8AC3E}">
        <p14:creationId xmlns:p14="http://schemas.microsoft.com/office/powerpoint/2010/main" val="2689983064"/>
      </p:ext>
    </p:extLst>
  </p:cSld>
  <p:clrMapOvr>
    <a:masterClrMapping/>
  </p:clrMapOvr>
  <p:transition spd="slow"/>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49B8-7F19-491D-AB7F-77675C85CB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883AA7-5A60-487D-9141-40C165919655}"/>
              </a:ext>
            </a:extLst>
          </p:cNvPr>
          <p:cNvSpPr>
            <a:spLocks noGrp="1"/>
          </p:cNvSpPr>
          <p:nvPr>
            <p:ph sz="half" idx="1"/>
          </p:nvPr>
        </p:nvSpPr>
        <p:spPr>
          <a:xfrm>
            <a:off x="2438400" y="1600200"/>
            <a:ext cx="3124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3214B0-F4A5-4AF9-9C0A-C23730B447EF}"/>
              </a:ext>
            </a:extLst>
          </p:cNvPr>
          <p:cNvSpPr>
            <a:spLocks noGrp="1"/>
          </p:cNvSpPr>
          <p:nvPr>
            <p:ph sz="half" idx="2"/>
          </p:nvPr>
        </p:nvSpPr>
        <p:spPr>
          <a:xfrm>
            <a:off x="5715000" y="1600200"/>
            <a:ext cx="3124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7CF223-B77B-42EA-8EC6-0FE6D384A1A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F256F1-32C0-438B-B957-873A0E96588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AAFA429-3164-43B0-B46D-5E94D723C205}"/>
              </a:ext>
            </a:extLst>
          </p:cNvPr>
          <p:cNvSpPr>
            <a:spLocks noGrp="1"/>
          </p:cNvSpPr>
          <p:nvPr>
            <p:ph type="sldNum" sz="quarter" idx="12"/>
          </p:nvPr>
        </p:nvSpPr>
        <p:spPr/>
        <p:txBody>
          <a:bodyPr/>
          <a:lstStyle>
            <a:lvl1pPr>
              <a:defRPr/>
            </a:lvl1pPr>
          </a:lstStyle>
          <a:p>
            <a:fld id="{FCB140A9-DEA2-4190-992B-C6BBF1A01CD8}" type="slidenum">
              <a:rPr lang="en-US" altLang="en-US"/>
              <a:pPr/>
              <a:t>‹#›</a:t>
            </a:fld>
            <a:endParaRPr lang="en-US" altLang="en-US"/>
          </a:p>
        </p:txBody>
      </p:sp>
    </p:spTree>
    <p:extLst>
      <p:ext uri="{BB962C8B-B14F-4D97-AF65-F5344CB8AC3E}">
        <p14:creationId xmlns:p14="http://schemas.microsoft.com/office/powerpoint/2010/main" val="3180856815"/>
      </p:ext>
    </p:extLst>
  </p:cSld>
  <p:clrMapOvr>
    <a:masterClrMapping/>
  </p:clrMapOvr>
  <p:transition spd="slow"/>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5C35-DDCC-45F7-887E-B78299EB56E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45C2B4-20A4-4914-9526-45306332340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6AFF24-04D1-4C9C-A376-244424F43AA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E51051-D7D1-45FE-8D2F-736D4082697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BCA0FE-7C36-4D35-A56A-E22B1B9C2D3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BA515D-22C5-4C07-8F43-BCC6E847C97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88E58C-F752-4359-9AF2-46F7A684CFA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4AAD7D5-7920-4882-9975-434EF11C011F}"/>
              </a:ext>
            </a:extLst>
          </p:cNvPr>
          <p:cNvSpPr>
            <a:spLocks noGrp="1"/>
          </p:cNvSpPr>
          <p:nvPr>
            <p:ph type="sldNum" sz="quarter" idx="12"/>
          </p:nvPr>
        </p:nvSpPr>
        <p:spPr/>
        <p:txBody>
          <a:bodyPr/>
          <a:lstStyle>
            <a:lvl1pPr>
              <a:defRPr/>
            </a:lvl1pPr>
          </a:lstStyle>
          <a:p>
            <a:fld id="{EFCF27E4-35E6-4315-9D3B-C9EB3BD56710}" type="slidenum">
              <a:rPr lang="en-US" altLang="en-US"/>
              <a:pPr/>
              <a:t>‹#›</a:t>
            </a:fld>
            <a:endParaRPr lang="en-US" altLang="en-US"/>
          </a:p>
        </p:txBody>
      </p:sp>
    </p:spTree>
    <p:extLst>
      <p:ext uri="{BB962C8B-B14F-4D97-AF65-F5344CB8AC3E}">
        <p14:creationId xmlns:p14="http://schemas.microsoft.com/office/powerpoint/2010/main" val="1359267427"/>
      </p:ext>
    </p:extLst>
  </p:cSld>
  <p:clrMapOvr>
    <a:masterClrMapping/>
  </p:clrMapOvr>
  <p:transition spd="slow"/>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B9D6-4B02-4579-8122-7F1C63125D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EDC304-D73E-4939-A60E-0A6460C5BA0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32E89A7-68B2-41FF-9F02-519F080A97D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80C747-8A8E-461E-84C4-A59DB213AF1D}"/>
              </a:ext>
            </a:extLst>
          </p:cNvPr>
          <p:cNvSpPr>
            <a:spLocks noGrp="1"/>
          </p:cNvSpPr>
          <p:nvPr>
            <p:ph type="sldNum" sz="quarter" idx="12"/>
          </p:nvPr>
        </p:nvSpPr>
        <p:spPr/>
        <p:txBody>
          <a:bodyPr/>
          <a:lstStyle>
            <a:lvl1pPr>
              <a:defRPr/>
            </a:lvl1pPr>
          </a:lstStyle>
          <a:p>
            <a:fld id="{725F0000-9A86-49D5-A478-1C589332B24A}" type="slidenum">
              <a:rPr lang="en-US" altLang="en-US"/>
              <a:pPr/>
              <a:t>‹#›</a:t>
            </a:fld>
            <a:endParaRPr lang="en-US" altLang="en-US"/>
          </a:p>
        </p:txBody>
      </p:sp>
    </p:spTree>
    <p:extLst>
      <p:ext uri="{BB962C8B-B14F-4D97-AF65-F5344CB8AC3E}">
        <p14:creationId xmlns:p14="http://schemas.microsoft.com/office/powerpoint/2010/main" val="2508644680"/>
      </p:ext>
    </p:extLst>
  </p:cSld>
  <p:clrMapOvr>
    <a:masterClrMapping/>
  </p:clrMapOvr>
  <p:transition spd="slow"/>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0B743-D41F-4810-B100-BC6D9BE79AF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DF7797A-92B1-494C-B061-953B98F5B39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A61D071-9200-47A0-97A1-4520630B06AE}"/>
              </a:ext>
            </a:extLst>
          </p:cNvPr>
          <p:cNvSpPr>
            <a:spLocks noGrp="1"/>
          </p:cNvSpPr>
          <p:nvPr>
            <p:ph type="sldNum" sz="quarter" idx="12"/>
          </p:nvPr>
        </p:nvSpPr>
        <p:spPr/>
        <p:txBody>
          <a:bodyPr/>
          <a:lstStyle>
            <a:lvl1pPr>
              <a:defRPr/>
            </a:lvl1pPr>
          </a:lstStyle>
          <a:p>
            <a:fld id="{982BE127-5B25-42A0-8554-B7AD11769DE1}" type="slidenum">
              <a:rPr lang="en-US" altLang="en-US"/>
              <a:pPr/>
              <a:t>‹#›</a:t>
            </a:fld>
            <a:endParaRPr lang="en-US" altLang="en-US"/>
          </a:p>
        </p:txBody>
      </p:sp>
    </p:spTree>
    <p:extLst>
      <p:ext uri="{BB962C8B-B14F-4D97-AF65-F5344CB8AC3E}">
        <p14:creationId xmlns:p14="http://schemas.microsoft.com/office/powerpoint/2010/main" val="1829818830"/>
      </p:ext>
    </p:extLst>
  </p:cSld>
  <p:clrMapOvr>
    <a:masterClrMapping/>
  </p:clrMapOvr>
  <p:transition spd="slow"/>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B265-81BD-4E99-BCB3-6BAC3B1F525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0841B5-3791-4379-BFDB-2E427F86889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A51680-4371-4E3C-99CE-4E19F3239D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81BEA6-872A-4B8A-81A1-7F16ED8A46E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145120B-6DD3-4FA5-80E5-2DC55102869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B84C04A-1A0F-41AD-A226-09B77BDBA2D9}"/>
              </a:ext>
            </a:extLst>
          </p:cNvPr>
          <p:cNvSpPr>
            <a:spLocks noGrp="1"/>
          </p:cNvSpPr>
          <p:nvPr>
            <p:ph type="sldNum" sz="quarter" idx="12"/>
          </p:nvPr>
        </p:nvSpPr>
        <p:spPr/>
        <p:txBody>
          <a:bodyPr/>
          <a:lstStyle>
            <a:lvl1pPr>
              <a:defRPr/>
            </a:lvl1pPr>
          </a:lstStyle>
          <a:p>
            <a:fld id="{C1DE3135-F9D9-4A3A-80F1-D7985E46DB62}" type="slidenum">
              <a:rPr lang="en-US" altLang="en-US"/>
              <a:pPr/>
              <a:t>‹#›</a:t>
            </a:fld>
            <a:endParaRPr lang="en-US" altLang="en-US"/>
          </a:p>
        </p:txBody>
      </p:sp>
    </p:spTree>
    <p:extLst>
      <p:ext uri="{BB962C8B-B14F-4D97-AF65-F5344CB8AC3E}">
        <p14:creationId xmlns:p14="http://schemas.microsoft.com/office/powerpoint/2010/main" val="290770936"/>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408341955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23A7-9FF9-43C0-96C5-EE4F929ADEA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9027C4-F69F-40BE-B39A-C008EF2E10C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44D062-E8F8-435E-8E0A-3BE46DB5E5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319539-291D-4930-968B-6B32EAF687A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FCA817-4D0B-44F8-AC44-D05521CADED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71E008-AA5D-41C5-A428-5E94C5FE89A9}"/>
              </a:ext>
            </a:extLst>
          </p:cNvPr>
          <p:cNvSpPr>
            <a:spLocks noGrp="1"/>
          </p:cNvSpPr>
          <p:nvPr>
            <p:ph type="sldNum" sz="quarter" idx="12"/>
          </p:nvPr>
        </p:nvSpPr>
        <p:spPr/>
        <p:txBody>
          <a:bodyPr/>
          <a:lstStyle>
            <a:lvl1pPr>
              <a:defRPr/>
            </a:lvl1pPr>
          </a:lstStyle>
          <a:p>
            <a:fld id="{1313643B-42B0-490C-ACBD-86A438C3B2A6}" type="slidenum">
              <a:rPr lang="en-US" altLang="en-US"/>
              <a:pPr/>
              <a:t>‹#›</a:t>
            </a:fld>
            <a:endParaRPr lang="en-US" altLang="en-US"/>
          </a:p>
        </p:txBody>
      </p:sp>
    </p:spTree>
    <p:extLst>
      <p:ext uri="{BB962C8B-B14F-4D97-AF65-F5344CB8AC3E}">
        <p14:creationId xmlns:p14="http://schemas.microsoft.com/office/powerpoint/2010/main" val="3500915000"/>
      </p:ext>
    </p:extLst>
  </p:cSld>
  <p:clrMapOvr>
    <a:masterClrMapping/>
  </p:clrMapOvr>
  <p:transition spd="slow"/>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7312-D26E-4658-BC16-54C0FF2D49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932A13-D31D-4126-9FB5-EB87B9E67A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BD933E-ACCA-4011-BD03-E14962857CC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5E2F91B-665B-4906-805E-462626CEC7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85DB45-37AB-4B9D-9223-532C7CF125D5}"/>
              </a:ext>
            </a:extLst>
          </p:cNvPr>
          <p:cNvSpPr>
            <a:spLocks noGrp="1"/>
          </p:cNvSpPr>
          <p:nvPr>
            <p:ph type="sldNum" sz="quarter" idx="12"/>
          </p:nvPr>
        </p:nvSpPr>
        <p:spPr/>
        <p:txBody>
          <a:bodyPr/>
          <a:lstStyle>
            <a:lvl1pPr>
              <a:defRPr/>
            </a:lvl1pPr>
          </a:lstStyle>
          <a:p>
            <a:fld id="{20A13FAE-6A29-44F7-A210-4474CFA1A3D9}" type="slidenum">
              <a:rPr lang="en-US" altLang="en-US"/>
              <a:pPr/>
              <a:t>‹#›</a:t>
            </a:fld>
            <a:endParaRPr lang="en-US" altLang="en-US"/>
          </a:p>
        </p:txBody>
      </p:sp>
    </p:spTree>
    <p:extLst>
      <p:ext uri="{BB962C8B-B14F-4D97-AF65-F5344CB8AC3E}">
        <p14:creationId xmlns:p14="http://schemas.microsoft.com/office/powerpoint/2010/main" val="752332366"/>
      </p:ext>
    </p:extLst>
  </p:cSld>
  <p:clrMapOvr>
    <a:masterClrMapping/>
  </p:clrMapOvr>
  <p:transition spd="slow"/>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883F09-E3D4-42C4-B941-C2454B8FE406}"/>
              </a:ext>
            </a:extLst>
          </p:cNvPr>
          <p:cNvSpPr>
            <a:spLocks noGrp="1"/>
          </p:cNvSpPr>
          <p:nvPr>
            <p:ph type="title" orient="vert"/>
          </p:nvPr>
        </p:nvSpPr>
        <p:spPr>
          <a:xfrm>
            <a:off x="7239000" y="228600"/>
            <a:ext cx="1600200" cy="5867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3D1119-1594-450A-A0FB-BB39EF131BE5}"/>
              </a:ext>
            </a:extLst>
          </p:cNvPr>
          <p:cNvSpPr>
            <a:spLocks noGrp="1"/>
          </p:cNvSpPr>
          <p:nvPr>
            <p:ph type="body" orient="vert" idx="1"/>
          </p:nvPr>
        </p:nvSpPr>
        <p:spPr>
          <a:xfrm>
            <a:off x="2438400" y="228600"/>
            <a:ext cx="46482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3465E-5C93-4417-A9CD-757AF83158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224B170-4B45-4518-BD83-0F731D1E53C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3928A8-ECEC-40BB-A47C-88FC3F633DDC}"/>
              </a:ext>
            </a:extLst>
          </p:cNvPr>
          <p:cNvSpPr>
            <a:spLocks noGrp="1"/>
          </p:cNvSpPr>
          <p:nvPr>
            <p:ph type="sldNum" sz="quarter" idx="12"/>
          </p:nvPr>
        </p:nvSpPr>
        <p:spPr/>
        <p:txBody>
          <a:bodyPr/>
          <a:lstStyle>
            <a:lvl1pPr>
              <a:defRPr/>
            </a:lvl1pPr>
          </a:lstStyle>
          <a:p>
            <a:fld id="{B0349B60-057A-4B0F-8FCF-34C92FB850F8}" type="slidenum">
              <a:rPr lang="en-US" altLang="en-US"/>
              <a:pPr/>
              <a:t>‹#›</a:t>
            </a:fld>
            <a:endParaRPr lang="en-US" altLang="en-US"/>
          </a:p>
        </p:txBody>
      </p:sp>
    </p:spTree>
    <p:extLst>
      <p:ext uri="{BB962C8B-B14F-4D97-AF65-F5344CB8AC3E}">
        <p14:creationId xmlns:p14="http://schemas.microsoft.com/office/powerpoint/2010/main" val="396669394"/>
      </p:ext>
    </p:extLst>
  </p:cSld>
  <p:clrMapOvr>
    <a:masterClrMapping/>
  </p:clrMapOvr>
  <p:transition spd="slow"/>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56786128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7324926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410570238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320799132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1620323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213293015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817076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180749784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93965138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33992077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99918362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28350041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13473489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73519521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6533845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3227898"/>
      </p:ext>
    </p:extLst>
  </p:cSld>
  <p:clrMapOvr>
    <a:masterClrMapping/>
  </p:clrMapOvr>
  <p:transition spd="med">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37175"/>
      </p:ext>
    </p:extLst>
  </p:cSld>
  <p:clrMapOvr>
    <a:masterClrMapping/>
  </p:clrMapOvr>
  <p:transition spd="med">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139104"/>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44926246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811421"/>
      </p:ext>
    </p:extLst>
  </p:cSld>
  <p:clrMapOvr>
    <a:masterClrMapping/>
  </p:clrMapOvr>
  <p:transition spd="med">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283591"/>
      </p:ext>
    </p:extLst>
  </p:cSld>
  <p:clrMapOvr>
    <a:masterClrMapping/>
  </p:clrMapOvr>
  <p:transition spd="med">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506479"/>
      </p:ext>
    </p:extLst>
  </p:cSld>
  <p:clrMapOvr>
    <a:masterClrMapping/>
  </p:clrMapOvr>
  <p:transition spd="med">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29727"/>
      </p:ext>
    </p:extLst>
  </p:cSld>
  <p:clrMapOvr>
    <a:masterClrMapping/>
  </p:clrMapOvr>
  <p:transition spd="med">
    <p:randomBar dir="ver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280960"/>
      </p:ext>
    </p:extLst>
  </p:cSld>
  <p:clrMapOvr>
    <a:masterClrMapping/>
  </p:clrMapOvr>
  <p:transition spd="med">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963681"/>
      </p:ext>
    </p:extLst>
  </p:cSld>
  <p:clrMapOvr>
    <a:masterClrMapping/>
  </p:clrMapOvr>
  <p:transition spd="med">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268723"/>
      </p:ext>
    </p:extLst>
  </p:cSld>
  <p:clrMapOvr>
    <a:masterClrMapping/>
  </p:clrMapOvr>
  <p:transition spd="med">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774496"/>
      </p:ext>
    </p:extLst>
  </p:cSld>
  <p:clrMapOvr>
    <a:masterClrMapping/>
  </p:clrMapOvr>
  <p:transition spd="med">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80763823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3413373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96226437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126454181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424208248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178871483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2495839017"/>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73801171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343160833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3434695959"/>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916519408"/>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2430877121"/>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366308394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749637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2249070056"/>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2894926989"/>
      </p:ext>
    </p:extLst>
  </p:cSld>
  <p:clrMapOvr>
    <a:masterClrMapping/>
  </p:clrMapOvr>
  <p:transition spd="med">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58979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460612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99118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5158905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8760979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8908041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36277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88675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89501870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59749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535109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4037922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344663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4813219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0211854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998889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234512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1654026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09894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98075476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81120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9865086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743447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910970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653461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6049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283D9E-1490-4D67-9559-BEC89C2033C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192017612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83D9E-1490-4D67-9559-BEC89C2033C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74146469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283D9E-1490-4D67-9559-BEC89C2033C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26800099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283D9E-1490-4D67-9559-BEC89C2033C7}"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3125052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20/11/2025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127975465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283D9E-1490-4D67-9559-BEC89C2033C7}"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7155731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283D9E-1490-4D67-9559-BEC89C2033C7}"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248250588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83D9E-1490-4D67-9559-BEC89C2033C7}"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138745312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83D9E-1490-4D67-9559-BEC89C2033C7}"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193441843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83D9E-1490-4D67-9559-BEC89C2033C7}"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423904025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83D9E-1490-4D67-9559-BEC89C2033C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190154667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83D9E-1490-4D67-9559-BEC89C2033C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28D31-5266-4E4B-8919-65C318439E3A}" type="slidenum">
              <a:rPr lang="en-US" smtClean="0"/>
              <a:t>‹#›</a:t>
            </a:fld>
            <a:endParaRPr lang="en-US"/>
          </a:p>
        </p:txBody>
      </p:sp>
    </p:spTree>
    <p:extLst>
      <p:ext uri="{BB962C8B-B14F-4D97-AF65-F5344CB8AC3E}">
        <p14:creationId xmlns:p14="http://schemas.microsoft.com/office/powerpoint/2010/main" val="273479658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65944562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57004989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8581F-700D-4CED-BB1A-C66F27A5240D}"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177934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67053286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8581F-700D-4CED-BB1A-C66F27A5240D}"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6312700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8581F-700D-4CED-BB1A-C66F27A5240D}"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98093521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8581F-700D-4CED-BB1A-C66F27A5240D}"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54795457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8581F-700D-4CED-BB1A-C66F27A5240D}"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78069916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47741830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71625690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61601997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78100690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2677064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3267675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66208867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284205429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337001632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233035386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91064917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343194673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63354108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218321697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121471135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175435486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268899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14182380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77510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52108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215476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03718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00127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67923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52399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62085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64508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254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07605420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4785116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72504398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158673040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227050016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08777245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573367798"/>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132964671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81315440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34058028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12911993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959751525"/>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407570198"/>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48004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50051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565762"/>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1800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37521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458675"/>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636867"/>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41138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46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39209776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36820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024687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3121530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3029219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7552254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5964989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0847442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5832093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5300704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21696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57845413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9528568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832282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7945544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9796612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20809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912046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222173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20/11/2025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8399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09770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2103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7175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7787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2333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1623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988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894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10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03276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904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108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400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581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9128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225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092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1130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84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472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2575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54933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969401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7890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226359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30300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495468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0483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2030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3.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6.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9.xml"/><Relationship Id="rId1"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87.xml"/><Relationship Id="rId1" Type="http://schemas.openxmlformats.org/officeDocument/2006/relationships/slideLayout" Target="../slideLayouts/slideLayout18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5.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1.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4.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45.xml"/><Relationship Id="rId7" Type="http://schemas.openxmlformats.org/officeDocument/2006/relationships/image" Target="../media/image9.png"/><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10.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8.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9.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0.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0.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1.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2.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1.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3.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image" Target="../media/image13.jpeg"/><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12.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3.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4.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5.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6.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7.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9.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0.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41.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image" Target="../media/image15.jpeg"/><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2.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3.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4.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5.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6" Type="http://schemas.openxmlformats.org/officeDocument/2006/relationships/theme" Target="../theme/theme46.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7.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73.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theme" Target="../theme/theme49.xml"/><Relationship Id="rId1" Type="http://schemas.openxmlformats.org/officeDocument/2006/relationships/slideLayout" Target="../slideLayouts/slideLayout47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50.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theme" Target="../theme/theme51.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53.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21.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54.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slideLayout" Target="../slideLayouts/slideLayout545.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4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7.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8.xml.rels><?xml version="1.0" encoding="UTF-8" standalone="yes"?>
<Relationships xmlns="http://schemas.openxmlformats.org/package/2006/relationships"><Relationship Id="rId3" Type="http://schemas.openxmlformats.org/officeDocument/2006/relationships/theme" Target="../theme/theme58.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4" Type="http://schemas.openxmlformats.org/officeDocument/2006/relationships/image" Target="../media/image23.jpe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image" Target="../media/image4.jpeg"/><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9.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57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79.xml"/><Relationship Id="rId13" Type="http://schemas.openxmlformats.org/officeDocument/2006/relationships/theme" Target="../theme/theme61.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slideLayout" Target="../slideLayouts/slideLayout583.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theme" Target="../theme/theme62.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63.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4.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25.xml"/><Relationship Id="rId13" Type="http://schemas.openxmlformats.org/officeDocument/2006/relationships/image" Target="../media/image24.jpeg"/><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65.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36.xml"/><Relationship Id="rId13" Type="http://schemas.openxmlformats.org/officeDocument/2006/relationships/image" Target="../media/image24.jpeg"/><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66.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theme" Target="../theme/theme67.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58.xml"/><Relationship Id="rId13" Type="http://schemas.openxmlformats.org/officeDocument/2006/relationships/image" Target="../media/image25.jpeg"/><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theme" Target="../theme/theme68.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slideLayout" Target="../slideLayouts/slideLayout674.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20/11/2025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43522410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11/20/25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196460607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6193157"/>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7"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422473318"/>
      </p:ext>
    </p:extLst>
  </p:cSld>
  <p:clrMap bg1="dk2" tx1="lt1" bg2="dk1" tx2="lt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41088413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415728281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80033723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1530571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0DDE364A-0433-6A4E-89E3-D0950D362017}" type="slidenum">
              <a:rPr lang="en-US"/>
              <a:pPr>
                <a:defRPr/>
              </a:pPr>
              <a:t>‹#›</a:t>
            </a:fld>
            <a:endParaRPr lang="en-US"/>
          </a:p>
        </p:txBody>
      </p:sp>
    </p:spTree>
    <p:extLst>
      <p:ext uri="{BB962C8B-B14F-4D97-AF65-F5344CB8AC3E}">
        <p14:creationId xmlns:p14="http://schemas.microsoft.com/office/powerpoint/2010/main" val="1650209534"/>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6411" algn="ctr" rtl="0" fontAlgn="base">
        <a:spcBef>
          <a:spcPct val="0"/>
        </a:spcBef>
        <a:spcAft>
          <a:spcPct val="0"/>
        </a:spcAft>
        <a:defRPr sz="4400">
          <a:solidFill>
            <a:schemeClr val="tx2"/>
          </a:solidFill>
          <a:latin typeface="Arial" charset="0"/>
          <a:ea typeface="ヒラギノ角ゴ Pro W3" pitchFamily="80" charset="-128"/>
        </a:defRPr>
      </a:lvl6pPr>
      <a:lvl7pPr marL="912825" algn="ctr" rtl="0" fontAlgn="base">
        <a:spcBef>
          <a:spcPct val="0"/>
        </a:spcBef>
        <a:spcAft>
          <a:spcPct val="0"/>
        </a:spcAft>
        <a:defRPr sz="4400">
          <a:solidFill>
            <a:schemeClr val="tx2"/>
          </a:solidFill>
          <a:latin typeface="Arial" charset="0"/>
          <a:ea typeface="ヒラギノ角ゴ Pro W3" pitchFamily="80" charset="-128"/>
        </a:defRPr>
      </a:lvl7pPr>
      <a:lvl8pPr marL="1369220" algn="ctr" rtl="0" fontAlgn="base">
        <a:spcBef>
          <a:spcPct val="0"/>
        </a:spcBef>
        <a:spcAft>
          <a:spcPct val="0"/>
        </a:spcAft>
        <a:defRPr sz="4400">
          <a:solidFill>
            <a:schemeClr val="tx2"/>
          </a:solidFill>
          <a:latin typeface="Arial" charset="0"/>
          <a:ea typeface="ヒラギノ角ゴ Pro W3" pitchFamily="80" charset="-128"/>
        </a:defRPr>
      </a:lvl8pPr>
      <a:lvl9pPr marL="1825644"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1657" indent="-28526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1010" indent="-228206"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7431"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3830"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0238" indent="-228206" algn="l" rtl="0" fontAlgn="base">
        <a:spcBef>
          <a:spcPct val="20000"/>
        </a:spcBef>
        <a:spcAft>
          <a:spcPct val="0"/>
        </a:spcAft>
        <a:buChar char="»"/>
        <a:defRPr sz="2000">
          <a:solidFill>
            <a:schemeClr val="tx1"/>
          </a:solidFill>
          <a:latin typeface="+mn-lt"/>
          <a:ea typeface="+mn-ea"/>
        </a:defRPr>
      </a:lvl6pPr>
      <a:lvl7pPr marL="2966653" indent="-228206" algn="l" rtl="0" fontAlgn="base">
        <a:spcBef>
          <a:spcPct val="20000"/>
        </a:spcBef>
        <a:spcAft>
          <a:spcPct val="0"/>
        </a:spcAft>
        <a:buChar char="»"/>
        <a:defRPr sz="2000">
          <a:solidFill>
            <a:schemeClr val="tx1"/>
          </a:solidFill>
          <a:latin typeface="+mn-lt"/>
          <a:ea typeface="+mn-ea"/>
        </a:defRPr>
      </a:lvl7pPr>
      <a:lvl8pPr marL="3423050" indent="-228206" algn="l" rtl="0" fontAlgn="base">
        <a:spcBef>
          <a:spcPct val="20000"/>
        </a:spcBef>
        <a:spcAft>
          <a:spcPct val="0"/>
        </a:spcAft>
        <a:buChar char="»"/>
        <a:defRPr sz="2000">
          <a:solidFill>
            <a:schemeClr val="tx1"/>
          </a:solidFill>
          <a:latin typeface="+mn-lt"/>
          <a:ea typeface="+mn-ea"/>
        </a:defRPr>
      </a:lvl8pPr>
      <a:lvl9pPr marL="3879469" indent="-22820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BF2309B9-43A7-8F4A-BACA-CDC231D8CC03}" type="slidenum">
              <a:rPr lang="en-US"/>
              <a:pPr>
                <a:defRPr/>
              </a:pPr>
              <a:t>‹#›</a:t>
            </a:fld>
            <a:endParaRPr lang="en-US"/>
          </a:p>
        </p:txBody>
      </p:sp>
    </p:spTree>
    <p:extLst>
      <p:ext uri="{BB962C8B-B14F-4D97-AF65-F5344CB8AC3E}">
        <p14:creationId xmlns:p14="http://schemas.microsoft.com/office/powerpoint/2010/main" val="3030064971"/>
      </p:ext>
    </p:extLst>
  </p:cSld>
  <p:clrMap bg1="dk2" tx1="lt1" bg2="dk1" tx2="lt2" accent1="accent1" accent2="accent2" accent3="accent3" accent4="accent4" accent5="accent5" accent6="accent6" hlink="hlink" folHlink="folHlink"/>
  <p:sldLayoutIdLst>
    <p:sldLayoutId id="2147483875"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411"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825"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22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64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305" indent="-34230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0238"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653"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3050"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9469"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20/11/2025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4807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extLst>
      <p:ext uri="{BB962C8B-B14F-4D97-AF65-F5344CB8AC3E}">
        <p14:creationId xmlns:p14="http://schemas.microsoft.com/office/powerpoint/2010/main" val="1623774321"/>
      </p:ext>
    </p:extLst>
  </p:cSld>
  <p:clrMap bg1="lt1" tx1="dk1" bg2="lt2" tx2="dk2" accent1="accent1" accent2="accent2" accent3="accent3" accent4="accent4" accent5="accent5" accent6="accent6" hlink="hlink" folHlink="folHlink"/>
  <p:sldLayoutIdLst>
    <p:sldLayoutId id="2147483877" r:id="rId1"/>
    <p:sldLayoutId id="2147483878"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67347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984212100"/>
      </p:ext>
    </p:extLst>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5165469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90794463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p:titleStyle>
    <p:bodyStyle>
      <a:lvl1pPr marL="342668" indent="-342668"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481" indent="-285568"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2260" indent="-228444"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599160" indent="-228444"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6073" indent="-228444"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2962" indent="-228444" algn="l" rtl="0" fontAlgn="base">
        <a:spcBef>
          <a:spcPct val="20000"/>
        </a:spcBef>
        <a:spcAft>
          <a:spcPct val="0"/>
        </a:spcAft>
        <a:buChar char="»"/>
        <a:defRPr sz="2000">
          <a:solidFill>
            <a:schemeClr val="tx1"/>
          </a:solidFill>
          <a:latin typeface="+mn-lt"/>
          <a:ea typeface="ＭＳ Ｐゴシック" charset="-128"/>
        </a:defRPr>
      </a:lvl6pPr>
      <a:lvl7pPr marL="2969876" indent="-228444" algn="l" rtl="0" fontAlgn="base">
        <a:spcBef>
          <a:spcPct val="20000"/>
        </a:spcBef>
        <a:spcAft>
          <a:spcPct val="0"/>
        </a:spcAft>
        <a:buChar char="»"/>
        <a:defRPr sz="2000">
          <a:solidFill>
            <a:schemeClr val="tx1"/>
          </a:solidFill>
          <a:latin typeface="+mn-lt"/>
          <a:ea typeface="ＭＳ Ｐゴシック" charset="-128"/>
        </a:defRPr>
      </a:lvl7pPr>
      <a:lvl8pPr marL="3426777" indent="-228444" algn="l" rtl="0" fontAlgn="base">
        <a:spcBef>
          <a:spcPct val="20000"/>
        </a:spcBef>
        <a:spcAft>
          <a:spcPct val="0"/>
        </a:spcAft>
        <a:buChar char="»"/>
        <a:defRPr sz="2000">
          <a:solidFill>
            <a:schemeClr val="tx1"/>
          </a:solidFill>
          <a:latin typeface="+mn-lt"/>
          <a:ea typeface="ＭＳ Ｐゴシック" charset="-128"/>
        </a:defRPr>
      </a:lvl8pPr>
      <a:lvl9pPr marL="3883678" indent="-22844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2727291712"/>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3556321758"/>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105791008"/>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455096"/>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24394566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29954325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57591643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341551887"/>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1215519727"/>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3647234570"/>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1643691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900339938"/>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F1C8B314-1DD1-4598-97CE-B26B029A168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47BE847C-7C8A-410A-80EA-A38CAC0C28FD}"/>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a:extLst>
                <a:ext uri="{FF2B5EF4-FFF2-40B4-BE49-F238E27FC236}">
                  <a16:creationId xmlns:a16="http://schemas.microsoft.com/office/drawing/2014/main" id="{6DB9EF08-589C-4756-AE3F-1A5D7DF8D767}"/>
                </a:ext>
              </a:extLst>
            </p:cNvPr>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6149" name="Rectangle 5">
            <a:extLst>
              <a:ext uri="{FF2B5EF4-FFF2-40B4-BE49-F238E27FC236}">
                <a16:creationId xmlns:a16="http://schemas.microsoft.com/office/drawing/2014/main" id="{0E76B30C-4248-49DC-A3D5-614E20A205DF}"/>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85AAF736-CA98-47F3-9B00-4031BB1846A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992BCF26-DDEF-43C4-AE97-73541C5765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77F7A3E5-FDB7-4F91-B674-D217C41227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615152A9-144D-4D68-AB5D-7C551581D22D}" type="slidenum">
              <a:rPr lang="en-US" altLang="en-US"/>
              <a:pPr/>
              <a:t>‹#›</a:t>
            </a:fld>
            <a:endParaRPr lang="en-US" altLang="en-US"/>
          </a:p>
        </p:txBody>
      </p:sp>
      <p:sp>
        <p:nvSpPr>
          <p:cNvPr id="39943" name="Rectangle 9">
            <a:extLst>
              <a:ext uri="{FF2B5EF4-FFF2-40B4-BE49-F238E27FC236}">
                <a16:creationId xmlns:a16="http://schemas.microsoft.com/office/drawing/2014/main" id="{66AF9170-38F4-4A95-AA13-0C74F1EA53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37942423"/>
      </p:ext>
    </p:extLst>
  </p:cSld>
  <p:clrMap bg1="dk2" tx1="lt1" bg2="dk1"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22B5C2C-D123-4034-8D25-F1C6CD135D89}" type="slidenum">
              <a:rPr lang="en-US" altLang="en-US"/>
              <a:pPr/>
              <a:t>‹#›</a:t>
            </a:fld>
            <a:endParaRPr lang="en-US" altLang="en-US"/>
          </a:p>
        </p:txBody>
      </p:sp>
    </p:spTree>
    <p:extLst>
      <p:ext uri="{BB962C8B-B14F-4D97-AF65-F5344CB8AC3E}">
        <p14:creationId xmlns:p14="http://schemas.microsoft.com/office/powerpoint/2010/main" val="1524441817"/>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636872778"/>
      </p:ext>
    </p:extLst>
  </p:cSld>
  <p:clrMap bg1="lt1" tx1="dk1" bg2="lt2" tx2="dk2" accent1="accent1" accent2="accent2" accent3="accent3" accent4="accent4" accent5="accent5" accent6="accent6" hlink="hlink" folHlink="folHlink"/>
  <p:sldLayoutIdLst>
    <p:sldLayoutId id="2147484082"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89210779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42196592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257343316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3528336545"/>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11/20/25</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187557"/>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583167169"/>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34430006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2411989062"/>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3075956960"/>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384791"/>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extLst>
      <p:ext uri="{BB962C8B-B14F-4D97-AF65-F5344CB8AC3E}">
        <p14:creationId xmlns:p14="http://schemas.microsoft.com/office/powerpoint/2010/main" val="2251512653"/>
      </p:ext>
    </p:extLst>
  </p:cSld>
  <p:clrMap bg1="lt1" tx1="dk1" bg2="lt2" tx2="dk2" accent1="accent1" accent2="accent2" accent3="accent3" accent4="accent4" accent5="accent5" accent6="accent6" hlink="hlink" folHlink="folHlink"/>
  <p:sldLayoutIdLst>
    <p:sldLayoutId id="2147484208"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3031088092"/>
      </p:ext>
    </p:extLst>
  </p:cSld>
  <p:clrMap bg1="lt1" tx1="dk1" bg2="lt2" tx2="dk2" accent1="accent1" accent2="accent2" accent3="accent3" accent4="accent4" accent5="accent5" accent6="accent6" hlink="hlink" folHlink="folHlink"/>
  <p:sldLayoutIdLst>
    <p:sldLayoutId id="2147484210"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432330693"/>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112235610"/>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8BCBA7-1641-4644-9804-C8903CA02E6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95A3468-8844-4094-A861-8457BDDB056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817A893-1C1D-4BB7-BEF9-DAD7F21669C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98A16FD-3912-48AE-A18D-EC2D07374ED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A0D206B-0317-4C09-9738-C628D28358E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A799B5E-0490-4D1B-A41C-C58A2093F5BD}" type="slidenum">
              <a:rPr lang="en-US" altLang="en-US"/>
              <a:pPr/>
              <a:t>‹#›</a:t>
            </a:fld>
            <a:endParaRPr lang="en-US" altLang="en-US"/>
          </a:p>
        </p:txBody>
      </p:sp>
    </p:spTree>
    <p:extLst>
      <p:ext uri="{BB962C8B-B14F-4D97-AF65-F5344CB8AC3E}">
        <p14:creationId xmlns:p14="http://schemas.microsoft.com/office/powerpoint/2010/main" val="152949830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05ECAD8-72D8-4555-9F1C-EE0A577F6793}"/>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9939" name="Rectangle 3">
            <a:extLst>
              <a:ext uri="{FF2B5EF4-FFF2-40B4-BE49-F238E27FC236}">
                <a16:creationId xmlns:a16="http://schemas.microsoft.com/office/drawing/2014/main" id="{BD7D87B5-2F83-47CF-8FE3-F44A8497A32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2515C07-EC9F-4B14-ABF2-4DA93AF4E86A}" type="slidenum">
              <a:rPr lang="en-US" altLang="en-US"/>
              <a:pPr/>
              <a:t>‹#›</a:t>
            </a:fld>
            <a:endParaRPr lang="en-US" altLang="en-US"/>
          </a:p>
        </p:txBody>
      </p:sp>
      <p:grpSp>
        <p:nvGrpSpPr>
          <p:cNvPr id="39940" name="Group 4">
            <a:extLst>
              <a:ext uri="{FF2B5EF4-FFF2-40B4-BE49-F238E27FC236}">
                <a16:creationId xmlns:a16="http://schemas.microsoft.com/office/drawing/2014/main" id="{05D0EFB8-C6B5-4A2A-90AD-E9D4F98C45BF}"/>
              </a:ext>
            </a:extLst>
          </p:cNvPr>
          <p:cNvGrpSpPr>
            <a:grpSpLocks/>
          </p:cNvGrpSpPr>
          <p:nvPr/>
        </p:nvGrpSpPr>
        <p:grpSpPr bwMode="auto">
          <a:xfrm>
            <a:off x="0" y="0"/>
            <a:ext cx="9140825" cy="6850063"/>
            <a:chOff x="0" y="0"/>
            <a:chExt cx="5758" cy="4315"/>
          </a:xfrm>
        </p:grpSpPr>
        <p:grpSp>
          <p:nvGrpSpPr>
            <p:cNvPr id="39941" name="Group 5">
              <a:extLst>
                <a:ext uri="{FF2B5EF4-FFF2-40B4-BE49-F238E27FC236}">
                  <a16:creationId xmlns:a16="http://schemas.microsoft.com/office/drawing/2014/main" id="{4681FB84-2093-4836-ACCD-799B75F50B00}"/>
                </a:ext>
              </a:extLst>
            </p:cNvPr>
            <p:cNvGrpSpPr>
              <a:grpSpLocks/>
            </p:cNvGrpSpPr>
            <p:nvPr userDrawn="1"/>
          </p:nvGrpSpPr>
          <p:grpSpPr bwMode="auto">
            <a:xfrm>
              <a:off x="1728" y="2230"/>
              <a:ext cx="4027" cy="2085"/>
              <a:chOff x="1728" y="2230"/>
              <a:chExt cx="4027" cy="2085"/>
            </a:xfrm>
          </p:grpSpPr>
          <p:sp>
            <p:nvSpPr>
              <p:cNvPr id="39942" name="Freeform 6">
                <a:extLst>
                  <a:ext uri="{FF2B5EF4-FFF2-40B4-BE49-F238E27FC236}">
                    <a16:creationId xmlns:a16="http://schemas.microsoft.com/office/drawing/2014/main" id="{CD4BE42F-1F2F-4ED1-87DB-C913F33D2534}"/>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3" name="Freeform 7">
                <a:extLst>
                  <a:ext uri="{FF2B5EF4-FFF2-40B4-BE49-F238E27FC236}">
                    <a16:creationId xmlns:a16="http://schemas.microsoft.com/office/drawing/2014/main" id="{9232AB94-DF3C-4D96-86AC-A35046BCD84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4" name="Freeform 8">
                <a:extLst>
                  <a:ext uri="{FF2B5EF4-FFF2-40B4-BE49-F238E27FC236}">
                    <a16:creationId xmlns:a16="http://schemas.microsoft.com/office/drawing/2014/main" id="{8548715A-A058-42A0-8098-3AF69FBA9106}"/>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5" name="Freeform 9">
                <a:extLst>
                  <a:ext uri="{FF2B5EF4-FFF2-40B4-BE49-F238E27FC236}">
                    <a16:creationId xmlns:a16="http://schemas.microsoft.com/office/drawing/2014/main" id="{BCF779FF-F1A8-44B8-B811-0BF831B01909}"/>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6" name="Freeform 10">
                <a:extLst>
                  <a:ext uri="{FF2B5EF4-FFF2-40B4-BE49-F238E27FC236}">
                    <a16:creationId xmlns:a16="http://schemas.microsoft.com/office/drawing/2014/main" id="{DB7CB533-BF45-4B7A-A41A-3ED5D04883A0}"/>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9947" name="Freeform 11">
              <a:extLst>
                <a:ext uri="{FF2B5EF4-FFF2-40B4-BE49-F238E27FC236}">
                  <a16:creationId xmlns:a16="http://schemas.microsoft.com/office/drawing/2014/main" id="{D8BE210F-E58C-4F0B-A3C2-1EE05589378B}"/>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8" name="Freeform 12">
              <a:extLst>
                <a:ext uri="{FF2B5EF4-FFF2-40B4-BE49-F238E27FC236}">
                  <a16:creationId xmlns:a16="http://schemas.microsoft.com/office/drawing/2014/main" id="{36E2FF41-9A90-4D46-BD77-DF6D991E2A79}"/>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9949" name="Rectangle 13">
            <a:extLst>
              <a:ext uri="{FF2B5EF4-FFF2-40B4-BE49-F238E27FC236}">
                <a16:creationId xmlns:a16="http://schemas.microsoft.com/office/drawing/2014/main" id="{1D8E1DF2-3D44-4DF5-8D5C-28114178CF67}"/>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50" name="Rectangle 14">
            <a:extLst>
              <a:ext uri="{FF2B5EF4-FFF2-40B4-BE49-F238E27FC236}">
                <a16:creationId xmlns:a16="http://schemas.microsoft.com/office/drawing/2014/main" id="{C35A84EE-6B82-4570-AF8C-65361547993F}"/>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39951" name="Rectangle 15">
            <a:extLst>
              <a:ext uri="{FF2B5EF4-FFF2-40B4-BE49-F238E27FC236}">
                <a16:creationId xmlns:a16="http://schemas.microsoft.com/office/drawing/2014/main" id="{62CC2A31-EBB7-48FA-AF31-5C6DE534CBB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92194639"/>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a:extLst>
              <a:ext uri="{FF2B5EF4-FFF2-40B4-BE49-F238E27FC236}">
                <a16:creationId xmlns:a16="http://schemas.microsoft.com/office/drawing/2014/main" id="{7563E3D2-1425-4FA4-ADE9-87129FB41EF1}"/>
              </a:ext>
            </a:extLst>
          </p:cNvPr>
          <p:cNvGrpSpPr>
            <a:grpSpLocks/>
          </p:cNvGrpSpPr>
          <p:nvPr/>
        </p:nvGrpSpPr>
        <p:grpSpPr bwMode="auto">
          <a:xfrm>
            <a:off x="3800475" y="1789113"/>
            <a:ext cx="5340350" cy="5056187"/>
            <a:chOff x="2394" y="1127"/>
            <a:chExt cx="3364" cy="3185"/>
          </a:xfrm>
        </p:grpSpPr>
        <p:sp>
          <p:nvSpPr>
            <p:cNvPr id="106499" name="Rectangle 3">
              <a:extLst>
                <a:ext uri="{FF2B5EF4-FFF2-40B4-BE49-F238E27FC236}">
                  <a16:creationId xmlns:a16="http://schemas.microsoft.com/office/drawing/2014/main" id="{228B8ABD-E2B6-436D-8ED5-F3CDDEFAB568}"/>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0" name="Oval 4">
              <a:extLst>
                <a:ext uri="{FF2B5EF4-FFF2-40B4-BE49-F238E27FC236}">
                  <a16:creationId xmlns:a16="http://schemas.microsoft.com/office/drawing/2014/main" id="{9AD3DF2B-F938-451F-8DE7-C6003845C3F0}"/>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1" name="Rectangle 5">
              <a:extLst>
                <a:ext uri="{FF2B5EF4-FFF2-40B4-BE49-F238E27FC236}">
                  <a16:creationId xmlns:a16="http://schemas.microsoft.com/office/drawing/2014/main" id="{22D24826-A088-4DD6-8C0A-7CF5CCE18E4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2" name="Freeform 6">
              <a:extLst>
                <a:ext uri="{FF2B5EF4-FFF2-40B4-BE49-F238E27FC236}">
                  <a16:creationId xmlns:a16="http://schemas.microsoft.com/office/drawing/2014/main" id="{3387EF60-56A4-4671-999D-0E4401B02815}"/>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03" name="Rectangle 7">
              <a:extLst>
                <a:ext uri="{FF2B5EF4-FFF2-40B4-BE49-F238E27FC236}">
                  <a16:creationId xmlns:a16="http://schemas.microsoft.com/office/drawing/2014/main" id="{70FFE0C2-E33B-403A-86CB-8C5BD8D67C29}"/>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4" name="Rectangle 8">
              <a:extLst>
                <a:ext uri="{FF2B5EF4-FFF2-40B4-BE49-F238E27FC236}">
                  <a16:creationId xmlns:a16="http://schemas.microsoft.com/office/drawing/2014/main" id="{588E1E1D-2F21-4E44-967F-9123F594ADC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5" name="Rectangle 9">
              <a:extLst>
                <a:ext uri="{FF2B5EF4-FFF2-40B4-BE49-F238E27FC236}">
                  <a16:creationId xmlns:a16="http://schemas.microsoft.com/office/drawing/2014/main" id="{E0E1E308-23B3-4858-B009-1DEAE1D2F325}"/>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6" name="Rectangle 10">
              <a:extLst>
                <a:ext uri="{FF2B5EF4-FFF2-40B4-BE49-F238E27FC236}">
                  <a16:creationId xmlns:a16="http://schemas.microsoft.com/office/drawing/2014/main" id="{C9331A2D-4DB2-4160-8ADB-D09B92C228DB}"/>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7" name="Rectangle 11">
              <a:extLst>
                <a:ext uri="{FF2B5EF4-FFF2-40B4-BE49-F238E27FC236}">
                  <a16:creationId xmlns:a16="http://schemas.microsoft.com/office/drawing/2014/main" id="{246E7255-ACDD-4D1D-B87C-45FCCF9C93C3}"/>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8" name="Freeform 12">
              <a:extLst>
                <a:ext uri="{FF2B5EF4-FFF2-40B4-BE49-F238E27FC236}">
                  <a16:creationId xmlns:a16="http://schemas.microsoft.com/office/drawing/2014/main" id="{FCBFFC53-6A8A-4FB3-9994-8F03FD8C303A}"/>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09" name="Freeform 13">
              <a:extLst>
                <a:ext uri="{FF2B5EF4-FFF2-40B4-BE49-F238E27FC236}">
                  <a16:creationId xmlns:a16="http://schemas.microsoft.com/office/drawing/2014/main" id="{F3E9BC79-6F44-418E-B006-571E1BE24C8D}"/>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0" name="Freeform 14">
              <a:extLst>
                <a:ext uri="{FF2B5EF4-FFF2-40B4-BE49-F238E27FC236}">
                  <a16:creationId xmlns:a16="http://schemas.microsoft.com/office/drawing/2014/main" id="{2947A25B-274D-4C94-A961-A0599BB60832}"/>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1" name="Freeform 15">
              <a:extLst>
                <a:ext uri="{FF2B5EF4-FFF2-40B4-BE49-F238E27FC236}">
                  <a16:creationId xmlns:a16="http://schemas.microsoft.com/office/drawing/2014/main" id="{D52EB162-74A8-46A1-8632-12B22557D271}"/>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2" name="Freeform 16">
              <a:extLst>
                <a:ext uri="{FF2B5EF4-FFF2-40B4-BE49-F238E27FC236}">
                  <a16:creationId xmlns:a16="http://schemas.microsoft.com/office/drawing/2014/main" id="{8D678383-E63C-43A8-A7B5-9ED7805D4C6E}"/>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3" name="Freeform 17">
              <a:extLst>
                <a:ext uri="{FF2B5EF4-FFF2-40B4-BE49-F238E27FC236}">
                  <a16:creationId xmlns:a16="http://schemas.microsoft.com/office/drawing/2014/main" id="{4967720A-056E-4D63-8203-BC6E7301C5F3}"/>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4" name="Freeform 18">
              <a:extLst>
                <a:ext uri="{FF2B5EF4-FFF2-40B4-BE49-F238E27FC236}">
                  <a16:creationId xmlns:a16="http://schemas.microsoft.com/office/drawing/2014/main" id="{A2297746-59D0-493C-A6F6-8C630EDDF5AA}"/>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5" name="Freeform 19">
              <a:extLst>
                <a:ext uri="{FF2B5EF4-FFF2-40B4-BE49-F238E27FC236}">
                  <a16:creationId xmlns:a16="http://schemas.microsoft.com/office/drawing/2014/main" id="{75323D99-5486-4459-8CA0-8BA8A831EF54}"/>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6" name="Freeform 20">
              <a:extLst>
                <a:ext uri="{FF2B5EF4-FFF2-40B4-BE49-F238E27FC236}">
                  <a16:creationId xmlns:a16="http://schemas.microsoft.com/office/drawing/2014/main" id="{C4F645FD-BD6C-4177-8306-A3FFBFC3FE26}"/>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7" name="Freeform 21">
              <a:extLst>
                <a:ext uri="{FF2B5EF4-FFF2-40B4-BE49-F238E27FC236}">
                  <a16:creationId xmlns:a16="http://schemas.microsoft.com/office/drawing/2014/main" id="{CB694669-71D9-4212-83DC-3538FE2EB9AF}"/>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8" name="Freeform 22">
              <a:extLst>
                <a:ext uri="{FF2B5EF4-FFF2-40B4-BE49-F238E27FC236}">
                  <a16:creationId xmlns:a16="http://schemas.microsoft.com/office/drawing/2014/main" id="{071EF5C3-50F8-4079-90E5-6264BAD74015}"/>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9" name="Freeform 23">
              <a:extLst>
                <a:ext uri="{FF2B5EF4-FFF2-40B4-BE49-F238E27FC236}">
                  <a16:creationId xmlns:a16="http://schemas.microsoft.com/office/drawing/2014/main" id="{EC8B27ED-2C28-47F8-9069-4F02EE8E9438}"/>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0" name="Freeform 24">
              <a:extLst>
                <a:ext uri="{FF2B5EF4-FFF2-40B4-BE49-F238E27FC236}">
                  <a16:creationId xmlns:a16="http://schemas.microsoft.com/office/drawing/2014/main" id="{FAD01BE3-0484-4755-971A-C028EB255672}"/>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1" name="Freeform 25">
              <a:extLst>
                <a:ext uri="{FF2B5EF4-FFF2-40B4-BE49-F238E27FC236}">
                  <a16:creationId xmlns:a16="http://schemas.microsoft.com/office/drawing/2014/main" id="{C38DA79F-E855-4059-ADFD-E8C8F3B20371}"/>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2" name="Freeform 26">
              <a:extLst>
                <a:ext uri="{FF2B5EF4-FFF2-40B4-BE49-F238E27FC236}">
                  <a16:creationId xmlns:a16="http://schemas.microsoft.com/office/drawing/2014/main" id="{6E5586E5-1FEF-4FB2-9C7F-2B3A8C35391C}"/>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3" name="Oval 27">
              <a:extLst>
                <a:ext uri="{FF2B5EF4-FFF2-40B4-BE49-F238E27FC236}">
                  <a16:creationId xmlns:a16="http://schemas.microsoft.com/office/drawing/2014/main" id="{879BB098-E488-4814-8E66-8D1983BE25A5}"/>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4" name="Oval 28">
              <a:extLst>
                <a:ext uri="{FF2B5EF4-FFF2-40B4-BE49-F238E27FC236}">
                  <a16:creationId xmlns:a16="http://schemas.microsoft.com/office/drawing/2014/main" id="{3F950F4C-A657-4731-B9C2-AFE43062FD63}"/>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5" name="Oval 29">
              <a:extLst>
                <a:ext uri="{FF2B5EF4-FFF2-40B4-BE49-F238E27FC236}">
                  <a16:creationId xmlns:a16="http://schemas.microsoft.com/office/drawing/2014/main" id="{7901C027-2996-4CB1-85C7-C651C60801E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6" name="Freeform 30">
              <a:extLst>
                <a:ext uri="{FF2B5EF4-FFF2-40B4-BE49-F238E27FC236}">
                  <a16:creationId xmlns:a16="http://schemas.microsoft.com/office/drawing/2014/main" id="{7404504A-3984-4A01-92BB-66ABBB19D6A7}"/>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7" name="Freeform 31">
              <a:extLst>
                <a:ext uri="{FF2B5EF4-FFF2-40B4-BE49-F238E27FC236}">
                  <a16:creationId xmlns:a16="http://schemas.microsoft.com/office/drawing/2014/main" id="{B5056FDE-D379-4AE6-8234-ABF3BB6D1AF3}"/>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8" name="Rectangle 32">
              <a:extLst>
                <a:ext uri="{FF2B5EF4-FFF2-40B4-BE49-F238E27FC236}">
                  <a16:creationId xmlns:a16="http://schemas.microsoft.com/office/drawing/2014/main" id="{F3DEF715-DA79-48DB-B6CC-0B8921E4D49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9" name="Rectangle 33">
              <a:extLst>
                <a:ext uri="{FF2B5EF4-FFF2-40B4-BE49-F238E27FC236}">
                  <a16:creationId xmlns:a16="http://schemas.microsoft.com/office/drawing/2014/main" id="{14584949-CA56-48C7-897F-CD6E2592624D}"/>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30" name="AutoShape 34">
              <a:extLst>
                <a:ext uri="{FF2B5EF4-FFF2-40B4-BE49-F238E27FC236}">
                  <a16:creationId xmlns:a16="http://schemas.microsoft.com/office/drawing/2014/main" id="{973A66E1-A474-488A-9B70-A7C58E1C00C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31" name="Freeform 35">
              <a:extLst>
                <a:ext uri="{FF2B5EF4-FFF2-40B4-BE49-F238E27FC236}">
                  <a16:creationId xmlns:a16="http://schemas.microsoft.com/office/drawing/2014/main" id="{1F54DBB5-5F42-4B0D-A647-7C06E1E68879}"/>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32" name="Freeform 36">
              <a:extLst>
                <a:ext uri="{FF2B5EF4-FFF2-40B4-BE49-F238E27FC236}">
                  <a16:creationId xmlns:a16="http://schemas.microsoft.com/office/drawing/2014/main" id="{0E8C4D55-B354-4F85-B109-6BB6887608E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6533" name="Rectangle 37">
            <a:extLst>
              <a:ext uri="{FF2B5EF4-FFF2-40B4-BE49-F238E27FC236}">
                <a16:creationId xmlns:a16="http://schemas.microsoft.com/office/drawing/2014/main" id="{21C831D6-9B43-446F-BDDA-4496604E9708}"/>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6534" name="Rectangle 38">
            <a:extLst>
              <a:ext uri="{FF2B5EF4-FFF2-40B4-BE49-F238E27FC236}">
                <a16:creationId xmlns:a16="http://schemas.microsoft.com/office/drawing/2014/main" id="{4C792DB2-86F9-44BF-B55B-3607C81467F0}"/>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6535" name="Rectangle 39">
            <a:extLst>
              <a:ext uri="{FF2B5EF4-FFF2-40B4-BE49-F238E27FC236}">
                <a16:creationId xmlns:a16="http://schemas.microsoft.com/office/drawing/2014/main" id="{AB233FD3-752A-418D-811B-934D9C97B8C0}"/>
              </a:ext>
            </a:extLst>
          </p:cNvPr>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endParaRPr lang="en-US" altLang="en-US"/>
          </a:p>
        </p:txBody>
      </p:sp>
      <p:sp>
        <p:nvSpPr>
          <p:cNvPr id="106536" name="Rectangle 40">
            <a:extLst>
              <a:ext uri="{FF2B5EF4-FFF2-40B4-BE49-F238E27FC236}">
                <a16:creationId xmlns:a16="http://schemas.microsoft.com/office/drawing/2014/main" id="{96B366DF-CD72-4364-A96C-DC5564E8115B}"/>
              </a:ext>
            </a:extLst>
          </p:cNvPr>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endParaRPr lang="en-US" altLang="en-US"/>
          </a:p>
        </p:txBody>
      </p:sp>
      <p:sp>
        <p:nvSpPr>
          <p:cNvPr id="106537" name="Rectangle 41">
            <a:extLst>
              <a:ext uri="{FF2B5EF4-FFF2-40B4-BE49-F238E27FC236}">
                <a16:creationId xmlns:a16="http://schemas.microsoft.com/office/drawing/2014/main" id="{BE712F23-39EB-4F95-A6B0-E6ED97FF73A7}"/>
              </a:ext>
            </a:extLst>
          </p:cNvPr>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n-lt"/>
              </a:defRPr>
            </a:lvl1pPr>
          </a:lstStyle>
          <a:p>
            <a:fld id="{5F86E162-0A07-4AC8-AF2A-0C7D7E4A22EE}" type="slidenum">
              <a:rPr lang="en-US" altLang="en-US"/>
              <a:pPr/>
              <a:t>‹#›</a:t>
            </a:fld>
            <a:endParaRPr lang="en-US" altLang="en-US"/>
          </a:p>
        </p:txBody>
      </p:sp>
    </p:spTree>
    <p:extLst>
      <p:ext uri="{BB962C8B-B14F-4D97-AF65-F5344CB8AC3E}">
        <p14:creationId xmlns:p14="http://schemas.microsoft.com/office/powerpoint/2010/main" val="1829356404"/>
      </p:ext>
    </p:extLst>
  </p:cSld>
  <p:clrMap bg1="dk2" tx1="lt1" bg2="dk1" tx2="lt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0EAB39B2-DFD8-400E-9877-45EE7A4BE03D}"/>
              </a:ext>
            </a:extLst>
          </p:cNvPr>
          <p:cNvGrpSpPr>
            <a:grpSpLocks/>
          </p:cNvGrpSpPr>
          <p:nvPr/>
        </p:nvGrpSpPr>
        <p:grpSpPr bwMode="auto">
          <a:xfrm>
            <a:off x="0" y="0"/>
            <a:ext cx="2667000" cy="6858000"/>
            <a:chOff x="0" y="0"/>
            <a:chExt cx="1680" cy="4320"/>
          </a:xfrm>
        </p:grpSpPr>
        <p:sp>
          <p:nvSpPr>
            <p:cNvPr id="87043" name="Rectangle 3">
              <a:extLst>
                <a:ext uri="{FF2B5EF4-FFF2-40B4-BE49-F238E27FC236}">
                  <a16:creationId xmlns:a16="http://schemas.microsoft.com/office/drawing/2014/main" id="{24D291AB-0F0E-4F19-B368-975F003CF191}"/>
                </a:ext>
              </a:extLst>
            </p:cNvPr>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pic>
          <p:nvPicPr>
            <p:cNvPr id="87044" name="Picture 4" descr="slidemaster_med3">
              <a:extLst>
                <a:ext uri="{FF2B5EF4-FFF2-40B4-BE49-F238E27FC236}">
                  <a16:creationId xmlns:a16="http://schemas.microsoft.com/office/drawing/2014/main" id="{C6A90E65-841F-406A-A1AE-822643BE36A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1348"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87045" name="Rectangle 5">
            <a:extLst>
              <a:ext uri="{FF2B5EF4-FFF2-40B4-BE49-F238E27FC236}">
                <a16:creationId xmlns:a16="http://schemas.microsoft.com/office/drawing/2014/main" id="{CD4D0457-4EA8-4621-8391-984A4CADF6FA}"/>
              </a:ext>
            </a:extLst>
          </p:cNvPr>
          <p:cNvSpPr>
            <a:spLocks noGrp="1" noChangeArrowheads="1"/>
          </p:cNvSpPr>
          <p:nvPr>
            <p:ph type="title"/>
          </p:nvPr>
        </p:nvSpPr>
        <p:spPr bwMode="auto">
          <a:xfrm>
            <a:off x="2438400" y="228600"/>
            <a:ext cx="6400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6" name="Rectangle 6">
            <a:extLst>
              <a:ext uri="{FF2B5EF4-FFF2-40B4-BE49-F238E27FC236}">
                <a16:creationId xmlns:a16="http://schemas.microsoft.com/office/drawing/2014/main" id="{4A54CD72-8A41-42EE-8282-6A1E1589061F}"/>
              </a:ext>
            </a:extLst>
          </p:cNvPr>
          <p:cNvSpPr>
            <a:spLocks noGrp="1" noChangeArrowheads="1"/>
          </p:cNvSpPr>
          <p:nvPr>
            <p:ph type="body" idx="1"/>
          </p:nvPr>
        </p:nvSpPr>
        <p:spPr bwMode="auto">
          <a:xfrm>
            <a:off x="2438400" y="1600200"/>
            <a:ext cx="6400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7047" name="Rectangle 7">
            <a:extLst>
              <a:ext uri="{FF2B5EF4-FFF2-40B4-BE49-F238E27FC236}">
                <a16:creationId xmlns:a16="http://schemas.microsoft.com/office/drawing/2014/main" id="{D212C523-0E32-44C3-8DC8-2B35C7D9760C}"/>
              </a:ext>
            </a:extLst>
          </p:cNvPr>
          <p:cNvSpPr>
            <a:spLocks noGrp="1" noChangeArrowheads="1"/>
          </p:cNvSpPr>
          <p:nvPr>
            <p:ph type="dt" sz="half" idx="2"/>
          </p:nvPr>
        </p:nvSpPr>
        <p:spPr bwMode="auto">
          <a:xfrm>
            <a:off x="152400" y="6248400"/>
            <a:ext cx="190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C0C0C0"/>
                  </a:outerShdw>
                </a:effectLst>
              </a:defRPr>
            </a:lvl1pPr>
          </a:lstStyle>
          <a:p>
            <a:endParaRPr lang="en-US" altLang="en-US"/>
          </a:p>
        </p:txBody>
      </p:sp>
      <p:sp>
        <p:nvSpPr>
          <p:cNvPr id="87048" name="Rectangle 8">
            <a:extLst>
              <a:ext uri="{FF2B5EF4-FFF2-40B4-BE49-F238E27FC236}">
                <a16:creationId xmlns:a16="http://schemas.microsoft.com/office/drawing/2014/main" id="{0B07F2D0-6084-48C8-85B4-B6EB0747BD86}"/>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C0C0C0"/>
                  </a:outerShdw>
                </a:effectLst>
              </a:defRPr>
            </a:lvl1pPr>
          </a:lstStyle>
          <a:p>
            <a:endParaRPr lang="en-US" altLang="en-US"/>
          </a:p>
        </p:txBody>
      </p:sp>
      <p:sp>
        <p:nvSpPr>
          <p:cNvPr id="87049" name="Rectangle 9">
            <a:extLst>
              <a:ext uri="{FF2B5EF4-FFF2-40B4-BE49-F238E27FC236}">
                <a16:creationId xmlns:a16="http://schemas.microsoft.com/office/drawing/2014/main" id="{7F0328F3-726F-4AEB-A0CB-D07DC3854004}"/>
              </a:ext>
            </a:extLst>
          </p:cNvPr>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C0C0C0"/>
                  </a:outerShdw>
                </a:effectLst>
              </a:defRPr>
            </a:lvl1pPr>
          </a:lstStyle>
          <a:p>
            <a:fld id="{F2C689C8-09BC-4C9B-8627-DD8D936CFB56}" type="slidenum">
              <a:rPr lang="en-US" altLang="en-US"/>
              <a:pPr/>
              <a:t>‹#›</a:t>
            </a:fld>
            <a:endParaRPr lang="en-US" altLang="en-US"/>
          </a:p>
        </p:txBody>
      </p:sp>
    </p:spTree>
    <p:extLst>
      <p:ext uri="{BB962C8B-B14F-4D97-AF65-F5344CB8AC3E}">
        <p14:creationId xmlns:p14="http://schemas.microsoft.com/office/powerpoint/2010/main" val="769866391"/>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ransition spd="slow"/>
  <p:txStyles>
    <p:titleStyle>
      <a:lvl1pPr algn="l" rtl="0" fontAlgn="base">
        <a:spcBef>
          <a:spcPct val="0"/>
        </a:spcBef>
        <a:spcAft>
          <a:spcPct val="0"/>
        </a:spcAft>
        <a:defRPr sz="3600" kern="12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2pPr>
      <a:lvl3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3pPr>
      <a:lvl4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4pPr>
      <a:lvl5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5pPr>
      <a:lvl6pPr marL="4572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6pPr>
      <a:lvl7pPr marL="9144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7pPr>
      <a:lvl8pPr marL="13716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8pPr>
      <a:lvl9pPr marL="18288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folHlink"/>
        </a:buClr>
        <a:buSzPct val="70000"/>
        <a:buFont typeface="Wingdings" panose="05000000000000000000" pitchFamily="2" charset="2"/>
        <a:buChar char="l"/>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fontAlgn="base">
        <a:spcBef>
          <a:spcPct val="20000"/>
        </a:spcBef>
        <a:spcAft>
          <a:spcPct val="0"/>
        </a:spcAft>
        <a:buClr>
          <a:schemeClr val="folHlink"/>
        </a:buClr>
        <a:buSzPct val="70000"/>
        <a:buFont typeface="Wingdings" panose="05000000000000000000" pitchFamily="2" charset="2"/>
        <a:buChar char="l"/>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22731079"/>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4264970018"/>
      </p:ext>
    </p:extLst>
  </p:cSld>
  <p:clrMap bg1="lt1" tx1="dk1" bg2="lt2" tx2="dk2" accent1="accent1" accent2="accent2" accent3="accent3" accent4="accent4" accent5="accent5" accent6="accent6" hlink="hlink" folHlink="folHlink"/>
  <p:sldLayoutIdLst>
    <p:sldLayoutId id="214748428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914568"/>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852206678"/>
      </p:ext>
    </p:extLst>
  </p:cSld>
  <p:clrMap bg1="lt1" tx1="dk1" bg2="lt2" tx2="dk2" accent1="accent1" accent2="accent2" accent3="accent3" accent4="accent4" accent5="accent5" accent6="accent6" hlink="hlink" folHlink="folHlink"/>
  <p:sldLayoutIdLst>
    <p:sldLayoutId id="2147484303" r:id="rId1"/>
    <p:sldLayoutId id="2147484304"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1396133888"/>
      </p:ext>
    </p:extLst>
  </p:cSld>
  <p:clrMap bg1="dk2" tx1="lt1" bg2="dk1"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25548"/>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3198644039"/>
      </p:ext>
    </p:extLst>
  </p:cSld>
  <p:clrMap bg1="lt1" tx1="dk1" bg2="lt2" tx2="dk2" accent1="accent1" accent2="accent2" accent3="accent3" accent4="accent4" accent5="accent5" accent6="accent6" hlink="hlink" folHlink="folHlink"/>
  <p:sldLayoutIdLst>
    <p:sldLayoutId id="2147484318"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736289"/>
      </p:ext>
    </p:extLst>
  </p:cSld>
  <p:clrMap bg1="dk2" tx1="lt1" bg2="dk1"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721672584"/>
      </p:ext>
    </p:extLst>
  </p:cSld>
  <p:clrMap bg1="dk2" tx1="lt1" bg2="dk1"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83D9E-1490-4D67-9559-BEC89C2033C7}" type="datetimeFigureOut">
              <a:rPr lang="en-US" smtClean="0"/>
              <a:t>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28D31-5266-4E4B-8919-65C318439E3A}" type="slidenum">
              <a:rPr lang="en-US" smtClean="0"/>
              <a:t>‹#›</a:t>
            </a:fld>
            <a:endParaRPr lang="en-US"/>
          </a:p>
        </p:txBody>
      </p:sp>
    </p:spTree>
    <p:extLst>
      <p:ext uri="{BB962C8B-B14F-4D97-AF65-F5344CB8AC3E}">
        <p14:creationId xmlns:p14="http://schemas.microsoft.com/office/powerpoint/2010/main" val="1249731184"/>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8581F-700D-4CED-BB1A-C66F27A5240D}" type="datetimeFigureOut">
              <a:rPr lang="en-US" smtClean="0"/>
              <a:t>11/20/25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E26-0528-4772-A48F-668DFB92F684}" type="slidenum">
              <a:rPr lang="en-US" smtClean="0"/>
              <a:t>‹#›</a:t>
            </a:fld>
            <a:endParaRPr lang="en-US"/>
          </a:p>
        </p:txBody>
      </p:sp>
    </p:spTree>
    <p:extLst>
      <p:ext uri="{BB962C8B-B14F-4D97-AF65-F5344CB8AC3E}">
        <p14:creationId xmlns:p14="http://schemas.microsoft.com/office/powerpoint/2010/main" val="550002117"/>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845886"/>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2904526"/>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1480110744"/>
      </p:ext>
    </p:extLst>
  </p:cSld>
  <p:clrMap bg1="dk2" tx1="lt1" bg2="dk1"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AB17FAAC-AEBF-4140-878B-3CB3E62FB30F}"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89242939"/>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78111810"/>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2669264776"/>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42066939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533124"/>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10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6.xml"/><Relationship Id="rId1" Type="http://schemas.openxmlformats.org/officeDocument/2006/relationships/slideLayout" Target="../slideLayouts/slideLayout645.xml"/></Relationships>
</file>

<file path=ppt/slides/_rels/slide10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8.xml"/><Relationship Id="rId1" Type="http://schemas.openxmlformats.org/officeDocument/2006/relationships/slideLayout" Target="../slideLayouts/slideLayout65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9.xml"/><Relationship Id="rId1" Type="http://schemas.openxmlformats.org/officeDocument/2006/relationships/slideLayout" Target="../slideLayouts/slideLayout359.xml"/></Relationships>
</file>

<file path=ppt/slides/_rels/slide10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19.jpeg"/><Relationship Id="rId1" Type="http://schemas.openxmlformats.org/officeDocument/2006/relationships/slideLayout" Target="../slideLayouts/slideLayout150.xml"/><Relationship Id="rId4" Type="http://schemas.openxmlformats.org/officeDocument/2006/relationships/image" Target="../media/image9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1.xml"/><Relationship Id="rId1" Type="http://schemas.openxmlformats.org/officeDocument/2006/relationships/slideLayout" Target="../slideLayouts/slideLayout15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2.xml"/><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3.xml"/><Relationship Id="rId1" Type="http://schemas.openxmlformats.org/officeDocument/2006/relationships/slideLayout" Target="../slideLayouts/slideLayout15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4.xml"/><Relationship Id="rId1" Type="http://schemas.openxmlformats.org/officeDocument/2006/relationships/slideLayout" Target="../slideLayouts/slideLayout15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5.xml"/><Relationship Id="rId1" Type="http://schemas.openxmlformats.org/officeDocument/2006/relationships/slideLayout" Target="../slideLayouts/slideLayout15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6.xml"/><Relationship Id="rId1" Type="http://schemas.openxmlformats.org/officeDocument/2006/relationships/slideLayout" Target="../slideLayouts/slideLayout15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7.xml"/><Relationship Id="rId1" Type="http://schemas.openxmlformats.org/officeDocument/2006/relationships/slideLayout" Target="../slideLayouts/slideLayout15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8.xml"/><Relationship Id="rId1" Type="http://schemas.openxmlformats.org/officeDocument/2006/relationships/slideLayout" Target="../slideLayouts/slideLayout15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9.xml"/><Relationship Id="rId1" Type="http://schemas.openxmlformats.org/officeDocument/2006/relationships/slideLayout" Target="../slideLayouts/slideLayout15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0.xml"/><Relationship Id="rId1" Type="http://schemas.openxmlformats.org/officeDocument/2006/relationships/slideLayout" Target="../slideLayouts/slideLayout15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1.xml"/><Relationship Id="rId1" Type="http://schemas.openxmlformats.org/officeDocument/2006/relationships/slideLayout" Target="../slideLayouts/slideLayout156.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2.xml"/><Relationship Id="rId1" Type="http://schemas.openxmlformats.org/officeDocument/2006/relationships/slideLayout" Target="../slideLayouts/slideLayout1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61.xml"/></Relationships>
</file>

<file path=ppt/slides/_rels/slide12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31.jpeg"/><Relationship Id="rId1" Type="http://schemas.openxmlformats.org/officeDocument/2006/relationships/slideLayout" Target="../slideLayouts/slideLayout15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84.xml"/></Relationships>
</file>

<file path=ppt/slides/_rels/slide12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3.xml"/><Relationship Id="rId1" Type="http://schemas.openxmlformats.org/officeDocument/2006/relationships/slideLayout" Target="../slideLayouts/slideLayout185.xml"/></Relationships>
</file>

<file path=ppt/slides/_rels/slide12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8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187.xml"/><Relationship Id="rId1" Type="http://schemas.openxmlformats.org/officeDocument/2006/relationships/themeOverride" Target="../theme/themeOverride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4.xml"/><Relationship Id="rId1" Type="http://schemas.openxmlformats.org/officeDocument/2006/relationships/slideLayout" Target="../slideLayouts/slideLayout18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5.xml"/><Relationship Id="rId1" Type="http://schemas.openxmlformats.org/officeDocument/2006/relationships/slideLayout" Target="../slideLayouts/slideLayout186.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6.xml"/><Relationship Id="rId1" Type="http://schemas.openxmlformats.org/officeDocument/2006/relationships/slideLayout" Target="../slideLayouts/slideLayout18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89.xml"/></Relationships>
</file>

<file path=ppt/slides/_rels/slide13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89.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7.xml"/><Relationship Id="rId1" Type="http://schemas.openxmlformats.org/officeDocument/2006/relationships/slideLayout" Target="../slideLayouts/slideLayout199.xml"/></Relationships>
</file>

<file path=ppt/slides/_rels/slide13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89.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8.xml"/><Relationship Id="rId1" Type="http://schemas.openxmlformats.org/officeDocument/2006/relationships/slideLayout" Target="../slideLayouts/slideLayout194.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94.xml"/></Relationships>
</file>

<file path=ppt/slides/_rels/slide13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94.xml"/></Relationships>
</file>

<file path=ppt/slides/_rels/slide13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94.xml"/></Relationships>
</file>

<file path=ppt/slides/_rels/slide13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9.xml"/><Relationship Id="rId1" Type="http://schemas.openxmlformats.org/officeDocument/2006/relationships/slideLayout" Target="../slideLayouts/slideLayout194.xml"/></Relationships>
</file>

<file path=ppt/slides/_rels/slide13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10.xml"/><Relationship Id="rId5" Type="http://schemas.openxmlformats.org/officeDocument/2006/relationships/image" Target="../media/image34.png"/><Relationship Id="rId4" Type="http://schemas.openxmlformats.org/officeDocument/2006/relationships/image" Target="../media/image33.png"/></Relationships>
</file>

<file path=ppt/slides/_rels/slide14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89.xml"/></Relationships>
</file>

<file path=ppt/slides/_rels/slide1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0.xml"/><Relationship Id="rId1" Type="http://schemas.openxmlformats.org/officeDocument/2006/relationships/slideLayout" Target="../slideLayouts/slideLayout210.xml"/></Relationships>
</file>

<file path=ppt/slides/_rels/slide14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9.xml"/></Relationships>
</file>

<file path=ppt/slides/_rels/slide14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89.xml"/></Relationships>
</file>

<file path=ppt/slides/_rels/slide14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89.xml"/></Relationships>
</file>

<file path=ppt/slides/_rels/slide1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2.xml"/><Relationship Id="rId1" Type="http://schemas.openxmlformats.org/officeDocument/2006/relationships/slideLayout" Target="../slideLayouts/slideLayout222.xml"/></Relationships>
</file>

<file path=ppt/slides/_rels/slide1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56.jpeg"/><Relationship Id="rId1" Type="http://schemas.openxmlformats.org/officeDocument/2006/relationships/slideLayout" Target="../slideLayouts/slideLayout173.xml"/><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98.xml"/><Relationship Id="rId5" Type="http://schemas.openxmlformats.org/officeDocument/2006/relationships/image" Target="../media/image37.jpeg"/><Relationship Id="rId4" Type="http://schemas.openxmlformats.org/officeDocument/2006/relationships/image" Target="../media/image36.jpeg"/></Relationships>
</file>

<file path=ppt/slides/_rels/slide15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3.xml"/><Relationship Id="rId1" Type="http://schemas.openxmlformats.org/officeDocument/2006/relationships/slideLayout" Target="../slideLayouts/slideLayout179.xml"/></Relationships>
</file>

<file path=ppt/slides/_rels/slide1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4.xml"/><Relationship Id="rId1" Type="http://schemas.openxmlformats.org/officeDocument/2006/relationships/slideLayout" Target="../slideLayouts/slideLayout179.xml"/></Relationships>
</file>

<file path=ppt/slides/_rels/slide1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5.xml"/><Relationship Id="rId1" Type="http://schemas.openxmlformats.org/officeDocument/2006/relationships/slideLayout" Target="../slideLayouts/slideLayout179.xml"/></Relationships>
</file>

<file path=ppt/slides/_rels/slide15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6.xml"/><Relationship Id="rId1" Type="http://schemas.openxmlformats.org/officeDocument/2006/relationships/slideLayout" Target="../slideLayouts/slideLayout179.xml"/></Relationships>
</file>

<file path=ppt/slides/_rels/slide15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7.xml"/><Relationship Id="rId1" Type="http://schemas.openxmlformats.org/officeDocument/2006/relationships/slideLayout" Target="../slideLayouts/slideLayout179.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8.xml"/><Relationship Id="rId1" Type="http://schemas.openxmlformats.org/officeDocument/2006/relationships/slideLayout" Target="../slideLayouts/slideLayout179.xml"/></Relationships>
</file>

<file path=ppt/slides/_rels/slide15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9.xml"/><Relationship Id="rId1" Type="http://schemas.openxmlformats.org/officeDocument/2006/relationships/slideLayout" Target="../slideLayouts/slideLayout179.xml"/></Relationships>
</file>

<file path=ppt/slides/_rels/slide15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0.xml"/><Relationship Id="rId1" Type="http://schemas.openxmlformats.org/officeDocument/2006/relationships/slideLayout" Target="../slideLayouts/slideLayout179.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1.xml"/><Relationship Id="rId1" Type="http://schemas.openxmlformats.org/officeDocument/2006/relationships/slideLayout" Target="../slideLayouts/slideLayout179.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2.xml"/><Relationship Id="rId1" Type="http://schemas.openxmlformats.org/officeDocument/2006/relationships/slideLayout" Target="../slideLayouts/slideLayout179.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24.xml"/></Relationships>
</file>

<file path=ppt/slides/_rels/slide16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3.xml"/><Relationship Id="rId1" Type="http://schemas.openxmlformats.org/officeDocument/2006/relationships/slideLayout" Target="../slideLayouts/slideLayout179.xml"/></Relationships>
</file>

<file path=ppt/slides/_rels/slide16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4.xml"/><Relationship Id="rId1" Type="http://schemas.openxmlformats.org/officeDocument/2006/relationships/slideLayout" Target="../slideLayouts/slideLayout179.xml"/></Relationships>
</file>

<file path=ppt/slides/_rels/slide16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5.xml"/><Relationship Id="rId1" Type="http://schemas.openxmlformats.org/officeDocument/2006/relationships/slideLayout" Target="../slideLayouts/slideLayout179.xml"/></Relationships>
</file>

<file path=ppt/slides/_rels/slide16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6.xml"/><Relationship Id="rId1" Type="http://schemas.openxmlformats.org/officeDocument/2006/relationships/slideLayout" Target="../slideLayouts/slideLayout179.xml"/></Relationships>
</file>

<file path=ppt/slides/_rels/slide16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7.xml"/><Relationship Id="rId1" Type="http://schemas.openxmlformats.org/officeDocument/2006/relationships/slideLayout" Target="../slideLayouts/slideLayout179.xml"/></Relationships>
</file>

<file path=ppt/slides/_rels/slide16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0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8.xml"/><Relationship Id="rId1" Type="http://schemas.openxmlformats.org/officeDocument/2006/relationships/slideLayout" Target="../slideLayouts/slideLayout473.xml"/><Relationship Id="rId4" Type="http://schemas.openxmlformats.org/officeDocument/2006/relationships/image" Target="../media/image172.png"/></Relationships>
</file>

<file path=ppt/slides/_rels/slide167.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109.xml"/><Relationship Id="rId1" Type="http://schemas.openxmlformats.org/officeDocument/2006/relationships/slideLayout" Target="../slideLayouts/slideLayout474.xml"/></Relationships>
</file>

<file path=ppt/slides/_rels/slide16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475.xml"/></Relationships>
</file>

<file path=ppt/slides/_rels/slide1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47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24.xml"/></Relationships>
</file>

<file path=ppt/slides/_rels/slide17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2.xml"/><Relationship Id="rId1" Type="http://schemas.openxmlformats.org/officeDocument/2006/relationships/slideLayout" Target="../slideLayouts/slideLayout232.xml"/><Relationship Id="rId4" Type="http://schemas.openxmlformats.org/officeDocument/2006/relationships/image" Target="../media/image177.jpeg"/></Relationships>
</file>

<file path=ppt/slides/_rels/slide17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3.xml"/><Relationship Id="rId1" Type="http://schemas.openxmlformats.org/officeDocument/2006/relationships/slideLayout" Target="../slideLayouts/slideLayout23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4.xml"/><Relationship Id="rId1" Type="http://schemas.openxmlformats.org/officeDocument/2006/relationships/slideLayout" Target="../slideLayouts/slideLayout23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5.xml"/><Relationship Id="rId1" Type="http://schemas.openxmlformats.org/officeDocument/2006/relationships/slideLayout" Target="../slideLayouts/slideLayout232.xml"/></Relationships>
</file>

<file path=ppt/slides/_rels/slide17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6.xml"/><Relationship Id="rId1" Type="http://schemas.openxmlformats.org/officeDocument/2006/relationships/slideLayout" Target="../slideLayouts/slideLayout232.xml"/></Relationships>
</file>

<file path=ppt/slides/_rels/slide17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7.xml"/><Relationship Id="rId1" Type="http://schemas.openxmlformats.org/officeDocument/2006/relationships/slideLayout" Target="../slideLayouts/slideLayout232.xml"/></Relationships>
</file>

<file path=ppt/slides/_rels/slide17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8.xml"/><Relationship Id="rId1" Type="http://schemas.openxmlformats.org/officeDocument/2006/relationships/slideLayout" Target="../slideLayouts/slideLayout23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35.xml"/></Relationships>
</file>

<file path=ppt/slides/_rels/slide18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9.xml"/><Relationship Id="rId1" Type="http://schemas.openxmlformats.org/officeDocument/2006/relationships/slideLayout" Target="../slideLayouts/slideLayout243.xml"/></Relationships>
</file>

<file path=ppt/slides/_rels/slide18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0.xml"/><Relationship Id="rId1" Type="http://schemas.openxmlformats.org/officeDocument/2006/relationships/slideLayout" Target="../slideLayouts/slideLayout244.xml"/></Relationships>
</file>

<file path=ppt/slides/_rels/slide18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1.xml"/><Relationship Id="rId1" Type="http://schemas.openxmlformats.org/officeDocument/2006/relationships/slideLayout" Target="../slideLayouts/slideLayout245.xml"/></Relationships>
</file>

<file path=ppt/slides/_rels/slide18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2.xml"/><Relationship Id="rId1" Type="http://schemas.openxmlformats.org/officeDocument/2006/relationships/slideLayout" Target="../slideLayouts/slideLayout23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3.xml"/><Relationship Id="rId1" Type="http://schemas.openxmlformats.org/officeDocument/2006/relationships/slideLayout" Target="../slideLayouts/slideLayout23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3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3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8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5.xml"/><Relationship Id="rId1" Type="http://schemas.openxmlformats.org/officeDocument/2006/relationships/slideLayout" Target="../slideLayouts/slideLayout232.xml"/></Relationships>
</file>

<file path=ppt/slides/_rels/slide18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6.xml"/><Relationship Id="rId1" Type="http://schemas.openxmlformats.org/officeDocument/2006/relationships/slideLayout" Target="../slideLayouts/slideLayout23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7.xml"/><Relationship Id="rId1" Type="http://schemas.openxmlformats.org/officeDocument/2006/relationships/slideLayout" Target="../slideLayouts/slideLayout232.xml"/></Relationships>
</file>

<file path=ppt/slides/_rels/slide19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8.xml"/><Relationship Id="rId1" Type="http://schemas.openxmlformats.org/officeDocument/2006/relationships/slideLayout" Target="../slideLayouts/slideLayout232.xml"/></Relationships>
</file>

<file path=ppt/slides/_rels/slide19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9.xml"/><Relationship Id="rId1" Type="http://schemas.openxmlformats.org/officeDocument/2006/relationships/slideLayout" Target="../slideLayouts/slideLayout23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0.xml"/><Relationship Id="rId1" Type="http://schemas.openxmlformats.org/officeDocument/2006/relationships/slideLayout" Target="../slideLayouts/slideLayout23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1.xml"/><Relationship Id="rId1" Type="http://schemas.openxmlformats.org/officeDocument/2006/relationships/slideLayout" Target="../slideLayouts/slideLayout23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32.xml"/></Relationships>
</file>

<file path=ppt/slides/_rels/slide19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47.xml"/></Relationships>
</file>

<file path=ppt/slides/_rels/slide19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4.xml"/><Relationship Id="rId1" Type="http://schemas.openxmlformats.org/officeDocument/2006/relationships/slideLayout" Target="../slideLayouts/slideLayout232.xml"/></Relationships>
</file>

<file path=ppt/slides/_rels/slide19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5.xml"/><Relationship Id="rId1" Type="http://schemas.openxmlformats.org/officeDocument/2006/relationships/slideLayout" Target="../slideLayouts/slideLayout233.xml"/></Relationships>
</file>

<file path=ppt/slides/_rels/slide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8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0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6.xml"/><Relationship Id="rId1" Type="http://schemas.openxmlformats.org/officeDocument/2006/relationships/slideLayout" Target="../slideLayouts/slideLayout547.xml"/></Relationships>
</file>

<file path=ppt/slides/_rels/slide20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7.xml"/><Relationship Id="rId1" Type="http://schemas.openxmlformats.org/officeDocument/2006/relationships/slideLayout" Target="../slideLayouts/slideLayout559.xml"/></Relationships>
</file>

<file path=ppt/slides/_rels/slide20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48.xml"/></Relationships>
</file>

<file path=ppt/slides/_rels/slide20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8.xml"/><Relationship Id="rId1" Type="http://schemas.openxmlformats.org/officeDocument/2006/relationships/slideLayout" Target="../slideLayouts/slideLayout566.xml"/><Relationship Id="rId4" Type="http://schemas.openxmlformats.org/officeDocument/2006/relationships/image" Target="../media/image200.png"/></Relationships>
</file>

<file path=ppt/slides/_rels/slide20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9.xml"/><Relationship Id="rId1" Type="http://schemas.openxmlformats.org/officeDocument/2006/relationships/slideLayout" Target="../slideLayouts/slideLayout233.xml"/></Relationships>
</file>

<file path=ppt/slides/_rels/slide20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0.xml"/><Relationship Id="rId1" Type="http://schemas.openxmlformats.org/officeDocument/2006/relationships/slideLayout" Target="../slideLayouts/slideLayout23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1.xml"/><Relationship Id="rId1" Type="http://schemas.openxmlformats.org/officeDocument/2006/relationships/slideLayout" Target="../slideLayouts/slideLayout232.xml"/><Relationship Id="rId4" Type="http://schemas.openxmlformats.org/officeDocument/2006/relationships/image" Target="../media/image177.jpeg"/></Relationships>
</file>

<file path=ppt/slides/_rels/slide20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2.xml"/><Relationship Id="rId1" Type="http://schemas.openxmlformats.org/officeDocument/2006/relationships/slideLayout" Target="../slideLayouts/slideLayout233.xml"/></Relationships>
</file>

<file path=ppt/slides/_rels/slide20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3.xml"/><Relationship Id="rId1" Type="http://schemas.openxmlformats.org/officeDocument/2006/relationships/slideLayout" Target="../slideLayouts/slideLayout35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5.xml"/><Relationship Id="rId1" Type="http://schemas.openxmlformats.org/officeDocument/2006/relationships/slideLayout" Target="../slideLayouts/slideLayout571.xml"/></Relationships>
</file>

<file path=ppt/slides/_rels/slide21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6.xml"/><Relationship Id="rId1" Type="http://schemas.openxmlformats.org/officeDocument/2006/relationships/slideLayout" Target="../slideLayouts/slideLayout571.xml"/></Relationships>
</file>

<file path=ppt/slides/_rels/slide21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7.xml"/><Relationship Id="rId1" Type="http://schemas.openxmlformats.org/officeDocument/2006/relationships/slideLayout" Target="../slideLayouts/slideLayout263.xml"/></Relationships>
</file>

<file path=ppt/slides/_rels/slide2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0.xml"/><Relationship Id="rId1" Type="http://schemas.openxmlformats.org/officeDocument/2006/relationships/slideLayout" Target="../slideLayouts/slideLayout270.xml"/></Relationships>
</file>

<file path=ppt/slides/_rels/slide21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1.xml"/><Relationship Id="rId1" Type="http://schemas.openxmlformats.org/officeDocument/2006/relationships/slideLayout" Target="../slideLayouts/slideLayout281.xml"/></Relationships>
</file>

<file path=ppt/slides/_rels/slide21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2.xml"/><Relationship Id="rId1" Type="http://schemas.openxmlformats.org/officeDocument/2006/relationships/slideLayout" Target="../slideLayouts/slideLayout29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2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3.xml"/><Relationship Id="rId1" Type="http://schemas.openxmlformats.org/officeDocument/2006/relationships/slideLayout" Target="../slideLayouts/slideLayout292.xml"/></Relationships>
</file>

<file path=ppt/slides/_rels/slide22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4.xml"/><Relationship Id="rId1" Type="http://schemas.openxmlformats.org/officeDocument/2006/relationships/slideLayout" Target="../slideLayouts/slideLayout30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14.xml"/></Relationships>
</file>

<file path=ppt/slides/_rels/slide22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6.xml"/><Relationship Id="rId1" Type="http://schemas.openxmlformats.org/officeDocument/2006/relationships/slideLayout" Target="../slideLayouts/slideLayout292.xml"/></Relationships>
</file>

<file path=ppt/slides/_rels/slide22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7.xml"/><Relationship Id="rId1" Type="http://schemas.openxmlformats.org/officeDocument/2006/relationships/slideLayout" Target="../slideLayouts/slideLayout281.xml"/></Relationships>
</file>

<file path=ppt/slides/_rels/slide22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8.xml"/><Relationship Id="rId1" Type="http://schemas.openxmlformats.org/officeDocument/2006/relationships/slideLayout" Target="../slideLayouts/slideLayout281.xml"/></Relationships>
</file>

<file path=ppt/slides/_rels/slide2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5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3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2.xml"/><Relationship Id="rId1" Type="http://schemas.openxmlformats.org/officeDocument/2006/relationships/slideLayout" Target="../slideLayouts/slideLayout359.xml"/></Relationships>
</file>

<file path=ppt/slides/_rels/slide23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3.xml"/><Relationship Id="rId1" Type="http://schemas.openxmlformats.org/officeDocument/2006/relationships/slideLayout" Target="../slideLayouts/slideLayout369.xml"/><Relationship Id="rId4" Type="http://schemas.openxmlformats.org/officeDocument/2006/relationships/image" Target="../media/image207.jpeg"/></Relationships>
</file>

<file path=ppt/slides/_rels/slide232.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222.png"/><Relationship Id="rId26" Type="http://schemas.openxmlformats.org/officeDocument/2006/relationships/image" Target="../media/image227.jpeg"/><Relationship Id="rId21" Type="http://schemas.openxmlformats.org/officeDocument/2006/relationships/image" Target="../media/image224.png"/><Relationship Id="rId34" Type="http://schemas.openxmlformats.org/officeDocument/2006/relationships/image" Target="../media/image235.jpeg"/><Relationship Id="rId7" Type="http://schemas.openxmlformats.org/officeDocument/2006/relationships/oleObject" Target="../embeddings/oleObject3.bin"/><Relationship Id="rId12" Type="http://schemas.openxmlformats.org/officeDocument/2006/relationships/image" Target="../media/image219.png"/><Relationship Id="rId17" Type="http://schemas.openxmlformats.org/officeDocument/2006/relationships/oleObject" Target="../embeddings/oleObject8.bin"/><Relationship Id="rId25" Type="http://schemas.openxmlformats.org/officeDocument/2006/relationships/image" Target="../media/image226.png"/><Relationship Id="rId33" Type="http://schemas.openxmlformats.org/officeDocument/2006/relationships/image" Target="../media/image234.jpeg"/><Relationship Id="rId2" Type="http://schemas.openxmlformats.org/officeDocument/2006/relationships/notesSlide" Target="../notesSlides/notesSlide164.xml"/><Relationship Id="rId16" Type="http://schemas.openxmlformats.org/officeDocument/2006/relationships/image" Target="../media/image221.png"/><Relationship Id="rId20" Type="http://schemas.openxmlformats.org/officeDocument/2006/relationships/image" Target="../media/image223.png"/><Relationship Id="rId29" Type="http://schemas.openxmlformats.org/officeDocument/2006/relationships/image" Target="../media/image230.jpeg"/><Relationship Id="rId1" Type="http://schemas.openxmlformats.org/officeDocument/2006/relationships/slideLayout" Target="../slideLayouts/slideLayout371.xml"/><Relationship Id="rId6" Type="http://schemas.openxmlformats.org/officeDocument/2006/relationships/image" Target="../media/image216.png"/><Relationship Id="rId11" Type="http://schemas.openxmlformats.org/officeDocument/2006/relationships/oleObject" Target="../embeddings/oleObject5.bin"/><Relationship Id="rId24" Type="http://schemas.openxmlformats.org/officeDocument/2006/relationships/oleObject" Target="../embeddings/oleObject11.bin"/><Relationship Id="rId32" Type="http://schemas.openxmlformats.org/officeDocument/2006/relationships/image" Target="../media/image233.jpeg"/><Relationship Id="rId37" Type="http://schemas.openxmlformats.org/officeDocument/2006/relationships/image" Target="../media/image238.jpe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image" Target="../media/image225.png"/><Relationship Id="rId28" Type="http://schemas.openxmlformats.org/officeDocument/2006/relationships/image" Target="../media/image229.jpeg"/><Relationship Id="rId36" Type="http://schemas.openxmlformats.org/officeDocument/2006/relationships/image" Target="../media/image237.jpeg"/><Relationship Id="rId10" Type="http://schemas.openxmlformats.org/officeDocument/2006/relationships/image" Target="../media/image218.png"/><Relationship Id="rId19" Type="http://schemas.openxmlformats.org/officeDocument/2006/relationships/oleObject" Target="../embeddings/oleObject9.bin"/><Relationship Id="rId31" Type="http://schemas.openxmlformats.org/officeDocument/2006/relationships/image" Target="../media/image232.jpeg"/><Relationship Id="rId4" Type="http://schemas.openxmlformats.org/officeDocument/2006/relationships/image" Target="../media/image215.png"/><Relationship Id="rId9" Type="http://schemas.openxmlformats.org/officeDocument/2006/relationships/oleObject" Target="../embeddings/oleObject4.bin"/><Relationship Id="rId14" Type="http://schemas.openxmlformats.org/officeDocument/2006/relationships/image" Target="../media/image220.png"/><Relationship Id="rId22" Type="http://schemas.openxmlformats.org/officeDocument/2006/relationships/oleObject" Target="../embeddings/oleObject10.bin"/><Relationship Id="rId27" Type="http://schemas.openxmlformats.org/officeDocument/2006/relationships/image" Target="../media/image228.jpeg"/><Relationship Id="rId30" Type="http://schemas.openxmlformats.org/officeDocument/2006/relationships/image" Target="../media/image231.jpeg"/><Relationship Id="rId35" Type="http://schemas.openxmlformats.org/officeDocument/2006/relationships/image" Target="../media/image236.jpeg"/><Relationship Id="rId8" Type="http://schemas.openxmlformats.org/officeDocument/2006/relationships/image" Target="../media/image217.png"/><Relationship Id="rId3" Type="http://schemas.openxmlformats.org/officeDocument/2006/relationships/oleObject" Target="../embeddings/oleObject1.bin"/></Relationships>
</file>

<file path=ppt/slides/_rels/slide23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5.xml"/><Relationship Id="rId1" Type="http://schemas.openxmlformats.org/officeDocument/2006/relationships/slideLayout" Target="../slideLayouts/slideLayout382.xml"/></Relationships>
</file>

<file path=ppt/slides/_rels/slide2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7.xml"/><Relationship Id="rId1" Type="http://schemas.openxmlformats.org/officeDocument/2006/relationships/slideLayout" Target="../slideLayouts/slideLayout382.xml"/></Relationships>
</file>

<file path=ppt/slides/_rels/slide23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8.xml"/><Relationship Id="rId1" Type="http://schemas.openxmlformats.org/officeDocument/2006/relationships/slideLayout" Target="../slideLayouts/slideLayout371.xml"/></Relationships>
</file>

<file path=ppt/slides/_rels/slide23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9.xml"/><Relationship Id="rId1" Type="http://schemas.openxmlformats.org/officeDocument/2006/relationships/slideLayout" Target="../slideLayouts/slideLayout381.xml"/></Relationships>
</file>

<file path=ppt/slides/_rels/slide23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0.xml"/><Relationship Id="rId1" Type="http://schemas.openxmlformats.org/officeDocument/2006/relationships/slideLayout" Target="../slideLayouts/slideLayout393.xml"/></Relationships>
</file>

<file path=ppt/slides/_rels/slide23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1.xml"/><Relationship Id="rId1" Type="http://schemas.openxmlformats.org/officeDocument/2006/relationships/slideLayout" Target="../slideLayouts/slideLayout393.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49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wmf"/><Relationship Id="rId4" Type="http://schemas.openxmlformats.org/officeDocument/2006/relationships/image" Target="../media/image47.png"/><Relationship Id="rId9" Type="http://schemas.openxmlformats.org/officeDocument/2006/relationships/image" Target="../media/image52.png"/></Relationships>
</file>

<file path=ppt/slides/_rels/slide24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2.xml"/><Relationship Id="rId1" Type="http://schemas.openxmlformats.org/officeDocument/2006/relationships/slideLayout" Target="../slideLayouts/slideLayout393.xml"/></Relationships>
</file>

<file path=ppt/slides/_rels/slide24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3.xml"/><Relationship Id="rId1" Type="http://schemas.openxmlformats.org/officeDocument/2006/relationships/slideLayout" Target="../slideLayouts/slideLayout393.xml"/></Relationships>
</file>

<file path=ppt/slides/_rels/slide2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4.xml"/><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75.xml"/><Relationship Id="rId1" Type="http://schemas.openxmlformats.org/officeDocument/2006/relationships/slideLayout" Target="../slideLayouts/slideLayout382.xml"/></Relationships>
</file>

<file path=ppt/slides/_rels/slide244.xml.rels><?xml version="1.0" encoding="UTF-8" standalone="yes"?>
<Relationships xmlns="http://schemas.openxmlformats.org/package/2006/relationships"><Relationship Id="rId8" Type="http://schemas.openxmlformats.org/officeDocument/2006/relationships/image" Target="../media/image232.jpeg"/><Relationship Id="rId13" Type="http://schemas.openxmlformats.org/officeDocument/2006/relationships/image" Target="../media/image237.jpeg"/><Relationship Id="rId3" Type="http://schemas.openxmlformats.org/officeDocument/2006/relationships/image" Target="../media/image227.jpeg"/><Relationship Id="rId7" Type="http://schemas.openxmlformats.org/officeDocument/2006/relationships/image" Target="../media/image231.jpeg"/><Relationship Id="rId12" Type="http://schemas.openxmlformats.org/officeDocument/2006/relationships/image" Target="../media/image236.jpeg"/><Relationship Id="rId2" Type="http://schemas.openxmlformats.org/officeDocument/2006/relationships/notesSlide" Target="../notesSlides/notesSlide176.xml"/><Relationship Id="rId1" Type="http://schemas.openxmlformats.org/officeDocument/2006/relationships/slideLayout" Target="../slideLayouts/slideLayout371.xml"/><Relationship Id="rId6" Type="http://schemas.openxmlformats.org/officeDocument/2006/relationships/image" Target="../media/image230.jpeg"/><Relationship Id="rId11" Type="http://schemas.openxmlformats.org/officeDocument/2006/relationships/image" Target="../media/image235.jpeg"/><Relationship Id="rId5" Type="http://schemas.openxmlformats.org/officeDocument/2006/relationships/image" Target="../media/image229.jpeg"/><Relationship Id="rId10" Type="http://schemas.openxmlformats.org/officeDocument/2006/relationships/image" Target="../media/image234.jpeg"/><Relationship Id="rId4" Type="http://schemas.openxmlformats.org/officeDocument/2006/relationships/image" Target="../media/image228.jpeg"/><Relationship Id="rId9" Type="http://schemas.openxmlformats.org/officeDocument/2006/relationships/image" Target="../media/image233.jpeg"/><Relationship Id="rId14" Type="http://schemas.openxmlformats.org/officeDocument/2006/relationships/image" Target="../media/image238.jpeg"/></Relationships>
</file>

<file path=ppt/slides/_rels/slide245.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png"/><Relationship Id="rId12" Type="http://schemas.openxmlformats.org/officeDocument/2006/relationships/image" Target="../media/image254.png"/><Relationship Id="rId2" Type="http://schemas.openxmlformats.org/officeDocument/2006/relationships/notesSlide" Target="../notesSlides/notesSlide177.xml"/><Relationship Id="rId1" Type="http://schemas.openxmlformats.org/officeDocument/2006/relationships/slideLayout" Target="../slideLayouts/slideLayout371.xml"/><Relationship Id="rId6" Type="http://schemas.openxmlformats.org/officeDocument/2006/relationships/image" Target="../media/image248.png"/><Relationship Id="rId11" Type="http://schemas.openxmlformats.org/officeDocument/2006/relationships/image" Target="../media/image253.png"/><Relationship Id="rId5" Type="http://schemas.openxmlformats.org/officeDocument/2006/relationships/image" Target="../media/image247.png"/><Relationship Id="rId10" Type="http://schemas.openxmlformats.org/officeDocument/2006/relationships/image" Target="../media/image252.png"/><Relationship Id="rId4" Type="http://schemas.openxmlformats.org/officeDocument/2006/relationships/image" Target="../media/image246.png"/><Relationship Id="rId9" Type="http://schemas.openxmlformats.org/officeDocument/2006/relationships/image" Target="../media/image251.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4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40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4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40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222.png"/><Relationship Id="rId26" Type="http://schemas.openxmlformats.org/officeDocument/2006/relationships/image" Target="../media/image227.jpeg"/><Relationship Id="rId21" Type="http://schemas.openxmlformats.org/officeDocument/2006/relationships/image" Target="../media/image224.png"/><Relationship Id="rId34" Type="http://schemas.openxmlformats.org/officeDocument/2006/relationships/image" Target="../media/image235.jpeg"/><Relationship Id="rId7" Type="http://schemas.openxmlformats.org/officeDocument/2006/relationships/oleObject" Target="../embeddings/oleObject3.bin"/><Relationship Id="rId12" Type="http://schemas.openxmlformats.org/officeDocument/2006/relationships/image" Target="../media/image219.png"/><Relationship Id="rId17" Type="http://schemas.openxmlformats.org/officeDocument/2006/relationships/oleObject" Target="../embeddings/oleObject8.bin"/><Relationship Id="rId25" Type="http://schemas.openxmlformats.org/officeDocument/2006/relationships/image" Target="../media/image226.png"/><Relationship Id="rId33" Type="http://schemas.openxmlformats.org/officeDocument/2006/relationships/image" Target="../media/image234.jpeg"/><Relationship Id="rId2" Type="http://schemas.openxmlformats.org/officeDocument/2006/relationships/notesSlide" Target="../notesSlides/notesSlide179.xml"/><Relationship Id="rId16" Type="http://schemas.openxmlformats.org/officeDocument/2006/relationships/image" Target="../media/image221.png"/><Relationship Id="rId20" Type="http://schemas.openxmlformats.org/officeDocument/2006/relationships/image" Target="../media/image223.png"/><Relationship Id="rId29" Type="http://schemas.openxmlformats.org/officeDocument/2006/relationships/image" Target="../media/image230.jpeg"/><Relationship Id="rId1" Type="http://schemas.openxmlformats.org/officeDocument/2006/relationships/slideLayout" Target="../slideLayouts/slideLayout371.xml"/><Relationship Id="rId6" Type="http://schemas.openxmlformats.org/officeDocument/2006/relationships/image" Target="../media/image216.png"/><Relationship Id="rId11" Type="http://schemas.openxmlformats.org/officeDocument/2006/relationships/oleObject" Target="../embeddings/oleObject5.bin"/><Relationship Id="rId24" Type="http://schemas.openxmlformats.org/officeDocument/2006/relationships/oleObject" Target="../embeddings/oleObject11.bin"/><Relationship Id="rId32" Type="http://schemas.openxmlformats.org/officeDocument/2006/relationships/image" Target="../media/image233.jpeg"/><Relationship Id="rId37" Type="http://schemas.openxmlformats.org/officeDocument/2006/relationships/image" Target="../media/image238.jpe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image" Target="../media/image225.png"/><Relationship Id="rId28" Type="http://schemas.openxmlformats.org/officeDocument/2006/relationships/image" Target="../media/image229.jpeg"/><Relationship Id="rId36" Type="http://schemas.openxmlformats.org/officeDocument/2006/relationships/image" Target="../media/image237.jpeg"/><Relationship Id="rId10" Type="http://schemas.openxmlformats.org/officeDocument/2006/relationships/image" Target="../media/image218.png"/><Relationship Id="rId19" Type="http://schemas.openxmlformats.org/officeDocument/2006/relationships/oleObject" Target="../embeddings/oleObject9.bin"/><Relationship Id="rId31" Type="http://schemas.openxmlformats.org/officeDocument/2006/relationships/image" Target="../media/image232.jpeg"/><Relationship Id="rId4" Type="http://schemas.openxmlformats.org/officeDocument/2006/relationships/image" Target="../media/image215.png"/><Relationship Id="rId9" Type="http://schemas.openxmlformats.org/officeDocument/2006/relationships/oleObject" Target="../embeddings/oleObject4.bin"/><Relationship Id="rId14" Type="http://schemas.openxmlformats.org/officeDocument/2006/relationships/image" Target="../media/image220.png"/><Relationship Id="rId22" Type="http://schemas.openxmlformats.org/officeDocument/2006/relationships/oleObject" Target="../embeddings/oleObject10.bin"/><Relationship Id="rId27" Type="http://schemas.openxmlformats.org/officeDocument/2006/relationships/image" Target="../media/image228.jpeg"/><Relationship Id="rId30" Type="http://schemas.openxmlformats.org/officeDocument/2006/relationships/image" Target="../media/image231.jpeg"/><Relationship Id="rId35" Type="http://schemas.openxmlformats.org/officeDocument/2006/relationships/image" Target="../media/image236.jpeg"/><Relationship Id="rId8" Type="http://schemas.openxmlformats.org/officeDocument/2006/relationships/image" Target="../media/image217.png"/><Relationship Id="rId3" Type="http://schemas.openxmlformats.org/officeDocument/2006/relationships/oleObject" Target="../embeddings/oleObject1.bin"/></Relationships>
</file>

<file path=ppt/slides/_rels/slide25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80.xml"/><Relationship Id="rId1" Type="http://schemas.openxmlformats.org/officeDocument/2006/relationships/slideLayout" Target="../slideLayouts/slideLayout414.xml"/></Relationships>
</file>

<file path=ppt/slides/_rels/slide25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81.xml"/><Relationship Id="rId1" Type="http://schemas.openxmlformats.org/officeDocument/2006/relationships/slideLayout" Target="../slideLayouts/slideLayout415.xml"/></Relationships>
</file>

<file path=ppt/slides/_rels/slide25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82.xml"/><Relationship Id="rId1" Type="http://schemas.openxmlformats.org/officeDocument/2006/relationships/slideLayout" Target="../slideLayouts/slideLayout414.xml"/></Relationships>
</file>

<file path=ppt/slides/_rels/slide25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83.xml"/><Relationship Id="rId1" Type="http://schemas.openxmlformats.org/officeDocument/2006/relationships/slideLayout" Target="../slideLayouts/slideLayout414.xml"/></Relationships>
</file>

<file path=ppt/slides/_rels/slide25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84.xml"/><Relationship Id="rId1" Type="http://schemas.openxmlformats.org/officeDocument/2006/relationships/slideLayout" Target="../slideLayouts/slideLayout414.xml"/></Relationships>
</file>

<file path=ppt/slides/_rels/slide25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19.png"/><Relationship Id="rId18" Type="http://schemas.openxmlformats.org/officeDocument/2006/relationships/oleObject" Target="../embeddings/oleObject8.bin"/><Relationship Id="rId26" Type="http://schemas.openxmlformats.org/officeDocument/2006/relationships/oleObject" Target="../embeddings/oleObject11.bin"/><Relationship Id="rId3" Type="http://schemas.openxmlformats.org/officeDocument/2006/relationships/image" Target="../media/image239.jpeg"/><Relationship Id="rId21" Type="http://schemas.openxmlformats.org/officeDocument/2006/relationships/image" Target="../media/image223.png"/><Relationship Id="rId7" Type="http://schemas.openxmlformats.org/officeDocument/2006/relationships/image" Target="../media/image216.png"/><Relationship Id="rId12" Type="http://schemas.openxmlformats.org/officeDocument/2006/relationships/oleObject" Target="../embeddings/oleObject5.bin"/><Relationship Id="rId17" Type="http://schemas.openxmlformats.org/officeDocument/2006/relationships/image" Target="../media/image221.png"/><Relationship Id="rId25" Type="http://schemas.openxmlformats.org/officeDocument/2006/relationships/image" Target="../media/image225.png"/><Relationship Id="rId2" Type="http://schemas.openxmlformats.org/officeDocument/2006/relationships/notesSlide" Target="../notesSlides/notesSlide185.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437.xml"/><Relationship Id="rId6" Type="http://schemas.openxmlformats.org/officeDocument/2006/relationships/oleObject" Target="../embeddings/oleObject2.bin"/><Relationship Id="rId11" Type="http://schemas.openxmlformats.org/officeDocument/2006/relationships/image" Target="../media/image218.png"/><Relationship Id="rId24" Type="http://schemas.openxmlformats.org/officeDocument/2006/relationships/oleObject" Target="../embeddings/oleObject10.bin"/><Relationship Id="rId5" Type="http://schemas.openxmlformats.org/officeDocument/2006/relationships/image" Target="../media/image215.png"/><Relationship Id="rId15" Type="http://schemas.openxmlformats.org/officeDocument/2006/relationships/image" Target="../media/image220.png"/><Relationship Id="rId23" Type="http://schemas.openxmlformats.org/officeDocument/2006/relationships/image" Target="../media/image224.png"/><Relationship Id="rId10" Type="http://schemas.openxmlformats.org/officeDocument/2006/relationships/oleObject" Target="../embeddings/oleObject4.bin"/><Relationship Id="rId19" Type="http://schemas.openxmlformats.org/officeDocument/2006/relationships/image" Target="../media/image222.png"/><Relationship Id="rId4" Type="http://schemas.openxmlformats.org/officeDocument/2006/relationships/oleObject" Target="../embeddings/oleObject1.bin"/><Relationship Id="rId9" Type="http://schemas.openxmlformats.org/officeDocument/2006/relationships/image" Target="../media/image217.png"/><Relationship Id="rId14" Type="http://schemas.openxmlformats.org/officeDocument/2006/relationships/oleObject" Target="../embeddings/oleObject6.bin"/><Relationship Id="rId22" Type="http://schemas.openxmlformats.org/officeDocument/2006/relationships/oleObject" Target="../embeddings/oleObject12.bin"/><Relationship Id="rId27" Type="http://schemas.openxmlformats.org/officeDocument/2006/relationships/image" Target="../media/image226.png"/></Relationships>
</file>

<file path=ppt/slides/_rels/slide25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86.xml"/><Relationship Id="rId1" Type="http://schemas.openxmlformats.org/officeDocument/2006/relationships/slideLayout" Target="../slideLayouts/slideLayout414.xml"/></Relationships>
</file>

<file path=ppt/slides/_rels/slide25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87.xml"/><Relationship Id="rId1" Type="http://schemas.openxmlformats.org/officeDocument/2006/relationships/slideLayout" Target="../slideLayouts/slideLayout4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31.xml"/></Relationships>
</file>

<file path=ppt/slides/_rels/slide26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89.xml"/><Relationship Id="rId1" Type="http://schemas.openxmlformats.org/officeDocument/2006/relationships/slideLayout" Target="../slideLayouts/slideLayout425.xml"/><Relationship Id="rId5" Type="http://schemas.openxmlformats.org/officeDocument/2006/relationships/image" Target="../media/image265.png"/><Relationship Id="rId4" Type="http://schemas.openxmlformats.org/officeDocument/2006/relationships/image" Target="../media/image264.png"/></Relationships>
</file>

<file path=ppt/slides/_rels/slide26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90.xml"/><Relationship Id="rId1" Type="http://schemas.openxmlformats.org/officeDocument/2006/relationships/slideLayout" Target="../slideLayouts/slideLayout414.xml"/></Relationships>
</file>

<file path=ppt/slides/_rels/slide26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91.xml"/><Relationship Id="rId1" Type="http://schemas.openxmlformats.org/officeDocument/2006/relationships/slideLayout" Target="../slideLayouts/slideLayout448.xml"/><Relationship Id="rId4" Type="http://schemas.openxmlformats.org/officeDocument/2006/relationships/image" Target="../media/image268.png"/></Relationships>
</file>

<file path=ppt/slides/_rels/slide26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92.xml"/><Relationship Id="rId1" Type="http://schemas.openxmlformats.org/officeDocument/2006/relationships/slideLayout" Target="../slideLayouts/slideLayout448.xml"/><Relationship Id="rId4" Type="http://schemas.openxmlformats.org/officeDocument/2006/relationships/image" Target="../media/image270.png"/></Relationships>
</file>

<file path=ppt/slides/_rels/slide26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93.xml"/><Relationship Id="rId1" Type="http://schemas.openxmlformats.org/officeDocument/2006/relationships/slideLayout" Target="../slideLayouts/slideLayout414.xml"/></Relationships>
</file>

<file path=ppt/slides/_rels/slide26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19.png"/><Relationship Id="rId18" Type="http://schemas.openxmlformats.org/officeDocument/2006/relationships/oleObject" Target="../embeddings/oleObject8.bin"/><Relationship Id="rId26" Type="http://schemas.openxmlformats.org/officeDocument/2006/relationships/oleObject" Target="../embeddings/oleObject11.bin"/><Relationship Id="rId3" Type="http://schemas.openxmlformats.org/officeDocument/2006/relationships/image" Target="../media/image239.jpeg"/><Relationship Id="rId21" Type="http://schemas.openxmlformats.org/officeDocument/2006/relationships/image" Target="../media/image223.png"/><Relationship Id="rId7" Type="http://schemas.openxmlformats.org/officeDocument/2006/relationships/image" Target="../media/image216.png"/><Relationship Id="rId12" Type="http://schemas.openxmlformats.org/officeDocument/2006/relationships/oleObject" Target="../embeddings/oleObject5.bin"/><Relationship Id="rId17" Type="http://schemas.openxmlformats.org/officeDocument/2006/relationships/image" Target="../media/image221.png"/><Relationship Id="rId25" Type="http://schemas.openxmlformats.org/officeDocument/2006/relationships/image" Target="../media/image225.png"/><Relationship Id="rId2" Type="http://schemas.openxmlformats.org/officeDocument/2006/relationships/notesSlide" Target="../notesSlides/notesSlide194.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437.xml"/><Relationship Id="rId6" Type="http://schemas.openxmlformats.org/officeDocument/2006/relationships/oleObject" Target="../embeddings/oleObject2.bin"/><Relationship Id="rId11" Type="http://schemas.openxmlformats.org/officeDocument/2006/relationships/image" Target="../media/image218.png"/><Relationship Id="rId24" Type="http://schemas.openxmlformats.org/officeDocument/2006/relationships/oleObject" Target="../embeddings/oleObject10.bin"/><Relationship Id="rId5" Type="http://schemas.openxmlformats.org/officeDocument/2006/relationships/image" Target="../media/image215.png"/><Relationship Id="rId15" Type="http://schemas.openxmlformats.org/officeDocument/2006/relationships/image" Target="../media/image220.png"/><Relationship Id="rId23" Type="http://schemas.openxmlformats.org/officeDocument/2006/relationships/image" Target="../media/image224.png"/><Relationship Id="rId10" Type="http://schemas.openxmlformats.org/officeDocument/2006/relationships/oleObject" Target="../embeddings/oleObject4.bin"/><Relationship Id="rId19" Type="http://schemas.openxmlformats.org/officeDocument/2006/relationships/image" Target="../media/image222.png"/><Relationship Id="rId4" Type="http://schemas.openxmlformats.org/officeDocument/2006/relationships/oleObject" Target="../embeddings/oleObject1.bin"/><Relationship Id="rId9" Type="http://schemas.openxmlformats.org/officeDocument/2006/relationships/image" Target="../media/image217.png"/><Relationship Id="rId14" Type="http://schemas.openxmlformats.org/officeDocument/2006/relationships/oleObject" Target="../embeddings/oleObject6.bin"/><Relationship Id="rId22" Type="http://schemas.openxmlformats.org/officeDocument/2006/relationships/oleObject" Target="../embeddings/oleObject12.bin"/><Relationship Id="rId27" Type="http://schemas.openxmlformats.org/officeDocument/2006/relationships/image" Target="../media/image226.png"/></Relationships>
</file>

<file path=ppt/slides/_rels/slide26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5.xml"/><Relationship Id="rId1" Type="http://schemas.openxmlformats.org/officeDocument/2006/relationships/slideLayout" Target="../slideLayouts/slideLayout425.xml"/></Relationships>
</file>

<file path=ppt/slides/_rels/slide26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96.xml"/><Relationship Id="rId1" Type="http://schemas.openxmlformats.org/officeDocument/2006/relationships/slideLayout" Target="../slideLayouts/slideLayout414.xml"/></Relationships>
</file>

<file path=ppt/slides/_rels/slide26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97.xml"/><Relationship Id="rId1" Type="http://schemas.openxmlformats.org/officeDocument/2006/relationships/slideLayout" Target="../slideLayouts/slideLayout4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8.xml"/><Relationship Id="rId1" Type="http://schemas.openxmlformats.org/officeDocument/2006/relationships/slideLayout" Target="../slideLayouts/slideLayout452.xml"/></Relationships>
</file>

<file path=ppt/slides/_rels/slide27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99.xml"/><Relationship Id="rId1" Type="http://schemas.openxmlformats.org/officeDocument/2006/relationships/slideLayout" Target="../slideLayouts/slideLayout458.xml"/><Relationship Id="rId5" Type="http://schemas.openxmlformats.org/officeDocument/2006/relationships/image" Target="../media/image276.emf"/><Relationship Id="rId4" Type="http://schemas.openxmlformats.org/officeDocument/2006/relationships/oleObject" Target="../embeddings/oleObject13.bin"/></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25.xml"/></Relationships>
</file>

<file path=ppt/slides/_rels/slide2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1.xml"/><Relationship Id="rId1" Type="http://schemas.openxmlformats.org/officeDocument/2006/relationships/slideLayout" Target="../slideLayouts/slideLayout420.xml"/></Relationships>
</file>

<file path=ppt/slides/_rels/slide2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2.xml"/><Relationship Id="rId1" Type="http://schemas.openxmlformats.org/officeDocument/2006/relationships/slideLayout" Target="../slideLayouts/slideLayout420.xml"/></Relationships>
</file>

<file path=ppt/slides/_rels/slide2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3.xml"/><Relationship Id="rId1" Type="http://schemas.openxmlformats.org/officeDocument/2006/relationships/slideLayout" Target="../slideLayouts/slideLayout420.xml"/></Relationships>
</file>

<file path=ppt/slides/_rels/slide2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4.xml"/><Relationship Id="rId1" Type="http://schemas.openxmlformats.org/officeDocument/2006/relationships/slideLayout" Target="../slideLayouts/slideLayout420.xml"/><Relationship Id="rId4" Type="http://schemas.openxmlformats.org/officeDocument/2006/relationships/image" Target="../media/image277.png"/></Relationships>
</file>

<file path=ppt/slides/_rels/slide27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05.xml"/><Relationship Id="rId1" Type="http://schemas.openxmlformats.org/officeDocument/2006/relationships/slideLayout" Target="../slideLayouts/slideLayout430.xml"/><Relationship Id="rId6" Type="http://schemas.openxmlformats.org/officeDocument/2006/relationships/image" Target="../media/image281.jpeg"/><Relationship Id="rId5" Type="http://schemas.openxmlformats.org/officeDocument/2006/relationships/image" Target="../media/image280.jpeg"/><Relationship Id="rId4" Type="http://schemas.openxmlformats.org/officeDocument/2006/relationships/image" Target="../media/image279.jpeg"/></Relationships>
</file>

<file path=ppt/slides/_rels/slide27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06.xml"/><Relationship Id="rId1" Type="http://schemas.openxmlformats.org/officeDocument/2006/relationships/slideLayout" Target="../slideLayouts/slideLayout414.xml"/></Relationships>
</file>

<file path=ppt/slides/_rels/slide27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19.png"/><Relationship Id="rId18" Type="http://schemas.openxmlformats.org/officeDocument/2006/relationships/oleObject" Target="../embeddings/oleObject8.bin"/><Relationship Id="rId26" Type="http://schemas.openxmlformats.org/officeDocument/2006/relationships/oleObject" Target="../embeddings/oleObject11.bin"/><Relationship Id="rId3" Type="http://schemas.openxmlformats.org/officeDocument/2006/relationships/image" Target="../media/image239.jpeg"/><Relationship Id="rId21" Type="http://schemas.openxmlformats.org/officeDocument/2006/relationships/image" Target="../media/image223.png"/><Relationship Id="rId7" Type="http://schemas.openxmlformats.org/officeDocument/2006/relationships/image" Target="../media/image216.png"/><Relationship Id="rId12" Type="http://schemas.openxmlformats.org/officeDocument/2006/relationships/oleObject" Target="../embeddings/oleObject5.bin"/><Relationship Id="rId17" Type="http://schemas.openxmlformats.org/officeDocument/2006/relationships/image" Target="../media/image221.png"/><Relationship Id="rId25" Type="http://schemas.openxmlformats.org/officeDocument/2006/relationships/image" Target="../media/image225.png"/><Relationship Id="rId2" Type="http://schemas.openxmlformats.org/officeDocument/2006/relationships/notesSlide" Target="../notesSlides/notesSlide207.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463.xml"/><Relationship Id="rId6" Type="http://schemas.openxmlformats.org/officeDocument/2006/relationships/oleObject" Target="../embeddings/oleObject2.bin"/><Relationship Id="rId11" Type="http://schemas.openxmlformats.org/officeDocument/2006/relationships/image" Target="../media/image218.png"/><Relationship Id="rId24" Type="http://schemas.openxmlformats.org/officeDocument/2006/relationships/oleObject" Target="../embeddings/oleObject10.bin"/><Relationship Id="rId5" Type="http://schemas.openxmlformats.org/officeDocument/2006/relationships/image" Target="../media/image215.png"/><Relationship Id="rId15" Type="http://schemas.openxmlformats.org/officeDocument/2006/relationships/image" Target="../media/image220.png"/><Relationship Id="rId23" Type="http://schemas.openxmlformats.org/officeDocument/2006/relationships/image" Target="../media/image224.png"/><Relationship Id="rId10" Type="http://schemas.openxmlformats.org/officeDocument/2006/relationships/oleObject" Target="../embeddings/oleObject4.bin"/><Relationship Id="rId19" Type="http://schemas.openxmlformats.org/officeDocument/2006/relationships/image" Target="../media/image222.png"/><Relationship Id="rId4" Type="http://schemas.openxmlformats.org/officeDocument/2006/relationships/oleObject" Target="../embeddings/oleObject1.bin"/><Relationship Id="rId9" Type="http://schemas.openxmlformats.org/officeDocument/2006/relationships/image" Target="../media/image217.png"/><Relationship Id="rId14" Type="http://schemas.openxmlformats.org/officeDocument/2006/relationships/oleObject" Target="../embeddings/oleObject6.bin"/><Relationship Id="rId22" Type="http://schemas.openxmlformats.org/officeDocument/2006/relationships/oleObject" Target="../embeddings/oleObject12.bin"/><Relationship Id="rId27" Type="http://schemas.openxmlformats.org/officeDocument/2006/relationships/image" Target="../media/image2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08.xml"/><Relationship Id="rId1" Type="http://schemas.openxmlformats.org/officeDocument/2006/relationships/slideLayout" Target="../slideLayouts/slideLayout425.xml"/></Relationships>
</file>

<file path=ppt/slides/_rels/slide28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09.xml"/><Relationship Id="rId1" Type="http://schemas.openxmlformats.org/officeDocument/2006/relationships/slideLayout" Target="../slideLayouts/slideLayout414.xml"/></Relationships>
</file>

<file path=ppt/slides/_rels/slide28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10.xml"/><Relationship Id="rId1" Type="http://schemas.openxmlformats.org/officeDocument/2006/relationships/slideLayout" Target="../slideLayouts/slideLayout414.xml"/></Relationships>
</file>

<file path=ppt/slides/_rels/slide283.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11.xml"/><Relationship Id="rId1" Type="http://schemas.openxmlformats.org/officeDocument/2006/relationships/slideLayout" Target="../slideLayouts/slideLayout420.xml"/><Relationship Id="rId4" Type="http://schemas.openxmlformats.org/officeDocument/2006/relationships/image" Target="../media/image285.jpeg"/></Relationships>
</file>

<file path=ppt/slides/_rels/slide28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12.xml"/><Relationship Id="rId1" Type="http://schemas.openxmlformats.org/officeDocument/2006/relationships/slideLayout" Target="../slideLayouts/slideLayout414.xml"/></Relationships>
</file>

<file path=ppt/slides/_rels/slide285.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222.png"/><Relationship Id="rId26" Type="http://schemas.openxmlformats.org/officeDocument/2006/relationships/image" Target="../media/image226.png"/><Relationship Id="rId21" Type="http://schemas.openxmlformats.org/officeDocument/2006/relationships/oleObject" Target="../embeddings/oleObject12.bin"/><Relationship Id="rId34" Type="http://schemas.openxmlformats.org/officeDocument/2006/relationships/image" Target="../media/image293.jpeg"/><Relationship Id="rId7" Type="http://schemas.openxmlformats.org/officeDocument/2006/relationships/oleObject" Target="../embeddings/oleObject3.bin"/><Relationship Id="rId12" Type="http://schemas.openxmlformats.org/officeDocument/2006/relationships/image" Target="../media/image219.png"/><Relationship Id="rId17" Type="http://schemas.openxmlformats.org/officeDocument/2006/relationships/oleObject" Target="../embeddings/oleObject8.bin"/><Relationship Id="rId25" Type="http://schemas.openxmlformats.org/officeDocument/2006/relationships/oleObject" Target="../embeddings/oleObject11.bin"/><Relationship Id="rId33" Type="http://schemas.openxmlformats.org/officeDocument/2006/relationships/image" Target="../media/image292.jpeg"/><Relationship Id="rId38" Type="http://schemas.openxmlformats.org/officeDocument/2006/relationships/image" Target="../media/image297.jpeg"/><Relationship Id="rId2" Type="http://schemas.openxmlformats.org/officeDocument/2006/relationships/notesSlide" Target="../notesSlides/notesSlide213.xml"/><Relationship Id="rId16" Type="http://schemas.openxmlformats.org/officeDocument/2006/relationships/image" Target="../media/image221.png"/><Relationship Id="rId20" Type="http://schemas.openxmlformats.org/officeDocument/2006/relationships/image" Target="../media/image223.png"/><Relationship Id="rId29" Type="http://schemas.openxmlformats.org/officeDocument/2006/relationships/image" Target="../media/image288.jpeg"/><Relationship Id="rId1" Type="http://schemas.openxmlformats.org/officeDocument/2006/relationships/slideLayout" Target="../slideLayouts/slideLayout415.xml"/><Relationship Id="rId6" Type="http://schemas.openxmlformats.org/officeDocument/2006/relationships/image" Target="../media/image216.png"/><Relationship Id="rId11" Type="http://schemas.openxmlformats.org/officeDocument/2006/relationships/oleObject" Target="../embeddings/oleObject5.bin"/><Relationship Id="rId24" Type="http://schemas.openxmlformats.org/officeDocument/2006/relationships/image" Target="../media/image225.png"/><Relationship Id="rId32" Type="http://schemas.openxmlformats.org/officeDocument/2006/relationships/image" Target="../media/image291.jpeg"/><Relationship Id="rId37" Type="http://schemas.openxmlformats.org/officeDocument/2006/relationships/image" Target="../media/image296.jpe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0.bin"/><Relationship Id="rId28" Type="http://schemas.openxmlformats.org/officeDocument/2006/relationships/image" Target="../media/image287.jpeg"/><Relationship Id="rId36" Type="http://schemas.openxmlformats.org/officeDocument/2006/relationships/image" Target="../media/image295.jpeg"/><Relationship Id="rId10" Type="http://schemas.openxmlformats.org/officeDocument/2006/relationships/image" Target="../media/image218.png"/><Relationship Id="rId19" Type="http://schemas.openxmlformats.org/officeDocument/2006/relationships/oleObject" Target="../embeddings/oleObject9.bin"/><Relationship Id="rId31" Type="http://schemas.openxmlformats.org/officeDocument/2006/relationships/image" Target="../media/image290.jpeg"/><Relationship Id="rId4" Type="http://schemas.openxmlformats.org/officeDocument/2006/relationships/image" Target="../media/image215.png"/><Relationship Id="rId9" Type="http://schemas.openxmlformats.org/officeDocument/2006/relationships/oleObject" Target="../embeddings/oleObject4.bin"/><Relationship Id="rId14" Type="http://schemas.openxmlformats.org/officeDocument/2006/relationships/image" Target="../media/image220.png"/><Relationship Id="rId22" Type="http://schemas.openxmlformats.org/officeDocument/2006/relationships/image" Target="../media/image224.png"/><Relationship Id="rId27" Type="http://schemas.openxmlformats.org/officeDocument/2006/relationships/image" Target="../media/image286.jpeg"/><Relationship Id="rId30" Type="http://schemas.openxmlformats.org/officeDocument/2006/relationships/image" Target="../media/image289.jpeg"/><Relationship Id="rId35" Type="http://schemas.openxmlformats.org/officeDocument/2006/relationships/image" Target="../media/image294.jpeg"/><Relationship Id="rId8" Type="http://schemas.openxmlformats.org/officeDocument/2006/relationships/image" Target="../media/image217.png"/><Relationship Id="rId3" Type="http://schemas.openxmlformats.org/officeDocument/2006/relationships/oleObject" Target="../embeddings/oleObject1.bin"/></Relationships>
</file>

<file path=ppt/slides/_rels/slide286.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14.xml"/><Relationship Id="rId1" Type="http://schemas.openxmlformats.org/officeDocument/2006/relationships/slideLayout" Target="../slideLayouts/slideLayout419.xml"/></Relationships>
</file>

<file path=ppt/slides/_rels/slide287.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15.xml"/><Relationship Id="rId1" Type="http://schemas.openxmlformats.org/officeDocument/2006/relationships/slideLayout" Target="../slideLayouts/slideLayout415.xml"/></Relationships>
</file>

<file path=ppt/slides/_rels/slide288.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16.xml"/><Relationship Id="rId1" Type="http://schemas.openxmlformats.org/officeDocument/2006/relationships/slideLayout" Target="../slideLayouts/slideLayout425.xml"/></Relationships>
</file>

<file path=ppt/slides/_rels/slide289.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17.xml"/><Relationship Id="rId1" Type="http://schemas.openxmlformats.org/officeDocument/2006/relationships/slideLayout" Target="../slideLayouts/slideLayout42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18.xml"/><Relationship Id="rId1" Type="http://schemas.openxmlformats.org/officeDocument/2006/relationships/slideLayout" Target="../slideLayouts/slideLayout425.xml"/></Relationships>
</file>

<file path=ppt/slides/_rels/slide291.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19.xml"/><Relationship Id="rId1" Type="http://schemas.openxmlformats.org/officeDocument/2006/relationships/slideLayout" Target="../slideLayouts/slideLayout425.xml"/></Relationships>
</file>

<file path=ppt/slides/_rels/slide29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0.xml"/><Relationship Id="rId1" Type="http://schemas.openxmlformats.org/officeDocument/2006/relationships/slideLayout" Target="../slideLayouts/slideLayout12.xml"/></Relationships>
</file>

<file path=ppt/slides/_rels/slide2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21.xml"/><Relationship Id="rId1" Type="http://schemas.openxmlformats.org/officeDocument/2006/relationships/slideLayout" Target="../slideLayouts/slideLayout359.xml"/></Relationships>
</file>

<file path=ppt/slides/_rels/slide2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04.jpeg"/><Relationship Id="rId1" Type="http://schemas.openxmlformats.org/officeDocument/2006/relationships/slideLayout" Target="../slideLayouts/slideLayout324.xml"/><Relationship Id="rId4" Type="http://schemas.openxmlformats.org/officeDocument/2006/relationships/image" Target="../media/image96.jpeg"/></Relationships>
</file>

<file path=ppt/slides/_rels/slide295.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22.xml"/><Relationship Id="rId1" Type="http://schemas.openxmlformats.org/officeDocument/2006/relationships/slideLayout" Target="../slideLayouts/slideLayout330.xml"/></Relationships>
</file>

<file path=ppt/slides/_rels/slide296.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23.xml"/><Relationship Id="rId1" Type="http://schemas.openxmlformats.org/officeDocument/2006/relationships/slideLayout" Target="../slideLayouts/slideLayout330.xml"/></Relationships>
</file>

<file path=ppt/slides/_rels/slide29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24.xml"/><Relationship Id="rId1" Type="http://schemas.openxmlformats.org/officeDocument/2006/relationships/slideLayout" Target="../slideLayouts/slideLayout330.xml"/></Relationships>
</file>

<file path=ppt/slides/_rels/slide29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25.xml"/><Relationship Id="rId1" Type="http://schemas.openxmlformats.org/officeDocument/2006/relationships/slideLayout" Target="../slideLayouts/slideLayout330.xml"/></Relationships>
</file>

<file path=ppt/slides/_rels/slide299.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26.xml"/><Relationship Id="rId1" Type="http://schemas.openxmlformats.org/officeDocument/2006/relationships/slideLayout" Target="../slideLayouts/slideLayout330.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581.xml"/><Relationship Id="rId4" Type="http://schemas.openxmlformats.org/officeDocument/2006/relationships/image" Target="../media/image27.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8.xml"/></Relationships>
</file>

<file path=ppt/slides/_rels/slide300.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27.xml"/><Relationship Id="rId1" Type="http://schemas.openxmlformats.org/officeDocument/2006/relationships/slideLayout" Target="../slideLayouts/slideLayout330.xml"/></Relationships>
</file>

<file path=ppt/slides/_rels/slide301.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28.xml"/><Relationship Id="rId1" Type="http://schemas.openxmlformats.org/officeDocument/2006/relationships/slideLayout" Target="../slideLayouts/slideLayout330.xml"/></Relationships>
</file>

<file path=ppt/slides/_rels/slide302.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29.xml"/><Relationship Id="rId1" Type="http://schemas.openxmlformats.org/officeDocument/2006/relationships/slideLayout" Target="../slideLayouts/slideLayout330.xml"/></Relationships>
</file>

<file path=ppt/slides/_rels/slide303.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30.xml"/><Relationship Id="rId1" Type="http://schemas.openxmlformats.org/officeDocument/2006/relationships/slideLayout" Target="../slideLayouts/slideLayout330.xml"/></Relationships>
</file>

<file path=ppt/slides/_rels/slide304.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31.xml"/><Relationship Id="rId1" Type="http://schemas.openxmlformats.org/officeDocument/2006/relationships/slideLayout" Target="../slideLayouts/slideLayout330.xml"/></Relationships>
</file>

<file path=ppt/slides/_rels/slide305.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32.xml"/><Relationship Id="rId1" Type="http://schemas.openxmlformats.org/officeDocument/2006/relationships/slideLayout" Target="../slideLayouts/slideLayout330.xml"/></Relationships>
</file>

<file path=ppt/slides/_rels/slide306.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33.xml"/><Relationship Id="rId1" Type="http://schemas.openxmlformats.org/officeDocument/2006/relationships/slideLayout" Target="../slideLayouts/slideLayout330.xml"/></Relationships>
</file>

<file path=ppt/slides/_rels/slide307.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34.xml"/><Relationship Id="rId1" Type="http://schemas.openxmlformats.org/officeDocument/2006/relationships/slideLayout" Target="../slideLayouts/slideLayout330.xml"/></Relationships>
</file>

<file path=ppt/slides/_rels/slide308.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35.xml"/><Relationship Id="rId1" Type="http://schemas.openxmlformats.org/officeDocument/2006/relationships/slideLayout" Target="../slideLayouts/slideLayout330.xml"/></Relationships>
</file>

<file path=ppt/slides/_rels/slide309.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36.xml"/><Relationship Id="rId1" Type="http://schemas.openxmlformats.org/officeDocument/2006/relationships/slideLayout" Target="../slideLayouts/slideLayout3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310.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37.xml"/><Relationship Id="rId1" Type="http://schemas.openxmlformats.org/officeDocument/2006/relationships/slideLayout" Target="../slideLayouts/slideLayout330.xml"/></Relationships>
</file>

<file path=ppt/slides/_rels/slide311.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38.xml"/><Relationship Id="rId1" Type="http://schemas.openxmlformats.org/officeDocument/2006/relationships/slideLayout" Target="../slideLayouts/slideLayout330.xml"/></Relationships>
</file>

<file path=ppt/slides/_rels/slide312.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39.xml"/><Relationship Id="rId1" Type="http://schemas.openxmlformats.org/officeDocument/2006/relationships/slideLayout" Target="../slideLayouts/slideLayout330.xml"/></Relationships>
</file>

<file path=ppt/slides/_rels/slide313.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40.xml"/><Relationship Id="rId1" Type="http://schemas.openxmlformats.org/officeDocument/2006/relationships/slideLayout" Target="../slideLayouts/slideLayout330.xml"/></Relationships>
</file>

<file path=ppt/slides/_rels/slide314.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41.xml"/><Relationship Id="rId1" Type="http://schemas.openxmlformats.org/officeDocument/2006/relationships/slideLayout" Target="../slideLayouts/slideLayout330.xml"/></Relationships>
</file>

<file path=ppt/slides/_rels/slide31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24.xml"/></Relationships>
</file>

<file path=ppt/slides/_rels/slide31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31.jpeg"/><Relationship Id="rId1" Type="http://schemas.openxmlformats.org/officeDocument/2006/relationships/slideLayout" Target="../slideLayouts/slideLayout33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8.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42.xml"/><Relationship Id="rId1" Type="http://schemas.openxmlformats.org/officeDocument/2006/relationships/slideLayout" Target="../slideLayouts/slideLayout33.xml"/><Relationship Id="rId4" Type="http://schemas.openxmlformats.org/officeDocument/2006/relationships/image" Target="../media/image3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46.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538.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9.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99.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99.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9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9.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97.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9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97.xml"/><Relationship Id="rId1" Type="http://schemas.openxmlformats.org/officeDocument/2006/relationships/tags" Target="../tags/tag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9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97.xml"/><Relationship Id="rId1" Type="http://schemas.openxmlformats.org/officeDocument/2006/relationships/tags" Target="../tags/tag4.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97.xml"/><Relationship Id="rId1" Type="http://schemas.openxmlformats.org/officeDocument/2006/relationships/tags" Target="../tags/tag5.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97.xml"/><Relationship Id="rId1" Type="http://schemas.openxmlformats.org/officeDocument/2006/relationships/tags" Target="../tags/tag6.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0.xml"/><Relationship Id="rId7" Type="http://schemas.openxmlformats.org/officeDocument/2006/relationships/image" Target="../media/image70.png"/><Relationship Id="rId2" Type="http://schemas.openxmlformats.org/officeDocument/2006/relationships/slideLayout" Target="../slideLayouts/slideLayout597.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5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1.xml"/><Relationship Id="rId7" Type="http://schemas.openxmlformats.org/officeDocument/2006/relationships/image" Target="../media/image70.png"/><Relationship Id="rId2" Type="http://schemas.openxmlformats.org/officeDocument/2006/relationships/slideLayout" Target="../slideLayouts/slideLayout597.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73.png"/><Relationship Id="rId9" Type="http://schemas.openxmlformats.org/officeDocument/2006/relationships/image" Target="../media/image72.png"/></Relationships>
</file>

<file path=ppt/slides/_rels/slide5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image" Target="../media/image70.png"/><Relationship Id="rId2" Type="http://schemas.openxmlformats.org/officeDocument/2006/relationships/slideLayout" Target="../slideLayouts/slideLayout597.xml"/><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74.png"/><Relationship Id="rId9"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97.xml"/><Relationship Id="rId1" Type="http://schemas.openxmlformats.org/officeDocument/2006/relationships/tags" Target="../tags/tag10.xml"/><Relationship Id="rId5" Type="http://schemas.microsoft.com/office/2007/relationships/hdphoto" Target="../media/hdphoto3.wdp"/><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662.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46.xml"/><Relationship Id="rId7" Type="http://schemas.openxmlformats.org/officeDocument/2006/relationships/image" Target="../media/image80.png"/><Relationship Id="rId2" Type="http://schemas.openxmlformats.org/officeDocument/2006/relationships/slideLayout" Target="../slideLayouts/slideLayout608.xml"/><Relationship Id="rId1" Type="http://schemas.openxmlformats.org/officeDocument/2006/relationships/tags" Target="../tags/tag11.xml"/><Relationship Id="rId6" Type="http://schemas.microsoft.com/office/2007/relationships/hdphoto" Target="../media/hdphoto4.wdp"/><Relationship Id="rId5" Type="http://schemas.openxmlformats.org/officeDocument/2006/relationships/image" Target="../media/image79.png"/><Relationship Id="rId4" Type="http://schemas.openxmlformats.org/officeDocument/2006/relationships/image" Target="../media/image78.jpg"/></Relationships>
</file>

<file path=ppt/slides/_rels/slide6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7.xml"/><Relationship Id="rId7" Type="http://schemas.openxmlformats.org/officeDocument/2006/relationships/image" Target="../media/image81.png"/><Relationship Id="rId2" Type="http://schemas.openxmlformats.org/officeDocument/2006/relationships/slideLayout" Target="../slideLayouts/slideLayout608.xml"/><Relationship Id="rId1" Type="http://schemas.openxmlformats.org/officeDocument/2006/relationships/tags" Target="../tags/tag12.xml"/><Relationship Id="rId6" Type="http://schemas.microsoft.com/office/2007/relationships/hdphoto" Target="../media/hdphoto4.wdp"/><Relationship Id="rId11" Type="http://schemas.openxmlformats.org/officeDocument/2006/relationships/image" Target="../media/image84.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78.jpg"/><Relationship Id="rId9" Type="http://schemas.openxmlformats.org/officeDocument/2006/relationships/image" Target="../media/image82.png"/></Relationships>
</file>

<file path=ppt/slides/_rels/slide6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48.xml"/><Relationship Id="rId7" Type="http://schemas.openxmlformats.org/officeDocument/2006/relationships/image" Target="../media/image80.png"/><Relationship Id="rId2" Type="http://schemas.openxmlformats.org/officeDocument/2006/relationships/slideLayout" Target="../slideLayouts/slideLayout608.xml"/><Relationship Id="rId1" Type="http://schemas.openxmlformats.org/officeDocument/2006/relationships/tags" Target="../tags/tag13.xml"/><Relationship Id="rId6" Type="http://schemas.microsoft.com/office/2007/relationships/hdphoto" Target="../media/hdphoto4.wdp"/><Relationship Id="rId5" Type="http://schemas.openxmlformats.org/officeDocument/2006/relationships/image" Target="../media/image79.png"/><Relationship Id="rId4" Type="http://schemas.openxmlformats.org/officeDocument/2006/relationships/image" Target="../media/image78.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97.xml"/><Relationship Id="rId1" Type="http://schemas.openxmlformats.org/officeDocument/2006/relationships/tags" Target="../tags/tag14.xml"/><Relationship Id="rId6" Type="http://schemas.openxmlformats.org/officeDocument/2006/relationships/image" Target="../media/image86.jpeg"/><Relationship Id="rId5" Type="http://schemas.microsoft.com/office/2007/relationships/hdphoto" Target="../media/hdphoto6.wdp"/><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50.xml"/><Relationship Id="rId7" Type="http://schemas.openxmlformats.org/officeDocument/2006/relationships/image" Target="../media/image80.png"/><Relationship Id="rId2" Type="http://schemas.openxmlformats.org/officeDocument/2006/relationships/slideLayout" Target="../slideLayouts/slideLayout608.xml"/><Relationship Id="rId1" Type="http://schemas.openxmlformats.org/officeDocument/2006/relationships/tags" Target="../tags/tag15.xml"/><Relationship Id="rId6" Type="http://schemas.microsoft.com/office/2007/relationships/hdphoto" Target="../media/hdphoto4.wdp"/><Relationship Id="rId5" Type="http://schemas.openxmlformats.org/officeDocument/2006/relationships/image" Target="../media/image79.png"/><Relationship Id="rId4" Type="http://schemas.openxmlformats.org/officeDocument/2006/relationships/image" Target="../media/image78.jpg"/></Relationships>
</file>

<file path=ppt/slides/_rels/slide6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image" Target="../media/image89.jpeg"/></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7.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105.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105.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5.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5.xml"/></Relationships>
</file>

<file path=ppt/slides/_rels/slide8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5.xml"/></Relationships>
</file>

<file path=ppt/slides/_rels/slide9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5.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bigbookmedia.com/" TargetMode="External"/><Relationship Id="rId1" Type="http://schemas.openxmlformats.org/officeDocument/2006/relationships/slideLayout" Target="../slideLayouts/slideLayout116.xml"/></Relationships>
</file>

<file path=ppt/slides/_rels/slide9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27.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0.xml"/><Relationship Id="rId1" Type="http://schemas.openxmlformats.org/officeDocument/2006/relationships/slideLayout" Target="../slideLayouts/slideLayout138.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145.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2.xml"/><Relationship Id="rId1" Type="http://schemas.openxmlformats.org/officeDocument/2006/relationships/slideLayout" Target="../slideLayouts/slideLayout140.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3.xml"/><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FA510-6D01-4657-9597-72D794D6C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Preparation for the Death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150-167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59026" y="3199493"/>
            <a:ext cx="8589558"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prepares for his death by predicting both Israel's future and his final days and giving precepts and prayers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4D3F5A17-8C3D-45FF-A77F-967B6AE036A1}"/>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8C9B6673-F755-2034-CFC8-5995C12363F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BE4BBB5D-7170-46EB-9DA2-87137B30768A}"/>
              </a:ext>
            </a:extLst>
          </p:cNvPr>
          <p:cNvSpPr txBox="1">
            <a:spLocks noChangeArrowheads="1"/>
          </p:cNvSpPr>
          <p:nvPr/>
        </p:nvSpPr>
        <p:spPr bwMode="auto">
          <a:xfrm>
            <a:off x="1981200" y="2438400"/>
            <a:ext cx="49847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MARK 13:1-37</a:t>
            </a:r>
          </a:p>
        </p:txBody>
      </p:sp>
      <p:sp>
        <p:nvSpPr>
          <p:cNvPr id="20484" name="Text Box 4">
            <a:extLst>
              <a:ext uri="{FF2B5EF4-FFF2-40B4-BE49-F238E27FC236}">
                <a16:creationId xmlns:a16="http://schemas.microsoft.com/office/drawing/2014/main" id="{9D42CF00-C380-48BE-B972-977A67E68E00}"/>
              </a:ext>
            </a:extLst>
          </p:cNvPr>
          <p:cNvSpPr txBox="1">
            <a:spLocks noChangeArrowheads="1"/>
          </p:cNvSpPr>
          <p:nvPr/>
        </p:nvSpPr>
        <p:spPr bwMode="auto">
          <a:xfrm>
            <a:off x="5029200" y="6553200"/>
            <a:ext cx="4114800" cy="304800"/>
          </a:xfrm>
          <a:prstGeom prst="rect">
            <a:avLst/>
          </a:prstGeom>
          <a:gradFill rotWithShape="1">
            <a:gsLst>
              <a:gs pos="0">
                <a:srgbClr val="CC3300">
                  <a:gamma/>
                  <a:shade val="46275"/>
                  <a:invGamma/>
                </a:srgbClr>
              </a:gs>
              <a:gs pos="50000">
                <a:srgbClr val="CC3300"/>
              </a:gs>
              <a:gs pos="100000">
                <a:srgbClr val="CC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yapkimfah </a:t>
            </a:r>
            <a:r>
              <a:rPr kumimoji="0" lang="en-US" altLang="en-US"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Singapore Bible College </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23 feb 2006</a:t>
            </a:r>
          </a:p>
        </p:txBody>
      </p:sp>
    </p:spTree>
    <p:extLst>
      <p:ext uri="{BB962C8B-B14F-4D97-AF65-F5344CB8AC3E}">
        <p14:creationId xmlns:p14="http://schemas.microsoft.com/office/powerpoint/2010/main" val="196896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0.00034 -0.56162 L -3.88889E-6 -2.77457E-6 " pathEditMode="relative" rAng="0" ptsTypes="AA">
                                      <p:cBhvr>
                                        <p:cTn id="6" dur="5000" fill="hold"/>
                                        <p:tgtEl>
                                          <p:spTgt spid="20483"/>
                                        </p:tgtEl>
                                        <p:attrNameLst>
                                          <p:attrName>ppt_x</p:attrName>
                                          <p:attrName>ppt_y</p:attrName>
                                        </p:attrNameLst>
                                      </p:cBhvr>
                                      <p:rCtr x="17" y="2806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grpId="0" nodeType="clickEffect">
                                  <p:stCondLst>
                                    <p:cond delay="0"/>
                                  </p:stCondLst>
                                  <p:childTnLst>
                                    <p:animMotion origin="layout" path="M 0.0 0.0  L 0.25 0.33295  E" pathEditMode="relative" ptsTypes="">
                                      <p:cBhvr>
                                        <p:cTn id="10" dur="5000" fill="hold"/>
                                        <p:tgtEl>
                                          <p:spTgt spid="204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C56A1F-A056-419B-9ED9-4991C69F16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4. The Promise to Betray</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26:14-16; Mark 14:10-11; Luke 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Judas agrees to betray Jesus to the Sanhedrin in His trial, showing his bitterness and disappointment with the Lord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389713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17D8E-E24C-47E2-94F3-C569F11AEE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5. The Preparation of the Passover</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155</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26:17-19; Mark 14:12-16; Luke 22:7-13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sends Peter and John to prepare the Passover supper so that they may fully obey the law's demands to observe the feast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449840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b="1"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Tahoma"/>
              <a:ea typeface="+mn-ea"/>
              <a:cs typeface="+mn-cs"/>
            </a:endParaRPr>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37336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38F7F-723C-4FAC-BEF6-553034C056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6. The Passover Observance</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156</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26:20; Mark 14:17; Luke 22:14-16, 24-30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notes that the Passover will be fulfilled in the Millennium, so his disciples argue for their greatness based on their table positions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72304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3816424" cy="1896864"/>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I assure you that when the world is made new and the Son of Man sits upon his glorious throne, you who have been my followers will also sit on twelve thrones, judging the twelve tribes of Israel</a:t>
            </a: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Jerusalem from the East, AD 33</a:t>
            </a:r>
            <a:endParaRPr lang="en-US" altLang="en-US" b="1">
              <a:solidFill>
                <a:schemeClr val="bg1"/>
              </a:solidFill>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484188" y="1412875"/>
            <a:ext cx="3987800" cy="830263"/>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13–14</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Passover at Mark’s House</a:t>
            </a: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723557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D4374-521C-4E8F-86AD-56B60A0164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7. The Provision of an Example</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13:1-20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loves the disciples as their servant by washing their feet to show that the one who rules must become one who serves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03933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8319"/>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WASHES THE DISCIPLES</a:t>
            </a:r>
            <a:r>
              <a:rPr kumimoji="0" lang="mr-IN"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FEET</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13:1-17</a:t>
            </a:r>
          </a:p>
        </p:txBody>
      </p:sp>
      <p:sp>
        <p:nvSpPr>
          <p:cNvPr id="9" name="TextBox 8"/>
          <p:cNvSpPr txBox="1"/>
          <p:nvPr/>
        </p:nvSpPr>
        <p:spPr>
          <a:xfrm>
            <a:off x="217690" y="3833693"/>
            <a:ext cx="3091165" cy="419764"/>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67976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FFFE3952-F5B2-4027-8B96-3996E061C30D}"/>
              </a:ext>
            </a:extLst>
          </p:cNvPr>
          <p:cNvSpPr txBox="1">
            <a:spLocks noChangeArrowheads="1"/>
          </p:cNvSpPr>
          <p:nvPr/>
        </p:nvSpPr>
        <p:spPr bwMode="auto">
          <a:xfrm>
            <a:off x="0" y="295794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THE OLIVET DISCOURSE</a:t>
            </a:r>
          </a:p>
        </p:txBody>
      </p:sp>
    </p:spTree>
    <p:extLst>
      <p:ext uri="{BB962C8B-B14F-4D97-AF65-F5344CB8AC3E}">
        <p14:creationId xmlns:p14="http://schemas.microsoft.com/office/powerpoint/2010/main" val="16519906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3.33333E-6 -0.44393 L 3.33333E-6 6.93642E-7 " pathEditMode="relative" rAng="0" ptsTypes="AA">
                                      <p:cBhvr>
                                        <p:cTn id="6" dur="5000" fill="hold"/>
                                        <p:tgtEl>
                                          <p:spTgt spid="21506"/>
                                        </p:tgtEl>
                                        <p:attrNameLst>
                                          <p:attrName>ppt_x</p:attrName>
                                          <p:attrName>ppt_y</p:attrName>
                                        </p:attrNameLst>
                                      </p:cBhvr>
                                      <p:rCtr x="0" y="22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4FBF048E-E8D1-413A-A5DA-4FA77309CDD3}"/>
              </a:ext>
            </a:extLst>
          </p:cNvPr>
          <p:cNvSpPr txBox="1">
            <a:spLocks noChangeArrowheads="1"/>
          </p:cNvSpPr>
          <p:nvPr/>
        </p:nvSpPr>
        <p:spPr bwMode="auto">
          <a:xfrm>
            <a:off x="0" y="2362200"/>
            <a:ext cx="9144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JESUS’ PROPHECY OF THE DESTRUCTION OF THE TEMPLE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AND HIS RETURN </a:t>
            </a:r>
          </a:p>
        </p:txBody>
      </p:sp>
    </p:spTree>
    <p:extLst>
      <p:ext uri="{BB962C8B-B14F-4D97-AF65-F5344CB8AC3E}">
        <p14:creationId xmlns:p14="http://schemas.microsoft.com/office/powerpoint/2010/main" val="2286397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0.0 -0.48832 L 0.0 -0.04439 " pathEditMode="relative" rAng="0" ptsTypes="AA">
                                      <p:cBhvr>
                                        <p:cTn id="6" dur="5000" fill="hold"/>
                                        <p:tgtEl>
                                          <p:spTgt spid="48130"/>
                                        </p:tgtEl>
                                        <p:attrNameLst>
                                          <p:attrName>ppt_x</p:attrName>
                                          <p:attrName>ppt_y</p:attrName>
                                        </p:attrNameLst>
                                      </p:cBhvr>
                                      <p:rCtr x="0" y="22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296749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9106" name="Title 1"/>
          <p:cNvSpPr>
            <a:spLocks noGrp="1"/>
          </p:cNvSpPr>
          <p:nvPr>
            <p:ph type="ctrTitle"/>
          </p:nvPr>
        </p:nvSpPr>
        <p:spPr>
          <a:xfrm>
            <a:off x="685800" y="76235"/>
            <a:ext cx="7772400" cy="917575"/>
          </a:xfrm>
        </p:spPr>
        <p:txBody>
          <a:bodyPr/>
          <a:lstStyle/>
          <a:p>
            <a:r>
              <a:rPr lang="en-US" sz="6000" b="1">
                <a:solidFill>
                  <a:schemeClr val="bg1"/>
                </a:solidFill>
                <a:latin typeface="Arial" charset="0"/>
                <a:ea typeface="ヒラギノ角ゴ Pro W3" charset="0"/>
                <a:cs typeface="ヒラギノ角ゴ Pro W3" charset="0"/>
              </a:rPr>
              <a:t>Washing of Hands</a:t>
            </a:r>
          </a:p>
        </p:txBody>
      </p:sp>
      <p:pic>
        <p:nvPicPr>
          <p:cNvPr id="559107" name="Picture 2" descr="John 13 washing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35" y="1219200"/>
            <a:ext cx="45243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07800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63500" dist="35921" dir="2700000" algn="ctr" rotWithShape="0">
              <a:srgbClr val="000000">
                <a:alpha val="99962"/>
              </a:srgbClr>
            </a:outerShdw>
          </a:effectLst>
        </p:spPr>
        <p:txBody>
          <a:bodyPr/>
          <a:lstStyle/>
          <a:p>
            <a:pPr eaLnBrk="1" hangingPunct="1">
              <a:defRPr/>
            </a:pPr>
            <a:r>
              <a:rPr lang="en-US">
                <a:solidFill>
                  <a:srgbClr val="FFFFFF"/>
                </a:solidFill>
                <a:latin typeface="Trebuchet MS" charset="0"/>
                <a:ea typeface="Osaka" charset="0"/>
                <a:cs typeface="Osaka" charset="0"/>
              </a:rPr>
              <a:t>Feet instead of hands</a:t>
            </a:r>
            <a:endParaRPr lang="en-US">
              <a:latin typeface="Trebuchet MS" charset="0"/>
              <a:ea typeface="Osaka" charset="0"/>
              <a:cs typeface="Osaka" charset="0"/>
            </a:endParaRPr>
          </a:p>
        </p:txBody>
      </p:sp>
      <p:pic>
        <p:nvPicPr>
          <p:cNvPr id="560130" name="Picture 4" descr="Washing 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51771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44476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01" name="Title 1"/>
          <p:cNvSpPr>
            <a:spLocks noGrp="1"/>
          </p:cNvSpPr>
          <p:nvPr>
            <p:ph type="title"/>
          </p:nvPr>
        </p:nvSpPr>
        <p:spPr>
          <a:xfrm>
            <a:off x="0" y="17463"/>
            <a:ext cx="9144000" cy="1143000"/>
          </a:xfrm>
        </p:spPr>
        <p:txBody>
          <a:bodyPr/>
          <a:lstStyle/>
          <a:p>
            <a:r>
              <a:rPr lang="mr-IN" altLang="ja-JP" dirty="0">
                <a:solidFill>
                  <a:schemeClr val="bg1"/>
                </a:solidFill>
                <a:latin typeface="Arial" charset="0"/>
                <a:ea typeface="ＭＳ Ｐゴシック" charset="0"/>
                <a:cs typeface="ＭＳ Ｐゴシック" charset="0"/>
              </a:rPr>
              <a:t>"</a:t>
            </a:r>
            <a:r>
              <a:rPr lang="en-US" altLang="ja-JP" dirty="0">
                <a:solidFill>
                  <a:schemeClr val="bg1"/>
                </a:solidFill>
                <a:latin typeface="Arial" charset="0"/>
                <a:ea typeface="ＭＳ Ｐゴシック" charset="0"/>
                <a:cs typeface="ＭＳ Ｐゴシック" charset="0"/>
              </a:rPr>
              <a:t>U</a:t>
            </a:r>
            <a:r>
              <a:rPr lang="mr-IN" altLang="ja-JP" dirty="0">
                <a:solidFill>
                  <a:schemeClr val="bg1"/>
                </a:solidFill>
                <a:latin typeface="Arial" charset="0"/>
                <a:ea typeface="ＭＳ Ｐゴシック" charset="0"/>
                <a:cs typeface="ＭＳ Ｐゴシック" charset="0"/>
              </a:rPr>
              <a:t>"</a:t>
            </a:r>
            <a:r>
              <a:rPr lang="en-US" altLang="ja-JP" dirty="0">
                <a:solidFill>
                  <a:schemeClr val="bg1"/>
                </a:solidFill>
                <a:latin typeface="Arial" charset="0"/>
                <a:ea typeface="ＭＳ Ｐゴシック" charset="0"/>
                <a:cs typeface="ＭＳ Ｐゴシック" charset="0"/>
              </a:rPr>
              <a:t> Shaped Table</a:t>
            </a:r>
            <a:endParaRPr lang="en-US" dirty="0">
              <a:solidFill>
                <a:schemeClr val="bg1"/>
              </a:solidFill>
              <a:latin typeface="Arial" charset="0"/>
              <a:ea typeface="ＭＳ Ｐゴシック" charset="0"/>
              <a:cs typeface="ＭＳ Ｐゴシック" charset="0"/>
            </a:endParaRPr>
          </a:p>
        </p:txBody>
      </p:sp>
      <p:pic>
        <p:nvPicPr>
          <p:cNvPr id="563202" name="Picture 2" descr="Table Sea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1091759"/>
            <a:ext cx="9232900" cy="5321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9013937"/>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953"/>
            <a:ext cx="91868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4226" name="Rectangle 3"/>
          <p:cNvSpPr>
            <a:spLocks noGrp="1" noChangeArrowheads="1"/>
          </p:cNvSpPr>
          <p:nvPr>
            <p:ph type="title"/>
          </p:nvPr>
        </p:nvSpPr>
        <p:spPr>
          <a:xfrm>
            <a:off x="-541337" y="274638"/>
            <a:ext cx="10153651" cy="1143000"/>
          </a:xfrm>
        </p:spPr>
        <p:txBody>
          <a:bodyPr/>
          <a:lstStyle/>
          <a:p>
            <a:r>
              <a:rPr lang="en-US" sz="4800" dirty="0">
                <a:solidFill>
                  <a:srgbClr val="FFFFFF"/>
                </a:solidFill>
                <a:latin typeface="Arial" charset="0"/>
                <a:ea typeface="ＭＳ Ｐゴシック" charset="0"/>
                <a:cs typeface="ＭＳ Ｐゴシック" charset="0"/>
              </a:rPr>
              <a:t>Seating at Jesus</a:t>
            </a:r>
            <a:r>
              <a:rPr lang="mr-IN" altLang="ja-JP" sz="4800" dirty="0">
                <a:solidFill>
                  <a:srgbClr val="FFFFFF"/>
                </a:solidFill>
                <a:latin typeface="Arial" charset="0"/>
                <a:ea typeface="ＭＳ Ｐゴシック" charset="0"/>
                <a:cs typeface="ＭＳ Ｐゴシック" charset="0"/>
              </a:rPr>
              <a:t>'</a:t>
            </a:r>
            <a:r>
              <a:rPr lang="en-US" altLang="ja-JP" sz="4800" dirty="0">
                <a:solidFill>
                  <a:srgbClr val="FFFFFF"/>
                </a:solidFill>
                <a:latin typeface="Arial" charset="0"/>
                <a:ea typeface="ＭＳ Ｐゴシック" charset="0"/>
                <a:cs typeface="ＭＳ Ｐゴシック" charset="0"/>
              </a:rPr>
              <a:t> Passover</a:t>
            </a:r>
            <a:endParaRPr lang="en-US" sz="48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390931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196815" y="-387350"/>
            <a:ext cx="9593263" cy="7588250"/>
          </a:xfrm>
        </p:spPr>
      </p:pic>
      <p:sp>
        <p:nvSpPr>
          <p:cNvPr id="99331" name="Title 1"/>
          <p:cNvSpPr>
            <a:spLocks noGrp="1"/>
          </p:cNvSpPr>
          <p:nvPr>
            <p:ph type="title"/>
          </p:nvPr>
        </p:nvSpPr>
        <p:spPr>
          <a:xfrm>
            <a:off x="0" y="6018213"/>
            <a:ext cx="9372600" cy="763587"/>
          </a:xfrm>
        </p:spPr>
        <p:txBody>
          <a:bodyPr/>
          <a:lstStyle/>
          <a:p>
            <a:pPr>
              <a:defRPr/>
            </a:pPr>
            <a:r>
              <a:rPr lang="en-US" i="1">
                <a:solidFill>
                  <a:srgbClr val="FFFFFF"/>
                </a:solidFill>
                <a:effectLst>
                  <a:glow rad="203200">
                    <a:schemeClr val="tx1">
                      <a:alpha val="91000"/>
                    </a:schemeClr>
                  </a:glow>
                </a:effectLst>
                <a:latin typeface="Arial" charset="0"/>
                <a:ea typeface="ＭＳ Ｐゴシック" charset="0"/>
                <a:cs typeface="ＭＳ Ｐゴシック" charset="0"/>
              </a:rPr>
              <a:t>Passover Seating</a:t>
            </a: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1275" tIns="45638" rIns="91275" bIns="456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ahoma" charset="0"/>
              <a:ea typeface="ＭＳ Ｐゴシック" charset="0"/>
            </a:endParaRPr>
          </a:p>
        </p:txBody>
      </p:sp>
      <p:sp>
        <p:nvSpPr>
          <p:cNvPr id="5" name="Title 1"/>
          <p:cNvSpPr txBox="1">
            <a:spLocks/>
          </p:cNvSpPr>
          <p:nvPr/>
        </p:nvSpPr>
        <p:spPr bwMode="auto">
          <a:xfrm>
            <a:off x="3657600" y="76201"/>
            <a:ext cx="5791200" cy="838200"/>
          </a:xfrm>
          <a:prstGeom prst="rect">
            <a:avLst/>
          </a:prstGeom>
          <a:noFill/>
          <a:ln w="9525">
            <a:noFill/>
            <a:miter lim="800000"/>
            <a:headEnd/>
            <a:tailEnd/>
          </a:ln>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03200">
                    <a:srgbClr val="000000">
                      <a:alpha val="91000"/>
                    </a:srgbClr>
                  </a:glow>
                </a:effectLst>
                <a:uLnTx/>
                <a:uFillTx/>
                <a:latin typeface="Arial" charset="0"/>
                <a:ea typeface="ＭＳ Ｐゴシック" charset="0"/>
              </a:rPr>
              <a:t>Head</a:t>
            </a:r>
          </a:p>
        </p:txBody>
      </p:sp>
    </p:spTree>
    <p:extLst>
      <p:ext uri="{BB962C8B-B14F-4D97-AF65-F5344CB8AC3E}">
        <p14:creationId xmlns:p14="http://schemas.microsoft.com/office/powerpoint/2010/main" val="3826335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a:xfrm>
            <a:off x="0" y="76200"/>
            <a:ext cx="9144000" cy="1143000"/>
          </a:xfrm>
        </p:spPr>
        <p:txBody>
          <a:bodyPr/>
          <a:lstStyle/>
          <a:p>
            <a:r>
              <a:rPr lang="en-US">
                <a:latin typeface="Arial" charset="0"/>
                <a:ea typeface="ＭＳ Ｐゴシック" charset="0"/>
                <a:cs typeface="ＭＳ Ｐゴシック" charset="0"/>
              </a:rPr>
              <a:t>The Head of the Table</a:t>
            </a:r>
          </a:p>
        </p:txBody>
      </p:sp>
      <p:pic>
        <p:nvPicPr>
          <p:cNvPr id="568322" name="Picture 4" descr="Passover Seats of Judas, Jesus &amp;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676400" y="1143001"/>
            <a:ext cx="25908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glow rad="190500">
                    <a:srgbClr val="000000">
                      <a:alpha val="93000"/>
                    </a:srgbClr>
                  </a:glow>
                </a:effectLst>
                <a:uLnTx/>
                <a:uFillTx/>
                <a:latin typeface="Arial" charset="0"/>
                <a:ea typeface="ＭＳ Ｐゴシック" charset="0"/>
              </a:rPr>
              <a:t>Jesus</a:t>
            </a: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charset="0"/>
                <a:ea typeface="ＭＳ Ｐゴシック" charset="0"/>
              </a:rPr>
              <a:t>John</a:t>
            </a:r>
          </a:p>
        </p:txBody>
      </p:sp>
      <p:sp>
        <p:nvSpPr>
          <p:cNvPr id="6" name="Title 1"/>
          <p:cNvSpPr txBox="1">
            <a:spLocks/>
          </p:cNvSpPr>
          <p:nvPr/>
        </p:nvSpPr>
        <p:spPr bwMode="auto">
          <a:xfrm>
            <a:off x="4572001" y="22860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glow rad="190500">
                    <a:srgbClr val="000000">
                      <a:alpha val="93000"/>
                    </a:srgbClr>
                  </a:glow>
                </a:effectLst>
                <a:uLnTx/>
                <a:uFillTx/>
                <a:latin typeface="Arial" charset="0"/>
                <a:ea typeface="ＭＳ Ｐゴシック" charset="0"/>
              </a:rPr>
              <a:t>Judas</a:t>
            </a:r>
          </a:p>
        </p:txBody>
      </p:sp>
    </p:spTree>
    <p:extLst>
      <p:ext uri="{BB962C8B-B14F-4D97-AF65-F5344CB8AC3E}">
        <p14:creationId xmlns:p14="http://schemas.microsoft.com/office/powerpoint/2010/main" val="335588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en-US" altLang="en-US" sz="5400">
                <a:solidFill>
                  <a:srgbClr val="4E341A"/>
                </a:solidFill>
                <a:effectLst>
                  <a:outerShdw blurRad="38100" dist="38100" dir="2700000" algn="tl">
                    <a:srgbClr val="000000"/>
                  </a:outerShdw>
                </a:effectLst>
              </a:rPr>
              <a:t>Dirty Saints</a:t>
            </a: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en-US" altLang="en-US" sz="5400">
                <a:effectLst>
                  <a:outerShdw blurRad="38100" dist="38100" dir="2700000" algn="tl">
                    <a:srgbClr val="000000"/>
                  </a:outerShdw>
                </a:effectLst>
              </a:rPr>
              <a:t>John 13:1-17</a:t>
            </a:r>
          </a:p>
        </p:txBody>
      </p:sp>
    </p:spTree>
    <p:extLst>
      <p:ext uri="{BB962C8B-B14F-4D97-AF65-F5344CB8AC3E}">
        <p14:creationId xmlns:p14="http://schemas.microsoft.com/office/powerpoint/2010/main" val="41388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6BBD889-77AC-42CB-ABC7-52BDE7BE79EB}"/>
              </a:ext>
            </a:extLst>
          </p:cNvPr>
          <p:cNvSpPr>
            <a:spLocks noGrp="1" noRot="1" noChangeArrowheads="1"/>
          </p:cNvSpPr>
          <p:nvPr>
            <p:ph type="title"/>
          </p:nvPr>
        </p:nvSpPr>
        <p:spPr>
          <a:xfrm>
            <a:off x="457200" y="20550"/>
            <a:ext cx="8229600" cy="670394"/>
          </a:xfrm>
        </p:spPr>
        <p:txBody>
          <a:bodyPr/>
          <a:lstStyle/>
          <a:p>
            <a:r>
              <a:rPr lang="en-US" altLang="en-US" dirty="0"/>
              <a:t>The Olivet Discourse</a:t>
            </a:r>
          </a:p>
        </p:txBody>
      </p:sp>
      <p:sp>
        <p:nvSpPr>
          <p:cNvPr id="35207" name="Rectangle 391">
            <a:extLst>
              <a:ext uri="{FF2B5EF4-FFF2-40B4-BE49-F238E27FC236}">
                <a16:creationId xmlns:a16="http://schemas.microsoft.com/office/drawing/2014/main" id="{5A28FA7F-3382-44B5-ACB7-86E594AD6A33}"/>
              </a:ext>
            </a:extLst>
          </p:cNvPr>
          <p:cNvSpPr>
            <a:spLocks noChangeArrowheads="1"/>
          </p:cNvSpPr>
          <p:nvPr/>
        </p:nvSpPr>
        <p:spPr bwMode="auto">
          <a:xfrm>
            <a:off x="762000" y="628650"/>
            <a:ext cx="53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35194" name="Group 378">
            <a:extLst>
              <a:ext uri="{FF2B5EF4-FFF2-40B4-BE49-F238E27FC236}">
                <a16:creationId xmlns:a16="http://schemas.microsoft.com/office/drawing/2014/main" id="{6F14E20C-BE38-4DDD-B7F1-51C30C213508}"/>
              </a:ext>
            </a:extLst>
          </p:cNvPr>
          <p:cNvGrpSpPr>
            <a:grpSpLocks noChangeAspect="1"/>
          </p:cNvGrpSpPr>
          <p:nvPr/>
        </p:nvGrpSpPr>
        <p:grpSpPr bwMode="auto">
          <a:xfrm>
            <a:off x="762000" y="628650"/>
            <a:ext cx="381000" cy="228600"/>
            <a:chOff x="2351" y="2397"/>
            <a:chExt cx="7200" cy="4320"/>
          </a:xfrm>
        </p:grpSpPr>
        <p:sp>
          <p:nvSpPr>
            <p:cNvPr id="35195" name="AutoShape 379">
              <a:extLst>
                <a:ext uri="{FF2B5EF4-FFF2-40B4-BE49-F238E27FC236}">
                  <a16:creationId xmlns:a16="http://schemas.microsoft.com/office/drawing/2014/main" id="{8C9A9545-DB2A-4C28-B7B1-E5FD396A28B9}"/>
                </a:ext>
              </a:extLst>
            </p:cNvPr>
            <p:cNvSpPr>
              <a:spLocks noChangeAspect="1" noChangeArrowheads="1" noTextEdit="1"/>
            </p:cNvSpPr>
            <p:nvPr/>
          </p:nvSpPr>
          <p:spPr bwMode="auto">
            <a:xfrm>
              <a:off x="2351" y="2397"/>
              <a:ext cx="7200" cy="432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aphicFrame>
        <p:nvGraphicFramePr>
          <p:cNvPr id="35628" name="Group 812">
            <a:extLst>
              <a:ext uri="{FF2B5EF4-FFF2-40B4-BE49-F238E27FC236}">
                <a16:creationId xmlns:a16="http://schemas.microsoft.com/office/drawing/2014/main" id="{8749E325-BA7B-4685-AE4F-1A4FF406AA46}"/>
              </a:ext>
            </a:extLst>
          </p:cNvPr>
          <p:cNvGraphicFramePr>
            <a:graphicFrameLocks noGrp="1"/>
          </p:cNvGraphicFramePr>
          <p:nvPr>
            <p:extLst>
              <p:ext uri="{D42A27DB-BD31-4B8C-83A1-F6EECF244321}">
                <p14:modId xmlns:p14="http://schemas.microsoft.com/office/powerpoint/2010/main" val="3794159167"/>
              </p:ext>
            </p:extLst>
          </p:nvPr>
        </p:nvGraphicFramePr>
        <p:xfrm>
          <a:off x="1066800" y="766697"/>
          <a:ext cx="6731317" cy="5740720"/>
        </p:xfrm>
        <a:graphic>
          <a:graphicData uri="http://schemas.openxmlformats.org/drawingml/2006/table">
            <a:tbl>
              <a:tblPr/>
              <a:tblGrid>
                <a:gridCol w="2001838">
                  <a:extLst>
                    <a:ext uri="{9D8B030D-6E8A-4147-A177-3AD203B41FA5}">
                      <a16:colId xmlns:a16="http://schemas.microsoft.com/office/drawing/2014/main" val="955431567"/>
                    </a:ext>
                  </a:extLst>
                </a:gridCol>
                <a:gridCol w="2182812">
                  <a:extLst>
                    <a:ext uri="{9D8B030D-6E8A-4147-A177-3AD203B41FA5}">
                      <a16:colId xmlns:a16="http://schemas.microsoft.com/office/drawing/2014/main" val="2874571100"/>
                    </a:ext>
                  </a:extLst>
                </a:gridCol>
                <a:gridCol w="208280">
                  <a:extLst>
                    <a:ext uri="{9D8B030D-6E8A-4147-A177-3AD203B41FA5}">
                      <a16:colId xmlns:a16="http://schemas.microsoft.com/office/drawing/2014/main" val="3208713410"/>
                    </a:ext>
                  </a:extLst>
                </a:gridCol>
                <a:gridCol w="547687">
                  <a:extLst>
                    <a:ext uri="{9D8B030D-6E8A-4147-A177-3AD203B41FA5}">
                      <a16:colId xmlns:a16="http://schemas.microsoft.com/office/drawing/2014/main" val="51545846"/>
                    </a:ext>
                  </a:extLst>
                </a:gridCol>
                <a:gridCol w="1790700">
                  <a:extLst>
                    <a:ext uri="{9D8B030D-6E8A-4147-A177-3AD203B41FA5}">
                      <a16:colId xmlns:a16="http://schemas.microsoft.com/office/drawing/2014/main" val="3935809621"/>
                    </a:ext>
                  </a:extLst>
                </a:gridCol>
              </a:tblGrid>
              <a:tr h="5603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Matt. 24–25 </a:t>
                      </a:r>
                    </a:p>
                  </a:txBody>
                  <a:tcPr anchor="ctr" horzOverflow="overflow">
                    <a:lnL cap="flat">
                      <a:noFill/>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Mark 13</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Luke 21:5-38 </a:t>
                      </a:r>
                    </a:p>
                  </a:txBody>
                  <a:tcPr anchor="ctr" horzOverflow="overflow">
                    <a:lnL w="38100" cap="flat" cmpd="sng" algn="ctr">
                      <a:solidFill>
                        <a:schemeClr val="tx1"/>
                      </a:solidFill>
                      <a:prstDash val="solid"/>
                      <a:round/>
                      <a:headEnd type="none" w="med" len="med"/>
                      <a:tailEnd type="none" w="med" len="med"/>
                    </a:lnL>
                    <a:lnR cap="flat">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3245224708"/>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2256764957"/>
                  </a:ext>
                </a:extLst>
              </a:tr>
              <a:tr h="419100">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signs but the end is not yet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93715223"/>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3179046898"/>
                  </a:ext>
                </a:extLst>
              </a:tr>
              <a:tr h="422275">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the desolating sacrilege (AD 70)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Jerusalem surrounded by armies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76535105"/>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2213716562"/>
                  </a:ext>
                </a:extLst>
              </a:tr>
              <a:tr h="420688">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great tribulation (Church age)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times of Gentiles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1558195"/>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978179816"/>
                  </a:ext>
                </a:extLst>
              </a:tr>
              <a:tr h="419100">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second coming of Christ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6889023"/>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3765526845"/>
                  </a:ext>
                </a:extLst>
              </a:tr>
              <a:tr h="420688">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command to alert faithfulness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30690882"/>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3788432970"/>
                  </a:ext>
                </a:extLst>
              </a:tr>
            </a:tbl>
          </a:graphicData>
        </a:graphic>
      </p:graphicFrame>
      <p:sp>
        <p:nvSpPr>
          <p:cNvPr id="35614" name="Text Box 798">
            <a:extLst>
              <a:ext uri="{FF2B5EF4-FFF2-40B4-BE49-F238E27FC236}">
                <a16:creationId xmlns:a16="http://schemas.microsoft.com/office/drawing/2014/main" id="{C761AD8F-E4CF-4C0D-95B7-6CC40DD9F5F3}"/>
              </a:ext>
            </a:extLst>
          </p:cNvPr>
          <p:cNvSpPr txBox="1">
            <a:spLocks noChangeArrowheads="1"/>
          </p:cNvSpPr>
          <p:nvPr/>
        </p:nvSpPr>
        <p:spPr bwMode="auto">
          <a:xfrm>
            <a:off x="5486400" y="6542658"/>
            <a:ext cx="3657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Craig L. Blomberg, </a:t>
            </a:r>
            <a:r>
              <a:rPr kumimoji="0" lang="en-US" altLang="en-US" sz="12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Jesus and the Gospels,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324</a:t>
            </a:r>
          </a:p>
        </p:txBody>
      </p:sp>
    </p:spTree>
    <p:extLst>
      <p:ext uri="{BB962C8B-B14F-4D97-AF65-F5344CB8AC3E}">
        <p14:creationId xmlns:p14="http://schemas.microsoft.com/office/powerpoint/2010/main" val="7370046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en-US" altLang="en-US" sz="5400">
                <a:effectLst>
                  <a:outerShdw blurRad="38100" dist="38100" dir="2700000" algn="tl">
                    <a:srgbClr val="000000"/>
                  </a:outerShdw>
                </a:effectLst>
              </a:rPr>
              <a:t>Why get dirty for others?</a:t>
            </a:r>
            <a:endParaRPr lang="en-US" altLang="en-US">
              <a:effectLst>
                <a:outerShdw blurRad="38100" dist="38100" dir="2700000" algn="tl">
                  <a:srgbClr val="000000"/>
                </a:outerShdw>
              </a:effectLst>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3 reasons</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cstate="screen">
            <a:lum bright="-28000"/>
            <a:extLst>
              <a:ext uri="{28A0092B-C50C-407E-A947-70E740481C1C}">
                <a14:useLocalDpi xmlns:a14="http://schemas.microsoft.com/office/drawing/2010/main"/>
              </a:ext>
            </a:extLst>
          </a:blip>
          <a:srcRect/>
          <a:stretch>
            <a:fillRect/>
          </a:stretch>
        </p:blipFill>
        <p:spPr bwMode="auto">
          <a:xfrm>
            <a:off x="-118533" y="0"/>
            <a:ext cx="9262533"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en-US" altLang="en-US" sz="5400">
                <a:effectLst>
                  <a:outerShdw blurRad="38100" dist="38100" dir="2700000" algn="tl">
                    <a:srgbClr val="000000"/>
                  </a:outerShdw>
                </a:effectLst>
              </a:rPr>
              <a:t>I.  Getting dirty shows your </a:t>
            </a:r>
            <a:r>
              <a:rPr lang="en-US" altLang="en-US" sz="5400">
                <a:solidFill>
                  <a:srgbClr val="E9E90A"/>
                </a:solidFill>
                <a:effectLst>
                  <a:outerShdw blurRad="38100" dist="38100" dir="2700000" algn="tl">
                    <a:srgbClr val="000000"/>
                  </a:outerShdw>
                </a:effectLst>
              </a:rPr>
              <a:t>love</a:t>
            </a:r>
            <a:r>
              <a:rPr lang="en-US" altLang="en-US" sz="5400">
                <a:effectLst>
                  <a:outerShdw blurRad="38100" dist="38100" dir="2700000" algn="tl">
                    <a:srgbClr val="000000"/>
                  </a:outerShdw>
                </a:effectLst>
              </a:rPr>
              <a:t>.</a:t>
            </a:r>
            <a:endParaRPr lang="en-US" altLang="en-US">
              <a:effectLst>
                <a:outerShdw blurRad="38100" dist="38100" dir="2700000" algn="tl">
                  <a:srgbClr val="000000"/>
                </a:outerShdw>
              </a:effectLst>
            </a:endParaRPr>
          </a:p>
        </p:txBody>
      </p:sp>
    </p:spTree>
    <p:extLst>
      <p:ext uri="{BB962C8B-B14F-4D97-AF65-F5344CB8AC3E}">
        <p14:creationId xmlns:p14="http://schemas.microsoft.com/office/powerpoint/2010/main" val="4888891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en-US" altLang="en-US" sz="4800" dirty="0">
                <a:solidFill>
                  <a:srgbClr val="FFFF66"/>
                </a:solidFill>
              </a:rPr>
              <a:t>Love Exemplified</a:t>
            </a: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rebuchet MS" panose="020B0603020202020204" pitchFamily="34" charset="0"/>
                <a:ea typeface="Osaka" charset="-128"/>
              </a:rPr>
              <a:t>“... He showed them the full extent of his love” (1).</a:t>
            </a:r>
          </a:p>
        </p:txBody>
      </p:sp>
    </p:spTree>
    <p:extLst>
      <p:ext uri="{BB962C8B-B14F-4D97-AF65-F5344CB8AC3E}">
        <p14:creationId xmlns:p14="http://schemas.microsoft.com/office/powerpoint/2010/main" val="3160286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cstate="screen">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en-US" altLang="en-US" sz="5400">
                <a:effectLst>
                  <a:outerShdw blurRad="38100" dist="38100" dir="2700000" algn="tl">
                    <a:srgbClr val="000000"/>
                  </a:outerShdw>
                </a:effectLst>
              </a:rPr>
              <a:t>II.  Getting dirty shows your </a:t>
            </a:r>
            <a:r>
              <a:rPr lang="en-US" altLang="en-US" sz="5400">
                <a:solidFill>
                  <a:srgbClr val="E9E90A"/>
                </a:solidFill>
                <a:effectLst>
                  <a:outerShdw blurRad="38100" dist="38100" dir="2700000" algn="tl">
                    <a:srgbClr val="000000"/>
                  </a:outerShdw>
                </a:effectLst>
              </a:rPr>
              <a:t>humility</a:t>
            </a:r>
            <a:r>
              <a:rPr lang="en-US" altLang="en-US" sz="5400">
                <a:effectLst>
                  <a:outerShdw blurRad="38100" dist="38100" dir="2700000" algn="tl">
                    <a:srgbClr val="000000"/>
                  </a:outerShdw>
                </a:effectLst>
              </a:rPr>
              <a:t>.</a:t>
            </a:r>
            <a:endParaRPr lang="en-US" altLang="en-US">
              <a:effectLst>
                <a:outerShdw blurRad="38100" dist="38100" dir="2700000" algn="tl">
                  <a:srgbClr val="000000"/>
                </a:outerShdw>
              </a:effectLst>
            </a:endParaRPr>
          </a:p>
        </p:txBody>
      </p:sp>
    </p:spTree>
    <p:extLst>
      <p:ext uri="{BB962C8B-B14F-4D97-AF65-F5344CB8AC3E}">
        <p14:creationId xmlns:p14="http://schemas.microsoft.com/office/powerpoint/2010/main" val="54127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667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en-US" altLang="en-US" sz="5400">
                <a:effectLst>
                  <a:outerShdw blurRad="38100" dist="38100" dir="2700000" algn="tl">
                    <a:srgbClr val="000000"/>
                  </a:outerShdw>
                </a:effectLst>
              </a:rPr>
              <a:t>Jesus showed humility</a:t>
            </a:r>
          </a:p>
        </p:txBody>
      </p:sp>
    </p:spTree>
    <p:extLst>
      <p:ext uri="{BB962C8B-B14F-4D97-AF65-F5344CB8AC3E}">
        <p14:creationId xmlns:p14="http://schemas.microsoft.com/office/powerpoint/2010/main" val="31039988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en-US" altLang="en-US">
                <a:effectLst>
                  <a:outerShdw blurRad="38100" dist="38100" dir="2700000" algn="tl">
                    <a:srgbClr val="000000"/>
                  </a:outerShdw>
                </a:effectLst>
              </a:rPr>
              <a:t>Jesus washed the feet of Judas too!</a:t>
            </a:r>
          </a:p>
        </p:txBody>
      </p:sp>
    </p:spTree>
    <p:extLst>
      <p:ext uri="{BB962C8B-B14F-4D97-AF65-F5344CB8AC3E}">
        <p14:creationId xmlns:p14="http://schemas.microsoft.com/office/powerpoint/2010/main" val="9864467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953000" y="609600"/>
            <a:ext cx="3962400" cy="2895600"/>
          </a:xfrm>
        </p:spPr>
        <p:txBody>
          <a:bodyPr/>
          <a:lstStyle/>
          <a:p>
            <a:r>
              <a:rPr lang="en-US" altLang="en-US">
                <a:effectLst>
                  <a:outerShdw blurRad="38100" dist="38100" dir="2700000" algn="tl">
                    <a:srgbClr val="000000"/>
                  </a:outerShdw>
                </a:effectLst>
              </a:rPr>
              <a:t>Jesus retained his authority but took on a servant’s role</a:t>
            </a:r>
          </a:p>
        </p:txBody>
      </p:sp>
    </p:spTree>
    <p:extLst>
      <p:ext uri="{BB962C8B-B14F-4D97-AF65-F5344CB8AC3E}">
        <p14:creationId xmlns:p14="http://schemas.microsoft.com/office/powerpoint/2010/main" val="19706530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en-US" altLang="en-US">
                <a:effectLst>
                  <a:outerShdw blurRad="38100" dist="38100" dir="2700000" algn="tl">
                    <a:srgbClr val="000000"/>
                  </a:outerShdw>
                </a:effectLst>
              </a:rPr>
              <a:t>“Lord, are you going to wash my feet?” (13:6)</a:t>
            </a: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“Unless I wash you, have no part with me” (13:8)</a:t>
            </a:r>
          </a:p>
        </p:txBody>
      </p:sp>
    </p:spTree>
    <p:extLst>
      <p:ext uri="{BB962C8B-B14F-4D97-AF65-F5344CB8AC3E}">
        <p14:creationId xmlns:p14="http://schemas.microsoft.com/office/powerpoint/2010/main" val="30294784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en-US" altLang="en-US">
                <a:effectLst>
                  <a:outerShdw blurRad="38100" dist="38100" dir="2700000" algn="tl">
                    <a:srgbClr val="000000"/>
                  </a:outerShdw>
                </a:effectLst>
              </a:rPr>
              <a:t>“Then wash my hands and head as well, not just my feet!” (13:9)</a:t>
            </a: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Body = salvation (once)</a:t>
            </a: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Feet = confession (repeated)</a:t>
            </a: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48768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ＭＳ Ｐゴシック" charset="-128"/>
              </a:rPr>
              <a:t>Two washings:</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en-US" altLang="en-US" sz="4800">
                <a:solidFill>
                  <a:srgbClr val="002060"/>
                </a:solidFill>
                <a:effectLst>
                  <a:outerShdw blurRad="38100" dist="38100" dir="2700000" algn="tl">
                    <a:srgbClr val="C0C0C0"/>
                  </a:outerShdw>
                </a:effectLst>
              </a:rPr>
              <a:t>Humble service curbs pride</a:t>
            </a:r>
            <a:endParaRPr lang="en-US" altLang="en-US" sz="4000">
              <a:solidFill>
                <a:srgbClr val="002060"/>
              </a:solidFill>
              <a:effectLst>
                <a:outerShdw blurRad="38100" dist="38100" dir="2700000" algn="tl">
                  <a:srgbClr val="C0C0C0"/>
                </a:outerShdw>
              </a:effectLst>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4114800"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1. Voluntary</a:t>
            </a:r>
            <a:endParaRPr kumimoji="0" lang="en-US" altLang="en-US" sz="4400" b="1" i="0"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4114800"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2. No complaining</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4114800"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3. Unconventional</a:t>
            </a:r>
            <a:endParaRPr kumimoji="0" lang="en-US" altLang="en-US" sz="4400" b="1" i="0"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25" name="Picture 93" descr="chalie">
            <a:extLst>
              <a:ext uri="{FF2B5EF4-FFF2-40B4-BE49-F238E27FC236}">
                <a16:creationId xmlns:a16="http://schemas.microsoft.com/office/drawing/2014/main" id="{5EFB3639-B74A-45B7-8244-24839CEBB8C2}"/>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876800" y="457200"/>
            <a:ext cx="3760788"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Rectangle 2">
            <a:extLst>
              <a:ext uri="{FF2B5EF4-FFF2-40B4-BE49-F238E27FC236}">
                <a16:creationId xmlns:a16="http://schemas.microsoft.com/office/drawing/2014/main" id="{FF06301D-D4BE-402B-81C2-C9EBE00D3657}"/>
              </a:ext>
            </a:extLst>
          </p:cNvPr>
          <p:cNvSpPr>
            <a:spLocks noGrp="1" noRot="1" noChangeArrowheads="1"/>
          </p:cNvSpPr>
          <p:nvPr>
            <p:ph type="title"/>
          </p:nvPr>
        </p:nvSpPr>
        <p:spPr>
          <a:xfrm>
            <a:off x="0" y="3124200"/>
            <a:ext cx="9144000" cy="1143000"/>
          </a:xfrm>
        </p:spPr>
        <p:txBody>
          <a:bodyPr/>
          <a:lstStyle/>
          <a:p>
            <a:r>
              <a:rPr lang="en-US" altLang="en-US" sz="3600" dirty="0">
                <a:solidFill>
                  <a:schemeClr val="tx1"/>
                </a:solidFill>
              </a:rPr>
              <a:t>When will the temple be destroyed?</a:t>
            </a:r>
          </a:p>
        </p:txBody>
      </p:sp>
      <p:pic>
        <p:nvPicPr>
          <p:cNvPr id="44134" name="Picture 102" descr="questionmark">
            <a:extLst>
              <a:ext uri="{FF2B5EF4-FFF2-40B4-BE49-F238E27FC236}">
                <a16:creationId xmlns:a16="http://schemas.microsoft.com/office/drawing/2014/main" id="{9F1987CE-64BC-45E0-A834-1718A84162B8}"/>
              </a:ext>
            </a:extLst>
          </p:cNvP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7772400" y="5334000"/>
            <a:ext cx="800100" cy="1000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Rectangle 3">
            <a:extLst>
              <a:ext uri="{FF2B5EF4-FFF2-40B4-BE49-F238E27FC236}">
                <a16:creationId xmlns:a16="http://schemas.microsoft.com/office/drawing/2014/main" id="{0951E513-A63A-4FF3-B4E2-3F41F8163B77}"/>
              </a:ext>
            </a:extLst>
          </p:cNvPr>
          <p:cNvSpPr>
            <a:spLocks noChangeArrowheads="1"/>
          </p:cNvSpPr>
          <p:nvPr/>
        </p:nvSpPr>
        <p:spPr bwMode="auto">
          <a:xfrm>
            <a:off x="762000" y="628650"/>
            <a:ext cx="53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44036" name="Group 4">
            <a:extLst>
              <a:ext uri="{FF2B5EF4-FFF2-40B4-BE49-F238E27FC236}">
                <a16:creationId xmlns:a16="http://schemas.microsoft.com/office/drawing/2014/main" id="{1D1C266E-7C12-4CE8-AED8-90AC84DCA33B}"/>
              </a:ext>
            </a:extLst>
          </p:cNvPr>
          <p:cNvGrpSpPr>
            <a:grpSpLocks noChangeAspect="1"/>
          </p:cNvGrpSpPr>
          <p:nvPr/>
        </p:nvGrpSpPr>
        <p:grpSpPr bwMode="auto">
          <a:xfrm>
            <a:off x="762000" y="628650"/>
            <a:ext cx="381000" cy="228600"/>
            <a:chOff x="2351" y="2397"/>
            <a:chExt cx="7200" cy="4320"/>
          </a:xfrm>
        </p:grpSpPr>
        <p:sp>
          <p:nvSpPr>
            <p:cNvPr id="44037" name="AutoShape 5">
              <a:extLst>
                <a:ext uri="{FF2B5EF4-FFF2-40B4-BE49-F238E27FC236}">
                  <a16:creationId xmlns:a16="http://schemas.microsoft.com/office/drawing/2014/main" id="{5685D3B5-66C2-4757-B055-7311DA880535}"/>
                </a:ext>
              </a:extLst>
            </p:cNvPr>
            <p:cNvSpPr>
              <a:spLocks noChangeAspect="1" noChangeArrowheads="1" noTextEdit="1"/>
            </p:cNvSpPr>
            <p:nvPr/>
          </p:nvSpPr>
          <p:spPr bwMode="auto">
            <a:xfrm>
              <a:off x="2351" y="2397"/>
              <a:ext cx="7200" cy="432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44133" name="Rectangle 101">
            <a:extLst>
              <a:ext uri="{FF2B5EF4-FFF2-40B4-BE49-F238E27FC236}">
                <a16:creationId xmlns:a16="http://schemas.microsoft.com/office/drawing/2014/main" id="{D8730311-52B2-4271-9BFC-FB318395C730}"/>
              </a:ext>
            </a:extLst>
          </p:cNvPr>
          <p:cNvSpPr>
            <a:spLocks noRot="1" noChangeArrowheads="1"/>
          </p:cNvSpPr>
          <p:nvPr/>
        </p:nvSpPr>
        <p:spPr bwMode="auto">
          <a:xfrm>
            <a:off x="0" y="381000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What will </a:t>
            </a:r>
            <a:r>
              <a:rPr lang="en-US" altLang="en-US" sz="3600" dirty="0">
                <a:solidFill>
                  <a:srgbClr val="E5E5FF"/>
                </a:solidFill>
              </a:rPr>
              <a:t>b</a:t>
            </a:r>
            <a:r>
              <a:rPr kumimoji="0" lang="en-US" alt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e the sign that it is the end?</a:t>
            </a:r>
          </a:p>
        </p:txBody>
      </p:sp>
      <p:pic>
        <p:nvPicPr>
          <p:cNvPr id="44136" name="Picture 104" descr="qanswer">
            <a:extLst>
              <a:ext uri="{FF2B5EF4-FFF2-40B4-BE49-F238E27FC236}">
                <a16:creationId xmlns:a16="http://schemas.microsoft.com/office/drawing/2014/main" id="{00BACBA8-5DE7-44A8-B39A-5EB79781B8E9}"/>
              </a:ext>
            </a:extLst>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686192" y="152400"/>
            <a:ext cx="2828925"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9626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1000" fill="hold"/>
                                        <p:tgtEl>
                                          <p:spTgt spid="44034"/>
                                        </p:tgtEl>
                                        <p:attrNameLst>
                                          <p:attrName>ppt_x</p:attrName>
                                        </p:attrNameLst>
                                      </p:cBhvr>
                                      <p:tavLst>
                                        <p:tav tm="0">
                                          <p:val>
                                            <p:strVal val="#ppt_x"/>
                                          </p:val>
                                        </p:tav>
                                        <p:tav tm="100000">
                                          <p:val>
                                            <p:strVal val="#ppt_x"/>
                                          </p:val>
                                        </p:tav>
                                      </p:tavLst>
                                    </p:anim>
                                    <p:anim calcmode="lin" valueType="num">
                                      <p:cBhvr additive="base">
                                        <p:cTn id="8" dur="10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133"/>
                                        </p:tgtEl>
                                        <p:attrNameLst>
                                          <p:attrName>style.visibility</p:attrName>
                                        </p:attrNameLst>
                                      </p:cBhvr>
                                      <p:to>
                                        <p:strVal val="visible"/>
                                      </p:to>
                                    </p:set>
                                    <p:anim calcmode="lin" valueType="num">
                                      <p:cBhvr additive="base">
                                        <p:cTn id="13" dur="1000" fill="hold"/>
                                        <p:tgtEl>
                                          <p:spTgt spid="44133"/>
                                        </p:tgtEl>
                                        <p:attrNameLst>
                                          <p:attrName>ppt_x</p:attrName>
                                        </p:attrNameLst>
                                      </p:cBhvr>
                                      <p:tavLst>
                                        <p:tav tm="0">
                                          <p:val>
                                            <p:strVal val="#ppt_x"/>
                                          </p:val>
                                        </p:tav>
                                        <p:tav tm="100000">
                                          <p:val>
                                            <p:strVal val="#ppt_x"/>
                                          </p:val>
                                        </p:tav>
                                      </p:tavLst>
                                    </p:anim>
                                    <p:anim calcmode="lin" valueType="num">
                                      <p:cBhvr additive="base">
                                        <p:cTn id="14" dur="1000" fill="hold"/>
                                        <p:tgtEl>
                                          <p:spTgt spid="4413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134"/>
                                        </p:tgtEl>
                                        <p:attrNameLst>
                                          <p:attrName>style.visibility</p:attrName>
                                        </p:attrNameLst>
                                      </p:cBhvr>
                                      <p:to>
                                        <p:strVal val="visible"/>
                                      </p:to>
                                    </p:set>
                                    <p:anim calcmode="lin" valueType="num">
                                      <p:cBhvr additive="base">
                                        <p:cTn id="19" dur="500" fill="hold"/>
                                        <p:tgtEl>
                                          <p:spTgt spid="44134"/>
                                        </p:tgtEl>
                                        <p:attrNameLst>
                                          <p:attrName>ppt_x</p:attrName>
                                        </p:attrNameLst>
                                      </p:cBhvr>
                                      <p:tavLst>
                                        <p:tav tm="0">
                                          <p:val>
                                            <p:strVal val="#ppt_x"/>
                                          </p:val>
                                        </p:tav>
                                        <p:tav tm="100000">
                                          <p:val>
                                            <p:strVal val="#ppt_x"/>
                                          </p:val>
                                        </p:tav>
                                      </p:tavLst>
                                    </p:anim>
                                    <p:anim calcmode="lin" valueType="num">
                                      <p:cBhvr additive="base">
                                        <p:cTn id="20" dur="500" fill="hold"/>
                                        <p:tgtEl>
                                          <p:spTgt spid="4413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44136"/>
                                        </p:tgtEl>
                                        <p:attrNameLst>
                                          <p:attrName>style.visibility</p:attrName>
                                        </p:attrNameLst>
                                      </p:cBhvr>
                                      <p:to>
                                        <p:strVal val="visible"/>
                                      </p:to>
                                    </p:set>
                                    <p:animEffect transition="in" filter="wheel(4)">
                                      <p:cBhvr>
                                        <p:cTn id="25" dur="5000"/>
                                        <p:tgtEl>
                                          <p:spTgt spid="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13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en-US" altLang="en-US" sz="4800">
                <a:effectLst>
                  <a:outerShdw blurRad="38100" dist="38100" dir="2700000" algn="tl">
                    <a:srgbClr val="000000"/>
                  </a:outerShdw>
                </a:effectLst>
              </a:rPr>
              <a:t>“When a man forgets himself, he usually does something everybody else remembers.” </a:t>
            </a:r>
            <a:endParaRPr lang="en-US" altLang="en-US" sz="4000">
              <a:effectLst>
                <a:outerShdw blurRad="38100" dist="38100" dir="2700000" algn="tl">
                  <a:srgbClr val="000000"/>
                </a:outerShdw>
              </a:effectLst>
            </a:endParaRPr>
          </a:p>
        </p:txBody>
      </p:sp>
    </p:spTree>
    <p:extLst>
      <p:ext uri="{BB962C8B-B14F-4D97-AF65-F5344CB8AC3E}">
        <p14:creationId xmlns:p14="http://schemas.microsoft.com/office/powerpoint/2010/main" val="1706262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en-US" altLang="en-US" sz="5400" b="1">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III. Getting dirty shows you </a:t>
            </a:r>
            <a:r>
              <a:rPr lang="en-US" altLang="en-US" sz="5400" b="1">
                <a:solidFill>
                  <a:srgbClr val="FFFF00"/>
                </a:solidFill>
                <a:effectLst>
                  <a:outerShdw blurRad="38100" dist="38100" dir="2700000" algn="tl">
                    <a:srgbClr val="FFFFFF"/>
                  </a:outerShdw>
                </a:effectLst>
                <a:latin typeface="Arial" panose="020B0604020202020204" pitchFamily="34" charset="0"/>
                <a:cs typeface="Arial" panose="020B0604020202020204" pitchFamily="34" charset="0"/>
              </a:rPr>
              <a:t>imitate </a:t>
            </a:r>
            <a:r>
              <a:rPr lang="en-US" altLang="en-US" sz="5400" b="1">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Christ.</a:t>
            </a: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en-US" altLang="en-US" sz="3600">
                <a:effectLst>
                  <a:outerShdw blurRad="38100" dist="38100" dir="2700000" algn="tl">
                    <a:srgbClr val="000000"/>
                  </a:outerShdw>
                </a:effectLst>
              </a:rPr>
              <a:t>“I have given you an example to follow. Do as I have done to you” (John 13:15)</a:t>
            </a:r>
            <a:endParaRPr lang="en-US" altLang="en-US" sz="2800">
              <a:effectLst>
                <a:outerShdw blurRad="38100" dist="38100" dir="2700000" algn="tl">
                  <a:srgbClr val="000000"/>
                </a:outerShdw>
              </a:effectLst>
            </a:endParaRPr>
          </a:p>
        </p:txBody>
      </p:sp>
    </p:spTree>
    <p:extLst>
      <p:ext uri="{BB962C8B-B14F-4D97-AF65-F5344CB8AC3E}">
        <p14:creationId xmlns:p14="http://schemas.microsoft.com/office/powerpoint/2010/main" val="17924614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anose="020B0600070205080204" pitchFamily="34" charset="-128"/>
              <a:cs typeface="+mn-cs"/>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When you love people like Jesus, you don’t mind </a:t>
            </a:r>
            <a:r>
              <a:rPr kumimoji="0" lang="en-US" altLang="en-US" sz="5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dirt</a:t>
            </a: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en-US" altLang="en-US">
                <a:effectLst>
                  <a:outerShdw blurRad="38100" dist="38100" dir="2700000" algn="tl">
                    <a:srgbClr val="969696"/>
                  </a:outerShdw>
                </a:effectLst>
              </a:rPr>
              <a:t>Main Idea</a:t>
            </a:r>
            <a:endParaRPr lang="en-US" altLang="en-US" sz="3600">
              <a:effectLst>
                <a:outerShdw blurRad="38100" dist="38100" dir="2700000" algn="tl">
                  <a:srgbClr val="969696"/>
                </a:outerShdw>
              </a:effectLst>
            </a:endParaRPr>
          </a:p>
        </p:txBody>
      </p:sp>
    </p:spTree>
    <p:extLst>
      <p:ext uri="{BB962C8B-B14F-4D97-AF65-F5344CB8AC3E}">
        <p14:creationId xmlns:p14="http://schemas.microsoft.com/office/powerpoint/2010/main" val="30092115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en-US" altLang="en-US" sz="5400">
                <a:effectLst>
                  <a:outerShdw blurRad="38100" dist="38100" dir="2700000" algn="tl">
                    <a:srgbClr val="969696"/>
                  </a:outerShdw>
                </a:effectLst>
              </a:rPr>
              <a:t>Why Get Dirty?</a:t>
            </a:r>
            <a:endParaRPr lang="en-US" altLang="en-US">
              <a:effectLst>
                <a:outerShdw blurRad="38100" dist="38100" dir="2700000" algn="tl">
                  <a:srgbClr val="969696"/>
                </a:outerShdw>
              </a:effectLst>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228600"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1.  To show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love</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228600"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2. To show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humility</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228600"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3.  To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imitate </a:t>
            </a: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Jesus</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759936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EF12F2-37AF-4120-8AC8-10C5182ADF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8. The Prediction of Judas' Betrayal</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158</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26:21-25; Mark 14:18-21; Luke 22:21-23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predicts Judas' betrayal by passing the sop to offer forgiveness to Judas if he believes in Jesus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703808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15B9CC-CDC1-4C1B-979D-F716F192F5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9. The Prediction of Peter's Denial</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159</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26:31-35; Mark 14:27-31; Luke 22:31-38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predicts Peter's denial and prays that the Twelve would all be restored after denying Him as Lord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827493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etray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title"/>
          </p:nvPr>
        </p:nvSpPr>
        <p:spPr>
          <a:xfrm>
            <a:off x="0" y="4457699"/>
            <a:ext cx="9144000" cy="2371725"/>
          </a:xfrm>
          <a:effectLst/>
        </p:spPr>
        <p:txBody>
          <a:bodyPr/>
          <a:lstStyle/>
          <a:p>
            <a:pPr eaLnBrk="1" hangingPunct="1"/>
            <a:r>
              <a:rPr lang="en-US" i="1" dirty="0">
                <a:latin typeface="Arial" charset="0"/>
                <a:ea typeface="ＭＳ Ｐゴシック" charset="0"/>
                <a:cs typeface="Arial" charset="0"/>
              </a:rPr>
              <a:t>Jesus predicted that Peter would deny him that very night </a:t>
            </a:r>
            <a:br>
              <a:rPr lang="en-US" i="1" dirty="0">
                <a:latin typeface="Arial" charset="0"/>
                <a:ea typeface="ＭＳ Ｐゴシック" charset="0"/>
                <a:cs typeface="Arial" charset="0"/>
              </a:rPr>
            </a:br>
            <a:r>
              <a:rPr lang="en-US" i="1" dirty="0">
                <a:latin typeface="Arial" charset="0"/>
                <a:ea typeface="ＭＳ Ｐゴシック" charset="0"/>
                <a:cs typeface="Arial" charset="0"/>
              </a:rPr>
              <a:t>(Mark 14:30)</a:t>
            </a:r>
          </a:p>
        </p:txBody>
      </p:sp>
    </p:spTree>
    <p:extLst>
      <p:ext uri="{BB962C8B-B14F-4D97-AF65-F5344CB8AC3E}">
        <p14:creationId xmlns:p14="http://schemas.microsoft.com/office/powerpoint/2010/main" val="2115879752"/>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D4E5D-6533-4A54-B95B-01CD2D1955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10. The Provision of a Memorial</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160</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26:26-30; Mark 14:22-26; Luke 22:17-20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establishes memorials of His person in the cup and bread so that they would help His followers remember His sacrificial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082447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Matthew 26:17-35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14:12-31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Luke 22:7-38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3481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57924C1-8BF9-43A2-8389-29AF5BBB2C77}"/>
              </a:ext>
            </a:extLst>
          </p:cNvPr>
          <p:cNvSpPr>
            <a:spLocks noGrp="1" noChangeArrowheads="1"/>
          </p:cNvSpPr>
          <p:nvPr>
            <p:ph type="ctrTitle"/>
          </p:nvPr>
        </p:nvSpPr>
        <p:spPr/>
        <p:txBody>
          <a:bodyPr/>
          <a:lstStyle/>
          <a:p>
            <a:endParaRPr lang="en-US" altLang="en-US"/>
          </a:p>
        </p:txBody>
      </p:sp>
      <p:sp>
        <p:nvSpPr>
          <p:cNvPr id="2051" name="Rectangle 3">
            <a:extLst>
              <a:ext uri="{FF2B5EF4-FFF2-40B4-BE49-F238E27FC236}">
                <a16:creationId xmlns:a16="http://schemas.microsoft.com/office/drawing/2014/main" id="{D5ED4C51-4E51-4D43-8A4C-E6CCC871E211}"/>
              </a:ext>
            </a:extLst>
          </p:cNvPr>
          <p:cNvSpPr>
            <a:spLocks noGrp="1" noChangeArrowheads="1"/>
          </p:cNvSpPr>
          <p:nvPr>
            <p:ph type="subTitle" idx="1"/>
          </p:nvPr>
        </p:nvSpPr>
        <p:spPr/>
        <p:txBody>
          <a:bodyPr/>
          <a:lstStyle/>
          <a:p>
            <a:endParaRPr lang="en-US" altLang="en-US"/>
          </a:p>
        </p:txBody>
      </p:sp>
      <p:pic>
        <p:nvPicPr>
          <p:cNvPr id="2052" name="Picture 4">
            <a:extLst>
              <a:ext uri="{FF2B5EF4-FFF2-40B4-BE49-F238E27FC236}">
                <a16:creationId xmlns:a16="http://schemas.microsoft.com/office/drawing/2014/main" id="{824DF3F0-A398-4682-A887-8045DC3D37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685800"/>
            <a:ext cx="8610600" cy="5734050"/>
          </a:xfrm>
          <a:prstGeom prst="rect">
            <a:avLst/>
          </a:prstGeom>
          <a:noFill/>
          <a:extLst>
            <a:ext uri="{909E8E84-426E-40DD-AFC4-6F175D3DCCD1}">
              <a14:hiddenFill xmlns:a14="http://schemas.microsoft.com/office/drawing/2010/main">
                <a:solidFill>
                  <a:schemeClr val="folHlink"/>
                </a:solidFill>
              </a14:hiddenFill>
            </a:ext>
          </a:extLst>
        </p:spPr>
      </p:pic>
      <p:pic>
        <p:nvPicPr>
          <p:cNvPr id="2053" name="Picture 5" descr="Siege Right">
            <a:extLst>
              <a:ext uri="{FF2B5EF4-FFF2-40B4-BE49-F238E27FC236}">
                <a16:creationId xmlns:a16="http://schemas.microsoft.com/office/drawing/2014/main" id="{C88A2072-3381-4413-BD36-1ED7CF56F3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609600"/>
            <a:ext cx="4537075"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Siege Left">
            <a:extLst>
              <a:ext uri="{FF2B5EF4-FFF2-40B4-BE49-F238E27FC236}">
                <a16:creationId xmlns:a16="http://schemas.microsoft.com/office/drawing/2014/main" id="{AE9781A2-CC41-46C9-B731-A930010DC4A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685800"/>
            <a:ext cx="4876800" cy="594360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759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linds(horizontal)">
                                      <p:cBhvr>
                                        <p:cTn id="12" dur="500"/>
                                        <p:tgtEl>
                                          <p:spTgt spid="2053"/>
                                        </p:tgtEl>
                                      </p:cBhvr>
                                    </p:animEffect>
                                  </p:childTnLst>
                                </p:cTn>
                              </p:par>
                              <p:par>
                                <p:cTn id="13" presetID="3"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linds(horizontal)">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0434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84182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58948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829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4495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7547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8854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2577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290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223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clrChange>
              <a:clrFrom>
                <a:srgbClr val="F5F5F5"/>
              </a:clrFrom>
              <a:clrTo>
                <a:srgbClr val="F5F5F5">
                  <a:alpha val="0"/>
                </a:srgbClr>
              </a:clrTo>
            </a:clrChange>
            <a:extLst>
              <a:ext uri="{28A0092B-C50C-407E-A947-70E740481C1C}">
                <a14:useLocalDpi xmlns:a14="http://schemas.microsoft.com/office/drawing/2010/main"/>
              </a:ext>
            </a:extLst>
          </a:blip>
          <a:srcRect l="2570" t="6322" r="1476" b="8495"/>
          <a:stretch>
            <a:fillRect/>
          </a:stretch>
        </p:blipFill>
        <p:spPr bwMode="auto">
          <a:xfrm rot="-273794">
            <a:off x="227013" y="1589088"/>
            <a:ext cx="8774112" cy="4043362"/>
          </a:xfrm>
          <a:prstGeom prst="rect">
            <a:avLst/>
          </a:prstGeom>
          <a:noFill/>
          <a:ln w="76200" cap="sq">
            <a:solidFill>
              <a:srgbClr val="0000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435202" name="Text Box 4"/>
          <p:cNvSpPr txBox="1">
            <a:spLocks noChangeArrowheads="1"/>
          </p:cNvSpPr>
          <p:nvPr/>
        </p:nvSpPr>
        <p:spPr bwMode="auto">
          <a:xfrm>
            <a:off x="8382008" y="71445"/>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129</a:t>
            </a:r>
          </a:p>
        </p:txBody>
      </p:sp>
      <p:sp>
        <p:nvSpPr>
          <p:cNvPr id="435203" name="Text Box 6"/>
          <p:cNvSpPr txBox="1">
            <a:spLocks noChangeArrowheads="1"/>
          </p:cNvSpPr>
          <p:nvPr/>
        </p:nvSpPr>
        <p:spPr bwMode="auto">
          <a:xfrm>
            <a:off x="2972117" y="6461125"/>
            <a:ext cx="608584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Ruth A. Tucker, </a:t>
            </a: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Arial" charset="0"/>
              </a:rPr>
              <a:t>From Jerusalem to Irian Jaya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26</a:t>
            </a:r>
          </a:p>
        </p:txBody>
      </p:sp>
      <p:sp>
        <p:nvSpPr>
          <p:cNvPr id="435204" name="Rectangle 7"/>
          <p:cNvSpPr>
            <a:spLocks noGrp="1" noChangeArrowheads="1"/>
          </p:cNvSpPr>
          <p:nvPr>
            <p:ph type="title" idx="4294967295"/>
          </p:nvPr>
        </p:nvSpPr>
        <p:spPr>
          <a:xfrm>
            <a:off x="2254518" y="531348"/>
            <a:ext cx="4673074" cy="523220"/>
          </a:xfrm>
          <a:noFill/>
        </p:spPr>
        <p:txBody>
          <a:bodyPr wrap="none" lIns="91334" tIns="45667" rIns="91334" bIns="45667">
            <a:spAutoFit/>
          </a:bodyPr>
          <a:lstStyle/>
          <a:p>
            <a:pPr eaLnBrk="1" hangingPunct="1"/>
            <a:r>
              <a:rPr lang="en-US" sz="2800" b="1">
                <a:solidFill>
                  <a:schemeClr val="tx1"/>
                </a:solidFill>
                <a:latin typeface="Arial" charset="0"/>
                <a:ea typeface="ＭＳ Ｐゴシック" charset="0"/>
                <a:cs typeface="Arial" charset="0"/>
              </a:rPr>
              <a:t>And the story continued…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8267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99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78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0630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9857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2783257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rPr>
              <a:t>The Passover Meal</a:t>
            </a:r>
            <a:endParaRPr kumimoji="0" lang="en-US" sz="5400" b="1" i="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endParaRPr>
          </a:p>
        </p:txBody>
      </p:sp>
    </p:spTree>
    <p:extLst>
      <p:ext uri="{BB962C8B-B14F-4D97-AF65-F5344CB8AC3E}">
        <p14:creationId xmlns:p14="http://schemas.microsoft.com/office/powerpoint/2010/main" val="5510658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Tahoma" pitchFamily="22" charset="-52"/>
              <a:ea typeface="ＭＳ Ｐゴシック" charset="0"/>
            </a:endParaRPr>
          </a:p>
        </p:txBody>
      </p:sp>
      <p:sp>
        <p:nvSpPr>
          <p:cNvPr id="315394" name="Text Box 5"/>
          <p:cNvSpPr txBox="1">
            <a:spLocks noChangeArrowheads="1"/>
          </p:cNvSpPr>
          <p:nvPr/>
        </p:nvSpPr>
        <p:spPr bwMode="auto">
          <a:xfrm>
            <a:off x="8397876" y="82557"/>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304753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Sanctification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315399" name="Text Box 12"/>
          <p:cNvSpPr txBox="1">
            <a:spLocks noChangeArrowheads="1"/>
          </p:cNvSpPr>
          <p:nvPr/>
        </p:nvSpPr>
        <p:spPr bwMode="auto">
          <a:xfrm>
            <a:off x="2940050" y="1981201"/>
            <a:ext cx="1817234"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Plagues</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174093" name="Text Box 13"/>
          <p:cNvSpPr txBox="1">
            <a:spLocks noChangeArrowheads="1"/>
          </p:cNvSpPr>
          <p:nvPr/>
        </p:nvSpPr>
        <p:spPr bwMode="auto">
          <a:xfrm>
            <a:off x="-73024" y="4800601"/>
            <a:ext cx="2715352"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Redemption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srgbClr val="FFFFFF"/>
                </a:solidFill>
                <a:effectLst/>
                <a:uLnTx/>
                <a:uFillTx/>
                <a:latin typeface="Tahoma" charset="0"/>
                <a:ea typeface="ＭＳ Ｐゴシック" charset="0"/>
              </a:rPr>
              <a:t>"</a:t>
            </a:r>
            <a:r>
              <a:rPr kumimoji="0" lang="en-US" sz="2000" b="0" i="0" u="none" strike="noStrike" kern="1200" cap="none" spc="0" normalizeH="0" baseline="0" noProof="0" dirty="0">
                <a:ln>
                  <a:noFill/>
                </a:ln>
                <a:solidFill>
                  <a:srgbClr val="FFFFFF"/>
                </a:solidFill>
                <a:effectLst/>
                <a:uLnTx/>
                <a:uFillTx/>
                <a:latin typeface="Tahoma" charset="0"/>
                <a:ea typeface="ＭＳ Ｐゴシック" charset="0"/>
              </a:rPr>
              <a:t>Therefore, say to the Israelites: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ja-JP" sz="2000" b="0" i="0" u="none" strike="noStrike" kern="1200" cap="none" spc="0" normalizeH="0" baseline="0" noProof="0" dirty="0">
                <a:ln>
                  <a:noFill/>
                </a:ln>
                <a:solidFill>
                  <a:srgbClr val="FFFFFF"/>
                </a:solidFill>
                <a:effectLst/>
                <a:uLnTx/>
                <a:uFillTx/>
                <a:latin typeface="Tahoma" charset="0"/>
                <a:ea typeface="ＭＳ Ｐゴシック" charset="0"/>
              </a:rPr>
              <a:t>'</a:t>
            </a:r>
            <a:r>
              <a:rPr kumimoji="0" lang="en-US" sz="2000" b="0" i="0" u="none" strike="noStrike" kern="1200" cap="none" spc="0" normalizeH="0" baseline="0" noProof="0" dirty="0">
                <a:ln>
                  <a:noFill/>
                </a:ln>
                <a:solidFill>
                  <a:srgbClr val="FFFFFF"/>
                </a:solidFill>
                <a:effectLst/>
                <a:uLnTx/>
                <a:uFillTx/>
                <a:latin typeface="Tahoma" charset="0"/>
                <a:ea typeface="ＭＳ Ｐゴシック" charset="0"/>
              </a:rPr>
              <a:t>I am the Lord, and </a:t>
            </a:r>
            <a:r>
              <a:rPr kumimoji="0" lang="en-US" sz="2000" b="0" i="0" u="sng" strike="noStrike" kern="1200" cap="none" spc="0" normalizeH="0" baseline="0" noProof="0" dirty="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dirty="0">
                <a:ln>
                  <a:noFill/>
                </a:ln>
                <a:solidFill>
                  <a:srgbClr val="FFFF00"/>
                </a:solidFill>
                <a:effectLst/>
                <a:uLnTx/>
                <a:uFillTx/>
                <a:latin typeface="Tahoma" charset="0"/>
                <a:ea typeface="ＭＳ Ｐゴシック" charset="0"/>
              </a:rPr>
              <a:t>bring you out </a:t>
            </a:r>
            <a:r>
              <a:rPr kumimoji="0" lang="en-US" sz="2000" b="0" i="0" u="none" strike="noStrike" kern="1200" cap="none" spc="0" normalizeH="0" baseline="0" noProof="0" dirty="0">
                <a:ln>
                  <a:noFill/>
                </a:ln>
                <a:solidFill>
                  <a:srgbClr val="FFFFFF"/>
                </a:solidFill>
                <a:effectLst/>
                <a:uLnTx/>
                <a:uFillTx/>
                <a:latin typeface="Tahoma" charset="0"/>
                <a:ea typeface="ＭＳ Ｐゴシック" charset="0"/>
              </a:rPr>
              <a:t>from under the yoke of the Egyptians.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ahoma" charset="0"/>
              <a:ea typeface="ＭＳ Ｐゴシック" charset="0"/>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free you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from being slaves to them,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and </a:t>
            </a: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redeem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you with an outstretched arm and with mighty acts of judgment.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4006671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22:19</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215039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22:20</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2919765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screen">
            <a:lum bright="-20000" contrast="20000"/>
            <a:extLst>
              <a:ext uri="{28A0092B-C50C-407E-A947-70E740481C1C}">
                <a14:useLocalDpi xmlns:a14="http://schemas.microsoft.com/office/drawing/2010/main"/>
              </a:ext>
            </a:extLst>
          </a:blip>
          <a:srcRect/>
          <a:stretch>
            <a:fillRect/>
          </a:stretch>
        </p:blipFill>
        <p:spPr bwMode="auto">
          <a:xfrm>
            <a:off x="0" y="1284288"/>
            <a:ext cx="9144000" cy="481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0" name="Rectangle 5"/>
          <p:cNvSpPr>
            <a:spLocks noGrp="1" noChangeArrowheads="1"/>
          </p:cNvSpPr>
          <p:nvPr>
            <p:ph type="title" idx="4294967295"/>
          </p:nvPr>
        </p:nvSpPr>
        <p:spPr>
          <a:xfrm>
            <a:off x="1312272" y="285994"/>
            <a:ext cx="6925867" cy="709134"/>
          </a:xfrm>
          <a:solidFill>
            <a:schemeClr val="hlink"/>
          </a:solidFill>
        </p:spPr>
        <p:txBody>
          <a:bodyPr wrap="none" lIns="91334" tIns="45667" rIns="91334" bIns="45667">
            <a:spAutoFit/>
          </a:bodyPr>
          <a:lstStyle/>
          <a:p>
            <a:pPr eaLnBrk="1" hangingPunct="1"/>
            <a:r>
              <a:rPr lang="en-US" sz="4000" b="1">
                <a:solidFill>
                  <a:srgbClr val="FFFF00"/>
                </a:solidFill>
                <a:latin typeface="Arial" charset="0"/>
                <a:ea typeface="ＭＳ Ｐゴシック" charset="0"/>
                <a:cs typeface="Arial" charset="0"/>
              </a:rPr>
              <a:t>Spread of Early Christianity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500" fill="hold"/>
                                        <p:tgtEl>
                                          <p:spTgt spid="43010"/>
                                        </p:tgtEl>
                                        <p:attrNameLst>
                                          <p:attrName>ppt_w</p:attrName>
                                        </p:attrNameLst>
                                      </p:cBhvr>
                                      <p:tavLst>
                                        <p:tav tm="0">
                                          <p:val>
                                            <p:fltVal val="0"/>
                                          </p:val>
                                        </p:tav>
                                        <p:tav tm="100000">
                                          <p:val>
                                            <p:strVal val="#ppt_w"/>
                                          </p:val>
                                        </p:tav>
                                      </p:tavLst>
                                    </p:anim>
                                    <p:anim calcmode="lin" valueType="num">
                                      <p:cBhvr>
                                        <p:cTn id="8" dur="500" fill="hold"/>
                                        <p:tgtEl>
                                          <p:spTgt spid="430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8AD475-651F-4893-8FD0-9A46E91A6F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C. Precepts By Christ</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161-165</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13:31–16:33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Christ's final teaching at the Last Supper prepares them for His departure and for their ministry apart from His bodily presence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716563-A0A3-4BBC-9E81-5889FC73D4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Prologue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161</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13:31-35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3428999"/>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commands His men to love each other with His same love to identify themselves to the world as His followers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3675343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58A185-8A37-498B-AD3C-CCE810ABB3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Problems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13:36,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dirty="0">
                <a:solidFill>
                  <a:srgbClr val="FFFFFF"/>
                </a:solidFill>
                <a:effectLst>
                  <a:glow rad="228600">
                    <a:srgbClr val="220011"/>
                  </a:glow>
                </a:effectLst>
                <a:latin typeface="Arial"/>
                <a:ea typeface="ＭＳ Ｐゴシック" charset="0"/>
                <a:cs typeface="Arial"/>
              </a:rPr>
              <a:t>Jesus promises His troubled disciples a new intimacy with the Trinity as He was the only way to God, who would soon be replaced by the Spirit </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153428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rPr>
                <a:t>Comfort</a:t>
              </a:r>
              <a:endParaRPr kumimoji="0" lang="en-US" sz="96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3 ways to replace confusion with comfort</a:t>
            </a: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I.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Realize that Jesus is preparing a wonderful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in heaven for you (John 14:1-4). </a:t>
            </a:r>
          </a:p>
        </p:txBody>
      </p:sp>
    </p:spTree>
    <p:extLst>
      <p:ext uri="{BB962C8B-B14F-4D97-AF65-F5344CB8AC3E}">
        <p14:creationId xmlns:p14="http://schemas.microsoft.com/office/powerpoint/2010/main" val="2764568638"/>
      </p:ext>
    </p:extLst>
  </p:cSld>
  <p:clrMapOvr>
    <a:masterClrMapping/>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542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Don</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t let your hearts be troubled. Trust in God, and trust also in me</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(John 14:1 </a:t>
            </a:r>
            <a:r>
              <a:rPr lang="en-US" sz="2400">
                <a:solidFill>
                  <a:srgbClr val="FFFFFF"/>
                </a:solidFill>
                <a:effectLst>
                  <a:outerShdw blurRad="38100" dist="38100" dir="2700000" algn="tl">
                    <a:srgbClr val="808080"/>
                  </a:outerShdw>
                </a:effectLst>
                <a:latin typeface="Arial" charset="0"/>
                <a:ea typeface="ＭＳ Ｐゴシック" charset="0"/>
                <a:cs typeface="Arial" charset="0"/>
              </a:rPr>
              <a:t>NLT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algn="l" eaLnBrk="1" hangingPunct="1"/>
            <a:r>
              <a:rPr lang="en-US">
                <a:solidFill>
                  <a:srgbClr val="FFFFFF"/>
                </a:solidFill>
                <a:latin typeface="Arial" charset="0"/>
                <a:ea typeface="ＭＳ Ｐゴシック" charset="0"/>
                <a:cs typeface="Arial" charset="0"/>
              </a:rPr>
              <a:t>Your Heart</a:t>
            </a: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Trust in the Lord with all your heart; do not depend on your own understanding</a:t>
            </a: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(Prov. 3:5)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Guard your heart above all else, for it determines the course of your life</a:t>
            </a: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(Prov. 4:23)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Don</a:t>
            </a:r>
            <a:r>
              <a:rPr lang="ja-JP" altLang="en-US" sz="3200">
                <a:solidFill>
                  <a:srgbClr val="FFFF00"/>
                </a:solidFill>
                <a:effectLst>
                  <a:outerShdw blurRad="38100" dist="38100" dir="2700000" algn="tl">
                    <a:srgbClr val="FFFFFF"/>
                  </a:outerShdw>
                </a:effectLst>
                <a:latin typeface="Arial" charset="0"/>
                <a:ea typeface="ＭＳ Ｐゴシック" charset="0"/>
                <a:cs typeface="Arial" charset="0"/>
              </a:rPr>
              <a:t>’</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 </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let your hearts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be troubled</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Trust in God</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and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trust also in me</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(John 14:1 </a:t>
            </a:r>
            <a:r>
              <a:rPr lang="en-US" sz="2400">
                <a:solidFill>
                  <a:srgbClr val="FFFFFF"/>
                </a:solidFill>
                <a:effectLst>
                  <a:outerShdw blurRad="38100" dist="38100" dir="2700000" algn="tl">
                    <a:srgbClr val="808080"/>
                  </a:outerShdw>
                </a:effectLst>
                <a:latin typeface="Arial" charset="0"/>
                <a:ea typeface="ＭＳ Ｐゴシック" charset="0"/>
                <a:cs typeface="Arial" charset="0"/>
              </a:rPr>
              <a:t>NLT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a:t>
            </a:r>
          </a:p>
        </p:txBody>
      </p:sp>
      <p:pic>
        <p:nvPicPr>
          <p:cNvPr id="100355" name="Picture 3" descr="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9800" y="2032000"/>
            <a:ext cx="7213600"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rPr>
              <a:t>“In my Father’s house are many </a:t>
            </a:r>
            <a:r>
              <a:rPr kumimoji="0" lang="en-US" sz="4400" b="1" i="0" u="none" strike="noStrike" kern="0" cap="none" spc="0" normalizeH="0" baseline="0" noProof="0" dirty="0" err="1">
                <a:ln>
                  <a:noFill/>
                </a:ln>
                <a:solidFill>
                  <a:srgbClr val="000000"/>
                </a:solidFill>
                <a:effectLst/>
                <a:uLnTx/>
                <a:uFillTx/>
                <a:latin typeface="Arial" charset="0"/>
                <a:ea typeface="Arial" charset="0"/>
                <a:cs typeface="Arial" charset="0"/>
              </a:rPr>
              <a:t>mansions</a:t>
            </a:r>
            <a:r>
              <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rPr>
              <a:t>...” (KJV)</a:t>
            </a: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Arial" charset="0"/>
                <a:cs typeface="Arial" charset="0"/>
              </a:rPr>
              <a:t>“In my Father’s house are many </a:t>
            </a:r>
            <a:r>
              <a:rPr kumimoji="0" lang="en-US" sz="4400" b="1" i="0" u="none" strike="noStrike" kern="0" cap="none" spc="0" normalizeH="0" baseline="0" noProof="0" dirty="0" err="1">
                <a:ln>
                  <a:noFill/>
                </a:ln>
                <a:solidFill>
                  <a:srgbClr val="FFFFFF"/>
                </a:solidFill>
                <a:effectLst/>
                <a:uLnTx/>
                <a:uFillTx/>
                <a:latin typeface="Arial" charset="0"/>
                <a:ea typeface="Arial" charset="0"/>
                <a:cs typeface="Arial" charset="0"/>
              </a:rPr>
              <a:t>mansions</a:t>
            </a:r>
            <a:r>
              <a:rPr kumimoji="0" lang="en-US" sz="4400" b="1" i="0" u="none" strike="noStrike" kern="0" cap="none" spc="0" normalizeH="0" baseline="0" noProof="0" dirty="0">
                <a:ln>
                  <a:noFill/>
                </a:ln>
                <a:solidFill>
                  <a:srgbClr val="FFFFFF"/>
                </a:solidFill>
                <a:effectLst/>
                <a:uLnTx/>
                <a:uFillTx/>
                <a:latin typeface="Arial" charset="0"/>
                <a:ea typeface="Arial" charset="0"/>
                <a:cs typeface="Arial" charset="0"/>
              </a:rPr>
              <a:t>...” (KJV)</a:t>
            </a: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John-14-2 Train &amp; Hous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0" name="Rectangle 2"/>
          <p:cNvSpPr>
            <a:spLocks noGrp="1" noChangeArrowheads="1"/>
          </p:cNvSpPr>
          <p:nvPr>
            <p:ph type="ctrTitle"/>
          </p:nvPr>
        </p:nvSpPr>
        <p:spPr>
          <a:xfrm>
            <a:off x="0" y="0"/>
            <a:ext cx="9144000" cy="2064774"/>
          </a:xfrm>
          <a:solidFill>
            <a:schemeClr val="tx1"/>
          </a:solidFill>
        </p:spPr>
        <p:txBody>
          <a:bodyPr/>
          <a:lstStyle/>
          <a:p>
            <a:pPr algn="r"/>
            <a:r>
              <a:rPr lang="en-US" sz="3200" dirty="0"/>
              <a:t>In my Father’s house are many rooms; </a:t>
            </a:r>
            <a:br>
              <a:rPr lang="en-US" sz="3200" dirty="0"/>
            </a:br>
            <a:r>
              <a:rPr lang="en-US" sz="3200" dirty="0"/>
              <a:t>if it were not so, I would have told you. </a:t>
            </a:r>
            <a:br>
              <a:rPr lang="en-US" sz="3200" dirty="0"/>
            </a:br>
            <a:r>
              <a:rPr lang="en-US" sz="3200" dirty="0"/>
              <a:t>I am going there to prepare a place for you.</a:t>
            </a:r>
          </a:p>
        </p:txBody>
      </p:sp>
      <p:sp>
        <p:nvSpPr>
          <p:cNvPr id="2" name="Rectangle 2">
            <a:extLst>
              <a:ext uri="{FF2B5EF4-FFF2-40B4-BE49-F238E27FC236}">
                <a16:creationId xmlns:a16="http://schemas.microsoft.com/office/drawing/2014/main" id="{49BAAA7D-2C04-48FA-05A9-E9626CEC0E32}"/>
              </a:ext>
            </a:extLst>
          </p:cNvPr>
          <p:cNvSpPr txBox="1">
            <a:spLocks noChangeArrowheads="1"/>
          </p:cNvSpPr>
          <p:nvPr/>
        </p:nvSpPr>
        <p:spPr bwMode="auto">
          <a:xfrm>
            <a:off x="5220393" y="6151418"/>
            <a:ext cx="3923607" cy="70658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a:r>
              <a:rPr lang="en-US" sz="3200" kern="0" dirty="0"/>
              <a:t>John 14:2 NIV</a:t>
            </a:r>
          </a:p>
        </p:txBody>
      </p:sp>
    </p:spTree>
    <p:extLst>
      <p:ext uri="{BB962C8B-B14F-4D97-AF65-F5344CB8AC3E}">
        <p14:creationId xmlns:p14="http://schemas.microsoft.com/office/powerpoint/2010/main" val="2255798007"/>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250" name="Rectangle 5"/>
          <p:cNvSpPr>
            <a:spLocks noGrp="1" noChangeArrowheads="1"/>
          </p:cNvSpPr>
          <p:nvPr>
            <p:ph type="title" idx="4294967295"/>
          </p:nvPr>
        </p:nvSpPr>
        <p:spPr>
          <a:xfrm>
            <a:off x="1312272" y="285994"/>
            <a:ext cx="6925867" cy="709134"/>
          </a:xfrm>
          <a:solidFill>
            <a:schemeClr val="hlink"/>
          </a:solidFill>
        </p:spPr>
        <p:txBody>
          <a:bodyPr wrap="none" lIns="91334" tIns="45667" rIns="91334" bIns="45667">
            <a:spAutoFit/>
          </a:bodyPr>
          <a:lstStyle/>
          <a:p>
            <a:pPr eaLnBrk="1" hangingPunct="1"/>
            <a:r>
              <a:rPr lang="en-US" sz="4000" b="1">
                <a:solidFill>
                  <a:srgbClr val="FFFF00"/>
                </a:solidFill>
                <a:latin typeface="Arial" charset="0"/>
                <a:ea typeface="ＭＳ Ｐゴシック" charset="0"/>
                <a:cs typeface="Arial" charset="0"/>
              </a:rPr>
              <a:t>Spread of Early Christianity</a:t>
            </a:r>
          </a:p>
        </p:txBody>
      </p:sp>
      <p:pic>
        <p:nvPicPr>
          <p:cNvPr id="2" name="Picture 1"/>
          <p:cNvPicPr>
            <a:picLocks noChangeAspect="1"/>
          </p:cNvPicPr>
          <p:nvPr/>
        </p:nvPicPr>
        <p:blipFill>
          <a:blip r:embed="rId3"/>
          <a:stretch>
            <a:fillRect/>
          </a:stretch>
        </p:blipFill>
        <p:spPr>
          <a:xfrm>
            <a:off x="13" y="980729"/>
            <a:ext cx="9221595" cy="5903364"/>
          </a:xfrm>
          <a:prstGeom prst="rect">
            <a:avLst/>
          </a:prstGeom>
        </p:spPr>
      </p:pic>
    </p:spTree>
    <p:extLst>
      <p:ext uri="{BB962C8B-B14F-4D97-AF65-F5344CB8AC3E}">
        <p14:creationId xmlns:p14="http://schemas.microsoft.com/office/powerpoint/2010/main" val="6120111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1026"/>
          <p:cNvSpPr>
            <a:spLocks noGrp="1" noChangeArrowheads="1"/>
          </p:cNvSpPr>
          <p:nvPr>
            <p:ph type="title"/>
          </p:nvPr>
        </p:nvSpPr>
        <p:spPr>
          <a:xfrm>
            <a:off x="4688375" y="4150"/>
            <a:ext cx="4419600" cy="2084388"/>
          </a:xfrm>
        </p:spPr>
        <p:txBody>
          <a:bodyPr/>
          <a:lstStyle/>
          <a:p>
            <a:pPr algn="r" eaLnBrk="1" hangingPunct="1"/>
            <a:r>
              <a:rPr lang="en-US" sz="36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Backgrounds in Jewish Literature</a:t>
            </a:r>
          </a:p>
        </p:txBody>
      </p:sp>
      <p:sp>
        <p:nvSpPr>
          <p:cNvPr id="32771" name="Rectangle 1027"/>
          <p:cNvSpPr>
            <a:spLocks noGrp="1" noChangeArrowheads="1"/>
          </p:cNvSpPr>
          <p:nvPr>
            <p:ph type="body" idx="1"/>
          </p:nvPr>
        </p:nvSpPr>
        <p:spPr>
          <a:xfrm>
            <a:off x="5907575" y="1985350"/>
            <a:ext cx="3124200" cy="3921125"/>
          </a:xfrm>
        </p:spPr>
        <p:txBody>
          <a:bodyPr/>
          <a:lstStyle/>
          <a:p>
            <a:pPr algn="r" eaLnBrk="1" hangingPunct="1">
              <a:lnSpc>
                <a:spcPct val="90000"/>
              </a:lnSpc>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depicts Christ's love for the church (Eph. 5)</a:t>
            </a: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en-US" sz="4000">
                <a:latin typeface="Arial" charset="0"/>
                <a:ea typeface="ＭＳ Ｐゴシック" charset="0"/>
                <a:cs typeface="ＭＳ Ｐゴシック" charset="0"/>
              </a:rPr>
              <a:t>The First Century Wedding Procession</a:t>
            </a:r>
          </a:p>
        </p:txBody>
      </p:sp>
      <p:sp>
        <p:nvSpPr>
          <p:cNvPr id="78855" name="Rectangle 1031"/>
          <p:cNvSpPr>
            <a:spLocks noGrp="1" noChangeArrowheads="1"/>
          </p:cNvSpPr>
          <p:nvPr>
            <p:ph type="body" sz="half" idx="2"/>
          </p:nvPr>
        </p:nvSpPr>
        <p:spPr>
          <a:xfrm>
            <a:off x="4648200" y="2590800"/>
            <a:ext cx="4191000" cy="2514600"/>
          </a:xfrm>
        </p:spPr>
        <p:txBody>
          <a:bodyPr/>
          <a:lstStyle/>
          <a:p>
            <a:pPr eaLnBrk="1" hangingPunct="1"/>
            <a:r>
              <a:rPr lang="en-US" sz="3200" b="1" dirty="0">
                <a:latin typeface="Arial" charset="0"/>
                <a:ea typeface="ＭＳ Ｐゴシック" charset="0"/>
                <a:cs typeface="ＭＳ Ｐゴシック" charset="0"/>
              </a:rPr>
              <a:t>The procession parallels Christ's return for His Bride, the Church</a:t>
            </a:r>
          </a:p>
        </p:txBody>
      </p:sp>
      <p:pic>
        <p:nvPicPr>
          <p:cNvPr id="108548" name="Picture 1028" descr="wedding proce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2574925" cy="5191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Bride’s House</a:t>
            </a:r>
          </a:p>
        </p:txBody>
      </p:sp>
      <p:sp>
        <p:nvSpPr>
          <p:cNvPr id="78856" name="Text Box 1032"/>
          <p:cNvSpPr txBox="1">
            <a:spLocks noChangeArrowheads="1"/>
          </p:cNvSpPr>
          <p:nvPr/>
        </p:nvSpPr>
        <p:spPr bwMode="auto">
          <a:xfrm>
            <a:off x="2755900" y="1600200"/>
            <a:ext cx="63881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Groom</a:t>
            </a: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House (in Father</a:t>
            </a: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House)</a:t>
            </a: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We will be </a:t>
            </a:r>
            <a:r>
              <a:rPr lang="en-US" sz="3200">
                <a:solidFill>
                  <a:srgbClr val="FFFF00"/>
                </a:solidFill>
                <a:latin typeface="Arial" charset="0"/>
                <a:ea typeface="ＭＳ Ｐゴシック" charset="0"/>
                <a:cs typeface="ＭＳ Ｐゴシック" charset="0"/>
              </a:rPr>
              <a:t>caught up (</a:t>
            </a:r>
            <a:r>
              <a:rPr lang="ja-JP" altLang="en-US" sz="3200">
                <a:solidFill>
                  <a:srgbClr val="FFFF00"/>
                </a:solidFill>
                <a:latin typeface="Arial" charset="0"/>
                <a:ea typeface="ＭＳ Ｐゴシック" charset="0"/>
                <a:cs typeface="ＭＳ Ｐゴシック" charset="0"/>
              </a:rPr>
              <a:t>“</a:t>
            </a:r>
            <a:r>
              <a:rPr lang="en-US" sz="3200">
                <a:solidFill>
                  <a:srgbClr val="FFFF00"/>
                </a:solidFill>
                <a:latin typeface="Arial" charset="0"/>
                <a:ea typeface="ＭＳ Ｐゴシック" charset="0"/>
                <a:cs typeface="ＭＳ Ｐゴシック" charset="0"/>
              </a:rPr>
              <a:t>raptured</a:t>
            </a:r>
            <a:r>
              <a:rPr lang="ja-JP" altLang="en-US" sz="3200">
                <a:solidFill>
                  <a:srgbClr val="FFFF00"/>
                </a:solidFill>
                <a:latin typeface="Arial" charset="0"/>
                <a:ea typeface="ＭＳ Ｐゴシック" charset="0"/>
                <a:cs typeface="ＭＳ Ｐゴシック" charset="0"/>
              </a:rPr>
              <a:t>”</a:t>
            </a:r>
            <a:r>
              <a:rPr lang="en-US" sz="3200">
                <a:solidFill>
                  <a:srgbClr val="FFFF00"/>
                </a:solidFill>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in the clouds to meet the Lord in the air</a:t>
            </a:r>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(1 Thess. 4:17)</a:t>
            </a:r>
          </a:p>
        </p:txBody>
      </p:sp>
    </p:spTree>
    <p:extLst>
      <p:ext uri="{BB962C8B-B14F-4D97-AF65-F5344CB8AC3E}">
        <p14:creationId xmlns:p14="http://schemas.microsoft.com/office/powerpoint/2010/main" val="63038660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I.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Realize that Jesus is preparing a wonderful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in heaven for you (John 14:1-4). </a:t>
            </a:r>
          </a:p>
        </p:txBody>
      </p:sp>
    </p:spTree>
    <p:extLst>
      <p:ext uri="{BB962C8B-B14F-4D97-AF65-F5344CB8AC3E}">
        <p14:creationId xmlns:p14="http://schemas.microsoft.com/office/powerpoint/2010/main" val="3581230755"/>
      </p:ext>
    </p:extLst>
  </p:cSld>
  <p:clrMapOvr>
    <a:masterClrMapping/>
  </p:clrMapOvr>
  <p:transition spd="med">
    <p:randomBar dir="ver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5AFD24-843C-EEBF-11AA-84FAEE00465E}"/>
              </a:ext>
            </a:extLst>
          </p:cNvPr>
          <p:cNvGrpSpPr/>
          <p:nvPr/>
        </p:nvGrpSpPr>
        <p:grpSpPr>
          <a:xfrm>
            <a:off x="0" y="0"/>
            <a:ext cx="9144000" cy="6858000"/>
            <a:chOff x="0" y="0"/>
            <a:chExt cx="9144000" cy="6858000"/>
          </a:xfrm>
        </p:grpSpPr>
        <p:pic>
          <p:nvPicPr>
            <p:cNvPr id="3" name="Picture 3" descr="John 14.6 Sign.jpg">
              <a:extLst>
                <a:ext uri="{FF2B5EF4-FFF2-40B4-BE49-F238E27FC236}">
                  <a16:creationId xmlns:a16="http://schemas.microsoft.com/office/drawing/2014/main" id="{0111DF2F-0272-778C-25C8-382F9D21A3A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80F13131-3777-7CCD-9392-24480F167422}"/>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eaLnBrk="1" hangingPunct="1"/>
              <a:r>
                <a:rPr lang="en-US" sz="9600" kern="0" dirty="0">
                  <a:solidFill>
                    <a:schemeClr val="tx1"/>
                  </a:solidFill>
                  <a:latin typeface="Arial Black" panose="020B0604020202020204" pitchFamily="34" charset="0"/>
                  <a:ea typeface="ＭＳ Ｐゴシック" charset="0"/>
                  <a:cs typeface="Arial Black" panose="020B0604020202020204" pitchFamily="34" charset="0"/>
                </a:rPr>
                <a:t>ONE </a:t>
              </a:r>
              <a:br>
                <a:rPr lang="en-US" sz="9600" kern="0" dirty="0">
                  <a:solidFill>
                    <a:schemeClr val="tx1"/>
                  </a:solidFill>
                  <a:latin typeface="Arial Black" panose="020B0604020202020204" pitchFamily="34" charset="0"/>
                  <a:ea typeface="ＭＳ Ｐゴシック" charset="0"/>
                  <a:cs typeface="Arial Black" panose="020B0604020202020204" pitchFamily="34" charset="0"/>
                </a:rPr>
              </a:br>
              <a:r>
                <a:rPr lang="en-US" sz="9600" kern="0" dirty="0">
                  <a:solidFill>
                    <a:schemeClr val="tx1"/>
                  </a:solidFill>
                  <a:latin typeface="Arial Black" panose="020B0604020202020204" pitchFamily="34" charset="0"/>
                  <a:ea typeface="ＭＳ Ｐゴシック" charset="0"/>
                  <a:cs typeface="Arial Black" panose="020B0604020202020204" pitchFamily="34" charset="0"/>
                </a:rPr>
                <a:t>WAY</a:t>
              </a: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r>
              <a:rPr lang="en-US" sz="5400">
                <a:solidFill>
                  <a:schemeClr val="tx1"/>
                </a:solidFill>
                <a:latin typeface="Arial" charset="0"/>
                <a:ea typeface="ＭＳ Ｐゴシック" charset="0"/>
                <a:cs typeface="Arial" charset="0"/>
              </a:rPr>
              <a:t>II. </a:t>
            </a:r>
            <a:r>
              <a:rPr lang="en-US" sz="5400" u="sng">
                <a:solidFill>
                  <a:srgbClr val="0000FF"/>
                </a:solidFill>
                <a:latin typeface="Arial" charset="0"/>
                <a:ea typeface="ＭＳ Ｐゴシック" charset="0"/>
                <a:cs typeface="Arial" charset="0"/>
              </a:rPr>
              <a:t>Way</a:t>
            </a:r>
            <a:r>
              <a:rPr lang="en-US" sz="5400">
                <a:solidFill>
                  <a:schemeClr val="tx1"/>
                </a:solidFill>
                <a:latin typeface="Arial" charset="0"/>
                <a:ea typeface="ＭＳ Ｐゴシック" charset="0"/>
                <a:cs typeface="Arial" charset="0"/>
              </a:rPr>
              <a:t>: Trust Christ as the only </a:t>
            </a:r>
            <a:r>
              <a:rPr lang="en-US" sz="5400" u="sng">
                <a:solidFill>
                  <a:srgbClr val="0000FF"/>
                </a:solidFill>
                <a:latin typeface="Arial" charset="0"/>
                <a:ea typeface="ＭＳ Ｐゴシック" charset="0"/>
                <a:cs typeface="Arial" charset="0"/>
              </a:rPr>
              <a:t>way</a:t>
            </a:r>
            <a:r>
              <a:rPr lang="en-US" sz="5400">
                <a:solidFill>
                  <a:srgbClr val="0000FF"/>
                </a:solidFill>
                <a:latin typeface="Arial" charset="0"/>
                <a:ea typeface="ＭＳ Ｐゴシック" charset="0"/>
                <a:cs typeface="Arial" charset="0"/>
              </a:rPr>
              <a:t> </a:t>
            </a:r>
            <a:r>
              <a:rPr lang="en-US" sz="5400">
                <a:solidFill>
                  <a:schemeClr val="tx1"/>
                </a:solidFill>
                <a:latin typeface="Arial" charset="0"/>
                <a:ea typeface="ＭＳ Ｐゴシック" charset="0"/>
                <a:cs typeface="Arial" charset="0"/>
              </a:rPr>
              <a:t>you can reach God (14:5-14). </a:t>
            </a: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5731625"/>
            <a:ext cx="4222865" cy="1143000"/>
          </a:xfrm>
        </p:spPr>
        <p:txBody>
          <a:bodyPr/>
          <a:lstStyle/>
          <a:p>
            <a:pPr eaLnBrk="1" hangingPunct="1"/>
            <a:r>
              <a:rPr lang="en-US" dirty="0">
                <a:solidFill>
                  <a:srgbClr val="FFFFFF"/>
                </a:solidFill>
                <a:latin typeface="Arial" charset="0"/>
                <a:ea typeface="ＭＳ Ｐゴシック" charset="0"/>
                <a:cs typeface="Arial" charset="0"/>
              </a:rPr>
              <a:t>John 14:6</a:t>
            </a:r>
          </a:p>
        </p:txBody>
      </p:sp>
      <p:sp>
        <p:nvSpPr>
          <p:cNvPr id="2" name="Rectangle 2">
            <a:extLst>
              <a:ext uri="{FF2B5EF4-FFF2-40B4-BE49-F238E27FC236}">
                <a16:creationId xmlns:a16="http://schemas.microsoft.com/office/drawing/2014/main" id="{BB11B833-2DB8-15DE-4A04-499789A20036}"/>
              </a:ext>
            </a:extLst>
          </p:cNvPr>
          <p:cNvSpPr txBox="1">
            <a:spLocks noChangeArrowheads="1"/>
          </p:cNvSpPr>
          <p:nvPr/>
        </p:nvSpPr>
        <p:spPr bwMode="auto">
          <a:xfrm>
            <a:off x="299258" y="577734"/>
            <a:ext cx="8844742" cy="515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defTabSz="914400" eaLnBrk="1" hangingPunct="1"/>
            <a:r>
              <a:rPr lang="en-US" sz="6000" kern="0" dirty="0">
                <a:solidFill>
                  <a:srgbClr val="FFFFFF"/>
                </a:solidFill>
                <a:latin typeface="Arial Black" panose="020B0604020202020204" pitchFamily="34" charset="0"/>
                <a:ea typeface="ＭＳ Ｐゴシック" charset="0"/>
                <a:cs typeface="Arial Black" panose="020B0604020202020204" pitchFamily="34" charset="0"/>
              </a:rPr>
              <a:t>"I am the way</a:t>
            </a:r>
            <a:br>
              <a:rPr lang="en-US" kern="0" dirty="0">
                <a:solidFill>
                  <a:srgbClr val="FFFFFF"/>
                </a:solidFill>
                <a:latin typeface="Arial" charset="0"/>
                <a:ea typeface="ＭＳ Ｐゴシック" charset="0"/>
                <a:cs typeface="Arial" charset="0"/>
              </a:rPr>
            </a:br>
            <a:r>
              <a:rPr lang="en-US" kern="0" dirty="0">
                <a:solidFill>
                  <a:srgbClr val="FFFFFF"/>
                </a:solidFill>
                <a:latin typeface="Arial" charset="0"/>
                <a:ea typeface="ＭＳ Ｐゴシック" charset="0"/>
                <a:cs typeface="Arial" charset="0"/>
              </a:rPr>
              <a:t>the truth and the life</a:t>
            </a:r>
          </a:p>
          <a:p>
            <a:pPr algn="l" defTabSz="914400" eaLnBrk="1" hangingPunct="1"/>
            <a:r>
              <a:rPr lang="en-US" kern="0" dirty="0">
                <a:solidFill>
                  <a:srgbClr val="FFFFFF"/>
                </a:solidFill>
                <a:latin typeface="Arial" charset="0"/>
                <a:ea typeface="ＭＳ Ｐゴシック" charset="0"/>
                <a:cs typeface="Arial" charset="0"/>
              </a:rPr>
              <a:t>No one comes to the Father</a:t>
            </a:r>
            <a:br>
              <a:rPr lang="en-US" kern="0" dirty="0">
                <a:solidFill>
                  <a:srgbClr val="FFFFFF"/>
                </a:solidFill>
                <a:latin typeface="Arial" charset="0"/>
                <a:ea typeface="ＭＳ Ｐゴシック" charset="0"/>
                <a:cs typeface="Arial" charset="0"/>
              </a:rPr>
            </a:br>
            <a:r>
              <a:rPr lang="en-US" sz="6000" kern="0" dirty="0">
                <a:solidFill>
                  <a:srgbClr val="FFFFFF"/>
                </a:solidFill>
                <a:latin typeface="Arial Black" panose="020B0604020202020204" pitchFamily="34" charset="0"/>
                <a:ea typeface="ＭＳ Ｐゴシック" charset="0"/>
                <a:cs typeface="Arial Black" panose="020B0604020202020204" pitchFamily="34" charset="0"/>
              </a:rPr>
              <a:t>except through me"</a:t>
            </a:r>
          </a:p>
          <a:p>
            <a:pPr algn="r" defTabSz="914400" eaLnBrk="1" hangingPunct="1"/>
            <a:r>
              <a:rPr lang="en-US" sz="6000" kern="0" dirty="0">
                <a:solidFill>
                  <a:srgbClr val="FFFFFF"/>
                </a:solidFill>
                <a:latin typeface="Arial" charset="0"/>
                <a:ea typeface="ＭＳ Ｐゴシック" charset="0"/>
                <a:cs typeface="Arial" charset="0"/>
              </a:rPr>
              <a:t>Jesus</a:t>
            </a:r>
            <a:endParaRPr lang="en-US" kern="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282154986"/>
      </p:ext>
    </p:extLst>
  </p:cSld>
  <p:clrMapOvr>
    <a:masterClrMapping/>
  </p:clrMapOvr>
  <p:transition spd="med">
    <p:randomBar dir="ver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en-US">
                <a:latin typeface="Arial" charset="0"/>
                <a:ea typeface="ＭＳ Ｐゴシック" charset="0"/>
                <a:cs typeface="Arial" charset="0"/>
              </a:rPr>
              <a:t>Dr. Steve McSwain</a:t>
            </a: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89025"/>
            <a:ext cx="9144000" cy="576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3125186"/>
      </p:ext>
    </p:extLst>
  </p:cSld>
  <p:clrMapOvr>
    <a:masterClrMapping/>
  </p:clrMapOvr>
  <p:transition spd="med">
    <p:randomBar dir="ver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en-US">
                <a:latin typeface="Arial" charset="0"/>
                <a:ea typeface="ＭＳ Ｐゴシック" charset="0"/>
                <a:cs typeface="Arial" charset="0"/>
              </a:rPr>
              <a:t>Dr. Steve McSwain</a:t>
            </a: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spTree>
    <p:extLst>
      <p:ext uri="{BB962C8B-B14F-4D97-AF65-F5344CB8AC3E}">
        <p14:creationId xmlns:p14="http://schemas.microsoft.com/office/powerpoint/2010/main" val="1208780572"/>
      </p:ext>
    </p:extLst>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Other texts say the same...</a:t>
            </a:r>
          </a:p>
        </p:txBody>
      </p:sp>
      <p:sp>
        <p:nvSpPr>
          <p:cNvPr id="3" name="Rectangle 2"/>
          <p:cNvSpPr txBox="1">
            <a:spLocks noChangeArrowheads="1"/>
          </p:cNvSpPr>
          <p:nvPr/>
        </p:nvSpPr>
        <p:spPr bwMode="auto">
          <a:xfrm>
            <a:off x="0" y="1447800"/>
            <a:ext cx="9144000" cy="5410200"/>
          </a:xfrm>
          <a:prstGeom prst="rect">
            <a:avLst/>
          </a:prstGeom>
          <a:noFill/>
          <a:ln>
            <a:noFill/>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rgbClr val="FFFFFF"/>
                </a:solidFill>
                <a:effectLst>
                  <a:glow rad="228600">
                    <a:srgbClr val="000000"/>
                  </a:glow>
                </a:effectLst>
                <a:latin typeface="Arial"/>
                <a:ea typeface="+mj-ea"/>
                <a:cs typeface="Arial"/>
              </a:defRPr>
            </a:lvl1pPr>
            <a:lvl2pPr algn="ctr"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571500" indent="-571500" algn="l">
              <a:buFont typeface="Arial" panose="020B0604020202020204" pitchFamily="34" charset="0"/>
              <a:buChar char="•"/>
            </a:pPr>
            <a:r>
              <a:rPr lang="en-US" sz="3600" dirty="0"/>
              <a:t>"</a:t>
            </a:r>
            <a:r>
              <a:rPr lang="en-US" sz="3600" dirty="0">
                <a:solidFill>
                  <a:srgbClr val="FFFF00"/>
                </a:solidFill>
              </a:rPr>
              <a:t>Nor is there salvation in any other</a:t>
            </a:r>
            <a:r>
              <a:rPr lang="en-US" sz="3600" dirty="0"/>
              <a:t>, for there is no other name under heaven given among men by which we must be saved" (Acts 4:12). </a:t>
            </a:r>
          </a:p>
          <a:p>
            <a:pPr marL="571500" indent="-571500" algn="l">
              <a:buFont typeface="Arial" panose="020B0604020202020204" pitchFamily="34" charset="0"/>
              <a:buChar char="•"/>
            </a:pPr>
            <a:endParaRPr lang="en-US" sz="3600" dirty="0"/>
          </a:p>
          <a:p>
            <a:pPr marL="571500" indent="-571500" algn="l">
              <a:buFont typeface="Arial" panose="020B0604020202020204" pitchFamily="34" charset="0"/>
              <a:buChar char="•"/>
            </a:pPr>
            <a:r>
              <a:rPr lang="en-US" sz="3600" dirty="0"/>
              <a:t>"</a:t>
            </a:r>
            <a:r>
              <a:rPr lang="en-US" sz="3600" dirty="0">
                <a:solidFill>
                  <a:srgbClr val="FFFF00"/>
                </a:solidFill>
              </a:rPr>
              <a:t>He who does not believe the Son shall not see life</a:t>
            </a:r>
            <a:r>
              <a:rPr lang="en-US" sz="3600" dirty="0"/>
              <a:t>, but the wrath of God abides on him" (John 3:36).</a:t>
            </a: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en-US" sz="5400" dirty="0">
                <a:solidFill>
                  <a:srgbClr val="FFFFFF"/>
                </a:solidFill>
                <a:effectLst>
                  <a:outerShdw blurRad="38100" dist="38100" dir="2700000" algn="tl">
                    <a:schemeClr val="tx1"/>
                  </a:outerShdw>
                </a:effectLst>
                <a:latin typeface="Arial" charset="0"/>
                <a:ea typeface="ＭＳ Ｐゴシック" charset="0"/>
                <a:cs typeface="Arial" charset="0"/>
              </a:rPr>
              <a:t>Other texts say the same...</a:t>
            </a: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rPr>
              <a:t>"For there is one God and </a:t>
            </a:r>
            <a:r>
              <a:rPr kumimoji="0" lang="en-US" sz="3600" b="1" i="0" u="none" strike="noStrike" kern="1200" cap="none" spc="0" normalizeH="0" baseline="0" noProof="0" dirty="0">
                <a:ln>
                  <a:noFill/>
                </a:ln>
                <a:solidFill>
                  <a:srgbClr val="FFFF00"/>
                </a:solidFill>
                <a:effectLst>
                  <a:glow rad="127000">
                    <a:schemeClr val="tx1"/>
                  </a:glow>
                  <a:outerShdw blurRad="38100" dist="38100" dir="2700000" algn="tl">
                    <a:schemeClr val="tx1"/>
                  </a:outerShdw>
                </a:effectLst>
                <a:uLnTx/>
                <a:uFillTx/>
                <a:latin typeface="Arial" charset="0"/>
                <a:ea typeface="ＭＳ Ｐゴシック" charset="0"/>
                <a:cs typeface="Arial" charset="0"/>
              </a:rPr>
              <a:t>one Mediator between God and men</a:t>
            </a:r>
            <a:r>
              <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rPr>
              <a:t>, the Man Christ Jesus" (1 Timothy 2:5). </a:t>
            </a: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rPr>
              <a:t>"And this is the testimony: that God has given us eternal life, and this life is in His Son. He who has the Son has life; </a:t>
            </a:r>
            <a:r>
              <a:rPr kumimoji="0" lang="en-US" sz="3600" b="1" i="0" u="none" strike="noStrike" kern="1200" cap="none" spc="0" normalizeH="0" baseline="0" noProof="0" dirty="0">
                <a:ln>
                  <a:noFill/>
                </a:ln>
                <a:solidFill>
                  <a:srgbClr val="FFFF00"/>
                </a:solidFill>
                <a:effectLst>
                  <a:glow rad="127000">
                    <a:schemeClr val="tx1"/>
                  </a:glow>
                  <a:outerShdw blurRad="38100" dist="38100" dir="2700000" algn="tl">
                    <a:schemeClr val="tx1"/>
                  </a:outerShdw>
                </a:effectLst>
                <a:uLnTx/>
                <a:uFillTx/>
                <a:latin typeface="Arial" charset="0"/>
                <a:ea typeface="ＭＳ Ｐゴシック" charset="0"/>
                <a:cs typeface="Arial" charset="0"/>
              </a:rPr>
              <a:t>he who does not have the Son of God does not have life</a:t>
            </a:r>
            <a:r>
              <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rPr>
              <a:t>" (1 John 5:11-12) </a:t>
            </a: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8C33AB-B192-459F-A497-BC61278F71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The Tribulation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24:4-26; Mark 13:5-23; Luke 21:8-26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70th week of Daniel 9:27 will be a seven-year tribulation before Jesus returns so Israel should prepare for His coming and judgments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102944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en-US">
                <a:solidFill>
                  <a:srgbClr val="FFFFFF"/>
                </a:solidFill>
                <a:effectLst>
                  <a:outerShdw blurRad="38100" dist="38100" dir="2700000" algn="tl">
                    <a:srgbClr val="808080"/>
                  </a:outerShdw>
                </a:effectLst>
                <a:latin typeface="Arial" charset="0"/>
                <a:ea typeface="ＭＳ Ｐゴシック" charset="0"/>
                <a:cs typeface="Arial" charset="0"/>
              </a:rPr>
              <a:t>Is there really only </a:t>
            </a:r>
            <a:r>
              <a:rPr lang="en-US" i="1">
                <a:solidFill>
                  <a:srgbClr val="FFFFFF"/>
                </a:solidFill>
                <a:effectLst>
                  <a:outerShdw blurRad="38100" dist="38100" dir="2700000" algn="tl">
                    <a:srgbClr val="808080"/>
                  </a:outerShdw>
                </a:effectLst>
                <a:latin typeface="Arial" charset="0"/>
                <a:ea typeface="ＭＳ Ｐゴシック" charset="0"/>
                <a:cs typeface="Arial" charset="0"/>
              </a:rPr>
              <a:t>one </a:t>
            </a:r>
            <a:r>
              <a:rPr lang="en-US">
                <a:solidFill>
                  <a:srgbClr val="FFFFFF"/>
                </a:solidFill>
                <a:effectLst>
                  <a:outerShdw blurRad="38100" dist="38100" dir="2700000" algn="tl">
                    <a:srgbClr val="808080"/>
                  </a:outerShdw>
                </a:effectLst>
                <a:latin typeface="Arial" charset="0"/>
                <a:ea typeface="ＭＳ Ｐゴシック" charset="0"/>
                <a:cs typeface="Arial" charset="0"/>
              </a:rPr>
              <a:t>way?</a:t>
            </a: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a:solidFill>
                  <a:srgbClr val="FFFFFF"/>
                </a:solidFill>
                <a:latin typeface="Arial" charset="0"/>
                <a:ea typeface="ＭＳ Ｐゴシック" charset="0"/>
                <a:cs typeface="Arial"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9A30F00F-A3C4-E327-0978-96A0B1FE03F2}"/>
              </a:ext>
            </a:extLst>
          </p:cNvPr>
          <p:cNvSpPr txBox="1">
            <a:spLocks noChangeArrowheads="1"/>
          </p:cNvSpPr>
          <p:nvPr/>
        </p:nvSpPr>
        <p:spPr bwMode="auto">
          <a:xfrm rot="21430909">
            <a:off x="3880905" y="1451408"/>
            <a:ext cx="4404666" cy="5134158"/>
          </a:xfrm>
          <a:prstGeom prst="rect">
            <a:avLst/>
          </a:prstGeom>
          <a:solidFill>
            <a:srgbClr val="D5DEED"/>
          </a:solidFill>
          <a:ln>
            <a:noFill/>
          </a:ln>
          <a:scene3d>
            <a:camera prst="perspectiveHeroicExtremeLeftFacing" fov="3900000">
              <a:rot lat="0" lon="2067641" rev="21425485"/>
            </a:camera>
            <a:lightRig rig="threePt" dir="t"/>
          </a:scene3d>
          <a:sp3d z="6350"/>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eaLnBrk="1" hangingPunct="1"/>
            <a:r>
              <a:rPr lang="en-US" sz="7200" u="sng" kern="0" dirty="0">
                <a:solidFill>
                  <a:schemeClr val="tx1"/>
                </a:solidFill>
                <a:latin typeface="Arial Black" panose="020B0604020202020204" pitchFamily="34" charset="0"/>
                <a:ea typeface="ＭＳ Ｐゴシック" charset="0"/>
                <a:cs typeface="Arial Black" panose="020B0604020202020204" pitchFamily="34" charset="0"/>
              </a:rPr>
              <a:t>JESUS</a:t>
            </a:r>
            <a:br>
              <a:rPr lang="en-US" sz="5400" u="sng" kern="0" dirty="0">
                <a:solidFill>
                  <a:schemeClr val="tx1"/>
                </a:solidFill>
                <a:latin typeface="Arial Black" panose="020B0604020202020204" pitchFamily="34" charset="0"/>
                <a:ea typeface="ＭＳ Ｐゴシック" charset="0"/>
                <a:cs typeface="Arial Black" panose="020B0604020202020204" pitchFamily="34" charset="0"/>
              </a:rPr>
            </a:br>
            <a:r>
              <a:rPr lang="en-US" sz="5400" u="sng" kern="0" dirty="0">
                <a:solidFill>
                  <a:schemeClr val="tx1"/>
                </a:solidFill>
                <a:latin typeface="Arial Black" panose="020B0604020202020204" pitchFamily="34" charset="0"/>
                <a:ea typeface="ＭＳ Ｐゴシック" charset="0"/>
                <a:cs typeface="Arial Black" panose="020B0604020202020204" pitchFamily="34" charset="0"/>
              </a:rPr>
              <a:t>THE WAY</a:t>
            </a:r>
            <a:br>
              <a:rPr lang="en-US" sz="5400" u="sng" kern="0" dirty="0">
                <a:solidFill>
                  <a:schemeClr val="tx1"/>
                </a:solidFill>
                <a:latin typeface="Arial Black" panose="020B0604020202020204" pitchFamily="34" charset="0"/>
                <a:ea typeface="ＭＳ Ｐゴシック" charset="0"/>
                <a:cs typeface="Arial Black" panose="020B0604020202020204" pitchFamily="34" charset="0"/>
              </a:rPr>
            </a:br>
            <a:r>
              <a:rPr lang="en-US" sz="4800" u="sng" kern="0" dirty="0">
                <a:solidFill>
                  <a:schemeClr val="tx1"/>
                </a:solidFill>
                <a:latin typeface="Arial Black" panose="020B0604020202020204" pitchFamily="34" charset="0"/>
                <a:ea typeface="ＭＳ Ｐゴシック" charset="0"/>
                <a:cs typeface="Arial Black" panose="020B0604020202020204" pitchFamily="34" charset="0"/>
              </a:rPr>
              <a:t>THE TRUTH </a:t>
            </a:r>
            <a:r>
              <a:rPr lang="en-US" sz="5400" u="sng" kern="0" dirty="0">
                <a:solidFill>
                  <a:schemeClr val="tx1"/>
                </a:solidFill>
                <a:latin typeface="Arial Black" panose="020B0604020202020204" pitchFamily="34" charset="0"/>
                <a:ea typeface="ＭＳ Ｐゴシック" charset="0"/>
                <a:cs typeface="Arial Black" panose="020B0604020202020204" pitchFamily="34" charset="0"/>
              </a:rPr>
              <a:t>THE LIFE</a:t>
            </a:r>
            <a:br>
              <a:rPr lang="en-US" sz="5400" kern="0" dirty="0">
                <a:solidFill>
                  <a:schemeClr val="tx1"/>
                </a:solidFill>
                <a:latin typeface="Arial Black" panose="020B0604020202020204" pitchFamily="34" charset="0"/>
                <a:ea typeface="ＭＳ Ｐゴシック" charset="0"/>
                <a:cs typeface="Arial Black" panose="020B0604020202020204" pitchFamily="34" charset="0"/>
              </a:rPr>
            </a:br>
            <a:r>
              <a:rPr lang="en-US" sz="4000" kern="0" dirty="0">
                <a:solidFill>
                  <a:schemeClr val="tx1"/>
                </a:solidFill>
                <a:latin typeface="Arial Black" panose="020B0604020202020204" pitchFamily="34" charset="0"/>
                <a:ea typeface="ＭＳ Ｐゴシック" charset="0"/>
                <a:cs typeface="Arial Black" panose="020B0604020202020204" pitchFamily="34" charset="0"/>
              </a:rPr>
              <a:t>JOHN 14:6</a:t>
            </a:r>
            <a:endParaRPr lang="en-US" sz="5400" kern="0" dirty="0">
              <a:solidFill>
                <a:schemeClr val="tx1"/>
              </a:solidFill>
              <a:latin typeface="Arial Black" panose="020B0604020202020204" pitchFamily="34" charset="0"/>
              <a:ea typeface="ＭＳ Ｐゴシック" charset="0"/>
              <a:cs typeface="Arial Black" panose="020B0604020202020204" pitchFamily="34" charset="0"/>
            </a:endParaRPr>
          </a:p>
        </p:txBody>
      </p:sp>
    </p:spTree>
    <p:extLst>
      <p:ext uri="{BB962C8B-B14F-4D97-AF65-F5344CB8AC3E}">
        <p14:creationId xmlns:p14="http://schemas.microsoft.com/office/powerpoint/2010/main" val="1294224643"/>
      </p:ext>
    </p:extLst>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en-US">
                <a:solidFill>
                  <a:srgbClr val="FFFFFF"/>
                </a:solidFill>
                <a:latin typeface="Arial" charset="0"/>
                <a:ea typeface="ＭＳ Ｐゴシック" charset="0"/>
                <a:cs typeface="Arial" charset="0"/>
              </a:rPr>
              <a:t>Lee Strobel</a:t>
            </a: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1143000"/>
            <a:ext cx="31750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I.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Realize that Jesus is preparing a wonderful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in heaven for you (John 14:1-4). </a:t>
            </a: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5AFD24-843C-EEBF-11AA-84FAEE00465E}"/>
              </a:ext>
            </a:extLst>
          </p:cNvPr>
          <p:cNvGrpSpPr/>
          <p:nvPr/>
        </p:nvGrpSpPr>
        <p:grpSpPr>
          <a:xfrm>
            <a:off x="0" y="0"/>
            <a:ext cx="9144000" cy="6858000"/>
            <a:chOff x="0" y="0"/>
            <a:chExt cx="9144000" cy="6858000"/>
          </a:xfrm>
        </p:grpSpPr>
        <p:pic>
          <p:nvPicPr>
            <p:cNvPr id="3" name="Picture 3" descr="John 14.6 Sign.jpg">
              <a:extLst>
                <a:ext uri="{FF2B5EF4-FFF2-40B4-BE49-F238E27FC236}">
                  <a16:creationId xmlns:a16="http://schemas.microsoft.com/office/drawing/2014/main" id="{0111DF2F-0272-778C-25C8-382F9D21A3A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80F13131-3777-7CCD-9392-24480F167422}"/>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eaLnBrk="1" hangingPunct="1"/>
              <a:r>
                <a:rPr lang="en-US" sz="9600" kern="0" dirty="0">
                  <a:solidFill>
                    <a:schemeClr val="tx1"/>
                  </a:solidFill>
                  <a:latin typeface="Arial Black" panose="020B0604020202020204" pitchFamily="34" charset="0"/>
                  <a:ea typeface="ＭＳ Ｐゴシック" charset="0"/>
                  <a:cs typeface="Arial Black" panose="020B0604020202020204" pitchFamily="34" charset="0"/>
                </a:rPr>
                <a:t>ONE </a:t>
              </a:r>
              <a:br>
                <a:rPr lang="en-US" sz="9600" kern="0" dirty="0">
                  <a:solidFill>
                    <a:schemeClr val="tx1"/>
                  </a:solidFill>
                  <a:latin typeface="Arial Black" panose="020B0604020202020204" pitchFamily="34" charset="0"/>
                  <a:ea typeface="ＭＳ Ｐゴシック" charset="0"/>
                  <a:cs typeface="Arial Black" panose="020B0604020202020204" pitchFamily="34" charset="0"/>
                </a:rPr>
              </a:br>
              <a:r>
                <a:rPr lang="en-US" sz="9600" kern="0" dirty="0">
                  <a:solidFill>
                    <a:schemeClr val="tx1"/>
                  </a:solidFill>
                  <a:latin typeface="Arial Black" panose="020B0604020202020204" pitchFamily="34" charset="0"/>
                  <a:ea typeface="ＭＳ Ｐゴシック" charset="0"/>
                  <a:cs typeface="Arial Black" panose="020B0604020202020204" pitchFamily="34" charset="0"/>
                </a:rPr>
                <a:t>WAY</a:t>
              </a: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r>
              <a:rPr lang="en-US" sz="5400">
                <a:solidFill>
                  <a:schemeClr val="tx1"/>
                </a:solidFill>
                <a:latin typeface="Arial" charset="0"/>
                <a:ea typeface="ＭＳ Ｐゴシック" charset="0"/>
                <a:cs typeface="Arial" charset="0"/>
              </a:rPr>
              <a:t>II. </a:t>
            </a:r>
            <a:r>
              <a:rPr lang="en-US" sz="5400" u="sng">
                <a:solidFill>
                  <a:srgbClr val="0000FF"/>
                </a:solidFill>
                <a:latin typeface="Arial" charset="0"/>
                <a:ea typeface="ＭＳ Ｐゴシック" charset="0"/>
                <a:cs typeface="Arial" charset="0"/>
              </a:rPr>
              <a:t>Way</a:t>
            </a:r>
            <a:r>
              <a:rPr lang="en-US" sz="5400">
                <a:solidFill>
                  <a:schemeClr val="tx1"/>
                </a:solidFill>
                <a:latin typeface="Arial" charset="0"/>
                <a:ea typeface="ＭＳ Ｐゴシック" charset="0"/>
                <a:cs typeface="Arial" charset="0"/>
              </a:rPr>
              <a:t>: Trust Christ as the only </a:t>
            </a:r>
            <a:r>
              <a:rPr lang="en-US" sz="5400" u="sng">
                <a:solidFill>
                  <a:srgbClr val="0000FF"/>
                </a:solidFill>
                <a:latin typeface="Arial" charset="0"/>
                <a:ea typeface="ＭＳ Ｐゴシック" charset="0"/>
                <a:cs typeface="Arial" charset="0"/>
              </a:rPr>
              <a:t>way</a:t>
            </a:r>
            <a:r>
              <a:rPr lang="en-US" sz="5400">
                <a:solidFill>
                  <a:srgbClr val="0000FF"/>
                </a:solidFill>
                <a:latin typeface="Arial" charset="0"/>
                <a:ea typeface="ＭＳ Ｐゴシック" charset="0"/>
                <a:cs typeface="Arial" charset="0"/>
              </a:rPr>
              <a:t> </a:t>
            </a:r>
            <a:r>
              <a:rPr lang="en-US" sz="5400">
                <a:solidFill>
                  <a:schemeClr val="tx1"/>
                </a:solidFill>
                <a:latin typeface="Arial" charset="0"/>
                <a:ea typeface="ＭＳ Ｐゴシック" charset="0"/>
                <a:cs typeface="Arial" charset="0"/>
              </a:rPr>
              <a:t>you can reach God (14:5-14). </a:t>
            </a:r>
          </a:p>
        </p:txBody>
      </p:sp>
    </p:spTree>
    <p:extLst>
      <p:ext uri="{BB962C8B-B14F-4D97-AF65-F5344CB8AC3E}">
        <p14:creationId xmlns:p14="http://schemas.microsoft.com/office/powerpoint/2010/main" val="1312810868"/>
      </p:ext>
    </p:extLst>
  </p:cSld>
  <p:clrMapOvr>
    <a:masterClrMapping/>
  </p:clrMapOvr>
  <p:transition spd="med">
    <p:randomBar dir="ver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685800" y="2286000"/>
            <a:ext cx="7772400" cy="1143000"/>
          </a:xfrm>
        </p:spPr>
        <p:txBody>
          <a:bodyPr/>
          <a:lstStyle/>
          <a:p>
            <a:pPr eaLnBrk="1" hangingPunct="1"/>
            <a:r>
              <a:rPr lang="en-US">
                <a:solidFill>
                  <a:schemeClr val="tx1"/>
                </a:solidFill>
                <a:latin typeface="Arial" charset="0"/>
                <a:ea typeface="ＭＳ Ｐゴシック" charset="0"/>
                <a:cs typeface="Arial" charset="0"/>
              </a:rPr>
              <a:t>Black</a:t>
            </a:r>
          </a:p>
        </p:txBody>
      </p:sp>
    </p:spTree>
    <p:extLst>
      <p:ext uri="{BB962C8B-B14F-4D97-AF65-F5344CB8AC3E}">
        <p14:creationId xmlns:p14="http://schemas.microsoft.com/office/powerpoint/2010/main" val="2289969778"/>
      </p:ext>
    </p:extLst>
  </p:cSld>
  <p:clrMapOvr>
    <a:masterClrMapping/>
  </p:clrMapOvr>
  <p:transition spd="med">
    <p:randomBar dir="ver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8DF102-C60A-4E49-B300-025A7EA1E3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3. Promises</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14:25-31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would send the Spirit to teach what still did not make sense so the disciples could proclaim His words with His peace, not fear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927076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algn="r" eaLnBrk="1" hangingPunct="1"/>
            <a:r>
              <a:rPr lang="en-US" sz="6600" b="1">
                <a:effectLst>
                  <a:outerShdw blurRad="38100" dist="38100" dir="2700000" algn="tl">
                    <a:srgbClr val="000000"/>
                  </a:outerShdw>
                </a:effectLst>
                <a:latin typeface="Alan Den" charset="0"/>
                <a:ea typeface="ＭＳ Ｐゴシック" charset="0"/>
                <a:cs typeface="Alan Den" charset="0"/>
              </a:rPr>
              <a:t>The Holy Spirit!</a:t>
            </a:r>
            <a:endParaRPr lang="en-US" sz="6000">
              <a:effectLst>
                <a:outerShdw blurRad="38100" dist="38100" dir="2700000" algn="tl">
                  <a:srgbClr val="000000"/>
                </a:outerShdw>
              </a:effectLst>
              <a:latin typeface="Alan Den" charset="0"/>
              <a:ea typeface="ＭＳ Ｐゴシック" charset="0"/>
              <a:cs typeface="Alan Den" charset="0"/>
            </a:endParaRPr>
          </a:p>
        </p:txBody>
      </p:sp>
      <p:sp>
        <p:nvSpPr>
          <p:cNvPr id="69635" name="Rectangle 3"/>
          <p:cNvSpPr>
            <a:spLocks noGrp="1" noChangeArrowheads="1"/>
          </p:cNvSpPr>
          <p:nvPr>
            <p:ph type="body" idx="1"/>
          </p:nvPr>
        </p:nvSpPr>
        <p:spPr>
          <a:xfrm>
            <a:off x="423333" y="4191000"/>
            <a:ext cx="8365067" cy="1905000"/>
          </a:xfrm>
          <a:effectLst>
            <a:outerShdw blurRad="25400" dist="25399" dir="2700000" algn="ctr" rotWithShape="0">
              <a:srgbClr val="000000">
                <a:alpha val="99962"/>
              </a:srgbClr>
            </a:outerShdw>
          </a:effectLst>
        </p:spPr>
        <p:txBody>
          <a:bodyPr/>
          <a:lstStyle/>
          <a:p>
            <a:pPr marL="0" indent="0" eaLnBrk="1" hangingPunct="1">
              <a:lnSpc>
                <a:spcPct val="90000"/>
              </a:lnSpc>
              <a:buFont typeface="Wingdings" charset="0"/>
              <a:buNone/>
            </a:pPr>
            <a:r>
              <a:rPr lang="en-US" sz="3600" b="1" i="1" dirty="0">
                <a:latin typeface="Arial" panose="020B0604020202020204" pitchFamily="34" charset="0"/>
                <a:ea typeface="ＭＳ Ｐゴシック" charset="0"/>
                <a:cs typeface="Arial" panose="020B0604020202020204" pitchFamily="34" charset="0"/>
              </a:rPr>
              <a:t>How could the disciples cope once Jesus left them to return to heaven?</a:t>
            </a: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839788"/>
            <a:ext cx="8991600" cy="601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en-US" dirty="0">
                <a:solidFill>
                  <a:srgbClr val="FFFFFF"/>
                </a:solidFill>
                <a:latin typeface="Arial" charset="0"/>
                <a:ea typeface="ＭＳ Ｐゴシック" charset="0"/>
                <a:cs typeface="Arial" charset="0"/>
              </a:rPr>
              <a:t>III. </a:t>
            </a:r>
            <a:r>
              <a:rPr lang="en-US" u="sng" dirty="0">
                <a:solidFill>
                  <a:srgbClr val="FFFF00"/>
                </a:solidFill>
                <a:latin typeface="Arial" charset="0"/>
                <a:ea typeface="ＭＳ Ｐゴシック" charset="0"/>
                <a:cs typeface="Arial" charset="0"/>
              </a:rPr>
              <a:t>Truth</a:t>
            </a:r>
            <a:r>
              <a:rPr lang="en-US" dirty="0">
                <a:latin typeface="Arial" charset="0"/>
                <a:ea typeface="ＭＳ Ｐゴシック" charset="0"/>
                <a:cs typeface="Arial" charset="0"/>
              </a:rPr>
              <a:t>: Submit to the Spirit's </a:t>
            </a:r>
            <a:r>
              <a:rPr lang="en-US" i="1" u="sng" dirty="0">
                <a:solidFill>
                  <a:srgbClr val="FFFF00"/>
                </a:solidFill>
                <a:latin typeface="Arial" charset="0"/>
                <a:ea typeface="ＭＳ Ｐゴシック" charset="0"/>
                <a:cs typeface="Arial" charset="0"/>
              </a:rPr>
              <a:t>teaching</a:t>
            </a:r>
            <a:r>
              <a:rPr lang="en-US" dirty="0">
                <a:solidFill>
                  <a:srgbClr val="FFFF00"/>
                </a:solidFill>
                <a:latin typeface="Arial" charset="0"/>
                <a:ea typeface="ＭＳ Ｐゴシック" charset="0"/>
                <a:cs typeface="Arial" charset="0"/>
              </a:rPr>
              <a:t> </a:t>
            </a:r>
            <a:r>
              <a:rPr lang="en-US" dirty="0">
                <a:latin typeface="Arial" charset="0"/>
                <a:ea typeface="ＭＳ Ｐゴシック" charset="0"/>
                <a:cs typeface="Arial" charset="0"/>
              </a:rPr>
              <a:t>(14:15-31).</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dirty="0">
                <a:solidFill>
                  <a:srgbClr val="000090"/>
                </a:solidFill>
                <a:ea typeface="+mj-ea"/>
                <a:cs typeface="+mj-cs"/>
              </a:rPr>
            </a:br>
            <a:r>
              <a:rPr lang="en-US" dirty="0">
                <a:solidFill>
                  <a:srgbClr val="000090"/>
                </a:solidFill>
                <a:ea typeface="+mj-ea"/>
                <a:cs typeface="+mj-cs"/>
              </a:rPr>
              <a:t>(John 14:15-31)</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eaLnBrk="1" hangingPunct="1">
              <a:defRPr/>
            </a:pPr>
            <a:r>
              <a:rPr lang="en-US" sz="3600" b="1">
                <a:solidFill>
                  <a:schemeClr val="tx2"/>
                </a:solidFill>
                <a:latin typeface="Arial" charset="0"/>
                <a:cs typeface="Arial" charset="0"/>
              </a:rPr>
              <a:t>Counsels &amp; teaches</a:t>
            </a:r>
            <a:br>
              <a:rPr lang="en-US" sz="3600" b="1">
                <a:solidFill>
                  <a:schemeClr val="tx2"/>
                </a:solidFill>
                <a:latin typeface="Arial" charset="0"/>
                <a:cs typeface="Arial" charset="0"/>
              </a:rPr>
            </a:br>
            <a:r>
              <a:rPr lang="en-US" sz="3600" b="1">
                <a:solidFill>
                  <a:schemeClr val="tx2"/>
                </a:solidFill>
                <a:latin typeface="Arial" charset="0"/>
                <a:cs typeface="Arial" charset="0"/>
              </a:rPr>
              <a:t>(15-21)</a:t>
            </a: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0"/>
            <a:ext cx="8861665" cy="6858000"/>
          </a:xfrm>
          <a:prstGeom prst="rect">
            <a:avLst/>
          </a:prstGeom>
        </p:spPr>
      </p:pic>
    </p:spTree>
    <p:extLst>
      <p:ext uri="{BB962C8B-B14F-4D97-AF65-F5344CB8AC3E}">
        <p14:creationId xmlns:p14="http://schemas.microsoft.com/office/powerpoint/2010/main" val="23370552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en-US" dirty="0">
                <a:solidFill>
                  <a:srgbClr val="FFFFFF"/>
                </a:solidFill>
                <a:latin typeface="Arial" charset="0"/>
                <a:ea typeface="ＭＳ Ｐゴシック" charset="0"/>
                <a:cs typeface="Arial" charset="0"/>
              </a:rPr>
              <a:t>The Spirit Advocate</a:t>
            </a:r>
          </a:p>
        </p:txBody>
      </p:sp>
      <p:pic>
        <p:nvPicPr>
          <p:cNvPr id="142339" name="Picture 2" descr="John14_15-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4775"/>
            <a:ext cx="5486400" cy="675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a:extLst>
              <a:ext uri="{FF2B5EF4-FFF2-40B4-BE49-F238E27FC236}">
                <a16:creationId xmlns:a16="http://schemas.microsoft.com/office/drawing/2014/main" id="{A1D424FB-82F5-028E-813A-0DE45923CE2A}"/>
              </a:ext>
            </a:extLst>
          </p:cNvPr>
          <p:cNvSpPr/>
          <p:nvPr/>
        </p:nvSpPr>
        <p:spPr bwMode="auto">
          <a:xfrm>
            <a:off x="2743200" y="1124744"/>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60ABD4F6-6AF1-75F9-28AE-5632555E2C24}"/>
              </a:ext>
            </a:extLst>
          </p:cNvPr>
          <p:cNvSpPr/>
          <p:nvPr/>
        </p:nvSpPr>
        <p:spPr bwMode="auto">
          <a:xfrm>
            <a:off x="1763486" y="-400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Oval 5">
            <a:extLst>
              <a:ext uri="{FF2B5EF4-FFF2-40B4-BE49-F238E27FC236}">
                <a16:creationId xmlns:a16="http://schemas.microsoft.com/office/drawing/2014/main" id="{0FDB38E4-2D83-EEF7-A73F-69264C67DA18}"/>
              </a:ext>
            </a:extLst>
          </p:cNvPr>
          <p:cNvSpPr/>
          <p:nvPr/>
        </p:nvSpPr>
        <p:spPr bwMode="auto">
          <a:xfrm>
            <a:off x="3407229" y="7328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0758B4F4-1A7C-DC96-CC51-E12CA117C515}"/>
              </a:ext>
            </a:extLst>
          </p:cNvPr>
          <p:cNvSpPr/>
          <p:nvPr/>
        </p:nvSpPr>
        <p:spPr bwMode="auto">
          <a:xfrm rot="5189683">
            <a:off x="1570287" y="1376772"/>
            <a:ext cx="1944216" cy="864096"/>
          </a:xfrm>
          <a:prstGeom prst="rect">
            <a:avLst/>
          </a:prstGeom>
          <a:solidFill>
            <a:srgbClr val="00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ED104CF-4893-9C5F-3358-DDA4AF006296}"/>
              </a:ext>
            </a:extLst>
          </p:cNvPr>
          <p:cNvSpPr/>
          <p:nvPr/>
        </p:nvSpPr>
        <p:spPr bwMode="auto">
          <a:xfrm>
            <a:off x="979715" y="-3448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Oval 8">
            <a:extLst>
              <a:ext uri="{FF2B5EF4-FFF2-40B4-BE49-F238E27FC236}">
                <a16:creationId xmlns:a16="http://schemas.microsoft.com/office/drawing/2014/main" id="{F5C53829-6BAB-3668-11D6-A071D777992F}"/>
              </a:ext>
            </a:extLst>
          </p:cNvPr>
          <p:cNvSpPr/>
          <p:nvPr/>
        </p:nvSpPr>
        <p:spPr bwMode="auto">
          <a:xfrm>
            <a:off x="2732315" y="188573"/>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EF93080C-AA43-0560-8A69-55902DE7A6AD}"/>
              </a:ext>
            </a:extLst>
          </p:cNvPr>
          <p:cNvSpPr/>
          <p:nvPr/>
        </p:nvSpPr>
        <p:spPr bwMode="auto">
          <a:xfrm>
            <a:off x="3799115" y="1232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en-US">
                <a:solidFill>
                  <a:srgbClr val="FFFFFF"/>
                </a:solidFill>
                <a:latin typeface="Futura" charset="0"/>
                <a:ea typeface="ＭＳ Ｐゴシック" charset="0"/>
                <a:cs typeface="ＭＳ Ｐゴシック" charset="0"/>
              </a:rPr>
              <a:t>John 14:15-17</a:t>
            </a:r>
          </a:p>
        </p:txBody>
      </p:sp>
      <p:sp>
        <p:nvSpPr>
          <p:cNvPr id="228354" name="Rectangle 3"/>
          <p:cNvSpPr>
            <a:spLocks noGrp="1" noChangeArrowheads="1"/>
          </p:cNvSpPr>
          <p:nvPr>
            <p:ph type="body" idx="4294967295"/>
          </p:nvPr>
        </p:nvSpPr>
        <p:spPr>
          <a:xfrm>
            <a:off x="250825" y="1773238"/>
            <a:ext cx="8858250" cy="4322762"/>
          </a:xfrm>
        </p:spPr>
        <p:txBody>
          <a:bodyPr/>
          <a:lstStyle/>
          <a:p>
            <a:pPr marL="0" indent="0" eaLnBrk="1" hangingPunct="1">
              <a:buFont typeface="Wingdings" charset="0"/>
              <a:buNone/>
              <a:defRPr/>
            </a:pP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15</a:t>
            </a:r>
            <a:r>
              <a:rPr kumimoji="0" lang="ru-RU" dirty="0">
                <a:solidFill>
                  <a:srgbClr val="FFFFFF"/>
                </a:solidFill>
                <a:effectLst>
                  <a:glow rad="241300">
                    <a:schemeClr val="tx1">
                      <a:alpha val="75000"/>
                    </a:schemeClr>
                  </a:glow>
                </a:effectLst>
                <a:latin typeface="Arial" charset="0"/>
                <a:ea typeface="ＭＳ Ｐゴシック" charset="0"/>
                <a:cs typeface="ＭＳ Ｐゴシック" charset="0"/>
              </a:rPr>
              <a:t>"</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If you love me, you will obey what I command.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16</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And I will ask the Father, and he will give you </a:t>
            </a:r>
            <a:r>
              <a:rPr kumimoji="0" lang="en-US" dirty="0">
                <a:solidFill>
                  <a:srgbClr val="F5F50F"/>
                </a:solidFill>
                <a:effectLst>
                  <a:glow rad="241300">
                    <a:schemeClr val="tx1">
                      <a:alpha val="75000"/>
                    </a:schemeClr>
                  </a:glow>
                </a:effectLst>
                <a:latin typeface="Arial" charset="0"/>
                <a:ea typeface="ＭＳ Ｐゴシック" charset="0"/>
                <a:cs typeface="ＭＳ Ｐゴシック" charset="0"/>
              </a:rPr>
              <a:t>another Counselor to be with you forever</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17</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the Spirit of truth. The world cannot accept him, because it neither sees him nor knows him. But you know him, for he lives with you and will be in you.</a:t>
            </a:r>
            <a:r>
              <a:rPr kumimoji="0" lang="ru-RU" altLang="ja-JP" dirty="0">
                <a:solidFill>
                  <a:srgbClr val="FFFFFF"/>
                </a:solidFill>
                <a:effectLst>
                  <a:glow rad="241300">
                    <a:schemeClr val="tx1">
                      <a:alpha val="75000"/>
                    </a:schemeClr>
                  </a:glow>
                </a:effectLst>
                <a:latin typeface="Arial" charset="0"/>
                <a:ea typeface="ＭＳ Ｐゴシック" charset="0"/>
                <a:cs typeface="ＭＳ Ｐゴシック" charset="0"/>
              </a:rPr>
              <a:t>"</a:t>
            </a:r>
            <a:endPar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a:lum bright="14000"/>
            <a:extLst>
              <a:ext uri="{28A0092B-C50C-407E-A947-70E740481C1C}">
                <a14:useLocalDpi xmlns:a14="http://schemas.microsoft.com/office/drawing/2010/main"/>
              </a:ext>
            </a:extLst>
          </a:blip>
          <a:srcRect/>
          <a:stretch>
            <a:fillRect/>
          </a:stretch>
        </p:blipFill>
        <p:spPr bwMode="auto">
          <a:xfrm>
            <a:off x="-152400" y="766763"/>
            <a:ext cx="9448800" cy="629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a:latin typeface="Arial" charset="0"/>
                <a:ea typeface="ＭＳ Ｐゴシック" charset="0"/>
                <a:cs typeface="Arial" charset="0"/>
              </a:rPr>
              <a:t>The Paraclete (John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Advocate = Counselor = Comforter </a:t>
            </a: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Greek options for “another”:</a:t>
            </a: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000000"/>
                </a:solidFill>
                <a:effectLst/>
                <a:uLnTx/>
                <a:uFillTx/>
                <a:latin typeface="Arial" charset="0"/>
                <a:ea typeface="ＭＳ Ｐゴシック" charset="0"/>
                <a:cs typeface="Arial" charset="0"/>
              </a:rPr>
              <a:t>Heteros</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 =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another of a different kind</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Greek = </a:t>
            </a:r>
            <a:r>
              <a:rPr kumimoji="0" lang="ja-JP" alt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one who comes alongside</a:t>
            </a:r>
            <a:r>
              <a:rPr kumimoji="0" lang="ja-JP" alt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Allos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another of the same kind</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rPr>
              <a:t>The Spirit will come alongside us in the same way as Jesus Himself!</a:t>
            </a:r>
          </a:p>
        </p:txBody>
      </p:sp>
    </p:spTree>
    <p:extLst>
      <p:ext uri="{BB962C8B-B14F-4D97-AF65-F5344CB8AC3E}">
        <p14:creationId xmlns:p14="http://schemas.microsoft.com/office/powerpoint/2010/main" val="23305040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r>
              <a:rPr lang="en-US" sz="2400" dirty="0">
                <a:solidFill>
                  <a:srgbClr val="FFFFFF"/>
                </a:solidFill>
              </a:rPr>
              <a:t>"…those who do not have the Spirit of Christ living in them do not belong to him at all… The Spirit of God, who raised Jesus from the dead, lives in you" </a:t>
            </a:r>
            <a:br>
              <a:rPr lang="en-US" sz="2400" dirty="0">
                <a:solidFill>
                  <a:srgbClr val="FFFFFF"/>
                </a:solidFill>
              </a:rPr>
            </a:br>
            <a:r>
              <a:rPr lang="en-US" sz="2400" dirty="0">
                <a:solidFill>
                  <a:srgbClr val="FFFFFF"/>
                </a:solidFill>
              </a:rPr>
              <a:t>(Romans 8:9, 11)</a:t>
            </a: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7386"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9159858"/>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dirty="0">
                <a:solidFill>
                  <a:srgbClr val="000090"/>
                </a:solidFill>
                <a:ea typeface="+mj-ea"/>
                <a:cs typeface="+mj-cs"/>
              </a:rPr>
            </a:br>
            <a:r>
              <a:rPr lang="en-US" dirty="0">
                <a:solidFill>
                  <a:srgbClr val="000090"/>
                </a:solidFill>
                <a:ea typeface="+mj-ea"/>
                <a:cs typeface="+mj-cs"/>
              </a:rPr>
              <a:t>(John 14:15-31)</a:t>
            </a:r>
          </a:p>
        </p:txBody>
      </p:sp>
      <p:sp>
        <p:nvSpPr>
          <p:cNvPr id="71684" name="Rectangle 4"/>
          <p:cNvSpPr>
            <a:spLocks noGrp="1" noChangeArrowheads="1"/>
          </p:cNvSpPr>
          <p:nvPr>
            <p:ph type="body" idx="1"/>
          </p:nvPr>
        </p:nvSpPr>
        <p:spPr>
          <a:xfrm>
            <a:off x="2057400" y="2784475"/>
            <a:ext cx="4648200" cy="3159125"/>
          </a:xfrm>
          <a:effectLst/>
        </p:spPr>
        <p:txBody>
          <a:bodyPr/>
          <a:lstStyle/>
          <a:p>
            <a:pPr algn="ctr" eaLnBrk="1" hangingPunct="1">
              <a:defRPr/>
            </a:pPr>
            <a:r>
              <a:rPr lang="en-US" sz="3600" b="1">
                <a:solidFill>
                  <a:schemeClr val="tx2"/>
                </a:solidFill>
                <a:ea typeface="+mn-ea"/>
                <a:cs typeface="+mn-cs"/>
              </a:rPr>
              <a:t>Counsels &amp; teaches</a:t>
            </a:r>
            <a:br>
              <a:rPr lang="en-US" sz="3600" b="1">
                <a:solidFill>
                  <a:schemeClr val="tx2"/>
                </a:solidFill>
                <a:ea typeface="+mn-ea"/>
                <a:cs typeface="+mn-cs"/>
              </a:rPr>
            </a:br>
            <a:r>
              <a:rPr lang="en-US" sz="3600" b="1">
                <a:solidFill>
                  <a:schemeClr val="tx2"/>
                </a:solidFill>
                <a:ea typeface="+mn-ea"/>
                <a:cs typeface="+mn-cs"/>
              </a:rPr>
              <a:t>(15-21)</a:t>
            </a:r>
          </a:p>
          <a:p>
            <a:pPr algn="ctr" eaLnBrk="1" hangingPunct="1">
              <a:defRPr/>
            </a:pPr>
            <a:r>
              <a:rPr lang="en-US" sz="3600" b="1">
                <a:solidFill>
                  <a:schemeClr val="tx2"/>
                </a:solidFill>
                <a:ea typeface="+mn-ea"/>
                <a:cs typeface="+mn-cs"/>
              </a:rPr>
              <a:t>Enables obedience &amp; grants peace </a:t>
            </a:r>
            <a:br>
              <a:rPr lang="en-US" sz="3600" b="1">
                <a:solidFill>
                  <a:schemeClr val="tx2"/>
                </a:solidFill>
                <a:ea typeface="+mn-ea"/>
                <a:cs typeface="+mn-cs"/>
              </a:rPr>
            </a:br>
            <a:r>
              <a:rPr lang="en-US" sz="3600" b="1">
                <a:solidFill>
                  <a:schemeClr val="tx2"/>
                </a:solidFill>
                <a:ea typeface="+mn-ea"/>
                <a:cs typeface="+mn-cs"/>
              </a:rPr>
              <a:t>(22-31)</a:t>
            </a:r>
          </a:p>
        </p:txBody>
      </p:sp>
    </p:spTree>
    <p:extLst>
      <p:ext uri="{BB962C8B-B14F-4D97-AF65-F5344CB8AC3E}">
        <p14:creationId xmlns:p14="http://schemas.microsoft.com/office/powerpoint/2010/main" val="2828815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the Bible Says About Peace of Mind">
            <a:extLst>
              <a:ext uri="{FF2B5EF4-FFF2-40B4-BE49-F238E27FC236}">
                <a16:creationId xmlns:a16="http://schemas.microsoft.com/office/drawing/2014/main" id="{E3817C16-B1EE-2B0F-523F-B69A18C5A7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213"/>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2"/>
          <p:cNvSpPr>
            <a:spLocks noGrp="1" noChangeArrowheads="1"/>
          </p:cNvSpPr>
          <p:nvPr>
            <p:ph type="ctrTitle"/>
          </p:nvPr>
        </p:nvSpPr>
        <p:spPr>
          <a:xfrm>
            <a:off x="0" y="4060722"/>
            <a:ext cx="3156155" cy="1042219"/>
          </a:xfrm>
        </p:spPr>
        <p:txBody>
          <a:bodyPr/>
          <a:lstStyle/>
          <a:p>
            <a:pPr eaLnBrk="1" hangingPunct="1"/>
            <a:r>
              <a:rPr lang="en-US" sz="3600" dirty="0">
                <a:solidFill>
                  <a:srgbClr val="FFFFFF"/>
                </a:solidFill>
                <a:latin typeface="Arial" charset="0"/>
                <a:ea typeface="ＭＳ Ｐゴシック" charset="0"/>
                <a:cs typeface="Arial" charset="0"/>
              </a:rPr>
              <a:t>John 14:27 </a:t>
            </a:r>
            <a:r>
              <a:rPr lang="en-US" sz="2800" dirty="0">
                <a:solidFill>
                  <a:srgbClr val="FFFFFF"/>
                </a:solidFill>
                <a:latin typeface="Arial" charset="0"/>
                <a:ea typeface="ＭＳ Ｐゴシック" charset="0"/>
                <a:cs typeface="Arial" charset="0"/>
              </a:rPr>
              <a:t>NIV</a:t>
            </a:r>
            <a:endParaRPr lang="en-US" sz="3600" dirty="0">
              <a:solidFill>
                <a:srgbClr val="FFFFFF"/>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F819578-1539-6250-A4D9-45C90E98BB92}"/>
              </a:ext>
            </a:extLst>
          </p:cNvPr>
          <p:cNvSpPr txBox="1">
            <a:spLocks noChangeArrowheads="1"/>
          </p:cNvSpPr>
          <p:nvPr/>
        </p:nvSpPr>
        <p:spPr bwMode="auto">
          <a:xfrm>
            <a:off x="21990" y="5252567"/>
            <a:ext cx="9144000" cy="150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defTabSz="914400" eaLnBrk="1" hangingPunct="1"/>
            <a:r>
              <a:rPr lang="en-US" sz="2800" kern="0" dirty="0">
                <a:solidFill>
                  <a:srgbClr val="FFFFFF"/>
                </a:solidFill>
                <a:latin typeface="Arial" charset="0"/>
                <a:ea typeface="ＭＳ Ｐゴシック" charset="0"/>
                <a:cs typeface="Arial" charset="0"/>
              </a:rPr>
              <a:t>Peace I leave with you; my peace I give you. </a:t>
            </a:r>
            <a:br>
              <a:rPr lang="en-US" sz="2800" kern="0" dirty="0">
                <a:solidFill>
                  <a:srgbClr val="FFFFFF"/>
                </a:solidFill>
                <a:latin typeface="Arial" charset="0"/>
                <a:ea typeface="ＭＳ Ｐゴシック" charset="0"/>
                <a:cs typeface="Arial" charset="0"/>
              </a:rPr>
            </a:br>
            <a:r>
              <a:rPr lang="en-US" sz="2800" kern="0" dirty="0">
                <a:solidFill>
                  <a:srgbClr val="FFFFFF"/>
                </a:solidFill>
                <a:latin typeface="Arial" charset="0"/>
                <a:ea typeface="ＭＳ Ｐゴシック" charset="0"/>
                <a:cs typeface="Arial" charset="0"/>
              </a:rPr>
              <a:t>I do not give to you as the world gives. Do not let your hearts be troubled and do not be afraid.</a:t>
            </a:r>
          </a:p>
        </p:txBody>
      </p:sp>
    </p:spTree>
    <p:extLst>
      <p:ext uri="{BB962C8B-B14F-4D97-AF65-F5344CB8AC3E}">
        <p14:creationId xmlns:p14="http://schemas.microsoft.com/office/powerpoint/2010/main" val="2785860321"/>
      </p:ext>
    </p:extLst>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rPr>
                <a:t>Comfort</a:t>
              </a:r>
              <a:endParaRPr kumimoji="0" lang="en-US" sz="96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How can you replace your confusion with Christ's comfort?</a:t>
            </a: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Trust the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way</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truth</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 and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life</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a:t>
            </a:r>
          </a:p>
        </p:txBody>
      </p:sp>
      <p:sp>
        <p:nvSpPr>
          <p:cNvPr id="153605" name="WordArt 5"/>
          <p:cNvSpPr>
            <a:spLocks noChangeArrowheads="1" noChangeShapeType="1" noTextEdit="1"/>
          </p:cNvSpPr>
          <p:nvPr/>
        </p:nvSpPr>
        <p:spPr bwMode="auto">
          <a:xfrm>
            <a:off x="0" y="-152400"/>
            <a:ext cx="1981200" cy="251460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a:ea typeface="Arial Black"/>
                <a:cs typeface="Arial Black"/>
              </a:rPr>
              <a:t>Main Idea</a:t>
            </a: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Way</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(5-14)</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Truth</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(15-31)</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Life</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(1-4)</a:t>
            </a:r>
          </a:p>
        </p:txBody>
      </p:sp>
      <p:sp>
        <p:nvSpPr>
          <p:cNvPr id="153609" name="WordArt 5"/>
          <p:cNvSpPr>
            <a:spLocks noChangeArrowheads="1" noChangeShapeType="1" noTextEdit="1"/>
          </p:cNvSpPr>
          <p:nvPr/>
        </p:nvSpPr>
        <p:spPr bwMode="auto">
          <a:xfrm>
            <a:off x="76200" y="-76200"/>
            <a:ext cx="1981200" cy="251460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Main Idea</a:t>
            </a: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D164E5-055C-4B05-982E-0A1584A4215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Instruction Concerning Their Present Experience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15:1–16:4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766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promises the Spirit to connect his followers to Him for ministry success and to prepare them for spiritual conflict</a:t>
            </a:r>
          </a:p>
        </p:txBody>
      </p:sp>
    </p:spTree>
    <p:extLst>
      <p:ext uri="{BB962C8B-B14F-4D97-AF65-F5344CB8AC3E}">
        <p14:creationId xmlns:p14="http://schemas.microsoft.com/office/powerpoint/2010/main" val="129826092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Jerusalem from the East, AD 33</a:t>
            </a:r>
            <a:endParaRPr lang="en-US" altLang="en-US" b="1">
              <a:solidFill>
                <a:schemeClr val="bg1"/>
              </a:solidFill>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484188" y="1412875"/>
            <a:ext cx="3987800" cy="830263"/>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13–14</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Passover at Mark’s House</a:t>
            </a: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539750" y="3789363"/>
            <a:ext cx="1860550" cy="830262"/>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15–16</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Vineyard</a:t>
            </a: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959627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Tree>
    <p:extLst>
      <p:ext uri="{BB962C8B-B14F-4D97-AF65-F5344CB8AC3E}">
        <p14:creationId xmlns:p14="http://schemas.microsoft.com/office/powerpoint/2010/main" val="262608896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D5BF31-89CA-4CAB-920E-E01D5FBA66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Fruit bearing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15:1-17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likens Himself a vine with disciples as connected branches as Christ-like character and ministry success are sourced in Him</a:t>
            </a:r>
          </a:p>
        </p:txBody>
      </p:sp>
    </p:spTree>
    <p:extLst>
      <p:ext uri="{BB962C8B-B14F-4D97-AF65-F5344CB8AC3E}">
        <p14:creationId xmlns:p14="http://schemas.microsoft.com/office/powerpoint/2010/main" val="349362039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0" y="101888"/>
            <a:ext cx="4355976" cy="1022856"/>
          </a:xfrm>
          <a:effectLst/>
        </p:spPr>
        <p:txBody>
          <a:bodyPr/>
          <a:lstStyle/>
          <a:p>
            <a:pPr eaLnBrk="1" hangingPunct="1"/>
            <a:r>
              <a:rPr lang="en-US" altLang="en-US" sz="400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I am the Vine</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John 15:5 </a:t>
            </a: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NLT</a:t>
            </a:r>
            <a:endParaRPr kumimoji="0" lang="en-US" altLang="en-US" sz="32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3923818" y="6716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You are the branches</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Those who remain in me, and I in them, will produce much fruit. </a:t>
            </a:r>
            <a:r>
              <a:rPr kumimoji="0" lang="en-US" altLang="en-US" sz="4000" b="1" i="0" u="none" strike="noStrike" kern="0" cap="none" spc="0" normalizeH="0" baseline="0" noProof="0" dirty="0">
                <a:ln>
                  <a:noFill/>
                </a:ln>
                <a:solidFill>
                  <a:srgbClr val="FFFF00"/>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For apart from me you can do nothing.</a:t>
            </a:r>
          </a:p>
        </p:txBody>
      </p:sp>
    </p:spTree>
    <p:extLst>
      <p:ext uri="{BB962C8B-B14F-4D97-AF65-F5344CB8AC3E}">
        <p14:creationId xmlns:p14="http://schemas.microsoft.com/office/powerpoint/2010/main" val="2963614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en-US" altLang="en-US" sz="5400">
                <a:effectLst>
                  <a:outerShdw blurRad="38100" dist="38100" dir="2700000" algn="tl">
                    <a:srgbClr val="C0C0C0"/>
                  </a:outerShdw>
                </a:effectLst>
                <a:latin typeface="Arial" panose="020B0604020202020204" pitchFamily="34" charset="0"/>
                <a:ea typeface="ＭＳ Ｐゴシック" panose="020B0600070205080204" pitchFamily="34" charset="-128"/>
              </a:rPr>
              <a:t>John 15:2</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en-US" altLang="ja-JP" sz="3600" dirty="0">
                <a:solidFill>
                  <a:schemeClr val="bg1"/>
                </a:solidFill>
                <a:effectLst>
                  <a:outerShdw blurRad="38100" dist="38100" dir="2700000" algn="tl">
                    <a:srgbClr val="808080"/>
                  </a:outerShdw>
                </a:effectLst>
                <a:latin typeface="Arial" charset="0"/>
                <a:ea typeface="ＭＳ Ｐゴシック" charset="0"/>
              </a:rPr>
              <a:t>"He cuts off (lifts up) every branch in me that bears no fruit</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while every branch that does bear fruit he prunes so that it will be even more fruitful.</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8" descr="GrapeVine30.06.2004.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0" name="Title 7"/>
          <p:cNvSpPr>
            <a:spLocks noGrp="1"/>
          </p:cNvSpPr>
          <p:nvPr>
            <p:ph type="title" idx="4294967295"/>
          </p:nvPr>
        </p:nvSpPr>
        <p:spPr>
          <a:xfrm>
            <a:off x="0" y="-30163"/>
            <a:ext cx="9144000" cy="708026"/>
          </a:xfrm>
          <a:solidFill>
            <a:srgbClr val="000000"/>
          </a:soli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r>
              <a:rPr lang="en-US" altLang="zh-CN" sz="4000" b="1">
                <a:solidFill>
                  <a:srgbClr val="FFFF00"/>
                </a:solidFill>
                <a:effectLst/>
                <a:latin typeface="Arial" charset="0"/>
                <a:ea typeface="ＭＳ Ｐゴシック" charset="0"/>
                <a:cs typeface="Arial" charset="0"/>
              </a:rPr>
              <a:t>Interpretations of John 15:1-6 </a:t>
            </a:r>
          </a:p>
        </p:txBody>
      </p:sp>
      <p:sp>
        <p:nvSpPr>
          <p:cNvPr id="570371" name="Text Box 3"/>
          <p:cNvSpPr txBox="1">
            <a:spLocks noChangeArrowheads="1"/>
          </p:cNvSpPr>
          <p:nvPr/>
        </p:nvSpPr>
        <p:spPr bwMode="auto">
          <a:xfrm>
            <a:off x="8229609" y="71447"/>
            <a:ext cx="852034" cy="461499"/>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119e</a:t>
            </a:r>
          </a:p>
        </p:txBody>
      </p:sp>
      <p:sp>
        <p:nvSpPr>
          <p:cNvPr id="38916" name="Text Box 4"/>
          <p:cNvSpPr txBox="1">
            <a:spLocks noChangeArrowheads="1"/>
          </p:cNvSpPr>
          <p:nvPr/>
        </p:nvSpPr>
        <p:spPr bwMode="auto">
          <a:xfrm>
            <a:off x="0" y="1143035"/>
            <a:ext cx="9144000" cy="5238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Christians who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lose their salvation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8917" name="Text Box 5"/>
          <p:cNvSpPr txBox="1">
            <a:spLocks noChangeArrowheads="1"/>
          </p:cNvSpPr>
          <p:nvPr/>
        </p:nvSpPr>
        <p:spPr bwMode="auto">
          <a:xfrm>
            <a:off x="-9525" y="2397126"/>
            <a:ext cx="9245600" cy="52228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Professing </a:t>
            </a:r>
            <a:r>
              <a:rPr kumimoji="0" lang="mr-IN"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Christians</a:t>
            </a:r>
            <a:r>
              <a:rPr kumimoji="0" lang="mr-IN"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who are actually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unbelievers </a:t>
            </a:r>
          </a:p>
        </p:txBody>
      </p:sp>
      <p:sp>
        <p:nvSpPr>
          <p:cNvPr id="38918" name="Text Box 6"/>
          <p:cNvSpPr txBox="1">
            <a:spLocks noChangeArrowheads="1"/>
          </p:cNvSpPr>
          <p:nvPr/>
        </p:nvSpPr>
        <p:spPr bwMode="auto">
          <a:xfrm>
            <a:off x="0" y="3649698"/>
            <a:ext cx="9144000" cy="9540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Christians who are lifted up &amp; encouraged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but later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disciplined by death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8919" name="Text Box 7"/>
          <p:cNvSpPr txBox="1">
            <a:spLocks noChangeArrowheads="1"/>
          </p:cNvSpPr>
          <p:nvPr/>
        </p:nvSpPr>
        <p:spPr bwMode="auto">
          <a:xfrm>
            <a:off x="0" y="5334000"/>
            <a:ext cx="9144000" cy="95408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Christians cared for by God until judgment came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on those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not used by God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86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95DF4-EB52-426D-BC14-F44784B4F9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Foe of the Disciples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15:18–16:4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warns of opposition from the world, even to death, for his followers to depend on the Spirit and prepare for spiritual conflict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806939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6213F-EC69-490A-B61C-6FAD191D44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5. Instruction Concerning the Future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16:5-33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instructs on the future ministry of the Spirit, the resurrection, and His presence to empower for ministry, prayer, and peace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87945236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CE7564-EE53-4361-8D33-68D581C715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a. The Ministry of the Holy Spirit</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16:5-15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coming of the Spirit depends upon His departure so that the Holy Spirit might indwell them for an effective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63443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en-US" sz="7200">
                <a:solidFill>
                  <a:schemeClr val="bg1"/>
                </a:solidFill>
              </a:rPr>
              <a:t>John 16:5-33</a:t>
            </a: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en-US" sz="3600" i="1">
                <a:solidFill>
                  <a:schemeClr val="bg1"/>
                </a:solidFill>
              </a:rPr>
              <a:t>Jesus Continues Preparing the Disciples for His Absence</a:t>
            </a:r>
          </a:p>
          <a:p>
            <a:pPr algn="ctr" eaLnBrk="1" hangingPunct="1">
              <a:lnSpc>
                <a:spcPct val="90000"/>
              </a:lnSpc>
              <a:buFontTx/>
              <a:buNone/>
              <a:defRPr/>
            </a:pPr>
            <a:endParaRPr lang="en-US" sz="3600" i="1">
              <a:solidFill>
                <a:schemeClr val="bg1"/>
              </a:solidFill>
            </a:endParaRPr>
          </a:p>
          <a:p>
            <a:pPr algn="ctr" eaLnBrk="1" hangingPunct="1">
              <a:lnSpc>
                <a:spcPct val="90000"/>
              </a:lnSpc>
              <a:buFontTx/>
              <a:buNone/>
              <a:defRPr/>
            </a:pPr>
            <a:r>
              <a:rPr lang="en-US" sz="3600" i="1">
                <a:solidFill>
                  <a:schemeClr val="bg1"/>
                </a:solidFill>
              </a:rPr>
              <a:t>Last Discourse</a:t>
            </a:r>
            <a:br>
              <a:rPr lang="en-US" sz="3600" i="1">
                <a:solidFill>
                  <a:schemeClr val="bg1"/>
                </a:solidFill>
              </a:rPr>
            </a:br>
            <a:r>
              <a:rPr lang="en-US" sz="3600" i="1">
                <a:solidFill>
                  <a:schemeClr val="bg1"/>
                </a:solidFill>
              </a:rPr>
              <a:t> Part 3</a:t>
            </a:r>
          </a:p>
        </p:txBody>
      </p:sp>
    </p:spTree>
    <p:extLst>
      <p:ext uri="{BB962C8B-B14F-4D97-AF65-F5344CB8AC3E}">
        <p14:creationId xmlns:p14="http://schemas.microsoft.com/office/powerpoint/2010/main" val="309308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2" end="2"/>
                                            </p:txEl>
                                          </p:spTgt>
                                        </p:tgtEl>
                                        <p:attrNameLst>
                                          <p:attrName>style.visibility</p:attrName>
                                        </p:attrNameLst>
                                      </p:cBhvr>
                                      <p:to>
                                        <p:strVal val="visible"/>
                                      </p:to>
                                    </p:set>
                                    <p:animEffect transition="in" filter="fade">
                                      <p:cBhvr>
                                        <p:cTn id="12" dur="500"/>
                                        <p:tgtEl>
                                          <p:spTgt spid="153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cs typeface="+mj-cs"/>
              </a:rPr>
              <a:t>Preparing the Disciples in Christ</a:t>
            </a:r>
            <a:r>
              <a:rPr lang="mr-IN" b="1" dirty="0">
                <a:solidFill>
                  <a:schemeClr val="bg1"/>
                </a:solidFill>
                <a:cs typeface="+mj-cs"/>
              </a:rPr>
              <a:t>'</a:t>
            </a:r>
            <a:r>
              <a:rPr lang="en-US" b="1" dirty="0">
                <a:solidFill>
                  <a:schemeClr val="bg1"/>
                </a:solidFill>
                <a:cs typeface="+mj-cs"/>
              </a:rPr>
              <a:t>s Last Discourse</a:t>
            </a:r>
            <a:br>
              <a:rPr lang="en-US" b="1" dirty="0">
                <a:solidFill>
                  <a:schemeClr val="bg1"/>
                </a:solidFill>
                <a:cs typeface="+mj-cs"/>
              </a:rPr>
            </a:br>
            <a:r>
              <a:rPr lang="en-US" b="1" dirty="0">
                <a:solidFill>
                  <a:schemeClr val="bg1"/>
                </a:solidFill>
                <a:cs typeface="+mj-cs"/>
              </a:rPr>
              <a:t>(John 13:31–16:33)</a:t>
            </a:r>
          </a:p>
        </p:txBody>
      </p:sp>
    </p:spTree>
    <p:extLst>
      <p:ext uri="{BB962C8B-B14F-4D97-AF65-F5344CB8AC3E}">
        <p14:creationId xmlns:p14="http://schemas.microsoft.com/office/powerpoint/2010/main" val="35621226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lstStyle/>
          <a:p>
            <a:pPr algn="l" eaLnBrk="1" hangingPunct="1">
              <a:lnSpc>
                <a:spcPct val="90000"/>
              </a:lnSpc>
              <a:spcBef>
                <a:spcPct val="20000"/>
              </a:spcBef>
              <a:buFont typeface="Wingdings" charset="0"/>
              <a:buNone/>
              <a:defRPr/>
            </a:pPr>
            <a:r>
              <a:rPr lang="en-US" sz="4000">
                <a:solidFill>
                  <a:schemeClr val="tx1"/>
                </a:solidFill>
                <a:latin typeface="Candy Sniper" charset="0"/>
              </a:rPr>
              <a:t>How could the disciples cope without Jesus with them anymore</a:t>
            </a:r>
            <a:r>
              <a:rPr lang="en-US" sz="4000">
                <a:solidFill>
                  <a:schemeClr val="tx1"/>
                </a:solidFill>
                <a:latin typeface="Lucida Grande" charset="0"/>
              </a:rPr>
              <a:t>?</a:t>
            </a:r>
            <a:endParaRPr lang="en-US" sz="4000">
              <a:solidFill>
                <a:schemeClr val="tx1"/>
              </a:solidFill>
              <a:latin typeface="Candy Sniper" charset="0"/>
            </a:endParaRPr>
          </a:p>
        </p:txBody>
      </p:sp>
    </p:spTree>
    <p:extLst>
      <p:ext uri="{BB962C8B-B14F-4D97-AF65-F5344CB8AC3E}">
        <p14:creationId xmlns:p14="http://schemas.microsoft.com/office/powerpoint/2010/main" val="3172700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Tree>
    <p:extLst>
      <p:ext uri="{BB962C8B-B14F-4D97-AF65-F5344CB8AC3E}">
        <p14:creationId xmlns:p14="http://schemas.microsoft.com/office/powerpoint/2010/main" val="173292858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685800" y="914400"/>
            <a:ext cx="7772400" cy="1143000"/>
          </a:xfrm>
          <a:effectLst>
            <a:outerShdw blurRad="25400" dist="25399" dir="2700000" algn="ctr" rotWithShape="0">
              <a:schemeClr val="tx1">
                <a:alpha val="99962"/>
              </a:schemeClr>
            </a:outerShdw>
          </a:effectLst>
        </p:spPr>
        <p:txBody>
          <a:bodyPr/>
          <a:lstStyle/>
          <a:p>
            <a:pPr algn="r" eaLnBrk="1" hangingPunct="1">
              <a:defRPr/>
            </a:pPr>
            <a:r>
              <a:rPr lang="en-US" sz="4800" b="1">
                <a:solidFill>
                  <a:srgbClr val="232391"/>
                </a:solidFill>
              </a:rPr>
              <a:t>The Holy Spirit!</a:t>
            </a:r>
            <a:endParaRPr lang="en-US"/>
          </a:p>
        </p:txBody>
      </p:sp>
      <p:sp>
        <p:nvSpPr>
          <p:cNvPr id="145412" name="Rectangle 4"/>
          <p:cNvSpPr>
            <a:spLocks noGrp="1" noChangeArrowheads="1"/>
          </p:cNvSpPr>
          <p:nvPr>
            <p:ph type="body" idx="1"/>
          </p:nvPr>
        </p:nvSpPr>
        <p:spPr>
          <a:xfrm>
            <a:off x="685800" y="4953000"/>
            <a:ext cx="7772400" cy="1905000"/>
          </a:xfrm>
          <a:effectLst>
            <a:outerShdw blurRad="25400" dist="25399" dir="2700000" algn="ctr" rotWithShape="0">
              <a:srgbClr val="000000">
                <a:alpha val="99962"/>
              </a:srgbClr>
            </a:outerShdw>
          </a:effectLst>
        </p:spPr>
        <p:txBody>
          <a:bodyPr/>
          <a:lstStyle/>
          <a:p>
            <a:pPr marL="0" indent="0" eaLnBrk="1" hangingPunct="1">
              <a:lnSpc>
                <a:spcPct val="90000"/>
              </a:lnSpc>
              <a:buFont typeface="Wingdings" charset="0"/>
              <a:buNone/>
              <a:defRPr/>
            </a:pPr>
            <a:r>
              <a:rPr lang="en-US" sz="4000" i="1">
                <a:effectLst>
                  <a:glow rad="101600">
                    <a:schemeClr val="bg1">
                      <a:alpha val="75000"/>
                    </a:schemeClr>
                  </a:glow>
                </a:effectLst>
                <a:latin typeface="Candy Sniper" charset="0"/>
              </a:rPr>
              <a:t>How could the disciples cope without Jesus with them anymore</a:t>
            </a:r>
            <a:r>
              <a:rPr lang="en-US" sz="4000" i="1">
                <a:effectLst>
                  <a:glow rad="101600">
                    <a:schemeClr val="bg1">
                      <a:alpha val="75000"/>
                    </a:schemeClr>
                  </a:glow>
                </a:effectLst>
                <a:latin typeface="Lucida Grande" charset="0"/>
              </a:rPr>
              <a:t>?</a:t>
            </a:r>
            <a:endParaRPr lang="en-US" sz="4000" i="1">
              <a:effectLst>
                <a:glow rad="101600">
                  <a:schemeClr val="bg1">
                    <a:alpha val="75000"/>
                  </a:schemeClr>
                </a:glow>
              </a:effectLst>
              <a:latin typeface="Candy Sniper"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r>
              <a:rPr lang="en-US" sz="6000">
                <a:solidFill>
                  <a:schemeClr val="tx1"/>
                </a:solidFill>
                <a:cs typeface="+mj-cs"/>
              </a:rPr>
              <a:t>Key Ministries of </a:t>
            </a:r>
            <a:br>
              <a:rPr lang="en-US" sz="6000">
                <a:solidFill>
                  <a:schemeClr val="tx1"/>
                </a:solidFill>
                <a:cs typeface="+mj-cs"/>
              </a:rPr>
            </a:br>
            <a:r>
              <a:rPr lang="en-US" sz="6000">
                <a:solidFill>
                  <a:schemeClr val="tx1"/>
                </a:solidFill>
                <a:cs typeface="+mj-cs"/>
              </a:rPr>
              <a:t>the Spirit (16:5-15)</a:t>
            </a:r>
            <a:endParaRPr lang="en-US" sz="7200">
              <a:solidFill>
                <a:schemeClr val="tx1"/>
              </a:solidFill>
              <a:cs typeface="+mj-cs"/>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en-US" sz="4000" b="1" dirty="0">
                <a:cs typeface="+mn-cs"/>
              </a:rPr>
              <a:t>To Unbelievers</a:t>
            </a:r>
            <a:br>
              <a:rPr lang="en-US" sz="4000" b="1" dirty="0">
                <a:cs typeface="+mn-cs"/>
              </a:rPr>
            </a:br>
            <a:r>
              <a:rPr lang="en-US" sz="4000" b="1" dirty="0">
                <a:cs typeface="+mn-cs"/>
              </a:rPr>
              <a:t>8-11</a:t>
            </a: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To Believers</a:t>
            </a:r>
            <a:b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b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12-15</a:t>
            </a: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Conviction</a:t>
            </a: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Teaching</a:t>
            </a: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en-US"/>
              <a:t>How does the Spirit convict unbelievers (16:8-11)?</a:t>
            </a:r>
          </a:p>
        </p:txBody>
      </p:sp>
      <p:sp>
        <p:nvSpPr>
          <p:cNvPr id="143363" name="Rectangle 3"/>
          <p:cNvSpPr>
            <a:spLocks noGrp="1" noChangeArrowheads="1"/>
          </p:cNvSpPr>
          <p:nvPr>
            <p:ph type="body" idx="1"/>
          </p:nvPr>
        </p:nvSpPr>
        <p:spPr>
          <a:xfrm>
            <a:off x="685800" y="2590800"/>
            <a:ext cx="7772400" cy="3505200"/>
          </a:xfrm>
        </p:spPr>
        <p:txBody>
          <a:bodyPr/>
          <a:lstStyle/>
          <a:p>
            <a:pPr eaLnBrk="1" hangingPunct="1">
              <a:defRPr/>
            </a:pPr>
            <a:r>
              <a:rPr kumimoji="0" lang="en-US" b="1"/>
              <a:t>Conviction summary (8)</a:t>
            </a:r>
          </a:p>
          <a:p>
            <a:pPr eaLnBrk="1" hangingPunct="1">
              <a:defRPr/>
            </a:pPr>
            <a:r>
              <a:rPr kumimoji="0" lang="en-US" b="1"/>
              <a:t>Guilt in regard to sin (9)</a:t>
            </a:r>
          </a:p>
          <a:p>
            <a:pPr eaLnBrk="1" hangingPunct="1">
              <a:defRPr/>
            </a:pPr>
            <a:r>
              <a:rPr kumimoji="0" lang="en-US" b="1"/>
              <a:t>Guilt in regard to righteousness (10)</a:t>
            </a:r>
          </a:p>
          <a:p>
            <a:pPr eaLnBrk="1" hangingPunct="1">
              <a:defRPr/>
            </a:pPr>
            <a:r>
              <a:rPr kumimoji="0" lang="en-US" b="1"/>
              <a:t>Guilt in regard to judgment (11)</a:t>
            </a:r>
          </a:p>
        </p:txBody>
      </p:sp>
    </p:spTree>
    <p:extLst>
      <p:ext uri="{BB962C8B-B14F-4D97-AF65-F5344CB8AC3E}">
        <p14:creationId xmlns:p14="http://schemas.microsoft.com/office/powerpoint/2010/main" val="256100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left)">
                                      <p:cBhvr>
                                        <p:cTn id="7" dur="500"/>
                                        <p:tgtEl>
                                          <p:spTgt spid="143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left)">
                                      <p:cBhvr>
                                        <p:cTn id="12" dur="500"/>
                                        <p:tgtEl>
                                          <p:spTgt spid="143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left)">
                                      <p:cBhvr>
                                        <p:cTn id="17" dur="500"/>
                                        <p:tgtEl>
                                          <p:spTgt spid="143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lef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title"/>
          </p:nvPr>
        </p:nvSpPr>
        <p:spPr>
          <a:xfrm>
            <a:off x="0" y="0"/>
            <a:ext cx="9144000" cy="908720"/>
          </a:xfrm>
          <a:effectLst>
            <a:outerShdw blurRad="25400" dist="25399" dir="2700000" algn="ctr" rotWithShape="0">
              <a:srgbClr val="000000">
                <a:alpha val="99962"/>
              </a:srgbClr>
            </a:outerShdw>
          </a:effectLst>
        </p:spPr>
        <p:txBody>
          <a:bodyPr/>
          <a:lstStyle/>
          <a:p>
            <a:pPr eaLnBrk="1" hangingPunct="1">
              <a:defRPr/>
            </a:pPr>
            <a:r>
              <a:rPr lang="en-US" sz="3600" b="1" dirty="0">
                <a:latin typeface="Arial" panose="020B0604020202020204" pitchFamily="34" charset="0"/>
                <a:cs typeface="Arial" panose="020B0604020202020204" pitchFamily="34" charset="0"/>
              </a:rPr>
              <a:t>The Spirit Speaks Through the Word</a:t>
            </a:r>
            <a:endParaRPr lang="en-US" sz="32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107504" y="5334000"/>
            <a:ext cx="8928992" cy="1371600"/>
          </a:xfrm>
          <a:solidFill>
            <a:schemeClr val="bg1"/>
          </a:solidFill>
          <a:effectLst>
            <a:outerShdw blurRad="25400" dist="25399" dir="2700000" algn="ctr" rotWithShape="0">
              <a:srgbClr val="000000">
                <a:alpha val="99962"/>
              </a:srgbClr>
            </a:outerShdw>
          </a:effectLst>
        </p:spPr>
        <p:txBody>
          <a:bodyPr anchor="ctr"/>
          <a:lstStyle/>
          <a:p>
            <a:pPr marL="88900" indent="-88900" eaLnBrk="1" hangingPunct="1">
              <a:lnSpc>
                <a:spcPct val="90000"/>
              </a:lnSpc>
              <a:buFont typeface="Wingdings" charset="0"/>
              <a:buNone/>
              <a:defRPr/>
            </a:pPr>
            <a:r>
              <a:rPr lang="en-US" b="1" i="1" dirty="0">
                <a:latin typeface="Arial" panose="020B0604020202020204" pitchFamily="34" charset="0"/>
                <a:cs typeface="Arial" panose="020B0604020202020204" pitchFamily="34" charset="0"/>
              </a:rPr>
              <a:t>"But when he, the Spirit of truth, comes, he will guide you into all truth…" (John 16:14)</a:t>
            </a:r>
          </a:p>
        </p:txBody>
      </p:sp>
    </p:spTree>
    <p:extLst>
      <p:ext uri="{BB962C8B-B14F-4D97-AF65-F5344CB8AC3E}">
        <p14:creationId xmlns:p14="http://schemas.microsoft.com/office/powerpoint/2010/main" val="66663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312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0"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3" grpId="1"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en-US" sz="4000" b="1" dirty="0">
                <a:cs typeface="+mj-cs"/>
              </a:rPr>
              <a:t>How does the Spirit teach</a:t>
            </a:r>
            <a:br>
              <a:rPr lang="en-US" sz="4000" b="1" dirty="0">
                <a:cs typeface="+mj-cs"/>
              </a:rPr>
            </a:br>
            <a:r>
              <a:rPr lang="en-US" sz="4000" b="1" dirty="0">
                <a:cs typeface="+mj-cs"/>
              </a:rPr>
              <a:t> believers God</a:t>
            </a:r>
            <a:r>
              <a:rPr lang="mr-IN" altLang="ja-JP" sz="4000" b="1" dirty="0">
                <a:cs typeface="+mj-cs"/>
              </a:rPr>
              <a:t>'</a:t>
            </a:r>
            <a:r>
              <a:rPr lang="en-US" sz="4000" b="1" dirty="0">
                <a:cs typeface="+mj-cs"/>
              </a:rPr>
              <a:t>s Word (16:12-15)?</a:t>
            </a:r>
            <a:endParaRPr lang="en-US" dirty="0">
              <a:solidFill>
                <a:schemeClr val="bg1"/>
              </a:solidFill>
              <a:cs typeface="+mj-cs"/>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cs typeface="+mn-cs"/>
            </a:endParaRPr>
          </a:p>
        </p:txBody>
      </p:sp>
    </p:spTree>
    <p:extLst>
      <p:ext uri="{BB962C8B-B14F-4D97-AF65-F5344CB8AC3E}">
        <p14:creationId xmlns:p14="http://schemas.microsoft.com/office/powerpoint/2010/main" val="35074034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140114" y="0"/>
            <a:ext cx="2895600" cy="6858000"/>
          </a:xfrm>
          <a:effectLst>
            <a:outerShdw blurRad="63500" dist="35921" dir="2700000" algn="ctr" rotWithShape="0">
              <a:schemeClr val="bg1">
                <a:alpha val="74998"/>
              </a:schemeClr>
            </a:outerShdw>
          </a:effectLst>
        </p:spPr>
        <p:txBody>
          <a:bodyPr/>
          <a:lstStyle/>
          <a:p>
            <a:pPr eaLnBrk="1" hangingPunct="1">
              <a:defRPr/>
            </a:pPr>
            <a:r>
              <a:rPr lang="en-US" sz="4000" b="1" dirty="0">
                <a:latin typeface="Arial" panose="020B0604020202020204" pitchFamily="34" charset="0"/>
                <a:cs typeface="Arial" panose="020B0604020202020204" pitchFamily="34" charset="0"/>
              </a:rPr>
              <a:t>How can you be more open to the Spirit</a:t>
            </a:r>
            <a:r>
              <a:rPr lang="mr-IN" altLang="ja-JP" sz="4000" b="1" dirty="0">
                <a:latin typeface="Arial" panose="020B0604020202020204" pitchFamily="34" charset="0"/>
                <a:cs typeface="+mj-cs"/>
              </a:rPr>
              <a:t>'</a:t>
            </a:r>
            <a:r>
              <a:rPr lang="en-US" sz="4000" b="1" dirty="0">
                <a:latin typeface="Arial" panose="020B0604020202020204" pitchFamily="34" charset="0"/>
                <a:cs typeface="Arial" panose="020B0604020202020204" pitchFamily="34" charset="0"/>
              </a:rPr>
              <a:t>s teaching ministry in your life?</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409936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C42B90-012A-4FA4-94A7-9E91B1A643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b. The Result of the Resurrection</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16:16-28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will be resurrected with great joy after his men grieve, but they will have unlimited access to the Father in prayer through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0302637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3E394-3A6E-40C3-ABE4-62CB4D265D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c. Conclusion</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16:29-33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will not abandon the disciples, but they will know His peace as they wait for Him to fulfill His promise to overcome the world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5502146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5EB8DF-6748-4FC4-BE74-A2EFF41039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D. Prayer by Christ for Believers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17:1-26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prays for Himself, His disciples, and future believers so they can minister successfully on His behalf after He leaves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a:extLst>
              <a:ext uri="{FF2B5EF4-FFF2-40B4-BE49-F238E27FC236}">
                <a16:creationId xmlns:a16="http://schemas.microsoft.com/office/drawing/2014/main" id="{453485E0-9BDD-49CB-9691-B5C815825E98}"/>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graphicFrame>
        <p:nvGraphicFramePr>
          <p:cNvPr id="140374" name="Group 1110">
            <a:extLst>
              <a:ext uri="{FF2B5EF4-FFF2-40B4-BE49-F238E27FC236}">
                <a16:creationId xmlns:a16="http://schemas.microsoft.com/office/drawing/2014/main" id="{5AF742F9-E976-4EF2-A08F-A46FC0F6C3E0}"/>
              </a:ext>
            </a:extLst>
          </p:cNvPr>
          <p:cNvGraphicFramePr>
            <a:graphicFrameLocks noGrp="1"/>
          </p:cNvGraphicFramePr>
          <p:nvPr/>
        </p:nvGraphicFramePr>
        <p:xfrm>
          <a:off x="0" y="685800"/>
          <a:ext cx="9144000" cy="6131549"/>
        </p:xfrm>
        <a:graphic>
          <a:graphicData uri="http://schemas.openxmlformats.org/drawingml/2006/table">
            <a:tbl>
              <a:tblPr/>
              <a:tblGrid>
                <a:gridCol w="1524000">
                  <a:extLst>
                    <a:ext uri="{9D8B030D-6E8A-4147-A177-3AD203B41FA5}">
                      <a16:colId xmlns:a16="http://schemas.microsoft.com/office/drawing/2014/main" val="748944936"/>
                    </a:ext>
                  </a:extLst>
                </a:gridCol>
                <a:gridCol w="1524000">
                  <a:extLst>
                    <a:ext uri="{9D8B030D-6E8A-4147-A177-3AD203B41FA5}">
                      <a16:colId xmlns:a16="http://schemas.microsoft.com/office/drawing/2014/main" val="1179816896"/>
                    </a:ext>
                  </a:extLst>
                </a:gridCol>
                <a:gridCol w="1371600">
                  <a:extLst>
                    <a:ext uri="{9D8B030D-6E8A-4147-A177-3AD203B41FA5}">
                      <a16:colId xmlns:a16="http://schemas.microsoft.com/office/drawing/2014/main" val="1255956337"/>
                    </a:ext>
                  </a:extLst>
                </a:gridCol>
                <a:gridCol w="1524000">
                  <a:extLst>
                    <a:ext uri="{9D8B030D-6E8A-4147-A177-3AD203B41FA5}">
                      <a16:colId xmlns:a16="http://schemas.microsoft.com/office/drawing/2014/main" val="1795397556"/>
                    </a:ext>
                  </a:extLst>
                </a:gridCol>
                <a:gridCol w="1905000">
                  <a:extLst>
                    <a:ext uri="{9D8B030D-6E8A-4147-A177-3AD203B41FA5}">
                      <a16:colId xmlns:a16="http://schemas.microsoft.com/office/drawing/2014/main" val="4273772564"/>
                    </a:ext>
                  </a:extLst>
                </a:gridCol>
                <a:gridCol w="1295400">
                  <a:extLst>
                    <a:ext uri="{9D8B030D-6E8A-4147-A177-3AD203B41FA5}">
                      <a16:colId xmlns:a16="http://schemas.microsoft.com/office/drawing/2014/main" val="796180162"/>
                    </a:ext>
                  </a:extLst>
                </a:gridCol>
              </a:tblGrid>
              <a:tr h="517525">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rPr>
                        <a:t>Deity Made Man for Eternal Life</a:t>
                      </a:r>
                      <a:endParaRPr kumimoji="0" lang="en-US" altLang="en-US" sz="2000" b="1" i="0" u="none" strike="noStrike" cap="none" normalizeH="0" baseline="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84876443"/>
                  </a:ext>
                </a:extLst>
              </a:tr>
              <a:tr h="1327150">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Deity</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 of God</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Revelation </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 of God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Preparation </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a:t>
                      </a:r>
                      <a:r>
                        <a:rPr kumimoji="0" lang="ja-JP"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a:t>
                      </a:r>
                      <a:r>
                        <a:rPr kumimoji="0" lang="en-US" altLang="ja-JP"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 Disciples</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Passion &amp; Resurrection</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 of God</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Adequacy </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 of God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526243561"/>
                  </a:ext>
                </a:extLst>
              </a:tr>
              <a:tr h="45402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1:1-18</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1:19–12:50</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13–17</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18–20</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21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3577002377"/>
                  </a:ext>
                </a:extLst>
              </a:tr>
              <a:tr h="452438">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Prologue</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90"/>
                          </a:solidFill>
                          <a:effectLst/>
                          <a:latin typeface="Arial" panose="020B0604020202020204" pitchFamily="34" charset="0"/>
                          <a:ea typeface="MS PGothic" panose="020B0600070205080204" pitchFamily="34" charset="-128"/>
                        </a:rPr>
                        <a:t>Public </a:t>
                      </a:r>
                      <a:endParaRPr kumimoji="0" lang="en-US" altLang="en-US" sz="1800" b="0" i="0" u="none" strike="noStrike" cap="none" normalizeH="0" baseline="0">
                        <a:ln>
                          <a:noFill/>
                        </a:ln>
                        <a:solidFill>
                          <a:srgbClr val="00009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800000"/>
                          </a:solidFill>
                          <a:effectLst/>
                          <a:latin typeface="Arial" panose="020B0604020202020204" pitchFamily="34" charset="0"/>
                          <a:ea typeface="MS PGothic" panose="020B0600070205080204" pitchFamily="34" charset="-128"/>
                        </a:rPr>
                        <a:t>Private </a:t>
                      </a:r>
                      <a:endParaRPr kumimoji="0" lang="en-US" altLang="en-US" sz="1800" b="0" i="0" u="none" strike="noStrike" cap="none" normalizeH="0" baseline="0">
                        <a:ln>
                          <a:noFill/>
                        </a:ln>
                        <a:solidFill>
                          <a:srgbClr val="8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90"/>
                          </a:solidFill>
                          <a:effectLst/>
                          <a:latin typeface="Arial" panose="020B0604020202020204" pitchFamily="34" charset="0"/>
                          <a:ea typeface="MS PGothic" panose="020B0600070205080204" pitchFamily="34" charset="-128"/>
                        </a:rPr>
                        <a:t>Public </a:t>
                      </a:r>
                      <a:endParaRPr kumimoji="0" lang="en-US" altLang="en-US" sz="1800" b="0" i="0" u="none" strike="noStrike" cap="none" normalizeH="0" baseline="0">
                        <a:ln>
                          <a:noFill/>
                        </a:ln>
                        <a:solidFill>
                          <a:srgbClr val="00009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800000"/>
                          </a:solidFill>
                          <a:effectLst/>
                          <a:latin typeface="Arial" panose="020B0604020202020204" pitchFamily="34" charset="0"/>
                          <a:ea typeface="MS PGothic" panose="020B0600070205080204" pitchFamily="34" charset="-128"/>
                        </a:rPr>
                        <a:t>Private </a:t>
                      </a:r>
                      <a:endParaRPr kumimoji="0" lang="en-US" altLang="en-US" sz="1800" b="0" i="0" u="none" strike="noStrike" cap="none" normalizeH="0" baseline="0">
                        <a:ln>
                          <a:noFill/>
                        </a:ln>
                        <a:solidFill>
                          <a:srgbClr val="8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161833423"/>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Incarnation</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2 Signs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Received</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1:19–4:54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5 Signs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Rejected</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5–12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Upper Room Discourse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(no signs)</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Ultimate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Sign</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Last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Sign</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498788027"/>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Eternity Past</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Fall </a:t>
                      </a:r>
                      <a:r>
                        <a:rPr kumimoji="0" lang="en-US" altLang="en-US" sz="14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AD</a:t>
                      </a: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 29-</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Monday,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30 March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Thursday,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2 April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Friday,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3 April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Sunday,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5 April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May,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AD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215032507"/>
                  </a:ext>
                </a:extLst>
              </a:tr>
              <a:tr h="858838">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Ephesus (</a:t>
                      </a:r>
                      <a:r>
                        <a:rPr kumimoji="0" lang="en-US" altLang="en-US" sz="16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AD</a:t>
                      </a:r>
                      <a:r>
                        <a:rPr kumimoji="0" lang="en-US" altLang="en-US" sz="19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 65-69)</a:t>
                      </a: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2428951"/>
                  </a:ext>
                </a:extLst>
              </a:tr>
              <a:tr h="304800">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73514922"/>
                  </a:ext>
                </a:extLst>
              </a:tr>
            </a:tbl>
          </a:graphicData>
        </a:graphic>
      </p:graphicFrame>
      <p:sp>
        <p:nvSpPr>
          <p:cNvPr id="115747" name="Rectangle 1079">
            <a:extLst>
              <a:ext uri="{FF2B5EF4-FFF2-40B4-BE49-F238E27FC236}">
                <a16:creationId xmlns:a16="http://schemas.microsoft.com/office/drawing/2014/main" id="{6044E9EC-E576-42AC-85B0-18129CFB94FB}"/>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200">
                <a:effectLst/>
              </a:rPr>
              <a:t>Overview of John</a:t>
            </a:r>
            <a:r>
              <a:rPr lang="ja-JP" altLang="en-US" sz="3200">
                <a:effectLst/>
              </a:rPr>
              <a:t>’</a:t>
            </a:r>
            <a:r>
              <a:rPr lang="en-US" altLang="ja-JP" sz="3200">
                <a:effectLst/>
              </a:rPr>
              <a:t>s Gospel</a:t>
            </a:r>
            <a:endParaRPr lang="en-US" altLang="en-US" sz="5400">
              <a:effectLst/>
            </a:endParaRPr>
          </a:p>
        </p:txBody>
      </p:sp>
      <p:sp>
        <p:nvSpPr>
          <p:cNvPr id="115748" name="Text Box 3">
            <a:extLst>
              <a:ext uri="{FF2B5EF4-FFF2-40B4-BE49-F238E27FC236}">
                <a16:creationId xmlns:a16="http://schemas.microsoft.com/office/drawing/2014/main" id="{641CB069-757D-4867-95A9-D45F01CE18BF}"/>
              </a:ext>
            </a:extLst>
          </p:cNvPr>
          <p:cNvSpPr txBox="1">
            <a:spLocks noChangeArrowheads="1"/>
          </p:cNvSpPr>
          <p:nvPr/>
        </p:nvSpPr>
        <p:spPr bwMode="auto">
          <a:xfrm>
            <a:off x="8426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107</a:t>
            </a:r>
          </a:p>
        </p:txBody>
      </p:sp>
      <p:sp>
        <p:nvSpPr>
          <p:cNvPr id="124965" name="Rectangle 1">
            <a:extLst>
              <a:ext uri="{FF2B5EF4-FFF2-40B4-BE49-F238E27FC236}">
                <a16:creationId xmlns:a16="http://schemas.microsoft.com/office/drawing/2014/main" id="{66C531A2-2787-4ACA-8A6E-948F84BC25DB}"/>
              </a:ext>
            </a:extLst>
          </p:cNvPr>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52537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Tree>
    <p:extLst>
      <p:ext uri="{BB962C8B-B14F-4D97-AF65-F5344CB8AC3E}">
        <p14:creationId xmlns:p14="http://schemas.microsoft.com/office/powerpoint/2010/main" val="222647253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Jerusalem from the East, AD 33</a:t>
            </a:r>
            <a:endParaRPr lang="en-US" altLang="en-US" b="1">
              <a:solidFill>
                <a:schemeClr val="bg1"/>
              </a:solidFill>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484188" y="1412875"/>
            <a:ext cx="3987800" cy="830263"/>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13–14</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Passover at Mark’s House</a:t>
            </a: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539750" y="3789363"/>
            <a:ext cx="1860550" cy="830262"/>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15–16</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Vineyard</a:t>
            </a: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627313" y="5229225"/>
            <a:ext cx="1347787" cy="830263"/>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John 17</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Prayer</a:t>
            </a: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401286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en-US" altLang="en-US">
                <a:latin typeface="Arial" panose="020B0604020202020204" pitchFamily="34" charset="0"/>
              </a:rPr>
              <a:t>Christ’s Prayer in John 17</a:t>
            </a: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102657" y="1471611"/>
            <a:ext cx="8838142" cy="333745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“There is no voice which has ever been heard, either in heaven or in earth, more exalted, more holy, more fruitful, more sublime, than the prayer offered up by the Son to God Himself.” </a:t>
            </a: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366575" y="4991101"/>
            <a:ext cx="7574224"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––Philip Melanchthon</a:t>
            </a: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Object 2">
            <a:extLst>
              <a:ext uri="{FF2B5EF4-FFF2-40B4-BE49-F238E27FC236}">
                <a16:creationId xmlns:a16="http://schemas.microsoft.com/office/drawing/2014/main" id="{B470DA8C-396F-40BE-8924-6AE828830024}"/>
              </a:ext>
            </a:extLst>
          </p:cNvPr>
          <p:cNvGraphicFramePr>
            <a:graphicFrameLocks noChangeAspect="1"/>
          </p:cNvGraphicFramePr>
          <p:nvPr>
            <p:extLst>
              <p:ext uri="{D42A27DB-BD31-4B8C-83A1-F6EECF244321}">
                <p14:modId xmlns:p14="http://schemas.microsoft.com/office/powerpoint/2010/main" val="3713655247"/>
              </p:ext>
            </p:extLst>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21857" name="Object 2">
                        <a:extLst>
                          <a:ext uri="{FF2B5EF4-FFF2-40B4-BE49-F238E27FC236}">
                            <a16:creationId xmlns:a16="http://schemas.microsoft.com/office/drawing/2014/main" id="{B470DA8C-396F-40BE-8924-6AE828830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8" name="Object 3">
            <a:extLst>
              <a:ext uri="{FF2B5EF4-FFF2-40B4-BE49-F238E27FC236}">
                <a16:creationId xmlns:a16="http://schemas.microsoft.com/office/drawing/2014/main" id="{B716CA0C-6828-4026-A28F-82BCA62D0E00}"/>
              </a:ext>
            </a:extLst>
          </p:cNvPr>
          <p:cNvGraphicFramePr>
            <a:graphicFrameLocks noChangeAspect="1"/>
          </p:cNvGraphicFramePr>
          <p:nvPr>
            <p:extLst>
              <p:ext uri="{D42A27DB-BD31-4B8C-83A1-F6EECF244321}">
                <p14:modId xmlns:p14="http://schemas.microsoft.com/office/powerpoint/2010/main" val="940952949"/>
              </p:ext>
            </p:extLst>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21858" name="Object 3">
                        <a:extLst>
                          <a:ext uri="{FF2B5EF4-FFF2-40B4-BE49-F238E27FC236}">
                            <a16:creationId xmlns:a16="http://schemas.microsoft.com/office/drawing/2014/main" id="{B716CA0C-6828-4026-A28F-82BCA62D0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9" name="Object 4">
            <a:extLst>
              <a:ext uri="{FF2B5EF4-FFF2-40B4-BE49-F238E27FC236}">
                <a16:creationId xmlns:a16="http://schemas.microsoft.com/office/drawing/2014/main" id="{615D6923-5AB3-4801-A1DF-2C7D680796E3}"/>
              </a:ext>
            </a:extLst>
          </p:cNvPr>
          <p:cNvGraphicFramePr>
            <a:graphicFrameLocks noChangeAspect="1"/>
          </p:cNvGraphicFramePr>
          <p:nvPr>
            <p:extLst>
              <p:ext uri="{D42A27DB-BD31-4B8C-83A1-F6EECF244321}">
                <p14:modId xmlns:p14="http://schemas.microsoft.com/office/powerpoint/2010/main" val="1560440685"/>
              </p:ext>
            </p:extLst>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21859" name="Object 4">
                        <a:extLst>
                          <a:ext uri="{FF2B5EF4-FFF2-40B4-BE49-F238E27FC236}">
                            <a16:creationId xmlns:a16="http://schemas.microsoft.com/office/drawing/2014/main" id="{615D6923-5AB3-4801-A1DF-2C7D68079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0" name="Object 5">
            <a:extLst>
              <a:ext uri="{FF2B5EF4-FFF2-40B4-BE49-F238E27FC236}">
                <a16:creationId xmlns:a16="http://schemas.microsoft.com/office/drawing/2014/main" id="{2E9A5F5C-2CF7-4086-9218-03C6801396E9}"/>
              </a:ext>
            </a:extLst>
          </p:cNvPr>
          <p:cNvGraphicFramePr>
            <a:graphicFrameLocks noChangeAspect="1"/>
          </p:cNvGraphicFramePr>
          <p:nvPr>
            <p:extLst>
              <p:ext uri="{D42A27DB-BD31-4B8C-83A1-F6EECF244321}">
                <p14:modId xmlns:p14="http://schemas.microsoft.com/office/powerpoint/2010/main" val="2298192561"/>
              </p:ext>
            </p:extLst>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21860" name="Object 5">
                        <a:extLst>
                          <a:ext uri="{FF2B5EF4-FFF2-40B4-BE49-F238E27FC236}">
                            <a16:creationId xmlns:a16="http://schemas.microsoft.com/office/drawing/2014/main" id="{2E9A5F5C-2CF7-4086-9218-03C6801396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1" name="Object 6">
            <a:extLst>
              <a:ext uri="{FF2B5EF4-FFF2-40B4-BE49-F238E27FC236}">
                <a16:creationId xmlns:a16="http://schemas.microsoft.com/office/drawing/2014/main" id="{4DD48867-9C95-4F1F-B1EA-FA5AAB096C32}"/>
              </a:ext>
            </a:extLst>
          </p:cNvPr>
          <p:cNvGraphicFramePr>
            <a:graphicFrameLocks noChangeAspect="1"/>
          </p:cNvGraphicFramePr>
          <p:nvPr>
            <p:extLst>
              <p:ext uri="{D42A27DB-BD31-4B8C-83A1-F6EECF244321}">
                <p14:modId xmlns:p14="http://schemas.microsoft.com/office/powerpoint/2010/main" val="96901950"/>
              </p:ext>
            </p:extLst>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21861" name="Object 6">
                        <a:extLst>
                          <a:ext uri="{FF2B5EF4-FFF2-40B4-BE49-F238E27FC236}">
                            <a16:creationId xmlns:a16="http://schemas.microsoft.com/office/drawing/2014/main" id="{4DD48867-9C95-4F1F-B1EA-FA5AAB096C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2" name="Object 7">
            <a:extLst>
              <a:ext uri="{FF2B5EF4-FFF2-40B4-BE49-F238E27FC236}">
                <a16:creationId xmlns:a16="http://schemas.microsoft.com/office/drawing/2014/main" id="{57C7F1CD-19D6-4E91-B714-E13E071270ED}"/>
              </a:ext>
            </a:extLst>
          </p:cNvPr>
          <p:cNvGraphicFramePr>
            <a:graphicFrameLocks noChangeAspect="1"/>
          </p:cNvGraphicFramePr>
          <p:nvPr>
            <p:extLst>
              <p:ext uri="{D42A27DB-BD31-4B8C-83A1-F6EECF244321}">
                <p14:modId xmlns:p14="http://schemas.microsoft.com/office/powerpoint/2010/main" val="3114144598"/>
              </p:ext>
            </p:extLst>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21862" name="Object 7">
                        <a:extLst>
                          <a:ext uri="{FF2B5EF4-FFF2-40B4-BE49-F238E27FC236}">
                            <a16:creationId xmlns:a16="http://schemas.microsoft.com/office/drawing/2014/main" id="{57C7F1CD-19D6-4E91-B714-E13E071270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3" name="Object 8">
            <a:extLst>
              <a:ext uri="{FF2B5EF4-FFF2-40B4-BE49-F238E27FC236}">
                <a16:creationId xmlns:a16="http://schemas.microsoft.com/office/drawing/2014/main" id="{48940BCE-1EDB-41B1-A9E8-F175BD091A28}"/>
              </a:ext>
            </a:extLst>
          </p:cNvPr>
          <p:cNvGraphicFramePr>
            <a:graphicFrameLocks noChangeAspect="1"/>
          </p:cNvGraphicFramePr>
          <p:nvPr>
            <p:extLst>
              <p:ext uri="{D42A27DB-BD31-4B8C-83A1-F6EECF244321}">
                <p14:modId xmlns:p14="http://schemas.microsoft.com/office/powerpoint/2010/main" val="2658323096"/>
              </p:ext>
            </p:extLst>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21863" name="Object 8">
                        <a:extLst>
                          <a:ext uri="{FF2B5EF4-FFF2-40B4-BE49-F238E27FC236}">
                            <a16:creationId xmlns:a16="http://schemas.microsoft.com/office/drawing/2014/main" id="{48940BCE-1EDB-41B1-A9E8-F175BD091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4" name="Object 9">
            <a:extLst>
              <a:ext uri="{FF2B5EF4-FFF2-40B4-BE49-F238E27FC236}">
                <a16:creationId xmlns:a16="http://schemas.microsoft.com/office/drawing/2014/main" id="{8738BD7E-D66F-4B00-BC8B-14571C12AD42}"/>
              </a:ext>
            </a:extLst>
          </p:cNvPr>
          <p:cNvGraphicFramePr>
            <a:graphicFrameLocks noChangeAspect="1"/>
          </p:cNvGraphicFramePr>
          <p:nvPr>
            <p:extLst>
              <p:ext uri="{D42A27DB-BD31-4B8C-83A1-F6EECF244321}">
                <p14:modId xmlns:p14="http://schemas.microsoft.com/office/powerpoint/2010/main" val="562563339"/>
              </p:ext>
            </p:extLst>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21864" name="Object 9">
                        <a:extLst>
                          <a:ext uri="{FF2B5EF4-FFF2-40B4-BE49-F238E27FC236}">
                            <a16:creationId xmlns:a16="http://schemas.microsoft.com/office/drawing/2014/main" id="{8738BD7E-D66F-4B00-BC8B-14571C12AD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5" name="Object 10">
            <a:extLst>
              <a:ext uri="{FF2B5EF4-FFF2-40B4-BE49-F238E27FC236}">
                <a16:creationId xmlns:a16="http://schemas.microsoft.com/office/drawing/2014/main" id="{26907012-92A9-4F5C-88A2-B513A9AB65B2}"/>
              </a:ext>
            </a:extLst>
          </p:cNvPr>
          <p:cNvGraphicFramePr>
            <a:graphicFrameLocks noChangeAspect="1"/>
          </p:cNvGraphicFramePr>
          <p:nvPr>
            <p:extLst>
              <p:ext uri="{D42A27DB-BD31-4B8C-83A1-F6EECF244321}">
                <p14:modId xmlns:p14="http://schemas.microsoft.com/office/powerpoint/2010/main" val="835455510"/>
              </p:ext>
            </p:extLst>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21865" name="Object 10">
                        <a:extLst>
                          <a:ext uri="{FF2B5EF4-FFF2-40B4-BE49-F238E27FC236}">
                            <a16:creationId xmlns:a16="http://schemas.microsoft.com/office/drawing/2014/main" id="{26907012-92A9-4F5C-88A2-B513A9AB65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6" name="Object 11">
            <a:extLst>
              <a:ext uri="{FF2B5EF4-FFF2-40B4-BE49-F238E27FC236}">
                <a16:creationId xmlns:a16="http://schemas.microsoft.com/office/drawing/2014/main" id="{F2063E14-6D19-497D-B619-08404E49AEDE}"/>
              </a:ext>
            </a:extLst>
          </p:cNvPr>
          <p:cNvGraphicFramePr>
            <a:graphicFrameLocks noChangeAspect="1"/>
          </p:cNvGraphicFramePr>
          <p:nvPr>
            <p:extLst>
              <p:ext uri="{D42A27DB-BD31-4B8C-83A1-F6EECF244321}">
                <p14:modId xmlns:p14="http://schemas.microsoft.com/office/powerpoint/2010/main" val="1276411791"/>
              </p:ext>
            </p:extLst>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5" imgW="4105848" imgH="4172532" progId="MSPhotoEd.3">
                  <p:embed/>
                </p:oleObj>
              </mc:Choice>
              <mc:Fallback>
                <p:oleObj name="Photo Editor Photo" r:id="rId5" imgW="4105848" imgH="4172532" progId="MSPhotoEd.3">
                  <p:embed/>
                  <p:pic>
                    <p:nvPicPr>
                      <p:cNvPr id="121866" name="Object 11">
                        <a:extLst>
                          <a:ext uri="{FF2B5EF4-FFF2-40B4-BE49-F238E27FC236}">
                            <a16:creationId xmlns:a16="http://schemas.microsoft.com/office/drawing/2014/main" id="{F2063E14-6D19-497D-B619-08404E49AED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7" name="Object 12">
            <a:extLst>
              <a:ext uri="{FF2B5EF4-FFF2-40B4-BE49-F238E27FC236}">
                <a16:creationId xmlns:a16="http://schemas.microsoft.com/office/drawing/2014/main" id="{14055E9F-D74D-4CA3-803E-EB5717581CCB}"/>
              </a:ext>
            </a:extLst>
          </p:cNvPr>
          <p:cNvGraphicFramePr>
            <a:graphicFrameLocks noChangeAspect="1"/>
          </p:cNvGraphicFramePr>
          <p:nvPr>
            <p:extLst>
              <p:ext uri="{D42A27DB-BD31-4B8C-83A1-F6EECF244321}">
                <p14:modId xmlns:p14="http://schemas.microsoft.com/office/powerpoint/2010/main" val="272174148"/>
              </p:ext>
            </p:extLst>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2" imgW="4544059" imgH="4571429" progId="MSPhotoEd.3">
                  <p:embed/>
                </p:oleObj>
              </mc:Choice>
              <mc:Fallback>
                <p:oleObj name="Photo Editor Photo" r:id="rId22" imgW="4544059" imgH="4571429" progId="MSPhotoEd.3">
                  <p:embed/>
                  <p:pic>
                    <p:nvPicPr>
                      <p:cNvPr id="121867" name="Object 12">
                        <a:extLst>
                          <a:ext uri="{FF2B5EF4-FFF2-40B4-BE49-F238E27FC236}">
                            <a16:creationId xmlns:a16="http://schemas.microsoft.com/office/drawing/2014/main" id="{14055E9F-D74D-4CA3-803E-EB5717581CC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8" name="Object 13">
            <a:extLst>
              <a:ext uri="{FF2B5EF4-FFF2-40B4-BE49-F238E27FC236}">
                <a16:creationId xmlns:a16="http://schemas.microsoft.com/office/drawing/2014/main" id="{115F5F6A-A931-46CD-88BC-F988B35F4A46}"/>
              </a:ext>
            </a:extLst>
          </p:cNvPr>
          <p:cNvGraphicFramePr>
            <a:graphicFrameLocks noChangeAspect="1"/>
          </p:cNvGraphicFramePr>
          <p:nvPr>
            <p:extLst>
              <p:ext uri="{D42A27DB-BD31-4B8C-83A1-F6EECF244321}">
                <p14:modId xmlns:p14="http://schemas.microsoft.com/office/powerpoint/2010/main" val="154602344"/>
              </p:ext>
            </p:extLst>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4" imgW="4552381" imgH="4571429" progId="MSPhotoEd.3">
                  <p:embed/>
                </p:oleObj>
              </mc:Choice>
              <mc:Fallback>
                <p:oleObj name="Photo Editor Photo" r:id="rId24" imgW="4552381" imgH="4571429" progId="MSPhotoEd.3">
                  <p:embed/>
                  <p:pic>
                    <p:nvPicPr>
                      <p:cNvPr id="121868" name="Object 13">
                        <a:extLst>
                          <a:ext uri="{FF2B5EF4-FFF2-40B4-BE49-F238E27FC236}">
                            <a16:creationId xmlns:a16="http://schemas.microsoft.com/office/drawing/2014/main" id="{115F5F6A-A931-46CD-88BC-F988B35F4A4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a:effectLst/>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Matthew</a:t>
              </a: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a:effectLst/>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a:effectLst/>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John</a:t>
              </a: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a:effectLst/>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Thomas</a:t>
              </a: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a:effectLst/>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Bartholomew</a:t>
              </a: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a:effectLst/>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Philip</a:t>
              </a: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a:effectLst/>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Thaddeus</a:t>
              </a: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a:effectLst/>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James bar Alphaeus</a:t>
              </a: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a:effectLst/>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James</a:t>
              </a: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a:effectLst/>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Peter</a:t>
              </a: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033088" y="3810000"/>
            <a:ext cx="12971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Himself</a:t>
            </a: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379720" y="4876800"/>
            <a:ext cx="1535998"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Disciples</a:t>
            </a: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a:effectLst/>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Simon the Zealot</a:t>
              </a: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120267" y="6035675"/>
            <a:ext cx="2032929"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All Believers</a:t>
            </a: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p:spPr>
        <p:txBody>
          <a:bodyPr/>
          <a:lstStyle/>
          <a:p>
            <a:pPr eaLnBrk="1" hangingPunct="1"/>
            <a:r>
              <a:rPr lang="en-US" altLang="en-US" sz="4000" b="1" dirty="0">
                <a:solidFill>
                  <a:schemeClr val="bg1"/>
                </a:solidFill>
                <a:effectLst>
                  <a:outerShdw blurRad="50800" dist="50800" dir="5400000" algn="ctr" rotWithShape="0">
                    <a:schemeClr val="tx1"/>
                  </a:outerShdw>
                </a:effectLst>
              </a:rPr>
              <a:t>Widening Circle of Christ's Prayer</a:t>
            </a:r>
            <a:endParaRPr lang="en-US" altLang="en-US"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Finally pray for those </a:t>
            </a:r>
            <a:r>
              <a:rPr kumimoji="0" lang="en-US" altLang="en-US" sz="3200" b="1" i="0" u="none" strike="noStrike" kern="1200" cap="none" spc="0" normalizeH="0" baseline="0" noProof="0">
                <a:ln>
                  <a:noFill/>
                </a:ln>
                <a:solidFill>
                  <a:srgbClr val="FFFF00"/>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outside</a:t>
            </a:r>
            <a:r>
              <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 your influence</a:t>
            </a: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p:spPr>
        <p:txBody>
          <a:bodyPr/>
          <a:lstStyle/>
          <a:p>
            <a:pPr eaLnBrk="1" hangingPunct="1"/>
            <a:r>
              <a:rPr lang="en-US" altLang="en-US" b="1">
                <a:solidFill>
                  <a:schemeClr val="bg1"/>
                </a:solidFill>
                <a:effectLst>
                  <a:outerShdw blurRad="50800" dist="50800" dir="5400000" algn="ctr" rotWithShape="0">
                    <a:schemeClr val="tx1"/>
                  </a:outerShdw>
                </a:effectLst>
              </a:rPr>
              <a:t>A Pattern for Prayer</a:t>
            </a:r>
            <a:endParaRPr lang="en-US" altLang="en-US">
              <a:solidFill>
                <a:schemeClr val="bg1"/>
              </a:solidFill>
              <a:effectLst>
                <a:outerShdw blurRad="50800" dist="50800" dir="5400000" algn="ctr" rotWithShape="0">
                  <a:schemeClr val="tx1"/>
                </a:outerShdw>
              </a:effectLst>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Then pray for those in your </a:t>
            </a:r>
            <a:r>
              <a:rPr kumimoji="0" lang="en-US" altLang="en-US" sz="3200" b="1" i="0" u="none" strike="noStrike" kern="1200" cap="none" spc="0" normalizeH="0" baseline="0" noProof="0">
                <a:ln>
                  <a:noFill/>
                </a:ln>
                <a:solidFill>
                  <a:srgbClr val="FFFF00"/>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closest</a:t>
            </a:r>
            <a:r>
              <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 sphere of influence</a:t>
            </a: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p:spPr>
        <p:txBody>
          <a:bodyPr/>
          <a:lstStyle/>
          <a:p>
            <a:pPr marL="0" indent="0" algn="ctr" eaLnBrk="1" hangingPunct="1">
              <a:buFontTx/>
              <a:buNone/>
            </a:pPr>
            <a:r>
              <a:rPr lang="en-US" altLang="en-US" b="1">
                <a:solidFill>
                  <a:schemeClr val="bg1"/>
                </a:solidFill>
                <a:effectLst>
                  <a:outerShdw blurRad="50800" dist="50800" dir="5400000" algn="ctr" rotWithShape="0">
                    <a:schemeClr val="tx1"/>
                  </a:outerShdw>
                </a:effectLst>
              </a:rPr>
              <a:t>First pray that </a:t>
            </a:r>
            <a:br>
              <a:rPr lang="en-US" altLang="en-US" b="1">
                <a:solidFill>
                  <a:schemeClr val="bg1"/>
                </a:solidFill>
                <a:effectLst>
                  <a:outerShdw blurRad="50800" dist="50800" dir="5400000" algn="ctr" rotWithShape="0">
                    <a:schemeClr val="tx1"/>
                  </a:outerShdw>
                </a:effectLst>
              </a:rPr>
            </a:br>
            <a:r>
              <a:rPr lang="en-US" altLang="en-US" b="1">
                <a:solidFill>
                  <a:srgbClr val="FFFF00"/>
                </a:solidFill>
                <a:effectLst>
                  <a:outerShdw blurRad="50800" dist="50800" dir="5400000" algn="ctr" rotWithShape="0">
                    <a:schemeClr val="tx1"/>
                  </a:outerShdw>
                </a:effectLst>
              </a:rPr>
              <a:t>you</a:t>
            </a:r>
            <a:r>
              <a:rPr lang="en-US" altLang="en-US" b="1">
                <a:solidFill>
                  <a:schemeClr val="bg1"/>
                </a:solidFill>
                <a:effectLst>
                  <a:outerShdw blurRad="50800" dist="50800" dir="5400000" algn="ctr" rotWithShape="0">
                    <a:schemeClr val="tx1"/>
                  </a:outerShdw>
                </a:effectLst>
              </a:rPr>
              <a:t> are in </a:t>
            </a:r>
            <a:br>
              <a:rPr lang="en-US" altLang="en-US" b="1">
                <a:solidFill>
                  <a:schemeClr val="bg1"/>
                </a:solidFill>
                <a:effectLst>
                  <a:outerShdw blurRad="50800" dist="50800" dir="5400000" algn="ctr" rotWithShape="0">
                    <a:schemeClr val="tx1"/>
                  </a:outerShdw>
                </a:effectLst>
              </a:rPr>
            </a:br>
            <a:r>
              <a:rPr lang="en-US" altLang="en-US" b="1">
                <a:solidFill>
                  <a:schemeClr val="bg1"/>
                </a:solidFill>
                <a:effectLst>
                  <a:outerShdw blurRad="50800" dist="50800" dir="5400000" algn="ctr" rotWithShape="0">
                    <a:schemeClr val="tx1"/>
                  </a:outerShdw>
                </a:effectLst>
              </a:rPr>
              <a:t>God’s will</a:t>
            </a:r>
          </a:p>
        </p:txBody>
      </p:sp>
    </p:spTree>
    <p:extLst>
      <p:ext uri="{BB962C8B-B14F-4D97-AF65-F5344CB8AC3E}">
        <p14:creationId xmlns:p14="http://schemas.microsoft.com/office/powerpoint/2010/main" val="39700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4">
                                            <p:txEl>
                                              <p:pRg st="9" end="9"/>
                                            </p:txEl>
                                          </p:spTgt>
                                        </p:tgtEl>
                                        <p:attrNameLst>
                                          <p:attrName>style.visibility</p:attrName>
                                        </p:attrNameLst>
                                      </p:cBhvr>
                                      <p:to>
                                        <p:strVal val="visible"/>
                                      </p:to>
                                    </p:set>
                                    <p:animEffect transition="in" filter="dissolve">
                                      <p:cBhvr>
                                        <p:cTn id="17"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3" grpId="0" build="p" autoUpdateAnimBg="0"/>
      <p:bldP spid="1517571"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1. His Prayer for Himself </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17:1-5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prays for His resurrection and glorification, showing His subjection to God and confidence in God for His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A Pattern for Prayer</a:t>
            </a:r>
            <a:endParaRPr lang="en-US" altLang="en-US">
              <a:solidFill>
                <a:schemeClr val="bg1"/>
              </a:solidFill>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en-US" altLang="en-US" b="1">
                <a:solidFill>
                  <a:schemeClr val="bg1"/>
                </a:solidFill>
                <a:effectLst>
                  <a:outerShdw blurRad="38100" dist="38100" dir="2700000" algn="tl">
                    <a:srgbClr val="000000"/>
                  </a:outerShdw>
                </a:effectLst>
              </a:rPr>
              <a:t>I. Pray that </a:t>
            </a:r>
            <a:r>
              <a:rPr lang="en-US" altLang="en-US" b="1">
                <a:solidFill>
                  <a:srgbClr val="FFFF00"/>
                </a:solidFill>
                <a:effectLst>
                  <a:outerShdw blurRad="38100" dist="38100" dir="2700000" algn="tl">
                    <a:srgbClr val="000000"/>
                  </a:outerShdw>
                </a:effectLst>
              </a:rPr>
              <a:t>you</a:t>
            </a:r>
            <a:r>
              <a:rPr lang="en-US" altLang="en-US" b="1">
                <a:solidFill>
                  <a:schemeClr val="bg1"/>
                </a:solidFill>
                <a:effectLst>
                  <a:outerShdw blurRad="38100" dist="38100" dir="2700000" algn="tl">
                    <a:srgbClr val="000000"/>
                  </a:outerShdw>
                </a:effectLst>
              </a:rPr>
              <a:t> will glorify God by fulfilling his </a:t>
            </a:r>
            <a:r>
              <a:rPr lang="en-US" altLang="en-US" b="1">
                <a:solidFill>
                  <a:srgbClr val="FFFF00"/>
                </a:solidFill>
                <a:effectLst>
                  <a:outerShdw blurRad="38100" dist="38100" dir="2700000" algn="tl">
                    <a:srgbClr val="000000"/>
                  </a:outerShdw>
                </a:effectLst>
              </a:rPr>
              <a:t>calling</a:t>
            </a:r>
            <a:r>
              <a:rPr lang="en-US" altLang="en-US" b="1">
                <a:solidFill>
                  <a:schemeClr val="bg1"/>
                </a:solidFill>
                <a:effectLst>
                  <a:outerShdw blurRad="38100" dist="38100" dir="2700000" algn="tl">
                    <a:srgbClr val="000000"/>
                  </a:outerShdw>
                </a:effectLst>
              </a:rPr>
              <a:t> for you.</a:t>
            </a:r>
          </a:p>
        </p:txBody>
      </p:sp>
    </p:spTree>
    <p:extLst>
      <p:ext uri="{BB962C8B-B14F-4D97-AF65-F5344CB8AC3E}">
        <p14:creationId xmlns:p14="http://schemas.microsoft.com/office/powerpoint/2010/main" val="3931136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033088" y="3810000"/>
            <a:ext cx="1297150" cy="830997"/>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uLnTx/>
                <a:uFillTx/>
                <a:latin typeface="Arial" charset="0"/>
                <a:ea typeface="ＭＳ Ｐゴシック" charset="-128"/>
              </a:rPr>
              <a:t>For </a:t>
            </a:r>
            <a:br>
              <a:rPr kumimoji="0" lang="en-US" sz="2400" b="1" i="0" u="none" strike="noStrike" kern="1200" cap="none" spc="0" normalizeH="0" baseline="0" noProof="0" dirty="0">
                <a:ln>
                  <a:noFill/>
                </a:ln>
                <a:solidFill>
                  <a:srgbClr val="FFFFFF"/>
                </a:solidFill>
                <a:uLnTx/>
                <a:uFillTx/>
                <a:latin typeface="Arial" charset="0"/>
                <a:ea typeface="ＭＳ Ｐゴシック" charset="-128"/>
              </a:rPr>
            </a:br>
            <a:r>
              <a:rPr kumimoji="0" lang="en-US" sz="2400" b="1" i="0" u="none" strike="noStrike" kern="1200" cap="none" spc="0" normalizeH="0" baseline="0" noProof="0" dirty="0">
                <a:ln>
                  <a:noFill/>
                </a:ln>
                <a:solidFill>
                  <a:srgbClr val="FFFFFF"/>
                </a:solidFill>
                <a:uLnTx/>
                <a:uFillTx/>
                <a:latin typeface="Arial" charset="0"/>
                <a:ea typeface="ＭＳ Ｐゴシック" charset="-128"/>
              </a:rPr>
              <a:t>Himself</a:t>
            </a: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dirty="0">
                <a:solidFill>
                  <a:schemeClr val="bg1"/>
                </a:solidFill>
              </a:rPr>
              <a:t>Widening Circle of Christ's Prayer</a:t>
            </a:r>
            <a:endParaRPr lang="en-US" altLang="en-US" b="1" dirty="0">
              <a:solidFill>
                <a:schemeClr val="bg1"/>
              </a:solidFill>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p:spPr>
        <p:txBody>
          <a:bodyPr/>
          <a:lstStyle/>
          <a:p>
            <a:pPr eaLnBrk="1" hangingPunct="1"/>
            <a:r>
              <a:rPr lang="ja-JP" altLang="en-US" sz="5400" b="1">
                <a:solidFill>
                  <a:schemeClr val="bg1"/>
                </a:solidFill>
                <a:effectLst>
                  <a:outerShdw blurRad="50800" dist="88900" dir="2700000" algn="tl" rotWithShape="0">
                    <a:prstClr val="black">
                      <a:alpha val="65000"/>
                    </a:prstClr>
                  </a:outerShdw>
                </a:effectLst>
              </a:rPr>
              <a:t>“</a:t>
            </a:r>
            <a:r>
              <a:rPr lang="en-US" altLang="ja-JP" sz="5400" b="1">
                <a:solidFill>
                  <a:schemeClr val="bg1"/>
                </a:solidFill>
                <a:effectLst>
                  <a:outerShdw blurRad="50800" dist="88900" dir="2700000" algn="tl" rotWithShape="0">
                    <a:prstClr val="black">
                      <a:alpha val="65000"/>
                    </a:prstClr>
                  </a:outerShdw>
                </a:effectLst>
              </a:rPr>
              <a:t>The time has come.  Glorify your Son…</a:t>
            </a:r>
            <a:r>
              <a:rPr lang="ja-JP" altLang="en-US" sz="5400" b="1">
                <a:solidFill>
                  <a:schemeClr val="bg1"/>
                </a:solidFill>
                <a:effectLst>
                  <a:outerShdw blurRad="50800" dist="88900" dir="2700000" algn="tl" rotWithShape="0">
                    <a:prstClr val="black">
                      <a:alpha val="65000"/>
                    </a:prstClr>
                  </a:outerShdw>
                </a:effectLst>
              </a:rPr>
              <a:t>”</a:t>
            </a:r>
            <a:r>
              <a:rPr lang="en-US" altLang="ja-JP" sz="5400" b="1">
                <a:solidFill>
                  <a:schemeClr val="bg1"/>
                </a:solidFill>
                <a:effectLst>
                  <a:outerShdw blurRad="50800" dist="88900" dir="2700000" algn="tl" rotWithShape="0">
                    <a:prstClr val="black">
                      <a:alpha val="65000"/>
                    </a:prstClr>
                  </a:outerShdw>
                </a:effectLst>
              </a:rPr>
              <a:t> (17:1)</a:t>
            </a:r>
            <a:endParaRPr lang="en-US" altLang="en-US" sz="6000" b="1">
              <a:solidFill>
                <a:schemeClr val="bg1"/>
              </a:solidFill>
              <a:effectLst>
                <a:outerShdw blurRad="50800" dist="88900" dir="2700000" algn="tl" rotWithShape="0">
                  <a:prstClr val="black">
                    <a:alpha val="65000"/>
                  </a:prstClr>
                </a:outerShdw>
              </a:effectLst>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p:spPr>
        <p:txBody>
          <a:bodyPr/>
          <a:lstStyle/>
          <a:p>
            <a:pPr eaLnBrk="1" hangingPunct="1"/>
            <a:r>
              <a:rPr lang="ja-JP" altLang="en-US" sz="3600" b="1" i="1">
                <a:solidFill>
                  <a:schemeClr val="bg1"/>
                </a:solidFill>
                <a:effectLst>
                  <a:outerShdw blurRad="50800" dist="88900" dir="2700000" algn="tl" rotWithShape="0">
                    <a:prstClr val="black">
                      <a:alpha val="65000"/>
                    </a:prstClr>
                  </a:outerShdw>
                </a:effectLst>
              </a:rPr>
              <a:t>“</a:t>
            </a:r>
            <a:r>
              <a:rPr lang="en-US" altLang="ja-JP" sz="3600" b="1" i="1">
                <a:solidFill>
                  <a:schemeClr val="bg1"/>
                </a:solidFill>
                <a:effectLst>
                  <a:outerShdw blurRad="50800" dist="88900" dir="2700000" algn="tl" rotWithShape="0">
                    <a:prstClr val="black">
                      <a:alpha val="65000"/>
                    </a:prstClr>
                  </a:outerShdw>
                </a:effectLst>
              </a:rPr>
              <a:t>I have brought you </a:t>
            </a:r>
            <a:r>
              <a:rPr lang="en-US" altLang="ja-JP" sz="3600" b="1" i="1">
                <a:solidFill>
                  <a:srgbClr val="FFFF00"/>
                </a:solidFill>
                <a:effectLst>
                  <a:outerShdw blurRad="50800" dist="88900" dir="2700000" algn="tl" rotWithShape="0">
                    <a:prstClr val="black">
                      <a:alpha val="65000"/>
                    </a:prstClr>
                  </a:outerShdw>
                </a:effectLst>
              </a:rPr>
              <a:t>glory</a:t>
            </a:r>
            <a:r>
              <a:rPr lang="en-US" altLang="ja-JP" sz="3600" b="1" i="1">
                <a:solidFill>
                  <a:schemeClr val="bg1"/>
                </a:solidFill>
                <a:effectLst>
                  <a:outerShdw blurRad="50800" dist="88900" dir="2700000" algn="tl" rotWithShape="0">
                    <a:prstClr val="black">
                      <a:alpha val="65000"/>
                    </a:prstClr>
                  </a:outerShdw>
                </a:effectLst>
              </a:rPr>
              <a:t> by </a:t>
            </a:r>
            <a:r>
              <a:rPr lang="en-US" altLang="ja-JP" sz="3600" b="1" i="1">
                <a:solidFill>
                  <a:srgbClr val="FFFF00"/>
                </a:solidFill>
                <a:effectLst>
                  <a:outerShdw blurRad="50800" dist="88900" dir="2700000" algn="tl" rotWithShape="0">
                    <a:prstClr val="black">
                      <a:alpha val="65000"/>
                    </a:prstClr>
                  </a:outerShdw>
                </a:effectLst>
              </a:rPr>
              <a:t>completing the work </a:t>
            </a:r>
            <a:br>
              <a:rPr lang="en-US" altLang="ja-JP" sz="3600" b="1" i="1">
                <a:solidFill>
                  <a:schemeClr val="bg1"/>
                </a:solidFill>
                <a:effectLst>
                  <a:outerShdw blurRad="50800" dist="88900" dir="2700000" algn="tl" rotWithShape="0">
                    <a:prstClr val="black">
                      <a:alpha val="65000"/>
                    </a:prstClr>
                  </a:outerShdw>
                </a:effectLst>
              </a:rPr>
            </a:br>
            <a:r>
              <a:rPr lang="en-US" altLang="ja-JP" sz="3600" b="1" i="1">
                <a:solidFill>
                  <a:schemeClr val="bg1"/>
                </a:solidFill>
                <a:effectLst>
                  <a:outerShdw blurRad="50800" dist="88900" dir="2700000" algn="tl" rotWithShape="0">
                    <a:prstClr val="black">
                      <a:alpha val="65000"/>
                    </a:prstClr>
                  </a:outerShdw>
                </a:effectLst>
              </a:rPr>
              <a:t>you gave me to do</a:t>
            </a:r>
            <a:r>
              <a:rPr lang="ja-JP" altLang="en-US" sz="3600" b="1" i="1">
                <a:solidFill>
                  <a:schemeClr val="bg1"/>
                </a:solidFill>
                <a:effectLst>
                  <a:outerShdw blurRad="50800" dist="88900" dir="2700000" algn="tl" rotWithShape="0">
                    <a:prstClr val="black">
                      <a:alpha val="65000"/>
                    </a:prstClr>
                  </a:outerShdw>
                </a:effectLst>
              </a:rPr>
              <a:t>”</a:t>
            </a:r>
            <a:r>
              <a:rPr lang="en-US" altLang="ja-JP" sz="3600" b="1" i="1">
                <a:solidFill>
                  <a:schemeClr val="bg1"/>
                </a:solidFill>
                <a:effectLst>
                  <a:outerShdw blurRad="50800" dist="88900" dir="2700000" algn="tl" rotWithShape="0">
                    <a:prstClr val="black">
                      <a:alpha val="65000"/>
                    </a:prstClr>
                  </a:outerShdw>
                </a:effectLst>
              </a:rPr>
              <a:t> (17:4)</a:t>
            </a:r>
            <a:endParaRPr lang="en-US" altLang="en-US" b="1">
              <a:solidFill>
                <a:schemeClr val="bg1"/>
              </a:solidFill>
              <a:effectLst>
                <a:outerShdw blurRad="50800" dist="88900" dir="2700000" algn="tl" rotWithShape="0">
                  <a:prstClr val="black">
                    <a:alpha val="65000"/>
                  </a:prstClr>
                </a:outerShdw>
              </a:effectLst>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a:t>
            </a:r>
            <a:r>
              <a:rPr kumimoji="0" lang="en-US" altLang="ja-JP"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You granted him authority…</a:t>
            </a:r>
            <a:br>
              <a:rPr kumimoji="0" lang="en-US" altLang="ja-JP"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br>
            <a:r>
              <a:rPr kumimoji="0" lang="en-US" altLang="ja-JP"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[to] give eternal life</a:t>
            </a:r>
            <a:r>
              <a:rPr kumimoji="0" lang="ja-JP" altLang="en-US"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a:t>
            </a:r>
            <a:r>
              <a:rPr kumimoji="0" lang="en-US" altLang="ja-JP"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 (17:2)</a:t>
            </a:r>
            <a:endParaRPr kumimoji="0" lang="en-US" altLang="en-US" sz="3200" b="1" i="0"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Our Father in Heaven</a:t>
            </a:r>
            <a:endParaRPr lang="en-US" b="1" dirty="0">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Hallowed Be Your Name</a:t>
            </a:r>
            <a:endParaRPr lang="en-US" b="1" dirty="0">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5781" name="Picture 5" descr="jesus answer">
            <a:extLst>
              <a:ext uri="{FF2B5EF4-FFF2-40B4-BE49-F238E27FC236}">
                <a16:creationId xmlns:a16="http://schemas.microsoft.com/office/drawing/2014/main" id="{73475FA1-630E-47D0-865C-944E9DAD08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959258">
            <a:off x="228600" y="838200"/>
            <a:ext cx="3352800" cy="2351088"/>
          </a:xfrm>
          <a:prstGeom prst="rect">
            <a:avLst/>
          </a:prstGeom>
          <a:noFill/>
          <a:extLst>
            <a:ext uri="{909E8E84-426E-40DD-AFC4-6F175D3DCCD1}">
              <a14:hiddenFill xmlns:a14="http://schemas.microsoft.com/office/drawing/2010/main">
                <a:solidFill>
                  <a:srgbClr val="FFFFFF"/>
                </a:solidFill>
              </a14:hiddenFill>
            </a:ext>
          </a:extLst>
        </p:spPr>
      </p:pic>
      <p:pic>
        <p:nvPicPr>
          <p:cNvPr id="75783" name="Picture 7" descr="wars">
            <a:extLst>
              <a:ext uri="{FF2B5EF4-FFF2-40B4-BE49-F238E27FC236}">
                <a16:creationId xmlns:a16="http://schemas.microsoft.com/office/drawing/2014/main" id="{46639178-E91D-4396-A968-4F6EBB85CC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04202">
            <a:off x="4951413" y="777875"/>
            <a:ext cx="2781300" cy="2257425"/>
          </a:xfrm>
          <a:prstGeom prst="rect">
            <a:avLst/>
          </a:prstGeom>
          <a:noFill/>
          <a:extLst>
            <a:ext uri="{909E8E84-426E-40DD-AFC4-6F175D3DCCD1}">
              <a14:hiddenFill xmlns:a14="http://schemas.microsoft.com/office/drawing/2010/main">
                <a:solidFill>
                  <a:srgbClr val="FFFFFF"/>
                </a:solidFill>
              </a14:hiddenFill>
            </a:ext>
          </a:extLst>
        </p:spPr>
      </p:pic>
      <p:sp>
        <p:nvSpPr>
          <p:cNvPr id="75784" name="Rectangle 8">
            <a:extLst>
              <a:ext uri="{FF2B5EF4-FFF2-40B4-BE49-F238E27FC236}">
                <a16:creationId xmlns:a16="http://schemas.microsoft.com/office/drawing/2014/main" id="{9EE8543E-C650-4210-8B00-F281AB6E2E2C}"/>
              </a:ext>
            </a:extLst>
          </p:cNvPr>
          <p:cNvSpPr>
            <a:spLocks noRot="1" noChangeArrowheads="1"/>
          </p:cNvSpPr>
          <p:nvPr/>
        </p:nvSpPr>
        <p:spPr bwMode="auto">
          <a:xfrm>
            <a:off x="0" y="1600200"/>
            <a:ext cx="42672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deceive many </a:t>
            </a:r>
          </a:p>
        </p:txBody>
      </p:sp>
      <p:pic>
        <p:nvPicPr>
          <p:cNvPr id="75790" name="Picture 14" descr="wars2">
            <a:extLst>
              <a:ext uri="{FF2B5EF4-FFF2-40B4-BE49-F238E27FC236}">
                <a16:creationId xmlns:a16="http://schemas.microsoft.com/office/drawing/2014/main" id="{5C449474-3E95-4CB4-AEFB-B3845DF8AD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2286000"/>
            <a:ext cx="3657600" cy="1801813"/>
          </a:xfrm>
          <a:prstGeom prst="rect">
            <a:avLst/>
          </a:prstGeom>
          <a:noFill/>
          <a:extLst>
            <a:ext uri="{909E8E84-426E-40DD-AFC4-6F175D3DCCD1}">
              <a14:hiddenFill xmlns:a14="http://schemas.microsoft.com/office/drawing/2010/main">
                <a:solidFill>
                  <a:srgbClr val="FFFFFF"/>
                </a:solidFill>
              </a14:hiddenFill>
            </a:ext>
          </a:extLst>
        </p:spPr>
      </p:pic>
      <p:sp>
        <p:nvSpPr>
          <p:cNvPr id="75791" name="Rectangle 15">
            <a:extLst>
              <a:ext uri="{FF2B5EF4-FFF2-40B4-BE49-F238E27FC236}">
                <a16:creationId xmlns:a16="http://schemas.microsoft.com/office/drawing/2014/main" id="{3D116756-DC7F-42BE-8F0A-6C7601EDF02A}"/>
              </a:ext>
            </a:extLst>
          </p:cNvPr>
          <p:cNvSpPr>
            <a:spLocks noRot="1" noChangeArrowheads="1"/>
          </p:cNvSpPr>
          <p:nvPr/>
        </p:nvSpPr>
        <p:spPr bwMode="auto">
          <a:xfrm>
            <a:off x="4495800" y="2514600"/>
            <a:ext cx="42672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wars and rumours of wars </a:t>
            </a:r>
          </a:p>
        </p:txBody>
      </p:sp>
      <p:pic>
        <p:nvPicPr>
          <p:cNvPr id="75792" name="Picture 16" descr="earthquake">
            <a:extLst>
              <a:ext uri="{FF2B5EF4-FFF2-40B4-BE49-F238E27FC236}">
                <a16:creationId xmlns:a16="http://schemas.microsoft.com/office/drawing/2014/main" id="{522A3F90-87F4-42B2-85F0-EF016DEE40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3429000"/>
            <a:ext cx="3352800" cy="2379663"/>
          </a:xfrm>
          <a:prstGeom prst="rect">
            <a:avLst/>
          </a:prstGeom>
          <a:noFill/>
          <a:extLst>
            <a:ext uri="{909E8E84-426E-40DD-AFC4-6F175D3DCCD1}">
              <a14:hiddenFill xmlns:a14="http://schemas.microsoft.com/office/drawing/2010/main">
                <a:solidFill>
                  <a:srgbClr val="FFFFFF"/>
                </a:solidFill>
              </a14:hiddenFill>
            </a:ext>
          </a:extLst>
        </p:spPr>
      </p:pic>
      <p:pic>
        <p:nvPicPr>
          <p:cNvPr id="75793" name="Picture 17" descr="earthquake2">
            <a:extLst>
              <a:ext uri="{FF2B5EF4-FFF2-40B4-BE49-F238E27FC236}">
                <a16:creationId xmlns:a16="http://schemas.microsoft.com/office/drawing/2014/main" id="{F1DE8850-BF20-4D1F-9B40-89E40C140BD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14600" y="2667000"/>
            <a:ext cx="21336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5794" name="Picture 18" descr="earthquake3">
            <a:extLst>
              <a:ext uri="{FF2B5EF4-FFF2-40B4-BE49-F238E27FC236}">
                <a16:creationId xmlns:a16="http://schemas.microsoft.com/office/drawing/2014/main" id="{D4A0F949-5B09-430E-9C62-754101AEF15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57365">
            <a:off x="304800" y="4191000"/>
            <a:ext cx="3429000" cy="2368550"/>
          </a:xfrm>
          <a:prstGeom prst="rect">
            <a:avLst/>
          </a:prstGeom>
          <a:noFill/>
          <a:extLst>
            <a:ext uri="{909E8E84-426E-40DD-AFC4-6F175D3DCCD1}">
              <a14:hiddenFill xmlns:a14="http://schemas.microsoft.com/office/drawing/2010/main">
                <a:solidFill>
                  <a:srgbClr val="FFFFFF"/>
                </a:solidFill>
              </a14:hiddenFill>
            </a:ext>
          </a:extLst>
        </p:spPr>
      </p:pic>
      <p:pic>
        <p:nvPicPr>
          <p:cNvPr id="75796" name="Picture 20" descr="persecution">
            <a:extLst>
              <a:ext uri="{FF2B5EF4-FFF2-40B4-BE49-F238E27FC236}">
                <a16:creationId xmlns:a16="http://schemas.microsoft.com/office/drawing/2014/main" id="{868668ED-1233-4CC8-86CB-B9D82A089D8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52800" y="3581400"/>
            <a:ext cx="228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5797" name="Picture 21" descr="persecution5">
            <a:extLst>
              <a:ext uri="{FF2B5EF4-FFF2-40B4-BE49-F238E27FC236}">
                <a16:creationId xmlns:a16="http://schemas.microsoft.com/office/drawing/2014/main" id="{D1EAC40F-3283-4D5D-90A2-ED9DFC7519A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608572">
            <a:off x="4572000" y="4191000"/>
            <a:ext cx="3505200" cy="2108200"/>
          </a:xfrm>
          <a:prstGeom prst="rect">
            <a:avLst/>
          </a:prstGeom>
          <a:noFill/>
          <a:extLst>
            <a:ext uri="{909E8E84-426E-40DD-AFC4-6F175D3DCCD1}">
              <a14:hiddenFill xmlns:a14="http://schemas.microsoft.com/office/drawing/2010/main">
                <a:solidFill>
                  <a:srgbClr val="FFFFFF"/>
                </a:solidFill>
              </a14:hiddenFill>
            </a:ext>
          </a:extLst>
        </p:spPr>
      </p:pic>
      <p:sp>
        <p:nvSpPr>
          <p:cNvPr id="75798" name="Rectangle 22">
            <a:extLst>
              <a:ext uri="{FF2B5EF4-FFF2-40B4-BE49-F238E27FC236}">
                <a16:creationId xmlns:a16="http://schemas.microsoft.com/office/drawing/2014/main" id="{2F609215-25B8-4662-A4EA-24FF56EA5CCB}"/>
              </a:ext>
            </a:extLst>
          </p:cNvPr>
          <p:cNvSpPr>
            <a:spLocks noRot="1" noChangeArrowheads="1"/>
          </p:cNvSpPr>
          <p:nvPr/>
        </p:nvSpPr>
        <p:spPr bwMode="auto">
          <a:xfrm>
            <a:off x="2895600" y="5486400"/>
            <a:ext cx="4267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persecutions</a:t>
            </a:r>
          </a:p>
        </p:txBody>
      </p:sp>
      <p:pic>
        <p:nvPicPr>
          <p:cNvPr id="75799" name="Picture 23" descr="j0332916">
            <a:extLst>
              <a:ext uri="{FF2B5EF4-FFF2-40B4-BE49-F238E27FC236}">
                <a16:creationId xmlns:a16="http://schemas.microsoft.com/office/drawing/2014/main" id="{820F9F3F-DD59-4F81-BD8D-721C9B79D29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10400" y="3657600"/>
            <a:ext cx="148431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Text Box 24">
            <a:extLst>
              <a:ext uri="{FF2B5EF4-FFF2-40B4-BE49-F238E27FC236}">
                <a16:creationId xmlns:a16="http://schemas.microsoft.com/office/drawing/2014/main" id="{2705E06A-CDC8-43AB-AF19-4AD40B57B19C}"/>
              </a:ext>
            </a:extLst>
          </p:cNvPr>
          <p:cNvSpPr txBox="1">
            <a:spLocks noChangeArrowheads="1"/>
          </p:cNvSpPr>
          <p:nvPr/>
        </p:nvSpPr>
        <p:spPr bwMode="auto">
          <a:xfrm rot="-1080531">
            <a:off x="485775" y="2705100"/>
            <a:ext cx="7974013" cy="1189038"/>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not yet the end</a:t>
            </a:r>
          </a:p>
        </p:txBody>
      </p:sp>
      <p:sp>
        <p:nvSpPr>
          <p:cNvPr id="75801" name="Rectangle 25">
            <a:extLst>
              <a:ext uri="{FF2B5EF4-FFF2-40B4-BE49-F238E27FC236}">
                <a16:creationId xmlns:a16="http://schemas.microsoft.com/office/drawing/2014/main" id="{02C36D27-B449-48EC-839F-4FFB2B556BF7}"/>
              </a:ext>
            </a:extLst>
          </p:cNvPr>
          <p:cNvSpPr>
            <a:spLocks noRot="1" noChangeArrowheads="1"/>
          </p:cNvSpPr>
          <p:nvPr/>
        </p:nvSpPr>
        <p:spPr bwMode="auto">
          <a:xfrm>
            <a:off x="0" y="4876800"/>
            <a:ext cx="4267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famine </a:t>
            </a:r>
          </a:p>
        </p:txBody>
      </p:sp>
      <p:sp>
        <p:nvSpPr>
          <p:cNvPr id="75778" name="Rectangle 2">
            <a:extLst>
              <a:ext uri="{FF2B5EF4-FFF2-40B4-BE49-F238E27FC236}">
                <a16:creationId xmlns:a16="http://schemas.microsoft.com/office/drawing/2014/main" id="{E7477C5E-AA92-45B7-8A4A-BA0AAAD2F153}"/>
              </a:ext>
            </a:extLst>
          </p:cNvPr>
          <p:cNvSpPr>
            <a:spLocks noGrp="1" noChangeArrowheads="1"/>
          </p:cNvSpPr>
          <p:nvPr>
            <p:ph type="ctrTitle"/>
          </p:nvPr>
        </p:nvSpPr>
        <p:spPr>
          <a:xfrm>
            <a:off x="1828800" y="304800"/>
            <a:ext cx="4267200" cy="1371600"/>
          </a:xfrm>
        </p:spPr>
        <p:txBody>
          <a:bodyPr/>
          <a:lstStyle/>
          <a:p>
            <a:r>
              <a:rPr lang="en-US" altLang="en-US" sz="6600">
                <a:solidFill>
                  <a:srgbClr val="660033"/>
                </a:solidFill>
              </a:rPr>
              <a:t>signs </a:t>
            </a:r>
            <a:r>
              <a:rPr lang="en-US" altLang="en-US" sz="4800">
                <a:solidFill>
                  <a:schemeClr val="tx1"/>
                </a:solidFill>
              </a:rPr>
              <a:t>(v. 5-8)</a:t>
            </a:r>
            <a:r>
              <a:rPr lang="en-US" altLang="en-US" sz="6600"/>
              <a:t>  </a:t>
            </a:r>
          </a:p>
        </p:txBody>
      </p:sp>
    </p:spTree>
    <p:extLst>
      <p:ext uri="{BB962C8B-B14F-4D97-AF65-F5344CB8AC3E}">
        <p14:creationId xmlns:p14="http://schemas.microsoft.com/office/powerpoint/2010/main" val="1449876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box(in)">
                                      <p:cBhvr>
                                        <p:cTn id="7" dur="20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784"/>
                                        </p:tgtEl>
                                        <p:attrNameLst>
                                          <p:attrName>style.visibility</p:attrName>
                                        </p:attrNameLst>
                                      </p:cBhvr>
                                      <p:to>
                                        <p:strVal val="visible"/>
                                      </p:to>
                                    </p:set>
                                    <p:anim calcmode="lin" valueType="num">
                                      <p:cBhvr additive="base">
                                        <p:cTn id="12" dur="2000" fill="hold"/>
                                        <p:tgtEl>
                                          <p:spTgt spid="75784"/>
                                        </p:tgtEl>
                                        <p:attrNameLst>
                                          <p:attrName>ppt_x</p:attrName>
                                        </p:attrNameLst>
                                      </p:cBhvr>
                                      <p:tavLst>
                                        <p:tav tm="0">
                                          <p:val>
                                            <p:strVal val="#ppt_x"/>
                                          </p:val>
                                        </p:tav>
                                        <p:tav tm="100000">
                                          <p:val>
                                            <p:strVal val="#ppt_x"/>
                                          </p:val>
                                        </p:tav>
                                      </p:tavLst>
                                    </p:anim>
                                    <p:anim calcmode="lin" valueType="num">
                                      <p:cBhvr additive="base">
                                        <p:cTn id="13" dur="20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75783"/>
                                        </p:tgtEl>
                                        <p:attrNameLst>
                                          <p:attrName>style.visibility</p:attrName>
                                        </p:attrNameLst>
                                      </p:cBhvr>
                                      <p:to>
                                        <p:strVal val="visible"/>
                                      </p:to>
                                    </p:set>
                                    <p:animEffect transition="in" filter="box(in)">
                                      <p:cBhvr>
                                        <p:cTn id="18" dur="2000"/>
                                        <p:tgtEl>
                                          <p:spTgt spid="757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5791"/>
                                        </p:tgtEl>
                                        <p:attrNameLst>
                                          <p:attrName>style.visibility</p:attrName>
                                        </p:attrNameLst>
                                      </p:cBhvr>
                                      <p:to>
                                        <p:strVal val="visible"/>
                                      </p:to>
                                    </p:set>
                                    <p:anim calcmode="lin" valueType="num">
                                      <p:cBhvr additive="base">
                                        <p:cTn id="23" dur="2000" fill="hold"/>
                                        <p:tgtEl>
                                          <p:spTgt spid="75791"/>
                                        </p:tgtEl>
                                        <p:attrNameLst>
                                          <p:attrName>ppt_x</p:attrName>
                                        </p:attrNameLst>
                                      </p:cBhvr>
                                      <p:tavLst>
                                        <p:tav tm="0">
                                          <p:val>
                                            <p:strVal val="#ppt_x"/>
                                          </p:val>
                                        </p:tav>
                                        <p:tav tm="100000">
                                          <p:val>
                                            <p:strVal val="#ppt_x"/>
                                          </p:val>
                                        </p:tav>
                                      </p:tavLst>
                                    </p:anim>
                                    <p:anim calcmode="lin" valueType="num">
                                      <p:cBhvr additive="base">
                                        <p:cTn id="24" dur="2000" fill="hold"/>
                                        <p:tgtEl>
                                          <p:spTgt spid="7579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75792"/>
                                        </p:tgtEl>
                                        <p:attrNameLst>
                                          <p:attrName>style.visibility</p:attrName>
                                        </p:attrNameLst>
                                      </p:cBhvr>
                                      <p:to>
                                        <p:strVal val="visible"/>
                                      </p:to>
                                    </p:set>
                                    <p:animEffect transition="in" filter="box(in)">
                                      <p:cBhvr>
                                        <p:cTn id="29" dur="2000"/>
                                        <p:tgtEl>
                                          <p:spTgt spid="7579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75793"/>
                                        </p:tgtEl>
                                        <p:attrNameLst>
                                          <p:attrName>style.visibility</p:attrName>
                                        </p:attrNameLst>
                                      </p:cBhvr>
                                      <p:to>
                                        <p:strVal val="visible"/>
                                      </p:to>
                                    </p:set>
                                    <p:animEffect transition="in" filter="box(in)">
                                      <p:cBhvr>
                                        <p:cTn id="34" dur="2000"/>
                                        <p:tgtEl>
                                          <p:spTgt spid="7579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75794"/>
                                        </p:tgtEl>
                                        <p:attrNameLst>
                                          <p:attrName>style.visibility</p:attrName>
                                        </p:attrNameLst>
                                      </p:cBhvr>
                                      <p:to>
                                        <p:strVal val="visible"/>
                                      </p:to>
                                    </p:set>
                                    <p:animEffect transition="in" filter="box(in)">
                                      <p:cBhvr>
                                        <p:cTn id="39" dur="2000"/>
                                        <p:tgtEl>
                                          <p:spTgt spid="7579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75796"/>
                                        </p:tgtEl>
                                        <p:attrNameLst>
                                          <p:attrName>style.visibility</p:attrName>
                                        </p:attrNameLst>
                                      </p:cBhvr>
                                      <p:to>
                                        <p:strVal val="visible"/>
                                      </p:to>
                                    </p:set>
                                    <p:animEffect transition="in" filter="box(in)">
                                      <p:cBhvr>
                                        <p:cTn id="44" dur="2000"/>
                                        <p:tgtEl>
                                          <p:spTgt spid="7579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75797"/>
                                        </p:tgtEl>
                                        <p:attrNameLst>
                                          <p:attrName>style.visibility</p:attrName>
                                        </p:attrNameLst>
                                      </p:cBhvr>
                                      <p:to>
                                        <p:strVal val="visible"/>
                                      </p:to>
                                    </p:set>
                                    <p:animEffect transition="in" filter="box(in)">
                                      <p:cBhvr>
                                        <p:cTn id="49" dur="2000"/>
                                        <p:tgtEl>
                                          <p:spTgt spid="7579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5798"/>
                                        </p:tgtEl>
                                        <p:attrNameLst>
                                          <p:attrName>style.visibility</p:attrName>
                                        </p:attrNameLst>
                                      </p:cBhvr>
                                      <p:to>
                                        <p:strVal val="visible"/>
                                      </p:to>
                                    </p:set>
                                    <p:anim calcmode="lin" valueType="num">
                                      <p:cBhvr additive="base">
                                        <p:cTn id="54" dur="2000" fill="hold"/>
                                        <p:tgtEl>
                                          <p:spTgt spid="75798"/>
                                        </p:tgtEl>
                                        <p:attrNameLst>
                                          <p:attrName>ppt_x</p:attrName>
                                        </p:attrNameLst>
                                      </p:cBhvr>
                                      <p:tavLst>
                                        <p:tav tm="0">
                                          <p:val>
                                            <p:strVal val="#ppt_x"/>
                                          </p:val>
                                        </p:tav>
                                        <p:tav tm="100000">
                                          <p:val>
                                            <p:strVal val="#ppt_x"/>
                                          </p:val>
                                        </p:tav>
                                      </p:tavLst>
                                    </p:anim>
                                    <p:anim calcmode="lin" valueType="num">
                                      <p:cBhvr additive="base">
                                        <p:cTn id="55" dur="2000" fill="hold"/>
                                        <p:tgtEl>
                                          <p:spTgt spid="75798"/>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7" presetClass="entr" presetSubtype="2" fill="hold" nodeType="clickEffect">
                                  <p:stCondLst>
                                    <p:cond delay="0"/>
                                  </p:stCondLst>
                                  <p:childTnLst>
                                    <p:set>
                                      <p:cBhvr>
                                        <p:cTn id="59" dur="1" fill="hold">
                                          <p:stCondLst>
                                            <p:cond delay="0"/>
                                          </p:stCondLst>
                                        </p:cTn>
                                        <p:tgtEl>
                                          <p:spTgt spid="75799"/>
                                        </p:tgtEl>
                                        <p:attrNameLst>
                                          <p:attrName>style.visibility</p:attrName>
                                        </p:attrNameLst>
                                      </p:cBhvr>
                                      <p:to>
                                        <p:strVal val="visible"/>
                                      </p:to>
                                    </p:set>
                                    <p:anim calcmode="lin" valueType="num">
                                      <p:cBhvr additive="base">
                                        <p:cTn id="60" dur="1000" fill="hold"/>
                                        <p:tgtEl>
                                          <p:spTgt spid="75799"/>
                                        </p:tgtEl>
                                        <p:attrNameLst>
                                          <p:attrName>ppt_x</p:attrName>
                                        </p:attrNameLst>
                                      </p:cBhvr>
                                      <p:tavLst>
                                        <p:tav tm="0">
                                          <p:val>
                                            <p:strVal val="1+#ppt_w/2"/>
                                          </p:val>
                                        </p:tav>
                                        <p:tav tm="100000">
                                          <p:val>
                                            <p:strVal val="#ppt_x"/>
                                          </p:val>
                                        </p:tav>
                                      </p:tavLst>
                                    </p:anim>
                                    <p:anim calcmode="lin" valueType="num">
                                      <p:cBhvr additive="base">
                                        <p:cTn id="61" dur="1000" fill="hold"/>
                                        <p:tgtEl>
                                          <p:spTgt spid="75799"/>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5801"/>
                                        </p:tgtEl>
                                        <p:attrNameLst>
                                          <p:attrName>style.visibility</p:attrName>
                                        </p:attrNameLst>
                                      </p:cBhvr>
                                      <p:to>
                                        <p:strVal val="visible"/>
                                      </p:to>
                                    </p:set>
                                    <p:anim calcmode="lin" valueType="num">
                                      <p:cBhvr additive="base">
                                        <p:cTn id="66" dur="2000" fill="hold"/>
                                        <p:tgtEl>
                                          <p:spTgt spid="75801"/>
                                        </p:tgtEl>
                                        <p:attrNameLst>
                                          <p:attrName>ppt_x</p:attrName>
                                        </p:attrNameLst>
                                      </p:cBhvr>
                                      <p:tavLst>
                                        <p:tav tm="0">
                                          <p:val>
                                            <p:strVal val="#ppt_x"/>
                                          </p:val>
                                        </p:tav>
                                        <p:tav tm="100000">
                                          <p:val>
                                            <p:strVal val="#ppt_x"/>
                                          </p:val>
                                        </p:tav>
                                      </p:tavLst>
                                    </p:anim>
                                    <p:anim calcmode="lin" valueType="num">
                                      <p:cBhvr additive="base">
                                        <p:cTn id="67" dur="2000" fill="hold"/>
                                        <p:tgtEl>
                                          <p:spTgt spid="7580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5800"/>
                                        </p:tgtEl>
                                        <p:attrNameLst>
                                          <p:attrName>style.visibility</p:attrName>
                                        </p:attrNameLst>
                                      </p:cBhvr>
                                      <p:to>
                                        <p:strVal val="visible"/>
                                      </p:to>
                                    </p:set>
                                    <p:anim calcmode="lin" valueType="num">
                                      <p:cBhvr additive="base">
                                        <p:cTn id="72" dur="1000" fill="hold"/>
                                        <p:tgtEl>
                                          <p:spTgt spid="75800"/>
                                        </p:tgtEl>
                                        <p:attrNameLst>
                                          <p:attrName>ppt_x</p:attrName>
                                        </p:attrNameLst>
                                      </p:cBhvr>
                                      <p:tavLst>
                                        <p:tav tm="0">
                                          <p:val>
                                            <p:strVal val="#ppt_x"/>
                                          </p:val>
                                        </p:tav>
                                        <p:tav tm="100000">
                                          <p:val>
                                            <p:strVal val="#ppt_x"/>
                                          </p:val>
                                        </p:tav>
                                      </p:tavLst>
                                    </p:anim>
                                    <p:anim calcmode="lin" valueType="num">
                                      <p:cBhvr additive="base">
                                        <p:cTn id="73" dur="1000" fill="hold"/>
                                        <p:tgtEl>
                                          <p:spTgt spid="758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75791" grpId="0"/>
      <p:bldP spid="75798" grpId="0"/>
      <p:bldP spid="75800" grpId="0" animBg="1"/>
      <p:bldP spid="75801"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Your Kingdom Come</a:t>
            </a:r>
            <a:endParaRPr lang="en-US" b="1">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413790883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Your Will Be Done</a:t>
            </a:r>
            <a:endParaRPr lang="en-US" b="1">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050847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2. His Prayer for His Disciples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17:6-19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prays for the protection and joy of his men and then ordains them for ministry to make the Father known to the world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a:extLst>
              <a:ext uri="{FF2B5EF4-FFF2-40B4-BE49-F238E27FC236}">
                <a16:creationId xmlns:a16="http://schemas.microsoft.com/office/drawing/2014/main" id="{C4A870F4-27A9-4EB6-8A7D-5EC54763F6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F5CA3DF5-B69E-49D9-AEF1-AAE4D45554D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p:txBody>
      </p:sp>
      <p:sp>
        <p:nvSpPr>
          <p:cNvPr id="1517570" name="Rectangle 2">
            <a:extLst>
              <a:ext uri="{FF2B5EF4-FFF2-40B4-BE49-F238E27FC236}">
                <a16:creationId xmlns:a16="http://schemas.microsoft.com/office/drawing/2014/main" id="{5E7FD46F-D093-4FA8-9A85-5073797DC862}"/>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A Pattern for Prayer</a:t>
            </a:r>
            <a:endParaRPr lang="en-US" altLang="en-US">
              <a:solidFill>
                <a:schemeClr val="bg1"/>
              </a:solidFill>
            </a:endParaRPr>
          </a:p>
        </p:txBody>
      </p:sp>
      <p:sp>
        <p:nvSpPr>
          <p:cNvPr id="1517573" name="Rectangle 5">
            <a:extLst>
              <a:ext uri="{FF2B5EF4-FFF2-40B4-BE49-F238E27FC236}">
                <a16:creationId xmlns:a16="http://schemas.microsoft.com/office/drawing/2014/main" id="{D2809CF5-F837-42F8-AC27-47F7485AC4C3}"/>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II. Pray for those you </a:t>
            </a:r>
            <a:r>
              <a:rPr kumimoji="0" lang="en-US"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influence</a:t>
            </a: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 to be </a:t>
            </a:r>
            <a:r>
              <a:rPr kumimoji="0" lang="en-US"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protected</a:t>
            </a: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 and </a:t>
            </a:r>
            <a:r>
              <a:rPr kumimoji="0" lang="en-US"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holy</a:t>
            </a: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 </a:t>
            </a:r>
          </a:p>
        </p:txBody>
      </p:sp>
      <p:sp>
        <p:nvSpPr>
          <p:cNvPr id="1517571" name="Rectangle 3">
            <a:extLst>
              <a:ext uri="{FF2B5EF4-FFF2-40B4-BE49-F238E27FC236}">
                <a16:creationId xmlns:a16="http://schemas.microsoft.com/office/drawing/2014/main" id="{4348D11D-5FE4-4069-8F41-D080A3CF9D41}"/>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en-US" altLang="en-US" b="1">
                <a:solidFill>
                  <a:schemeClr val="bg1"/>
                </a:solidFill>
                <a:effectLst>
                  <a:outerShdw blurRad="38100" dist="38100" dir="2700000" algn="tl">
                    <a:srgbClr val="000000"/>
                  </a:outerShdw>
                </a:effectLst>
              </a:rPr>
              <a:t>I. Pray that </a:t>
            </a:r>
            <a:r>
              <a:rPr lang="en-US" altLang="en-US" b="1">
                <a:solidFill>
                  <a:srgbClr val="FFFF00"/>
                </a:solidFill>
                <a:effectLst>
                  <a:outerShdw blurRad="38100" dist="38100" dir="2700000" algn="tl">
                    <a:srgbClr val="000000"/>
                  </a:outerShdw>
                </a:effectLst>
              </a:rPr>
              <a:t>you</a:t>
            </a:r>
            <a:r>
              <a:rPr lang="en-US" altLang="en-US" b="1">
                <a:solidFill>
                  <a:schemeClr val="bg1"/>
                </a:solidFill>
                <a:effectLst>
                  <a:outerShdw blurRad="38100" dist="38100" dir="2700000" algn="tl">
                    <a:srgbClr val="000000"/>
                  </a:outerShdw>
                </a:effectLst>
              </a:rPr>
              <a:t> will glorify God by fulfilling his </a:t>
            </a:r>
            <a:r>
              <a:rPr lang="en-US" altLang="en-US" b="1">
                <a:solidFill>
                  <a:srgbClr val="FFFF00"/>
                </a:solidFill>
                <a:effectLst>
                  <a:outerShdw blurRad="38100" dist="38100" dir="2700000" algn="tl">
                    <a:srgbClr val="000000"/>
                  </a:outerShdw>
                </a:effectLst>
              </a:rPr>
              <a:t>calling</a:t>
            </a:r>
            <a:r>
              <a:rPr lang="en-US" altLang="en-US" b="1">
                <a:solidFill>
                  <a:schemeClr val="bg1"/>
                </a:solidFill>
                <a:effectLst>
                  <a:outerShdw blurRad="38100" dist="38100" dir="2700000" algn="tl">
                    <a:srgbClr val="000000"/>
                  </a:outerShdw>
                </a:effectLst>
              </a:rPr>
              <a:t> for you.</a:t>
            </a:r>
          </a:p>
        </p:txBody>
      </p:sp>
    </p:spTree>
    <p:extLst>
      <p:ext uri="{BB962C8B-B14F-4D97-AF65-F5344CB8AC3E}">
        <p14:creationId xmlns:p14="http://schemas.microsoft.com/office/powerpoint/2010/main" val="1606117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build="p" autoUpdateAnimBg="0"/>
      <p:bldP spid="1517571"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Matthew</a:t>
              </a: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Andrew</a:t>
              </a: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a:t>
              </a: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Thomas</a:t>
              </a: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Bartholomew</a:t>
              </a: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Philip</a:t>
              </a: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Thaddeus</a:t>
              </a: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James bar Alphaeus</a:t>
              </a: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James</a:t>
              </a: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Peter</a:t>
              </a: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8725" y="3810000"/>
            <a:ext cx="1285875" cy="822325"/>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386513" y="4876800"/>
            <a:ext cx="1522412" cy="822325"/>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Disciples</a:t>
            </a: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Simon the Zealot</a:t>
              </a: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dirty="0">
                <a:solidFill>
                  <a:schemeClr val="bg1"/>
                </a:solidFill>
              </a:rPr>
              <a:t>Widening Circle of Christ's Prayer</a:t>
            </a:r>
            <a:endParaRPr lang="en-US" altLang="en-US" b="1" dirty="0">
              <a:solidFill>
                <a:schemeClr val="bg1"/>
              </a:solidFill>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  Protect them (6-16)</a:t>
            </a: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2.  Sanctify them (17-19)</a:t>
            </a: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Widening Circle of </a:t>
            </a:r>
            <a:r>
              <a:rPr lang="en-US" altLang="en-US" sz="4000" b="1">
                <a:solidFill>
                  <a:srgbClr val="FFFF00"/>
                </a:solidFill>
              </a:rPr>
              <a:t>Your</a:t>
            </a:r>
            <a:r>
              <a:rPr lang="en-US" altLang="en-US" sz="4000" b="1">
                <a:solidFill>
                  <a:schemeClr val="bg1"/>
                </a:solidFill>
              </a:rPr>
              <a:t> Prayers</a:t>
            </a:r>
            <a:endParaRPr lang="en-US" altLang="en-US" b="1">
              <a:solidFill>
                <a:schemeClr val="bg1"/>
              </a:solidFill>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2.  Sanctify them</a:t>
            </a: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  Protect them</a:t>
            </a: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342900" y="4945062"/>
            <a:ext cx="6229351" cy="1470025"/>
          </a:xfrm>
        </p:spPr>
        <p:txBody>
          <a:bodyPr/>
          <a:lstStyle/>
          <a:p>
            <a:r>
              <a:rPr lang="en-US" altLang="en-US" sz="4800" b="1" dirty="0"/>
              <a:t>Light represents good over darkness (= evil)</a:t>
            </a:r>
          </a:p>
        </p:txBody>
      </p:sp>
    </p:spTree>
    <p:extLst>
      <p:ext uri="{BB962C8B-B14F-4D97-AF65-F5344CB8AC3E}">
        <p14:creationId xmlns:p14="http://schemas.microsoft.com/office/powerpoint/2010/main" val="42080519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543176" y="0"/>
            <a:ext cx="6600824" cy="5014913"/>
          </a:xfrm>
        </p:spPr>
        <p:txBody>
          <a:bodyPr/>
          <a:lstStyle/>
          <a:p>
            <a:r>
              <a:rPr lang="en-US" altLang="en-US" sz="3600" b="1" dirty="0">
                <a:solidFill>
                  <a:schemeClr val="bg1"/>
                </a:solidFill>
                <a:latin typeface="Arial" panose="020B0604020202020204" pitchFamily="34" charset="0"/>
              </a:rPr>
              <a:t>Solid food is for those who are mature, who through training have the skill to recognize the difference between right and wrong.</a:t>
            </a:r>
          </a:p>
        </p:txBody>
      </p:sp>
      <p:sp>
        <p:nvSpPr>
          <p:cNvPr id="2" name="Title 1">
            <a:extLst>
              <a:ext uri="{FF2B5EF4-FFF2-40B4-BE49-F238E27FC236}">
                <a16:creationId xmlns:a16="http://schemas.microsoft.com/office/drawing/2014/main" id="{2A78751B-5487-0FE1-FE46-9D5BD7277A85}"/>
              </a:ext>
            </a:extLst>
          </p:cNvPr>
          <p:cNvSpPr txBox="1">
            <a:spLocks/>
          </p:cNvSpPr>
          <p:nvPr/>
        </p:nvSpPr>
        <p:spPr bwMode="auto">
          <a:xfrm>
            <a:off x="685800" y="5014913"/>
            <a:ext cx="7772400" cy="985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altLang="en-US" b="1" dirty="0">
                <a:solidFill>
                  <a:schemeClr val="bg1"/>
                </a:solidFill>
              </a:rPr>
              <a:t>Hebrews 5:14 NLT</a:t>
            </a:r>
          </a:p>
        </p:txBody>
      </p:sp>
    </p:spTree>
    <p:extLst>
      <p:ext uri="{BB962C8B-B14F-4D97-AF65-F5344CB8AC3E}">
        <p14:creationId xmlns:p14="http://schemas.microsoft.com/office/powerpoint/2010/main" val="115101684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471487" y="5116512"/>
            <a:ext cx="6229351" cy="1470025"/>
          </a:xfrm>
        </p:spPr>
        <p:txBody>
          <a:bodyPr/>
          <a:lstStyle/>
          <a:p>
            <a:r>
              <a:rPr lang="en-US" altLang="en-US" sz="4800" b="1" dirty="0"/>
              <a:t>Light dispels darkness every time!</a:t>
            </a:r>
          </a:p>
        </p:txBody>
      </p:sp>
    </p:spTree>
    <p:extLst>
      <p:ext uri="{BB962C8B-B14F-4D97-AF65-F5344CB8AC3E}">
        <p14:creationId xmlns:p14="http://schemas.microsoft.com/office/powerpoint/2010/main" val="241789111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940908" y="0"/>
            <a:ext cx="5591905" cy="5805488"/>
          </a:xfrm>
        </p:spPr>
        <p:txBody>
          <a:bodyPr/>
          <a:lstStyle/>
          <a:p>
            <a:r>
              <a:rPr lang="en-US" altLang="en-US" b="1" baseline="30000" dirty="0">
                <a:solidFill>
                  <a:schemeClr val="bg1"/>
                </a:solidFill>
                <a:latin typeface="Arial" panose="020B0604020202020204" pitchFamily="34" charset="0"/>
              </a:rPr>
              <a:t> "</a:t>
            </a:r>
            <a:r>
              <a:rPr lang="en-US" altLang="ja-JP" b="1" dirty="0">
                <a:solidFill>
                  <a:schemeClr val="bg1"/>
                </a:solidFill>
                <a:latin typeface="Arial" panose="020B0604020202020204" pitchFamily="34" charset="0"/>
              </a:rPr>
              <a:t>I</a:t>
            </a:r>
            <a:r>
              <a:rPr lang="en-US" altLang="en-US" b="1" dirty="0">
                <a:solidFill>
                  <a:schemeClr val="bg1"/>
                </a:solidFill>
                <a:latin typeface="Arial" panose="020B0604020202020204" pitchFamily="34" charset="0"/>
              </a:rPr>
              <a:t>’</a:t>
            </a:r>
            <a:r>
              <a:rPr lang="en-US" altLang="ja-JP" b="1" dirty="0">
                <a:solidFill>
                  <a:schemeClr val="bg1"/>
                </a:solidFill>
                <a:latin typeface="Arial" panose="020B0604020202020204" pitchFamily="34" charset="0"/>
              </a:rPr>
              <a:t>m not asking you to take them out of the world, but to keep them safe from the evil one</a:t>
            </a:r>
            <a:r>
              <a:rPr lang="en-US" altLang="en-US" b="1" dirty="0">
                <a:solidFill>
                  <a:schemeClr val="bg1"/>
                </a:solidFill>
                <a:latin typeface="Arial" panose="020B0604020202020204" pitchFamily="34" charset="0"/>
              </a:rPr>
              <a:t>"</a:t>
            </a:r>
            <a:r>
              <a:rPr lang="en-US" altLang="ja-JP" b="1" dirty="0">
                <a:solidFill>
                  <a:schemeClr val="bg1"/>
                </a:solidFill>
                <a:latin typeface="Arial" panose="020B0604020202020204" pitchFamily="34" charset="0"/>
              </a:rPr>
              <a:t> </a:t>
            </a:r>
            <a:br>
              <a:rPr lang="en-US" altLang="ja-JP" b="1" dirty="0">
                <a:solidFill>
                  <a:schemeClr val="bg1"/>
                </a:solidFill>
                <a:latin typeface="Arial" panose="020B0604020202020204" pitchFamily="34" charset="0"/>
              </a:rPr>
            </a:br>
            <a:r>
              <a:rPr lang="en-US" altLang="ja-JP" b="1" dirty="0">
                <a:solidFill>
                  <a:schemeClr val="bg1"/>
                </a:solidFill>
                <a:latin typeface="Arial" panose="020B0604020202020204" pitchFamily="34" charset="0"/>
              </a:rPr>
              <a:t>(John 17:15)</a:t>
            </a:r>
            <a:endParaRPr lang="en-US" altLang="en-US" sz="13800" b="1" dirty="0">
              <a:solidFill>
                <a:schemeClr val="bg1"/>
              </a:solidFill>
            </a:endParaRPr>
          </a:p>
        </p:txBody>
      </p:sp>
    </p:spTree>
    <p:extLst>
      <p:ext uri="{BB962C8B-B14F-4D97-AF65-F5344CB8AC3E}">
        <p14:creationId xmlns:p14="http://schemas.microsoft.com/office/powerpoint/2010/main" val="78374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C120C5F-4B32-4E69-98E7-B2BB80172675}"/>
              </a:ext>
            </a:extLst>
          </p:cNvPr>
          <p:cNvSpPr>
            <a:spLocks noGrp="1" noRot="1" noChangeArrowheads="1"/>
          </p:cNvSpPr>
          <p:nvPr>
            <p:ph type="title"/>
          </p:nvPr>
        </p:nvSpPr>
        <p:spPr>
          <a:xfrm>
            <a:off x="457200" y="457200"/>
            <a:ext cx="8229600" cy="1143000"/>
          </a:xfrm>
        </p:spPr>
        <p:txBody>
          <a:bodyPr/>
          <a:lstStyle/>
          <a:p>
            <a:r>
              <a:rPr lang="en-US" altLang="en-US" sz="3600" dirty="0">
                <a:latin typeface="Arial" panose="020B0604020202020204" pitchFamily="34" charset="0"/>
                <a:cs typeface="Arial" panose="020B0604020202020204" pitchFamily="34" charset="0"/>
              </a:rPr>
              <a:t>Keep Alert—Do Not Be Alarmed </a:t>
            </a:r>
            <a:br>
              <a:rPr lang="en-US" altLang="en-US" sz="3600" dirty="0">
                <a:latin typeface="Arial" panose="020B0604020202020204" pitchFamily="34" charset="0"/>
                <a:cs typeface="Arial" panose="020B0604020202020204" pitchFamily="34" charset="0"/>
              </a:rPr>
            </a:br>
            <a:r>
              <a:rPr lang="en-US" altLang="en-US" sz="3600" b="0" dirty="0">
                <a:latin typeface="Arial" panose="020B0604020202020204" pitchFamily="34" charset="0"/>
                <a:cs typeface="Arial" panose="020B0604020202020204" pitchFamily="34" charset="0"/>
              </a:rPr>
              <a:t>(Mark 13:1-13)</a:t>
            </a:r>
          </a:p>
        </p:txBody>
      </p:sp>
      <p:sp>
        <p:nvSpPr>
          <p:cNvPr id="78851" name="Rectangle 3">
            <a:extLst>
              <a:ext uri="{FF2B5EF4-FFF2-40B4-BE49-F238E27FC236}">
                <a16:creationId xmlns:a16="http://schemas.microsoft.com/office/drawing/2014/main" id="{F80E014C-ACAC-4703-A173-6496CD619FDF}"/>
              </a:ext>
            </a:extLst>
          </p:cNvPr>
          <p:cNvSpPr>
            <a:spLocks noGrp="1" noChangeArrowheads="1"/>
          </p:cNvSpPr>
          <p:nvPr>
            <p:ph type="body" idx="1"/>
          </p:nvPr>
        </p:nvSpPr>
        <p:spPr>
          <a:xfrm>
            <a:off x="457200" y="1752600"/>
            <a:ext cx="8382000" cy="4525963"/>
          </a:xfrm>
        </p:spPr>
        <p:txBody>
          <a:bodyPr/>
          <a:lstStyle/>
          <a:p>
            <a:r>
              <a:rPr lang="en-US" altLang="en-US" dirty="0">
                <a:latin typeface="Arial" panose="020B0604020202020204" pitchFamily="34" charset="0"/>
                <a:cs typeface="Arial" panose="020B0604020202020204" pitchFamily="34" charset="0"/>
              </a:rPr>
              <a:t>The Gospel must be preached to all nations (10)</a:t>
            </a:r>
          </a:p>
          <a:p>
            <a:r>
              <a:rPr lang="en-US" altLang="en-US" dirty="0">
                <a:latin typeface="Arial" panose="020B0604020202020204" pitchFamily="34" charset="0"/>
                <a:cs typeface="Arial" panose="020B0604020202020204" pitchFamily="34" charset="0"/>
              </a:rPr>
              <a:t>Do not worry about what to say as the Holy Spirit will help (11)</a:t>
            </a:r>
          </a:p>
          <a:p>
            <a:r>
              <a:rPr lang="en-US" altLang="en-US" dirty="0">
                <a:latin typeface="Arial" panose="020B0604020202020204" pitchFamily="34" charset="0"/>
                <a:cs typeface="Arial" panose="020B0604020202020204" pitchFamily="34" charset="0"/>
              </a:rPr>
              <a:t>Persecution – family members (12)</a:t>
            </a:r>
          </a:p>
          <a:p>
            <a:r>
              <a:rPr lang="en-US" altLang="en-US" dirty="0">
                <a:latin typeface="Arial" panose="020B0604020202020204" pitchFamily="34" charset="0"/>
                <a:cs typeface="Arial" panose="020B0604020202020204" pitchFamily="34" charset="0"/>
              </a:rPr>
              <a:t>Stand firm (13)</a:t>
            </a:r>
          </a:p>
        </p:txBody>
      </p:sp>
    </p:spTree>
    <p:extLst>
      <p:ext uri="{BB962C8B-B14F-4D97-AF65-F5344CB8AC3E}">
        <p14:creationId xmlns:p14="http://schemas.microsoft.com/office/powerpoint/2010/main" val="308897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3. His Prayer for the Family of Believers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17:20-26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prays for future believers to have unity, glorification, and love for one another to match the love of the Father for the 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Object 2">
            <a:extLst>
              <a:ext uri="{FF2B5EF4-FFF2-40B4-BE49-F238E27FC236}">
                <a16:creationId xmlns:a16="http://schemas.microsoft.com/office/drawing/2014/main" id="{B470DA8C-396F-40BE-8924-6AE828830024}"/>
              </a:ext>
            </a:extLst>
          </p:cNvPr>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21857" name="Object 2">
                        <a:extLst>
                          <a:ext uri="{FF2B5EF4-FFF2-40B4-BE49-F238E27FC236}">
                            <a16:creationId xmlns:a16="http://schemas.microsoft.com/office/drawing/2014/main" id="{B470DA8C-396F-40BE-8924-6AE828830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8" name="Object 3">
            <a:extLst>
              <a:ext uri="{FF2B5EF4-FFF2-40B4-BE49-F238E27FC236}">
                <a16:creationId xmlns:a16="http://schemas.microsoft.com/office/drawing/2014/main" id="{B716CA0C-6828-4026-A28F-82BCA62D0E00}"/>
              </a:ext>
            </a:extLst>
          </p:cNvPr>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21858" name="Object 3">
                        <a:extLst>
                          <a:ext uri="{FF2B5EF4-FFF2-40B4-BE49-F238E27FC236}">
                            <a16:creationId xmlns:a16="http://schemas.microsoft.com/office/drawing/2014/main" id="{B716CA0C-6828-4026-A28F-82BCA62D0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9" name="Object 4">
            <a:extLst>
              <a:ext uri="{FF2B5EF4-FFF2-40B4-BE49-F238E27FC236}">
                <a16:creationId xmlns:a16="http://schemas.microsoft.com/office/drawing/2014/main" id="{615D6923-5AB3-4801-A1DF-2C7D680796E3}"/>
              </a:ext>
            </a:extLst>
          </p:cNvPr>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21859" name="Object 4">
                        <a:extLst>
                          <a:ext uri="{FF2B5EF4-FFF2-40B4-BE49-F238E27FC236}">
                            <a16:creationId xmlns:a16="http://schemas.microsoft.com/office/drawing/2014/main" id="{615D6923-5AB3-4801-A1DF-2C7D68079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0" name="Object 5">
            <a:extLst>
              <a:ext uri="{FF2B5EF4-FFF2-40B4-BE49-F238E27FC236}">
                <a16:creationId xmlns:a16="http://schemas.microsoft.com/office/drawing/2014/main" id="{2E9A5F5C-2CF7-4086-9218-03C6801396E9}"/>
              </a:ext>
            </a:extLst>
          </p:cNvPr>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21860" name="Object 5">
                        <a:extLst>
                          <a:ext uri="{FF2B5EF4-FFF2-40B4-BE49-F238E27FC236}">
                            <a16:creationId xmlns:a16="http://schemas.microsoft.com/office/drawing/2014/main" id="{2E9A5F5C-2CF7-4086-9218-03C6801396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1" name="Object 6">
            <a:extLst>
              <a:ext uri="{FF2B5EF4-FFF2-40B4-BE49-F238E27FC236}">
                <a16:creationId xmlns:a16="http://schemas.microsoft.com/office/drawing/2014/main" id="{4DD48867-9C95-4F1F-B1EA-FA5AAB096C32}"/>
              </a:ext>
            </a:extLst>
          </p:cNvPr>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21861" name="Object 6">
                        <a:extLst>
                          <a:ext uri="{FF2B5EF4-FFF2-40B4-BE49-F238E27FC236}">
                            <a16:creationId xmlns:a16="http://schemas.microsoft.com/office/drawing/2014/main" id="{4DD48867-9C95-4F1F-B1EA-FA5AAB096C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2" name="Object 7">
            <a:extLst>
              <a:ext uri="{FF2B5EF4-FFF2-40B4-BE49-F238E27FC236}">
                <a16:creationId xmlns:a16="http://schemas.microsoft.com/office/drawing/2014/main" id="{57C7F1CD-19D6-4E91-B714-E13E071270ED}"/>
              </a:ext>
            </a:extLst>
          </p:cNvPr>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21862" name="Object 7">
                        <a:extLst>
                          <a:ext uri="{FF2B5EF4-FFF2-40B4-BE49-F238E27FC236}">
                            <a16:creationId xmlns:a16="http://schemas.microsoft.com/office/drawing/2014/main" id="{57C7F1CD-19D6-4E91-B714-E13E071270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3" name="Object 8">
            <a:extLst>
              <a:ext uri="{FF2B5EF4-FFF2-40B4-BE49-F238E27FC236}">
                <a16:creationId xmlns:a16="http://schemas.microsoft.com/office/drawing/2014/main" id="{48940BCE-1EDB-41B1-A9E8-F175BD091A28}"/>
              </a:ext>
            </a:extLst>
          </p:cNvPr>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21863" name="Object 8">
                        <a:extLst>
                          <a:ext uri="{FF2B5EF4-FFF2-40B4-BE49-F238E27FC236}">
                            <a16:creationId xmlns:a16="http://schemas.microsoft.com/office/drawing/2014/main" id="{48940BCE-1EDB-41B1-A9E8-F175BD091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4" name="Object 9">
            <a:extLst>
              <a:ext uri="{FF2B5EF4-FFF2-40B4-BE49-F238E27FC236}">
                <a16:creationId xmlns:a16="http://schemas.microsoft.com/office/drawing/2014/main" id="{8738BD7E-D66F-4B00-BC8B-14571C12AD42}"/>
              </a:ext>
            </a:extLst>
          </p:cNvPr>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21864" name="Object 9">
                        <a:extLst>
                          <a:ext uri="{FF2B5EF4-FFF2-40B4-BE49-F238E27FC236}">
                            <a16:creationId xmlns:a16="http://schemas.microsoft.com/office/drawing/2014/main" id="{8738BD7E-D66F-4B00-BC8B-14571C12AD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5" name="Object 10">
            <a:extLst>
              <a:ext uri="{FF2B5EF4-FFF2-40B4-BE49-F238E27FC236}">
                <a16:creationId xmlns:a16="http://schemas.microsoft.com/office/drawing/2014/main" id="{26907012-92A9-4F5C-88A2-B513A9AB65B2}"/>
              </a:ext>
            </a:extLst>
          </p:cNvPr>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21865" name="Object 10">
                        <a:extLst>
                          <a:ext uri="{FF2B5EF4-FFF2-40B4-BE49-F238E27FC236}">
                            <a16:creationId xmlns:a16="http://schemas.microsoft.com/office/drawing/2014/main" id="{26907012-92A9-4F5C-88A2-B513A9AB65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6" name="Object 11">
            <a:extLst>
              <a:ext uri="{FF2B5EF4-FFF2-40B4-BE49-F238E27FC236}">
                <a16:creationId xmlns:a16="http://schemas.microsoft.com/office/drawing/2014/main" id="{F2063E14-6D19-497D-B619-08404E49AEDE}"/>
              </a:ext>
            </a:extLst>
          </p:cNvPr>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5" imgW="4105848" imgH="4172532" progId="MSPhotoEd.3">
                  <p:embed/>
                </p:oleObj>
              </mc:Choice>
              <mc:Fallback>
                <p:oleObj name="Photo Editor Photo" r:id="rId5" imgW="4105848" imgH="4172532" progId="MSPhotoEd.3">
                  <p:embed/>
                  <p:pic>
                    <p:nvPicPr>
                      <p:cNvPr id="121866" name="Object 11">
                        <a:extLst>
                          <a:ext uri="{FF2B5EF4-FFF2-40B4-BE49-F238E27FC236}">
                            <a16:creationId xmlns:a16="http://schemas.microsoft.com/office/drawing/2014/main" id="{F2063E14-6D19-497D-B619-08404E49AED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7" name="Object 12">
            <a:extLst>
              <a:ext uri="{FF2B5EF4-FFF2-40B4-BE49-F238E27FC236}">
                <a16:creationId xmlns:a16="http://schemas.microsoft.com/office/drawing/2014/main" id="{14055E9F-D74D-4CA3-803E-EB5717581CCB}"/>
              </a:ext>
            </a:extLst>
          </p:cNvPr>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2" imgW="4544059" imgH="4571429" progId="MSPhotoEd.3">
                  <p:embed/>
                </p:oleObj>
              </mc:Choice>
              <mc:Fallback>
                <p:oleObj name="Photo Editor Photo" r:id="rId22" imgW="4544059" imgH="4571429" progId="MSPhotoEd.3">
                  <p:embed/>
                  <p:pic>
                    <p:nvPicPr>
                      <p:cNvPr id="121867" name="Object 12">
                        <a:extLst>
                          <a:ext uri="{FF2B5EF4-FFF2-40B4-BE49-F238E27FC236}">
                            <a16:creationId xmlns:a16="http://schemas.microsoft.com/office/drawing/2014/main" id="{14055E9F-D74D-4CA3-803E-EB5717581CC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8" name="Object 13">
            <a:extLst>
              <a:ext uri="{FF2B5EF4-FFF2-40B4-BE49-F238E27FC236}">
                <a16:creationId xmlns:a16="http://schemas.microsoft.com/office/drawing/2014/main" id="{115F5F6A-A931-46CD-88BC-F988B35F4A46}"/>
              </a:ext>
            </a:extLst>
          </p:cNvPr>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4" imgW="4552381" imgH="4571429" progId="MSPhotoEd.3">
                  <p:embed/>
                </p:oleObj>
              </mc:Choice>
              <mc:Fallback>
                <p:oleObj name="Photo Editor Photo" r:id="rId24" imgW="4552381" imgH="4571429" progId="MSPhotoEd.3">
                  <p:embed/>
                  <p:pic>
                    <p:nvPicPr>
                      <p:cNvPr id="121868" name="Object 13">
                        <a:extLst>
                          <a:ext uri="{FF2B5EF4-FFF2-40B4-BE49-F238E27FC236}">
                            <a16:creationId xmlns:a16="http://schemas.microsoft.com/office/drawing/2014/main" id="{115F5F6A-A931-46CD-88BC-F988B35F4A4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a:effectLst/>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Matthew</a:t>
              </a: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a:effectLst/>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a:effectLst/>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John</a:t>
              </a: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a:effectLst/>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Thomas</a:t>
              </a: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a:effectLst/>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Bartholomew</a:t>
              </a: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a:effectLst/>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Philip</a:t>
              </a: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a:effectLst/>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Thaddeus</a:t>
              </a: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a:effectLst/>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James bar Alphaeus</a:t>
              </a: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a:effectLst/>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James</a:t>
              </a: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a:effectLst/>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Peter</a:t>
              </a: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033088" y="3810000"/>
            <a:ext cx="12971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Himself</a:t>
            </a: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379720" y="4876800"/>
            <a:ext cx="1535998"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Disciples</a:t>
            </a: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a:effectLst/>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Simon the Zealot</a:t>
              </a: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120267" y="6035675"/>
            <a:ext cx="2032929"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All Believers</a:t>
            </a: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p:spPr>
        <p:txBody>
          <a:bodyPr/>
          <a:lstStyle/>
          <a:p>
            <a:pPr eaLnBrk="1" hangingPunct="1"/>
            <a:r>
              <a:rPr lang="en-US" altLang="en-US" sz="4000" b="1" dirty="0">
                <a:solidFill>
                  <a:schemeClr val="bg1"/>
                </a:solidFill>
                <a:effectLst>
                  <a:outerShdw blurRad="50800" dist="50800" dir="5400000" algn="ctr" rotWithShape="0">
                    <a:schemeClr val="tx1"/>
                  </a:outerShdw>
                </a:effectLst>
              </a:rPr>
              <a:t>Widening Circle of Christ's Prayer</a:t>
            </a:r>
            <a:endParaRPr lang="en-US" altLang="en-US"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2474093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31" y="133350"/>
            <a:ext cx="9140269" cy="6000750"/>
          </a:xfrm>
          <a:prstGeom prst="rect">
            <a:avLst/>
          </a:prstGeom>
        </p:spPr>
      </p:pic>
      <p:sp>
        <p:nvSpPr>
          <p:cNvPr id="3" name="Title 2"/>
          <p:cNvSpPr>
            <a:spLocks noGrp="1"/>
          </p:cNvSpPr>
          <p:nvPr>
            <p:ph type="ctrTitle"/>
          </p:nvPr>
        </p:nvSpPr>
        <p:spPr>
          <a:xfrm>
            <a:off x="0" y="857250"/>
            <a:ext cx="3923928" cy="5143500"/>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What was most important to Jesus as he anticipated the cross?</a:t>
            </a:r>
            <a:endParaRPr lang="en-US" dirty="0"/>
          </a:p>
        </p:txBody>
      </p:sp>
    </p:spTree>
    <p:extLst>
      <p:ext uri="{BB962C8B-B14F-4D97-AF65-F5344CB8AC3E}">
        <p14:creationId xmlns:p14="http://schemas.microsoft.com/office/powerpoint/2010/main" val="121707515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algn="l" eaLnBrk="1" hangingPunct="1"/>
            <a:r>
              <a:rPr lang="en-US" sz="3600" b="1" dirty="0">
                <a:latin typeface="Alan Den" charset="0"/>
                <a:ea typeface="ＭＳ Ｐゴシック" charset="0"/>
                <a:cs typeface="Alan Den" charset="0"/>
              </a:rPr>
              <a:t>Jesus prayed for our unity (John 17)</a:t>
            </a: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6718773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What is Unity?</a:t>
            </a:r>
            <a:endParaRPr lang="en-US" dirty="0"/>
          </a:p>
        </p:txBody>
      </p:sp>
    </p:spTree>
    <p:extLst>
      <p:ext uri="{BB962C8B-B14F-4D97-AF65-F5344CB8AC3E}">
        <p14:creationId xmlns:p14="http://schemas.microsoft.com/office/powerpoint/2010/main" val="177310887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00750"/>
          </a:xfrm>
          <a:prstGeom prst="rect">
            <a:avLst/>
          </a:prstGeom>
        </p:spPr>
      </p:pic>
      <p:sp>
        <p:nvSpPr>
          <p:cNvPr id="3" name="Title 2"/>
          <p:cNvSpPr>
            <a:spLocks noGrp="1"/>
          </p:cNvSpPr>
          <p:nvPr>
            <p:ph type="ctrTitle"/>
          </p:nvPr>
        </p:nvSpPr>
        <p:spPr>
          <a:xfrm>
            <a:off x="0" y="980729"/>
            <a:ext cx="9144000" cy="1102519"/>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Uniformity</a:t>
            </a:r>
            <a:endParaRPr lang="en-US" dirty="0"/>
          </a:p>
        </p:txBody>
      </p:sp>
    </p:spTree>
    <p:extLst>
      <p:ext uri="{BB962C8B-B14F-4D97-AF65-F5344CB8AC3E}">
        <p14:creationId xmlns:p14="http://schemas.microsoft.com/office/powerpoint/2010/main" val="23172533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9600" b="1" dirty="0">
                <a:solidFill>
                  <a:schemeClr val="bg1"/>
                </a:solidFill>
                <a:effectLst>
                  <a:glow rad="228600">
                    <a:schemeClr val="tx1"/>
                  </a:glow>
                </a:effectLst>
                <a:latin typeface="Arial" charset="0"/>
                <a:ea typeface="ＭＳ Ｐゴシック" charset="0"/>
                <a:cs typeface="ＭＳ Ｐゴシック" charset="0"/>
              </a:rPr>
              <a:t>Why Unity?</a:t>
            </a:r>
            <a:endParaRPr lang="en-US" sz="96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r>
              <a:rPr lang="is-IS" altLang="ja-JP" sz="4800" b="1" i="1" dirty="0">
                <a:solidFill>
                  <a:srgbClr val="FFFFFF"/>
                </a:solidFill>
                <a:effectLst>
                  <a:glow rad="228600">
                    <a:srgbClr val="000000"/>
                  </a:glow>
                </a:effectLst>
                <a:latin typeface="Arial" charset="0"/>
                <a:ea typeface="ＭＳ Ｐゴシック" charset="0"/>
                <a:cs typeface="ＭＳ Ｐゴシック" charset="0"/>
              </a:rPr>
              <a:t>…</a:t>
            </a:r>
            <a:endParaRPr lang="en-US" sz="4800" i="1" dirty="0">
              <a:solidFill>
                <a:srgbClr val="000000"/>
              </a:solidFill>
              <a:latin typeface="Arial"/>
              <a:ea typeface="ＭＳ Ｐゴシック"/>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857250"/>
            <a:ext cx="9144000" cy="51435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ru-RU" altLang="ja-JP"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My prayer is not for them alone. I pray also for those who will believe in me through their message</a:t>
            </a:r>
            <a:r>
              <a:rPr lang="ru-RU"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 </a:t>
            </a:r>
            <a:br>
              <a:rPr lang="en-SG" sz="3600" b="1" dirty="0">
                <a:solidFill>
                  <a:schemeClr val="bg1"/>
                </a:solidFill>
                <a:effectLst>
                  <a:glow rad="228600">
                    <a:schemeClr val="tx1"/>
                  </a:glow>
                </a:effectLst>
                <a:latin typeface="Arial" charset="0"/>
                <a:ea typeface="ＭＳ Ｐゴシック" charset="0"/>
                <a:cs typeface="ＭＳ Ｐゴシック" charset="0"/>
              </a:rPr>
            </a:br>
            <a:r>
              <a:rPr lang="en-SG" sz="3600" b="1" dirty="0">
                <a:solidFill>
                  <a:schemeClr val="bg1"/>
                </a:solidFill>
                <a:effectLst>
                  <a:glow rad="228600">
                    <a:schemeClr val="tx1"/>
                  </a:glow>
                </a:effectLst>
                <a:latin typeface="Arial" charset="0"/>
                <a:ea typeface="ＭＳ Ｐゴシック" charset="0"/>
                <a:cs typeface="ＭＳ Ｐゴシック" charset="0"/>
              </a:rPr>
              <a:t>(17:20 </a:t>
            </a:r>
            <a:r>
              <a:rPr lang="en-SG" sz="2800" b="1" dirty="0">
                <a:solidFill>
                  <a:schemeClr val="bg1"/>
                </a:solidFill>
                <a:effectLst>
                  <a:glow rad="228600">
                    <a:schemeClr val="tx1"/>
                  </a:glow>
                </a:effectLst>
                <a:latin typeface="Arial" charset="0"/>
                <a:ea typeface="ＭＳ Ｐゴシック" charset="0"/>
                <a:cs typeface="ＭＳ Ｐゴシック" charset="0"/>
              </a:rPr>
              <a:t>NIV</a:t>
            </a:r>
            <a:r>
              <a:rPr lang="en-SG" sz="3600" b="1" dirty="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91762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ru-RU" altLang="ja-JP" sz="3600" b="1" dirty="0">
                <a:solidFill>
                  <a:schemeClr val="bg1"/>
                </a:solidFill>
                <a:effectLst>
                  <a:glow rad="228600">
                    <a:schemeClr val="tx1"/>
                  </a:glow>
                </a:effectLst>
                <a:latin typeface="Arial" charset="0"/>
                <a:ea typeface="ＭＳ Ｐゴシック" charset="0"/>
                <a:cs typeface="ＭＳ Ｐゴシック" charset="0"/>
              </a:rPr>
              <a:t>"</a:t>
            </a:r>
            <a:r>
              <a:rPr lang="en-US" sz="3600" b="1" dirty="0">
                <a:solidFill>
                  <a:schemeClr val="bg1"/>
                </a:solidFill>
                <a:effectLst>
                  <a:glow rad="228600">
                    <a:schemeClr val="tx1"/>
                  </a:glow>
                </a:effectLst>
                <a:latin typeface="Arial" charset="0"/>
                <a:ea typeface="ＭＳ Ｐゴシック" charset="0"/>
                <a:cs typeface="ＭＳ Ｐゴシック" charset="0"/>
              </a:rPr>
              <a:t>that all of them may be one, Father, just as you are in me and I am in you</a:t>
            </a:r>
            <a:r>
              <a:rPr lang="ru-RU"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 </a:t>
            </a:r>
            <a:br>
              <a:rPr lang="en-SG" sz="3600" b="1" dirty="0">
                <a:solidFill>
                  <a:schemeClr val="bg1"/>
                </a:solidFill>
                <a:effectLst>
                  <a:glow rad="228600">
                    <a:schemeClr val="tx1"/>
                  </a:glow>
                </a:effectLst>
                <a:latin typeface="Arial" charset="0"/>
                <a:ea typeface="ＭＳ Ｐゴシック" charset="0"/>
                <a:cs typeface="ＭＳ Ｐゴシック" charset="0"/>
              </a:rPr>
            </a:br>
            <a:r>
              <a:rPr lang="en-SG" sz="3600" b="1" dirty="0">
                <a:solidFill>
                  <a:schemeClr val="bg1"/>
                </a:solidFill>
                <a:effectLst>
                  <a:glow rad="228600">
                    <a:schemeClr val="tx1"/>
                  </a:glow>
                </a:effectLst>
                <a:latin typeface="Arial" charset="0"/>
                <a:ea typeface="ＭＳ Ｐゴシック" charset="0"/>
                <a:cs typeface="ＭＳ Ｐゴシック" charset="0"/>
              </a:rPr>
              <a:t>(17:21a </a:t>
            </a:r>
            <a:r>
              <a:rPr lang="en-SG" sz="2800" b="1" dirty="0">
                <a:solidFill>
                  <a:schemeClr val="bg1"/>
                </a:solidFill>
                <a:effectLst>
                  <a:glow rad="228600">
                    <a:schemeClr val="tx1"/>
                  </a:glow>
                </a:effectLst>
                <a:latin typeface="Arial" charset="0"/>
                <a:ea typeface="ＭＳ Ｐゴシック" charset="0"/>
                <a:cs typeface="ＭＳ Ｐゴシック" charset="0"/>
              </a:rPr>
              <a:t>NIV</a:t>
            </a:r>
            <a:r>
              <a:rPr lang="en-SG" sz="3600" b="1" dirty="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285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D36C0F8-0332-44A3-BFC6-FCD2B899F87D}"/>
              </a:ext>
            </a:extLst>
          </p:cNvPr>
          <p:cNvSpPr>
            <a:spLocks noGrp="1" noRot="1" noChangeArrowheads="1"/>
          </p:cNvSpPr>
          <p:nvPr>
            <p:ph type="title"/>
          </p:nvPr>
        </p:nvSpPr>
        <p:spPr>
          <a:xfrm>
            <a:off x="0" y="100013"/>
            <a:ext cx="9144000" cy="1614487"/>
          </a:xfrm>
        </p:spPr>
        <p:txBody>
          <a:bodyPr/>
          <a:lstStyle/>
          <a:p>
            <a:r>
              <a:rPr lang="en-US" altLang="en-US" sz="3200" dirty="0">
                <a:latin typeface="Arial" panose="020B0604020202020204" pitchFamily="34" charset="0"/>
                <a:cs typeface="Arial" panose="020B0604020202020204" pitchFamily="34" charset="0"/>
              </a:rPr>
              <a:t>“the abomination that causes desolation” </a:t>
            </a:r>
            <a:br>
              <a:rPr lang="en-US" altLang="en-US" sz="3200" dirty="0">
                <a:latin typeface="Arial" panose="020B0604020202020204" pitchFamily="34" charset="0"/>
                <a:cs typeface="Arial" panose="020B0604020202020204" pitchFamily="34" charset="0"/>
              </a:rPr>
            </a:br>
            <a:r>
              <a:rPr lang="en-US" altLang="en-US" sz="3200" b="0" dirty="0">
                <a:latin typeface="Arial" panose="020B0604020202020204" pitchFamily="34" charset="0"/>
                <a:cs typeface="Arial" panose="020B0604020202020204" pitchFamily="34" charset="0"/>
              </a:rPr>
              <a:t>(Mark 13:14; cf. Matt 24:15)</a:t>
            </a:r>
            <a:endParaRPr lang="en-US" altLang="en-US" sz="4000" dirty="0">
              <a:latin typeface="Arial" panose="020B0604020202020204" pitchFamily="34" charset="0"/>
              <a:cs typeface="Arial" panose="020B0604020202020204" pitchFamily="34" charset="0"/>
            </a:endParaRPr>
          </a:p>
        </p:txBody>
      </p:sp>
      <p:sp>
        <p:nvSpPr>
          <p:cNvPr id="92163" name="Rectangle 3">
            <a:extLst>
              <a:ext uri="{FF2B5EF4-FFF2-40B4-BE49-F238E27FC236}">
                <a16:creationId xmlns:a16="http://schemas.microsoft.com/office/drawing/2014/main" id="{69AAFBE7-525A-4B9E-88C4-0C6C6CD0FEAD}"/>
              </a:ext>
            </a:extLst>
          </p:cNvPr>
          <p:cNvSpPr>
            <a:spLocks noGrp="1" noChangeArrowheads="1"/>
          </p:cNvSpPr>
          <p:nvPr>
            <p:ph type="body" idx="1"/>
          </p:nvPr>
        </p:nvSpPr>
        <p:spPr>
          <a:xfrm>
            <a:off x="609600" y="1981200"/>
            <a:ext cx="8534400" cy="4525963"/>
          </a:xfrm>
        </p:spPr>
        <p:txBody>
          <a:bodyPr/>
          <a:lstStyle/>
          <a:p>
            <a:pPr marL="520700" indent="-520700"/>
            <a:r>
              <a:rPr lang="en-US" altLang="en-US" dirty="0">
                <a:latin typeface="Arial" panose="020B0604020202020204" pitchFamily="34" charset="0"/>
                <a:cs typeface="Arial" panose="020B0604020202020204" pitchFamily="34" charset="0"/>
              </a:rPr>
              <a:t>It is the detestable thing (Dan 9:24-27)</a:t>
            </a:r>
          </a:p>
          <a:p>
            <a:pPr marL="520700" indent="-520700"/>
            <a:r>
              <a:rPr lang="en-US" altLang="en-US" dirty="0">
                <a:latin typeface="Arial" panose="020B0604020202020204" pitchFamily="34" charset="0"/>
                <a:cs typeface="Arial" panose="020B0604020202020204" pitchFamily="34" charset="0"/>
              </a:rPr>
              <a:t>The Antichrist will claim deity </a:t>
            </a:r>
          </a:p>
          <a:p>
            <a:pPr marL="520700" indent="-520700"/>
            <a:r>
              <a:rPr lang="en-US" altLang="en-US" dirty="0">
                <a:latin typeface="Arial" panose="020B0604020202020204" pitchFamily="34" charset="0"/>
                <a:cs typeface="Arial" panose="020B0604020202020204" pitchFamily="34" charset="0"/>
              </a:rPr>
              <a:t>Believers must flee immediately (14b) </a:t>
            </a:r>
          </a:p>
          <a:p>
            <a:pPr marL="520700" indent="-520700"/>
            <a:r>
              <a:rPr lang="en-US" altLang="en-US" dirty="0">
                <a:latin typeface="Arial" panose="020B0604020202020204" pitchFamily="34" charset="0"/>
                <a:cs typeface="Arial" panose="020B0604020202020204" pitchFamily="34" charset="0"/>
              </a:rPr>
              <a:t>Leave belongings (15-16)</a:t>
            </a:r>
          </a:p>
          <a:p>
            <a:pPr marL="520700" indent="-520700"/>
            <a:r>
              <a:rPr lang="en-US" altLang="en-US" dirty="0">
                <a:latin typeface="Arial" panose="020B0604020202020204" pitchFamily="34" charset="0"/>
                <a:cs typeface="Arial" panose="020B0604020202020204" pitchFamily="34" charset="0"/>
              </a:rPr>
              <a:t>Dreadful for mothers (17)</a:t>
            </a:r>
          </a:p>
          <a:p>
            <a:pPr marL="520700" indent="-520700"/>
            <a:r>
              <a:rPr lang="en-US" altLang="en-US" dirty="0">
                <a:latin typeface="Arial" panose="020B0604020202020204" pitchFamily="34" charset="0"/>
                <a:cs typeface="Arial" panose="020B0604020202020204" pitchFamily="34" charset="0"/>
              </a:rPr>
              <a:t>Pray for good weather (18)</a:t>
            </a:r>
          </a:p>
        </p:txBody>
      </p:sp>
    </p:spTree>
    <p:extLst>
      <p:ext uri="{BB962C8B-B14F-4D97-AF65-F5344CB8AC3E}">
        <p14:creationId xmlns:p14="http://schemas.microsoft.com/office/powerpoint/2010/main" val="360451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0"/>
            <a:ext cx="9350375" cy="7031038"/>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54626" name="Group 5"/>
          <p:cNvGrpSpPr>
            <a:grpSpLocks/>
          </p:cNvGrpSpPr>
          <p:nvPr/>
        </p:nvGrpSpPr>
        <p:grpSpPr bwMode="auto">
          <a:xfrm>
            <a:off x="1905000" y="1181100"/>
            <a:ext cx="5219700" cy="5219700"/>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128"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9" name="Text Box 9"/>
          <p:cNvSpPr txBox="1">
            <a:spLocks noChangeArrowheads="1"/>
          </p:cNvSpPr>
          <p:nvPr/>
        </p:nvSpPr>
        <p:spPr bwMode="auto">
          <a:xfrm>
            <a:off x="3581400" y="3810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30"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1"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2" name="AutoShape 12"/>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3" name="Rectangle 13"/>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4"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is</a:t>
            </a:r>
          </a:p>
        </p:txBody>
      </p:sp>
      <p:sp>
        <p:nvSpPr>
          <p:cNvPr id="5135"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is</a:t>
            </a:r>
          </a:p>
        </p:txBody>
      </p:sp>
      <p:sp>
        <p:nvSpPr>
          <p:cNvPr id="513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is</a:t>
            </a:r>
          </a:p>
        </p:txBody>
      </p:sp>
      <p:sp>
        <p:nvSpPr>
          <p:cNvPr id="513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Son</a:t>
            </a:r>
          </a:p>
        </p:txBody>
      </p:sp>
      <p:sp>
        <p:nvSpPr>
          <p:cNvPr id="5139"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5140" name="Group 20"/>
          <p:cNvGrpSpPr>
            <a:grpSpLocks/>
          </p:cNvGrpSpPr>
          <p:nvPr/>
        </p:nvGrpSpPr>
        <p:grpSpPr bwMode="auto">
          <a:xfrm>
            <a:off x="3629025" y="2862263"/>
            <a:ext cx="1981200" cy="1752600"/>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42"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GOD</a:t>
              </a:r>
            </a:p>
          </p:txBody>
        </p:sp>
      </p:grpSp>
      <p:sp>
        <p:nvSpPr>
          <p:cNvPr id="5143"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Father</a:t>
            </a:r>
          </a:p>
        </p:txBody>
      </p:sp>
      <p:sp>
        <p:nvSpPr>
          <p:cNvPr id="5144" name="Text Box 24"/>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Spirit</a:t>
            </a:r>
          </a:p>
        </p:txBody>
      </p:sp>
      <p:sp>
        <p:nvSpPr>
          <p:cNvPr id="5145"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5146"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5147"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5148"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rPr>
              <a:t>H. Wayne House, </a:t>
            </a:r>
            <a:r>
              <a:rPr kumimoji="0" lang="en-US" sz="1400" b="1" i="1" u="none" strike="noStrike" kern="1200" cap="none" spc="0" normalizeH="0" baseline="0" noProof="0">
                <a:ln>
                  <a:noFill/>
                </a:ln>
                <a:solidFill>
                  <a:srgbClr val="FFFFFF"/>
                </a:solidFill>
                <a:effectLst/>
                <a:uLnTx/>
                <a:uFillTx/>
                <a:latin typeface="Times New Roman" charset="0"/>
                <a:ea typeface="ＭＳ Ｐゴシック" charset="0"/>
              </a:rPr>
              <a:t>Charts of Christian Theology and Doctrine</a:t>
            </a:r>
            <a:r>
              <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rPr>
              <a:t>, p. 45</a:t>
            </a:r>
          </a:p>
        </p:txBody>
      </p:sp>
      <p:sp>
        <p:nvSpPr>
          <p:cNvPr id="2" name="Title 1"/>
          <p:cNvSpPr>
            <a:spLocks noGrp="1"/>
          </p:cNvSpPr>
          <p:nvPr>
            <p:ph type="title" idx="4294967295"/>
          </p:nvPr>
        </p:nvSpPr>
        <p:spPr>
          <a:xfrm>
            <a:off x="-107950" y="0"/>
            <a:ext cx="9432925" cy="1052513"/>
          </a:xfrm>
          <a:effectLst>
            <a:outerShdw blurRad="50800" dist="38100" dir="2700000">
              <a:srgbClr val="000000">
                <a:alpha val="43000"/>
              </a:srgbClr>
            </a:outerShdw>
          </a:effectLst>
        </p:spPr>
        <p:txBody>
          <a:bodyPr/>
          <a:lstStyle/>
          <a:p>
            <a:pPr>
              <a:defRPr/>
            </a:pPr>
            <a:r>
              <a:rPr lang="en-US" dirty="0">
                <a:solidFill>
                  <a:srgbClr val="FFFFFF"/>
                </a:solidFill>
              </a:rPr>
              <a:t>The Trinity</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133"/>
                                        </p:tgtEl>
                                        <p:attrNameLst>
                                          <p:attrName>style.visibility</p:attrName>
                                        </p:attrNameLst>
                                      </p:cBhvr>
                                      <p:to>
                                        <p:strVal val="visible"/>
                                      </p:to>
                                    </p:set>
                                    <p:animEffect transition="in" filter="wipe(up)">
                                      <p:cBhvr>
                                        <p:cTn id="24" dur="500"/>
                                        <p:tgtEl>
                                          <p:spTgt spid="5133"/>
                                        </p:tgtEl>
                                      </p:cBhvr>
                                    </p:animEffect>
                                  </p:childTnLst>
                                </p:cTn>
                              </p:par>
                            </p:childTnLst>
                          </p:cTn>
                        </p:par>
                        <p:par>
                          <p:cTn id="25" fill="hold" nodeType="afterGroup">
                            <p:stCondLst>
                              <p:cond delay="8000"/>
                            </p:stCondLst>
                            <p:childTnLst>
                              <p:par>
                                <p:cTn id="26" presetID="10" presetClass="entr" presetSubtype="0" fill="hold" grpId="0" nodeType="afterEffect">
                                  <p:stCondLst>
                                    <p:cond delay="0"/>
                                  </p:stCondLst>
                                  <p:childTnLst>
                                    <p:set>
                                      <p:cBhvr>
                                        <p:cTn id="27" dur="1" fill="hold">
                                          <p:stCondLst>
                                            <p:cond delay="0"/>
                                          </p:stCondLst>
                                        </p:cTn>
                                        <p:tgtEl>
                                          <p:spTgt spid="5138"/>
                                        </p:tgtEl>
                                        <p:attrNameLst>
                                          <p:attrName>style.visibility</p:attrName>
                                        </p:attrNameLst>
                                      </p:cBhvr>
                                      <p:to>
                                        <p:strVal val="visible"/>
                                      </p:to>
                                    </p:set>
                                    <p:animEffect transition="in" filter="fade">
                                      <p:cBhvr>
                                        <p:cTn id="28" dur="2000"/>
                                        <p:tgtEl>
                                          <p:spTgt spid="5138"/>
                                        </p:tgtEl>
                                      </p:cBhvr>
                                    </p:animEffect>
                                  </p:childTnLst>
                                </p:cTn>
                              </p:par>
                            </p:childTnLst>
                          </p:cTn>
                        </p:par>
                        <p:par>
                          <p:cTn id="29" fill="hold" nodeType="afterGroup">
                            <p:stCondLst>
                              <p:cond delay="10000"/>
                            </p:stCondLst>
                            <p:childTnLst>
                              <p:par>
                                <p:cTn id="30" presetID="10" presetClass="entr" presetSubtype="0" fill="hold" grpId="0" nodeType="afterEffect">
                                  <p:stCondLst>
                                    <p:cond delay="0"/>
                                  </p:stCondLst>
                                  <p:childTnLst>
                                    <p:set>
                                      <p:cBhvr>
                                        <p:cTn id="31" dur="1" fill="hold">
                                          <p:stCondLst>
                                            <p:cond delay="0"/>
                                          </p:stCondLst>
                                        </p:cTn>
                                        <p:tgtEl>
                                          <p:spTgt spid="5135"/>
                                        </p:tgtEl>
                                        <p:attrNameLst>
                                          <p:attrName>style.visibility</p:attrName>
                                        </p:attrNameLst>
                                      </p:cBhvr>
                                      <p:to>
                                        <p:strVal val="visible"/>
                                      </p:to>
                                    </p:set>
                                    <p:animEffect transition="in" filter="fade">
                                      <p:cBhvr>
                                        <p:cTn id="32" dur="2000"/>
                                        <p:tgtEl>
                                          <p:spTgt spid="5135"/>
                                        </p:tgtEl>
                                      </p:cBhvr>
                                    </p:animEffect>
                                  </p:childTnLst>
                                </p:cTn>
                              </p:par>
                            </p:childTnLst>
                          </p:cTn>
                        </p:par>
                        <p:par>
                          <p:cTn id="33" fill="hold" nodeType="afterGroup">
                            <p:stCondLst>
                              <p:cond delay="12000"/>
                            </p:stCondLst>
                            <p:childTnLst>
                              <p:par>
                                <p:cTn id="34" presetID="10" presetClass="entr" presetSubtype="0" fill="hold" grpId="0" nodeType="afterEffect">
                                  <p:stCondLst>
                                    <p:cond delay="0"/>
                                  </p:stCondLst>
                                  <p:childTnLst>
                                    <p:set>
                                      <p:cBhvr>
                                        <p:cTn id="35" dur="1" fill="hold">
                                          <p:stCondLst>
                                            <p:cond delay="0"/>
                                          </p:stCondLst>
                                        </p:cTn>
                                        <p:tgtEl>
                                          <p:spTgt spid="5137"/>
                                        </p:tgtEl>
                                        <p:attrNameLst>
                                          <p:attrName>style.visibility</p:attrName>
                                        </p:attrNameLst>
                                      </p:cBhvr>
                                      <p:to>
                                        <p:strVal val="visible"/>
                                      </p:to>
                                    </p:set>
                                    <p:animEffect transition="in" filter="fade">
                                      <p:cBhvr>
                                        <p:cTn id="36" dur="2000"/>
                                        <p:tgtEl>
                                          <p:spTgt spid="513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131"/>
                                        </p:tgtEl>
                                        <p:attrNameLst>
                                          <p:attrName>style.visibility</p:attrName>
                                        </p:attrNameLst>
                                      </p:cBhvr>
                                      <p:to>
                                        <p:strVal val="visible"/>
                                      </p:to>
                                    </p:set>
                                    <p:animEffect transition="in" filter="wipe(left)">
                                      <p:cBhvr>
                                        <p:cTn id="39" dur="500"/>
                                        <p:tgtEl>
                                          <p:spTgt spid="5131"/>
                                        </p:tgtEl>
                                      </p:cBhvr>
                                    </p:animEffect>
                                  </p:childTnLst>
                                </p:cTn>
                              </p:par>
                            </p:childTnLst>
                          </p:cTn>
                        </p:par>
                        <p:par>
                          <p:cTn id="40" fill="hold" nodeType="afterGroup">
                            <p:stCondLst>
                              <p:cond delay="14000"/>
                            </p:stCondLst>
                            <p:childTnLst>
                              <p:par>
                                <p:cTn id="41" presetID="10" presetClass="entr" presetSubtype="0" fill="hold" grpId="0" nodeType="afterEffect">
                                  <p:stCondLst>
                                    <p:cond delay="0"/>
                                  </p:stCondLst>
                                  <p:childTnLst>
                                    <p:set>
                                      <p:cBhvr>
                                        <p:cTn id="42" dur="1" fill="hold">
                                          <p:stCondLst>
                                            <p:cond delay="0"/>
                                          </p:stCondLst>
                                        </p:cTn>
                                        <p:tgtEl>
                                          <p:spTgt spid="5144"/>
                                        </p:tgtEl>
                                        <p:attrNameLst>
                                          <p:attrName>style.visibility</p:attrName>
                                        </p:attrNameLst>
                                      </p:cBhvr>
                                      <p:to>
                                        <p:strVal val="visible"/>
                                      </p:to>
                                    </p:set>
                                    <p:animEffect transition="in" filter="fade">
                                      <p:cBhvr>
                                        <p:cTn id="43" dur="2000"/>
                                        <p:tgtEl>
                                          <p:spTgt spid="5144"/>
                                        </p:tgtEl>
                                      </p:cBhvr>
                                    </p:animEffect>
                                  </p:childTnLst>
                                </p:cTn>
                              </p:par>
                            </p:childTnLst>
                          </p:cTn>
                        </p:par>
                        <p:par>
                          <p:cTn id="44" fill="hold" nodeType="afterGroup">
                            <p:stCondLst>
                              <p:cond delay="16000"/>
                            </p:stCondLst>
                            <p:childTnLst>
                              <p:par>
                                <p:cTn id="45" presetID="10" presetClass="entr" presetSubtype="0" fill="hold" grpId="0" nodeType="afterEffect">
                                  <p:stCondLst>
                                    <p:cond delay="0"/>
                                  </p:stCondLst>
                                  <p:childTnLst>
                                    <p:set>
                                      <p:cBhvr>
                                        <p:cTn id="46" dur="1" fill="hold">
                                          <p:stCondLst>
                                            <p:cond delay="0"/>
                                          </p:stCondLst>
                                        </p:cTn>
                                        <p:tgtEl>
                                          <p:spTgt spid="5132"/>
                                        </p:tgtEl>
                                        <p:attrNameLst>
                                          <p:attrName>style.visibility</p:attrName>
                                        </p:attrNameLst>
                                      </p:cBhvr>
                                      <p:to>
                                        <p:strVal val="visible"/>
                                      </p:to>
                                    </p:set>
                                    <p:animEffect transition="in" filter="fade">
                                      <p:cBhvr>
                                        <p:cTn id="47" dur="2000"/>
                                        <p:tgtEl>
                                          <p:spTgt spid="5132"/>
                                        </p:tgtEl>
                                      </p:cBhvr>
                                    </p:animEffect>
                                  </p:childTnLst>
                                </p:cTn>
                              </p:par>
                            </p:childTnLst>
                          </p:cTn>
                        </p:par>
                        <p:par>
                          <p:cTn id="48" fill="hold" nodeType="afterGroup">
                            <p:stCondLst>
                              <p:cond delay="18000"/>
                            </p:stCondLst>
                            <p:childTnLst>
                              <p:par>
                                <p:cTn id="49" presetID="10" presetClass="entr" presetSubtype="0" fill="hold" grpId="0" nodeType="afterEffect">
                                  <p:stCondLst>
                                    <p:cond delay="0"/>
                                  </p:stCondLst>
                                  <p:childTnLst>
                                    <p:set>
                                      <p:cBhvr>
                                        <p:cTn id="50" dur="1" fill="hold">
                                          <p:stCondLst>
                                            <p:cond delay="0"/>
                                          </p:stCondLst>
                                        </p:cTn>
                                        <p:tgtEl>
                                          <p:spTgt spid="5136"/>
                                        </p:tgtEl>
                                        <p:attrNameLst>
                                          <p:attrName>style.visibility</p:attrName>
                                        </p:attrNameLst>
                                      </p:cBhvr>
                                      <p:to>
                                        <p:strVal val="visible"/>
                                      </p:to>
                                    </p:set>
                                    <p:animEffect transition="in" filter="fade">
                                      <p:cBhvr>
                                        <p:cTn id="51" dur="2000"/>
                                        <p:tgtEl>
                                          <p:spTgt spid="513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5130"/>
                                        </p:tgtEl>
                                        <p:attrNameLst>
                                          <p:attrName>style.visibility</p:attrName>
                                        </p:attrNameLst>
                                      </p:cBhvr>
                                      <p:to>
                                        <p:strVal val="visible"/>
                                      </p:to>
                                    </p:set>
                                    <p:animEffect transition="in" filter="wipe(right)">
                                      <p:cBhvr>
                                        <p:cTn id="54" dur="500"/>
                                        <p:tgtEl>
                                          <p:spTgt spid="5130"/>
                                        </p:tgtEl>
                                      </p:cBhvr>
                                    </p:animEffect>
                                  </p:childTnLst>
                                </p:cTn>
                              </p:par>
                            </p:childTnLst>
                          </p:cTn>
                        </p:par>
                        <p:par>
                          <p:cTn id="55" fill="hold" nodeType="afterGroup">
                            <p:stCondLst>
                              <p:cond delay="20000"/>
                            </p:stCondLst>
                            <p:childTnLst>
                              <p:par>
                                <p:cTn id="56" presetID="10" presetClass="entr" presetSubtype="0" fill="hold" grpId="0" nodeType="afterEffect">
                                  <p:stCondLst>
                                    <p:cond delay="0"/>
                                  </p:stCondLst>
                                  <p:childTnLst>
                                    <p:set>
                                      <p:cBhvr>
                                        <p:cTn id="57" dur="1" fill="hold">
                                          <p:stCondLst>
                                            <p:cond delay="0"/>
                                          </p:stCondLst>
                                        </p:cTn>
                                        <p:tgtEl>
                                          <p:spTgt spid="5145"/>
                                        </p:tgtEl>
                                        <p:attrNameLst>
                                          <p:attrName>style.visibility</p:attrName>
                                        </p:attrNameLst>
                                      </p:cBhvr>
                                      <p:to>
                                        <p:strVal val="visible"/>
                                      </p:to>
                                    </p:set>
                                    <p:animEffect transition="in" filter="fade">
                                      <p:cBhvr>
                                        <p:cTn id="58" dur="2000"/>
                                        <p:tgtEl>
                                          <p:spTgt spid="5145"/>
                                        </p:tgtEl>
                                      </p:cBhvr>
                                    </p:animEffect>
                                  </p:childTnLst>
                                </p:cTn>
                              </p:par>
                            </p:childTnLst>
                          </p:cTn>
                        </p:par>
                        <p:par>
                          <p:cTn id="59" fill="hold" nodeType="afterGroup">
                            <p:stCondLst>
                              <p:cond delay="22000"/>
                            </p:stCondLst>
                            <p:childTnLst>
                              <p:par>
                                <p:cTn id="60" presetID="10" presetClass="entr" presetSubtype="0" fill="hold" grpId="0" nodeType="afterEffect">
                                  <p:stCondLst>
                                    <p:cond delay="2500"/>
                                  </p:stCondLst>
                                  <p:childTnLst>
                                    <p:set>
                                      <p:cBhvr>
                                        <p:cTn id="61" dur="1" fill="hold">
                                          <p:stCondLst>
                                            <p:cond delay="0"/>
                                          </p:stCondLst>
                                        </p:cTn>
                                        <p:tgtEl>
                                          <p:spTgt spid="5147"/>
                                        </p:tgtEl>
                                        <p:attrNameLst>
                                          <p:attrName>style.visibility</p:attrName>
                                        </p:attrNameLst>
                                      </p:cBhvr>
                                      <p:to>
                                        <p:strVal val="visible"/>
                                      </p:to>
                                    </p:set>
                                    <p:animEffect transition="in" filter="fade">
                                      <p:cBhvr>
                                        <p:cTn id="62" dur="2000"/>
                                        <p:tgtEl>
                                          <p:spTgt spid="5147"/>
                                        </p:tgtEl>
                                      </p:cBhvr>
                                    </p:animEffect>
                                  </p:childTnLst>
                                </p:cTn>
                              </p:par>
                            </p:childTnLst>
                          </p:cTn>
                        </p:par>
                        <p:par>
                          <p:cTn id="63" fill="hold" nodeType="afterGroup">
                            <p:stCondLst>
                              <p:cond delay="26500"/>
                            </p:stCondLst>
                            <p:childTnLst>
                              <p:par>
                                <p:cTn id="64" presetID="10" presetClass="entr" presetSubtype="0" fill="hold" grpId="0" nodeType="afterEffect">
                                  <p:stCondLst>
                                    <p:cond delay="2500"/>
                                  </p:stCondLst>
                                  <p:childTnLst>
                                    <p:set>
                                      <p:cBhvr>
                                        <p:cTn id="65" dur="1" fill="hold">
                                          <p:stCondLst>
                                            <p:cond delay="0"/>
                                          </p:stCondLst>
                                        </p:cTn>
                                        <p:tgtEl>
                                          <p:spTgt spid="5146"/>
                                        </p:tgtEl>
                                        <p:attrNameLst>
                                          <p:attrName>style.visibility</p:attrName>
                                        </p:attrNameLst>
                                      </p:cBhvr>
                                      <p:to>
                                        <p:strVal val="visible"/>
                                      </p:to>
                                    </p:set>
                                    <p:animEffect transition="in" filter="fade">
                                      <p:cBhvr>
                                        <p:cTn id="66" dur="2000"/>
                                        <p:tgtEl>
                                          <p:spTgt spid="5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animBg="1"/>
      <p:bldP spid="5131" grpId="0" animBg="1"/>
      <p:bldP spid="5132" grpId="0" animBg="1"/>
      <p:bldP spid="5133"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ru-RU" sz="2400" b="1" dirty="0">
                <a:solidFill>
                  <a:srgbClr val="FFFFFF"/>
                </a:solidFill>
              </a:rPr>
              <a:t>"</a:t>
            </a:r>
            <a:r>
              <a:rPr lang="en-US" sz="2400" b="1" dirty="0">
                <a:solidFill>
                  <a:srgbClr val="FFFFFF"/>
                </a:solidFill>
              </a:rPr>
              <a:t>that all of them may be one, Father, just as you are in me and I am in you. May they also be in us </a:t>
            </a:r>
            <a:r>
              <a:rPr lang="en-US" sz="2400" b="1" dirty="0">
                <a:solidFill>
                  <a:schemeClr val="bg1"/>
                </a:solidFill>
              </a:rPr>
              <a:t>so</a:t>
            </a:r>
            <a:r>
              <a:rPr lang="en-US" sz="2400" b="1" dirty="0">
                <a:solidFill>
                  <a:srgbClr val="FFFF00"/>
                </a:solidFill>
              </a:rPr>
              <a:t> that the world may believe </a:t>
            </a:r>
            <a:r>
              <a:rPr lang="en-US" sz="2400" b="1" dirty="0">
                <a:solidFill>
                  <a:srgbClr val="FFFFFF"/>
                </a:solidFill>
              </a:rPr>
              <a:t>that you have sent me. </a:t>
            </a:r>
            <a:r>
              <a:rPr lang="en-US" sz="2400" b="1" baseline="30000" dirty="0">
                <a:solidFill>
                  <a:srgbClr val="FFFFFF"/>
                </a:solidFill>
              </a:rPr>
              <a:t>22</a:t>
            </a:r>
            <a:r>
              <a:rPr lang="en-US" sz="2400" b="1" dirty="0">
                <a:solidFill>
                  <a:srgbClr val="FFFFFF"/>
                </a:solidFill>
              </a:rPr>
              <a:t>I have given them the glory that you gave me, that they may be one as we are one: </a:t>
            </a:r>
            <a:r>
              <a:rPr lang="en-US" sz="2400" b="1" baseline="30000" dirty="0">
                <a:solidFill>
                  <a:srgbClr val="FFFFFF"/>
                </a:solidFill>
              </a:rPr>
              <a:t>23</a:t>
            </a:r>
            <a:r>
              <a:rPr lang="en-US" sz="2400" b="1" dirty="0">
                <a:solidFill>
                  <a:srgbClr val="FFFFFF"/>
                </a:solidFill>
              </a:rPr>
              <a:t>I in them and you in me. May they be brought to complete unity </a:t>
            </a:r>
            <a:r>
              <a:rPr lang="en-US" sz="2400" b="1" dirty="0">
                <a:solidFill>
                  <a:srgbClr val="FFFF00"/>
                </a:solidFill>
              </a:rPr>
              <a:t>to let the world know </a:t>
            </a:r>
            <a:r>
              <a:rPr lang="en-US" sz="2400" b="1" dirty="0">
                <a:solidFill>
                  <a:srgbClr val="FFFFFF"/>
                </a:solidFill>
              </a:rPr>
              <a:t>that you sent me and have loved them even as you have loved me</a:t>
            </a:r>
            <a:r>
              <a:rPr lang="ru-RU" sz="2800" b="1" dirty="0">
                <a:solidFill>
                  <a:srgbClr val="FFFFFF"/>
                </a:solidFill>
              </a:rPr>
              <a:t>"</a:t>
            </a:r>
            <a:r>
              <a:rPr lang="en-US" sz="2800" b="1" dirty="0">
                <a:solidFill>
                  <a:srgbClr val="FFFFFF"/>
                </a:solidFill>
              </a:rPr>
              <a:t> (21b-23 </a:t>
            </a:r>
            <a:r>
              <a:rPr lang="en-US" sz="2400" b="1" dirty="0">
                <a:solidFill>
                  <a:srgbClr val="FFFFFF"/>
                </a:solidFill>
              </a:rPr>
              <a:t>NIV</a:t>
            </a:r>
            <a:r>
              <a:rPr lang="en-US" sz="2800" b="1" dirty="0">
                <a:solidFill>
                  <a:srgbClr val="FFFFFF"/>
                </a:solidFill>
              </a:rPr>
              <a:t>).</a:t>
            </a: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704193"/>
            <a:ext cx="9140051" cy="6325207"/>
          </a:xfrm>
          <a:prstGeom prst="rect">
            <a:avLst/>
          </a:prstGeom>
        </p:spPr>
      </p:pic>
      <p:sp>
        <p:nvSpPr>
          <p:cNvPr id="3" name="Title 2"/>
          <p:cNvSpPr>
            <a:spLocks noGrp="1"/>
          </p:cNvSpPr>
          <p:nvPr>
            <p:ph type="ctrTitle"/>
          </p:nvPr>
        </p:nvSpPr>
        <p:spPr>
          <a:xfrm>
            <a:off x="0" y="658999"/>
            <a:ext cx="9144000" cy="848071"/>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Interview of a Catholic Leader</a:t>
            </a:r>
            <a:endParaRPr lang="en-US" dirty="0"/>
          </a:p>
        </p:txBody>
      </p:sp>
    </p:spTree>
    <p:extLst>
      <p:ext uri="{BB962C8B-B14F-4D97-AF65-F5344CB8AC3E}">
        <p14:creationId xmlns:p14="http://schemas.microsoft.com/office/powerpoint/2010/main" val="61339198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908720"/>
            <a:ext cx="9144000" cy="571500"/>
          </a:xfrm>
          <a:noFill/>
          <a:ln>
            <a:noFill/>
          </a:ln>
        </p:spPr>
        <p:txBody>
          <a:bodyPr vert="horz" wrap="square" lIns="91440" tIns="45720" rIns="91440" bIns="45720" numCol="1" anchor="ctr" anchorCtr="0" compatLnSpc="1">
            <a:prstTxWarp prst="textNoShape">
              <a:avLst/>
            </a:prstTxWarp>
          </a:bodyPr>
          <a:lstStyle/>
          <a:p>
            <a:r>
              <a:rPr lang="en-US" sz="4800" b="1" kern="1200" dirty="0">
                <a:solidFill>
                  <a:schemeClr val="bg1"/>
                </a:solidFill>
                <a:effectLst>
                  <a:glow rad="228600">
                    <a:schemeClr val="tx1"/>
                  </a:glow>
                </a:effectLst>
                <a:latin typeface="Arial" charset="0"/>
                <a:ea typeface="ＭＳ Ｐゴシック" charset="0"/>
              </a:rPr>
              <a:t>The City-State of Singapore</a:t>
            </a: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657350"/>
            <a:ext cx="4905375" cy="422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657350"/>
            <a:ext cx="3789363" cy="422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857250"/>
            <a:ext cx="9144000" cy="857250"/>
          </a:xfrm>
        </p:spPr>
        <p:txBody>
          <a:bodyPr/>
          <a:lstStyle/>
          <a:p>
            <a:pPr eaLnBrk="1" hangingPunct="1">
              <a:defRPr/>
            </a:pPr>
            <a:r>
              <a:rPr lang="en-US" sz="3200" b="1" dirty="0">
                <a:solidFill>
                  <a:schemeClr val="bg1"/>
                </a:solidFill>
                <a:latin typeface="Arial"/>
                <a:cs typeface="Arial"/>
              </a:rPr>
              <a:t>Multi-cultural • Multi-ethnic • Multi-religious</a:t>
            </a: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34965" y="1657350"/>
            <a:ext cx="3932237" cy="428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4746627" y="1685926"/>
            <a:ext cx="4092575" cy="4200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62000" y="1772816"/>
            <a:ext cx="7842448" cy="3989040"/>
          </a:xfrm>
          <a:noFill/>
          <a:ln>
            <a:noFill/>
          </a:ln>
        </p:spPr>
        <p:txBody>
          <a:bodyPr vert="horz" wrap="square" lIns="91440" tIns="45720" rIns="91440" bIns="45720" numCol="1" anchor="ctr" anchorCtr="0" compatLnSpc="1">
            <a:prstTxWarp prst="textNoShape">
              <a:avLst/>
            </a:prstTxWarp>
          </a:bodyPr>
          <a:lstStyle/>
          <a:p>
            <a:pPr>
              <a:spcBef>
                <a:spcPct val="0"/>
              </a:spcBef>
            </a:pPr>
            <a:r>
              <a:rPr lang="en-US" sz="4000" b="1" dirty="0">
                <a:solidFill>
                  <a:schemeClr val="bg1"/>
                </a:solidFill>
                <a:effectLst>
                  <a:glow rad="228600">
                    <a:schemeClr val="tx1"/>
                  </a:glow>
                </a:effectLst>
                <a:latin typeface="Arial" charset="0"/>
                <a:ea typeface="ＭＳ Ｐゴシック" charset="0"/>
              </a:rPr>
              <a:t>99% of Hindus are Indian</a:t>
            </a:r>
          </a:p>
          <a:p>
            <a:pPr>
              <a:spcBef>
                <a:spcPct val="0"/>
              </a:spcBef>
            </a:pPr>
            <a:r>
              <a:rPr lang="en-US" sz="4000" b="1" dirty="0">
                <a:solidFill>
                  <a:schemeClr val="bg1"/>
                </a:solidFill>
                <a:effectLst>
                  <a:glow rad="228600">
                    <a:schemeClr val="tx1"/>
                  </a:glow>
                </a:effectLst>
                <a:latin typeface="Arial" charset="0"/>
                <a:ea typeface="ＭＳ Ｐゴシック" charset="0"/>
              </a:rPr>
              <a:t>99% of Buddhists are Chinese</a:t>
            </a:r>
          </a:p>
          <a:p>
            <a:pPr>
              <a:spcBef>
                <a:spcPct val="0"/>
              </a:spcBef>
            </a:pPr>
            <a:r>
              <a:rPr lang="en-US" sz="4000" b="1" dirty="0">
                <a:solidFill>
                  <a:schemeClr val="bg1"/>
                </a:solidFill>
                <a:effectLst>
                  <a:glow rad="228600">
                    <a:schemeClr val="tx1"/>
                  </a:glow>
                </a:effectLst>
                <a:latin typeface="Arial" charset="0"/>
                <a:ea typeface="ＭＳ Ｐゴシック" charset="0"/>
              </a:rPr>
              <a:t>99% of Muslims are Malay</a:t>
            </a:r>
          </a:p>
          <a:p>
            <a:pPr>
              <a:spcBef>
                <a:spcPct val="0"/>
              </a:spcBef>
            </a:pPr>
            <a:r>
              <a:rPr lang="en-US" sz="4000" b="1" dirty="0">
                <a:solidFill>
                  <a:schemeClr val="bg1"/>
                </a:solidFill>
                <a:effectLst>
                  <a:glow rad="228600">
                    <a:schemeClr val="tx1"/>
                  </a:glow>
                </a:effectLst>
                <a:latin typeface="Arial" charset="0"/>
                <a:ea typeface="ＭＳ Ｐゴシック" charset="0"/>
              </a:rPr>
              <a:t>Only Christians effectively cross racial lines though Malays are still unreached</a:t>
            </a: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endParaRPr lang="en-US" sz="4800" i="1" dirty="0">
              <a:solidFill>
                <a:srgbClr val="000000"/>
              </a:solidFill>
              <a:latin typeface="Arial"/>
              <a:ea typeface="ＭＳ Ｐゴシック"/>
            </a:endParaRPr>
          </a:p>
        </p:txBody>
      </p:sp>
    </p:spTree>
    <p:extLst>
      <p:ext uri="{BB962C8B-B14F-4D97-AF65-F5344CB8AC3E}">
        <p14:creationId xmlns:p14="http://schemas.microsoft.com/office/powerpoint/2010/main" val="289801289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2381"/>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1500733"/>
            <a:ext cx="6697663" cy="434340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
        <p:nvSpPr>
          <p:cNvPr id="1517570" name="Rectangle 2"/>
          <p:cNvSpPr>
            <a:spLocks noGrp="1" noChangeArrowheads="1"/>
          </p:cNvSpPr>
          <p:nvPr>
            <p:ph type="title"/>
          </p:nvPr>
        </p:nvSpPr>
        <p:spPr>
          <a:xfrm>
            <a:off x="-1860" y="4185146"/>
            <a:ext cx="9144000" cy="8636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9776111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2" y="-109703"/>
            <a:ext cx="9144000" cy="5575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160420" y="836712"/>
            <a:ext cx="4788024" cy="4896544"/>
          </a:xfrm>
          <a:noFill/>
          <a:effectLst/>
        </p:spPr>
        <p:txBody>
          <a:bodyPr/>
          <a:lstStyle/>
          <a:p>
            <a:pPr marL="714375" indent="-714375" algn="l" eaLnBrk="1" hangingPunct="1">
              <a:defRPr/>
            </a:pPr>
            <a:r>
              <a:rPr lang="en-US" b="1" dirty="0">
                <a:solidFill>
                  <a:schemeClr val="bg1"/>
                </a:solidFill>
                <a:effectLst>
                  <a:glow rad="228600">
                    <a:schemeClr val="tx1"/>
                  </a:glow>
                </a:effectLst>
                <a:latin typeface="Arial" charset="0"/>
              </a:rPr>
              <a:t>II.  We</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ll be united in heaven forever</a:t>
            </a:r>
            <a:br>
              <a:rPr lang="en-US" b="1" dirty="0">
                <a:solidFill>
                  <a:schemeClr val="bg1"/>
                </a:solidFill>
                <a:effectLst>
                  <a:glow rad="228600">
                    <a:schemeClr val="tx1"/>
                  </a:glow>
                </a:effectLst>
                <a:latin typeface="Arial" charset="0"/>
              </a:rPr>
            </a:br>
            <a:r>
              <a:rPr lang="en-US" b="1" dirty="0">
                <a:solidFill>
                  <a:schemeClr val="bg1"/>
                </a:solidFill>
                <a:effectLst>
                  <a:glow rad="228600">
                    <a:schemeClr val="tx1"/>
                  </a:glow>
                </a:effectLst>
                <a:latin typeface="Arial" charset="0"/>
              </a:rPr>
              <a:t>—so let</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s start agreeing now (24). </a:t>
            </a:r>
            <a:endParaRPr lang="en-US" dirty="0">
              <a:solidFill>
                <a:schemeClr val="bg1"/>
              </a:solidFill>
              <a:effectLst>
                <a:glow rad="228600">
                  <a:schemeClr val="tx1"/>
                </a:glow>
              </a:effectLst>
              <a:latin typeface="Arial" charset="0"/>
            </a:endParaRPr>
          </a:p>
        </p:txBody>
      </p:sp>
    </p:spTree>
    <p:extLst>
      <p:ext uri="{BB962C8B-B14F-4D97-AF65-F5344CB8AC3E}">
        <p14:creationId xmlns:p14="http://schemas.microsoft.com/office/powerpoint/2010/main" val="383085041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ru-RU" altLang="ja-JP" sz="3200" b="1" dirty="0">
                <a:solidFill>
                  <a:schemeClr val="bg1"/>
                </a:solidFill>
                <a:effectLst>
                  <a:glow rad="228600">
                    <a:schemeClr val="tx1"/>
                  </a:glow>
                </a:effectLst>
                <a:latin typeface="Arial" charset="0"/>
                <a:ea typeface="ＭＳ Ｐゴシック" charset="0"/>
                <a:cs typeface="ＭＳ Ｐゴシック" charset="0"/>
              </a:rPr>
              <a:t>"</a:t>
            </a:r>
            <a:r>
              <a:rPr lang="en-US" altLang="ja-JP" sz="3200" b="1" dirty="0">
                <a:solidFill>
                  <a:schemeClr val="bg1"/>
                </a:solidFill>
                <a:effectLst>
                  <a:glow rad="228600">
                    <a:schemeClr val="tx1"/>
                  </a:glow>
                </a:effectLst>
                <a:latin typeface="Arial" charset="0"/>
                <a:ea typeface="ＭＳ Ｐゴシック" charset="0"/>
                <a:cs typeface="ＭＳ Ｐゴシック" charset="0"/>
              </a:rPr>
              <a:t>Father, I want those </a:t>
            </a:r>
            <a:r>
              <a:rPr lang="en-US" altLang="ja-JP" sz="3200" b="1" dirty="0">
                <a:solidFill>
                  <a:schemeClr val="accent3"/>
                </a:solidFill>
                <a:effectLst>
                  <a:glow rad="228600">
                    <a:schemeClr val="tx1"/>
                  </a:glow>
                </a:effectLst>
                <a:latin typeface="Arial" charset="0"/>
                <a:ea typeface="ＭＳ Ｐゴシック" charset="0"/>
                <a:cs typeface="ＭＳ Ｐゴシック" charset="0"/>
              </a:rPr>
              <a:t>you have given me</a:t>
            </a:r>
            <a:r>
              <a:rPr lang="en-US" altLang="ja-JP" sz="3200" b="1" dirty="0">
                <a:solidFill>
                  <a:srgbClr val="FFFF00"/>
                </a:solidFill>
                <a:effectLst>
                  <a:glow rad="228600">
                    <a:schemeClr val="tx1"/>
                  </a:glow>
                </a:effectLst>
                <a:latin typeface="Arial" charset="0"/>
                <a:ea typeface="ＭＳ Ｐゴシック" charset="0"/>
                <a:cs typeface="ＭＳ Ｐゴシック" charset="0"/>
              </a:rPr>
              <a:t> to be with me where I am</a:t>
            </a:r>
            <a:r>
              <a:rPr lang="en-US" altLang="ja-JP" sz="3200" b="1" dirty="0">
                <a:solidFill>
                  <a:schemeClr val="bg1"/>
                </a:solidFill>
                <a:effectLst>
                  <a:glow rad="228600">
                    <a:schemeClr val="tx1"/>
                  </a:glow>
                </a:effectLst>
                <a:latin typeface="Arial" charset="0"/>
                <a:ea typeface="ＭＳ Ｐゴシック" charset="0"/>
                <a:cs typeface="ＭＳ Ｐゴシック" charset="0"/>
              </a:rPr>
              <a:t>, and to see my glory, the glory you have given me because you loved me before the creation of the world</a:t>
            </a:r>
            <a:r>
              <a:rPr lang="ru-RU" altLang="ja-JP" sz="3200" b="1" dirty="0">
                <a:solidFill>
                  <a:schemeClr val="bg1"/>
                </a:solidFill>
                <a:effectLst>
                  <a:glow rad="228600">
                    <a:schemeClr val="tx1"/>
                  </a:glow>
                </a:effectLst>
                <a:latin typeface="Arial" charset="0"/>
                <a:ea typeface="ＭＳ Ｐゴシック" charset="0"/>
                <a:cs typeface="ＭＳ Ｐゴシック" charset="0"/>
              </a:rPr>
              <a:t>"</a:t>
            </a:r>
            <a:r>
              <a:rPr lang="en-US" altLang="ja-JP" sz="3200" b="1" dirty="0">
                <a:solidFill>
                  <a:schemeClr val="bg1"/>
                </a:solidFill>
                <a:effectLst>
                  <a:glow rad="228600">
                    <a:schemeClr val="tx1"/>
                  </a:glow>
                </a:effectLst>
                <a:latin typeface="Arial" charset="0"/>
                <a:ea typeface="ＭＳ Ｐゴシック" charset="0"/>
                <a:cs typeface="ＭＳ Ｐゴシック" charset="0"/>
              </a:rPr>
              <a:t> (17:24 </a:t>
            </a:r>
            <a:r>
              <a:rPr lang="en-US" altLang="ja-JP" sz="2400" b="1" dirty="0">
                <a:solidFill>
                  <a:schemeClr val="bg1"/>
                </a:solidFill>
                <a:effectLst>
                  <a:glow rad="228600">
                    <a:schemeClr val="tx1"/>
                  </a:glow>
                </a:effectLst>
                <a:latin typeface="Arial" charset="0"/>
                <a:ea typeface="ＭＳ Ｐゴシック" charset="0"/>
                <a:cs typeface="ＭＳ Ｐゴシック" charset="0"/>
              </a:rPr>
              <a:t>NIV</a:t>
            </a:r>
            <a:r>
              <a:rPr lang="en-US" altLang="ja-JP" sz="3200" b="1" dirty="0">
                <a:solidFill>
                  <a:schemeClr val="bg1"/>
                </a:solidFill>
                <a:effectLst>
                  <a:glow rad="228600">
                    <a:schemeClr val="tx1"/>
                  </a:glow>
                </a:effectLst>
                <a:latin typeface="Arial" charset="0"/>
                <a:ea typeface="ＭＳ Ｐゴシック" charset="0"/>
                <a:cs typeface="ＭＳ Ｐゴシック" charset="0"/>
              </a:rPr>
              <a:t>).</a:t>
            </a:r>
            <a:endParaRPr lang="en-US" sz="3200" dirty="0"/>
          </a:p>
        </p:txBody>
      </p:sp>
    </p:spTree>
    <p:extLst>
      <p:ext uri="{BB962C8B-B14F-4D97-AF65-F5344CB8AC3E}">
        <p14:creationId xmlns:p14="http://schemas.microsoft.com/office/powerpoint/2010/main" val="323287695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497" y="887578"/>
            <a:ext cx="3056085" cy="5143500"/>
          </a:xfrm>
          <a:prstGeom prst="rect">
            <a:avLst/>
          </a:prstGeom>
        </p:spPr>
      </p:pic>
      <p:sp>
        <p:nvSpPr>
          <p:cNvPr id="3" name="Title 2"/>
          <p:cNvSpPr>
            <a:spLocks noGrp="1"/>
          </p:cNvSpPr>
          <p:nvPr>
            <p:ph type="ctrTitle"/>
          </p:nvPr>
        </p:nvSpPr>
        <p:spPr>
          <a:xfrm>
            <a:off x="2987824" y="980728"/>
            <a:ext cx="6156176" cy="3312368"/>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Finding Directions in Heaven?</a:t>
            </a:r>
            <a:endParaRPr lang="en-US" dirty="0"/>
          </a:p>
        </p:txBody>
      </p:sp>
    </p:spTree>
    <p:extLst>
      <p:ext uri="{BB962C8B-B14F-4D97-AF65-F5344CB8AC3E}">
        <p14:creationId xmlns:p14="http://schemas.microsoft.com/office/powerpoint/2010/main" val="28958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EE4BB0-BE13-436D-A321-9629C61CE4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First Half</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24:4-8; Mark 13:5-8; Luke 21:8-11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signs of the first 3.5 years of the Tribulation forewarn Israel of the coming judgment at Christ's Second Advent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6060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572"/>
            <a:ext cx="9144000" cy="600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9411" name="Rectangle 3"/>
          <p:cNvSpPr>
            <a:spLocks noGrp="1" noChangeArrowheads="1"/>
          </p:cNvSpPr>
          <p:nvPr>
            <p:ph type="title"/>
          </p:nvPr>
        </p:nvSpPr>
        <p:spPr>
          <a:xfrm>
            <a:off x="0" y="6076542"/>
            <a:ext cx="9144000" cy="707886"/>
          </a:xfrm>
          <a:solidFill>
            <a:srgbClr val="000066"/>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defRPr/>
            </a:pPr>
            <a:r>
              <a:rPr lang="en-US" sz="4000" b="1">
                <a:solidFill>
                  <a:schemeClr val="bg1"/>
                </a:solidFill>
                <a:latin typeface="Arial"/>
                <a:cs typeface="Arial"/>
              </a:rPr>
              <a:t>SINGAPORE BIBLE COLLEGE</a:t>
            </a:r>
          </a:p>
        </p:txBody>
      </p:sp>
    </p:spTree>
    <p:extLst>
      <p:ext uri="{BB962C8B-B14F-4D97-AF65-F5344CB8AC3E}">
        <p14:creationId xmlns:p14="http://schemas.microsoft.com/office/powerpoint/2010/main" val="3475620898"/>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512673" y="727890"/>
            <a:ext cx="7086600"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en-US" sz="7200" b="1" i="1" dirty="0">
                <a:solidFill>
                  <a:schemeClr val="accent1"/>
                </a:solidFill>
                <a:latin typeface="Arial" charset="0"/>
                <a:ea typeface="ＭＳ Ｐゴシック" charset="0"/>
                <a:cs typeface="Arial" charset="0"/>
              </a:rPr>
              <a:t>SBC Schools</a:t>
            </a:r>
            <a:endParaRPr lang="en-US" dirty="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533400" y="26289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Established 1952</a:t>
            </a:r>
          </a:p>
        </p:txBody>
      </p:sp>
      <p:sp>
        <p:nvSpPr>
          <p:cNvPr id="1098757" name="Text Box 5" descr="Wide upward diagonal"/>
          <p:cNvSpPr txBox="1">
            <a:spLocks noChangeArrowheads="1"/>
          </p:cNvSpPr>
          <p:nvPr/>
        </p:nvSpPr>
        <p:spPr bwMode="auto">
          <a:xfrm>
            <a:off x="228600" y="2000251"/>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sz="3600" b="1">
                <a:solidFill>
                  <a:srgbClr val="FFFF00"/>
                </a:solidFill>
                <a:cs typeface="Arial" charset="0"/>
              </a:rPr>
              <a:t>Chinese</a:t>
            </a:r>
            <a:endParaRPr lang="en-US" sz="3600">
              <a:solidFill>
                <a:srgbClr val="000000"/>
              </a:solidFill>
              <a:cs typeface="Arial" charset="0"/>
            </a:endParaRPr>
          </a:p>
        </p:txBody>
      </p:sp>
      <p:sp>
        <p:nvSpPr>
          <p:cNvPr id="1098758" name="Text Box 6" descr="Wide downward diagonal"/>
          <p:cNvSpPr txBox="1">
            <a:spLocks noChangeArrowheads="1"/>
          </p:cNvSpPr>
          <p:nvPr/>
        </p:nvSpPr>
        <p:spPr bwMode="auto">
          <a:xfrm>
            <a:off x="6934200" y="2000251"/>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en-US" sz="3600" b="1">
                <a:solidFill>
                  <a:srgbClr val="FFFF00"/>
                </a:solidFill>
                <a:cs typeface="Arial" charset="0"/>
              </a:rPr>
              <a:t>English</a:t>
            </a:r>
            <a:endParaRPr lang="en-US" sz="3600">
              <a:solidFill>
                <a:srgbClr val="FFFFFF"/>
              </a:solidFill>
              <a:cs typeface="Arial" charset="0"/>
            </a:endParaRPr>
          </a:p>
        </p:txBody>
      </p:sp>
      <p:sp>
        <p:nvSpPr>
          <p:cNvPr id="1098759" name="Text Box 7"/>
          <p:cNvSpPr txBox="1">
            <a:spLocks noChangeArrowheads="1"/>
          </p:cNvSpPr>
          <p:nvPr/>
        </p:nvSpPr>
        <p:spPr bwMode="auto">
          <a:xfrm>
            <a:off x="2286000" y="2000251"/>
            <a:ext cx="19050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3600" b="1">
                <a:solidFill>
                  <a:srgbClr val="FFFF00"/>
                </a:solidFill>
                <a:cs typeface="Arial" charset="0"/>
              </a:rPr>
              <a:t>Music</a:t>
            </a:r>
            <a:endParaRPr lang="en-US" sz="3600">
              <a:solidFill>
                <a:srgbClr val="FFFFFF"/>
              </a:solidFill>
              <a:cs typeface="Arial" charset="0"/>
            </a:endParaRPr>
          </a:p>
        </p:txBody>
      </p:sp>
      <p:sp>
        <p:nvSpPr>
          <p:cNvPr id="1098760" name="Rectangle 8"/>
          <p:cNvSpPr>
            <a:spLocks noChangeArrowheads="1"/>
          </p:cNvSpPr>
          <p:nvPr/>
        </p:nvSpPr>
        <p:spPr bwMode="auto">
          <a:xfrm>
            <a:off x="533400" y="31432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31 Full-time Faculty</a:t>
            </a:r>
          </a:p>
        </p:txBody>
      </p:sp>
      <p:sp>
        <p:nvSpPr>
          <p:cNvPr id="1098761" name="Rectangle 9"/>
          <p:cNvSpPr>
            <a:spLocks noChangeArrowheads="1"/>
          </p:cNvSpPr>
          <p:nvPr/>
        </p:nvSpPr>
        <p:spPr bwMode="auto">
          <a:xfrm>
            <a:off x="533400" y="36576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500 Students</a:t>
            </a:r>
          </a:p>
        </p:txBody>
      </p:sp>
      <p:sp>
        <p:nvSpPr>
          <p:cNvPr id="1098762" name="Rectangle 10"/>
          <p:cNvSpPr>
            <a:spLocks noChangeArrowheads="1"/>
          </p:cNvSpPr>
          <p:nvPr/>
        </p:nvSpPr>
        <p:spPr bwMode="auto">
          <a:xfrm>
            <a:off x="533400" y="4171950"/>
            <a:ext cx="5943600"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25 Denominations</a:t>
            </a:r>
          </a:p>
        </p:txBody>
      </p:sp>
      <p:sp>
        <p:nvSpPr>
          <p:cNvPr id="1098763" name="Rectangle 11"/>
          <p:cNvSpPr>
            <a:spLocks noChangeArrowheads="1"/>
          </p:cNvSpPr>
          <p:nvPr/>
        </p:nvSpPr>
        <p:spPr bwMode="auto">
          <a:xfrm>
            <a:off x="533400" y="47434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25 Countries</a:t>
            </a:r>
          </a:p>
        </p:txBody>
      </p:sp>
      <p:graphicFrame>
        <p:nvGraphicFramePr>
          <p:cNvPr id="166923" name="Object 2">
            <a:hlinkClick r:id="" action="ppaction://ole?verb=0"/>
          </p:cNvPr>
          <p:cNvGraphicFramePr>
            <a:graphicFrameLocks/>
          </p:cNvGraphicFramePr>
          <p:nvPr/>
        </p:nvGraphicFramePr>
        <p:xfrm>
          <a:off x="6888165" y="3058716"/>
          <a:ext cx="2251075" cy="2937272"/>
        </p:xfrm>
        <a:graphic>
          <a:graphicData uri="http://schemas.openxmlformats.org/presentationml/2006/ole">
            <mc:AlternateContent xmlns:mc="http://schemas.openxmlformats.org/markup-compatibility/2006">
              <mc:Choice xmlns:v="urn:schemas-microsoft-com:vml" Requires="v">
                <p:oleObj name="Microsoft ClipArt Gallery" r:id="rId4" imgW="1993900" imgH="3454400" progId="MS_ClipArt_Gallery">
                  <p:embed/>
                </p:oleObj>
              </mc:Choice>
              <mc:Fallback>
                <p:oleObj name="Microsoft ClipArt Gallery" r:id="rId4" imgW="1993900" imgH="3454400" progId="MS_ClipArt_Gallery">
                  <p:embed/>
                  <p:pic>
                    <p:nvPicPr>
                      <p:cNvPr id="166923" name="Object 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5" y="3058716"/>
                        <a:ext cx="2251075" cy="2937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Text Box 7"/>
          <p:cNvSpPr txBox="1">
            <a:spLocks noChangeArrowheads="1"/>
          </p:cNvSpPr>
          <p:nvPr/>
        </p:nvSpPr>
        <p:spPr bwMode="auto">
          <a:xfrm>
            <a:off x="4191000" y="2000251"/>
            <a:ext cx="27432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sz="3600" b="1">
                <a:solidFill>
                  <a:srgbClr val="FFFF00"/>
                </a:solidFill>
                <a:cs typeface="Arial" charset="0"/>
              </a:rPr>
              <a:t>Counseling</a:t>
            </a:r>
            <a:endParaRPr lang="en-US" sz="3600">
              <a:solidFill>
                <a:srgbClr val="FFFFFF"/>
              </a:solidFill>
              <a:cs typeface="Arial" charset="0"/>
            </a:endParaRPr>
          </a:p>
        </p:txBody>
      </p:sp>
      <p:sp>
        <p:nvSpPr>
          <p:cNvPr id="14" name="Rectangle 11"/>
          <p:cNvSpPr>
            <a:spLocks noChangeArrowheads="1"/>
          </p:cNvSpPr>
          <p:nvPr/>
        </p:nvSpPr>
        <p:spPr bwMode="auto">
          <a:xfrm>
            <a:off x="533400" y="52578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29 Languages</a:t>
            </a: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112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4475"/>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7300"/>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20425"/>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3250"/>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en-US" sz="6000" b="1">
                <a:solidFill>
                  <a:schemeClr val="bg1"/>
                </a:solidFill>
                <a:latin typeface="Arial" charset="0"/>
              </a:rPr>
              <a:t>Church Unity</a:t>
            </a:r>
            <a:endParaRPr lang="en-US" sz="5400">
              <a:solidFill>
                <a:schemeClr val="bg1"/>
              </a:solidFill>
              <a:latin typeface="Arial" charset="0"/>
            </a:endParaRPr>
          </a:p>
        </p:txBody>
      </p:sp>
      <p:sp>
        <p:nvSpPr>
          <p:cNvPr id="1735683" name="Rectangle 3"/>
          <p:cNvSpPr>
            <a:spLocks noGrp="1" noChangeArrowheads="1"/>
          </p:cNvSpPr>
          <p:nvPr>
            <p:ph type="subTitle" idx="1"/>
          </p:nvPr>
        </p:nvSpPr>
        <p:spPr/>
        <p:txBody>
          <a:bodyPr/>
          <a:lstStyle/>
          <a:p>
            <a:pPr eaLnBrk="1" hangingPunct="1"/>
            <a:r>
              <a:rPr lang="en-US" sz="4400" b="1" i="1">
                <a:solidFill>
                  <a:schemeClr val="bg1"/>
                </a:solidFill>
                <a:latin typeface="Arial" charset="0"/>
              </a:rPr>
              <a:t>When should we </a:t>
            </a:r>
            <a:r>
              <a:rPr lang="en-US" sz="4400" b="1" i="1" u="sng">
                <a:solidFill>
                  <a:schemeClr val="bg1"/>
                </a:solidFill>
                <a:latin typeface="Arial" charset="0"/>
              </a:rPr>
              <a:t>not</a:t>
            </a:r>
            <a:r>
              <a:rPr lang="en-US" sz="4400" b="1" i="1">
                <a:solidFill>
                  <a:schemeClr val="bg1"/>
                </a:solidFill>
                <a:latin typeface="Arial" charset="0"/>
              </a:rPr>
              <a:t> work together?</a:t>
            </a:r>
            <a:endParaRPr lang="en-US" sz="4000" b="1">
              <a:solidFill>
                <a:schemeClr val="bg1"/>
              </a:solidFill>
              <a:latin typeface="Arial" charset="0"/>
            </a:endParaRPr>
          </a:p>
        </p:txBody>
      </p:sp>
      <p:sp>
        <p:nvSpPr>
          <p:cNvPr id="1735684" name="Freeform 4"/>
          <p:cNvSpPr>
            <a:spLocks/>
          </p:cNvSpPr>
          <p:nvPr/>
        </p:nvSpPr>
        <p:spPr bwMode="auto">
          <a:xfrm>
            <a:off x="3905252" y="0"/>
            <a:ext cx="854075" cy="6858000"/>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
        <p:nvSpPr>
          <p:cNvPr id="171012" name="Text Box 5"/>
          <p:cNvSpPr txBox="1">
            <a:spLocks noChangeArrowheads="1"/>
          </p:cNvSpPr>
          <p:nvPr/>
        </p:nvSpPr>
        <p:spPr bwMode="auto">
          <a:xfrm>
            <a:off x="323850" y="1412875"/>
            <a:ext cx="8280400" cy="50165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“Don</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 team up with those who are unbelievers. How can righteousness be a partner with wickedness? How can light live with darkness?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15</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What harmony can there be between Christ and the devil? How can a believer be a partner with an unbeliever?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16</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And what union can there be between God</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s temple and idols? For we are the temple of the living God.”</a:t>
            </a:r>
          </a:p>
        </p:txBody>
      </p:sp>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
        <p:nvSpPr>
          <p:cNvPr id="173060" name="Text Box 5"/>
          <p:cNvSpPr txBox="1">
            <a:spLocks noChangeArrowheads="1"/>
          </p:cNvSpPr>
          <p:nvPr/>
        </p:nvSpPr>
        <p:spPr bwMode="auto">
          <a:xfrm>
            <a:off x="323850" y="1412875"/>
            <a:ext cx="8280400" cy="452437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“As God said:</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I will live in them</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walk among them.</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I will be their God,</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they will be my people. </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17</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Therefore, come out from among unbelievers, and separate yourselves from them, says the Lord</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(2 Cor. 6:16-17)</a:t>
            </a:r>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
        <p:nvSpPr>
          <p:cNvPr id="175108" name="Text Box 5"/>
          <p:cNvSpPr txBox="1">
            <a:spLocks noChangeArrowheads="1"/>
          </p:cNvSpPr>
          <p:nvPr/>
        </p:nvSpPr>
        <p:spPr bwMode="auto">
          <a:xfrm>
            <a:off x="323850" y="1412875"/>
            <a:ext cx="8280400" cy="550862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“Don</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 touch their filthy things,</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 will welcome you.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18</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And I will be your Father, and you will be my sons and daughters, says the Lord Almighty.”</a:t>
            </a:r>
          </a:p>
          <a:p>
            <a:pPr marL="173038" marR="0" lvl="0" indent="-173038" algn="l" defTabSz="914400" rtl="0" eaLnBrk="0" fontAlgn="base" latinLnBrk="0" hangingPunct="0">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Because we have these promises, dear friends, let us cleanse ourselves from everything that can defile our body or spirit. And let us work toward complete holiness because we fear God” </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(2 Cor. 6:17–7:1)</a:t>
            </a:r>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3" name="Rectangle 3"/>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New Roman" charset="0"/>
                <a:ea typeface="ＭＳ Ｐゴシック"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
        <p:nvSpPr>
          <p:cNvPr id="177156" name="Text Box 5"/>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The direct commands to </a:t>
            </a:r>
            <a:r>
              <a:rPr kumimoji="0" lang="en-US" altLang="ja-JP" sz="2800" b="1" i="1" u="none" strike="noStrike" kern="1200" cap="none" spc="0" normalizeH="0" baseline="0" noProof="0">
                <a:ln>
                  <a:noFill/>
                </a:ln>
                <a:solidFill>
                  <a:srgbClr val="FFFFFF"/>
                </a:solidFill>
                <a:effectLst/>
                <a:uLnTx/>
                <a:uFillTx/>
                <a:latin typeface="Arial" charset="0"/>
                <a:ea typeface="ＭＳ Ｐゴシック" charset="0"/>
              </a:rPr>
              <a:t>separate</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from other people are always commands to separate </a:t>
            </a:r>
            <a:r>
              <a:rPr kumimoji="0" lang="en-US" altLang="ja-JP" sz="2800" b="1" i="1" u="none" strike="noStrike" kern="1200" cap="none" spc="0" normalizeH="0" baseline="0" noProof="0">
                <a:ln>
                  <a:noFill/>
                </a:ln>
                <a:solidFill>
                  <a:srgbClr val="FFFFFF"/>
                </a:solidFill>
                <a:effectLst/>
                <a:uLnTx/>
                <a:uFillTx/>
                <a:latin typeface="Arial" charset="0"/>
                <a:ea typeface="ＭＳ Ｐゴシック" charset="0"/>
              </a:rPr>
              <a:t>from unbelievers</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not from Christians with whom one disagrees… The are no direct New Testament commands to separate from Christians with whom one has doctrinal differences (unless those differences involve such serious heresies that the Christian faith itself is denied).</a:t>
            </a: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a:t>
            </a:r>
          </a:p>
          <a:p>
            <a:pPr marL="173038" marR="0" lvl="0" indent="-173038"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Wayne Grudem, </a:t>
            </a:r>
            <a:r>
              <a:rPr kumimoji="0" lang="en-US" sz="2000" b="1" i="1" u="none" strike="noStrike" kern="1200" cap="none" spc="0" normalizeH="0" baseline="0" noProof="0">
                <a:ln>
                  <a:noFill/>
                </a:ln>
                <a:solidFill>
                  <a:srgbClr val="FFFFFF"/>
                </a:solidFill>
                <a:effectLst/>
                <a:uLnTx/>
                <a:uFillTx/>
                <a:latin typeface="Arial" charset="0"/>
                <a:ea typeface="ＭＳ Ｐゴシック" charset="0"/>
              </a:rPr>
              <a:t>Systematic Theology</a:t>
            </a: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 877</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5" y="4114800"/>
            <a:ext cx="1635125" cy="2044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charset="0"/>
              </a:rPr>
              <a:t>World Council of Churches</a:t>
            </a:r>
          </a:p>
        </p:txBody>
      </p:sp>
      <p:pic>
        <p:nvPicPr>
          <p:cNvPr id="179202" name="Picture 2" descr="WCC logo_colour_E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163"/>
            <a:ext cx="5662613"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532188"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4" name="Picture 4" descr="WCCFaithOrder.jpg"/>
          <p:cNvPicPr>
            <a:picLocks noChangeAspect="1"/>
          </p:cNvPicPr>
          <p:nvPr/>
        </p:nvPicPr>
        <p:blipFill>
          <a:blip r:embed="rId5">
            <a:extLst>
              <a:ext uri="{28A0092B-C50C-407E-A947-70E740481C1C}">
                <a14:useLocalDpi xmlns:a14="http://schemas.microsoft.com/office/drawing/2010/main" val="0"/>
              </a:ext>
            </a:extLst>
          </a:blip>
          <a:srcRect r="5585"/>
          <a:stretch>
            <a:fillRect/>
          </a:stretch>
        </p:blipFill>
        <p:spPr bwMode="auto">
          <a:xfrm>
            <a:off x="-400050" y="2103438"/>
            <a:ext cx="6051550" cy="478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5" name="Picture 5" descr="WC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36838"/>
            <a:ext cx="3362325" cy="2684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endParaRPr lang="en-US" sz="4800" i="1"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042439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2381"/>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517570" name="Rectangle 2"/>
          <p:cNvSpPr>
            <a:spLocks noGrp="1" noChangeArrowheads="1"/>
          </p:cNvSpPr>
          <p:nvPr>
            <p:ph type="title"/>
          </p:nvPr>
        </p:nvSpPr>
        <p:spPr>
          <a:xfrm>
            <a:off x="18257" y="4656931"/>
            <a:ext cx="9144000" cy="8636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
        <p:nvSpPr>
          <p:cNvPr id="19" name="WordArt 53"/>
          <p:cNvSpPr>
            <a:spLocks noChangeArrowheads="1" noChangeShapeType="1" noTextEdit="1"/>
          </p:cNvSpPr>
          <p:nvPr/>
        </p:nvSpPr>
        <p:spPr bwMode="auto">
          <a:xfrm>
            <a:off x="2748928" y="1924447"/>
            <a:ext cx="4191000" cy="28194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Tree>
    <p:extLst>
      <p:ext uri="{BB962C8B-B14F-4D97-AF65-F5344CB8AC3E}">
        <p14:creationId xmlns:p14="http://schemas.microsoft.com/office/powerpoint/2010/main" val="454443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D7C2D2-D742-4392-A3BC-183C395E13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Second Half</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24:9-14; Mark 13:9-13; Luke 21:12-19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766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signs of the second 3.5 years of the Tribulation forewarn Israel of the coming judgment at Christ's Second Advent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421199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2" y="-109703"/>
            <a:ext cx="9144000" cy="5575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256672" y="836712"/>
            <a:ext cx="4788024" cy="4896544"/>
          </a:xfrm>
          <a:noFill/>
          <a:effectLst/>
        </p:spPr>
        <p:txBody>
          <a:bodyPr/>
          <a:lstStyle/>
          <a:p>
            <a:pPr marL="714375" indent="-714375" algn="l" eaLnBrk="1" hangingPunct="1">
              <a:defRPr/>
            </a:pPr>
            <a:r>
              <a:rPr lang="en-US" b="1" dirty="0">
                <a:solidFill>
                  <a:schemeClr val="bg1"/>
                </a:solidFill>
                <a:effectLst>
                  <a:glow rad="228600">
                    <a:schemeClr val="tx1"/>
                  </a:glow>
                </a:effectLst>
                <a:latin typeface="Arial" charset="0"/>
              </a:rPr>
              <a:t>II.  We</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ll be united in heaven forever</a:t>
            </a:r>
            <a:br>
              <a:rPr lang="en-US" b="1" dirty="0">
                <a:solidFill>
                  <a:schemeClr val="bg1"/>
                </a:solidFill>
                <a:effectLst>
                  <a:glow rad="228600">
                    <a:schemeClr val="tx1"/>
                  </a:glow>
                </a:effectLst>
                <a:latin typeface="Arial" charset="0"/>
              </a:rPr>
            </a:br>
            <a:r>
              <a:rPr lang="en-US" b="1" dirty="0">
                <a:solidFill>
                  <a:schemeClr val="bg1"/>
                </a:solidFill>
                <a:effectLst>
                  <a:glow rad="228600">
                    <a:schemeClr val="tx1"/>
                  </a:glow>
                </a:effectLst>
                <a:latin typeface="Arial" charset="0"/>
              </a:rPr>
              <a:t>—so let</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s start agreeing now (24). </a:t>
            </a:r>
            <a:endParaRPr lang="en-US" dirty="0">
              <a:solidFill>
                <a:schemeClr val="bg1"/>
              </a:solidFill>
              <a:effectLst>
                <a:glow rad="228600">
                  <a:schemeClr val="tx1"/>
                </a:glow>
              </a:effectLst>
              <a:latin typeface="Arial" charset="0"/>
            </a:endParaRPr>
          </a:p>
        </p:txBody>
      </p:sp>
    </p:spTree>
    <p:extLst>
      <p:ext uri="{BB962C8B-B14F-4D97-AF65-F5344CB8AC3E}">
        <p14:creationId xmlns:p14="http://schemas.microsoft.com/office/powerpoint/2010/main" val="67100730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0420" y="980728"/>
            <a:ext cx="8983579" cy="1656184"/>
          </a:xfrm>
        </p:spPr>
        <p:txBody>
          <a:bodyPr/>
          <a:lstStyle/>
          <a:p>
            <a:pPr marL="1079500" indent="-1079500" algn="l"/>
            <a:r>
              <a:rPr lang="en-US" altLang="ja-JP" b="1" dirty="0">
                <a:solidFill>
                  <a:schemeClr val="bg1"/>
                </a:solidFill>
                <a:effectLst>
                  <a:glow rad="228600">
                    <a:schemeClr val="tx1"/>
                  </a:glow>
                </a:effectLst>
                <a:latin typeface="Arial" charset="0"/>
                <a:ea typeface="ＭＳ Ｐゴシック" charset="0"/>
                <a:cs typeface="ＭＳ Ｐゴシック" charset="0"/>
              </a:rPr>
              <a:t>III.   Unity shows love that attracts unbelievers (25-26).</a:t>
            </a:r>
            <a:endParaRPr lang="en-US" dirty="0"/>
          </a:p>
        </p:txBody>
      </p:sp>
      <p:pic>
        <p:nvPicPr>
          <p:cNvPr id="2" name="Picture 1"/>
          <p:cNvPicPr>
            <a:picLocks noChangeAspect="1"/>
          </p:cNvPicPr>
          <p:nvPr/>
        </p:nvPicPr>
        <p:blipFill>
          <a:blip r:embed="rId3"/>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23" y="3501008"/>
            <a:ext cx="9030419" cy="3435820"/>
          </a:xfrm>
          <a:prstGeom prst="rect">
            <a:avLst/>
          </a:prstGeom>
        </p:spPr>
      </p:pic>
      <p:sp>
        <p:nvSpPr>
          <p:cNvPr id="3" name="Title 2"/>
          <p:cNvSpPr>
            <a:spLocks noGrp="1"/>
          </p:cNvSpPr>
          <p:nvPr>
            <p:ph type="ctrTitle"/>
          </p:nvPr>
        </p:nvSpPr>
        <p:spPr>
          <a:xfrm>
            <a:off x="0" y="-84083"/>
            <a:ext cx="9144000" cy="3636561"/>
          </a:xfrm>
          <a:solidFill>
            <a:schemeClr val="tx1"/>
          </a:solidFill>
        </p:spPr>
        <p:txBody>
          <a:bodyPr/>
          <a:lstStyle/>
          <a:p>
            <a:pPr>
              <a:tabLst>
                <a:tab pos="2689225" algn="l"/>
              </a:tabLst>
            </a:pPr>
            <a:r>
              <a:rPr lang="ru-RU" altLang="ja-JP" sz="2800" b="1" dirty="0">
                <a:solidFill>
                  <a:schemeClr val="bg1"/>
                </a:solidFill>
                <a:effectLst>
                  <a:glow rad="228600">
                    <a:schemeClr val="tx1"/>
                  </a:glow>
                </a:effectLst>
                <a:latin typeface="Arial" charset="0"/>
                <a:ea typeface="ＭＳ Ｐゴシック" charset="0"/>
                <a:cs typeface="ＭＳ Ｐゴシック" charset="0"/>
              </a:rPr>
              <a:t>"</a:t>
            </a:r>
            <a:r>
              <a:rPr lang="en-US" altLang="ja-JP" sz="2800" b="1" dirty="0">
                <a:solidFill>
                  <a:schemeClr val="bg1"/>
                </a:solidFill>
                <a:effectLst>
                  <a:glow rad="228600">
                    <a:schemeClr val="tx1"/>
                  </a:glow>
                </a:effectLst>
                <a:latin typeface="Arial" charset="0"/>
                <a:ea typeface="ＭＳ Ｐゴシック" charset="0"/>
                <a:cs typeface="ＭＳ Ｐゴシック" charset="0"/>
              </a:rPr>
              <a:t>Righteous Father, though the world does not know you, I know you, and they know that you have sent me. </a:t>
            </a:r>
            <a:r>
              <a:rPr lang="en-US" altLang="ja-JP" sz="2800" b="1" baseline="30000" dirty="0">
                <a:solidFill>
                  <a:schemeClr val="bg1"/>
                </a:solidFill>
                <a:effectLst>
                  <a:glow rad="228600">
                    <a:schemeClr val="tx1"/>
                  </a:glow>
                </a:effectLst>
                <a:latin typeface="Arial" charset="0"/>
                <a:ea typeface="ＭＳ Ｐゴシック" charset="0"/>
                <a:cs typeface="ＭＳ Ｐゴシック" charset="0"/>
              </a:rPr>
              <a:t>26</a:t>
            </a:r>
            <a:r>
              <a:rPr lang="en-US" altLang="ja-JP" sz="2800" b="1" dirty="0">
                <a:solidFill>
                  <a:schemeClr val="bg1"/>
                </a:solidFill>
                <a:effectLst>
                  <a:glow rad="228600">
                    <a:schemeClr val="tx1"/>
                  </a:glow>
                </a:effectLst>
                <a:latin typeface="Arial" charset="0"/>
                <a:ea typeface="ＭＳ Ｐゴシック" charset="0"/>
                <a:cs typeface="ＭＳ Ｐゴシック" charset="0"/>
              </a:rPr>
              <a:t>I have made you known to them, and will continue to make you known in order that the love you have for me may be in them and that I myself may be in them</a:t>
            </a:r>
            <a:r>
              <a:rPr lang="ru-RU" altLang="ja-JP" sz="2800" b="1" dirty="0">
                <a:solidFill>
                  <a:schemeClr val="bg1"/>
                </a:solidFill>
                <a:effectLst>
                  <a:glow rad="228600">
                    <a:schemeClr val="tx1"/>
                  </a:glow>
                </a:effectLst>
                <a:latin typeface="Arial" charset="0"/>
                <a:ea typeface="ＭＳ Ｐゴシック" charset="0"/>
                <a:cs typeface="ＭＳ Ｐゴシック" charset="0"/>
              </a:rPr>
              <a:t>"</a:t>
            </a:r>
            <a:r>
              <a:rPr lang="en-US" altLang="ja-JP" sz="2800" b="1" dirty="0">
                <a:solidFill>
                  <a:schemeClr val="bg1"/>
                </a:solidFill>
                <a:effectLst>
                  <a:glow rad="228600">
                    <a:schemeClr val="tx1"/>
                  </a:glow>
                </a:effectLst>
                <a:latin typeface="Arial" charset="0"/>
                <a:ea typeface="ＭＳ Ｐゴシック" charset="0"/>
                <a:cs typeface="ＭＳ Ｐゴシック" charset="0"/>
              </a:rPr>
              <a:t> (17:25-26 </a:t>
            </a:r>
            <a:r>
              <a:rPr lang="en-US" altLang="ja-JP" sz="2000" b="1" dirty="0">
                <a:solidFill>
                  <a:schemeClr val="bg1"/>
                </a:solidFill>
                <a:effectLst>
                  <a:glow rad="228600">
                    <a:schemeClr val="tx1"/>
                  </a:glow>
                </a:effectLst>
                <a:latin typeface="Arial" charset="0"/>
                <a:ea typeface="ＭＳ Ｐゴシック" charset="0"/>
                <a:cs typeface="ＭＳ Ｐゴシック" charset="0"/>
              </a:rPr>
              <a:t>NIV</a:t>
            </a:r>
            <a:r>
              <a:rPr lang="en-US" altLang="ja-JP" sz="2800" b="1" dirty="0">
                <a:solidFill>
                  <a:schemeClr val="bg1"/>
                </a:solidFill>
                <a:effectLst>
                  <a:glow rad="228600">
                    <a:schemeClr val="tx1"/>
                  </a:glow>
                </a:effectLst>
                <a:latin typeface="Arial" charset="0"/>
                <a:ea typeface="ＭＳ Ｐゴシック" charset="0"/>
                <a:cs typeface="ＭＳ Ｐゴシック" charset="0"/>
              </a:rPr>
              <a:t>).</a:t>
            </a:r>
            <a:endParaRPr lang="en-US" sz="2800" dirty="0"/>
          </a:p>
        </p:txBody>
      </p:sp>
    </p:spTree>
    <p:extLst>
      <p:ext uri="{BB962C8B-B14F-4D97-AF65-F5344CB8AC3E}">
        <p14:creationId xmlns:p14="http://schemas.microsoft.com/office/powerpoint/2010/main" val="240453881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a:extLst>
              <a:ext uri="{28A0092B-C50C-407E-A947-70E740481C1C}">
                <a14:useLocalDpi xmlns:a14="http://schemas.microsoft.com/office/drawing/2010/main" val="0"/>
              </a:ext>
            </a:extLst>
          </a:blip>
          <a:srcRect l="66528" t="5702" b="62216"/>
          <a:stretch>
            <a:fillRect/>
          </a:stretch>
        </p:blipFill>
        <p:spPr bwMode="auto">
          <a:xfrm>
            <a:off x="5076825" y="1412875"/>
            <a:ext cx="3743325" cy="507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indu-Bo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916113"/>
            <a:ext cx="4157662"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9" name="Title 3"/>
          <p:cNvSpPr>
            <a:spLocks noGrp="1"/>
          </p:cNvSpPr>
          <p:nvPr>
            <p:ph type="title" idx="4294967295"/>
          </p:nvPr>
        </p:nvSpPr>
        <p:spPr>
          <a:xfrm>
            <a:off x="684213" y="115888"/>
            <a:ext cx="7772400" cy="1143000"/>
          </a:xfrm>
        </p:spPr>
        <p:txBody>
          <a:bodyPr/>
          <a:lstStyle/>
          <a:p>
            <a:r>
              <a:rPr lang="en-US" b="1" dirty="0">
                <a:solidFill>
                  <a:schemeClr val="bg1"/>
                </a:solidFill>
                <a:latin typeface="Arial" charset="0"/>
                <a:ea typeface="ＭＳ Ｐゴシック" charset="0"/>
                <a:cs typeface="ＭＳ Ｐゴシック" charset="0"/>
              </a:rPr>
              <a:t>Two Boys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dirty="0">
                <a:solidFill>
                  <a:srgbClr val="FFFFFF"/>
                </a:solidFill>
                <a:effectLst>
                  <a:glow rad="228600">
                    <a:srgbClr val="000000"/>
                  </a:glow>
                </a:effectLst>
                <a:latin typeface="Arial" charset="0"/>
                <a:ea typeface="ＭＳ Ｐゴシック" charset="0"/>
                <a:cs typeface="ＭＳ Ｐゴシック" charset="0"/>
              </a:rPr>
              <a:t>Why is unity important?</a:t>
            </a:r>
            <a:endParaRPr lang="en-US" sz="4800" dirty="0">
              <a:solidFill>
                <a:srgbClr val="000000"/>
              </a:solidFill>
              <a:latin typeface="Arial"/>
              <a:ea typeface="ＭＳ Ｐゴシック"/>
            </a:endParaRPr>
          </a:p>
        </p:txBody>
      </p:sp>
    </p:spTree>
    <p:extLst>
      <p:ext uri="{BB962C8B-B14F-4D97-AF65-F5344CB8AC3E}">
        <p14:creationId xmlns:p14="http://schemas.microsoft.com/office/powerpoint/2010/main" val="282512643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73572" y="0"/>
            <a:ext cx="9217572" cy="6752896"/>
            <a:chOff x="0" y="0"/>
            <a:chExt cx="9144000" cy="6858000"/>
          </a:xfrm>
        </p:grpSpPr>
        <p:graphicFrame>
          <p:nvGraphicFramePr>
            <p:cNvPr id="185384"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85384" name="Object 2"/>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5"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85385" name="Object 3"/>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6"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85386" name="Object 4"/>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7"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85387" name="Object 5"/>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8"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85388" name="Object 6"/>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9"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85389" name="Object 7"/>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0"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85390" name="Object 8"/>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1"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85391" name="Object 9"/>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2"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85392" name="Object 10"/>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3"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1" imgW="4105848" imgH="4172532" progId="MSPhotoEd.3">
                    <p:embed/>
                  </p:oleObj>
                </mc:Choice>
                <mc:Fallback>
                  <p:oleObj name="Photo Editor Photo" r:id="rId21" imgW="4105848" imgH="4172532" progId="MSPhotoEd.3">
                    <p:embed/>
                    <p:pic>
                      <p:nvPicPr>
                        <p:cNvPr id="185393" name="Object 11"/>
                        <p:cNvPicPr>
                          <a:picLocks noChangeAspect="1" noChangeArrowheads="1"/>
                        </p:cNvPicPr>
                        <p:nvPr/>
                      </p:nvPicPr>
                      <p:blipFill>
                        <a:blip r:embed="rId22">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4"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3" imgW="4544059" imgH="4571429" progId="MSPhotoEd.3">
                    <p:embed/>
                  </p:oleObj>
                </mc:Choice>
                <mc:Fallback>
                  <p:oleObj name="Photo Editor Photo" r:id="rId23" imgW="4544059" imgH="4571429" progId="MSPhotoEd.3">
                    <p:embed/>
                    <p:pic>
                      <p:nvPicPr>
                        <p:cNvPr id="185394" name="Object 12"/>
                        <p:cNvPicPr>
                          <a:picLocks noChangeAspect="1" noChangeArrowheads="1"/>
                        </p:cNvPicPr>
                        <p:nvPr/>
                      </p:nvPicPr>
                      <p:blipFill>
                        <a:blip r:embed="rId24">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5"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5" imgW="4552381" imgH="4571429" progId="MSPhotoEd.3">
                    <p:embed/>
                  </p:oleObj>
                </mc:Choice>
                <mc:Fallback>
                  <p:oleObj name="Photo Editor Photo" r:id="rId25" imgW="4552381" imgH="4571429" progId="MSPhotoEd.3">
                    <p:embed/>
                    <p:pic>
                      <p:nvPicPr>
                        <p:cNvPr id="185395" name="Object 13"/>
                        <p:cNvPicPr>
                          <a:picLocks noChangeAspect="1" noChangeArrowheads="1"/>
                        </p:cNvPicPr>
                        <p:nvPr/>
                      </p:nvPicPr>
                      <p:blipFill>
                        <a:blip r:embed="rId26">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pic>
        <p:nvPicPr>
          <p:cNvPr id="185346" name="Picture 14" descr="Jesus"/>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761260" y="2449581"/>
            <a:ext cx="3258540" cy="2205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4091312" y="4210524"/>
            <a:ext cx="953763" cy="1275547"/>
            <a:chOff x="1392" y="3216"/>
            <a:chExt cx="980" cy="1104"/>
          </a:xfrm>
        </p:grpSpPr>
        <p:pic>
          <p:nvPicPr>
            <p:cNvPr id="185382" name="Picture 16" descr="Disciple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Matthew</a:t>
              </a:r>
            </a:p>
          </p:txBody>
        </p:sp>
      </p:grpSp>
      <p:grpSp>
        <p:nvGrpSpPr>
          <p:cNvPr id="3" name="Group 18"/>
          <p:cNvGrpSpPr>
            <a:grpSpLocks/>
          </p:cNvGrpSpPr>
          <p:nvPr/>
        </p:nvGrpSpPr>
        <p:grpSpPr bwMode="auto">
          <a:xfrm>
            <a:off x="5859941" y="2602304"/>
            <a:ext cx="934559" cy="1219273"/>
            <a:chOff x="4656" y="2256"/>
            <a:chExt cx="960" cy="1056"/>
          </a:xfrm>
        </p:grpSpPr>
        <p:pic>
          <p:nvPicPr>
            <p:cNvPr id="185380" name="Picture 19" descr="Disciples"/>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Andrew</a:t>
              </a:r>
            </a:p>
          </p:txBody>
        </p:sp>
      </p:grpSp>
      <p:grpSp>
        <p:nvGrpSpPr>
          <p:cNvPr id="4" name="Group 21"/>
          <p:cNvGrpSpPr>
            <a:grpSpLocks/>
          </p:cNvGrpSpPr>
          <p:nvPr/>
        </p:nvGrpSpPr>
        <p:grpSpPr bwMode="auto">
          <a:xfrm>
            <a:off x="5156679" y="1981674"/>
            <a:ext cx="934559" cy="1275547"/>
            <a:chOff x="3504" y="912"/>
            <a:chExt cx="960" cy="1104"/>
          </a:xfrm>
        </p:grpSpPr>
        <p:pic>
          <p:nvPicPr>
            <p:cNvPr id="185378" name="Picture 22" descr="High Priest0005"/>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John</a:t>
              </a:r>
            </a:p>
          </p:txBody>
        </p:sp>
      </p:grpSp>
      <p:grpSp>
        <p:nvGrpSpPr>
          <p:cNvPr id="5" name="Group 24"/>
          <p:cNvGrpSpPr>
            <a:grpSpLocks/>
          </p:cNvGrpSpPr>
          <p:nvPr/>
        </p:nvGrpSpPr>
        <p:grpSpPr bwMode="auto">
          <a:xfrm>
            <a:off x="3180241" y="4153374"/>
            <a:ext cx="934559" cy="1275547"/>
            <a:chOff x="1056" y="2304"/>
            <a:chExt cx="960" cy="1104"/>
          </a:xfrm>
        </p:grpSpPr>
        <p:pic>
          <p:nvPicPr>
            <p:cNvPr id="185376" name="Picture 25" descr="High Priest0004"/>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Thomas</a:t>
              </a:r>
            </a:p>
          </p:txBody>
        </p:sp>
      </p:grpSp>
      <p:grpSp>
        <p:nvGrpSpPr>
          <p:cNvPr id="6" name="Group 27"/>
          <p:cNvGrpSpPr>
            <a:grpSpLocks/>
          </p:cNvGrpSpPr>
          <p:nvPr/>
        </p:nvGrpSpPr>
        <p:grpSpPr bwMode="auto">
          <a:xfrm>
            <a:off x="2565603" y="3359542"/>
            <a:ext cx="1168199" cy="1219273"/>
            <a:chOff x="96" y="1872"/>
            <a:chExt cx="1200" cy="1056"/>
          </a:xfrm>
        </p:grpSpPr>
        <p:pic>
          <p:nvPicPr>
            <p:cNvPr id="185374" name="Picture 28" descr="High Priest0005"/>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Bartholomew</a:t>
              </a:r>
            </a:p>
          </p:txBody>
        </p:sp>
      </p:grpSp>
      <p:grpSp>
        <p:nvGrpSpPr>
          <p:cNvPr id="7" name="Group 30"/>
          <p:cNvGrpSpPr>
            <a:grpSpLocks/>
          </p:cNvGrpSpPr>
          <p:nvPr/>
        </p:nvGrpSpPr>
        <p:grpSpPr bwMode="auto">
          <a:xfrm>
            <a:off x="5783370" y="4096224"/>
            <a:ext cx="980968" cy="1275547"/>
            <a:chOff x="2496" y="2496"/>
            <a:chExt cx="1008" cy="1104"/>
          </a:xfrm>
        </p:grpSpPr>
        <p:pic>
          <p:nvPicPr>
            <p:cNvPr id="185372" name="Picture 31" descr="Disciples"/>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Philip</a:t>
              </a:r>
            </a:p>
          </p:txBody>
        </p:sp>
      </p:grpSp>
      <p:grpSp>
        <p:nvGrpSpPr>
          <p:cNvPr id="8" name="Group 33"/>
          <p:cNvGrpSpPr>
            <a:grpSpLocks/>
          </p:cNvGrpSpPr>
          <p:nvPr/>
        </p:nvGrpSpPr>
        <p:grpSpPr bwMode="auto">
          <a:xfrm>
            <a:off x="3345341" y="1981674"/>
            <a:ext cx="934559" cy="1275547"/>
            <a:chOff x="1824" y="1776"/>
            <a:chExt cx="960" cy="1104"/>
          </a:xfrm>
        </p:grpSpPr>
        <p:pic>
          <p:nvPicPr>
            <p:cNvPr id="185370" name="Picture 34" descr="High Priest0005"/>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900" b="1">
                  <a:solidFill>
                    <a:srgbClr val="FFFFFF"/>
                  </a:solidFill>
                  <a:latin typeface="Arial" charset="0"/>
                  <a:ea typeface="ＭＳ Ｐゴシック" charset="0"/>
                </a:rPr>
                <a:t>Thaddeus</a:t>
              </a:r>
            </a:p>
          </p:txBody>
        </p:sp>
      </p:grpSp>
      <p:grpSp>
        <p:nvGrpSpPr>
          <p:cNvPr id="9" name="Group 36"/>
          <p:cNvGrpSpPr>
            <a:grpSpLocks/>
          </p:cNvGrpSpPr>
          <p:nvPr/>
        </p:nvGrpSpPr>
        <p:grpSpPr bwMode="auto">
          <a:xfrm>
            <a:off x="5701577" y="3416692"/>
            <a:ext cx="1681887" cy="1219273"/>
            <a:chOff x="3264" y="2016"/>
            <a:chExt cx="1728" cy="1056"/>
          </a:xfrm>
        </p:grpSpPr>
        <p:pic>
          <p:nvPicPr>
            <p:cNvPr id="185368" name="Picture 37" descr="Disciples"/>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James bar Alphaeus</a:t>
              </a:r>
            </a:p>
          </p:txBody>
        </p:sp>
      </p:grpSp>
      <p:grpSp>
        <p:nvGrpSpPr>
          <p:cNvPr id="10" name="Group 39"/>
          <p:cNvGrpSpPr>
            <a:grpSpLocks/>
          </p:cNvGrpSpPr>
          <p:nvPr/>
        </p:nvGrpSpPr>
        <p:grpSpPr bwMode="auto">
          <a:xfrm>
            <a:off x="4259370" y="1867374"/>
            <a:ext cx="980968" cy="1275547"/>
            <a:chOff x="2400" y="1008"/>
            <a:chExt cx="1008" cy="1104"/>
          </a:xfrm>
        </p:grpSpPr>
        <p:pic>
          <p:nvPicPr>
            <p:cNvPr id="185366" name="Picture 40" descr="High Priest0004"/>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James</a:t>
              </a:r>
            </a:p>
          </p:txBody>
        </p:sp>
      </p:grpSp>
      <p:grpSp>
        <p:nvGrpSpPr>
          <p:cNvPr id="11" name="Group 42"/>
          <p:cNvGrpSpPr>
            <a:grpSpLocks/>
          </p:cNvGrpSpPr>
          <p:nvPr/>
        </p:nvGrpSpPr>
        <p:grpSpPr bwMode="auto">
          <a:xfrm>
            <a:off x="2506987" y="2553174"/>
            <a:ext cx="953763" cy="1275547"/>
            <a:chOff x="1248" y="912"/>
            <a:chExt cx="980" cy="1104"/>
          </a:xfrm>
        </p:grpSpPr>
        <p:pic>
          <p:nvPicPr>
            <p:cNvPr id="185364" name="Picture 43" descr="Disciples"/>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Peter</a:t>
              </a:r>
            </a:p>
          </p:txBody>
        </p:sp>
      </p:grpSp>
      <p:grpSp>
        <p:nvGrpSpPr>
          <p:cNvPr id="12" name="Group 47"/>
          <p:cNvGrpSpPr>
            <a:grpSpLocks/>
          </p:cNvGrpSpPr>
          <p:nvPr/>
        </p:nvGrpSpPr>
        <p:grpSpPr bwMode="auto">
          <a:xfrm>
            <a:off x="4559702" y="4096224"/>
            <a:ext cx="1541063" cy="1275547"/>
            <a:chOff x="2928" y="3216"/>
            <a:chExt cx="1584" cy="1104"/>
          </a:xfrm>
        </p:grpSpPr>
        <p:pic>
          <p:nvPicPr>
            <p:cNvPr id="185362" name="Picture 48" descr="Disciples"/>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Simon the Zealot</a:t>
              </a:r>
            </a:p>
          </p:txBody>
        </p:sp>
      </p:grpSp>
      <p:sp>
        <p:nvSpPr>
          <p:cNvPr id="1725491" name="Rectangle 51"/>
          <p:cNvSpPr>
            <a:spLocks noGrp="1" noChangeArrowheads="1"/>
          </p:cNvSpPr>
          <p:nvPr>
            <p:ph type="title"/>
          </p:nvPr>
        </p:nvSpPr>
        <p:spPr>
          <a:xfrm>
            <a:off x="2303252" y="626309"/>
            <a:ext cx="4573004" cy="945392"/>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Main Idea</a:t>
            </a:r>
            <a:endParaRPr lang="en-US" b="1" dirty="0">
              <a:solidFill>
                <a:schemeClr val="bg1"/>
              </a:solidFill>
              <a:latin typeface="Arial" charset="0"/>
              <a:ea typeface="ＭＳ Ｐゴシック" charset="0"/>
              <a:cs typeface="ＭＳ Ｐゴシック" charset="0"/>
            </a:endParaRPr>
          </a:p>
        </p:txBody>
      </p:sp>
      <p:sp>
        <p:nvSpPr>
          <p:cNvPr id="53" name="Rectangle 51"/>
          <p:cNvSpPr txBox="1">
            <a:spLocks noChangeArrowheads="1"/>
          </p:cNvSpPr>
          <p:nvPr/>
        </p:nvSpPr>
        <p:spPr bwMode="auto">
          <a:xfrm>
            <a:off x="-103139" y="2487987"/>
            <a:ext cx="9217572" cy="1039932"/>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eaLnBrk="1" hangingPunct="1">
              <a:defRPr/>
            </a:pPr>
            <a:r>
              <a:rPr lang="en-US" sz="4000" b="1" dirty="0">
                <a:solidFill>
                  <a:srgbClr val="FFFFFF"/>
                </a:solidFill>
                <a:latin typeface="Arial" charset="0"/>
                <a:ea typeface="ＭＳ Ｐゴシック" charset="0"/>
                <a:cs typeface="ＭＳ Ｐゴシック" charset="0"/>
              </a:rPr>
              <a:t>Christian unity is evangelistic!</a:t>
            </a:r>
            <a:endParaRPr lang="en-US"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en-US">
                <a:solidFill>
                  <a:schemeClr val="bg1"/>
                </a:solidFill>
                <a:latin typeface="Arial" charset="0"/>
                <a:ea typeface="ＭＳ Ｐゴシック" charset="0"/>
                <a:cs typeface="ＭＳ Ｐゴシック" charset="0"/>
              </a:rPr>
              <a:t>Mahatma Gandhi (1869-1948)</a:t>
            </a:r>
          </a:p>
        </p:txBody>
      </p:sp>
      <p:pic>
        <p:nvPicPr>
          <p:cNvPr id="189442" name="Picture 2" descr="gandh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724" y="2240756"/>
            <a:ext cx="3003964" cy="4496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ru-RU" sz="3200" b="1" dirty="0">
                <a:solidFill>
                  <a:srgbClr val="FFFFFF"/>
                </a:solidFill>
              </a:rPr>
              <a:t>"</a:t>
            </a:r>
            <a:r>
              <a:rPr lang="en-US" sz="3200" b="1" dirty="0">
                <a:solidFill>
                  <a:srgbClr val="FFFFFF"/>
                </a:solidFill>
              </a:rPr>
              <a:t>I would become a Christian</a:t>
            </a:r>
          </a:p>
        </p:txBody>
      </p:sp>
      <p:sp>
        <p:nvSpPr>
          <p:cNvPr id="5" name="Title 1"/>
          <p:cNvSpPr txBox="1">
            <a:spLocks/>
          </p:cNvSpPr>
          <p:nvPr/>
        </p:nvSpPr>
        <p:spPr bwMode="auto">
          <a:xfrm>
            <a:off x="3276600" y="3141340"/>
            <a:ext cx="6047154"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3200" b="1" dirty="0">
                <a:solidFill>
                  <a:srgbClr val="FFFFFF"/>
                </a:solidFill>
              </a:rPr>
              <a:t>—if it weren't for Christians.</a:t>
            </a:r>
            <a:r>
              <a:rPr lang="ru-RU" sz="3200" b="1" dirty="0">
                <a:solidFill>
                  <a:srgbClr val="FFFFFF"/>
                </a:solidFill>
              </a:rPr>
              <a:t>"</a:t>
            </a:r>
            <a:r>
              <a:rPr lang="en-US" sz="3200" b="1" dirty="0">
                <a:solidFill>
                  <a:srgbClr val="FFFFFF"/>
                </a:solidFill>
              </a:rPr>
              <a:t> </a:t>
            </a: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1697" y="885826"/>
            <a:ext cx="3359515" cy="3696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ru-RU" sz="3600" b="1" i="1" dirty="0">
                <a:solidFill>
                  <a:schemeClr val="bg1"/>
                </a:solidFill>
                <a:latin typeface="Arial"/>
                <a:ea typeface="ＭＳ Ｐゴシック" charset="0"/>
                <a:cs typeface="Arial"/>
              </a:rPr>
              <a:t>"</a:t>
            </a:r>
            <a:r>
              <a:rPr lang="en-US" sz="3600" b="1" i="1" dirty="0">
                <a:solidFill>
                  <a:schemeClr val="bg1"/>
                </a:solidFill>
                <a:latin typeface="Arial"/>
                <a:ea typeface="ＭＳ Ｐゴシック" charset="0"/>
                <a:cs typeface="Arial"/>
              </a:rPr>
              <a:t>In essentials, unity;</a:t>
            </a:r>
            <a:br>
              <a:rPr lang="en-US" sz="3600" b="1" i="1" dirty="0">
                <a:solidFill>
                  <a:schemeClr val="bg1"/>
                </a:solidFill>
                <a:latin typeface="Arial"/>
                <a:ea typeface="ＭＳ Ｐゴシック" charset="0"/>
                <a:cs typeface="Arial"/>
              </a:rPr>
            </a:br>
            <a:r>
              <a:rPr lang="en-US" sz="3600" b="1" i="1" dirty="0">
                <a:solidFill>
                  <a:schemeClr val="bg1"/>
                </a:solidFill>
                <a:latin typeface="Arial"/>
                <a:ea typeface="ＭＳ Ｐゴシック" charset="0"/>
                <a:cs typeface="Arial"/>
              </a:rPr>
              <a:t>	In non-essentials, liberty;</a:t>
            </a:r>
            <a:br>
              <a:rPr lang="en-US" sz="3600" b="1" i="1" dirty="0">
                <a:solidFill>
                  <a:schemeClr val="bg1"/>
                </a:solidFill>
                <a:latin typeface="Arial"/>
                <a:ea typeface="ＭＳ Ｐゴシック" charset="0"/>
                <a:cs typeface="Arial"/>
              </a:rPr>
            </a:br>
            <a:r>
              <a:rPr lang="en-US" sz="3600" b="1" i="1" dirty="0">
                <a:solidFill>
                  <a:schemeClr val="bg1"/>
                </a:solidFill>
                <a:latin typeface="Arial"/>
                <a:ea typeface="ＭＳ Ｐゴシック" charset="0"/>
                <a:cs typeface="Arial"/>
              </a:rPr>
              <a:t>	In all things, charity.</a:t>
            </a:r>
            <a:r>
              <a:rPr lang="ru-RU" sz="3600" b="1" i="1" dirty="0">
                <a:solidFill>
                  <a:schemeClr val="bg1"/>
                </a:solidFill>
                <a:latin typeface="Arial"/>
                <a:ea typeface="ＭＳ Ｐゴシック" charset="0"/>
                <a:cs typeface="Arial"/>
              </a:rPr>
              <a:t>"</a:t>
            </a:r>
            <a:endParaRPr lang="en-US" sz="3600" b="1" i="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en-US" sz="3600" b="1" dirty="0">
                <a:solidFill>
                  <a:srgbClr val="FFFFFF"/>
                </a:solidFill>
                <a:cs typeface="Arial" charset="0"/>
              </a:rPr>
              <a:t>––Philip Melanchthon </a:t>
            </a:r>
            <a:endParaRPr lang="en-US" sz="2800" b="1" dirty="0">
              <a:solidFill>
                <a:srgbClr val="FFFFFF"/>
              </a:solidFill>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ctrTitle"/>
          </p:nvPr>
        </p:nvSpPr>
        <p:spPr>
          <a:xfrm>
            <a:off x="0" y="6162674"/>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latin typeface="Arial" charset="0"/>
              </a:rPr>
              <a:t>The Great Redwood Sequoias</a:t>
            </a:r>
          </a:p>
        </p:txBody>
      </p:sp>
    </p:spTree>
    <p:extLst>
      <p:ext uri="{BB962C8B-B14F-4D97-AF65-F5344CB8AC3E}">
        <p14:creationId xmlns:p14="http://schemas.microsoft.com/office/powerpoint/2010/main" val="195208663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23017" y="5989581"/>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latin typeface="Arial" charset="0"/>
              </a:rPr>
              <a:t>The Great Redwood Sequoias</a:t>
            </a:r>
          </a:p>
        </p:txBody>
      </p:sp>
      <p:pic>
        <p:nvPicPr>
          <p:cNvPr id="193538" name="Picture 1" descr="drivethru_redw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1945"/>
            <a:ext cx="9100590" cy="5444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45C164-4BFB-4243-8951-982A9B9889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c. Repetition and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24:15-26; Mark 13:14-23; Luke 21:20-26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154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Tribulation terror focuses on the Antichrist as </a:t>
            </a:r>
            <a:r>
              <a:rPr lang="en-US" sz="3200" b="1" i="1" kern="0" dirty="0">
                <a:solidFill>
                  <a:srgbClr val="FFFFFF"/>
                </a:solidFill>
                <a:effectLst>
                  <a:glow rad="228600">
                    <a:srgbClr val="220011"/>
                  </a:glow>
                </a:effectLst>
                <a:latin typeface="Arial"/>
                <a:ea typeface="ＭＳ Ｐゴシック" charset="0"/>
                <a:cs typeface="Arial"/>
              </a:rPr>
              <a:t>the sign</a:t>
            </a:r>
            <a:r>
              <a:rPr lang="en-US" sz="3200" b="1" kern="0" dirty="0">
                <a:solidFill>
                  <a:srgbClr val="FFFFFF"/>
                </a:solidFill>
                <a:effectLst>
                  <a:glow rad="228600">
                    <a:srgbClr val="220011"/>
                  </a:glow>
                </a:effectLst>
                <a:latin typeface="Arial"/>
                <a:ea typeface="ＭＳ Ｐゴシック" charset="0"/>
                <a:cs typeface="Arial"/>
              </a:rPr>
              <a:t> to forewarn Israel of the approaching Second Advent</a:t>
            </a:r>
          </a:p>
        </p:txBody>
      </p:sp>
    </p:spTree>
    <p:extLst>
      <p:ext uri="{BB962C8B-B14F-4D97-AF65-F5344CB8AC3E}">
        <p14:creationId xmlns:p14="http://schemas.microsoft.com/office/powerpoint/2010/main" val="349823799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39237" cy="6564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5" name="Rectangle 2"/>
          <p:cNvSpPr>
            <a:spLocks noGrp="1" noChangeArrowheads="1"/>
          </p:cNvSpPr>
          <p:nvPr>
            <p:ph type="ctrTitle"/>
          </p:nvPr>
        </p:nvSpPr>
        <p:spPr>
          <a:xfrm>
            <a:off x="0" y="6271021"/>
            <a:ext cx="9144000" cy="586979"/>
          </a:xfrm>
          <a:solidFill>
            <a:schemeClr val="tx1"/>
          </a:solidFill>
        </p:spPr>
        <p:txBody>
          <a:bodyPr/>
          <a:lstStyle/>
          <a:p>
            <a:r>
              <a:rPr lang="en-US" sz="4000" b="1" dirty="0">
                <a:solidFill>
                  <a:srgbClr val="FFFFFF"/>
                </a:solidFill>
                <a:latin typeface="Arial" charset="0"/>
              </a:rPr>
              <a:t>The Great Redwood Sequoias</a:t>
            </a:r>
          </a:p>
        </p:txBody>
      </p:sp>
    </p:spTree>
    <p:extLst>
      <p:ext uri="{BB962C8B-B14F-4D97-AF65-F5344CB8AC3E}">
        <p14:creationId xmlns:p14="http://schemas.microsoft.com/office/powerpoint/2010/main" val="304895322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2C44D6-2322-4C6A-A5C9-DA98F6A009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Prayer in the Garden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167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26:36-46; Mark 14:32-42; Luke 22:39-46;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18:1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prays for the Father to accept His death as payment for the world's sins and to raise Him to fellowship with the Father for eternity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Jerusalem from the East, AD 33</a:t>
            </a:r>
            <a:endParaRPr lang="en-US" altLang="en-US" b="1">
              <a:solidFill>
                <a:schemeClr val="bg1"/>
              </a:solidFill>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484188" y="1412875"/>
            <a:ext cx="3987800" cy="830263"/>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13–14</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Passover at Mark’s House</a:t>
            </a: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539750" y="3789363"/>
            <a:ext cx="1860550" cy="830262"/>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15–16</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Vineyard</a:t>
            </a: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627313" y="5229225"/>
            <a:ext cx="1347787" cy="830263"/>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John 17</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Prayer</a:t>
            </a: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2" name="Down Arrow 11">
            <a:extLst>
              <a:ext uri="{FF2B5EF4-FFF2-40B4-BE49-F238E27FC236}">
                <a16:creationId xmlns:a16="http://schemas.microsoft.com/office/drawing/2014/main" id="{0B2D4798-C613-4517-8FDB-4A15604BB4F4}"/>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2" name="Freeform 1">
            <a:extLst>
              <a:ext uri="{FF2B5EF4-FFF2-40B4-BE49-F238E27FC236}">
                <a16:creationId xmlns:a16="http://schemas.microsoft.com/office/drawing/2014/main" id="{8434ABFF-AA68-40B3-8B37-080B63D563C0}"/>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4" name="Freeform 13">
            <a:extLst>
              <a:ext uri="{FF2B5EF4-FFF2-40B4-BE49-F238E27FC236}">
                <a16:creationId xmlns:a16="http://schemas.microsoft.com/office/drawing/2014/main" id="{2EAF8108-C89D-4C7D-B4BE-0AB53BA1BBA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5" name="Text Box 46">
            <a:extLst>
              <a:ext uri="{FF2B5EF4-FFF2-40B4-BE49-F238E27FC236}">
                <a16:creationId xmlns:a16="http://schemas.microsoft.com/office/drawing/2014/main" id="{16F780EC-2530-4917-89C7-EE0D9FB4A2F9}"/>
              </a:ext>
            </a:extLst>
          </p:cNvPr>
          <p:cNvSpPr txBox="1">
            <a:spLocks noChangeArrowheads="1"/>
          </p:cNvSpPr>
          <p:nvPr/>
        </p:nvSpPr>
        <p:spPr bwMode="auto">
          <a:xfrm>
            <a:off x="3276600" y="6396038"/>
            <a:ext cx="3262313" cy="461962"/>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John 18 Mt. of Olives</a:t>
            </a:r>
          </a:p>
        </p:txBody>
      </p:sp>
      <p:sp>
        <p:nvSpPr>
          <p:cNvPr id="16" name="Text Box 46">
            <a:extLst>
              <a:ext uri="{FF2B5EF4-FFF2-40B4-BE49-F238E27FC236}">
                <a16:creationId xmlns:a16="http://schemas.microsoft.com/office/drawing/2014/main" id="{99323F58-AED0-4EC8-91E8-7EBE2B6ED335}"/>
              </a:ext>
            </a:extLst>
          </p:cNvPr>
          <p:cNvSpPr txBox="1">
            <a:spLocks noChangeArrowheads="1"/>
          </p:cNvSpPr>
          <p:nvPr/>
        </p:nvSpPr>
        <p:spPr bwMode="auto">
          <a:xfrm>
            <a:off x="5076825" y="5516563"/>
            <a:ext cx="247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Kidron Brook</a:t>
            </a:r>
          </a:p>
        </p:txBody>
      </p:sp>
    </p:spTree>
    <p:extLst>
      <p:ext uri="{BB962C8B-B14F-4D97-AF65-F5344CB8AC3E}">
        <p14:creationId xmlns:p14="http://schemas.microsoft.com/office/powerpoint/2010/main" val="864055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14:32-52</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446242" y="3614212"/>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614212"/>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sp>
        <p:nvSpPr>
          <p:cNvPr id="409603" name="Rectangle 35"/>
          <p:cNvSpPr>
            <a:spLocks noChangeArrowheads="1"/>
          </p:cNvSpPr>
          <p:nvPr/>
        </p:nvSpPr>
        <p:spPr bwMode="auto">
          <a:xfrm>
            <a:off x="-71438" y="3325287"/>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04" name="Rectangle 4"/>
          <p:cNvSpPr>
            <a:spLocks noGrp="1" noChangeArrowheads="1"/>
          </p:cNvSpPr>
          <p:nvPr>
            <p:ph type="title" idx="4294967295"/>
          </p:nvPr>
        </p:nvSpPr>
        <p:spPr>
          <a:xfrm>
            <a:off x="971550" y="-3577"/>
            <a:ext cx="7129463" cy="1200329"/>
          </a:xfrm>
          <a:solidFill>
            <a:schemeClr val="bg2"/>
          </a:solidFill>
        </p:spPr>
        <p:txBody>
          <a:bodyPr anchor="t">
            <a:spAutoFit/>
          </a:bodyPr>
          <a:lstStyle/>
          <a:p>
            <a:pPr eaLnBrk="1" hangingPunct="1"/>
            <a:r>
              <a:rPr lang="en-US" sz="3600" b="1" dirty="0">
                <a:latin typeface="Arial" charset="0"/>
              </a:rPr>
              <a:t>Olivet Discourse Overview</a:t>
            </a:r>
            <a:br>
              <a:rPr lang="en-US" sz="3600" b="1" dirty="0">
                <a:latin typeface="Arial" charset="0"/>
              </a:rPr>
            </a:br>
            <a:r>
              <a:rPr lang="en-US" sz="3600" b="1" dirty="0">
                <a:latin typeface="Arial" charset="0"/>
              </a:rPr>
              <a:t>(Matt. 24–25)</a:t>
            </a: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a:t>
            </a:r>
          </a:p>
        </p:txBody>
      </p:sp>
      <p:sp>
        <p:nvSpPr>
          <p:cNvPr id="409606" name="TextBox 1"/>
          <p:cNvSpPr txBox="1">
            <a:spLocks noChangeArrowheads="1"/>
          </p:cNvSpPr>
          <p:nvPr/>
        </p:nvSpPr>
        <p:spPr bwMode="auto">
          <a:xfrm>
            <a:off x="1835696" y="3325609"/>
            <a:ext cx="3384376"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Church Age</a:t>
            </a:r>
          </a:p>
        </p:txBody>
      </p:sp>
      <p:sp>
        <p:nvSpPr>
          <p:cNvPr id="409607" name="TextBox 5"/>
          <p:cNvSpPr txBox="1">
            <a:spLocks noChangeArrowheads="1"/>
          </p:cNvSpPr>
          <p:nvPr/>
        </p:nvSpPr>
        <p:spPr bwMode="auto">
          <a:xfrm>
            <a:off x="7380882" y="3325609"/>
            <a:ext cx="1656408"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Millennium</a:t>
            </a:r>
          </a:p>
        </p:txBody>
      </p:sp>
      <p:sp>
        <p:nvSpPr>
          <p:cNvPr id="409608" name="TextBox 6"/>
          <p:cNvSpPr txBox="1">
            <a:spLocks noChangeArrowheads="1"/>
          </p:cNvSpPr>
          <p:nvPr/>
        </p:nvSpPr>
        <p:spPr bwMode="auto">
          <a:xfrm>
            <a:off x="5724128" y="3325609"/>
            <a:ext cx="1654380"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Tribulation</a:t>
            </a:r>
          </a:p>
        </p:txBody>
      </p:sp>
      <p:sp>
        <p:nvSpPr>
          <p:cNvPr id="409609" name="TextBox 7"/>
          <p:cNvSpPr txBox="1">
            <a:spLocks noChangeArrowheads="1"/>
          </p:cNvSpPr>
          <p:nvPr/>
        </p:nvSpPr>
        <p:spPr bwMode="auto">
          <a:xfrm>
            <a:off x="1404293" y="4346049"/>
            <a:ext cx="2735659"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Israel Scattered Luke 21:24</a:t>
            </a:r>
          </a:p>
        </p:txBody>
      </p:sp>
      <p:sp>
        <p:nvSpPr>
          <p:cNvPr id="409610" name="TextBox 8"/>
          <p:cNvSpPr txBox="1">
            <a:spLocks noChangeArrowheads="1"/>
          </p:cNvSpPr>
          <p:nvPr/>
        </p:nvSpPr>
        <p:spPr bwMode="auto">
          <a:xfrm>
            <a:off x="3779912" y="4346049"/>
            <a:ext cx="1841514"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Return to the Land</a:t>
            </a:r>
          </a:p>
        </p:txBody>
      </p:sp>
      <p:sp>
        <p:nvSpPr>
          <p:cNvPr id="409611" name="TextBox 10"/>
          <p:cNvSpPr txBox="1">
            <a:spLocks noChangeArrowheads="1"/>
          </p:cNvSpPr>
          <p:nvPr/>
        </p:nvSpPr>
        <p:spPr bwMode="auto">
          <a:xfrm>
            <a:off x="5652120" y="6310481"/>
            <a:ext cx="337589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t>Adapted from Salem Kirban</a:t>
            </a:r>
            <a:b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100" b="1" i="1" u="none" strike="noStrike" kern="1200" cap="none" spc="0" normalizeH="0" baseline="0" noProof="0" dirty="0">
                <a:ln>
                  <a:noFill/>
                </a:ln>
                <a:solidFill>
                  <a:srgbClr val="FFFFFF"/>
                </a:solidFill>
                <a:effectLst/>
                <a:uLnTx/>
                <a:uFillTx/>
                <a:latin typeface="Arial" charset="0"/>
                <a:ea typeface="ＭＳ Ｐゴシック" charset="0"/>
              </a:rPr>
              <a:t>Charts on Revelation</a:t>
            </a: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t> (1979), 48</a:t>
            </a:r>
          </a:p>
        </p:txBody>
      </p:sp>
      <p:sp>
        <p:nvSpPr>
          <p:cNvPr id="409612" name="TextBox 11"/>
          <p:cNvSpPr txBox="1">
            <a:spLocks noChangeArrowheads="1"/>
          </p:cNvSpPr>
          <p:nvPr/>
        </p:nvSpPr>
        <p:spPr bwMode="auto">
          <a:xfrm>
            <a:off x="6300192" y="3761849"/>
            <a:ext cx="1487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The Great 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Dan.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24:15</a:t>
            </a:r>
          </a:p>
        </p:txBody>
      </p:sp>
      <p:sp>
        <p:nvSpPr>
          <p:cNvPr id="409613" name="TextBox 12"/>
          <p:cNvSpPr txBox="1">
            <a:spLocks noChangeArrowheads="1"/>
          </p:cNvSpPr>
          <p:nvPr/>
        </p:nvSpPr>
        <p:spPr bwMode="auto">
          <a:xfrm>
            <a:off x="6843231" y="5057249"/>
            <a:ext cx="16533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Judgment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of the Gentile 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25:31-46</a:t>
            </a:r>
          </a:p>
        </p:txBody>
      </p:sp>
      <p:sp>
        <p:nvSpPr>
          <p:cNvPr id="409614" name="TextBox 13"/>
          <p:cNvSpPr txBox="1">
            <a:spLocks noChangeArrowheads="1"/>
          </p:cNvSpPr>
          <p:nvPr/>
        </p:nvSpPr>
        <p:spPr bwMode="auto">
          <a:xfrm>
            <a:off x="960439" y="1597417"/>
            <a:ext cx="1487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Second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09615" name="TextBox 14"/>
          <p:cNvSpPr txBox="1">
            <a:spLocks noChangeArrowheads="1"/>
          </p:cNvSpPr>
          <p:nvPr/>
        </p:nvSpPr>
        <p:spPr bwMode="auto">
          <a:xfrm>
            <a:off x="4489450" y="1597417"/>
            <a:ext cx="173528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1 Thess.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4:14-17</a:t>
            </a:r>
          </a:p>
        </p:txBody>
      </p:sp>
      <p:sp>
        <p:nvSpPr>
          <p:cNvPr id="409616" name="TextBox 15"/>
          <p:cNvSpPr txBox="1">
            <a:spLocks noChangeArrowheads="1"/>
          </p:cNvSpPr>
          <p:nvPr/>
        </p:nvSpPr>
        <p:spPr bwMode="auto">
          <a:xfrm>
            <a:off x="5652120" y="1597417"/>
            <a:ext cx="148765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Third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p:txBody>
      </p:sp>
      <p:sp>
        <p:nvSpPr>
          <p:cNvPr id="409617" name="TextBox 16"/>
          <p:cNvSpPr txBox="1">
            <a:spLocks noChangeArrowheads="1"/>
          </p:cNvSpPr>
          <p:nvPr/>
        </p:nvSpPr>
        <p:spPr bwMode="auto">
          <a:xfrm>
            <a:off x="6931970" y="1597417"/>
            <a:ext cx="189006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Second Coming with the Saints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23:39; 24:30</a:t>
            </a:r>
          </a:p>
        </p:txBody>
      </p:sp>
      <p:sp>
        <p:nvSpPr>
          <p:cNvPr id="409618" name="TextBox 1"/>
          <p:cNvSpPr txBox="1">
            <a:spLocks noChangeArrowheads="1"/>
          </p:cNvSpPr>
          <p:nvPr/>
        </p:nvSpPr>
        <p:spPr bwMode="auto">
          <a:xfrm>
            <a:off x="251891" y="3325609"/>
            <a:ext cx="1656407"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Israel</a:t>
            </a:r>
          </a:p>
        </p:txBody>
      </p:sp>
      <p:sp>
        <p:nvSpPr>
          <p:cNvPr id="409619" name="TextBox 1"/>
          <p:cNvSpPr txBox="1">
            <a:spLocks noChangeArrowheads="1"/>
          </p:cNvSpPr>
          <p:nvPr/>
        </p:nvSpPr>
        <p:spPr bwMode="auto">
          <a:xfrm>
            <a:off x="-144463" y="4776262"/>
            <a:ext cx="11143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rPr>
              <a:t>606 B.C.</a:t>
            </a:r>
          </a:p>
        </p:txBody>
      </p:sp>
      <p:sp>
        <p:nvSpPr>
          <p:cNvPr id="409620" name="TextBox 13"/>
          <p:cNvSpPr txBox="1">
            <a:spLocks noChangeArrowheads="1"/>
          </p:cNvSpPr>
          <p:nvPr/>
        </p:nvSpPr>
        <p:spPr bwMode="auto">
          <a:xfrm>
            <a:off x="-36512" y="1597417"/>
            <a:ext cx="123637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First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586 BC</a:t>
            </a:r>
          </a:p>
        </p:txBody>
      </p:sp>
      <p:cxnSp>
        <p:nvCxnSpPr>
          <p:cNvPr id="409621" name="Straight Arrow Connector 20"/>
          <p:cNvCxnSpPr>
            <a:cxnSpLocks noChangeShapeType="1"/>
          </p:cNvCxnSpPr>
          <p:nvPr/>
        </p:nvCxnSpPr>
        <p:spPr bwMode="auto">
          <a:xfrm>
            <a:off x="547688" y="2677587"/>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704264" y="2677587"/>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677587"/>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446242" y="2677587"/>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9906" y="2677587"/>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9906" y="3685649"/>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944537"/>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483768" y="4725144"/>
            <a:ext cx="337589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Times of the Gentiles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Luke 21:24</a:t>
            </a:r>
          </a:p>
        </p:txBody>
      </p:sp>
      <p:cxnSp>
        <p:nvCxnSpPr>
          <p:cNvPr id="409629" name="Straight Arrow Connector 44"/>
          <p:cNvCxnSpPr>
            <a:cxnSpLocks noChangeShapeType="1"/>
          </p:cNvCxnSpPr>
          <p:nvPr/>
        </p:nvCxnSpPr>
        <p:spPr bwMode="auto">
          <a:xfrm>
            <a:off x="900113" y="4944537"/>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461513"/>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12759718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 y="0"/>
            <a:ext cx="9158545"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29058"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dirty="0">
                <a:latin typeface="Arial" charset="0"/>
              </a:rPr>
              <a:t>Times of the Gentiles (Luke 21:24)</a:t>
            </a:r>
          </a:p>
        </p:txBody>
      </p:sp>
      <p:sp>
        <p:nvSpPr>
          <p:cNvPr id="429059" name="Text Box 3"/>
          <p:cNvSpPr txBox="1">
            <a:spLocks noChangeArrowheads="1"/>
          </p:cNvSpPr>
          <p:nvPr/>
        </p:nvSpPr>
        <p:spPr bwMode="auto">
          <a:xfrm>
            <a:off x="8460432" y="5"/>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106</a:t>
            </a:r>
          </a:p>
        </p:txBody>
      </p:sp>
      <p:sp>
        <p:nvSpPr>
          <p:cNvPr id="429060" name="TextBox 5"/>
          <p:cNvSpPr txBox="1">
            <a:spLocks noChangeArrowheads="1"/>
          </p:cNvSpPr>
          <p:nvPr/>
        </p:nvSpPr>
        <p:spPr bwMode="auto">
          <a:xfrm>
            <a:off x="2592395" y="1125538"/>
            <a:ext cx="4103687"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"TIMES OF THE 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Luke 21:24</a:t>
            </a:r>
          </a:p>
        </p:txBody>
      </p:sp>
      <p:sp>
        <p:nvSpPr>
          <p:cNvPr id="7" name="TextBox 6"/>
          <p:cNvSpPr txBox="1"/>
          <p:nvPr/>
        </p:nvSpPr>
        <p:spPr>
          <a:xfrm>
            <a:off x="4860925" y="2433639"/>
            <a:ext cx="3097213" cy="72001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2" name="TextBox 7"/>
          <p:cNvSpPr txBox="1">
            <a:spLocks noChangeArrowheads="1"/>
          </p:cNvSpPr>
          <p:nvPr/>
        </p:nvSpPr>
        <p:spPr bwMode="auto">
          <a:xfrm>
            <a:off x="1979614" y="3708401"/>
            <a:ext cx="5329237"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"AMONG MANY NATIONS"</a:t>
            </a:r>
            <a:endParaRPr kumimoji="0" lang="en-US" sz="14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9" name="TextBox 8"/>
          <p:cNvSpPr txBox="1"/>
          <p:nvPr/>
        </p:nvSpPr>
        <p:spPr>
          <a:xfrm>
            <a:off x="107950" y="2441575"/>
            <a:ext cx="865188" cy="373706"/>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JUDAH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1" name="TextBox 10"/>
          <p:cNvSpPr txBox="1"/>
          <p:nvPr/>
        </p:nvSpPr>
        <p:spPr>
          <a:xfrm>
            <a:off x="2682882" y="2441576"/>
            <a:ext cx="1439863"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4 CENTURIES BETWEEN THE TESTAMENTS</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5" name="TextBox 11"/>
          <p:cNvSpPr txBox="1">
            <a:spLocks noChangeArrowheads="1"/>
          </p:cNvSpPr>
          <p:nvPr/>
        </p:nvSpPr>
        <p:spPr bwMode="auto">
          <a:xfrm>
            <a:off x="8154988" y="2492375"/>
            <a:ext cx="957262"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Throne of the L</a:t>
            </a:r>
            <a:r>
              <a:rPr kumimoji="0" lang="en-US" altLang="ja-JP" sz="1050" b="1" i="0" u="none" strike="noStrike" kern="1200" cap="none" spc="0" normalizeH="0" baseline="0" noProof="0" dirty="0">
                <a:ln>
                  <a:noFill/>
                </a:ln>
                <a:solidFill>
                  <a:srgbClr val="220011"/>
                </a:solidFill>
                <a:effectLst/>
                <a:uLnTx/>
                <a:uFillTx/>
                <a:latin typeface="Arial" charset="0"/>
                <a:ea typeface="ＭＳ Ｐゴシック" charset="0"/>
              </a:rPr>
              <a:t>ORD</a:t>
            </a: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Isa. 62:6-7</a:t>
            </a:r>
            <a:endParaRPr kumimoji="0" lang="en-US" sz="7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13" name="TextBox 12"/>
          <p:cNvSpPr txBox="1"/>
          <p:nvPr/>
        </p:nvSpPr>
        <p:spPr>
          <a:xfrm>
            <a:off x="4108450" y="4171950"/>
            <a:ext cx="1957388" cy="1304401"/>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51:5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7" name="TextBox 13"/>
          <p:cNvSpPr txBox="1">
            <a:spLocks noChangeArrowheads="1"/>
          </p:cNvSpPr>
          <p:nvPr/>
        </p:nvSpPr>
        <p:spPr bwMode="auto">
          <a:xfrm>
            <a:off x="6516216" y="4149080"/>
            <a:ext cx="2609850"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"I will perform the good thing that I have promised to the house of Israel and to the house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8:1-8</a:t>
            </a:r>
            <a:endParaRPr kumimoji="0" lang="en-US" sz="10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29068" name="TextBox 14"/>
          <p:cNvSpPr txBox="1">
            <a:spLocks noChangeArrowheads="1"/>
          </p:cNvSpPr>
          <p:nvPr/>
        </p:nvSpPr>
        <p:spPr bwMode="auto">
          <a:xfrm>
            <a:off x="68270" y="4171950"/>
            <a:ext cx="2613025"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"Her sun is gone down while it was yet day" Jer.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"Because they have forsaken the covenant of the Lord" Jer.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10:4, 28. 11:22-25, 14:22-23</a:t>
            </a:r>
          </a:p>
        </p:txBody>
      </p:sp>
      <p:sp>
        <p:nvSpPr>
          <p:cNvPr id="18" name="TextBox 17"/>
          <p:cNvSpPr txBox="1"/>
          <p:nvPr/>
        </p:nvSpPr>
        <p:spPr>
          <a:xfrm>
            <a:off x="3257550" y="3122613"/>
            <a:ext cx="865188"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4338638" y="2790832"/>
            <a:ext cx="865187"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1"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6"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3" name="TextBox 22"/>
          <p:cNvSpPr txBox="1"/>
          <p:nvPr/>
        </p:nvSpPr>
        <p:spPr>
          <a:xfrm>
            <a:off x="4338638"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6" name="TextBox 15"/>
          <p:cNvSpPr txBox="1"/>
          <p:nvPr/>
        </p:nvSpPr>
        <p:spPr>
          <a:xfrm>
            <a:off x="738188" y="3122613"/>
            <a:ext cx="935037" cy="246062"/>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24" name="TextBox 23"/>
          <p:cNvSpPr txBox="1"/>
          <p:nvPr/>
        </p:nvSpPr>
        <p:spPr>
          <a:xfrm>
            <a:off x="881063" y="2574926"/>
            <a:ext cx="865187" cy="230800"/>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10" name="TextBox 9"/>
          <p:cNvSpPr txBox="1"/>
          <p:nvPr/>
        </p:nvSpPr>
        <p:spPr>
          <a:xfrm>
            <a:off x="1620838" y="2441576"/>
            <a:ext cx="1060450"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RESTORATION PERIOD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7" name="TextBox 16"/>
          <p:cNvSpPr txBox="1"/>
          <p:nvPr/>
        </p:nvSpPr>
        <p:spPr>
          <a:xfrm>
            <a:off x="1719263"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0" name="TextBox 49"/>
          <p:cNvSpPr txBox="1"/>
          <p:nvPr/>
        </p:nvSpPr>
        <p:spPr>
          <a:xfrm>
            <a:off x="-7273" y="6582718"/>
            <a:ext cx="9158545" cy="261578"/>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(Grand Rapids: Zondervan, 1975), 181</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36" name="TextBox 35">
            <a:extLst>
              <a:ext uri="{FF2B5EF4-FFF2-40B4-BE49-F238E27FC236}">
                <a16:creationId xmlns:a16="http://schemas.microsoft.com/office/drawing/2014/main" id="{3C98B658-A2B9-8C42-3ECB-1B8F98412D2F}"/>
              </a:ext>
            </a:extLst>
          </p:cNvPr>
          <p:cNvSpPr txBox="1"/>
          <p:nvPr/>
        </p:nvSpPr>
        <p:spPr>
          <a:xfrm>
            <a:off x="1" y="5817490"/>
            <a:ext cx="9251940" cy="707854"/>
          </a:xfrm>
          <a:prstGeom prst="rect">
            <a:avLst/>
          </a:prstGeom>
          <a:solidFill>
            <a:srgbClr val="020101"/>
          </a:solid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“Jerusalem will be trampled on by the Gentiles until the times of the Gentiles are fulfilled” (Jesus in Luke 21:24 NIV)</a:t>
            </a:r>
            <a:endParaRPr kumimoji="0" lang="en-US" sz="14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6842243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568461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13279"/>
            <a:chOff x="101224" y="3657600"/>
            <a:chExt cx="8791441"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Dispensational Timeline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4997087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3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5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7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7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6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8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448032" y="4076700"/>
            <a:ext cx="2211531" cy="92075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The Great Tribulation</a:t>
            </a: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sz="3600" b="1" dirty="0">
                <a:solidFill>
                  <a:schemeClr val="bg1"/>
                </a:solidFill>
                <a:latin typeface="Arial" charset="0"/>
                <a:ea typeface="ＭＳ Ｐゴシック" charset="0"/>
              </a:rPr>
              <a:t>Chronology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08050"/>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49" name="Group 48"/>
          <p:cNvGrpSpPr>
            <a:grpSpLocks/>
          </p:cNvGrpSpPr>
          <p:nvPr/>
        </p:nvGrpSpPr>
        <p:grpSpPr bwMode="auto">
          <a:xfrm>
            <a:off x="-36513" y="1844675"/>
            <a:ext cx="3343276" cy="3095625"/>
            <a:chOff x="-36512" y="2348880"/>
            <a:chExt cx="3343508" cy="3096344"/>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fr-FR"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39724" y="928688"/>
            <a:ext cx="3592862" cy="4011612"/>
            <a:chOff x="3139201" y="1433435"/>
            <a:chExt cx="3593038" cy="4011789"/>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39201"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Dan. 9:27b</a:t>
              </a:r>
            </a:p>
          </p:txBody>
        </p:sp>
      </p:grpSp>
      <p:sp>
        <p:nvSpPr>
          <p:cNvPr id="762896" name="Text Box 10"/>
          <p:cNvSpPr txBox="1">
            <a:spLocks noChangeArrowheads="1"/>
          </p:cNvSpPr>
          <p:nvPr/>
        </p:nvSpPr>
        <p:spPr bwMode="auto">
          <a:xfrm>
            <a:off x="0" y="565603"/>
            <a:ext cx="9144000"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66" name="Text Box 8"/>
          <p:cNvSpPr txBox="1">
            <a:spLocks noChangeArrowheads="1"/>
          </p:cNvSpPr>
          <p:nvPr/>
        </p:nvSpPr>
        <p:spPr bwMode="auto">
          <a:xfrm>
            <a:off x="0" y="5516563"/>
            <a:ext cx="9144000" cy="13239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1518622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CB666BA-5F32-4EB1-A015-E3B2B49AC153}"/>
              </a:ext>
            </a:extLst>
          </p:cNvPr>
          <p:cNvSpPr>
            <a:spLocks noGrp="1" noRot="1" noChangeArrowheads="1"/>
          </p:cNvSpPr>
          <p:nvPr>
            <p:ph type="title"/>
          </p:nvPr>
        </p:nvSpPr>
        <p:spPr>
          <a:xfrm>
            <a:off x="0" y="350837"/>
            <a:ext cx="9144000" cy="1066801"/>
          </a:xfrm>
        </p:spPr>
        <p:txBody>
          <a:bodyPr/>
          <a:lstStyle/>
          <a:p>
            <a:r>
              <a:rPr lang="en-US" altLang="en-US" dirty="0">
                <a:latin typeface="Arial" panose="020B0604020202020204" pitchFamily="34" charset="0"/>
                <a:cs typeface="Arial" panose="020B0604020202020204" pitchFamily="34" charset="0"/>
              </a:rPr>
              <a:t>“the abomination that causes desolation” </a:t>
            </a:r>
            <a:r>
              <a:rPr lang="en-US" altLang="en-US" sz="4000" dirty="0">
                <a:latin typeface="Arial" panose="020B0604020202020204" pitchFamily="34" charset="0"/>
                <a:cs typeface="Arial" panose="020B0604020202020204" pitchFamily="34" charset="0"/>
              </a:rPr>
              <a:t>(Mark 13:14)</a:t>
            </a:r>
          </a:p>
        </p:txBody>
      </p:sp>
      <p:sp>
        <p:nvSpPr>
          <p:cNvPr id="94211" name="Rectangle 3">
            <a:extLst>
              <a:ext uri="{FF2B5EF4-FFF2-40B4-BE49-F238E27FC236}">
                <a16:creationId xmlns:a16="http://schemas.microsoft.com/office/drawing/2014/main" id="{365388A6-38CC-4924-9AC1-6079E8F6B799}"/>
              </a:ext>
            </a:extLst>
          </p:cNvPr>
          <p:cNvSpPr>
            <a:spLocks noGrp="1" noChangeArrowheads="1"/>
          </p:cNvSpPr>
          <p:nvPr>
            <p:ph type="body" idx="1"/>
          </p:nvPr>
        </p:nvSpPr>
        <p:spPr>
          <a:xfrm>
            <a:off x="609600" y="1981200"/>
            <a:ext cx="8534400" cy="4525963"/>
          </a:xfrm>
        </p:spPr>
        <p:txBody>
          <a:bodyPr/>
          <a:lstStyle/>
          <a:p>
            <a:pPr marL="812800" indent="-812800"/>
            <a:r>
              <a:rPr lang="en-US" altLang="en-US" dirty="0">
                <a:latin typeface="Arial" panose="020B0604020202020204" pitchFamily="34" charset="0"/>
                <a:cs typeface="Arial" panose="020B0604020202020204" pitchFamily="34" charset="0"/>
              </a:rPr>
              <a:t>The great tribulation of unparalleled affliction (v. 19)</a:t>
            </a:r>
          </a:p>
          <a:p>
            <a:pPr marL="812800" indent="-812800"/>
            <a:r>
              <a:rPr lang="en-US" altLang="en-US" dirty="0">
                <a:latin typeface="Arial" panose="020B0604020202020204" pitchFamily="34" charset="0"/>
                <a:cs typeface="Arial" panose="020B0604020202020204" pitchFamily="34" charset="0"/>
              </a:rPr>
              <a:t>God shortens the days (v. 20)</a:t>
            </a:r>
          </a:p>
          <a:p>
            <a:pPr marL="812800" indent="-812800"/>
            <a:r>
              <a:rPr lang="en-US" altLang="en-US" dirty="0">
                <a:latin typeface="Arial" panose="020B0604020202020204" pitchFamily="34" charset="0"/>
                <a:cs typeface="Arial" panose="020B0604020202020204" pitchFamily="34" charset="0"/>
              </a:rPr>
              <a:t>False messiahs, prophets, signs and miracles 	(vv. 21-22)</a:t>
            </a:r>
          </a:p>
          <a:p>
            <a:pPr marL="812800" indent="-812800"/>
            <a:r>
              <a:rPr lang="en-US" altLang="en-US" dirty="0">
                <a:latin typeface="Arial" panose="020B0604020202020204" pitchFamily="34" charset="0"/>
                <a:cs typeface="Arial" panose="020B0604020202020204" pitchFamily="34" charset="0"/>
              </a:rPr>
              <a:t>The great tribulation sign is so terrible it requires being foretold (v. 23) </a:t>
            </a:r>
          </a:p>
        </p:txBody>
      </p:sp>
    </p:spTree>
    <p:extLst>
      <p:ext uri="{BB962C8B-B14F-4D97-AF65-F5344CB8AC3E}">
        <p14:creationId xmlns:p14="http://schemas.microsoft.com/office/powerpoint/2010/main" val="4001184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3B7776-59A3-4E4F-BEB7-BEB1523709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3. The Second Advent</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24:27-30; Mark 13:24-27; Luke 21:27-28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predicts that He will return to the earth in power and glory to rule the earth with believers as their destiny </a:t>
            </a:r>
          </a:p>
        </p:txBody>
      </p:sp>
    </p:spTree>
    <p:extLst>
      <p:ext uri="{BB962C8B-B14F-4D97-AF65-F5344CB8AC3E}">
        <p14:creationId xmlns:p14="http://schemas.microsoft.com/office/powerpoint/2010/main" val="4261061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B053881-875D-4607-8247-220D9BCD28A6}"/>
              </a:ext>
            </a:extLst>
          </p:cNvPr>
          <p:cNvSpPr>
            <a:spLocks noGrp="1" noRot="1" noChangeArrowheads="1"/>
          </p:cNvSpPr>
          <p:nvPr>
            <p:ph type="title"/>
          </p:nvPr>
        </p:nvSpPr>
        <p:spPr>
          <a:xfrm>
            <a:off x="0" y="300038"/>
            <a:ext cx="9144000" cy="1343025"/>
          </a:xfrm>
        </p:spPr>
        <p:txBody>
          <a:bodyPr/>
          <a:lstStyle/>
          <a:p>
            <a:r>
              <a:rPr lang="en-US" altLang="en-US" sz="4000" dirty="0">
                <a:latin typeface="Arial" panose="020B0604020202020204" pitchFamily="34" charset="0"/>
                <a:cs typeface="Arial" panose="020B0604020202020204" pitchFamily="34" charset="0"/>
              </a:rPr>
              <a:t>Keep watch, Jesus is coming,</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but the time is unknown </a:t>
            </a:r>
            <a:r>
              <a:rPr lang="en-US" altLang="en-US" sz="2400" dirty="0">
                <a:latin typeface="Arial" panose="020B0604020202020204" pitchFamily="34" charset="0"/>
                <a:cs typeface="Arial" panose="020B0604020202020204" pitchFamily="34" charset="0"/>
              </a:rPr>
              <a:t>(Mark 13:24-37)</a:t>
            </a:r>
          </a:p>
        </p:txBody>
      </p:sp>
      <p:sp>
        <p:nvSpPr>
          <p:cNvPr id="95235" name="Rectangle 3">
            <a:extLst>
              <a:ext uri="{FF2B5EF4-FFF2-40B4-BE49-F238E27FC236}">
                <a16:creationId xmlns:a16="http://schemas.microsoft.com/office/drawing/2014/main" id="{0E8EBD0C-FF4E-402A-BC27-1EF5FB6B150A}"/>
              </a:ext>
            </a:extLst>
          </p:cNvPr>
          <p:cNvSpPr>
            <a:spLocks noGrp="1" noChangeArrowheads="1"/>
          </p:cNvSpPr>
          <p:nvPr>
            <p:ph idx="1"/>
          </p:nvPr>
        </p:nvSpPr>
        <p:spPr>
          <a:xfrm>
            <a:off x="685800" y="1828800"/>
            <a:ext cx="8229600" cy="4525963"/>
          </a:xfrm>
        </p:spPr>
        <p:txBody>
          <a:bodyPr/>
          <a:lstStyle/>
          <a:p>
            <a:pPr marL="812800" indent="-812800"/>
            <a:r>
              <a:rPr lang="en-US" altLang="en-US" dirty="0">
                <a:latin typeface="Arial" panose="020B0604020202020204" pitchFamily="34" charset="0"/>
                <a:cs typeface="Arial" panose="020B0604020202020204" pitchFamily="34" charset="0"/>
              </a:rPr>
              <a:t>Jesus will return after that distress [tribulation] (v. 24)</a:t>
            </a:r>
          </a:p>
          <a:p>
            <a:pPr marL="812800" indent="-812800"/>
            <a:r>
              <a:rPr lang="en-US" altLang="en-US" dirty="0">
                <a:latin typeface="Arial" panose="020B0604020202020204" pitchFamily="34" charset="0"/>
                <a:cs typeface="Arial" panose="020B0604020202020204" pitchFamily="34" charset="0"/>
              </a:rPr>
              <a:t>When Jesus returns</a:t>
            </a:r>
          </a:p>
          <a:p>
            <a:pPr marL="1168400" lvl="1" indent="-711200"/>
            <a:r>
              <a:rPr lang="en-US" altLang="en-US" dirty="0">
                <a:latin typeface="Arial" panose="020B0604020202020204" pitchFamily="34" charset="0"/>
                <a:cs typeface="Arial" panose="020B0604020202020204" pitchFamily="34" charset="0"/>
              </a:rPr>
              <a:t>The sun will be darkened, and the moon will not give its light (v. 24)</a:t>
            </a:r>
          </a:p>
          <a:p>
            <a:pPr marL="1168400" lvl="1" indent="-711200"/>
            <a:r>
              <a:rPr lang="en-US" altLang="en-US" dirty="0">
                <a:latin typeface="Arial" panose="020B0604020202020204" pitchFamily="34" charset="0"/>
                <a:cs typeface="Arial" panose="020B0604020202020204" pitchFamily="34" charset="0"/>
              </a:rPr>
              <a:t>The stars will fall from the sky, and the heavenly bodies (Isaiah 13:10) will be shaken (v. 25)</a:t>
            </a:r>
          </a:p>
          <a:p>
            <a:pPr marL="812800" indent="-812800"/>
            <a:r>
              <a:rPr lang="en-US" altLang="en-US" dirty="0">
                <a:latin typeface="Arial" panose="020B0604020202020204" pitchFamily="34" charset="0"/>
                <a:cs typeface="Arial" panose="020B0604020202020204" pitchFamily="34" charset="0"/>
              </a:rPr>
              <a:t>Men will see Jesus’ return (v. 26)</a:t>
            </a:r>
          </a:p>
        </p:txBody>
      </p:sp>
    </p:spTree>
    <p:extLst>
      <p:ext uri="{BB962C8B-B14F-4D97-AF65-F5344CB8AC3E}">
        <p14:creationId xmlns:p14="http://schemas.microsoft.com/office/powerpoint/2010/main" val="25892583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52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CC590C-91C4-4AEA-B0B4-7D8F34E025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The Regathering of Israel</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24:31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predicts Israel's supernatural restoration to its land after having been scattered by military invasions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13443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39CAB-C5A2-4370-A6B5-ED14D8A7DE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Parenthetical Exhortations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24:32-51; Mark 13:28-37; Luke 21:29-36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gives practical exhortations given His coming as Judge to stress further our need to be watchful, prepared, and faithful </a:t>
            </a:r>
          </a:p>
        </p:txBody>
      </p:sp>
    </p:spTree>
    <p:extLst>
      <p:ext uri="{BB962C8B-B14F-4D97-AF65-F5344CB8AC3E}">
        <p14:creationId xmlns:p14="http://schemas.microsoft.com/office/powerpoint/2010/main" val="4145641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6D2C31D-0576-4000-AA7A-DC98C3405B29}"/>
              </a:ext>
            </a:extLst>
          </p:cNvPr>
          <p:cNvSpPr>
            <a:spLocks noGrp="1" noRot="1" noChangeArrowheads="1"/>
          </p:cNvSpPr>
          <p:nvPr>
            <p:ph type="title"/>
          </p:nvPr>
        </p:nvSpPr>
        <p:spPr>
          <a:xfrm>
            <a:off x="0" y="142875"/>
            <a:ext cx="9144000" cy="1350963"/>
          </a:xfrm>
        </p:spPr>
        <p:txBody>
          <a:bodyPr/>
          <a:lstStyle/>
          <a:p>
            <a:r>
              <a:rPr lang="en-US" altLang="en-US" sz="4000" dirty="0">
                <a:latin typeface="Arial" panose="020B0604020202020204" pitchFamily="34" charset="0"/>
                <a:cs typeface="Arial" panose="020B0604020202020204" pitchFamily="34" charset="0"/>
              </a:rPr>
              <a:t>Keep watch, Jesus is coming,</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but the time is unknown </a:t>
            </a:r>
            <a:r>
              <a:rPr lang="en-US" altLang="en-US" sz="2400" dirty="0">
                <a:latin typeface="Arial" panose="020B0604020202020204" pitchFamily="34" charset="0"/>
                <a:cs typeface="Arial" panose="020B0604020202020204" pitchFamily="34" charset="0"/>
              </a:rPr>
              <a:t>(Mark 13:24-37)</a:t>
            </a:r>
          </a:p>
        </p:txBody>
      </p:sp>
      <p:sp>
        <p:nvSpPr>
          <p:cNvPr id="96259" name="Rectangle 3">
            <a:extLst>
              <a:ext uri="{FF2B5EF4-FFF2-40B4-BE49-F238E27FC236}">
                <a16:creationId xmlns:a16="http://schemas.microsoft.com/office/drawing/2014/main" id="{177B8236-7CB7-4476-8E01-76D36C154BDB}"/>
              </a:ext>
            </a:extLst>
          </p:cNvPr>
          <p:cNvSpPr>
            <a:spLocks noGrp="1" noChangeArrowheads="1"/>
          </p:cNvSpPr>
          <p:nvPr>
            <p:ph idx="1"/>
          </p:nvPr>
        </p:nvSpPr>
        <p:spPr>
          <a:xfrm>
            <a:off x="500063" y="1757364"/>
            <a:ext cx="8643937" cy="4597400"/>
          </a:xfrm>
        </p:spPr>
        <p:txBody>
          <a:bodyPr/>
          <a:lstStyle/>
          <a:p>
            <a:pPr marL="812800" indent="-812800"/>
            <a:r>
              <a:rPr lang="en-US" altLang="en-US" dirty="0">
                <a:latin typeface="Arial" panose="020B0604020202020204" pitchFamily="34" charset="0"/>
                <a:cs typeface="Arial" panose="020B0604020202020204" pitchFamily="34" charset="0"/>
              </a:rPr>
              <a:t>He will gather his people (elect) from all over the earth (v. 27)</a:t>
            </a:r>
          </a:p>
          <a:p>
            <a:pPr marL="812800" indent="-812800"/>
            <a:r>
              <a:rPr lang="en-US" altLang="en-US" dirty="0">
                <a:latin typeface="Arial" panose="020B0604020202020204" pitchFamily="34" charset="0"/>
                <a:cs typeface="Arial" panose="020B0604020202020204" pitchFamily="34" charset="0"/>
              </a:rPr>
              <a:t>The signs pointing to the end for his return occur within a generation (vv. 28-30)</a:t>
            </a:r>
          </a:p>
          <a:p>
            <a:pPr marL="812800" indent="-812800"/>
            <a:r>
              <a:rPr lang="en-US" altLang="en-US" dirty="0">
                <a:latin typeface="Arial" panose="020B0604020202020204" pitchFamily="34" charset="0"/>
                <a:cs typeface="Arial" panose="020B0604020202020204" pitchFamily="34" charset="0"/>
              </a:rPr>
              <a:t>Jesus' return is sure (v. 31)</a:t>
            </a:r>
          </a:p>
          <a:p>
            <a:pPr marL="1212850" lvl="1" indent="-812800"/>
            <a:r>
              <a:rPr lang="en-US" altLang="en-US" sz="3200" dirty="0">
                <a:latin typeface="Arial" panose="020B0604020202020204" pitchFamily="34" charset="0"/>
                <a:cs typeface="Arial" panose="020B0604020202020204" pitchFamily="34" charset="0"/>
              </a:rPr>
              <a:t>Heaven and earth will pass away (v. 31a)</a:t>
            </a:r>
          </a:p>
          <a:p>
            <a:pPr marL="1212850" lvl="1" indent="-812800"/>
            <a:r>
              <a:rPr lang="en-US" altLang="en-US" sz="3200" dirty="0">
                <a:latin typeface="Arial" panose="020B0604020202020204" pitchFamily="34" charset="0"/>
                <a:cs typeface="Arial" panose="020B0604020202020204" pitchFamily="34" charset="0"/>
              </a:rPr>
              <a:t>His word will never pass away (v. 31b)</a:t>
            </a:r>
          </a:p>
        </p:txBody>
      </p:sp>
    </p:spTree>
    <p:extLst>
      <p:ext uri="{BB962C8B-B14F-4D97-AF65-F5344CB8AC3E}">
        <p14:creationId xmlns:p14="http://schemas.microsoft.com/office/powerpoint/2010/main" val="215410958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F6DDC02-C461-437D-94BD-0089482318C6}"/>
              </a:ext>
            </a:extLst>
          </p:cNvPr>
          <p:cNvSpPr>
            <a:spLocks noGrp="1" noRot="1" noChangeArrowheads="1"/>
          </p:cNvSpPr>
          <p:nvPr>
            <p:ph type="title"/>
          </p:nvPr>
        </p:nvSpPr>
        <p:spPr>
          <a:xfrm>
            <a:off x="0" y="214310"/>
            <a:ext cx="9144000" cy="1223962"/>
          </a:xfrm>
        </p:spPr>
        <p:txBody>
          <a:bodyPr/>
          <a:lstStyle/>
          <a:p>
            <a:r>
              <a:rPr lang="en-US" altLang="en-US" sz="4000" dirty="0">
                <a:latin typeface="Arial" panose="020B0604020202020204" pitchFamily="34" charset="0"/>
                <a:cs typeface="Arial" panose="020B0604020202020204" pitchFamily="34" charset="0"/>
              </a:rPr>
              <a:t>Keep watch, Jesus is coming,</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but the time is unknown </a:t>
            </a:r>
            <a:r>
              <a:rPr lang="en-US" altLang="en-US" sz="2400" dirty="0">
                <a:latin typeface="Arial" panose="020B0604020202020204" pitchFamily="34" charset="0"/>
                <a:cs typeface="Arial" panose="020B0604020202020204" pitchFamily="34" charset="0"/>
              </a:rPr>
              <a:t>(Mark 13:24-37)</a:t>
            </a:r>
          </a:p>
        </p:txBody>
      </p:sp>
      <p:sp>
        <p:nvSpPr>
          <p:cNvPr id="97283" name="Rectangle 3">
            <a:extLst>
              <a:ext uri="{FF2B5EF4-FFF2-40B4-BE49-F238E27FC236}">
                <a16:creationId xmlns:a16="http://schemas.microsoft.com/office/drawing/2014/main" id="{B613C1CA-FDA7-4E3F-9487-33215EB3772A}"/>
              </a:ext>
            </a:extLst>
          </p:cNvPr>
          <p:cNvSpPr>
            <a:spLocks noGrp="1" noChangeArrowheads="1"/>
          </p:cNvSpPr>
          <p:nvPr>
            <p:ph type="body" idx="1"/>
          </p:nvPr>
        </p:nvSpPr>
        <p:spPr>
          <a:xfrm>
            <a:off x="1676400" y="2362200"/>
            <a:ext cx="6248400" cy="2971800"/>
          </a:xfrm>
          <a:solidFill>
            <a:schemeClr val="bg2"/>
          </a:solidFill>
        </p:spPr>
        <p:txBody>
          <a:bodyPr anchor="ctr"/>
          <a:lstStyle/>
          <a:p>
            <a:pPr marL="15875" lvl="1" indent="0" algn="ctr">
              <a:buFont typeface="Wingdings" panose="05000000000000000000" pitchFamily="2" charset="2"/>
              <a:buNone/>
            </a:pPr>
            <a:r>
              <a:rPr lang="en-US" altLang="en-US" sz="3600" b="1" dirty="0">
                <a:latin typeface="Arial" panose="020B0604020202020204" pitchFamily="34" charset="0"/>
                <a:cs typeface="Arial" panose="020B0604020202020204" pitchFamily="34" charset="0"/>
              </a:rPr>
              <a:t>No one knows the exact time of Jesus’ return </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so be on guard and keep watch </a:t>
            </a:r>
            <a:r>
              <a:rPr lang="en-US" altLang="en-US" sz="3600" dirty="0">
                <a:latin typeface="Arial" panose="020B0604020202020204" pitchFamily="34" charset="0"/>
                <a:cs typeface="Arial" panose="020B0604020202020204" pitchFamily="34" charset="0"/>
              </a:rPr>
              <a:t>(vv. 32-37)</a:t>
            </a:r>
          </a:p>
        </p:txBody>
      </p:sp>
    </p:spTree>
    <p:extLst>
      <p:ext uri="{BB962C8B-B14F-4D97-AF65-F5344CB8AC3E}">
        <p14:creationId xmlns:p14="http://schemas.microsoft.com/office/powerpoint/2010/main" val="2817637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Victorious Return of Jesus Christ - Living in the Age of Signs -  DavidJeremiah.org">
            <a:extLst>
              <a:ext uri="{FF2B5EF4-FFF2-40B4-BE49-F238E27FC236}">
                <a16:creationId xmlns:a16="http://schemas.microsoft.com/office/drawing/2014/main" id="{D874CAD6-432D-A5BB-8347-ED800D214A9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926892"/>
          </a:xfrm>
          <a:prstGeom prst="rect">
            <a:avLst/>
          </a:prstGeom>
          <a:noFill/>
          <a:extLst>
            <a:ext uri="{909E8E84-426E-40DD-AFC4-6F175D3DCCD1}">
              <a14:hiddenFill xmlns:a14="http://schemas.microsoft.com/office/drawing/2010/main">
                <a:solidFill>
                  <a:srgbClr val="FFFFFF"/>
                </a:solidFill>
              </a14:hiddenFill>
            </a:ext>
          </a:extLst>
        </p:spPr>
      </p:pic>
      <p:sp>
        <p:nvSpPr>
          <p:cNvPr id="102402" name="Rectangle 2">
            <a:extLst>
              <a:ext uri="{FF2B5EF4-FFF2-40B4-BE49-F238E27FC236}">
                <a16:creationId xmlns:a16="http://schemas.microsoft.com/office/drawing/2014/main" id="{EC89CFCC-45B9-46EA-95CF-99CC7882B4D3}"/>
              </a:ext>
            </a:extLst>
          </p:cNvPr>
          <p:cNvSpPr>
            <a:spLocks noGrp="1" noChangeArrowheads="1"/>
          </p:cNvSpPr>
          <p:nvPr>
            <p:ph type="title"/>
          </p:nvPr>
        </p:nvSpPr>
        <p:spPr>
          <a:xfrm>
            <a:off x="2228850" y="-7937"/>
            <a:ext cx="4229100" cy="1143000"/>
          </a:xfrm>
          <a:solidFill>
            <a:srgbClr val="000000"/>
          </a:solidFill>
        </p:spPr>
        <p:txBody>
          <a:bodyPr/>
          <a:lstStyle/>
          <a:p>
            <a:r>
              <a:rPr lang="en-US" altLang="en-US" b="1" dirty="0">
                <a:solidFill>
                  <a:schemeClr val="tx1"/>
                </a:solidFill>
                <a:latin typeface="Arial" panose="020B0604020202020204" pitchFamily="34" charset="0"/>
                <a:cs typeface="Arial" panose="020B0604020202020204" pitchFamily="34" charset="0"/>
              </a:rPr>
              <a:t>Summary</a:t>
            </a:r>
          </a:p>
        </p:txBody>
      </p:sp>
      <p:sp>
        <p:nvSpPr>
          <p:cNvPr id="102403" name="Rectangle 3">
            <a:extLst>
              <a:ext uri="{FF2B5EF4-FFF2-40B4-BE49-F238E27FC236}">
                <a16:creationId xmlns:a16="http://schemas.microsoft.com/office/drawing/2014/main" id="{2158EB9A-DF30-454D-975C-8A516177B0FF}"/>
              </a:ext>
            </a:extLst>
          </p:cNvPr>
          <p:cNvSpPr>
            <a:spLocks noGrp="1" noChangeArrowheads="1"/>
          </p:cNvSpPr>
          <p:nvPr>
            <p:ph type="body" idx="1"/>
          </p:nvPr>
        </p:nvSpPr>
        <p:spPr>
          <a:xfrm>
            <a:off x="285750" y="1333500"/>
            <a:ext cx="8229600" cy="4530725"/>
          </a:xfrm>
        </p:spPr>
        <p:txBody>
          <a:bodyPr/>
          <a:lstStyle/>
          <a:p>
            <a:pPr marL="12700" indent="-12700">
              <a:buFont typeface="Wingdings" panose="05000000000000000000" pitchFamily="2" charset="2"/>
              <a:buNone/>
            </a:pPr>
            <a:r>
              <a:rPr lang="en-US" altLang="en-US" b="1" dirty="0">
                <a:effectLst>
                  <a:glow rad="228600">
                    <a:srgbClr val="000000"/>
                  </a:glow>
                </a:effectLst>
                <a:latin typeface="Arial" panose="020B0604020202020204" pitchFamily="34" charset="0"/>
                <a:cs typeface="Arial" panose="020B0604020202020204" pitchFamily="34" charset="0"/>
              </a:rPr>
              <a:t>Disciples asked Jesus,  </a:t>
            </a:r>
            <a:br>
              <a:rPr lang="en-US" altLang="en-US" b="1" dirty="0">
                <a:effectLst>
                  <a:glow rad="228600">
                    <a:srgbClr val="000000"/>
                  </a:glow>
                </a:effectLst>
                <a:latin typeface="Arial" panose="020B0604020202020204" pitchFamily="34" charset="0"/>
                <a:cs typeface="Arial" panose="020B0604020202020204" pitchFamily="34" charset="0"/>
              </a:rPr>
            </a:br>
            <a:r>
              <a:rPr lang="en-US" altLang="en-US" b="1" dirty="0">
                <a:effectLst>
                  <a:glow rad="228600">
                    <a:srgbClr val="000000"/>
                  </a:glow>
                </a:effectLst>
                <a:latin typeface="Arial" panose="020B0604020202020204" pitchFamily="34" charset="0"/>
                <a:cs typeface="Arial" panose="020B0604020202020204" pitchFamily="34" charset="0"/>
              </a:rPr>
              <a:t>“When will these things happen?” and “What will be the sign of your coming?” </a:t>
            </a:r>
          </a:p>
          <a:p>
            <a:r>
              <a:rPr lang="en-US" altLang="en-US" b="1" dirty="0">
                <a:effectLst>
                  <a:glow rad="228600">
                    <a:srgbClr val="000000"/>
                  </a:glow>
                </a:effectLst>
                <a:latin typeface="Arial" panose="020B0604020202020204" pitchFamily="34" charset="0"/>
                <a:cs typeface="Arial" panose="020B0604020202020204" pitchFamily="34" charset="0"/>
              </a:rPr>
              <a:t>He returns after the great tribulation </a:t>
            </a:r>
          </a:p>
          <a:p>
            <a:r>
              <a:rPr lang="en-US" altLang="en-US" b="1" dirty="0">
                <a:effectLst>
                  <a:glow rad="228600">
                    <a:srgbClr val="000000"/>
                  </a:glow>
                </a:effectLst>
                <a:latin typeface="Arial" panose="020B0604020202020204" pitchFamily="34" charset="0"/>
                <a:cs typeface="Arial" panose="020B0604020202020204" pitchFamily="34" charset="0"/>
              </a:rPr>
              <a:t>Event 1: Signs in the skies (vv. 24-25)</a:t>
            </a:r>
          </a:p>
          <a:p>
            <a:r>
              <a:rPr lang="en-US" altLang="en-US" b="1" dirty="0">
                <a:effectLst>
                  <a:glow rad="228600">
                    <a:srgbClr val="000000"/>
                  </a:glow>
                </a:effectLst>
                <a:latin typeface="Arial" panose="020B0604020202020204" pitchFamily="34" charset="0"/>
                <a:cs typeface="Arial" panose="020B0604020202020204" pitchFamily="34" charset="0"/>
              </a:rPr>
              <a:t>Event 2: Jesus will come in the clouds</a:t>
            </a:r>
          </a:p>
          <a:p>
            <a:r>
              <a:rPr lang="en-US" altLang="en-US" b="1" dirty="0">
                <a:effectLst>
                  <a:glow rad="228600">
                    <a:srgbClr val="000000"/>
                  </a:glow>
                </a:effectLst>
                <a:latin typeface="Arial" panose="020B0604020202020204" pitchFamily="34" charset="0"/>
                <a:cs typeface="Arial" panose="020B0604020202020204" pitchFamily="34" charset="0"/>
              </a:rPr>
              <a:t>Event 3: Jesus will gather the elect </a:t>
            </a:r>
          </a:p>
        </p:txBody>
      </p:sp>
    </p:spTree>
    <p:extLst>
      <p:ext uri="{BB962C8B-B14F-4D97-AF65-F5344CB8AC3E}">
        <p14:creationId xmlns:p14="http://schemas.microsoft.com/office/powerpoint/2010/main" val="1709276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blinds(horizontal)">
                                      <p:cBhvr>
                                        <p:cTn id="7" dur="500"/>
                                        <p:tgtEl>
                                          <p:spTgt spid="102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02403">
                                            <p:txEl>
                                              <p:pRg st="3" end="3"/>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D8D41538-0081-4CD0-80C0-98D629E1E40F}"/>
              </a:ext>
            </a:extLst>
          </p:cNvPr>
          <p:cNvSpPr>
            <a:spLocks noGrp="1" noChangeArrowheads="1"/>
          </p:cNvSpPr>
          <p:nvPr>
            <p:ph type="title"/>
          </p:nvPr>
        </p:nvSpPr>
        <p:spPr>
          <a:xfrm>
            <a:off x="2057400" y="609600"/>
            <a:ext cx="6400800" cy="1219200"/>
          </a:xfrm>
          <a:solidFill>
            <a:schemeClr val="hlink"/>
          </a:solidFill>
        </p:spPr>
        <p:txBody>
          <a:bodyPr/>
          <a:lstStyle/>
          <a:p>
            <a:r>
              <a:rPr lang="en-US" altLang="en-US" b="1" dirty="0">
                <a:solidFill>
                  <a:schemeClr val="bg1"/>
                </a:solidFill>
                <a:effectLst>
                  <a:outerShdw blurRad="38100" dist="38100" dir="2700000" algn="tl">
                    <a:srgbClr val="000000"/>
                  </a:outerShdw>
                </a:effectLst>
              </a:rPr>
              <a:t>What We Can Do to Prepare</a:t>
            </a:r>
          </a:p>
        </p:txBody>
      </p:sp>
      <p:sp>
        <p:nvSpPr>
          <p:cNvPr id="109575" name="Text Box 7">
            <a:extLst>
              <a:ext uri="{FF2B5EF4-FFF2-40B4-BE49-F238E27FC236}">
                <a16:creationId xmlns:a16="http://schemas.microsoft.com/office/drawing/2014/main" id="{D84B3D77-8EEC-466A-852A-212D31B8535F}"/>
              </a:ext>
            </a:extLst>
          </p:cNvPr>
          <p:cNvSpPr txBox="1">
            <a:spLocks noChangeArrowheads="1"/>
          </p:cNvSpPr>
          <p:nvPr/>
        </p:nvSpPr>
        <p:spPr bwMode="auto">
          <a:xfrm rot="-584978">
            <a:off x="685800" y="2763073"/>
            <a:ext cx="7772400" cy="2062103"/>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Keep alert and do not be alarmed at the signs of the End Time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Keep watch for the coming of the Son of Man because the exact time is unknown</a:t>
            </a:r>
            <a:endParaRPr kumimoji="0" lang="en-US" altLang="en-US"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5754933"/>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e, Lord Jesus! | Roman Catholic Diocese of Lafayette, Louisiana |  Lafayette, Louisiana">
            <a:extLst>
              <a:ext uri="{FF2B5EF4-FFF2-40B4-BE49-F238E27FC236}">
                <a16:creationId xmlns:a16="http://schemas.microsoft.com/office/drawing/2014/main" id="{F6FED70E-F2F8-F9D8-7AD5-7EBB0D4B645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46" name="Rectangle 6">
            <a:extLst>
              <a:ext uri="{FF2B5EF4-FFF2-40B4-BE49-F238E27FC236}">
                <a16:creationId xmlns:a16="http://schemas.microsoft.com/office/drawing/2014/main" id="{57AB4062-8B44-4ABD-8BC2-5B41044D8843}"/>
              </a:ext>
            </a:extLst>
          </p:cNvPr>
          <p:cNvSpPr>
            <a:spLocks noChangeArrowheads="1"/>
          </p:cNvSpPr>
          <p:nvPr/>
        </p:nvSpPr>
        <p:spPr bwMode="auto">
          <a:xfrm>
            <a:off x="1093838" y="2182504"/>
            <a:ext cx="3048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lvl="0" algn="ctr" defTabSz="914400" fontAlgn="base">
              <a:spcBef>
                <a:spcPct val="0"/>
              </a:spcBef>
              <a:spcAft>
                <a:spcPct val="0"/>
              </a:spcAft>
              <a:defRPr/>
            </a:pPr>
            <a:r>
              <a:rPr lang="en-US" altLang="en-US" sz="5400" b="1" dirty="0">
                <a:latin typeface="Arial" panose="020B0604020202020204" pitchFamily="34" charset="0"/>
              </a:rPr>
              <a:t>“Come Lord Jesus” </a:t>
            </a:r>
          </a:p>
        </p:txBody>
      </p:sp>
    </p:spTree>
    <p:extLst>
      <p:ext uri="{BB962C8B-B14F-4D97-AF65-F5344CB8AC3E}">
        <p14:creationId xmlns:p14="http://schemas.microsoft.com/office/powerpoint/2010/main" val="3196594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0A2A0-DDEB-43C9-887A-EB73ECB5B8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Fig Tree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24:32-44; Mark 13:28-37; Luke 21:29-36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 fig tree’s budding shows that Israel will see signs that Christ's judgment is imminent to be watchful and prepared </a:t>
            </a:r>
          </a:p>
        </p:txBody>
      </p:sp>
    </p:spTree>
    <p:extLst>
      <p:ext uri="{BB962C8B-B14F-4D97-AF65-F5344CB8AC3E}">
        <p14:creationId xmlns:p14="http://schemas.microsoft.com/office/powerpoint/2010/main" val="581059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570E2-EAA8-4E06-B951-B3DB9AFA95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Faithful Servant</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24:45-51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illustration of the faithful servant warns Israel to be faithful since the nation will not know when Christ will return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96547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6E4597-1C5F-4D11-9A93-38723FDD78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Judgment on Israel</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25:1-30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Two parables of judgment on living Israel prepare Jews for the Millennium by faith and predict Israel failing as a light to Gentiles </a:t>
            </a:r>
          </a:p>
        </p:txBody>
      </p:sp>
    </p:spTree>
    <p:extLst>
      <p:ext uri="{BB962C8B-B14F-4D97-AF65-F5344CB8AC3E}">
        <p14:creationId xmlns:p14="http://schemas.microsoft.com/office/powerpoint/2010/main" val="3446082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851A95-CEDD-4F1F-A012-230AE346D3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Ten Virgins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25:1-13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41530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ten virgins teaches that only those prepared through faith in Jesus will enter the millennial feast </a:t>
            </a:r>
          </a:p>
        </p:txBody>
      </p:sp>
    </p:spTree>
    <p:extLst>
      <p:ext uri="{BB962C8B-B14F-4D97-AF65-F5344CB8AC3E}">
        <p14:creationId xmlns:p14="http://schemas.microsoft.com/office/powerpoint/2010/main" val="1887371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D757-298B-1DB6-1383-432FA41A3A64}"/>
              </a:ext>
            </a:extLst>
          </p:cNvPr>
          <p:cNvSpPr>
            <a:spLocks noGrp="1"/>
          </p:cNvSpPr>
          <p:nvPr>
            <p:ph type="title"/>
          </p:nvPr>
        </p:nvSpPr>
        <p:spPr>
          <a:xfrm>
            <a:off x="0" y="0"/>
            <a:ext cx="4816929" cy="2139043"/>
          </a:xfrm>
        </p:spPr>
        <p:txBody>
          <a:bodyPr/>
          <a:lstStyle/>
          <a:p>
            <a:pPr algn="ctr"/>
            <a:r>
              <a:rPr lang="en-US" b="1">
                <a:solidFill>
                  <a:schemeClr val="bg1"/>
                </a:solidFill>
                <a:latin typeface="Arial" panose="020B0604020202020204" pitchFamily="34" charset="0"/>
                <a:cs typeface="Arial" panose="020B0604020202020204" pitchFamily="34" charset="0"/>
              </a:rPr>
              <a:t>Herodian Lamp</a:t>
            </a:r>
          </a:p>
        </p:txBody>
      </p:sp>
      <p:pic>
        <p:nvPicPr>
          <p:cNvPr id="6" name="Picture 5">
            <a:extLst>
              <a:ext uri="{FF2B5EF4-FFF2-40B4-BE49-F238E27FC236}">
                <a16:creationId xmlns:a16="http://schemas.microsoft.com/office/drawing/2014/main" id="{EB3BC285-A459-2598-7520-8BEF626FE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0100"/>
            <a:ext cx="6350000" cy="4787900"/>
          </a:xfrm>
          <a:prstGeom prst="rect">
            <a:avLst/>
          </a:prstGeom>
        </p:spPr>
      </p:pic>
      <p:pic>
        <p:nvPicPr>
          <p:cNvPr id="4" name="Picture 3">
            <a:extLst>
              <a:ext uri="{FF2B5EF4-FFF2-40B4-BE49-F238E27FC236}">
                <a16:creationId xmlns:a16="http://schemas.microsoft.com/office/drawing/2014/main" id="{ACC3AD3D-3E34-F17B-8DCB-D1EF37771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257" y="-1"/>
            <a:ext cx="4310743" cy="4310743"/>
          </a:xfrm>
          <a:prstGeom prst="rect">
            <a:avLst/>
          </a:prstGeom>
        </p:spPr>
      </p:pic>
    </p:spTree>
    <p:extLst>
      <p:ext uri="{BB962C8B-B14F-4D97-AF65-F5344CB8AC3E}">
        <p14:creationId xmlns:p14="http://schemas.microsoft.com/office/powerpoint/2010/main" val="4204573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rable of the 10 Virgins Matthew 25:1-13 – Living Faith">
            <a:extLst>
              <a:ext uri="{FF2B5EF4-FFF2-40B4-BE49-F238E27FC236}">
                <a16:creationId xmlns:a16="http://schemas.microsoft.com/office/drawing/2014/main" id="{125E7B38-8378-95A6-D57E-8FF669ABC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0998"/>
            <a:ext cx="9267020" cy="6067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A1D757-298B-1DB6-1383-432FA41A3A64}"/>
              </a:ext>
            </a:extLst>
          </p:cNvPr>
          <p:cNvSpPr>
            <a:spLocks noGrp="1"/>
          </p:cNvSpPr>
          <p:nvPr>
            <p:ph type="title"/>
          </p:nvPr>
        </p:nvSpPr>
        <p:spPr>
          <a:xfrm>
            <a:off x="0" y="0"/>
            <a:ext cx="9144000" cy="832757"/>
          </a:xfrm>
        </p:spPr>
        <p:txBody>
          <a:bodyPr>
            <a:normAutofit/>
          </a:bodyPr>
          <a:lstStyle/>
          <a:p>
            <a:pPr algn="ctr"/>
            <a:r>
              <a:rPr lang="en-GB" b="1" kern="0">
                <a:solidFill>
                  <a:srgbClr val="FFFFFF"/>
                </a:solidFill>
                <a:effectLst>
                  <a:glow rad="228600">
                    <a:srgbClr val="000000"/>
                  </a:glow>
                </a:effectLst>
                <a:latin typeface="Arial"/>
                <a:cs typeface="Arial"/>
              </a:rPr>
              <a:t>The Ten Virgins</a:t>
            </a:r>
            <a:endParaRPr lang="en-US" b="1">
              <a:solidFill>
                <a:schemeClr val="bg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FF987FD-DDA9-321D-2887-CF16DECE6965}"/>
              </a:ext>
            </a:extLst>
          </p:cNvPr>
          <p:cNvSpPr txBox="1">
            <a:spLocks/>
          </p:cNvSpPr>
          <p:nvPr/>
        </p:nvSpPr>
        <p:spPr>
          <a:xfrm>
            <a:off x="-36512" y="6021288"/>
            <a:ext cx="4249283" cy="832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Arial" panose="020B0604020202020204" pitchFamily="34" charset="0"/>
                <a:cs typeface="Arial" panose="020B0604020202020204" pitchFamily="34" charset="0"/>
              </a:rPr>
              <a:t>Matthew 25:1-13</a:t>
            </a:r>
          </a:p>
        </p:txBody>
      </p:sp>
    </p:spTree>
    <p:extLst>
      <p:ext uri="{BB962C8B-B14F-4D97-AF65-F5344CB8AC3E}">
        <p14:creationId xmlns:p14="http://schemas.microsoft.com/office/powerpoint/2010/main" val="2728971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FA510-6D01-4657-9597-72D794D6C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Preparation for the Death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894264" y="2420560"/>
            <a:ext cx="7871254" cy="3539974"/>
          </a:xfrm>
          <a:prstGeom prst="rect">
            <a:avLst/>
          </a:prstGeom>
          <a:noFill/>
          <a:ln w="9525">
            <a:noFill/>
            <a:miter lim="800000"/>
            <a:headEnd/>
            <a:tailEnd/>
          </a:ln>
          <a:effectLst/>
        </p:spPr>
        <p:txBody>
          <a:bodyPr anchor="ctr"/>
          <a:lstStyle/>
          <a:p>
            <a:pPr marL="742950" lvl="0" indent="-742950" defTabSz="914400" fontAlgn="base">
              <a:spcBef>
                <a:spcPct val="20000"/>
              </a:spcBef>
              <a:buClr>
                <a:srgbClr val="FFCC00"/>
              </a:buClr>
              <a:buSzPct val="70000"/>
              <a:buFont typeface="+mj-lt"/>
              <a:buAutoNum type="alphaUcPeriod"/>
              <a:defRPr/>
            </a:pPr>
            <a:r>
              <a:rPr lang="en-US" sz="3600" b="1" kern="0" dirty="0">
                <a:solidFill>
                  <a:srgbClr val="FFFFFF"/>
                </a:solidFill>
                <a:effectLst>
                  <a:glow rad="228600">
                    <a:srgbClr val="220011"/>
                  </a:glow>
                </a:effectLst>
                <a:latin typeface="Arial"/>
                <a:ea typeface="ＭＳ Ｐゴシック" charset="0"/>
                <a:cs typeface="Arial"/>
              </a:rPr>
              <a:t>Predictions</a:t>
            </a:r>
          </a:p>
          <a:p>
            <a:pPr marL="742950" lvl="0" indent="-742950" defTabSz="914400" fontAlgn="base">
              <a:spcBef>
                <a:spcPct val="20000"/>
              </a:spcBef>
              <a:buClr>
                <a:srgbClr val="FFCC00"/>
              </a:buClr>
              <a:buSzPct val="70000"/>
              <a:buFont typeface="+mj-lt"/>
              <a:buAutoNum type="alphaUcPeriod"/>
              <a:defRPr/>
            </a:pPr>
            <a:r>
              <a:rPr lang="en-US" sz="3600" b="1" kern="0" dirty="0">
                <a:solidFill>
                  <a:srgbClr val="FFFFFF"/>
                </a:solidFill>
                <a:effectLst>
                  <a:glow rad="228600">
                    <a:srgbClr val="220011"/>
                  </a:glow>
                </a:effectLst>
                <a:latin typeface="Arial"/>
                <a:ea typeface="ＭＳ Ｐゴシック" charset="0"/>
                <a:cs typeface="Arial"/>
              </a:rPr>
              <a:t>Preparation</a:t>
            </a:r>
          </a:p>
          <a:p>
            <a:pPr marL="742950" lvl="0" indent="-742950" defTabSz="914400" fontAlgn="base">
              <a:spcBef>
                <a:spcPct val="20000"/>
              </a:spcBef>
              <a:buClr>
                <a:srgbClr val="FFCC00"/>
              </a:buClr>
              <a:buSzPct val="70000"/>
              <a:buFont typeface="+mj-lt"/>
              <a:buAutoNum type="alphaUcPeriod"/>
              <a:defRPr/>
            </a:pPr>
            <a:r>
              <a:rPr kumimoji="0" lang="en-US" sz="36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Precepts</a:t>
            </a:r>
          </a:p>
          <a:p>
            <a:pPr marL="742950" lvl="0" indent="-742950" defTabSz="914400" fontAlgn="base">
              <a:spcBef>
                <a:spcPct val="20000"/>
              </a:spcBef>
              <a:buClr>
                <a:srgbClr val="FFCC00"/>
              </a:buClr>
              <a:buSzPct val="70000"/>
              <a:buFont typeface="+mj-lt"/>
              <a:buAutoNum type="alphaUcPeriod"/>
              <a:defRPr/>
            </a:pPr>
            <a:r>
              <a:rPr lang="en-US" sz="3600" b="1" kern="0" dirty="0">
                <a:solidFill>
                  <a:srgbClr val="FFFFFF"/>
                </a:solidFill>
                <a:effectLst>
                  <a:glow rad="228600">
                    <a:srgbClr val="220011"/>
                  </a:glow>
                </a:effectLst>
                <a:latin typeface="Arial"/>
                <a:ea typeface="ＭＳ Ｐゴシック" charset="0"/>
                <a:cs typeface="Arial"/>
              </a:rPr>
              <a:t>Prayer by Christ for Believers</a:t>
            </a:r>
          </a:p>
          <a:p>
            <a:pPr marL="742950" lvl="0" indent="-742950" defTabSz="914400" fontAlgn="base">
              <a:spcBef>
                <a:spcPct val="20000"/>
              </a:spcBef>
              <a:buClr>
                <a:srgbClr val="FFCC00"/>
              </a:buClr>
              <a:buSzPct val="70000"/>
              <a:buFont typeface="+mj-lt"/>
              <a:buAutoNum type="alphaUcPeriod"/>
              <a:defRPr/>
            </a:pPr>
            <a:r>
              <a:rPr kumimoji="0" lang="en-US" sz="36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Prayer in the Garden</a:t>
            </a:r>
          </a:p>
        </p:txBody>
      </p:sp>
    </p:spTree>
    <p:extLst>
      <p:ext uri="{BB962C8B-B14F-4D97-AF65-F5344CB8AC3E}">
        <p14:creationId xmlns:p14="http://schemas.microsoft.com/office/powerpoint/2010/main" val="918498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8B299-2EC5-434A-9909-891F48C2E7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Talents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25:14-30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talents teaches that Jesus will judge living Israel for not being a light to the Gentiles </a:t>
            </a:r>
          </a:p>
        </p:txBody>
      </p:sp>
    </p:spTree>
    <p:extLst>
      <p:ext uri="{BB962C8B-B14F-4D97-AF65-F5344CB8AC3E}">
        <p14:creationId xmlns:p14="http://schemas.microsoft.com/office/powerpoint/2010/main" val="3138285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273DA-9D43-D64D-A508-ADCD9D807D70}"/>
              </a:ext>
            </a:extLst>
          </p:cNvPr>
          <p:cNvPicPr>
            <a:picLocks noChangeAspect="1"/>
          </p:cNvPicPr>
          <p:nvPr/>
        </p:nvPicPr>
        <p:blipFill rotWithShape="1">
          <a:blip r:embed="rId4"/>
          <a:srcRect l="12500" r="12500"/>
          <a:stretch/>
        </p:blipFill>
        <p:spPr>
          <a:xfrm>
            <a:off x="125156" y="152400"/>
            <a:ext cx="8866444" cy="6588791"/>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03AC2B9-E89B-4E87-917C-E34CC3B09AA0}"/>
              </a:ext>
            </a:extLst>
          </p:cNvPr>
          <p:cNvSpPr txBox="1"/>
          <p:nvPr/>
        </p:nvSpPr>
        <p:spPr>
          <a:xfrm>
            <a:off x="1379447" y="2105799"/>
            <a:ext cx="6457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Matthew 25:14-30</a:t>
            </a:r>
          </a:p>
        </p:txBody>
      </p:sp>
      <p:sp>
        <p:nvSpPr>
          <p:cNvPr id="3" name="TextBox 2">
            <a:extLst>
              <a:ext uri="{FF2B5EF4-FFF2-40B4-BE49-F238E27FC236}">
                <a16:creationId xmlns:a16="http://schemas.microsoft.com/office/drawing/2014/main" id="{AE782D3D-C953-4298-B8DE-1DBD941B2494}"/>
              </a:ext>
            </a:extLst>
          </p:cNvPr>
          <p:cNvSpPr txBox="1"/>
          <p:nvPr/>
        </p:nvSpPr>
        <p:spPr>
          <a:xfrm>
            <a:off x="119270" y="1371600"/>
            <a:ext cx="90247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The Parable of the Talents</a:t>
            </a:r>
          </a:p>
        </p:txBody>
      </p:sp>
      <p:pic>
        <p:nvPicPr>
          <p:cNvPr id="6" name="Picture 5">
            <a:extLst>
              <a:ext uri="{FF2B5EF4-FFF2-40B4-BE49-F238E27FC236}">
                <a16:creationId xmlns:a16="http://schemas.microsoft.com/office/drawing/2014/main" id="{69C7B8F3-2C28-48FA-A5E5-267B863975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brightnessContrast bright="-20000"/>
                    </a14:imgEffect>
                  </a14:imgLayer>
                </a14:imgProps>
              </a:ext>
            </a:extLst>
          </a:blip>
          <a:srcRect l="24833" r="33333" b="13486"/>
          <a:stretch/>
        </p:blipFill>
        <p:spPr>
          <a:xfrm>
            <a:off x="6825938" y="4278452"/>
            <a:ext cx="2141621" cy="2490096"/>
          </a:xfrm>
          <a:prstGeom prst="rect">
            <a:avLst/>
          </a:prstGeom>
        </p:spPr>
      </p:pic>
      <p:sp>
        <p:nvSpPr>
          <p:cNvPr id="7" name="Rectangle 6">
            <a:extLst>
              <a:ext uri="{FF2B5EF4-FFF2-40B4-BE49-F238E27FC236}">
                <a16:creationId xmlns:a16="http://schemas.microsoft.com/office/drawing/2014/main" id="{29DFCBCF-5EF2-5D42-9176-2A5EB63B1091}"/>
              </a:ext>
            </a:extLst>
          </p:cNvPr>
          <p:cNvSpPr>
            <a:spLocks noChangeArrowheads="1"/>
          </p:cNvSpPr>
          <p:nvPr/>
        </p:nvSpPr>
        <p:spPr bwMode="auto">
          <a:xfrm>
            <a:off x="23811" y="5943600"/>
            <a:ext cx="9120188"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Tree>
    <p:custDataLst>
      <p:tags r:id="rId1"/>
    </p:custDataLst>
    <p:extLst>
      <p:ext uri="{BB962C8B-B14F-4D97-AF65-F5344CB8AC3E}">
        <p14:creationId xmlns:p14="http://schemas.microsoft.com/office/powerpoint/2010/main" val="266123695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882E36-3F1C-472F-9221-3726F5DA0390}"/>
              </a:ext>
            </a:extLst>
          </p:cNvPr>
          <p:cNvPicPr>
            <a:picLocks noChangeAspect="1"/>
          </p:cNvPicPr>
          <p:nvPr/>
        </p:nvPicPr>
        <p:blipFill rotWithShape="1">
          <a:blip r:embed="rId4"/>
          <a:srcRect l="31667" t="12945" r="16665" b="18874"/>
          <a:stretch/>
        </p:blipFill>
        <p:spPr>
          <a:xfrm>
            <a:off x="152400" y="165095"/>
            <a:ext cx="8809083" cy="6535771"/>
          </a:xfrm>
          <a:prstGeom prst="rect">
            <a:avLst/>
          </a:prstGeom>
          <a:ln w="228600" cap="sq" cmpd="thickThin">
            <a:solidFill>
              <a:srgbClr val="000000"/>
            </a:solidFill>
            <a:prstDash val="solid"/>
            <a:miter lim="800000"/>
          </a:ln>
          <a:effectLst>
            <a:innerShdw blurRad="76200">
              <a:srgbClr val="000000"/>
            </a:innerShdw>
          </a:effectLst>
        </p:spPr>
      </p:pic>
      <p:grpSp>
        <p:nvGrpSpPr>
          <p:cNvPr id="14" name="Group 13">
            <a:extLst>
              <a:ext uri="{FF2B5EF4-FFF2-40B4-BE49-F238E27FC236}">
                <a16:creationId xmlns:a16="http://schemas.microsoft.com/office/drawing/2014/main" id="{98CFB023-5A0D-43E6-B57F-8543FECEB460}"/>
              </a:ext>
            </a:extLst>
          </p:cNvPr>
          <p:cNvGrpSpPr/>
          <p:nvPr/>
        </p:nvGrpSpPr>
        <p:grpSpPr>
          <a:xfrm>
            <a:off x="609600" y="248733"/>
            <a:ext cx="8217441" cy="955427"/>
            <a:chOff x="609600" y="248733"/>
            <a:chExt cx="8217441" cy="955427"/>
          </a:xfrm>
        </p:grpSpPr>
        <p:sp>
          <p:nvSpPr>
            <p:cNvPr id="4" name="TextBox 3"/>
            <p:cNvSpPr txBox="1"/>
            <p:nvPr/>
          </p:nvSpPr>
          <p:spPr>
            <a:xfrm>
              <a:off x="609600" y="248733"/>
              <a:ext cx="1770558" cy="523220"/>
            </a:xfrm>
            <a:prstGeom prst="rect">
              <a:avLst/>
            </a:prstGeom>
            <a:noFill/>
            <a:effectLst>
              <a:glow rad="228600">
                <a:schemeClr val="bg1">
                  <a:alpha val="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rPr>
                <a:t>Setting:</a:t>
              </a:r>
            </a:p>
          </p:txBody>
        </p:sp>
        <p:sp>
          <p:nvSpPr>
            <p:cNvPr id="5" name="TextBox 4"/>
            <p:cNvSpPr txBox="1"/>
            <p:nvPr/>
          </p:nvSpPr>
          <p:spPr>
            <a:xfrm>
              <a:off x="2151558" y="250053"/>
              <a:ext cx="6675483" cy="954107"/>
            </a:xfrm>
            <a:prstGeom prst="rect">
              <a:avLst/>
            </a:prstGeom>
            <a:noFill/>
            <a:effectLst>
              <a:glow rad="228600">
                <a:schemeClr val="bg1">
                  <a:alpha val="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rPr>
                <a:t>The Olivet Discourse (Matt. 24-25)</a:t>
              </a:r>
              <a:b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rPr>
                <a:t>Two days before Jesus’ crucifixion  </a:t>
              </a:r>
            </a:p>
          </p:txBody>
        </p:sp>
      </p:grpSp>
      <p:sp>
        <p:nvSpPr>
          <p:cNvPr id="7" name="TextBox 6"/>
          <p:cNvSpPr txBox="1"/>
          <p:nvPr/>
        </p:nvSpPr>
        <p:spPr>
          <a:xfrm>
            <a:off x="228600" y="1218507"/>
            <a:ext cx="7967663" cy="523220"/>
          </a:xfrm>
          <a:prstGeom prst="rect">
            <a:avLst/>
          </a:prstGeom>
          <a:noFill/>
          <a:effectLst>
            <a:glow rad="228600">
              <a:schemeClr val="bg1">
                <a:alpha val="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Arial Black"/>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rPr>
              <a:t>The disciples have 3 questions (Matt. 24:3)</a:t>
            </a:r>
          </a:p>
        </p:txBody>
      </p:sp>
      <p:sp>
        <p:nvSpPr>
          <p:cNvPr id="8" name="TextBox 7"/>
          <p:cNvSpPr txBox="1"/>
          <p:nvPr/>
        </p:nvSpPr>
        <p:spPr>
          <a:xfrm>
            <a:off x="228600" y="1741727"/>
            <a:ext cx="8915400" cy="954107"/>
          </a:xfrm>
          <a:prstGeom prst="rect">
            <a:avLst/>
          </a:prstGeom>
          <a:noFill/>
          <a:effectLst>
            <a:glow rad="228600">
              <a:schemeClr val="bg1">
                <a:alpha val="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Arial Black"/>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rPr>
              <a:t>Jesus repeatedly warned that He will return </a:t>
            </a:r>
            <a:b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rPr>
              <a:t>  unannounced (Matt. 24:27, 36, 42, 44, 50; 25:13)</a:t>
            </a:r>
          </a:p>
        </p:txBody>
      </p:sp>
      <p:grpSp>
        <p:nvGrpSpPr>
          <p:cNvPr id="6" name="Group 5"/>
          <p:cNvGrpSpPr/>
          <p:nvPr/>
        </p:nvGrpSpPr>
        <p:grpSpPr>
          <a:xfrm>
            <a:off x="4933273" y="2674437"/>
            <a:ext cx="3962400" cy="3810000"/>
            <a:chOff x="3390899" y="1905000"/>
            <a:chExt cx="3962400" cy="3810000"/>
          </a:xfrm>
        </p:grpSpPr>
        <p:sp>
          <p:nvSpPr>
            <p:cNvPr id="11" name="Explosion 1 10"/>
            <p:cNvSpPr/>
            <p:nvPr/>
          </p:nvSpPr>
          <p:spPr>
            <a:xfrm>
              <a:off x="3390899" y="1905000"/>
              <a:ext cx="3962400" cy="3810000"/>
            </a:xfrm>
            <a:prstGeom prst="irregularSeal1">
              <a:avLst/>
            </a:prstGeom>
            <a:solidFill>
              <a:srgbClr val="FFC000"/>
            </a:soli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3855102" y="2952569"/>
              <a:ext cx="302634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The Issue:</a:t>
              </a:r>
              <a:br>
                <a:rPr kumimoji="0" lang="en-US" sz="2200" b="1"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br>
              <a:r>
                <a:rPr kumimoji="0" lang="en-US" sz="2200" b="1"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What are disciples’ responsibilities until Christ returns?</a:t>
              </a:r>
            </a:p>
          </p:txBody>
        </p:sp>
      </p:grpSp>
    </p:spTree>
    <p:custDataLst>
      <p:tags r:id="rId1"/>
    </p:custDataLst>
    <p:extLst>
      <p:ext uri="{BB962C8B-B14F-4D97-AF65-F5344CB8AC3E}">
        <p14:creationId xmlns:p14="http://schemas.microsoft.com/office/powerpoint/2010/main" val="1706444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1309E-0833-4173-AA72-CDBA992EA649}"/>
              </a:ext>
            </a:extLst>
          </p:cNvPr>
          <p:cNvPicPr>
            <a:picLocks noChangeAspect="1"/>
          </p:cNvPicPr>
          <p:nvPr/>
        </p:nvPicPr>
        <p:blipFill rotWithShape="1">
          <a:blip r:embed="rId4"/>
          <a:srcRect l="12500" t="2693" r="12500"/>
          <a:stretch/>
        </p:blipFill>
        <p:spPr>
          <a:xfrm>
            <a:off x="190500" y="179651"/>
            <a:ext cx="8763000" cy="6490692"/>
          </a:xfrm>
          <a:prstGeom prst="rect">
            <a:avLst/>
          </a:prstGeom>
          <a:ln w="2286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9CFC53D2-2804-4CF4-9854-578A63D8CFB9}"/>
              </a:ext>
            </a:extLst>
          </p:cNvPr>
          <p:cNvSpPr txBox="1"/>
          <p:nvPr/>
        </p:nvSpPr>
        <p:spPr>
          <a:xfrm>
            <a:off x="2590800" y="1670447"/>
            <a:ext cx="29538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rPr>
              <a:t>The Master</a:t>
            </a:r>
          </a:p>
        </p:txBody>
      </p:sp>
      <p:sp>
        <p:nvSpPr>
          <p:cNvPr id="14" name="TextBox 13">
            <a:extLst>
              <a:ext uri="{FF2B5EF4-FFF2-40B4-BE49-F238E27FC236}">
                <a16:creationId xmlns:a16="http://schemas.microsoft.com/office/drawing/2014/main" id="{3D030399-FFE4-4EE9-A344-685FA09A5AE4}"/>
              </a:ext>
            </a:extLst>
          </p:cNvPr>
          <p:cNvSpPr txBox="1"/>
          <p:nvPr/>
        </p:nvSpPr>
        <p:spPr>
          <a:xfrm>
            <a:off x="2590800" y="2086690"/>
            <a:ext cx="29538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Jesus</a:t>
            </a:r>
          </a:p>
        </p:txBody>
      </p:sp>
      <p:sp>
        <p:nvSpPr>
          <p:cNvPr id="15" name="TextBox 14">
            <a:extLst>
              <a:ext uri="{FF2B5EF4-FFF2-40B4-BE49-F238E27FC236}">
                <a16:creationId xmlns:a16="http://schemas.microsoft.com/office/drawing/2014/main" id="{74036498-4F21-4D79-8C0E-3CD4EB0A2E59}"/>
              </a:ext>
            </a:extLst>
          </p:cNvPr>
          <p:cNvSpPr txBox="1"/>
          <p:nvPr/>
        </p:nvSpPr>
        <p:spPr>
          <a:xfrm>
            <a:off x="5551455" y="2471755"/>
            <a:ext cx="29538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rPr>
              <a:t>Servants</a:t>
            </a:r>
          </a:p>
        </p:txBody>
      </p:sp>
      <p:sp>
        <p:nvSpPr>
          <p:cNvPr id="16" name="TextBox 15">
            <a:extLst>
              <a:ext uri="{FF2B5EF4-FFF2-40B4-BE49-F238E27FC236}">
                <a16:creationId xmlns:a16="http://schemas.microsoft.com/office/drawing/2014/main" id="{E9D573EF-3877-41CD-BC5A-E53B0CCEB510}"/>
              </a:ext>
            </a:extLst>
          </p:cNvPr>
          <p:cNvSpPr txBox="1"/>
          <p:nvPr/>
        </p:nvSpPr>
        <p:spPr>
          <a:xfrm>
            <a:off x="5551455" y="2887998"/>
            <a:ext cx="29538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Disciples</a:t>
            </a:r>
          </a:p>
        </p:txBody>
      </p:sp>
      <p:pic>
        <p:nvPicPr>
          <p:cNvPr id="19" name="Picture 18">
            <a:extLst>
              <a:ext uri="{FF2B5EF4-FFF2-40B4-BE49-F238E27FC236}">
                <a16:creationId xmlns:a16="http://schemas.microsoft.com/office/drawing/2014/main" id="{66758453-5003-488F-BA72-8B8C66B9DA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colorTemperature colorTemp="7200"/>
                    </a14:imgEffect>
                    <a14:imgEffect>
                      <a14:brightnessContrast bright="-20000"/>
                    </a14:imgEffect>
                  </a14:imgLayer>
                </a14:imgProps>
              </a:ext>
            </a:extLst>
          </a:blip>
          <a:srcRect l="24833" r="33333" b="13486"/>
          <a:stretch/>
        </p:blipFill>
        <p:spPr>
          <a:xfrm>
            <a:off x="547225" y="4776384"/>
            <a:ext cx="1252920" cy="1456789"/>
          </a:xfrm>
          <a:prstGeom prst="rect">
            <a:avLst/>
          </a:prstGeom>
          <a:effectLst/>
        </p:spPr>
      </p:pic>
      <p:pic>
        <p:nvPicPr>
          <p:cNvPr id="20" name="Picture 19">
            <a:extLst>
              <a:ext uri="{FF2B5EF4-FFF2-40B4-BE49-F238E27FC236}">
                <a16:creationId xmlns:a16="http://schemas.microsoft.com/office/drawing/2014/main" id="{5F882B58-DDDB-4A15-AB51-E1720CEC19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colorTemperature colorTemp="7200"/>
                    </a14:imgEffect>
                    <a14:imgEffect>
                      <a14:brightnessContrast bright="-20000"/>
                    </a14:imgEffect>
                  </a14:imgLayer>
                </a14:imgProps>
              </a:ext>
            </a:extLst>
          </a:blip>
          <a:srcRect l="24833" r="33333" b="13486"/>
          <a:stretch/>
        </p:blipFill>
        <p:spPr>
          <a:xfrm>
            <a:off x="151380" y="5221560"/>
            <a:ext cx="1252920" cy="1456789"/>
          </a:xfrm>
          <a:prstGeom prst="rect">
            <a:avLst/>
          </a:prstGeom>
          <a:effectLst/>
        </p:spPr>
      </p:pic>
      <p:sp>
        <p:nvSpPr>
          <p:cNvPr id="17" name="TextBox 16">
            <a:extLst>
              <a:ext uri="{FF2B5EF4-FFF2-40B4-BE49-F238E27FC236}">
                <a16:creationId xmlns:a16="http://schemas.microsoft.com/office/drawing/2014/main" id="{45B4A5D6-CE38-492F-A892-D71C2A7C5982}"/>
              </a:ext>
            </a:extLst>
          </p:cNvPr>
          <p:cNvSpPr txBox="1"/>
          <p:nvPr/>
        </p:nvSpPr>
        <p:spPr>
          <a:xfrm>
            <a:off x="2884092" y="5267264"/>
            <a:ext cx="29538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rPr>
              <a:t>Talents</a:t>
            </a:r>
          </a:p>
        </p:txBody>
      </p:sp>
      <p:sp>
        <p:nvSpPr>
          <p:cNvPr id="18" name="TextBox 17">
            <a:extLst>
              <a:ext uri="{FF2B5EF4-FFF2-40B4-BE49-F238E27FC236}">
                <a16:creationId xmlns:a16="http://schemas.microsoft.com/office/drawing/2014/main" id="{C03D74B1-266F-4643-A39D-3AE9661CE0A9}"/>
              </a:ext>
            </a:extLst>
          </p:cNvPr>
          <p:cNvSpPr txBox="1"/>
          <p:nvPr/>
        </p:nvSpPr>
        <p:spPr>
          <a:xfrm>
            <a:off x="2002750" y="5675293"/>
            <a:ext cx="47165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God-given resources and opportunities for service</a:t>
            </a:r>
          </a:p>
        </p:txBody>
      </p:sp>
      <p:sp>
        <p:nvSpPr>
          <p:cNvPr id="27" name="TextBox 26">
            <a:extLst>
              <a:ext uri="{FF2B5EF4-FFF2-40B4-BE49-F238E27FC236}">
                <a16:creationId xmlns:a16="http://schemas.microsoft.com/office/drawing/2014/main" id="{DEFA71BB-4F9C-45FE-A654-A67EC491AB06}"/>
              </a:ext>
            </a:extLst>
          </p:cNvPr>
          <p:cNvSpPr txBox="1"/>
          <p:nvPr/>
        </p:nvSpPr>
        <p:spPr>
          <a:xfrm>
            <a:off x="2186257" y="312003"/>
            <a:ext cx="513451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Matthew 25:14-30</a:t>
            </a:r>
          </a:p>
        </p:txBody>
      </p:sp>
      <p:grpSp>
        <p:nvGrpSpPr>
          <p:cNvPr id="21" name="Group 20">
            <a:extLst>
              <a:ext uri="{FF2B5EF4-FFF2-40B4-BE49-F238E27FC236}">
                <a16:creationId xmlns:a16="http://schemas.microsoft.com/office/drawing/2014/main" id="{2725DFC0-0705-4FE5-8B45-6B8F98B007B3}"/>
              </a:ext>
            </a:extLst>
          </p:cNvPr>
          <p:cNvGrpSpPr/>
          <p:nvPr/>
        </p:nvGrpSpPr>
        <p:grpSpPr>
          <a:xfrm>
            <a:off x="339629" y="2898950"/>
            <a:ext cx="2745722" cy="2954058"/>
            <a:chOff x="3390899" y="1985925"/>
            <a:chExt cx="3467211" cy="372907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22" name="Explosion 1 10">
              <a:extLst>
                <a:ext uri="{FF2B5EF4-FFF2-40B4-BE49-F238E27FC236}">
                  <a16:creationId xmlns:a16="http://schemas.microsoft.com/office/drawing/2014/main" id="{7A7986C2-5A5F-4CA8-A150-407FCA5B3298}"/>
                </a:ext>
              </a:extLst>
            </p:cNvPr>
            <p:cNvSpPr/>
            <p:nvPr/>
          </p:nvSpPr>
          <p:spPr>
            <a:xfrm>
              <a:off x="3390899" y="1985925"/>
              <a:ext cx="3467211" cy="3729075"/>
            </a:xfrm>
            <a:prstGeom prst="irregularSeal1">
              <a:avLst/>
            </a:prstGeom>
            <a:grp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F5BE9AE9-DEE2-4F65-A1FF-51C9DEEDDB42}"/>
                </a:ext>
              </a:extLst>
            </p:cNvPr>
            <p:cNvSpPr txBox="1"/>
            <p:nvPr/>
          </p:nvSpPr>
          <p:spPr>
            <a:xfrm>
              <a:off x="3731810" y="3052205"/>
              <a:ext cx="2523967" cy="13986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solidFill>
                      <a:sysClr val="windowText" lastClr="000000"/>
                    </a:solidFill>
                  </a:ln>
                  <a:solidFill>
                    <a:prstClr val="white"/>
                  </a:solidFill>
                  <a:effectLst>
                    <a:glow rad="127000">
                      <a:prstClr val="black"/>
                    </a:glow>
                  </a:effectLst>
                  <a:uLnTx/>
                  <a:uFillTx/>
                  <a:latin typeface="Arial Black" panose="020B0604020202020204" pitchFamily="34" charset="0"/>
                  <a:ea typeface="+mn-ea"/>
                  <a:cs typeface="Arial Black" panose="020B0604020202020204" pitchFamily="34" charset="0"/>
                </a:rPr>
                <a:t>Distributed according to ability</a:t>
              </a:r>
            </a:p>
          </p:txBody>
        </p:sp>
      </p:grpSp>
      <p:pic>
        <p:nvPicPr>
          <p:cNvPr id="26" name="Picture 25">
            <a:extLst>
              <a:ext uri="{FF2B5EF4-FFF2-40B4-BE49-F238E27FC236}">
                <a16:creationId xmlns:a16="http://schemas.microsoft.com/office/drawing/2014/main" id="{27C5E867-EF40-4E63-BAFF-B2EDB93C687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colorTemperature colorTemp="7200"/>
                    </a14:imgEffect>
                    <a14:imgEffect>
                      <a14:brightnessContrast bright="-20000"/>
                    </a14:imgEffect>
                  </a14:imgLayer>
                </a14:imgProps>
              </a:ext>
            </a:extLst>
          </a:blip>
          <a:srcRect l="24833" r="33333" b="13486"/>
          <a:stretch/>
        </p:blipFill>
        <p:spPr>
          <a:xfrm>
            <a:off x="951465" y="5035674"/>
            <a:ext cx="1252920" cy="1634669"/>
          </a:xfrm>
          <a:prstGeom prst="rect">
            <a:avLst/>
          </a:prstGeom>
          <a:effectLst/>
        </p:spPr>
      </p:pic>
    </p:spTree>
    <p:custDataLst>
      <p:tags r:id="rId1"/>
    </p:custDataLst>
    <p:extLst>
      <p:ext uri="{BB962C8B-B14F-4D97-AF65-F5344CB8AC3E}">
        <p14:creationId xmlns:p14="http://schemas.microsoft.com/office/powerpoint/2010/main" val="392207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43D4C5-4D66-491A-A987-94E2AF41D77B}"/>
              </a:ext>
            </a:extLst>
          </p:cNvPr>
          <p:cNvPicPr>
            <a:picLocks noChangeAspect="1"/>
          </p:cNvPicPr>
          <p:nvPr/>
        </p:nvPicPr>
        <p:blipFill rotWithShape="1">
          <a:blip r:embed="rId4"/>
          <a:srcRect l="12500" r="12500"/>
          <a:stretch/>
        </p:blipFill>
        <p:spPr>
          <a:xfrm>
            <a:off x="125156" y="152400"/>
            <a:ext cx="8866444" cy="6588791"/>
          </a:xfrm>
          <a:prstGeom prst="rect">
            <a:avLst/>
          </a:prstGeom>
          <a:ln w="2286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144080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A05B4-10E6-479A-A8AC-0EED99626A48}"/>
              </a:ext>
            </a:extLst>
          </p:cNvPr>
          <p:cNvPicPr>
            <a:picLocks noChangeAspect="1"/>
          </p:cNvPicPr>
          <p:nvPr/>
        </p:nvPicPr>
        <p:blipFill rotWithShape="1">
          <a:blip r:embed="rId4"/>
          <a:srcRect l="12500" r="12500"/>
          <a:stretch/>
        </p:blipFill>
        <p:spPr>
          <a:xfrm>
            <a:off x="152401" y="152400"/>
            <a:ext cx="8839200" cy="6553200"/>
          </a:xfrm>
          <a:prstGeom prst="rect">
            <a:avLst/>
          </a:prstGeom>
          <a:ln w="2286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10671729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909FC-6698-45FA-A5B8-521AF976094B}"/>
              </a:ext>
            </a:extLst>
          </p:cNvPr>
          <p:cNvPicPr>
            <a:picLocks noChangeAspect="1"/>
          </p:cNvPicPr>
          <p:nvPr/>
        </p:nvPicPr>
        <p:blipFill rotWithShape="1">
          <a:blip r:embed="rId4"/>
          <a:srcRect l="13333" r="11667"/>
          <a:stretch/>
        </p:blipFill>
        <p:spPr>
          <a:xfrm>
            <a:off x="152399" y="152400"/>
            <a:ext cx="8868569" cy="6532560"/>
          </a:xfrm>
          <a:prstGeom prst="rect">
            <a:avLst/>
          </a:prstGeom>
          <a:ln w="2286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30762962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E9257-D51B-4217-BBF1-7303E9FC3F2E}"/>
              </a:ext>
            </a:extLst>
          </p:cNvPr>
          <p:cNvPicPr>
            <a:picLocks noChangeAspect="1"/>
          </p:cNvPicPr>
          <p:nvPr/>
        </p:nvPicPr>
        <p:blipFill rotWithShape="1">
          <a:blip r:embed="rId4"/>
          <a:srcRect l="12785" r="12987"/>
          <a:stretch/>
        </p:blipFill>
        <p:spPr>
          <a:xfrm>
            <a:off x="152400" y="139085"/>
            <a:ext cx="8839200" cy="6579829"/>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F8CBBAEC-1D8D-4C60-96F7-841C89194202}"/>
              </a:ext>
            </a:extLst>
          </p:cNvPr>
          <p:cNvSpPr txBox="1"/>
          <p:nvPr/>
        </p:nvSpPr>
        <p:spPr>
          <a:xfrm>
            <a:off x="-36095" y="5760796"/>
            <a:ext cx="883920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228600">
                    <a:prstClr val="black">
                      <a:alpha val="85000"/>
                    </a:prstClr>
                  </a:glow>
                </a:effectLst>
                <a:uLnTx/>
                <a:uFillTx/>
                <a:latin typeface="Comic Sans MS" panose="030F0702030302020204" pitchFamily="66" charset="0"/>
                <a:ea typeface="+mn-ea"/>
                <a:cs typeface="+mn-cs"/>
              </a:rPr>
              <a:t>The Master Returns to Settle Accounts</a:t>
            </a:r>
            <a:br>
              <a:rPr kumimoji="0" lang="en-US" sz="28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228600">
                    <a:prstClr val="black">
                      <a:alpha val="85000"/>
                    </a:prstClr>
                  </a:glow>
                </a:effectLst>
                <a:uLnTx/>
                <a:uFillTx/>
                <a:latin typeface="Comic Sans MS" panose="030F0702030302020204" pitchFamily="66" charset="0"/>
                <a:ea typeface="+mn-ea"/>
                <a:cs typeface="+mn-cs"/>
              </a:rPr>
            </a:br>
            <a:r>
              <a:rPr kumimoji="0" lang="en-US" sz="28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228600">
                    <a:prstClr val="black">
                      <a:alpha val="85000"/>
                    </a:prstClr>
                  </a:glow>
                </a:effectLst>
                <a:uLnTx/>
                <a:uFillTx/>
                <a:latin typeface="Comic Sans MS" panose="030F0702030302020204" pitchFamily="66" charset="0"/>
                <a:ea typeface="+mn-ea"/>
                <a:cs typeface="+mn-cs"/>
              </a:rPr>
              <a:t>(Matt. 25:20-21)</a:t>
            </a:r>
          </a:p>
        </p:txBody>
      </p:sp>
      <p:sp>
        <p:nvSpPr>
          <p:cNvPr id="4" name="TextBox 3">
            <a:extLst>
              <a:ext uri="{FF2B5EF4-FFF2-40B4-BE49-F238E27FC236}">
                <a16:creationId xmlns:a16="http://schemas.microsoft.com/office/drawing/2014/main" id="{4BC523D2-C28F-4559-9D8A-5DA28D8217A6}"/>
              </a:ext>
            </a:extLst>
          </p:cNvPr>
          <p:cNvSpPr txBox="1"/>
          <p:nvPr/>
        </p:nvSpPr>
        <p:spPr>
          <a:xfrm>
            <a:off x="313036" y="2870807"/>
            <a:ext cx="6705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rPr>
              <a:t>Depicts final day of reckoning</a:t>
            </a:r>
          </a:p>
        </p:txBody>
      </p:sp>
      <p:sp>
        <p:nvSpPr>
          <p:cNvPr id="6" name="TextBox 5">
            <a:extLst>
              <a:ext uri="{FF2B5EF4-FFF2-40B4-BE49-F238E27FC236}">
                <a16:creationId xmlns:a16="http://schemas.microsoft.com/office/drawing/2014/main" id="{9062D308-E08A-4F71-ABEE-C368FDC0E5C4}"/>
              </a:ext>
            </a:extLst>
          </p:cNvPr>
          <p:cNvSpPr txBox="1"/>
          <p:nvPr/>
        </p:nvSpPr>
        <p:spPr>
          <a:xfrm>
            <a:off x="333089" y="3394027"/>
            <a:ext cx="6705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rPr>
              <a:t>Rewards for faithfulness</a:t>
            </a:r>
          </a:p>
        </p:txBody>
      </p:sp>
      <p:grpSp>
        <p:nvGrpSpPr>
          <p:cNvPr id="16" name="Group 15">
            <a:extLst>
              <a:ext uri="{FF2B5EF4-FFF2-40B4-BE49-F238E27FC236}">
                <a16:creationId xmlns:a16="http://schemas.microsoft.com/office/drawing/2014/main" id="{8B97E94A-2645-49FA-AADF-F24F40BB8483}"/>
              </a:ext>
            </a:extLst>
          </p:cNvPr>
          <p:cNvGrpSpPr/>
          <p:nvPr/>
        </p:nvGrpSpPr>
        <p:grpSpPr>
          <a:xfrm>
            <a:off x="6954253" y="3943097"/>
            <a:ext cx="2189747" cy="3005631"/>
            <a:chOff x="6990347" y="3941459"/>
            <a:chExt cx="2189747" cy="3005631"/>
          </a:xfrm>
        </p:grpSpPr>
        <p:pic>
          <p:nvPicPr>
            <p:cNvPr id="3" name="Picture 2">
              <a:extLst>
                <a:ext uri="{FF2B5EF4-FFF2-40B4-BE49-F238E27FC236}">
                  <a16:creationId xmlns:a16="http://schemas.microsoft.com/office/drawing/2014/main" id="{E8C0DB74-901E-4802-846D-2635A6E48B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77" b="98840" l="75068" r="97300">
                          <a14:foregroundMark x1="75068" y1="76566" x2="76328" y2="69606"/>
                          <a14:foregroundMark x1="94149" y1="56148" x2="96490" y2="70998"/>
                          <a14:foregroundMark x1="96490" y1="70998" x2="96490" y2="71230"/>
                          <a14:foregroundMark x1="94329" y1="79350" x2="95050" y2="98840"/>
                          <a14:foregroundMark x1="95050" y1="98840" x2="95050" y2="98840"/>
                        </a14:backgroundRemoval>
                      </a14:imgEffect>
                    </a14:imgLayer>
                  </a14:imgProps>
                </a:ext>
                <a:ext uri="{28A0092B-C50C-407E-A947-70E740481C1C}">
                  <a14:useLocalDpi xmlns:a14="http://schemas.microsoft.com/office/drawing/2010/main" val="0"/>
                </a:ext>
              </a:extLst>
            </a:blip>
            <a:srcRect l="73333"/>
            <a:stretch/>
          </p:blipFill>
          <p:spPr>
            <a:xfrm>
              <a:off x="6990347" y="3941459"/>
              <a:ext cx="2189747" cy="3005631"/>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700EBFC1-5701-4D96-90F2-B927D1D85DCA}"/>
                </a:ext>
              </a:extLst>
            </p:cNvPr>
            <p:cNvSpPr txBox="1"/>
            <p:nvPr/>
          </p:nvSpPr>
          <p:spPr>
            <a:xfrm rot="505599">
              <a:off x="7082720" y="5094291"/>
              <a:ext cx="1916985" cy="523220"/>
            </a:xfrm>
            <a:prstGeom prst="rect">
              <a:avLst/>
            </a:prstGeom>
            <a:noFill/>
          </p:spPr>
          <p:txBody>
            <a:bodyPr wrap="square" rtlCol="0">
              <a:spAutoFit/>
              <a:scene3d>
                <a:camera prst="isometricOffAxis1Righ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sym typeface="Wingdings" panose="05000000000000000000" pitchFamily="2" charset="2"/>
                </a:rPr>
                <a:t>Rewarded</a:t>
              </a:r>
              <a:endPar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endParaRPr>
            </a:p>
          </p:txBody>
        </p:sp>
      </p:grpSp>
      <p:grpSp>
        <p:nvGrpSpPr>
          <p:cNvPr id="23" name="Group 22">
            <a:extLst>
              <a:ext uri="{FF2B5EF4-FFF2-40B4-BE49-F238E27FC236}">
                <a16:creationId xmlns:a16="http://schemas.microsoft.com/office/drawing/2014/main" id="{F6BC1128-2598-409C-8B5B-0FD6E517241C}"/>
              </a:ext>
            </a:extLst>
          </p:cNvPr>
          <p:cNvGrpSpPr/>
          <p:nvPr/>
        </p:nvGrpSpPr>
        <p:grpSpPr>
          <a:xfrm>
            <a:off x="103258" y="3964309"/>
            <a:ext cx="2123823" cy="3003684"/>
            <a:chOff x="76307" y="3943097"/>
            <a:chExt cx="2123823" cy="3003684"/>
          </a:xfrm>
        </p:grpSpPr>
        <p:pic>
          <p:nvPicPr>
            <p:cNvPr id="21" name="Picture 20">
              <a:extLst>
                <a:ext uri="{FF2B5EF4-FFF2-40B4-BE49-F238E27FC236}">
                  <a16:creationId xmlns:a16="http://schemas.microsoft.com/office/drawing/2014/main" id="{05E1CB3C-CA46-4AD8-91AB-BFB73FA24A7B}"/>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745" b="98376" l="2340" r="24572">
                          <a14:foregroundMark x1="8551" y1="83295" x2="8731" y2="94664"/>
                          <a14:foregroundMark x1="24752" y1="68445" x2="23672" y2="56613"/>
                          <a14:foregroundMark x1="10891" y1="96984" x2="10531" y2="98376"/>
                          <a14:foregroundMark x1="22952" y1="9745" x2="19982" y2="10209"/>
                        </a14:backgroundRemoval>
                      </a14:imgEffect>
                    </a14:imgLayer>
                  </a14:imgProps>
                </a:ext>
                <a:ext uri="{28A0092B-C50C-407E-A947-70E740481C1C}">
                  <a14:useLocalDpi xmlns:a14="http://schemas.microsoft.com/office/drawing/2010/main" val="0"/>
                </a:ext>
              </a:extLst>
            </a:blip>
            <a:srcRect r="73242"/>
            <a:stretch/>
          </p:blipFill>
          <p:spPr>
            <a:xfrm>
              <a:off x="76307" y="3943097"/>
              <a:ext cx="2071793" cy="300368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3B1FDFBB-EFC0-4BF4-9D9B-0F7818DBBC64}"/>
                </a:ext>
              </a:extLst>
            </p:cNvPr>
            <p:cNvSpPr txBox="1"/>
            <p:nvPr/>
          </p:nvSpPr>
          <p:spPr>
            <a:xfrm>
              <a:off x="398836" y="4829203"/>
              <a:ext cx="1801294" cy="523220"/>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sym typeface="Wingdings" panose="05000000000000000000" pitchFamily="2" charset="2"/>
                </a:rPr>
                <a:t>Approval</a:t>
              </a:r>
              <a:endPar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endParaRPr>
            </a:p>
          </p:txBody>
        </p:sp>
      </p:grpSp>
      <p:grpSp>
        <p:nvGrpSpPr>
          <p:cNvPr id="27" name="Group 26">
            <a:extLst>
              <a:ext uri="{FF2B5EF4-FFF2-40B4-BE49-F238E27FC236}">
                <a16:creationId xmlns:a16="http://schemas.microsoft.com/office/drawing/2014/main" id="{88831A69-F035-4217-89D1-4102FEA15AC5}"/>
              </a:ext>
            </a:extLst>
          </p:cNvPr>
          <p:cNvGrpSpPr/>
          <p:nvPr/>
        </p:nvGrpSpPr>
        <p:grpSpPr>
          <a:xfrm>
            <a:off x="2544806" y="3976840"/>
            <a:ext cx="1845639" cy="3003684"/>
            <a:chOff x="2544806" y="3976840"/>
            <a:chExt cx="1845639" cy="3003684"/>
          </a:xfrm>
        </p:grpSpPr>
        <p:pic>
          <p:nvPicPr>
            <p:cNvPr id="24" name="Picture 23">
              <a:extLst>
                <a:ext uri="{FF2B5EF4-FFF2-40B4-BE49-F238E27FC236}">
                  <a16:creationId xmlns:a16="http://schemas.microsoft.com/office/drawing/2014/main" id="{2524002D-95B7-4183-A2ED-7BEBB1A93286}"/>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9977" b="96520" l="28803" r="47885">
                          <a14:foregroundMark x1="34293" y1="87703" x2="35194" y2="93735"/>
                          <a14:foregroundMark x1="35014" y1="95128" x2="35194" y2="96520"/>
                          <a14:foregroundMark x1="28803" y1="67981" x2="28803" y2="71230"/>
                        </a14:backgroundRemoval>
                      </a14:imgEffect>
                    </a14:imgLayer>
                  </a14:imgProps>
                </a:ext>
                <a:ext uri="{28A0092B-C50C-407E-A947-70E740481C1C}">
                  <a14:useLocalDpi xmlns:a14="http://schemas.microsoft.com/office/drawing/2010/main" val="0"/>
                </a:ext>
              </a:extLst>
            </a:blip>
            <a:srcRect l="26654" r="49726"/>
            <a:stretch/>
          </p:blipFill>
          <p:spPr>
            <a:xfrm>
              <a:off x="2544806" y="3976840"/>
              <a:ext cx="1828801" cy="3003684"/>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74061E0F-485D-4632-A53D-8FBAA5AA3F8A}"/>
                </a:ext>
              </a:extLst>
            </p:cNvPr>
            <p:cNvSpPr txBox="1"/>
            <p:nvPr/>
          </p:nvSpPr>
          <p:spPr>
            <a:xfrm>
              <a:off x="2589151" y="4897610"/>
              <a:ext cx="1801294" cy="523220"/>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sym typeface="Wingdings" panose="05000000000000000000" pitchFamily="2" charset="2"/>
                </a:rPr>
                <a:t>Praise</a:t>
              </a:r>
              <a:endPar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endParaRPr>
            </a:p>
          </p:txBody>
        </p:sp>
      </p:grpSp>
      <p:grpSp>
        <p:nvGrpSpPr>
          <p:cNvPr id="28" name="Group 27">
            <a:extLst>
              <a:ext uri="{FF2B5EF4-FFF2-40B4-BE49-F238E27FC236}">
                <a16:creationId xmlns:a16="http://schemas.microsoft.com/office/drawing/2014/main" id="{B0D3D8EA-F43C-42DE-B269-18E556EA6F21}"/>
              </a:ext>
            </a:extLst>
          </p:cNvPr>
          <p:cNvGrpSpPr/>
          <p:nvPr/>
        </p:nvGrpSpPr>
        <p:grpSpPr>
          <a:xfrm>
            <a:off x="4572000" y="3945044"/>
            <a:ext cx="2362200" cy="3003684"/>
            <a:chOff x="4490181" y="4635411"/>
            <a:chExt cx="2102588" cy="3003684"/>
          </a:xfrm>
        </p:grpSpPr>
        <p:pic>
          <p:nvPicPr>
            <p:cNvPr id="22" name="Picture 21">
              <a:extLst>
                <a:ext uri="{FF2B5EF4-FFF2-40B4-BE49-F238E27FC236}">
                  <a16:creationId xmlns:a16="http://schemas.microsoft.com/office/drawing/2014/main" id="{6296CA2D-A9FE-42BF-B5F1-CDF8EDEA411C}"/>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9049" b="98608" l="50135" r="72187">
                          <a14:foregroundMark x1="59676" y1="88631" x2="62556" y2="98608"/>
                          <a14:foregroundMark x1="67507" y1="9049" x2="67867" y2="13689"/>
                          <a14:foregroundMark x1="50225" y1="20882" x2="53645" y2="28306"/>
                          <a14:foregroundMark x1="72187" y1="77494" x2="68767" y2="65661"/>
                        </a14:backgroundRemoval>
                      </a14:imgEffect>
                    </a14:imgLayer>
                  </a14:imgProps>
                </a:ext>
                <a:ext uri="{28A0092B-C50C-407E-A947-70E740481C1C}">
                  <a14:useLocalDpi xmlns:a14="http://schemas.microsoft.com/office/drawing/2010/main" val="0"/>
                </a:ext>
              </a:extLst>
            </a:blip>
            <a:srcRect l="49000" r="26366"/>
            <a:stretch/>
          </p:blipFill>
          <p:spPr>
            <a:xfrm>
              <a:off x="4490181" y="4635411"/>
              <a:ext cx="2102588" cy="3003684"/>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98F4B131-B350-4384-A685-CF31B416BA34}"/>
                </a:ext>
              </a:extLst>
            </p:cNvPr>
            <p:cNvSpPr txBox="1"/>
            <p:nvPr/>
          </p:nvSpPr>
          <p:spPr>
            <a:xfrm>
              <a:off x="4566381" y="5614033"/>
              <a:ext cx="1906753" cy="954107"/>
            </a:xfrm>
            <a:prstGeom prst="rect">
              <a:avLst/>
            </a:prstGeom>
            <a:noFill/>
          </p:spPr>
          <p:txBody>
            <a:bodyPr wrap="square" rtlCol="0">
              <a:spAutoFit/>
              <a:scene3d>
                <a:camera prst="isometricOffAxis1Right">
                  <a:rot lat="1080000" lon="20039998" rev="60000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rPr>
                <a:t>Privileges</a:t>
              </a:r>
              <a:br>
                <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solidFill>
                      <a:prstClr val="black"/>
                    </a:solidFill>
                  </a:ln>
                  <a:solidFill>
                    <a:srgbClr val="C00000"/>
                  </a:solidFill>
                  <a:effectLst/>
                  <a:uLnTx/>
                  <a:uFillTx/>
                  <a:latin typeface="Comic Sans MS" panose="030F0702030302020204" pitchFamily="66" charset="0"/>
                  <a:ea typeface="+mn-ea"/>
                  <a:cs typeface="+mn-cs"/>
                </a:rPr>
                <a:t>granted</a:t>
              </a:r>
            </a:p>
          </p:txBody>
        </p:sp>
      </p:grpSp>
    </p:spTree>
    <p:custDataLst>
      <p:tags r:id="rId1"/>
    </p:custDataLst>
    <p:extLst>
      <p:ext uri="{BB962C8B-B14F-4D97-AF65-F5344CB8AC3E}">
        <p14:creationId xmlns:p14="http://schemas.microsoft.com/office/powerpoint/2010/main" val="216958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98FFFB-4C54-401F-9B28-862E363CD307}"/>
              </a:ext>
            </a:extLst>
          </p:cNvPr>
          <p:cNvPicPr>
            <a:picLocks noChangeAspect="1"/>
          </p:cNvPicPr>
          <p:nvPr/>
        </p:nvPicPr>
        <p:blipFill rotWithShape="1">
          <a:blip r:embed="rId4"/>
          <a:srcRect l="17665" t="9254" r="12501"/>
          <a:stretch/>
        </p:blipFill>
        <p:spPr>
          <a:xfrm>
            <a:off x="170037" y="228599"/>
            <a:ext cx="8761285" cy="6445155"/>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BAFEFE9C-43DF-4826-929E-C6177C98799A}"/>
              </a:ext>
            </a:extLst>
          </p:cNvPr>
          <p:cNvSpPr txBox="1"/>
          <p:nvPr/>
        </p:nvSpPr>
        <p:spPr>
          <a:xfrm>
            <a:off x="685800" y="184246"/>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228600">
                    <a:prstClr val="black">
                      <a:alpha val="40000"/>
                    </a:prstClr>
                  </a:glow>
                </a:effectLst>
                <a:uLnTx/>
                <a:uFillTx/>
                <a:latin typeface="Comic Sans MS" panose="030F0702030302020204" pitchFamily="66" charset="0"/>
                <a:ea typeface="+mn-ea"/>
                <a:cs typeface="+mn-cs"/>
              </a:rPr>
              <a:t>Matthew 25:22-23</a:t>
            </a:r>
          </a:p>
        </p:txBody>
      </p:sp>
      <p:grpSp>
        <p:nvGrpSpPr>
          <p:cNvPr id="4" name="Group 3">
            <a:extLst>
              <a:ext uri="{FF2B5EF4-FFF2-40B4-BE49-F238E27FC236}">
                <a16:creationId xmlns:a16="http://schemas.microsoft.com/office/drawing/2014/main" id="{E52E6697-AE5B-4477-9613-93DDCBC5BAA4}"/>
              </a:ext>
            </a:extLst>
          </p:cNvPr>
          <p:cNvGrpSpPr/>
          <p:nvPr/>
        </p:nvGrpSpPr>
        <p:grpSpPr>
          <a:xfrm>
            <a:off x="6954253" y="3943097"/>
            <a:ext cx="2189747" cy="3005631"/>
            <a:chOff x="6990347" y="3941459"/>
            <a:chExt cx="2189747" cy="3005631"/>
          </a:xfrm>
        </p:grpSpPr>
        <p:pic>
          <p:nvPicPr>
            <p:cNvPr id="5" name="Picture 4">
              <a:extLst>
                <a:ext uri="{FF2B5EF4-FFF2-40B4-BE49-F238E27FC236}">
                  <a16:creationId xmlns:a16="http://schemas.microsoft.com/office/drawing/2014/main" id="{9EE37254-48F3-4099-8F4F-2CD2466650B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77" b="98840" l="75068" r="97300">
                          <a14:foregroundMark x1="75068" y1="76566" x2="76328" y2="69606"/>
                          <a14:foregroundMark x1="94149" y1="56148" x2="96490" y2="70998"/>
                          <a14:foregroundMark x1="96490" y1="70998" x2="96490" y2="71230"/>
                          <a14:foregroundMark x1="94329" y1="79350" x2="95050" y2="98840"/>
                          <a14:foregroundMark x1="95050" y1="98840" x2="95050" y2="98840"/>
                        </a14:backgroundRemoval>
                      </a14:imgEffect>
                    </a14:imgLayer>
                  </a14:imgProps>
                </a:ext>
                <a:ext uri="{28A0092B-C50C-407E-A947-70E740481C1C}">
                  <a14:useLocalDpi xmlns:a14="http://schemas.microsoft.com/office/drawing/2010/main" val="0"/>
                </a:ext>
              </a:extLst>
            </a:blip>
            <a:srcRect l="73333"/>
            <a:stretch/>
          </p:blipFill>
          <p:spPr>
            <a:xfrm>
              <a:off x="6990347" y="3941459"/>
              <a:ext cx="2189747" cy="300563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9467AA7-A162-4EF1-8FCE-542D657826B9}"/>
                </a:ext>
              </a:extLst>
            </p:cNvPr>
            <p:cNvSpPr txBox="1"/>
            <p:nvPr/>
          </p:nvSpPr>
          <p:spPr>
            <a:xfrm rot="505599">
              <a:off x="7082720" y="5094291"/>
              <a:ext cx="1916985" cy="523220"/>
            </a:xfrm>
            <a:prstGeom prst="rect">
              <a:avLst/>
            </a:prstGeom>
            <a:noFill/>
          </p:spPr>
          <p:txBody>
            <a:bodyPr wrap="square" rtlCol="0">
              <a:spAutoFit/>
              <a:scene3d>
                <a:camera prst="isometricOffAxis1Righ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sym typeface="Wingdings" panose="05000000000000000000" pitchFamily="2" charset="2"/>
                </a:rPr>
                <a:t>Rewarded</a:t>
              </a:r>
              <a:endPar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endParaRPr>
            </a:p>
          </p:txBody>
        </p:sp>
      </p:grpSp>
      <p:grpSp>
        <p:nvGrpSpPr>
          <p:cNvPr id="8" name="Group 7">
            <a:extLst>
              <a:ext uri="{FF2B5EF4-FFF2-40B4-BE49-F238E27FC236}">
                <a16:creationId xmlns:a16="http://schemas.microsoft.com/office/drawing/2014/main" id="{0DDEE80F-CD70-46C2-A6F4-D15195FDFFCE}"/>
              </a:ext>
            </a:extLst>
          </p:cNvPr>
          <p:cNvGrpSpPr/>
          <p:nvPr/>
        </p:nvGrpSpPr>
        <p:grpSpPr>
          <a:xfrm>
            <a:off x="103258" y="3964309"/>
            <a:ext cx="2123823" cy="3003684"/>
            <a:chOff x="76307" y="3943097"/>
            <a:chExt cx="2123823" cy="3003684"/>
          </a:xfrm>
        </p:grpSpPr>
        <p:pic>
          <p:nvPicPr>
            <p:cNvPr id="9" name="Picture 8">
              <a:extLst>
                <a:ext uri="{FF2B5EF4-FFF2-40B4-BE49-F238E27FC236}">
                  <a16:creationId xmlns:a16="http://schemas.microsoft.com/office/drawing/2014/main" id="{5479B8DD-DBF4-40D4-B66E-93201A8C612B}"/>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745" b="98376" l="2340" r="24572">
                          <a14:foregroundMark x1="8551" y1="83295" x2="8731" y2="94664"/>
                          <a14:foregroundMark x1="24752" y1="68445" x2="23672" y2="56613"/>
                          <a14:foregroundMark x1="10891" y1="96984" x2="10531" y2="98376"/>
                          <a14:foregroundMark x1="22952" y1="9745" x2="19982" y2="10209"/>
                        </a14:backgroundRemoval>
                      </a14:imgEffect>
                    </a14:imgLayer>
                  </a14:imgProps>
                </a:ext>
                <a:ext uri="{28A0092B-C50C-407E-A947-70E740481C1C}">
                  <a14:useLocalDpi xmlns:a14="http://schemas.microsoft.com/office/drawing/2010/main" val="0"/>
                </a:ext>
              </a:extLst>
            </a:blip>
            <a:srcRect r="73242"/>
            <a:stretch/>
          </p:blipFill>
          <p:spPr>
            <a:xfrm>
              <a:off x="76307" y="3943097"/>
              <a:ext cx="2071793" cy="300368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CA16796-D2F6-4079-A557-4C022E9C3182}"/>
                </a:ext>
              </a:extLst>
            </p:cNvPr>
            <p:cNvSpPr txBox="1"/>
            <p:nvPr/>
          </p:nvSpPr>
          <p:spPr>
            <a:xfrm>
              <a:off x="398836" y="4779388"/>
              <a:ext cx="1801294" cy="523220"/>
            </a:xfrm>
            <a:prstGeom prst="rect">
              <a:avLst/>
            </a:prstGeom>
            <a:noFill/>
          </p:spPr>
          <p:txBody>
            <a:bodyPr wrap="square" rtlCol="0">
              <a:spAutoFit/>
              <a:scene3d>
                <a:camera prst="isometricOffAxis1Right">
                  <a:rot lat="1080000" lon="20039998" rev="30000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sym typeface="Wingdings" panose="05000000000000000000" pitchFamily="2" charset="2"/>
                </a:rPr>
                <a:t>Approval</a:t>
              </a:r>
              <a:endPar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endParaRPr>
            </a:p>
          </p:txBody>
        </p:sp>
      </p:grpSp>
      <p:grpSp>
        <p:nvGrpSpPr>
          <p:cNvPr id="11" name="Group 10">
            <a:extLst>
              <a:ext uri="{FF2B5EF4-FFF2-40B4-BE49-F238E27FC236}">
                <a16:creationId xmlns:a16="http://schemas.microsoft.com/office/drawing/2014/main" id="{64779744-F496-48CC-8531-2A9406086149}"/>
              </a:ext>
            </a:extLst>
          </p:cNvPr>
          <p:cNvGrpSpPr/>
          <p:nvPr/>
        </p:nvGrpSpPr>
        <p:grpSpPr>
          <a:xfrm>
            <a:off x="2544806" y="3976840"/>
            <a:ext cx="1845639" cy="3003684"/>
            <a:chOff x="2544806" y="3976840"/>
            <a:chExt cx="1845639" cy="3003684"/>
          </a:xfrm>
        </p:grpSpPr>
        <p:pic>
          <p:nvPicPr>
            <p:cNvPr id="12" name="Picture 11">
              <a:extLst>
                <a:ext uri="{FF2B5EF4-FFF2-40B4-BE49-F238E27FC236}">
                  <a16:creationId xmlns:a16="http://schemas.microsoft.com/office/drawing/2014/main" id="{65AF30E7-CD48-4928-A4A3-43D2665F0E8B}"/>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9977" b="96520" l="28803" r="47885">
                          <a14:foregroundMark x1="34293" y1="87703" x2="35194" y2="93735"/>
                          <a14:foregroundMark x1="35014" y1="95128" x2="35194" y2="96520"/>
                          <a14:foregroundMark x1="28803" y1="67981" x2="28803" y2="71230"/>
                        </a14:backgroundRemoval>
                      </a14:imgEffect>
                    </a14:imgLayer>
                  </a14:imgProps>
                </a:ext>
                <a:ext uri="{28A0092B-C50C-407E-A947-70E740481C1C}">
                  <a14:useLocalDpi xmlns:a14="http://schemas.microsoft.com/office/drawing/2010/main" val="0"/>
                </a:ext>
              </a:extLst>
            </a:blip>
            <a:srcRect l="26654" r="49726"/>
            <a:stretch/>
          </p:blipFill>
          <p:spPr>
            <a:xfrm>
              <a:off x="2544806" y="3976840"/>
              <a:ext cx="1828801" cy="300368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26E4211-21B3-4253-8874-B6AB94AAFBE5}"/>
                </a:ext>
              </a:extLst>
            </p:cNvPr>
            <p:cNvSpPr txBox="1"/>
            <p:nvPr/>
          </p:nvSpPr>
          <p:spPr>
            <a:xfrm>
              <a:off x="2589151" y="4897610"/>
              <a:ext cx="1801294" cy="523220"/>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sym typeface="Wingdings" panose="05000000000000000000" pitchFamily="2" charset="2"/>
                </a:rPr>
                <a:t>Praise</a:t>
              </a:r>
              <a:endPar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endParaRPr>
            </a:p>
          </p:txBody>
        </p:sp>
      </p:grpSp>
      <p:grpSp>
        <p:nvGrpSpPr>
          <p:cNvPr id="14" name="Group 13">
            <a:extLst>
              <a:ext uri="{FF2B5EF4-FFF2-40B4-BE49-F238E27FC236}">
                <a16:creationId xmlns:a16="http://schemas.microsoft.com/office/drawing/2014/main" id="{6A5C9635-2523-4705-91C9-78C3E8CB18F3}"/>
              </a:ext>
            </a:extLst>
          </p:cNvPr>
          <p:cNvGrpSpPr/>
          <p:nvPr/>
        </p:nvGrpSpPr>
        <p:grpSpPr>
          <a:xfrm>
            <a:off x="4572000" y="3945044"/>
            <a:ext cx="2362200" cy="3003684"/>
            <a:chOff x="4490181" y="4635411"/>
            <a:chExt cx="2102588" cy="3003684"/>
          </a:xfrm>
        </p:grpSpPr>
        <p:pic>
          <p:nvPicPr>
            <p:cNvPr id="15" name="Picture 14">
              <a:extLst>
                <a:ext uri="{FF2B5EF4-FFF2-40B4-BE49-F238E27FC236}">
                  <a16:creationId xmlns:a16="http://schemas.microsoft.com/office/drawing/2014/main" id="{118080ED-BCC7-47E6-9F10-CCDC5E7BEBDF}"/>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9049" b="98608" l="50135" r="72187">
                          <a14:foregroundMark x1="59676" y1="88631" x2="62556" y2="98608"/>
                          <a14:foregroundMark x1="67507" y1="9049" x2="67867" y2="13689"/>
                          <a14:foregroundMark x1="50225" y1="20882" x2="53645" y2="28306"/>
                          <a14:foregroundMark x1="72187" y1="77494" x2="68767" y2="65661"/>
                        </a14:backgroundRemoval>
                      </a14:imgEffect>
                    </a14:imgLayer>
                  </a14:imgProps>
                </a:ext>
                <a:ext uri="{28A0092B-C50C-407E-A947-70E740481C1C}">
                  <a14:useLocalDpi xmlns:a14="http://schemas.microsoft.com/office/drawing/2010/main" val="0"/>
                </a:ext>
              </a:extLst>
            </a:blip>
            <a:srcRect l="49000" r="26366"/>
            <a:stretch/>
          </p:blipFill>
          <p:spPr>
            <a:xfrm>
              <a:off x="4490181" y="4635411"/>
              <a:ext cx="2102588" cy="3003684"/>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C8D6778F-7E3F-4D2D-A18C-239B5750071D}"/>
                </a:ext>
              </a:extLst>
            </p:cNvPr>
            <p:cNvSpPr txBox="1"/>
            <p:nvPr/>
          </p:nvSpPr>
          <p:spPr>
            <a:xfrm>
              <a:off x="4640828" y="5614033"/>
              <a:ext cx="1801294" cy="954107"/>
            </a:xfrm>
            <a:prstGeom prst="rect">
              <a:avLst/>
            </a:prstGeom>
            <a:noFill/>
          </p:spPr>
          <p:txBody>
            <a:bodyPr wrap="square" rtlCol="0">
              <a:spAutoFit/>
              <a:scene3d>
                <a:camera prst="isometricOffAxis1Right">
                  <a:rot lat="1080000" lon="20039998" rev="60000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rPr>
                <a:t>Privileges</a:t>
              </a:r>
              <a:br>
                <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rPr>
                <a:t>granted</a:t>
              </a:r>
            </a:p>
          </p:txBody>
        </p:sp>
      </p:grpSp>
      <p:grpSp>
        <p:nvGrpSpPr>
          <p:cNvPr id="17" name="Group 16">
            <a:extLst>
              <a:ext uri="{FF2B5EF4-FFF2-40B4-BE49-F238E27FC236}">
                <a16:creationId xmlns:a16="http://schemas.microsoft.com/office/drawing/2014/main" id="{E2D3604E-CC09-42DC-8E4B-51DBAE9CAFFA}"/>
              </a:ext>
            </a:extLst>
          </p:cNvPr>
          <p:cNvGrpSpPr/>
          <p:nvPr/>
        </p:nvGrpSpPr>
        <p:grpSpPr>
          <a:xfrm>
            <a:off x="305320" y="131996"/>
            <a:ext cx="3184478" cy="3318670"/>
            <a:chOff x="3390899" y="1985925"/>
            <a:chExt cx="4021258" cy="4189345"/>
          </a:xfrm>
        </p:grpSpPr>
        <p:sp>
          <p:nvSpPr>
            <p:cNvPr id="18" name="Explosion 1 10">
              <a:extLst>
                <a:ext uri="{FF2B5EF4-FFF2-40B4-BE49-F238E27FC236}">
                  <a16:creationId xmlns:a16="http://schemas.microsoft.com/office/drawing/2014/main" id="{0FDAF464-0CD7-430F-96D6-4DA839D17F1E}"/>
                </a:ext>
              </a:extLst>
            </p:cNvPr>
            <p:cNvSpPr/>
            <p:nvPr/>
          </p:nvSpPr>
          <p:spPr>
            <a:xfrm>
              <a:off x="3390899" y="1985925"/>
              <a:ext cx="4021258" cy="4189345"/>
            </a:xfrm>
            <a:prstGeom prst="irregularSeal1">
              <a:avLst/>
            </a:prstGeom>
            <a:solidFill>
              <a:srgbClr val="FFC000"/>
            </a:soli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D6AE0CAD-753E-46C3-95A6-C0FB29C36213}"/>
                </a:ext>
              </a:extLst>
            </p:cNvPr>
            <p:cNvSpPr txBox="1"/>
            <p:nvPr/>
          </p:nvSpPr>
          <p:spPr>
            <a:xfrm>
              <a:off x="3974912" y="3069789"/>
              <a:ext cx="2859908" cy="1826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Master focused on faithfulness, not quantity</a:t>
              </a:r>
            </a:p>
          </p:txBody>
        </p:sp>
      </p:grpSp>
    </p:spTree>
    <p:custDataLst>
      <p:tags r:id="rId1"/>
    </p:custDataLst>
    <p:extLst>
      <p:ext uri="{BB962C8B-B14F-4D97-AF65-F5344CB8AC3E}">
        <p14:creationId xmlns:p14="http://schemas.microsoft.com/office/powerpoint/2010/main" val="2447198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5BD83C-8022-4EB1-AF2C-89BA40C2A092}"/>
              </a:ext>
            </a:extLst>
          </p:cNvPr>
          <p:cNvPicPr>
            <a:picLocks noChangeAspect="1"/>
          </p:cNvPicPr>
          <p:nvPr/>
        </p:nvPicPr>
        <p:blipFill rotWithShape="1">
          <a:blip r:embed="rId4"/>
          <a:srcRect l="12500" t="3436" r="16666" b="2647"/>
          <a:stretch/>
        </p:blipFill>
        <p:spPr>
          <a:xfrm>
            <a:off x="152400" y="172279"/>
            <a:ext cx="8839199" cy="6533321"/>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4D1472E9-4125-40FB-8C3C-64AF23C6167C}"/>
              </a:ext>
            </a:extLst>
          </p:cNvPr>
          <p:cNvSpPr txBox="1"/>
          <p:nvPr/>
        </p:nvSpPr>
        <p:spPr>
          <a:xfrm>
            <a:off x="685800" y="228600"/>
            <a:ext cx="8001000" cy="523220"/>
          </a:xfrm>
          <a:prstGeom prst="rect">
            <a:avLst/>
          </a:prstGeom>
          <a:noFill/>
        </p:spPr>
        <p:txBody>
          <a:bodyPr wrap="square" rtlCol="0">
            <a:spAutoFit/>
          </a:bodyPr>
          <a:lstStyle>
            <a:defPPr>
              <a:defRPr lang="en-US"/>
            </a:defPPr>
            <a:lvl1pPr algn="ctr">
              <a:defRPr sz="2800" b="1" spc="50">
                <a:ln w="12700" cmpd="sng">
                  <a:solidFill>
                    <a:schemeClr val="accent6">
                      <a:satMod val="120000"/>
                      <a:shade val="80000"/>
                    </a:schemeClr>
                  </a:solidFill>
                  <a:prstDash val="solid"/>
                </a:ln>
                <a:solidFill>
                  <a:schemeClr val="accent6">
                    <a:tint val="1000"/>
                  </a:schemeClr>
                </a:solidFill>
                <a:effectLst>
                  <a:glow rad="228600">
                    <a:schemeClr val="tx1">
                      <a:alpha val="4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228600">
                    <a:prstClr val="black">
                      <a:alpha val="40000"/>
                    </a:prstClr>
                  </a:glow>
                </a:effectLst>
                <a:uLnTx/>
                <a:uFillTx/>
                <a:latin typeface="Comic Sans MS" panose="030F0702030302020204" pitchFamily="66" charset="0"/>
                <a:ea typeface="+mn-ea"/>
                <a:cs typeface="+mn-cs"/>
              </a:rPr>
              <a:t>Matthew 25:24-30</a:t>
            </a:r>
          </a:p>
        </p:txBody>
      </p:sp>
      <p:grpSp>
        <p:nvGrpSpPr>
          <p:cNvPr id="4" name="Group 3">
            <a:extLst>
              <a:ext uri="{FF2B5EF4-FFF2-40B4-BE49-F238E27FC236}">
                <a16:creationId xmlns:a16="http://schemas.microsoft.com/office/drawing/2014/main" id="{EC23517A-DBD9-4F18-B7F7-C7154647A15B}"/>
              </a:ext>
            </a:extLst>
          </p:cNvPr>
          <p:cNvGrpSpPr/>
          <p:nvPr/>
        </p:nvGrpSpPr>
        <p:grpSpPr>
          <a:xfrm>
            <a:off x="4686300" y="1524000"/>
            <a:ext cx="2745722" cy="2954058"/>
            <a:chOff x="3390899" y="1985925"/>
            <a:chExt cx="3467211" cy="3729075"/>
          </a:xfrm>
        </p:grpSpPr>
        <p:sp>
          <p:nvSpPr>
            <p:cNvPr id="5" name="Explosion 1 10">
              <a:extLst>
                <a:ext uri="{FF2B5EF4-FFF2-40B4-BE49-F238E27FC236}">
                  <a16:creationId xmlns:a16="http://schemas.microsoft.com/office/drawing/2014/main" id="{1CA5AEEF-4B9E-49ED-A187-05D9E5D2C3D6}"/>
                </a:ext>
              </a:extLst>
            </p:cNvPr>
            <p:cNvSpPr/>
            <p:nvPr/>
          </p:nvSpPr>
          <p:spPr>
            <a:xfrm>
              <a:off x="3390899" y="1985925"/>
              <a:ext cx="3467211" cy="3729075"/>
            </a:xfrm>
            <a:prstGeom prst="irregularSeal1">
              <a:avLst/>
            </a:prstGeom>
            <a:gradFill flip="none" rotWithShape="1">
              <a:gsLst>
                <a:gs pos="0">
                  <a:srgbClr val="C00005"/>
                </a:gs>
                <a:gs pos="100000">
                  <a:schemeClr val="tx1"/>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3A1DA7D-0545-40A5-BF55-28FE6B6770EA}"/>
                </a:ext>
              </a:extLst>
            </p:cNvPr>
            <p:cNvSpPr txBox="1"/>
            <p:nvPr/>
          </p:nvSpPr>
          <p:spPr>
            <a:xfrm>
              <a:off x="3823902" y="3052205"/>
              <a:ext cx="2655080" cy="1398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solidFill>
                      <a:sysClr val="windowText" lastClr="000000"/>
                    </a:solidFill>
                  </a:ln>
                  <a:solidFill>
                    <a:prstClr val="white"/>
                  </a:solidFill>
                  <a:effectLst/>
                  <a:uLnTx/>
                  <a:uFillTx/>
                  <a:latin typeface="Arial Black" panose="020B0604020202020204" pitchFamily="34" charset="0"/>
                  <a:ea typeface="+mn-ea"/>
                  <a:cs typeface="Arial Black" panose="020B0604020202020204" pitchFamily="34" charset="0"/>
                </a:rPr>
                <a:t>Not a true slave (hypocrite)</a:t>
              </a:r>
            </a:p>
          </p:txBody>
        </p:sp>
      </p:grpSp>
      <p:grpSp>
        <p:nvGrpSpPr>
          <p:cNvPr id="9" name="Group 8">
            <a:extLst>
              <a:ext uri="{FF2B5EF4-FFF2-40B4-BE49-F238E27FC236}">
                <a16:creationId xmlns:a16="http://schemas.microsoft.com/office/drawing/2014/main" id="{840F0CEE-C1DC-4CA0-8F43-033D36AD50EA}"/>
              </a:ext>
            </a:extLst>
          </p:cNvPr>
          <p:cNvGrpSpPr/>
          <p:nvPr/>
        </p:nvGrpSpPr>
        <p:grpSpPr>
          <a:xfrm>
            <a:off x="6954253" y="3943097"/>
            <a:ext cx="2189747" cy="3005631"/>
            <a:chOff x="6990347" y="3941459"/>
            <a:chExt cx="2189747" cy="3005631"/>
          </a:xfrm>
        </p:grpSpPr>
        <p:pic>
          <p:nvPicPr>
            <p:cNvPr id="10" name="Picture 9">
              <a:extLst>
                <a:ext uri="{FF2B5EF4-FFF2-40B4-BE49-F238E27FC236}">
                  <a16:creationId xmlns:a16="http://schemas.microsoft.com/office/drawing/2014/main" id="{6C946FA4-12D1-4AD5-837B-78CE54E5961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77" b="98840" l="75068" r="97300">
                          <a14:foregroundMark x1="75068" y1="76566" x2="76328" y2="69606"/>
                          <a14:foregroundMark x1="94149" y1="56148" x2="96490" y2="70998"/>
                          <a14:foregroundMark x1="96490" y1="70998" x2="96490" y2="71230"/>
                          <a14:foregroundMark x1="94329" y1="79350" x2="95050" y2="98840"/>
                          <a14:foregroundMark x1="95050" y1="98840" x2="95050" y2="98840"/>
                        </a14:backgroundRemoval>
                      </a14:imgEffect>
                    </a14:imgLayer>
                  </a14:imgProps>
                </a:ext>
                <a:ext uri="{28A0092B-C50C-407E-A947-70E740481C1C}">
                  <a14:useLocalDpi xmlns:a14="http://schemas.microsoft.com/office/drawing/2010/main" val="0"/>
                </a:ext>
              </a:extLst>
            </a:blip>
            <a:srcRect l="73333"/>
            <a:stretch/>
          </p:blipFill>
          <p:spPr>
            <a:xfrm>
              <a:off x="6990347" y="3941459"/>
              <a:ext cx="2189747" cy="3005631"/>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D5E18FB-628D-4C6C-9349-F4902271D1AE}"/>
                </a:ext>
              </a:extLst>
            </p:cNvPr>
            <p:cNvSpPr txBox="1"/>
            <p:nvPr/>
          </p:nvSpPr>
          <p:spPr>
            <a:xfrm rot="505599">
              <a:off x="7077115" y="5086139"/>
              <a:ext cx="1916985" cy="492443"/>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rPr>
                <a:t>Punished</a:t>
              </a:r>
            </a:p>
          </p:txBody>
        </p:sp>
      </p:grpSp>
      <p:grpSp>
        <p:nvGrpSpPr>
          <p:cNvPr id="12" name="Group 11">
            <a:extLst>
              <a:ext uri="{FF2B5EF4-FFF2-40B4-BE49-F238E27FC236}">
                <a16:creationId xmlns:a16="http://schemas.microsoft.com/office/drawing/2014/main" id="{D0520549-A92F-41FA-A22C-D9841B666CB5}"/>
              </a:ext>
            </a:extLst>
          </p:cNvPr>
          <p:cNvGrpSpPr/>
          <p:nvPr/>
        </p:nvGrpSpPr>
        <p:grpSpPr>
          <a:xfrm>
            <a:off x="103258" y="3964309"/>
            <a:ext cx="2353305" cy="3003684"/>
            <a:chOff x="76307" y="3943097"/>
            <a:chExt cx="2353305" cy="3003684"/>
          </a:xfrm>
        </p:grpSpPr>
        <p:pic>
          <p:nvPicPr>
            <p:cNvPr id="13" name="Picture 12">
              <a:extLst>
                <a:ext uri="{FF2B5EF4-FFF2-40B4-BE49-F238E27FC236}">
                  <a16:creationId xmlns:a16="http://schemas.microsoft.com/office/drawing/2014/main" id="{22FA80B4-F13D-41CE-8531-487D2DAEAB3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745" b="98376" l="2340" r="24572">
                          <a14:foregroundMark x1="8551" y1="83295" x2="8731" y2="94664"/>
                          <a14:foregroundMark x1="24752" y1="68445" x2="23672" y2="56613"/>
                          <a14:foregroundMark x1="10891" y1="96984" x2="10531" y2="98376"/>
                          <a14:foregroundMark x1="22952" y1="9745" x2="19982" y2="10209"/>
                        </a14:backgroundRemoval>
                      </a14:imgEffect>
                    </a14:imgLayer>
                  </a14:imgProps>
                </a:ext>
                <a:ext uri="{28A0092B-C50C-407E-A947-70E740481C1C}">
                  <a14:useLocalDpi xmlns:a14="http://schemas.microsoft.com/office/drawing/2010/main" val="0"/>
                </a:ext>
              </a:extLst>
            </a:blip>
            <a:srcRect r="73242"/>
            <a:stretch/>
          </p:blipFill>
          <p:spPr>
            <a:xfrm>
              <a:off x="76307" y="3943097"/>
              <a:ext cx="2304812" cy="3003684"/>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BD5DEAEA-0DC2-45A9-859E-509666CB219A}"/>
                </a:ext>
              </a:extLst>
            </p:cNvPr>
            <p:cNvSpPr txBox="1"/>
            <p:nvPr/>
          </p:nvSpPr>
          <p:spPr>
            <a:xfrm>
              <a:off x="385104" y="4703188"/>
              <a:ext cx="2044508" cy="492443"/>
            </a:xfrm>
            <a:prstGeom prst="rect">
              <a:avLst/>
            </a:prstGeom>
            <a:noFill/>
          </p:spPr>
          <p:txBody>
            <a:bodyPr wrap="square" rtlCol="0">
              <a:spAutoFit/>
              <a:scene3d>
                <a:camera prst="isometricOffAxis1Right">
                  <a:rot lat="1080000" lon="20039998" rev="90000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sym typeface="Wingdings" panose="05000000000000000000" pitchFamily="2" charset="2"/>
                </a:rPr>
                <a:t>Condemned</a:t>
              </a:r>
              <a:endParaRPr kumimoji="0" lang="en-US" sz="26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endParaRPr>
            </a:p>
          </p:txBody>
        </p:sp>
      </p:grpSp>
      <p:grpSp>
        <p:nvGrpSpPr>
          <p:cNvPr id="15" name="Group 14">
            <a:extLst>
              <a:ext uri="{FF2B5EF4-FFF2-40B4-BE49-F238E27FC236}">
                <a16:creationId xmlns:a16="http://schemas.microsoft.com/office/drawing/2014/main" id="{5788F475-3953-4A2D-AD17-41D475C643B2}"/>
              </a:ext>
            </a:extLst>
          </p:cNvPr>
          <p:cNvGrpSpPr/>
          <p:nvPr/>
        </p:nvGrpSpPr>
        <p:grpSpPr>
          <a:xfrm>
            <a:off x="2467781" y="3976840"/>
            <a:ext cx="2181244" cy="3003684"/>
            <a:chOff x="2467781" y="3976840"/>
            <a:chExt cx="2181244" cy="3003684"/>
          </a:xfrm>
        </p:grpSpPr>
        <p:pic>
          <p:nvPicPr>
            <p:cNvPr id="16" name="Picture 15">
              <a:extLst>
                <a:ext uri="{FF2B5EF4-FFF2-40B4-BE49-F238E27FC236}">
                  <a16:creationId xmlns:a16="http://schemas.microsoft.com/office/drawing/2014/main" id="{5D358137-9B86-49FF-AD6E-04782FD1EA0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9977" b="96520" l="28803" r="47885">
                          <a14:foregroundMark x1="34293" y1="87703" x2="35194" y2="93735"/>
                          <a14:foregroundMark x1="35014" y1="95128" x2="35194" y2="96520"/>
                          <a14:foregroundMark x1="28803" y1="67981" x2="28803" y2="71230"/>
                        </a14:backgroundRemoval>
                      </a14:imgEffect>
                    </a14:imgLayer>
                  </a14:imgProps>
                </a:ext>
                <a:ext uri="{28A0092B-C50C-407E-A947-70E740481C1C}">
                  <a14:useLocalDpi xmlns:a14="http://schemas.microsoft.com/office/drawing/2010/main" val="0"/>
                </a:ext>
              </a:extLst>
            </a:blip>
            <a:srcRect l="26654" r="49726"/>
            <a:stretch/>
          </p:blipFill>
          <p:spPr>
            <a:xfrm>
              <a:off x="2544806" y="3976840"/>
              <a:ext cx="2044508" cy="3003684"/>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4DA08EC9-5074-45B8-9648-1434AF2D7912}"/>
                </a:ext>
              </a:extLst>
            </p:cNvPr>
            <p:cNvSpPr txBox="1"/>
            <p:nvPr/>
          </p:nvSpPr>
          <p:spPr>
            <a:xfrm>
              <a:off x="2467781" y="4938958"/>
              <a:ext cx="2181244" cy="492443"/>
            </a:xfrm>
            <a:prstGeom prst="rect">
              <a:avLst/>
            </a:prstGeom>
            <a:noFill/>
          </p:spPr>
          <p:txBody>
            <a:bodyPr wrap="square" rtlCol="0">
              <a:spAutoFit/>
              <a:scene3d>
                <a:camera prst="isometricOffAxis1Right">
                  <a:rot lat="1080000" lon="20039998" rev="90000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sym typeface="Wingdings" panose="05000000000000000000" pitchFamily="2" charset="2"/>
                </a:rPr>
                <a:t>Corrected</a:t>
              </a:r>
              <a:endParaRPr kumimoji="0" lang="en-US" sz="26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endParaRPr>
            </a:p>
          </p:txBody>
        </p:sp>
      </p:grpSp>
      <p:grpSp>
        <p:nvGrpSpPr>
          <p:cNvPr id="18" name="Group 17">
            <a:extLst>
              <a:ext uri="{FF2B5EF4-FFF2-40B4-BE49-F238E27FC236}">
                <a16:creationId xmlns:a16="http://schemas.microsoft.com/office/drawing/2014/main" id="{E0E6B70E-CC3B-4C7C-9F46-DB11A03E90B3}"/>
              </a:ext>
            </a:extLst>
          </p:cNvPr>
          <p:cNvGrpSpPr/>
          <p:nvPr/>
        </p:nvGrpSpPr>
        <p:grpSpPr>
          <a:xfrm>
            <a:off x="4572000" y="3945044"/>
            <a:ext cx="2102588" cy="3003684"/>
            <a:chOff x="4490181" y="4635411"/>
            <a:chExt cx="2102588" cy="3003684"/>
          </a:xfrm>
        </p:grpSpPr>
        <p:pic>
          <p:nvPicPr>
            <p:cNvPr id="19" name="Picture 18">
              <a:extLst>
                <a:ext uri="{FF2B5EF4-FFF2-40B4-BE49-F238E27FC236}">
                  <a16:creationId xmlns:a16="http://schemas.microsoft.com/office/drawing/2014/main" id="{9FD47FD3-D984-4444-8ED6-727F2778FBED}"/>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9049" b="98608" l="50135" r="72187">
                          <a14:foregroundMark x1="59676" y1="88631" x2="62556" y2="98608"/>
                          <a14:foregroundMark x1="67507" y1="9049" x2="67867" y2="13689"/>
                          <a14:foregroundMark x1="50225" y1="20882" x2="53645" y2="28306"/>
                          <a14:foregroundMark x1="72187" y1="77494" x2="68767" y2="65661"/>
                        </a14:backgroundRemoval>
                      </a14:imgEffect>
                    </a14:imgLayer>
                  </a14:imgProps>
                </a:ext>
                <a:ext uri="{28A0092B-C50C-407E-A947-70E740481C1C}">
                  <a14:useLocalDpi xmlns:a14="http://schemas.microsoft.com/office/drawing/2010/main" val="0"/>
                </a:ext>
              </a:extLst>
            </a:blip>
            <a:srcRect l="49000" r="26366"/>
            <a:stretch/>
          </p:blipFill>
          <p:spPr>
            <a:xfrm>
              <a:off x="4490181" y="4635411"/>
              <a:ext cx="2102588" cy="3003684"/>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A87A4D3F-C4F7-43FE-B8EE-209CE746BE80}"/>
                </a:ext>
              </a:extLst>
            </p:cNvPr>
            <p:cNvSpPr txBox="1"/>
            <p:nvPr/>
          </p:nvSpPr>
          <p:spPr>
            <a:xfrm rot="21029001">
              <a:off x="4600063" y="5578090"/>
              <a:ext cx="1801294" cy="892552"/>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rPr>
                <a:t>Privileges</a:t>
              </a:r>
              <a:br>
                <a:rPr kumimoji="0" lang="en-US" sz="26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rPr>
              </a:br>
              <a:r>
                <a:rPr kumimoji="0" lang="en-US" sz="2600" b="1" i="0" u="none" strike="noStrike" kern="1200" cap="none" spc="0" normalizeH="0" baseline="0" noProof="0" dirty="0">
                  <a:ln>
                    <a:solidFill>
                      <a:sysClr val="windowText" lastClr="000000"/>
                    </a:solidFill>
                  </a:ln>
                  <a:solidFill>
                    <a:srgbClr val="C00000"/>
                  </a:solidFill>
                  <a:effectLst/>
                  <a:uLnTx/>
                  <a:uFillTx/>
                  <a:latin typeface="Comic Sans MS" panose="030F0702030302020204" pitchFamily="66" charset="0"/>
                  <a:ea typeface="+mn-ea"/>
                  <a:cs typeface="+mn-cs"/>
                </a:rPr>
                <a:t>removed</a:t>
              </a:r>
            </a:p>
          </p:txBody>
        </p:sp>
      </p:grpSp>
    </p:spTree>
    <p:custDataLst>
      <p:tags r:id="rId1"/>
    </p:custDataLst>
    <p:extLst>
      <p:ext uri="{BB962C8B-B14F-4D97-AF65-F5344CB8AC3E}">
        <p14:creationId xmlns:p14="http://schemas.microsoft.com/office/powerpoint/2010/main" val="19152449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17D489-9800-43D7-953C-A11E150A73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Predictions by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150</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24:1–25:46; Mark 13:1-37; Luke 21:5-36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foretells the events that will accompany his Second Advent so that Israel might know that he will appear as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7848600" y="5867400"/>
            <a:ext cx="1676400" cy="838200"/>
          </a:xfrm>
          <a:prstGeom prst="roundRect">
            <a:avLst>
              <a:gd name="adj" fmla="val 0"/>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81000" y="161365"/>
            <a:ext cx="838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all" spc="0" normalizeH="0" baseline="0" noProof="0" dirty="0">
                <a:ln w="9525" cmpd="sng">
                  <a:solidFill>
                    <a:prstClr val="black"/>
                  </a:solidFill>
                  <a:prstDash val="solid"/>
                </a:ln>
                <a:solidFill>
                  <a:srgbClr val="FF9966"/>
                </a:solidFill>
                <a:effectLst>
                  <a:reflection blurRad="12700" stA="28000" endPos="45000" dist="1000" dir="5400000" sy="-100000" algn="bl" rotWithShape="0"/>
                </a:effectLst>
                <a:uLnTx/>
                <a:uFillTx/>
                <a:latin typeface="Comic Sans MS" panose="030F0702030302020204" pitchFamily="66" charset="0"/>
                <a:ea typeface="+mn-ea"/>
                <a:cs typeface="+mn-cs"/>
              </a:rPr>
              <a:t>He was cast into outer darkness</a:t>
            </a:r>
          </a:p>
        </p:txBody>
      </p:sp>
      <p:pic>
        <p:nvPicPr>
          <p:cNvPr id="4" name="Picture 3">
            <a:extLst>
              <a:ext uri="{FF2B5EF4-FFF2-40B4-BE49-F238E27FC236}">
                <a16:creationId xmlns:a16="http://schemas.microsoft.com/office/drawing/2014/main" id="{BCBFD69C-9D5E-4AE8-9A6A-346DF4F2473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14167" r="20833"/>
          <a:stretch/>
        </p:blipFill>
        <p:spPr>
          <a:xfrm>
            <a:off x="1558332" y="1062013"/>
            <a:ext cx="5943600" cy="5412475"/>
          </a:xfrm>
          <a:prstGeom prst="rect">
            <a:avLst/>
          </a:prstGeom>
          <a:ln>
            <a:noFill/>
          </a:ln>
          <a:effectLst>
            <a:softEdge rad="635000"/>
          </a:effectLst>
        </p:spPr>
      </p:pic>
      <p:sp>
        <p:nvSpPr>
          <p:cNvPr id="9" name="TextBox 8"/>
          <p:cNvSpPr txBox="1"/>
          <p:nvPr/>
        </p:nvSpPr>
        <p:spPr>
          <a:xfrm>
            <a:off x="340895" y="5261391"/>
            <a:ext cx="880310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Comic Sans MS" panose="030F0702030302020204" pitchFamily="66" charset="0"/>
                <a:ea typeface="+mn-ea"/>
                <a:cs typeface="+mn-cs"/>
                <a:sym typeface="Wingdings" panose="05000000000000000000" pitchFamily="2" charset="2"/>
              </a:rPr>
              <a:t>Separated from everyone and everything (alone!)</a:t>
            </a:r>
            <a:endParaRPr kumimoji="0" lang="en-US" sz="26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Comic Sans MS" panose="030F0702030302020204" pitchFamily="66" charset="0"/>
              <a:ea typeface="+mn-ea"/>
              <a:cs typeface="+mn-cs"/>
            </a:endParaRPr>
          </a:p>
        </p:txBody>
      </p:sp>
      <p:sp>
        <p:nvSpPr>
          <p:cNvPr id="7" name="TextBox 6">
            <a:extLst>
              <a:ext uri="{FF2B5EF4-FFF2-40B4-BE49-F238E27FC236}">
                <a16:creationId xmlns:a16="http://schemas.microsoft.com/office/drawing/2014/main" id="{543D01A5-83C9-41A3-BF00-55E83335569F}"/>
              </a:ext>
            </a:extLst>
          </p:cNvPr>
          <p:cNvSpPr txBox="1"/>
          <p:nvPr/>
        </p:nvSpPr>
        <p:spPr>
          <a:xfrm>
            <a:off x="318248" y="5762140"/>
            <a:ext cx="880310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Comic Sans MS" panose="030F0702030302020204" pitchFamily="66" charset="0"/>
                <a:ea typeface="+mn-ea"/>
                <a:cs typeface="+mn-cs"/>
                <a:sym typeface="Wingdings" panose="05000000000000000000" pitchFamily="2" charset="2"/>
              </a:rPr>
              <a:t>Weeping (regret for bad choices)</a:t>
            </a:r>
            <a:endParaRPr kumimoji="0" lang="en-US" sz="26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4B25B1F8-DD6F-4240-8E12-143815BA5CB6}"/>
              </a:ext>
            </a:extLst>
          </p:cNvPr>
          <p:cNvSpPr txBox="1"/>
          <p:nvPr/>
        </p:nvSpPr>
        <p:spPr>
          <a:xfrm>
            <a:off x="313531" y="6258014"/>
            <a:ext cx="880310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Comic Sans MS" panose="030F0702030302020204" pitchFamily="66" charset="0"/>
                <a:ea typeface="+mn-ea"/>
                <a:cs typeface="+mn-cs"/>
                <a:sym typeface="Wingdings" panose="05000000000000000000" pitchFamily="2" charset="2"/>
              </a:rPr>
              <a:t>Gnashing of teeth (eternal punishment)?</a:t>
            </a:r>
            <a:endParaRPr kumimoji="0" lang="en-US" sz="2600" b="1" i="0" u="none" strike="noStrike" kern="1200" cap="none" spc="50"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096907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P spid="8" grpId="0"/>
    </p:bldLst>
  </p:timing>
  <p:extLst>
    <p:ext uri="{E180D4A7-C9FB-4DFB-919C-405C955672EB}">
      <p14:showEvtLst xmlns:p14="http://schemas.microsoft.com/office/powerpoint/2010/main">
        <p14:playEvt time="0" objId="5"/>
        <p14:stopEvt time="2107" objId="5"/>
      </p14:showEvt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052204F7-6A92-726D-F2C2-BD17E8E32A55}"/>
                  </a:ext>
                </a:extLst>
              </p:cNvPr>
              <p:cNvGraphicFramePr>
                <a:graphicFrameLocks noGrp="1"/>
              </p:cNvGraphicFramePr>
              <p:nvPr/>
            </p:nvGraphicFramePr>
            <p:xfrm>
              <a:off x="149290" y="951725"/>
              <a:ext cx="8808100" cy="5495733"/>
            </p:xfrm>
            <a:graphic>
              <a:graphicData uri="http://schemas.openxmlformats.org/drawingml/2006/table">
                <a:tbl>
                  <a:tblPr firstRow="1" bandRow="1">
                    <a:tableStyleId>{7E9639D4-E3E2-4D34-9284-5A2195B3D0D7}</a:tableStyleId>
                  </a:tblPr>
                  <a:tblGrid>
                    <a:gridCol w="2183363">
                      <a:extLst>
                        <a:ext uri="{9D8B030D-6E8A-4147-A177-3AD203B41FA5}">
                          <a16:colId xmlns:a16="http://schemas.microsoft.com/office/drawing/2014/main" val="3374898678"/>
                        </a:ext>
                      </a:extLst>
                    </a:gridCol>
                    <a:gridCol w="2202024">
                      <a:extLst>
                        <a:ext uri="{9D8B030D-6E8A-4147-A177-3AD203B41FA5}">
                          <a16:colId xmlns:a16="http://schemas.microsoft.com/office/drawing/2014/main" val="2474462370"/>
                        </a:ext>
                      </a:extLst>
                    </a:gridCol>
                    <a:gridCol w="2463282">
                      <a:extLst>
                        <a:ext uri="{9D8B030D-6E8A-4147-A177-3AD203B41FA5}">
                          <a16:colId xmlns:a16="http://schemas.microsoft.com/office/drawing/2014/main" val="4180823197"/>
                        </a:ext>
                      </a:extLst>
                    </a:gridCol>
                    <a:gridCol w="1959431">
                      <a:extLst>
                        <a:ext uri="{9D8B030D-6E8A-4147-A177-3AD203B41FA5}">
                          <a16:colId xmlns:a16="http://schemas.microsoft.com/office/drawing/2014/main" val="4275194310"/>
                        </a:ext>
                      </a:extLst>
                    </a:gridCol>
                  </a:tblGrid>
                  <a:tr h="610637">
                    <a:tc>
                      <a:txBody>
                        <a:bodyPr/>
                        <a:lstStyle/>
                        <a:p>
                          <a:pPr algn="ctr"/>
                          <a:endParaRPr lang="en-US" sz="20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Furnace of Fire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Darkness Outside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Weeping</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6147689"/>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8:12</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16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sz="1600" b="0"/>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6934163"/>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13:42</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16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2000" b="0">
                            <a:solidFill>
                              <a:schemeClr val="tx1"/>
                            </a:solidFill>
                            <a:ea typeface="Cambria Math" panose="02040503050406030204" pitchFamily="18"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2668"/>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13:50</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16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2000" b="0">
                            <a:solidFill>
                              <a:schemeClr val="tx1"/>
                            </a:solidFill>
                            <a:ea typeface="Cambria Math" panose="02040503050406030204" pitchFamily="18"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3437802"/>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22:13</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16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sz="1600" b="0"/>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791529"/>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24:51</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2000" b="0">
                            <a:solidFill>
                              <a:schemeClr val="tx1"/>
                            </a:solidFill>
                            <a:ea typeface="Cambria Math" panose="02040503050406030204" pitchFamily="18"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0393982"/>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25:30</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16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2000" b="0">
                            <a:solidFill>
                              <a:schemeClr val="tx1"/>
                            </a:solidFill>
                            <a:ea typeface="Cambria Math" panose="02040503050406030204" pitchFamily="18"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1471704"/>
                      </a:ext>
                    </a:extLst>
                  </a:tr>
                  <a:tr h="610637">
                    <a:tc>
                      <a:txBody>
                        <a:bodyPr/>
                        <a:lstStyle/>
                        <a:p>
                          <a:r>
                            <a:rPr lang="en-US" sz="2000" b="1">
                              <a:solidFill>
                                <a:schemeClr val="tx1"/>
                              </a:solidFill>
                              <a:latin typeface="Arial" panose="020B0604020202020204" pitchFamily="34" charset="0"/>
                              <a:cs typeface="Arial" panose="020B0604020202020204" pitchFamily="34" charset="0"/>
                            </a:rPr>
                            <a:t>Luke 13:28</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a:solidFill>
                                      <a:schemeClr val="tx1"/>
                                    </a:solidFill>
                                    <a:latin typeface="Cambria Math" panose="02040503050406030204" pitchFamily="18" charset="0"/>
                                    <a:ea typeface="Cambria Math" panose="02040503050406030204" pitchFamily="18" charset="0"/>
                                  </a:rPr>
                                  <m:t>∎</m:t>
                                </m:r>
                              </m:oMath>
                            </m:oMathPara>
                          </a14:m>
                          <a:endParaRPr lang="en-US" sz="2000" b="0">
                            <a:solidFill>
                              <a:schemeClr val="tx1"/>
                            </a:solidFill>
                            <a:ea typeface="Cambria Math" panose="02040503050406030204" pitchFamily="18"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2313193"/>
                      </a:ext>
                    </a:extLst>
                  </a:tr>
                  <a:tr h="610637">
                    <a:tc>
                      <a:txBody>
                        <a:bodyPr/>
                        <a:lstStyle/>
                        <a:p>
                          <a:pPr marL="0" algn="ctr" defTabSz="914400" rtl="0" eaLnBrk="1" latinLnBrk="0" hangingPunct="1"/>
                          <a:endParaRPr lang="en-US" sz="2000" b="1">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a:solidFill>
                                <a:schemeClr val="bg1"/>
                              </a:solidFill>
                              <a:latin typeface="Arial" panose="020B0604020202020204" pitchFamily="34" charset="0"/>
                              <a:cs typeface="Arial" panose="020B0604020202020204" pitchFamily="34" charset="0"/>
                            </a:rPr>
                            <a:t>Lake of Fire</a:t>
                          </a:r>
                        </a:p>
                      </a:txBody>
                      <a:tcPr anchor="ctr">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algn="ctr"/>
                          <a:r>
                            <a:rPr lang="en-US" sz="2000" b="1">
                              <a:solidFill>
                                <a:schemeClr val="bg1"/>
                              </a:solidFill>
                              <a:latin typeface="Arial" panose="020B0604020202020204" pitchFamily="34" charset="0"/>
                              <a:cs typeface="Arial" panose="020B0604020202020204" pitchFamily="34" charset="0"/>
                            </a:rPr>
                            <a:t>Disheritance</a:t>
                          </a: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2000" b="1">
                            <a:solidFill>
                              <a:schemeClr val="bg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91770187"/>
                      </a:ext>
                    </a:extLst>
                  </a:tr>
                </a:tbl>
              </a:graphicData>
            </a:graphic>
          </p:graphicFrame>
        </mc:Choice>
        <mc:Fallback xmlns="">
          <p:graphicFrame>
            <p:nvGraphicFramePr>
              <p:cNvPr id="5" name="Table 4">
                <a:extLst>
                  <a:ext uri="{FF2B5EF4-FFF2-40B4-BE49-F238E27FC236}">
                    <a16:creationId xmlns:a16="http://schemas.microsoft.com/office/drawing/2014/main" id="{052204F7-6A92-726D-F2C2-BD17E8E32A55}"/>
                  </a:ext>
                </a:extLst>
              </p:cNvPr>
              <p:cNvGraphicFramePr>
                <a:graphicFrameLocks noGrp="1"/>
              </p:cNvGraphicFramePr>
              <p:nvPr>
                <p:extLst>
                  <p:ext uri="{D42A27DB-BD31-4B8C-83A1-F6EECF244321}">
                    <p14:modId xmlns:p14="http://schemas.microsoft.com/office/powerpoint/2010/main" val="3933596199"/>
                  </p:ext>
                </p:extLst>
              </p:nvPr>
            </p:nvGraphicFramePr>
            <p:xfrm>
              <a:off x="149290" y="951725"/>
              <a:ext cx="8808100" cy="5495733"/>
            </p:xfrm>
            <a:graphic>
              <a:graphicData uri="http://schemas.openxmlformats.org/drawingml/2006/table">
                <a:tbl>
                  <a:tblPr firstRow="1" bandRow="1">
                    <a:tableStyleId>{7E9639D4-E3E2-4D34-9284-5A2195B3D0D7}</a:tableStyleId>
                  </a:tblPr>
                  <a:tblGrid>
                    <a:gridCol w="2183363">
                      <a:extLst>
                        <a:ext uri="{9D8B030D-6E8A-4147-A177-3AD203B41FA5}">
                          <a16:colId xmlns:a16="http://schemas.microsoft.com/office/drawing/2014/main" val="3374898678"/>
                        </a:ext>
                      </a:extLst>
                    </a:gridCol>
                    <a:gridCol w="2202024">
                      <a:extLst>
                        <a:ext uri="{9D8B030D-6E8A-4147-A177-3AD203B41FA5}">
                          <a16:colId xmlns:a16="http://schemas.microsoft.com/office/drawing/2014/main" val="2474462370"/>
                        </a:ext>
                      </a:extLst>
                    </a:gridCol>
                    <a:gridCol w="2463282">
                      <a:extLst>
                        <a:ext uri="{9D8B030D-6E8A-4147-A177-3AD203B41FA5}">
                          <a16:colId xmlns:a16="http://schemas.microsoft.com/office/drawing/2014/main" val="4180823197"/>
                        </a:ext>
                      </a:extLst>
                    </a:gridCol>
                    <a:gridCol w="1959431">
                      <a:extLst>
                        <a:ext uri="{9D8B030D-6E8A-4147-A177-3AD203B41FA5}">
                          <a16:colId xmlns:a16="http://schemas.microsoft.com/office/drawing/2014/main" val="4275194310"/>
                        </a:ext>
                      </a:extLst>
                    </a:gridCol>
                  </a:tblGrid>
                  <a:tr h="610637">
                    <a:tc>
                      <a:txBody>
                        <a:bodyPr/>
                        <a:lstStyle/>
                        <a:p>
                          <a:pPr algn="ctr"/>
                          <a:endParaRPr lang="en-US" sz="20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Furnace of Fire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Darkness Outside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Weeping</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6147689"/>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8:12</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178351" t="-100000" r="-80412" b="-706250"/>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348387" t="-100000" r="-645" b="-706250"/>
                          </a:stretch>
                        </a:blipFill>
                      </a:tcPr>
                    </a:tc>
                    <a:extLst>
                      <a:ext uri="{0D108BD9-81ED-4DB2-BD59-A6C34878D82A}">
                        <a16:rowId xmlns:a16="http://schemas.microsoft.com/office/drawing/2014/main" val="1306934163"/>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13:42</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98851" t="-195918" r="-201149" b="-591837"/>
                          </a:stretch>
                        </a:blip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348387" t="-195918" r="-645" b="-591837"/>
                          </a:stretch>
                        </a:blipFill>
                      </a:tcPr>
                    </a:tc>
                    <a:extLst>
                      <a:ext uri="{0D108BD9-81ED-4DB2-BD59-A6C34878D82A}">
                        <a16:rowId xmlns:a16="http://schemas.microsoft.com/office/drawing/2014/main" val="1052668"/>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13:50</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98851" t="-302083" r="-201149" b="-504167"/>
                          </a:stretch>
                        </a:blip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348387" t="-302083" r="-645" b="-504167"/>
                          </a:stretch>
                        </a:blipFill>
                      </a:tcPr>
                    </a:tc>
                    <a:extLst>
                      <a:ext uri="{0D108BD9-81ED-4DB2-BD59-A6C34878D82A}">
                        <a16:rowId xmlns:a16="http://schemas.microsoft.com/office/drawing/2014/main" val="1253437802"/>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22:13</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178351" t="-402083" r="-80412" b="-404167"/>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348387" t="-402083" r="-645" b="-404167"/>
                          </a:stretch>
                        </a:blipFill>
                      </a:tcPr>
                    </a:tc>
                    <a:extLst>
                      <a:ext uri="{0D108BD9-81ED-4DB2-BD59-A6C34878D82A}">
                        <a16:rowId xmlns:a16="http://schemas.microsoft.com/office/drawing/2014/main" val="459791529"/>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24:51</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348387" t="-502083" r="-645" b="-304167"/>
                          </a:stretch>
                        </a:blipFill>
                      </a:tcPr>
                    </a:tc>
                    <a:extLst>
                      <a:ext uri="{0D108BD9-81ED-4DB2-BD59-A6C34878D82A}">
                        <a16:rowId xmlns:a16="http://schemas.microsoft.com/office/drawing/2014/main" val="2470393982"/>
                      </a:ext>
                    </a:extLst>
                  </a:tr>
                  <a:tr h="610637">
                    <a:tc>
                      <a:txBody>
                        <a:bodyPr/>
                        <a:lstStyle/>
                        <a:p>
                          <a:r>
                            <a:rPr lang="en-US" sz="2000" b="1">
                              <a:solidFill>
                                <a:schemeClr val="tx1"/>
                              </a:solidFill>
                              <a:latin typeface="Arial" panose="020B0604020202020204" pitchFamily="34" charset="0"/>
                              <a:cs typeface="Arial" panose="020B0604020202020204" pitchFamily="34" charset="0"/>
                            </a:rPr>
                            <a:t>Matthew 25:30</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178351" t="-589796" r="-80412" b="-197959"/>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3"/>
                          <a:stretch>
                            <a:fillRect l="-348387" t="-589796" r="-645" b="-197959"/>
                          </a:stretch>
                        </a:blipFill>
                      </a:tcPr>
                    </a:tc>
                    <a:extLst>
                      <a:ext uri="{0D108BD9-81ED-4DB2-BD59-A6C34878D82A}">
                        <a16:rowId xmlns:a16="http://schemas.microsoft.com/office/drawing/2014/main" val="851471704"/>
                      </a:ext>
                    </a:extLst>
                  </a:tr>
                  <a:tr h="610637">
                    <a:tc>
                      <a:txBody>
                        <a:bodyPr/>
                        <a:lstStyle/>
                        <a:p>
                          <a:r>
                            <a:rPr lang="en-US" sz="2000" b="1">
                              <a:solidFill>
                                <a:schemeClr val="tx1"/>
                              </a:solidFill>
                              <a:latin typeface="Arial" panose="020B0604020202020204" pitchFamily="34" charset="0"/>
                              <a:cs typeface="Arial" panose="020B0604020202020204" pitchFamily="34" charset="0"/>
                            </a:rPr>
                            <a:t>Luke 13:28</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48387" t="-704167" r="-645" b="-102083"/>
                          </a:stretch>
                        </a:blipFill>
                      </a:tcPr>
                    </a:tc>
                    <a:extLst>
                      <a:ext uri="{0D108BD9-81ED-4DB2-BD59-A6C34878D82A}">
                        <a16:rowId xmlns:a16="http://schemas.microsoft.com/office/drawing/2014/main" val="3992313193"/>
                      </a:ext>
                    </a:extLst>
                  </a:tr>
                  <a:tr h="610637">
                    <a:tc>
                      <a:txBody>
                        <a:bodyPr/>
                        <a:lstStyle/>
                        <a:p>
                          <a:pPr marL="0" algn="ctr" defTabSz="914400" rtl="0" eaLnBrk="1" latinLnBrk="0" hangingPunct="1"/>
                          <a:endParaRPr lang="en-US" sz="2000" b="1">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a:solidFill>
                                <a:schemeClr val="bg1"/>
                              </a:solidFill>
                              <a:latin typeface="Arial" panose="020B0604020202020204" pitchFamily="34" charset="0"/>
                              <a:cs typeface="Arial" panose="020B0604020202020204" pitchFamily="34" charset="0"/>
                            </a:rPr>
                            <a:t>Lake of Fire</a:t>
                          </a:r>
                        </a:p>
                      </a:txBody>
                      <a:tcPr anchor="ctr">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algn="ctr"/>
                          <a:r>
                            <a:rPr lang="en-US" sz="2000" b="1">
                              <a:solidFill>
                                <a:schemeClr val="bg1"/>
                              </a:solidFill>
                              <a:latin typeface="Arial" panose="020B0604020202020204" pitchFamily="34" charset="0"/>
                              <a:cs typeface="Arial" panose="020B0604020202020204" pitchFamily="34" charset="0"/>
                            </a:rPr>
                            <a:t>Disheritance</a:t>
                          </a: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2000" b="1">
                            <a:solidFill>
                              <a:schemeClr val="bg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91770187"/>
                      </a:ext>
                    </a:extLst>
                  </a:tr>
                </a:tbl>
              </a:graphicData>
            </a:graphic>
          </p:graphicFrame>
        </mc:Fallback>
      </mc:AlternateContent>
      <p:sp>
        <p:nvSpPr>
          <p:cNvPr id="6" name="Rectangle 5">
            <a:extLst>
              <a:ext uri="{FF2B5EF4-FFF2-40B4-BE49-F238E27FC236}">
                <a16:creationId xmlns:a16="http://schemas.microsoft.com/office/drawing/2014/main" id="{BC4304B4-31AA-2CC2-7764-D51057041917}"/>
              </a:ext>
            </a:extLst>
          </p:cNvPr>
          <p:cNvSpPr/>
          <p:nvPr/>
        </p:nvSpPr>
        <p:spPr>
          <a:xfrm>
            <a:off x="130628" y="895742"/>
            <a:ext cx="8826759" cy="5542383"/>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2D1D48-9413-7B08-55C5-EBD103CA2E1F}"/>
              </a:ext>
            </a:extLst>
          </p:cNvPr>
          <p:cNvSpPr>
            <a:spLocks noGrp="1"/>
          </p:cNvSpPr>
          <p:nvPr>
            <p:ph type="title"/>
          </p:nvPr>
        </p:nvSpPr>
        <p:spPr>
          <a:xfrm>
            <a:off x="0" y="85210"/>
            <a:ext cx="9144000" cy="717225"/>
          </a:xfrm>
        </p:spPr>
        <p:txBody>
          <a:bodyPr>
            <a:normAutofit/>
          </a:bodyPr>
          <a:lstStyle/>
          <a:p>
            <a:pPr algn="ctr"/>
            <a:r>
              <a:rPr lang="en-US" sz="4000" b="1">
                <a:solidFill>
                  <a:schemeClr val="bg1"/>
                </a:solidFill>
                <a:latin typeface="Arial" panose="020B0604020202020204" pitchFamily="34" charset="0"/>
                <a:cs typeface="Arial" panose="020B0604020202020204" pitchFamily="34" charset="0"/>
              </a:rPr>
              <a:t>The Darkness Outside</a:t>
            </a:r>
            <a:r>
              <a:rPr lang="en-US" sz="4000" b="1">
                <a:solidFill>
                  <a:schemeClr val="bg1"/>
                </a:solidFill>
                <a:effectLst/>
                <a:latin typeface="Arial" panose="020B0604020202020204" pitchFamily="34" charset="0"/>
                <a:cs typeface="Arial" panose="020B0604020202020204" pitchFamily="34" charset="0"/>
              </a:rPr>
              <a:t> </a:t>
            </a:r>
            <a:endParaRPr lang="en-US" sz="40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C9E3943-705D-9168-3535-9A98C4F089A5}"/>
              </a:ext>
            </a:extLst>
          </p:cNvPr>
          <p:cNvSpPr txBox="1"/>
          <p:nvPr/>
        </p:nvSpPr>
        <p:spPr>
          <a:xfrm>
            <a:off x="5691673" y="6488668"/>
            <a:ext cx="32852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Joseph Dillow, </a:t>
            </a:r>
            <a:r>
              <a:rPr kumimoji="0" lang="en-US" sz="1800" b="1" i="1" u="none" strike="noStrike" kern="1200" cap="none" spc="0" normalizeH="0" baseline="0" noProof="0">
                <a:ln>
                  <a:noFill/>
                </a:ln>
                <a:solidFill>
                  <a:prstClr val="white"/>
                </a:solidFill>
                <a:effectLst/>
                <a:uLnTx/>
                <a:uFillTx/>
                <a:latin typeface="Calibri" panose="020F0502020204030204"/>
                <a:ea typeface="+mn-ea"/>
                <a:cs typeface="+mn-cs"/>
              </a:rPr>
              <a:t>Final Destiny</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774</a:t>
            </a:r>
          </a:p>
        </p:txBody>
      </p:sp>
    </p:spTree>
    <p:extLst>
      <p:ext uri="{BB962C8B-B14F-4D97-AF65-F5344CB8AC3E}">
        <p14:creationId xmlns:p14="http://schemas.microsoft.com/office/powerpoint/2010/main" val="4036559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5556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
        <p:nvSpPr>
          <p:cNvPr id="5" name="TextBox 4">
            <a:extLst>
              <a:ext uri="{FF2B5EF4-FFF2-40B4-BE49-F238E27FC236}">
                <a16:creationId xmlns:a16="http://schemas.microsoft.com/office/drawing/2014/main" id="{33F66AFB-3C63-2959-07A1-320006C4954F}"/>
              </a:ext>
            </a:extLst>
          </p:cNvPr>
          <p:cNvSpPr txBox="1"/>
          <p:nvPr/>
        </p:nvSpPr>
        <p:spPr>
          <a:xfrm>
            <a:off x="7959777" y="-449705"/>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10524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6AA04103-312E-467F-9592-4A6F55BAB65F}"/>
              </a:ext>
            </a:extLst>
          </p:cNvPr>
          <p:cNvSpPr txBox="1"/>
          <p:nvPr/>
        </p:nvSpPr>
        <p:spPr>
          <a:xfrm>
            <a:off x="1776908" y="5342525"/>
            <a:ext cx="5083209" cy="1138773"/>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9050" cmpd="sng">
                  <a:solidFill>
                    <a:srgbClr val="FF0066"/>
                  </a:solidFill>
                  <a:prstDash val="solid"/>
                </a:ln>
                <a:solidFill>
                  <a:prstClr val="black"/>
                </a:solidFill>
                <a:effectLst/>
                <a:uLnTx/>
                <a:uFillTx/>
                <a:latin typeface="Comic Sans MS" panose="030F0702030302020204" pitchFamily="66" charset="0"/>
                <a:ea typeface="+mn-ea"/>
                <a:cs typeface="+mn-cs"/>
              </a:rPr>
              <a:t>What do we learn?</a:t>
            </a:r>
          </a:p>
        </p:txBody>
      </p:sp>
      <p:pic>
        <p:nvPicPr>
          <p:cNvPr id="18" name="Picture 17">
            <a:extLst>
              <a:ext uri="{FF2B5EF4-FFF2-40B4-BE49-F238E27FC236}">
                <a16:creationId xmlns:a16="http://schemas.microsoft.com/office/drawing/2014/main" id="{517DF475-11A3-4D19-AA7D-2D2924248C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12" b="98938" l="9906" r="89976">
                        <a14:foregroundMark x1="44929" y1="59823" x2="54127" y2="98938"/>
                      </a14:backgroundRemoval>
                    </a14:imgEffect>
                  </a14:imgLayer>
                </a14:imgProps>
              </a:ext>
              <a:ext uri="{28A0092B-C50C-407E-A947-70E740481C1C}">
                <a14:useLocalDpi xmlns:a14="http://schemas.microsoft.com/office/drawing/2010/main" val="0"/>
              </a:ext>
            </a:extLst>
          </a:blip>
          <a:srcRect l="35089" r="16916" b="19138"/>
          <a:stretch/>
        </p:blipFill>
        <p:spPr>
          <a:xfrm flipH="1">
            <a:off x="6046224" y="3791266"/>
            <a:ext cx="2743200" cy="3079366"/>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65D43278-B8A2-43C2-8B54-21356A98BB8D}"/>
              </a:ext>
            </a:extLst>
          </p:cNvPr>
          <p:cNvSpPr txBox="1"/>
          <p:nvPr/>
        </p:nvSpPr>
        <p:spPr>
          <a:xfrm>
            <a:off x="419487" y="402573"/>
            <a:ext cx="848876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Jesus would be going away for an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unspecified amount of time . . . but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He will certainly return (Matt. 25:14,19)</a:t>
            </a:r>
          </a:p>
        </p:txBody>
      </p:sp>
      <p:pic>
        <p:nvPicPr>
          <p:cNvPr id="51" name="Picture 50">
            <a:extLst>
              <a:ext uri="{FF2B5EF4-FFF2-40B4-BE49-F238E27FC236}">
                <a16:creationId xmlns:a16="http://schemas.microsoft.com/office/drawing/2014/main" id="{7F1C5395-B85C-4526-ACEA-9C69120AA14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11" b="96460" l="9906" r="89858">
                        <a14:foregroundMark x1="45991" y1="7611" x2="57075" y2="7788"/>
                        <a14:foregroundMark x1="84434" y1="95752" x2="13679" y2="96460"/>
                        <a14:foregroundMark x1="38208" y1="88673" x2="68278" y2="84425"/>
                        <a14:foregroundMark x1="68278" y1="84425" x2="68278" y2="84425"/>
                        <a14:foregroundMark x1="68868" y1="76814" x2="66981" y2="93451"/>
                      </a14:backgroundRemoval>
                    </a14:imgEffect>
                  </a14:imgLayer>
                </a14:imgProps>
              </a:ext>
              <a:ext uri="{28A0092B-C50C-407E-A947-70E740481C1C}">
                <a14:useLocalDpi xmlns:a14="http://schemas.microsoft.com/office/drawing/2010/main" val="0"/>
              </a:ext>
            </a:extLst>
          </a:blip>
          <a:stretch>
            <a:fillRect/>
          </a:stretch>
        </p:blipFill>
        <p:spPr>
          <a:xfrm flipH="1">
            <a:off x="615712" y="5719226"/>
            <a:ext cx="1709167" cy="113877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DC241D4-75EE-48FB-B281-B4A354E8701F}"/>
              </a:ext>
            </a:extLst>
          </p:cNvPr>
          <p:cNvSpPr txBox="1"/>
          <p:nvPr/>
        </p:nvSpPr>
        <p:spPr>
          <a:xfrm>
            <a:off x="459011" y="1793079"/>
            <a:ext cx="84887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is He doing while He’s away?</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(John 14:2,3; Hebrews 7:25)</a:t>
            </a:r>
          </a:p>
        </p:txBody>
      </p:sp>
    </p:spTree>
    <p:custDataLst>
      <p:tags r:id="rId1"/>
    </p:custDataLst>
    <p:extLst>
      <p:ext uri="{BB962C8B-B14F-4D97-AF65-F5344CB8AC3E}">
        <p14:creationId xmlns:p14="http://schemas.microsoft.com/office/powerpoint/2010/main" val="2635655520"/>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pic>
        <p:nvPicPr>
          <p:cNvPr id="31" name="Picture 30">
            <a:extLst>
              <a:ext uri="{FF2B5EF4-FFF2-40B4-BE49-F238E27FC236}">
                <a16:creationId xmlns:a16="http://schemas.microsoft.com/office/drawing/2014/main" id="{EA68BCAD-215F-4FD7-B0EF-A4A44E14F01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12" b="98938" l="9906" r="89976">
                        <a14:foregroundMark x1="44929" y1="59823" x2="54127" y2="98938"/>
                      </a14:backgroundRemoval>
                    </a14:imgEffect>
                  </a14:imgLayer>
                </a14:imgProps>
              </a:ext>
              <a:ext uri="{28A0092B-C50C-407E-A947-70E740481C1C}">
                <a14:useLocalDpi xmlns:a14="http://schemas.microsoft.com/office/drawing/2010/main" val="0"/>
              </a:ext>
            </a:extLst>
          </a:blip>
          <a:srcRect l="35089" r="16916" b="19138"/>
          <a:stretch/>
        </p:blipFill>
        <p:spPr>
          <a:xfrm flipH="1">
            <a:off x="6096000" y="3790666"/>
            <a:ext cx="2743200" cy="3079366"/>
          </a:xfrm>
          <a:prstGeom prst="rect">
            <a:avLst/>
          </a:prstGeom>
          <a:ln>
            <a:noFill/>
          </a:ln>
          <a:effectLst>
            <a:outerShdw blurRad="292100" dist="139700" dir="2700000" algn="tl" rotWithShape="0">
              <a:srgbClr val="333333">
                <a:alpha val="65000"/>
              </a:srgbClr>
            </a:outerShdw>
          </a:effectLst>
        </p:spPr>
      </p:pic>
      <p:sp>
        <p:nvSpPr>
          <p:cNvPr id="40" name="TextBox 39">
            <a:extLst>
              <a:ext uri="{FF2B5EF4-FFF2-40B4-BE49-F238E27FC236}">
                <a16:creationId xmlns:a16="http://schemas.microsoft.com/office/drawing/2014/main" id="{339432CA-8E7D-40E3-A9CB-5D0971BDBD4F}"/>
              </a:ext>
            </a:extLst>
          </p:cNvPr>
          <p:cNvSpPr txBox="1"/>
          <p:nvPr/>
        </p:nvSpPr>
        <p:spPr>
          <a:xfrm>
            <a:off x="756869" y="626995"/>
            <a:ext cx="836920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God entrusts each disciple with varying </a:t>
            </a:r>
            <a:br>
              <a:rPr kumimoji="0" lang="en-US" sz="2800" b="1"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amounts of resources to invest in kingdom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building (Rom. 12:3-8)</a:t>
            </a:r>
          </a:p>
        </p:txBody>
      </p:sp>
      <p:sp>
        <p:nvSpPr>
          <p:cNvPr id="10" name="TextBox 9">
            <a:extLst>
              <a:ext uri="{FF2B5EF4-FFF2-40B4-BE49-F238E27FC236}">
                <a16:creationId xmlns:a16="http://schemas.microsoft.com/office/drawing/2014/main" id="{6AA04103-312E-467F-9592-4A6F55BAB65F}"/>
              </a:ext>
            </a:extLst>
          </p:cNvPr>
          <p:cNvSpPr txBox="1"/>
          <p:nvPr/>
        </p:nvSpPr>
        <p:spPr>
          <a:xfrm>
            <a:off x="1725389" y="3130087"/>
            <a:ext cx="5083209" cy="1661993"/>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9050" cmpd="sng">
                  <a:solidFill>
                    <a:srgbClr val="FF0066"/>
                  </a:solidFill>
                  <a:prstDash val="solid"/>
                </a:ln>
                <a:solidFill>
                  <a:prstClr val="black"/>
                </a:solidFill>
                <a:effectLst/>
                <a:uLnTx/>
                <a:uFillTx/>
                <a:latin typeface="Comic Sans MS" panose="030F0702030302020204" pitchFamily="66" charset="0"/>
                <a:ea typeface="+mn-ea"/>
                <a:cs typeface="+mn-cs"/>
              </a:rPr>
              <a:t>What do we learn about the master?</a:t>
            </a:r>
          </a:p>
        </p:txBody>
      </p:sp>
      <p:grpSp>
        <p:nvGrpSpPr>
          <p:cNvPr id="2" name="Group 1">
            <a:extLst>
              <a:ext uri="{FF2B5EF4-FFF2-40B4-BE49-F238E27FC236}">
                <a16:creationId xmlns:a16="http://schemas.microsoft.com/office/drawing/2014/main" id="{BE2A35FB-B11D-4727-84A9-9168812BA846}"/>
              </a:ext>
            </a:extLst>
          </p:cNvPr>
          <p:cNvGrpSpPr/>
          <p:nvPr/>
        </p:nvGrpSpPr>
        <p:grpSpPr>
          <a:xfrm>
            <a:off x="599638" y="3756275"/>
            <a:ext cx="2905562" cy="3246574"/>
            <a:chOff x="5869406" y="2262034"/>
            <a:chExt cx="2330927" cy="2753599"/>
          </a:xfrm>
        </p:grpSpPr>
        <p:pic>
          <p:nvPicPr>
            <p:cNvPr id="41" name="Picture 40">
              <a:extLst>
                <a:ext uri="{FF2B5EF4-FFF2-40B4-BE49-F238E27FC236}">
                  <a16:creationId xmlns:a16="http://schemas.microsoft.com/office/drawing/2014/main" id="{7C27CAD4-86C0-4F20-824D-3647FB2D40C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brightnessContrast contrast="-40000"/>
                      </a14:imgEffect>
                    </a14:imgLayer>
                  </a14:imgProps>
                </a:ext>
              </a:extLst>
            </a:blip>
            <a:srcRect l="24833" r="33333" b="13486"/>
            <a:stretch/>
          </p:blipFill>
          <p:spPr>
            <a:xfrm>
              <a:off x="6204283" y="2262034"/>
              <a:ext cx="1766009" cy="2753599"/>
            </a:xfrm>
            <a:prstGeom prst="rect">
              <a:avLst/>
            </a:prstGeom>
            <a:ln>
              <a:no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6BDEC074-6C21-443A-A41F-99A768E163DE}"/>
                </a:ext>
              </a:extLst>
            </p:cNvPr>
            <p:cNvSpPr txBox="1"/>
            <p:nvPr/>
          </p:nvSpPr>
          <p:spPr>
            <a:xfrm>
              <a:off x="5869406" y="3791303"/>
              <a:ext cx="2330927" cy="461665"/>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Ministry</a:t>
              </a:r>
            </a:p>
          </p:txBody>
        </p:sp>
      </p:grpSp>
      <p:grpSp>
        <p:nvGrpSpPr>
          <p:cNvPr id="4" name="Group 3">
            <a:extLst>
              <a:ext uri="{FF2B5EF4-FFF2-40B4-BE49-F238E27FC236}">
                <a16:creationId xmlns:a16="http://schemas.microsoft.com/office/drawing/2014/main" id="{C63F84CE-C012-4285-8180-644794FD1F9B}"/>
              </a:ext>
            </a:extLst>
          </p:cNvPr>
          <p:cNvGrpSpPr/>
          <p:nvPr/>
        </p:nvGrpSpPr>
        <p:grpSpPr>
          <a:xfrm>
            <a:off x="4495800" y="4014351"/>
            <a:ext cx="2567595" cy="2996049"/>
            <a:chOff x="9140268" y="1286368"/>
            <a:chExt cx="2567595" cy="2996049"/>
          </a:xfrm>
        </p:grpSpPr>
        <p:pic>
          <p:nvPicPr>
            <p:cNvPr id="42" name="Picture 41">
              <a:extLst>
                <a:ext uri="{FF2B5EF4-FFF2-40B4-BE49-F238E27FC236}">
                  <a16:creationId xmlns:a16="http://schemas.microsoft.com/office/drawing/2014/main" id="{103885C1-968A-4CB3-A0C1-6E036CCCA465}"/>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brightnessContrast bright="-20000" contrast="-20000"/>
                      </a14:imgEffect>
                    </a14:imgLayer>
                  </a14:imgProps>
                </a:ext>
              </a:extLst>
            </a:blip>
            <a:srcRect l="24833" r="33333" b="13486"/>
            <a:stretch/>
          </p:blipFill>
          <p:spPr>
            <a:xfrm>
              <a:off x="9376530" y="1286368"/>
              <a:ext cx="2234360" cy="2996049"/>
            </a:xfrm>
            <a:prstGeom prst="rect">
              <a:avLst/>
            </a:prstGeom>
          </p:spPr>
        </p:pic>
        <p:sp>
          <p:nvSpPr>
            <p:cNvPr id="27" name="TextBox 26">
              <a:extLst>
                <a:ext uri="{FF2B5EF4-FFF2-40B4-BE49-F238E27FC236}">
                  <a16:creationId xmlns:a16="http://schemas.microsoft.com/office/drawing/2014/main" id="{01D1025F-6BD8-480D-94E1-0394598024BE}"/>
                </a:ext>
              </a:extLst>
            </p:cNvPr>
            <p:cNvSpPr txBox="1"/>
            <p:nvPr/>
          </p:nvSpPr>
          <p:spPr>
            <a:xfrm>
              <a:off x="9140268" y="3215617"/>
              <a:ext cx="2567595" cy="830997"/>
            </a:xfrm>
            <a:prstGeom prst="rect">
              <a:avLst/>
            </a:prstGeom>
            <a:noFill/>
            <a:scene3d>
              <a:camera prst="orthographicFront">
                <a:rot lat="0" lon="0" rev="900000"/>
              </a:camera>
              <a:lightRig rig="threePt" dir="t"/>
            </a:scene3d>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Witness</a:t>
              </a:r>
              <a:b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b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opportunity</a:t>
              </a:r>
            </a:p>
          </p:txBody>
        </p:sp>
      </p:grpSp>
      <p:grpSp>
        <p:nvGrpSpPr>
          <p:cNvPr id="5" name="Group 4">
            <a:extLst>
              <a:ext uri="{FF2B5EF4-FFF2-40B4-BE49-F238E27FC236}">
                <a16:creationId xmlns:a16="http://schemas.microsoft.com/office/drawing/2014/main" id="{3FBF40D4-602E-4570-96B2-35ED344D11DC}"/>
              </a:ext>
            </a:extLst>
          </p:cNvPr>
          <p:cNvGrpSpPr/>
          <p:nvPr/>
        </p:nvGrpSpPr>
        <p:grpSpPr>
          <a:xfrm>
            <a:off x="2057400" y="4466579"/>
            <a:ext cx="2330927" cy="2490096"/>
            <a:chOff x="1131419" y="552492"/>
            <a:chExt cx="2330927" cy="2490096"/>
          </a:xfrm>
        </p:grpSpPr>
        <p:pic>
          <p:nvPicPr>
            <p:cNvPr id="43" name="Picture 42">
              <a:extLst>
                <a:ext uri="{FF2B5EF4-FFF2-40B4-BE49-F238E27FC236}">
                  <a16:creationId xmlns:a16="http://schemas.microsoft.com/office/drawing/2014/main" id="{2081F1EC-5446-4CF3-8846-52888430265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brightnessContrast contrast="-40000"/>
                      </a14:imgEffect>
                    </a14:imgLayer>
                  </a14:imgProps>
                </a:ext>
              </a:extLst>
            </a:blip>
            <a:srcRect l="24833" r="33333" b="13486"/>
            <a:stretch/>
          </p:blipFill>
          <p:spPr>
            <a:xfrm>
              <a:off x="1265371" y="552492"/>
              <a:ext cx="2141621" cy="2490096"/>
            </a:xfrm>
            <a:prstGeom prst="rect">
              <a:avLst/>
            </a:prstGeom>
          </p:spPr>
        </p:pic>
        <p:sp>
          <p:nvSpPr>
            <p:cNvPr id="19" name="TextBox 18">
              <a:extLst>
                <a:ext uri="{FF2B5EF4-FFF2-40B4-BE49-F238E27FC236}">
                  <a16:creationId xmlns:a16="http://schemas.microsoft.com/office/drawing/2014/main" id="{E1E3F8AE-9214-4503-9BAD-3C96EFFC0A9F}"/>
                </a:ext>
              </a:extLst>
            </p:cNvPr>
            <p:cNvSpPr txBox="1"/>
            <p:nvPr/>
          </p:nvSpPr>
          <p:spPr>
            <a:xfrm>
              <a:off x="1131419" y="2234271"/>
              <a:ext cx="2330927" cy="461665"/>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Education</a:t>
              </a:r>
            </a:p>
          </p:txBody>
        </p:sp>
      </p:grpSp>
      <p:grpSp>
        <p:nvGrpSpPr>
          <p:cNvPr id="6" name="Group 5">
            <a:extLst>
              <a:ext uri="{FF2B5EF4-FFF2-40B4-BE49-F238E27FC236}">
                <a16:creationId xmlns:a16="http://schemas.microsoft.com/office/drawing/2014/main" id="{45E62B87-F915-4851-8B89-EE4E84A88687}"/>
              </a:ext>
            </a:extLst>
          </p:cNvPr>
          <p:cNvGrpSpPr/>
          <p:nvPr/>
        </p:nvGrpSpPr>
        <p:grpSpPr>
          <a:xfrm>
            <a:off x="7162800" y="4490250"/>
            <a:ext cx="2042451" cy="2404531"/>
            <a:chOff x="6331529" y="4364017"/>
            <a:chExt cx="2042451" cy="2404531"/>
          </a:xfrm>
        </p:grpSpPr>
        <p:pic>
          <p:nvPicPr>
            <p:cNvPr id="44" name="Picture 43">
              <a:extLst>
                <a:ext uri="{FF2B5EF4-FFF2-40B4-BE49-F238E27FC236}">
                  <a16:creationId xmlns:a16="http://schemas.microsoft.com/office/drawing/2014/main" id="{1B1855DF-1D95-42E1-B80D-9CBB5ABC94CF}"/>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brightnessContrast bright="-40000"/>
                      </a14:imgEffect>
                    </a14:imgLayer>
                  </a14:imgProps>
                </a:ext>
              </a:extLst>
            </a:blip>
            <a:srcRect l="24833" r="33333" b="13486"/>
            <a:stretch/>
          </p:blipFill>
          <p:spPr>
            <a:xfrm>
              <a:off x="6529109" y="4364017"/>
              <a:ext cx="1844871" cy="2404531"/>
            </a:xfrm>
            <a:prstGeom prst="rect">
              <a:avLst/>
            </a:prstGeom>
          </p:spPr>
        </p:pic>
        <p:sp>
          <p:nvSpPr>
            <p:cNvPr id="33" name="TextBox 32">
              <a:extLst>
                <a:ext uri="{FF2B5EF4-FFF2-40B4-BE49-F238E27FC236}">
                  <a16:creationId xmlns:a16="http://schemas.microsoft.com/office/drawing/2014/main" id="{0C813533-1C89-4FDF-85F1-28EBCAEE96EC}"/>
                </a:ext>
              </a:extLst>
            </p:cNvPr>
            <p:cNvSpPr txBox="1"/>
            <p:nvPr/>
          </p:nvSpPr>
          <p:spPr>
            <a:xfrm>
              <a:off x="6331529" y="5748370"/>
              <a:ext cx="1905000" cy="830997"/>
            </a:xfrm>
            <a:prstGeom prst="rect">
              <a:avLst/>
            </a:prstGeom>
            <a:noFill/>
          </p:spPr>
          <p:txBody>
            <a:bodyPr wrap="square" rtlCol="0">
              <a:spAutoFit/>
              <a:scene3d>
                <a:camera prst="isometricOffAxis1Right">
                  <a:rot lat="1080000" lon="20039998" rev="90000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a:t>
              </a:r>
              <a:b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b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Possessions</a:t>
              </a:r>
            </a:p>
          </p:txBody>
        </p:sp>
      </p:grpSp>
      <p:grpSp>
        <p:nvGrpSpPr>
          <p:cNvPr id="7" name="Group 6">
            <a:extLst>
              <a:ext uri="{FF2B5EF4-FFF2-40B4-BE49-F238E27FC236}">
                <a16:creationId xmlns:a16="http://schemas.microsoft.com/office/drawing/2014/main" id="{32207049-6DC1-4952-A777-B775474C1CF8}"/>
              </a:ext>
            </a:extLst>
          </p:cNvPr>
          <p:cNvGrpSpPr/>
          <p:nvPr/>
        </p:nvGrpSpPr>
        <p:grpSpPr>
          <a:xfrm>
            <a:off x="1371600" y="5562600"/>
            <a:ext cx="1524000" cy="1349125"/>
            <a:chOff x="7534967" y="5419422"/>
            <a:chExt cx="1524000" cy="1349125"/>
          </a:xfrm>
        </p:grpSpPr>
        <p:pic>
          <p:nvPicPr>
            <p:cNvPr id="45" name="Picture 44">
              <a:extLst>
                <a:ext uri="{FF2B5EF4-FFF2-40B4-BE49-F238E27FC236}">
                  <a16:creationId xmlns:a16="http://schemas.microsoft.com/office/drawing/2014/main" id="{7AEBED96-2DB6-400F-85DC-DDE05714578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brightnessContrast contrast="-40000"/>
                      </a14:imgEffect>
                    </a14:imgLayer>
                  </a14:imgProps>
                </a:ext>
              </a:extLst>
            </a:blip>
            <a:srcRect l="24833" r="33333" b="13486"/>
            <a:stretch/>
          </p:blipFill>
          <p:spPr>
            <a:xfrm>
              <a:off x="7572811" y="5419422"/>
              <a:ext cx="1486156" cy="1349125"/>
            </a:xfrm>
            <a:prstGeom prst="rect">
              <a:avLst/>
            </a:prstGeom>
          </p:spPr>
        </p:pic>
        <p:sp>
          <p:nvSpPr>
            <p:cNvPr id="15" name="TextBox 14">
              <a:extLst>
                <a:ext uri="{FF2B5EF4-FFF2-40B4-BE49-F238E27FC236}">
                  <a16:creationId xmlns:a16="http://schemas.microsoft.com/office/drawing/2014/main" id="{1307DBB5-5B89-40FC-BD6D-1BB448DB97B8}"/>
                </a:ext>
              </a:extLst>
            </p:cNvPr>
            <p:cNvSpPr txBox="1"/>
            <p:nvPr/>
          </p:nvSpPr>
          <p:spPr>
            <a:xfrm>
              <a:off x="7534967" y="6229199"/>
              <a:ext cx="1416527" cy="492443"/>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Time</a:t>
              </a:r>
            </a:p>
          </p:txBody>
        </p:sp>
      </p:grpSp>
      <p:grpSp>
        <p:nvGrpSpPr>
          <p:cNvPr id="9" name="Group 8">
            <a:extLst>
              <a:ext uri="{FF2B5EF4-FFF2-40B4-BE49-F238E27FC236}">
                <a16:creationId xmlns:a16="http://schemas.microsoft.com/office/drawing/2014/main" id="{083CF599-D99A-4470-878C-A6E3FDC5B2E5}"/>
              </a:ext>
            </a:extLst>
          </p:cNvPr>
          <p:cNvGrpSpPr/>
          <p:nvPr/>
        </p:nvGrpSpPr>
        <p:grpSpPr>
          <a:xfrm>
            <a:off x="3200400" y="4572000"/>
            <a:ext cx="2330927" cy="2419097"/>
            <a:chOff x="6893887" y="4754975"/>
            <a:chExt cx="2330927" cy="2419097"/>
          </a:xfrm>
        </p:grpSpPr>
        <p:pic>
          <p:nvPicPr>
            <p:cNvPr id="46" name="Picture 45">
              <a:extLst>
                <a:ext uri="{FF2B5EF4-FFF2-40B4-BE49-F238E27FC236}">
                  <a16:creationId xmlns:a16="http://schemas.microsoft.com/office/drawing/2014/main" id="{433AE0E2-2B12-42C5-8C72-A502C73F036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brightnessContrast contrast="-40000"/>
                      </a14:imgEffect>
                    </a14:imgLayer>
                  </a14:imgProps>
                </a:ext>
              </a:extLst>
            </a:blip>
            <a:srcRect l="24833" r="33333" b="13486"/>
            <a:stretch/>
          </p:blipFill>
          <p:spPr>
            <a:xfrm>
              <a:off x="7235776" y="4754975"/>
              <a:ext cx="1731783" cy="2419097"/>
            </a:xfrm>
            <a:prstGeom prst="rect">
              <a:avLst/>
            </a:prstGeom>
          </p:spPr>
        </p:pic>
        <p:sp>
          <p:nvSpPr>
            <p:cNvPr id="39" name="TextBox 38">
              <a:extLst>
                <a:ext uri="{FF2B5EF4-FFF2-40B4-BE49-F238E27FC236}">
                  <a16:creationId xmlns:a16="http://schemas.microsoft.com/office/drawing/2014/main" id="{1E6E1317-8112-4DA5-8F3D-7047B28D479E}"/>
                </a:ext>
              </a:extLst>
            </p:cNvPr>
            <p:cNvSpPr txBox="1"/>
            <p:nvPr/>
          </p:nvSpPr>
          <p:spPr>
            <a:xfrm>
              <a:off x="6893887" y="6287843"/>
              <a:ext cx="2330927" cy="830997"/>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Music</a:t>
              </a:r>
              <a:b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b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ability</a:t>
              </a:r>
            </a:p>
          </p:txBody>
        </p:sp>
      </p:grpSp>
      <p:grpSp>
        <p:nvGrpSpPr>
          <p:cNvPr id="48" name="Group 47">
            <a:extLst>
              <a:ext uri="{FF2B5EF4-FFF2-40B4-BE49-F238E27FC236}">
                <a16:creationId xmlns:a16="http://schemas.microsoft.com/office/drawing/2014/main" id="{0347C568-7776-4E37-9273-4E32AE841005}"/>
              </a:ext>
            </a:extLst>
          </p:cNvPr>
          <p:cNvGrpSpPr/>
          <p:nvPr/>
        </p:nvGrpSpPr>
        <p:grpSpPr>
          <a:xfrm>
            <a:off x="-433284" y="3928714"/>
            <a:ext cx="2330927" cy="3081686"/>
            <a:chOff x="177399" y="1937024"/>
            <a:chExt cx="2330927" cy="2951761"/>
          </a:xfrm>
        </p:grpSpPr>
        <p:pic>
          <p:nvPicPr>
            <p:cNvPr id="47" name="Picture 46">
              <a:extLst>
                <a:ext uri="{FF2B5EF4-FFF2-40B4-BE49-F238E27FC236}">
                  <a16:creationId xmlns:a16="http://schemas.microsoft.com/office/drawing/2014/main" id="{AA4B33DE-CB16-4759-8B60-FD24557490EB}"/>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7943" b="89974" l="9956" r="89971">
                          <a14:foregroundMark x1="51098" y1="7943" x2="51391" y2="14193"/>
                          <a14:foregroundMark x1="63690" y1="41797" x2="62958" y2="43490"/>
                          <a14:backgroundMark x1="60322" y1="55599" x2="79209" y2="51432"/>
                          <a14:backgroundMark x1="24305" y1="62630" x2="24744" y2="90234"/>
                          <a14:backgroundMark x1="24744" y1="90234" x2="25842" y2="95443"/>
                          <a14:backgroundMark x1="67570" y1="72005" x2="64641" y2="95703"/>
                          <a14:backgroundMark x1="64641" y1="95703" x2="64641" y2="95703"/>
                        </a14:backgroundRemoval>
                      </a14:imgEffect>
                      <a14:imgEffect>
                        <a14:brightnessContrast bright="-40000" contrast="-20000"/>
                      </a14:imgEffect>
                    </a14:imgLayer>
                  </a14:imgProps>
                </a:ext>
              </a:extLst>
            </a:blip>
            <a:srcRect l="24833" r="33333" b="13486"/>
            <a:stretch/>
          </p:blipFill>
          <p:spPr>
            <a:xfrm>
              <a:off x="500262" y="1937024"/>
              <a:ext cx="1918945" cy="2951761"/>
            </a:xfrm>
            <a:prstGeom prst="rect">
              <a:avLst/>
            </a:prstGeom>
          </p:spPr>
        </p:pic>
        <p:sp>
          <p:nvSpPr>
            <p:cNvPr id="30" name="TextBox 29">
              <a:extLst>
                <a:ext uri="{FF2B5EF4-FFF2-40B4-BE49-F238E27FC236}">
                  <a16:creationId xmlns:a16="http://schemas.microsoft.com/office/drawing/2014/main" id="{6774E9F6-4432-43E2-A36C-283F4FB7C185}"/>
                </a:ext>
              </a:extLst>
            </p:cNvPr>
            <p:cNvSpPr txBox="1"/>
            <p:nvPr/>
          </p:nvSpPr>
          <p:spPr>
            <a:xfrm>
              <a:off x="177399" y="3939949"/>
              <a:ext cx="2330927" cy="830997"/>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Spiritual</a:t>
              </a:r>
              <a:b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br>
              <a:r>
                <a:rPr kumimoji="0" lang="en-US" sz="2400" b="1" i="0" u="none" strike="noStrike" kern="1200" cap="none" spc="0" normalizeH="0" baseline="0" noProof="0" dirty="0">
                  <a:ln w="12700">
                    <a:solidFill>
                      <a:srgbClr val="ED7D31">
                        <a:lumMod val="50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omic Sans MS" panose="030F0702030302020204" pitchFamily="66" charset="0"/>
                  <a:ea typeface="+mn-ea"/>
                  <a:cs typeface="+mn-cs"/>
                </a:rPr>
                <a:t>gift(s)</a:t>
              </a:r>
            </a:p>
          </p:txBody>
        </p:sp>
      </p:grpSp>
      <p:sp>
        <p:nvSpPr>
          <p:cNvPr id="28" name="TextBox 27">
            <a:extLst>
              <a:ext uri="{FF2B5EF4-FFF2-40B4-BE49-F238E27FC236}">
                <a16:creationId xmlns:a16="http://schemas.microsoft.com/office/drawing/2014/main" id="{20D3366F-1C01-4799-809D-8AC41266D289}"/>
              </a:ext>
            </a:extLst>
          </p:cNvPr>
          <p:cNvSpPr txBox="1"/>
          <p:nvPr/>
        </p:nvSpPr>
        <p:spPr>
          <a:xfrm>
            <a:off x="1969652" y="2142347"/>
            <a:ext cx="49551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5"/>
                </a:solidFill>
                <a:effectLst/>
                <a:uLnTx/>
                <a:uFillTx/>
                <a:latin typeface="Comic Sans MS" panose="030F0702030302020204" pitchFamily="66" charset="0"/>
                <a:ea typeface="+mn-ea"/>
                <a:cs typeface="+mn-cs"/>
              </a:rPr>
              <a:t>Use it or lose it!</a:t>
            </a:r>
          </a:p>
        </p:txBody>
      </p:sp>
    </p:spTree>
    <p:custDataLst>
      <p:tags r:id="rId1"/>
    </p:custDataLst>
    <p:extLst>
      <p:ext uri="{BB962C8B-B14F-4D97-AF65-F5344CB8AC3E}">
        <p14:creationId xmlns:p14="http://schemas.microsoft.com/office/powerpoint/2010/main" val="34582791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6AA04103-312E-467F-9592-4A6F55BAB65F}"/>
              </a:ext>
            </a:extLst>
          </p:cNvPr>
          <p:cNvSpPr txBox="1"/>
          <p:nvPr/>
        </p:nvSpPr>
        <p:spPr>
          <a:xfrm>
            <a:off x="1752600" y="4888785"/>
            <a:ext cx="5083209" cy="1661993"/>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9050" cmpd="sng">
                  <a:solidFill>
                    <a:srgbClr val="FF0066"/>
                  </a:solidFill>
                  <a:prstDash val="solid"/>
                </a:ln>
                <a:solidFill>
                  <a:prstClr val="black"/>
                </a:solidFill>
                <a:effectLst/>
                <a:uLnTx/>
                <a:uFillTx/>
                <a:latin typeface="Comic Sans MS" panose="030F0702030302020204" pitchFamily="66" charset="0"/>
                <a:ea typeface="+mn-ea"/>
                <a:cs typeface="+mn-cs"/>
              </a:rPr>
              <a:t>What do we learn from the good servants?</a:t>
            </a:r>
          </a:p>
        </p:txBody>
      </p:sp>
      <p:pic>
        <p:nvPicPr>
          <p:cNvPr id="18" name="Picture 17">
            <a:extLst>
              <a:ext uri="{FF2B5EF4-FFF2-40B4-BE49-F238E27FC236}">
                <a16:creationId xmlns:a16="http://schemas.microsoft.com/office/drawing/2014/main" id="{517DF475-11A3-4D19-AA7D-2D2924248C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12" b="98938" l="9906" r="89976">
                        <a14:foregroundMark x1="44929" y1="59823" x2="54127" y2="98938"/>
                      </a14:backgroundRemoval>
                    </a14:imgEffect>
                  </a14:imgLayer>
                </a14:imgProps>
              </a:ext>
              <a:ext uri="{28A0092B-C50C-407E-A947-70E740481C1C}">
                <a14:useLocalDpi xmlns:a14="http://schemas.microsoft.com/office/drawing/2010/main" val="0"/>
              </a:ext>
            </a:extLst>
          </a:blip>
          <a:srcRect l="35089" r="16916" b="19138"/>
          <a:stretch/>
        </p:blipFill>
        <p:spPr>
          <a:xfrm flipH="1">
            <a:off x="6324600" y="3790666"/>
            <a:ext cx="2743200" cy="3079366"/>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0D2D1393-62A4-46A0-8971-5BC85ADA47D7}"/>
              </a:ext>
            </a:extLst>
          </p:cNvPr>
          <p:cNvSpPr txBox="1"/>
          <p:nvPr/>
        </p:nvSpPr>
        <p:spPr>
          <a:xfrm>
            <a:off x="533400" y="600347"/>
            <a:ext cx="84822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 need to be diligent and faithful in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Kingdom work (1 Cor. 4:2)</a:t>
            </a:r>
          </a:p>
        </p:txBody>
      </p:sp>
      <p:sp>
        <p:nvSpPr>
          <p:cNvPr id="22" name="TextBox 21">
            <a:extLst>
              <a:ext uri="{FF2B5EF4-FFF2-40B4-BE49-F238E27FC236}">
                <a16:creationId xmlns:a16="http://schemas.microsoft.com/office/drawing/2014/main" id="{821FAD81-341A-419C-8146-09264470A488}"/>
              </a:ext>
            </a:extLst>
          </p:cNvPr>
          <p:cNvSpPr txBox="1"/>
          <p:nvPr/>
        </p:nvSpPr>
        <p:spPr>
          <a:xfrm>
            <a:off x="533400" y="1567182"/>
            <a:ext cx="79622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5"/>
                </a:solidFill>
                <a:effectLst/>
                <a:uLnTx/>
                <a:uFillTx/>
                <a:latin typeface="Comic Sans MS" panose="030F0702030302020204" pitchFamily="66" charset="0"/>
                <a:ea typeface="+mn-ea"/>
                <a:cs typeface="+mn-cs"/>
              </a:rPr>
              <a:t>Live as if Jesus is coming today!</a:t>
            </a:r>
          </a:p>
        </p:txBody>
      </p:sp>
      <p:pic>
        <p:nvPicPr>
          <p:cNvPr id="27" name="Picture 26">
            <a:extLst>
              <a:ext uri="{FF2B5EF4-FFF2-40B4-BE49-F238E27FC236}">
                <a16:creationId xmlns:a16="http://schemas.microsoft.com/office/drawing/2014/main" id="{30C86DBC-902E-492A-98D2-92309B6D8EB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11" b="96460" l="9906" r="89858">
                        <a14:foregroundMark x1="45991" y1="7611" x2="57075" y2="7788"/>
                        <a14:foregroundMark x1="84434" y1="95752" x2="13679" y2="96460"/>
                        <a14:foregroundMark x1="38208" y1="88673" x2="68278" y2="84425"/>
                        <a14:foregroundMark x1="68278" y1="84425" x2="68278" y2="84425"/>
                        <a14:foregroundMark x1="68868" y1="76814" x2="66981" y2="93451"/>
                      </a14:backgroundRemoval>
                    </a14:imgEffect>
                  </a14:imgLayer>
                </a14:imgProps>
              </a:ext>
              <a:ext uri="{28A0092B-C50C-407E-A947-70E740481C1C}">
                <a14:useLocalDpi xmlns:a14="http://schemas.microsoft.com/office/drawing/2010/main" val="0"/>
              </a:ext>
            </a:extLst>
          </a:blip>
          <a:stretch>
            <a:fillRect/>
          </a:stretch>
        </p:blipFill>
        <p:spPr>
          <a:xfrm flipH="1">
            <a:off x="615712" y="5719226"/>
            <a:ext cx="1709167" cy="113877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E54EB55-9B9A-45B2-AA7B-DE3746E799E9}"/>
              </a:ext>
            </a:extLst>
          </p:cNvPr>
          <p:cNvSpPr txBox="1"/>
          <p:nvPr/>
        </p:nvSpPr>
        <p:spPr>
          <a:xfrm>
            <a:off x="543426" y="2090402"/>
            <a:ext cx="79622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5"/>
                </a:solidFill>
                <a:effectLst/>
                <a:uLnTx/>
                <a:uFillTx/>
                <a:latin typeface="Comic Sans MS" panose="030F0702030302020204" pitchFamily="66" charset="0"/>
                <a:ea typeface="+mn-ea"/>
                <a:cs typeface="+mn-cs"/>
              </a:rPr>
              <a:t>Plan as if Jesus is coming in 50 years</a:t>
            </a:r>
          </a:p>
        </p:txBody>
      </p:sp>
    </p:spTree>
    <p:custDataLst>
      <p:tags r:id="rId1"/>
    </p:custDataLst>
    <p:extLst>
      <p:ext uri="{BB962C8B-B14F-4D97-AF65-F5344CB8AC3E}">
        <p14:creationId xmlns:p14="http://schemas.microsoft.com/office/powerpoint/2010/main" val="3379526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54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2" descr="http://4.bp.blogspot.com/-94_R6HEgpqY/Tu9odKuy00I/AAAAAAAACDU/-pt7dgH66M4/s1600/c.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29"/>
          <a:stretch/>
        </p:blipFill>
        <p:spPr bwMode="auto">
          <a:xfrm>
            <a:off x="2019300" y="762000"/>
            <a:ext cx="5295900" cy="313159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5057215" y="249224"/>
            <a:ext cx="2266950" cy="1066800"/>
          </a:xfrm>
          <a:prstGeom prst="wedgeRoundRectCallout">
            <a:avLst>
              <a:gd name="adj1" fmla="val -92443"/>
              <a:gd name="adj2" fmla="val 56052"/>
              <a:gd name="adj3" fmla="val 16667"/>
            </a:avLst>
          </a:prstGeom>
          <a:solidFill>
            <a:schemeClr val="bg1"/>
          </a:solidFill>
          <a:ln w="19050">
            <a:solidFill>
              <a:srgbClr val="0070C0"/>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CC"/>
                </a:solidFill>
                <a:effectLst/>
                <a:uLnTx/>
                <a:uFillTx/>
                <a:latin typeface="Comic Sans MS" panose="030F0702030302020204" pitchFamily="66" charset="0"/>
                <a:ea typeface="+mn-ea"/>
                <a:cs typeface="+mn-cs"/>
              </a:rPr>
              <a:t>Well done, </a:t>
            </a:r>
            <a:br>
              <a:rPr kumimoji="0" lang="en-US" sz="2000" b="1" i="0" u="none" strike="noStrike" kern="1200" cap="none" spc="0" normalizeH="0" baseline="0" noProof="0" dirty="0">
                <a:ln>
                  <a:noFill/>
                </a:ln>
                <a:solidFill>
                  <a:srgbClr val="0033CC"/>
                </a:solidFill>
                <a:effectLst/>
                <a:uLnTx/>
                <a:uFillTx/>
                <a:latin typeface="Comic Sans MS" panose="030F0702030302020204" pitchFamily="66" charset="0"/>
                <a:ea typeface="+mn-ea"/>
                <a:cs typeface="+mn-cs"/>
              </a:rPr>
            </a:br>
            <a:r>
              <a:rPr kumimoji="0" lang="en-US" sz="2000" b="1" i="0" u="none" strike="noStrike" kern="1200" cap="none" spc="0" normalizeH="0" baseline="0" noProof="0" dirty="0">
                <a:ln>
                  <a:noFill/>
                </a:ln>
                <a:solidFill>
                  <a:srgbClr val="0033CC"/>
                </a:solidFill>
                <a:effectLst/>
                <a:uLnTx/>
                <a:uFillTx/>
                <a:latin typeface="Comic Sans MS" panose="030F0702030302020204" pitchFamily="66" charset="0"/>
                <a:ea typeface="+mn-ea"/>
                <a:cs typeface="+mn-cs"/>
              </a:rPr>
              <a:t>good and faithful servant</a:t>
            </a:r>
          </a:p>
        </p:txBody>
      </p:sp>
      <p:sp>
        <p:nvSpPr>
          <p:cNvPr id="8" name="TextBox 7">
            <a:extLst>
              <a:ext uri="{FF2B5EF4-FFF2-40B4-BE49-F238E27FC236}">
                <a16:creationId xmlns:a16="http://schemas.microsoft.com/office/drawing/2014/main" id="{34F464D7-A6F9-4F36-96A9-58C5E5A672F9}"/>
              </a:ext>
            </a:extLst>
          </p:cNvPr>
          <p:cNvSpPr txBox="1"/>
          <p:nvPr/>
        </p:nvSpPr>
        <p:spPr>
          <a:xfrm>
            <a:off x="228600" y="3620108"/>
            <a:ext cx="883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Comic Sans MS" panose="030F0702030302020204" pitchFamily="66" charset="0"/>
                <a:ea typeface="+mn-ea"/>
                <a:cs typeface="+mn-cs"/>
              </a:rPr>
              <a:t>All faithfulness will be rewarded (1 Cor. 4:2)</a:t>
            </a:r>
          </a:p>
        </p:txBody>
      </p:sp>
      <p:sp>
        <p:nvSpPr>
          <p:cNvPr id="10" name="TextBox 9">
            <a:extLst>
              <a:ext uri="{FF2B5EF4-FFF2-40B4-BE49-F238E27FC236}">
                <a16:creationId xmlns:a16="http://schemas.microsoft.com/office/drawing/2014/main" id="{D6CED5FC-0728-4533-8520-EF1AAC1FBD51}"/>
              </a:ext>
            </a:extLst>
          </p:cNvPr>
          <p:cNvSpPr txBox="1"/>
          <p:nvPr/>
        </p:nvSpPr>
        <p:spPr>
          <a:xfrm>
            <a:off x="228600" y="4139427"/>
            <a:ext cx="883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Arial Black"/>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Comic Sans MS" panose="030F0702030302020204" pitchFamily="66" charset="0"/>
                <a:ea typeface="+mn-ea"/>
                <a:cs typeface="+mn-cs"/>
              </a:rPr>
              <a:t>There are heavenly rewards for using all </a:t>
            </a:r>
            <a:b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Comic Sans MS" panose="030F0702030302020204" pitchFamily="66" charset="0"/>
                <a:ea typeface="+mn-ea"/>
                <a:cs typeface="+mn-cs"/>
              </a:rPr>
              <a:t>   your “talents”</a:t>
            </a:r>
          </a:p>
        </p:txBody>
      </p:sp>
      <p:sp>
        <p:nvSpPr>
          <p:cNvPr id="11" name="TextBox 10">
            <a:extLst>
              <a:ext uri="{FF2B5EF4-FFF2-40B4-BE49-F238E27FC236}">
                <a16:creationId xmlns:a16="http://schemas.microsoft.com/office/drawing/2014/main" id="{4D16DE88-28A4-46AC-92A8-92503F308439}"/>
              </a:ext>
            </a:extLst>
          </p:cNvPr>
          <p:cNvSpPr txBox="1"/>
          <p:nvPr/>
        </p:nvSpPr>
        <p:spPr>
          <a:xfrm>
            <a:off x="610845" y="6144321"/>
            <a:ext cx="830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Arial Black"/>
                <a:ea typeface="+mn-ea"/>
                <a:cs typeface="+mn-cs"/>
                <a:sym typeface="Wingdings"/>
              </a:rPr>
              <a:t></a:t>
            </a: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Comic Sans MS" panose="030F0702030302020204" pitchFamily="66" charset="0"/>
                <a:ea typeface="+mn-ea"/>
                <a:cs typeface="+mn-cs"/>
              </a:rPr>
              <a:t>The joy of the Lord (Matt. 25:21, 23; 8:11)</a:t>
            </a:r>
          </a:p>
        </p:txBody>
      </p:sp>
      <p:sp>
        <p:nvSpPr>
          <p:cNvPr id="12" name="TextBox 11">
            <a:extLst>
              <a:ext uri="{FF2B5EF4-FFF2-40B4-BE49-F238E27FC236}">
                <a16:creationId xmlns:a16="http://schemas.microsoft.com/office/drawing/2014/main" id="{2C8ACEF4-37FF-4827-A1D6-72AC08FC5BB7}"/>
              </a:ext>
            </a:extLst>
          </p:cNvPr>
          <p:cNvSpPr txBox="1"/>
          <p:nvPr/>
        </p:nvSpPr>
        <p:spPr>
          <a:xfrm>
            <a:off x="610845" y="5085371"/>
            <a:ext cx="815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Arial Black"/>
                <a:ea typeface="+mn-ea"/>
                <a:cs typeface="+mn-cs"/>
                <a:sym typeface="Wingdings"/>
              </a:rPr>
              <a:t></a:t>
            </a: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Comic Sans MS" panose="030F0702030302020204" pitchFamily="66" charset="0"/>
                <a:ea typeface="+mn-ea"/>
                <a:cs typeface="+mn-cs"/>
              </a:rPr>
              <a:t>Responsible positions of service (Rev. 7:15)</a:t>
            </a:r>
          </a:p>
        </p:txBody>
      </p:sp>
      <p:sp>
        <p:nvSpPr>
          <p:cNvPr id="13" name="TextBox 12">
            <a:extLst>
              <a:ext uri="{FF2B5EF4-FFF2-40B4-BE49-F238E27FC236}">
                <a16:creationId xmlns:a16="http://schemas.microsoft.com/office/drawing/2014/main" id="{E8A9CE02-C71E-4471-B449-9F41552ED85E}"/>
              </a:ext>
            </a:extLst>
          </p:cNvPr>
          <p:cNvSpPr txBox="1"/>
          <p:nvPr/>
        </p:nvSpPr>
        <p:spPr>
          <a:xfrm>
            <a:off x="610845" y="5626224"/>
            <a:ext cx="815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Arial Black"/>
                <a:ea typeface="+mn-ea"/>
                <a:cs typeface="+mn-cs"/>
                <a:sym typeface="Wingdings"/>
              </a:rPr>
              <a:t></a:t>
            </a:r>
            <a:r>
              <a:rPr kumimoji="0" lang="en-US" sz="2800" b="1" i="0" u="none" strike="noStrike" kern="1200" cap="none" spc="0" normalizeH="0" baseline="0" noProof="0" dirty="0">
                <a:ln>
                  <a:noFill/>
                </a:ln>
                <a:solidFill>
                  <a:prstClr val="white"/>
                </a:solidFill>
                <a:effectLst>
                  <a:glow rad="228600">
                    <a:prstClr val="black">
                      <a:alpha val="94000"/>
                    </a:prstClr>
                  </a:glow>
                </a:effectLst>
                <a:uLnTx/>
                <a:uFillTx/>
                <a:latin typeface="Comic Sans MS" panose="030F0702030302020204" pitchFamily="66" charset="0"/>
                <a:ea typeface="+mn-ea"/>
                <a:cs typeface="+mn-cs"/>
              </a:rPr>
              <a:t>Crowns (2 Tim. 4:8)</a:t>
            </a:r>
          </a:p>
        </p:txBody>
      </p:sp>
      <p:grpSp>
        <p:nvGrpSpPr>
          <p:cNvPr id="9" name="Group 8"/>
          <p:cNvGrpSpPr/>
          <p:nvPr/>
        </p:nvGrpSpPr>
        <p:grpSpPr>
          <a:xfrm>
            <a:off x="0" y="78740"/>
            <a:ext cx="3962400" cy="3883660"/>
            <a:chOff x="6418464" y="2066440"/>
            <a:chExt cx="3962400" cy="3883660"/>
          </a:xfrm>
        </p:grpSpPr>
        <p:sp>
          <p:nvSpPr>
            <p:cNvPr id="5" name="Explosion 1 4"/>
            <p:cNvSpPr/>
            <p:nvPr/>
          </p:nvSpPr>
          <p:spPr>
            <a:xfrm>
              <a:off x="6418464" y="2066440"/>
              <a:ext cx="3962400" cy="3883660"/>
            </a:xfrm>
            <a:prstGeom prst="irregularSeal1">
              <a:avLst/>
            </a:prstGeom>
            <a:solidFill>
              <a:srgbClr val="FFCC00"/>
            </a:soli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837564" y="3164604"/>
              <a:ext cx="3124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whom </a:t>
              </a:r>
              <a:b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much is given, </a:t>
              </a:r>
              <a:b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much is required </a:t>
              </a:r>
              <a:b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(Lk 12:48)</a:t>
              </a:r>
            </a:p>
          </p:txBody>
        </p:sp>
      </p:grpSp>
    </p:spTree>
    <p:custDataLst>
      <p:tags r:id="rId1"/>
    </p:custDataLst>
    <p:extLst>
      <p:ext uri="{BB962C8B-B14F-4D97-AF65-F5344CB8AC3E}">
        <p14:creationId xmlns:p14="http://schemas.microsoft.com/office/powerpoint/2010/main" val="16739731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000"/>
                                        <p:tgtEl>
                                          <p:spTgt spid="10"/>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P spid="11"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6AA04103-312E-467F-9592-4A6F55BAB65F}"/>
              </a:ext>
            </a:extLst>
          </p:cNvPr>
          <p:cNvSpPr txBox="1"/>
          <p:nvPr/>
        </p:nvSpPr>
        <p:spPr>
          <a:xfrm>
            <a:off x="1344596" y="4891207"/>
            <a:ext cx="6046804" cy="1661993"/>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9050" cmpd="sng">
                  <a:solidFill>
                    <a:srgbClr val="FF0066"/>
                  </a:solidFill>
                  <a:prstDash val="solid"/>
                </a:ln>
                <a:solidFill>
                  <a:prstClr val="black"/>
                </a:solidFill>
                <a:effectLst/>
                <a:uLnTx/>
                <a:uFillTx/>
                <a:latin typeface="Comic Sans MS" panose="030F0702030302020204" pitchFamily="66" charset="0"/>
                <a:ea typeface="+mn-ea"/>
                <a:cs typeface="+mn-cs"/>
              </a:rPr>
              <a:t>What do we learn from the wicked/lazy servant??</a:t>
            </a:r>
          </a:p>
        </p:txBody>
      </p:sp>
      <p:pic>
        <p:nvPicPr>
          <p:cNvPr id="18" name="Picture 17">
            <a:extLst>
              <a:ext uri="{FF2B5EF4-FFF2-40B4-BE49-F238E27FC236}">
                <a16:creationId xmlns:a16="http://schemas.microsoft.com/office/drawing/2014/main" id="{517DF475-11A3-4D19-AA7D-2D2924248C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12" b="98938" l="9906" r="89976">
                        <a14:foregroundMark x1="44929" y1="59823" x2="54127" y2="98938"/>
                      </a14:backgroundRemoval>
                    </a14:imgEffect>
                  </a14:imgLayer>
                </a14:imgProps>
              </a:ext>
              <a:ext uri="{28A0092B-C50C-407E-A947-70E740481C1C}">
                <a14:useLocalDpi xmlns:a14="http://schemas.microsoft.com/office/drawing/2010/main" val="0"/>
              </a:ext>
            </a:extLst>
          </a:blip>
          <a:srcRect l="35089" r="16916" b="19138"/>
          <a:stretch/>
        </p:blipFill>
        <p:spPr>
          <a:xfrm flipH="1">
            <a:off x="6400800" y="3790666"/>
            <a:ext cx="2743200" cy="307936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B35DFAA-0973-4F8B-BF92-67FBA15187D9}"/>
              </a:ext>
            </a:extLst>
          </p:cNvPr>
          <p:cNvSpPr txBox="1"/>
          <p:nvPr/>
        </p:nvSpPr>
        <p:spPr>
          <a:xfrm>
            <a:off x="360010" y="417845"/>
            <a:ext cx="86868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Black"/>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Failure to use the resources God has given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you reveals:</a:t>
            </a:r>
          </a:p>
        </p:txBody>
      </p:sp>
      <p:sp>
        <p:nvSpPr>
          <p:cNvPr id="15" name="TextBox 14">
            <a:extLst>
              <a:ext uri="{FF2B5EF4-FFF2-40B4-BE49-F238E27FC236}">
                <a16:creationId xmlns:a16="http://schemas.microsoft.com/office/drawing/2014/main" id="{DF1793BE-FEE8-4A7A-85B2-448A1F4B6AC2}"/>
              </a:ext>
            </a:extLst>
          </p:cNvPr>
          <p:cNvSpPr txBox="1"/>
          <p:nvPr/>
        </p:nvSpPr>
        <p:spPr>
          <a:xfrm>
            <a:off x="838200" y="1371952"/>
            <a:ext cx="82086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Black"/>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 are a disobedient disciple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 Cor. 3:13-15)</a:t>
            </a:r>
          </a:p>
        </p:txBody>
      </p:sp>
      <p:pic>
        <p:nvPicPr>
          <p:cNvPr id="21" name="Picture 20">
            <a:extLst>
              <a:ext uri="{FF2B5EF4-FFF2-40B4-BE49-F238E27FC236}">
                <a16:creationId xmlns:a16="http://schemas.microsoft.com/office/drawing/2014/main" id="{E7C265B9-4024-41DB-931F-56BDDEF1CA0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11" b="96460" l="9906" r="89858">
                        <a14:foregroundMark x1="45991" y1="7611" x2="57075" y2="7788"/>
                        <a14:foregroundMark x1="84434" y1="95752" x2="13679" y2="96460"/>
                        <a14:foregroundMark x1="38208" y1="88673" x2="68278" y2="84425"/>
                        <a14:foregroundMark x1="68278" y1="84425" x2="68278" y2="84425"/>
                        <a14:foregroundMark x1="68868" y1="76814" x2="66981" y2="93451"/>
                      </a14:backgroundRemoval>
                    </a14:imgEffect>
                  </a14:imgLayer>
                </a14:imgProps>
              </a:ext>
              <a:ext uri="{28A0092B-C50C-407E-A947-70E740481C1C}">
                <a14:useLocalDpi xmlns:a14="http://schemas.microsoft.com/office/drawing/2010/main" val="0"/>
              </a:ext>
            </a:extLst>
          </a:blip>
          <a:stretch>
            <a:fillRect/>
          </a:stretch>
        </p:blipFill>
        <p:spPr>
          <a:xfrm flipH="1">
            <a:off x="424433" y="5719226"/>
            <a:ext cx="1709167" cy="113877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18C3785-2097-4C22-97EF-072697596F07}"/>
              </a:ext>
            </a:extLst>
          </p:cNvPr>
          <p:cNvSpPr txBox="1"/>
          <p:nvPr/>
        </p:nvSpPr>
        <p:spPr>
          <a:xfrm>
            <a:off x="842683" y="2301157"/>
            <a:ext cx="83013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Black"/>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 are not a true disciple and will be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cast into hell (Matt. 7:21)?</a:t>
            </a:r>
          </a:p>
        </p:txBody>
      </p:sp>
      <p:grpSp>
        <p:nvGrpSpPr>
          <p:cNvPr id="16" name="Group 15">
            <a:extLst>
              <a:ext uri="{FF2B5EF4-FFF2-40B4-BE49-F238E27FC236}">
                <a16:creationId xmlns:a16="http://schemas.microsoft.com/office/drawing/2014/main" id="{71BEEB01-0B2E-4A3D-B28E-D3DF0E2A0EFD}"/>
              </a:ext>
            </a:extLst>
          </p:cNvPr>
          <p:cNvGrpSpPr/>
          <p:nvPr/>
        </p:nvGrpSpPr>
        <p:grpSpPr>
          <a:xfrm>
            <a:off x="838200" y="2938790"/>
            <a:ext cx="2856092" cy="3081010"/>
            <a:chOff x="-36692" y="0"/>
            <a:chExt cx="2856092" cy="3081010"/>
          </a:xfrm>
        </p:grpSpPr>
        <p:sp>
          <p:nvSpPr>
            <p:cNvPr id="17" name="Explosion 1 23">
              <a:extLst>
                <a:ext uri="{FF2B5EF4-FFF2-40B4-BE49-F238E27FC236}">
                  <a16:creationId xmlns:a16="http://schemas.microsoft.com/office/drawing/2014/main" id="{24B584D1-D074-4AB4-81F0-F15930865962}"/>
                </a:ext>
              </a:extLst>
            </p:cNvPr>
            <p:cNvSpPr/>
            <p:nvPr/>
          </p:nvSpPr>
          <p:spPr>
            <a:xfrm>
              <a:off x="0" y="0"/>
              <a:ext cx="2819400" cy="3081010"/>
            </a:xfrm>
            <a:prstGeom prst="irregularSeal1">
              <a:avLst/>
            </a:prstGeom>
            <a:gradFill flip="none" rotWithShape="1">
              <a:gsLst>
                <a:gs pos="0">
                  <a:srgbClr val="FF7C80">
                    <a:shade val="30000"/>
                    <a:satMod val="115000"/>
                  </a:srgbClr>
                </a:gs>
                <a:gs pos="50000">
                  <a:srgbClr val="FF7C80">
                    <a:shade val="67500"/>
                    <a:satMod val="115000"/>
                  </a:srgbClr>
                </a:gs>
                <a:gs pos="100000">
                  <a:srgbClr val="FF7C80">
                    <a:shade val="100000"/>
                    <a:satMod val="115000"/>
                  </a:srgbClr>
                </a:gs>
              </a:gsLst>
              <a:path path="circle">
                <a:fillToRect l="50000" t="50000" r="50000" b="50000"/>
              </a:path>
              <a:tileRect/>
            </a:gradFill>
            <a:scene3d>
              <a:camera prst="orthographicFront">
                <a:rot lat="0" lon="0" rev="0"/>
              </a:camera>
              <a:lightRig rig="threePt" dir="t">
                <a:rot lat="0" lon="0" rev="1200000"/>
              </a:lightRig>
            </a:scene3d>
            <a:sp3d>
              <a:bevelT w="63500" h="25400" prst="relaxedInset"/>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130682F-3916-41C7-B798-F7EE59BE552B}"/>
                </a:ext>
              </a:extLst>
            </p:cNvPr>
            <p:cNvSpPr txBox="1"/>
            <p:nvPr/>
          </p:nvSpPr>
          <p:spPr>
            <a:xfrm>
              <a:off x="-36692" y="838200"/>
              <a:ext cx="2667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Be ready </a:t>
              </a:r>
              <a:br>
                <a:rPr kumimoji="0" lang="en-US" sz="2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r>
                <a:rPr kumimoji="0" lang="en-US" sz="2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to meet Jesus!</a:t>
              </a:r>
              <a:br>
                <a:rPr kumimoji="0" lang="en-US" sz="2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r>
                <a:rPr kumimoji="0" lang="en-US" sz="2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Rev. 22:12</a:t>
              </a:r>
            </a:p>
          </p:txBody>
        </p:sp>
      </p:grpSp>
    </p:spTree>
    <p:custDataLst>
      <p:tags r:id="rId1"/>
    </p:custDataLst>
    <p:extLst>
      <p:ext uri="{BB962C8B-B14F-4D97-AF65-F5344CB8AC3E}">
        <p14:creationId xmlns:p14="http://schemas.microsoft.com/office/powerpoint/2010/main" val="3560948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A87E56-26C0-4C96-A02E-3EC3A655BA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7. Judgment on Gentiles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25:31-46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predicts judgment on living Gentiles based on their treatment of Israel to determine their entrance into the millennial kingdom </a:t>
            </a:r>
          </a:p>
        </p:txBody>
      </p:sp>
    </p:spTree>
    <p:extLst>
      <p:ext uri="{BB962C8B-B14F-4D97-AF65-F5344CB8AC3E}">
        <p14:creationId xmlns:p14="http://schemas.microsoft.com/office/powerpoint/2010/main" val="1058227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en-US">
                <a:latin typeface="Arial" charset="0"/>
              </a:rPr>
              <a:t>Judgment of the</a:t>
            </a:r>
            <a:br>
              <a:rPr lang="en-US">
                <a:latin typeface="Arial" charset="0"/>
              </a:rPr>
            </a:br>
            <a:r>
              <a:rPr lang="en-US">
                <a:latin typeface="Arial" charset="0"/>
              </a:rPr>
              <a:t>the Nations </a:t>
            </a:r>
            <a:br>
              <a:rPr lang="en-US">
                <a:latin typeface="Arial" charset="0"/>
              </a:rPr>
            </a:br>
            <a:r>
              <a:rPr lang="en-US">
                <a:latin typeface="Arial" charset="0"/>
              </a:rPr>
              <a:t>(Sheep &amp; Goats)</a:t>
            </a:r>
            <a:endParaRPr lang="en-US">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160</a:t>
            </a:r>
            <a:endParaRPr kumimoji="0" lang="en-US" sz="1800" b="0" i="0" u="none" strike="noStrike" kern="1200" cap="none" spc="0" normalizeH="0" baseline="0" noProof="0">
              <a:ln>
                <a:noFill/>
              </a:ln>
              <a:solidFill>
                <a:srgbClr val="FFFFFF"/>
              </a:solidFill>
              <a:effectLst/>
              <a:uLnTx/>
              <a:uFillTx/>
              <a:latin typeface="Arial" charset="0"/>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NLT Matthew 25:31 </a:t>
            </a:r>
            <a:r>
              <a:rPr kumimoji="0" lang="mr-IN"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But when the Son of Man comes in his glory, and all the angels with him, then he will sit upon his glorious throne.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32</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All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the nations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will be gathered in his presence, and he will separate them as a shepherd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separates the sheep from the goats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33</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He will place the sheep at his right hand and the goats at his left.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34</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Then the King will say to those on the right, </a:t>
            </a:r>
            <a:r>
              <a:rPr kumimoji="0" lang="mr-I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Come, you who are blessed by my Father, inherit the Kingdom prepared for you from the foundation of the world.</a:t>
            </a:r>
            <a:r>
              <a:rPr kumimoji="0" lang="mr-IN"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68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Beginning of Birth Pangs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Great Tribulation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(9-14, 21-22)</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Abomination of Desolation</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(15-20)</a:t>
            </a: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False Christs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&amp; Prophets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Second Coming (27-31):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Coming of the Son of Man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 25:31-46)</a:t>
            </a:r>
          </a:p>
        </p:txBody>
      </p:sp>
      <p:sp>
        <p:nvSpPr>
          <p:cNvPr id="21" name="Text Box 4"/>
          <p:cNvSpPr txBox="1">
            <a:spLocks noChangeArrowheads="1"/>
          </p:cNvSpPr>
          <p:nvPr/>
        </p:nvSpPr>
        <p:spPr bwMode="auto">
          <a:xfrm>
            <a:off x="6336196" y="5035242"/>
            <a:ext cx="1368152"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of the Nations</a:t>
            </a: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Goats</a:t>
            </a: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Correlation with Revelation</a:t>
            </a:r>
          </a:p>
        </p:txBody>
      </p:sp>
      <p:sp>
        <p:nvSpPr>
          <p:cNvPr id="30" name="Text Box 4"/>
          <p:cNvSpPr txBox="1">
            <a:spLocks noChangeArrowheads="1"/>
          </p:cNvSpPr>
          <p:nvPr/>
        </p:nvSpPr>
        <p:spPr bwMode="auto">
          <a:xfrm>
            <a:off x="4263887" y="6167045"/>
            <a:ext cx="1460241"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19:11-21</a:t>
            </a:r>
          </a:p>
        </p:txBody>
      </p:sp>
    </p:spTree>
    <p:extLst>
      <p:ext uri="{BB962C8B-B14F-4D97-AF65-F5344CB8AC3E}">
        <p14:creationId xmlns:p14="http://schemas.microsoft.com/office/powerpoint/2010/main" val="208644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en-US" b="1" dirty="0" err="1">
                <a:solidFill>
                  <a:schemeClr val="tx1"/>
                </a:solidFill>
                <a:latin typeface="Arial" charset="0"/>
                <a:ea typeface="ＭＳ Ｐゴシック" charset="0"/>
              </a:rPr>
              <a:t>Aren</a:t>
            </a:r>
            <a:r>
              <a:rPr lang="mr-IN" b="1" dirty="0">
                <a:solidFill>
                  <a:schemeClr val="tx1"/>
                </a:solidFill>
                <a:latin typeface="Arial" charset="0"/>
                <a:ea typeface="ＭＳ Ｐゴシック" charset="0"/>
              </a:rPr>
              <a:t>'</a:t>
            </a:r>
            <a:r>
              <a:rPr lang="en-US" b="1" dirty="0">
                <a:solidFill>
                  <a:schemeClr val="tx1"/>
                </a:solidFill>
                <a:latin typeface="Arial" charset="0"/>
                <a:ea typeface="ＭＳ Ｐゴシック" charset="0"/>
              </a:rPr>
              <a:t>t Sheep &amp; Goats the Same?</a:t>
            </a:r>
          </a:p>
        </p:txBody>
      </p:sp>
      <p:pic>
        <p:nvPicPr>
          <p:cNvPr id="377858" name="Picture 5" descr="rev 19 goat and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8211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378883"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All the nations will be gathered in his presence, and he will separate the people as a shepherd separates the sheep from the goats. </a:t>
            </a:r>
            <a:r>
              <a:rPr kumimoji="0" lang="en-US"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33</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will place the sheep at his right hand and the goats at his left</a:t>
            </a:r>
            <a:r>
              <a:rPr kumimoji="0" lang="mr-I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(Matt. 25:31-32).</a:t>
            </a:r>
          </a:p>
        </p:txBody>
      </p:sp>
    </p:spTree>
    <p:extLst>
      <p:ext uri="{BB962C8B-B14F-4D97-AF65-F5344CB8AC3E}">
        <p14:creationId xmlns:p14="http://schemas.microsoft.com/office/powerpoint/2010/main" val="7936867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8" name="TextBox 7"/>
          <p:cNvSpPr txBox="1">
            <a:spLocks noChangeArrowheads="1"/>
          </p:cNvSpPr>
          <p:nvPr/>
        </p:nvSpPr>
        <p:spPr bwMode="auto">
          <a:xfrm>
            <a:off x="0" y="4191000"/>
            <a:ext cx="914400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rPr>
              <a:t>32 </a:t>
            </a:r>
            <a:r>
              <a:rPr kumimoji="0" lang="en-US" sz="2400" b="1" i="0" u="none" strike="noStrike" kern="1200" cap="none" spc="0" normalizeH="0" baseline="0" noProof="0" dirty="0">
                <a:ln>
                  <a:noFill/>
                </a:ln>
                <a:solidFill>
                  <a:srgbClr val="FF0000"/>
                </a:solidFill>
                <a:effectLst/>
                <a:uLnTx/>
                <a:uFillTx/>
                <a:latin typeface="Arial" charset="0"/>
              </a:rPr>
              <a:t>All the nations will be gathered in his presence, and he will separate the people </a:t>
            </a:r>
            <a:r>
              <a:rPr kumimoji="0" lang="en-US" sz="2400" b="1" i="0" u="none" strike="noStrike" kern="1200" cap="none" spc="0" normalizeH="0" baseline="0" noProof="0" dirty="0">
                <a:ln>
                  <a:noFill/>
                </a:ln>
                <a:solidFill>
                  <a:srgbClr val="000000"/>
                </a:solidFill>
                <a:effectLst/>
                <a:uLnTx/>
                <a:uFillTx/>
                <a:latin typeface="Arial" charset="0"/>
              </a:rPr>
              <a:t>as a shepherd separates the sheep from the goats. </a:t>
            </a:r>
            <a:r>
              <a:rPr kumimoji="0" lang="en-US" sz="2400" b="1" i="0" u="none" strike="noStrike" kern="1200" cap="none" spc="0" normalizeH="0" baseline="30000" noProof="0" dirty="0">
                <a:ln>
                  <a:noFill/>
                </a:ln>
                <a:solidFill>
                  <a:srgbClr val="000000"/>
                </a:solidFill>
                <a:effectLst/>
                <a:uLnTx/>
                <a:uFillTx/>
                <a:latin typeface="Arial" charset="0"/>
              </a:rPr>
              <a:t>33 </a:t>
            </a:r>
            <a:r>
              <a:rPr kumimoji="0" lang="en-US" sz="2400" b="1" i="0" u="none" strike="noStrike" kern="1200" cap="none" spc="0" normalizeH="0" baseline="0" noProof="0" dirty="0">
                <a:ln>
                  <a:noFill/>
                </a:ln>
                <a:solidFill>
                  <a:srgbClr val="000000"/>
                </a:solidFill>
                <a:effectLst/>
                <a:uLnTx/>
                <a:uFillTx/>
                <a:latin typeface="Arial" charset="0"/>
              </a:rPr>
              <a:t>He will place the sheep at his right hand and the goats at his left.</a:t>
            </a:r>
            <a:endParaRPr kumimoji="0" lang="en-US" sz="2400" b="1" i="1" u="none" strike="noStrike" kern="1200" cap="none" spc="0" normalizeH="0" baseline="0" noProof="0" dirty="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rPr>
              <a:t>34 </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rPr>
              <a:t>Then the King will say to those on his right, </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rPr>
              <a:t>Come, you who are blessed by my Father, inherit the Kingdom prepared for you from the creation of the world</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rPr>
              <a:t> (Matt. 25:31-34 NLT).</a:t>
            </a:r>
            <a:endParaRPr kumimoji="0" lang="en-US" sz="2400" b="1" i="0" u="none" strike="noStrike" kern="1200" cap="none" spc="0" normalizeH="0" baseline="0" noProof="0" dirty="0">
              <a:ln>
                <a:noFill/>
              </a:ln>
              <a:solidFill>
                <a:srgbClr val="000000"/>
              </a:solidFill>
              <a:effectLst/>
              <a:uLnTx/>
              <a:uFillTx/>
              <a:latin typeface="Arial" charset="0"/>
            </a:endParaRPr>
          </a:p>
        </p:txBody>
      </p:sp>
      <p:sp>
        <p:nvSpPr>
          <p:cNvPr id="9" name="TextBox 8"/>
          <p:cNvSpPr txBox="1">
            <a:spLocks noChangeArrowheads="1"/>
          </p:cNvSpPr>
          <p:nvPr/>
        </p:nvSpPr>
        <p:spPr bwMode="auto">
          <a:xfrm>
            <a:off x="5867400" y="1512888"/>
            <a:ext cx="30480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rPr>
              <a:t>31 </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rPr>
              <a:t>But when the Son of Man comes in his glory, and all the angels with him, then he will sit upon his glorious throne. </a:t>
            </a:r>
            <a:endParaRPr kumimoji="0" lang="en-US" sz="2400" b="1"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809453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7" name="TextBox 6"/>
          <p:cNvSpPr txBox="1">
            <a:spLocks noChangeArrowheads="1"/>
          </p:cNvSpPr>
          <p:nvPr/>
        </p:nvSpPr>
        <p:spPr bwMode="auto">
          <a:xfrm>
            <a:off x="0" y="4011613"/>
            <a:ext cx="914400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rPr>
              <a:t>43 </a:t>
            </a:r>
            <a:r>
              <a:rPr kumimoji="0" lang="en-US" sz="2000" b="1" i="0" u="none" strike="noStrike" kern="1200" cap="none" spc="0" normalizeH="0" baseline="0" noProof="0" dirty="0">
                <a:ln>
                  <a:noFill/>
                </a:ln>
                <a:solidFill>
                  <a:srgbClr val="000000"/>
                </a:solidFill>
                <a:effectLst/>
                <a:uLnTx/>
                <a:uFillTx/>
                <a:latin typeface="Arial" charset="0"/>
              </a:rPr>
              <a:t>I was a stranger,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invite me into your home. I was naked,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give me clothing. I was sick and in prison,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visit me.</a:t>
            </a:r>
            <a:r>
              <a:rPr kumimoji="0" lang="mr-IN" altLang="ja-JP" sz="2000" b="1" i="0" u="none" strike="noStrike" kern="1200" cap="none" spc="0" normalizeH="0" baseline="0" noProof="0" dirty="0">
                <a:ln>
                  <a:noFill/>
                </a:ln>
                <a:solidFill>
                  <a:srgbClr val="000000"/>
                </a:solidFill>
                <a:effectLst/>
                <a:uLnTx/>
                <a:uFillTx/>
                <a:latin typeface="Arial" charset="0"/>
              </a:rPr>
              <a:t>'</a:t>
            </a:r>
            <a:endParaRPr kumimoji="0" lang="en-US" altLang="ja-JP" sz="2000" b="1" i="0" u="none" strike="noStrike" kern="1200" cap="none" spc="0" normalizeH="0" baseline="0" noProof="0" dirty="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rPr>
              <a:t>44 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Then they will reply,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Lord, when did we ever see you hungry or thirsty or a stranger or naked or sick or in prison, and not help you?</a:t>
            </a:r>
            <a:r>
              <a:rPr kumimoji="0" lang="mr-IN" altLang="ja-JP" sz="2000" b="1" i="0" u="none" strike="noStrike" kern="1200" cap="none" spc="0" normalizeH="0" baseline="0" noProof="0" dirty="0">
                <a:ln>
                  <a:noFill/>
                </a:ln>
                <a:solidFill>
                  <a:srgbClr val="000000"/>
                </a:solidFill>
                <a:effectLst/>
                <a:uLnTx/>
                <a:uFillTx/>
                <a:latin typeface="Arial" charset="0"/>
              </a:rPr>
              <a:t>'</a:t>
            </a:r>
            <a:endParaRPr kumimoji="0" lang="en-US" altLang="ja-JP" sz="2000" b="1" i="0" u="none" strike="noStrike" kern="1200" cap="none" spc="0" normalizeH="0" baseline="0" noProof="0" dirty="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rPr>
              <a:t>45 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And he will answer,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I tell you the truth, when you refused to help the least of these my brothers and sisters, you were refusing to help me.</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 </a:t>
            </a:r>
            <a:r>
              <a:rPr kumimoji="0" lang="en-US" altLang="ja-JP" sz="2000" b="1" i="0" u="none" strike="noStrike" kern="1200" cap="none" spc="0" normalizeH="0" baseline="30000" noProof="0" dirty="0">
                <a:ln>
                  <a:noFill/>
                </a:ln>
                <a:solidFill>
                  <a:srgbClr val="000000"/>
                </a:solidFill>
                <a:effectLst/>
                <a:uLnTx/>
                <a:uFillTx/>
                <a:latin typeface="Arial" charset="0"/>
              </a:rPr>
              <a:t>46 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And </a:t>
            </a:r>
            <a:r>
              <a:rPr kumimoji="0" lang="en-US" altLang="ja-JP" sz="2000" b="1" i="0" u="none" strike="noStrike" kern="1200" cap="none" spc="0" normalizeH="0" baseline="0" noProof="0" dirty="0">
                <a:ln>
                  <a:noFill/>
                </a:ln>
                <a:solidFill>
                  <a:srgbClr val="FF0000"/>
                </a:solidFill>
                <a:effectLst/>
                <a:uLnTx/>
                <a:uFillTx/>
                <a:latin typeface="Arial" charset="0"/>
              </a:rPr>
              <a:t>they will go away into eternal punishment</a:t>
            </a:r>
            <a:r>
              <a:rPr kumimoji="0" lang="en-US" altLang="ja-JP" sz="2000" b="1" i="0" u="none" strike="noStrike" kern="1200" cap="none" spc="0" normalizeH="0" baseline="0" noProof="0" dirty="0">
                <a:ln>
                  <a:noFill/>
                </a:ln>
                <a:solidFill>
                  <a:srgbClr val="000000"/>
                </a:solidFill>
                <a:effectLst/>
                <a:uLnTx/>
                <a:uFillTx/>
                <a:latin typeface="Arial" charset="0"/>
              </a:rPr>
              <a:t>, but the righteous will go into eternal life</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 (Matt. 25:41-46 NLT).</a:t>
            </a:r>
            <a:endParaRPr kumimoji="0" lang="en-US" sz="2000" b="1" i="0" u="none" strike="noStrike" kern="1200" cap="none" spc="0" normalizeH="0" baseline="0" noProof="0" dirty="0">
              <a:ln>
                <a:noFill/>
              </a:ln>
              <a:solidFill>
                <a:srgbClr val="000000"/>
              </a:solidFill>
              <a:effectLst/>
              <a:uLnTx/>
              <a:uFillTx/>
              <a:latin typeface="Arial" charset="0"/>
            </a:endParaRPr>
          </a:p>
        </p:txBody>
      </p:sp>
      <p:sp>
        <p:nvSpPr>
          <p:cNvPr id="9" name="TextBox 8"/>
          <p:cNvSpPr txBox="1">
            <a:spLocks noChangeArrowheads="1"/>
          </p:cNvSpPr>
          <p:nvPr/>
        </p:nvSpPr>
        <p:spPr bwMode="auto">
          <a:xfrm>
            <a:off x="5791200" y="868363"/>
            <a:ext cx="3429000"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rPr>
              <a:t>41 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Then the King will turn to those on the left and say,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FF0000"/>
                </a:solidFill>
                <a:effectLst/>
                <a:uLnTx/>
                <a:uFillTx/>
                <a:latin typeface="Arial" charset="0"/>
              </a:rPr>
              <a:t>Away with you, you cursed ones, into the eternal fire prepared for the devil and his demons</a:t>
            </a:r>
            <a:r>
              <a:rPr kumimoji="0" lang="en-US" altLang="ja-JP" sz="2000" b="1" i="0" u="none" strike="noStrike" kern="1200" cap="none" spc="0" normalizeH="0" baseline="0" noProof="0" dirty="0">
                <a:ln>
                  <a:noFill/>
                </a:ln>
                <a:solidFill>
                  <a:srgbClr val="000000"/>
                </a:solidFill>
                <a:effectLst/>
                <a:uLnTx/>
                <a:uFillTx/>
                <a:latin typeface="Arial" charset="0"/>
              </a:rPr>
              <a:t>. </a:t>
            </a:r>
            <a:r>
              <a:rPr kumimoji="0" lang="en-US" altLang="ja-JP" sz="2000" b="1" i="0" u="none" strike="noStrike" kern="1200" cap="none" spc="0" normalizeH="0" baseline="30000" noProof="0" dirty="0">
                <a:ln>
                  <a:noFill/>
                </a:ln>
                <a:solidFill>
                  <a:srgbClr val="000000"/>
                </a:solidFill>
                <a:effectLst/>
                <a:uLnTx/>
                <a:uFillTx/>
                <a:latin typeface="Arial" charset="0"/>
              </a:rPr>
              <a:t>42 </a:t>
            </a:r>
            <a:r>
              <a:rPr kumimoji="0" lang="en-US" altLang="ja-JP" sz="2000" b="1" i="0" u="none" strike="noStrike" kern="1200" cap="none" spc="0" normalizeH="0" baseline="0" noProof="0" dirty="0">
                <a:ln>
                  <a:noFill/>
                </a:ln>
                <a:solidFill>
                  <a:srgbClr val="000000"/>
                </a:solidFill>
                <a:effectLst/>
                <a:uLnTx/>
                <a:uFillTx/>
                <a:latin typeface="Arial" charset="0"/>
              </a:rPr>
              <a:t>For I was hungry,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feed me. I was thirsty,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give me a drink. </a:t>
            </a:r>
            <a:endParaRPr kumimoji="0" lang="en-US" sz="2000" b="1"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326304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 xmlns:a14="http://schemas.microsoft.com/office/drawing/2010/main">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27012" name="Rectangle 4"/>
          <p:cNvSpPr>
            <a:spLocks noGrp="1" noChangeArrowheads="1"/>
          </p:cNvSpPr>
          <p:nvPr>
            <p:ph type="title" idx="4294967295"/>
          </p:nvPr>
        </p:nvSpPr>
        <p:spPr>
          <a:xfrm>
            <a:off x="971557" y="609607"/>
            <a:ext cx="7129463" cy="646113"/>
          </a:xfrm>
        </p:spPr>
        <p:txBody>
          <a:bodyPr anchor="t">
            <a:spAutoFit/>
          </a:bodyPr>
          <a:lstStyle/>
          <a:p>
            <a:pPr eaLnBrk="1" hangingPunct="1"/>
            <a:r>
              <a:rPr lang="en-US" sz="3600" b="1">
                <a:latin typeface="Arial" charset="0"/>
              </a:rPr>
              <a:t>Olivet Discourse Overview</a:t>
            </a:r>
          </a:p>
        </p:txBody>
      </p:sp>
      <p:sp>
        <p:nvSpPr>
          <p:cNvPr id="427013" name="Text Box 2"/>
          <p:cNvSpPr txBox="1">
            <a:spLocks noChangeArrowheads="1"/>
          </p:cNvSpPr>
          <p:nvPr/>
        </p:nvSpPr>
        <p:spPr bwMode="auto">
          <a:xfrm>
            <a:off x="857885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27</a:t>
            </a:r>
          </a:p>
        </p:txBody>
      </p:sp>
      <p:sp>
        <p:nvSpPr>
          <p:cNvPr id="427014" name="TextBox 1"/>
          <p:cNvSpPr txBox="1">
            <a:spLocks noChangeArrowheads="1"/>
          </p:cNvSpPr>
          <p:nvPr/>
        </p:nvSpPr>
        <p:spPr bwMode="auto">
          <a:xfrm>
            <a:off x="2842965" y="3079751"/>
            <a:ext cx="1296987"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Church Age</a:t>
            </a:r>
          </a:p>
        </p:txBody>
      </p:sp>
      <p:sp>
        <p:nvSpPr>
          <p:cNvPr id="427015" name="TextBox 5"/>
          <p:cNvSpPr txBox="1">
            <a:spLocks noChangeArrowheads="1"/>
          </p:cNvSpPr>
          <p:nvPr/>
        </p:nvSpPr>
        <p:spPr bwMode="auto">
          <a:xfrm>
            <a:off x="7667625" y="3079751"/>
            <a:ext cx="1296988"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Millennium</a:t>
            </a:r>
          </a:p>
        </p:txBody>
      </p:sp>
      <p:sp>
        <p:nvSpPr>
          <p:cNvPr id="427016" name="TextBox 6"/>
          <p:cNvSpPr txBox="1">
            <a:spLocks noChangeArrowheads="1"/>
          </p:cNvSpPr>
          <p:nvPr/>
        </p:nvSpPr>
        <p:spPr bwMode="auto">
          <a:xfrm>
            <a:off x="5940425" y="3079751"/>
            <a:ext cx="1295400"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Tribulation</a:t>
            </a:r>
          </a:p>
        </p:txBody>
      </p:sp>
      <p:sp>
        <p:nvSpPr>
          <p:cNvPr id="427017" name="TextBox 7"/>
          <p:cNvSpPr txBox="1">
            <a:spLocks noChangeArrowheads="1"/>
          </p:cNvSpPr>
          <p:nvPr/>
        </p:nvSpPr>
        <p:spPr bwMode="auto">
          <a:xfrm>
            <a:off x="1403351" y="4089407"/>
            <a:ext cx="244792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 Scattered Luke 21:24</a:t>
            </a:r>
          </a:p>
        </p:txBody>
      </p:sp>
      <p:sp>
        <p:nvSpPr>
          <p:cNvPr id="427018" name="TextBox 8"/>
          <p:cNvSpPr txBox="1">
            <a:spLocks noChangeArrowheads="1"/>
          </p:cNvSpPr>
          <p:nvPr/>
        </p:nvSpPr>
        <p:spPr bwMode="auto">
          <a:xfrm>
            <a:off x="3932245" y="4089407"/>
            <a:ext cx="164782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Return to the Land</a:t>
            </a:r>
          </a:p>
        </p:txBody>
      </p:sp>
      <p:sp>
        <p:nvSpPr>
          <p:cNvPr id="427019" name="TextBox 10"/>
          <p:cNvSpPr txBox="1">
            <a:spLocks noChangeArrowheads="1"/>
          </p:cNvSpPr>
          <p:nvPr/>
        </p:nvSpPr>
        <p:spPr bwMode="auto">
          <a:xfrm>
            <a:off x="6011400" y="6248393"/>
            <a:ext cx="2943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Adapted from Salem Kirban</a:t>
            </a:r>
            <a:br>
              <a:rPr kumimoji="0" lang="en-US" sz="1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1000" b="1" i="1" u="none" strike="noStrike" kern="1200" cap="none" spc="0" normalizeH="0" baseline="0" noProof="0">
                <a:ln>
                  <a:noFill/>
                </a:ln>
                <a:solidFill>
                  <a:srgbClr val="FFFFFF"/>
                </a:solidFill>
                <a:effectLst/>
                <a:uLnTx/>
                <a:uFillTx/>
                <a:latin typeface="Arial" charset="0"/>
                <a:ea typeface="ＭＳ Ｐゴシック" charset="0"/>
              </a:rPr>
              <a:t>Charts on Revelation</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(1979), 48</a:t>
            </a:r>
          </a:p>
        </p:txBody>
      </p:sp>
      <p:sp>
        <p:nvSpPr>
          <p:cNvPr id="427020" name="TextBox 11"/>
          <p:cNvSpPr txBox="1">
            <a:spLocks noChangeArrowheads="1"/>
          </p:cNvSpPr>
          <p:nvPr/>
        </p:nvSpPr>
        <p:spPr bwMode="auto">
          <a:xfrm>
            <a:off x="6370645" y="3505200"/>
            <a:ext cx="129698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The Great 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Daniel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24:15</a:t>
            </a:r>
          </a:p>
        </p:txBody>
      </p:sp>
      <p:sp>
        <p:nvSpPr>
          <p:cNvPr id="427021" name="TextBox 12"/>
          <p:cNvSpPr txBox="1">
            <a:spLocks noChangeArrowheads="1"/>
          </p:cNvSpPr>
          <p:nvPr/>
        </p:nvSpPr>
        <p:spPr bwMode="auto">
          <a:xfrm>
            <a:off x="6916744" y="4787901"/>
            <a:ext cx="14414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Judgment </a:t>
            </a:r>
            <a:b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of the Gentile 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Matt. 25:31-46</a:t>
            </a:r>
          </a:p>
        </p:txBody>
      </p:sp>
      <p:sp>
        <p:nvSpPr>
          <p:cNvPr id="427022" name="TextBox 13"/>
          <p:cNvSpPr txBox="1">
            <a:spLocks noChangeArrowheads="1"/>
          </p:cNvSpPr>
          <p:nvPr/>
        </p:nvSpPr>
        <p:spPr bwMode="auto">
          <a:xfrm>
            <a:off x="1042995" y="1739907"/>
            <a:ext cx="12969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Second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27023" name="TextBox 14"/>
          <p:cNvSpPr txBox="1">
            <a:spLocks noChangeArrowheads="1"/>
          </p:cNvSpPr>
          <p:nvPr/>
        </p:nvSpPr>
        <p:spPr bwMode="auto">
          <a:xfrm>
            <a:off x="4572000" y="1739907"/>
            <a:ext cx="15128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1 Thessalonians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4:14-17</a:t>
            </a: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Third Fall of Jerusalem</a:t>
            </a:r>
          </a:p>
        </p:txBody>
      </p:sp>
      <p:sp>
        <p:nvSpPr>
          <p:cNvPr id="427025" name="TextBox 16"/>
          <p:cNvSpPr txBox="1">
            <a:spLocks noChangeArrowheads="1"/>
          </p:cNvSpPr>
          <p:nvPr/>
        </p:nvSpPr>
        <p:spPr bwMode="auto">
          <a:xfrm>
            <a:off x="6804032" y="1739907"/>
            <a:ext cx="16478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Second Coming with the Saints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23:39; 24:30</a:t>
            </a:r>
          </a:p>
        </p:txBody>
      </p:sp>
      <p:sp>
        <p:nvSpPr>
          <p:cNvPr id="427026" name="TextBox 1"/>
          <p:cNvSpPr txBox="1">
            <a:spLocks noChangeArrowheads="1"/>
          </p:cNvSpPr>
          <p:nvPr/>
        </p:nvSpPr>
        <p:spPr bwMode="auto">
          <a:xfrm>
            <a:off x="179395" y="3079751"/>
            <a:ext cx="1296987"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a:t>
            </a:r>
          </a:p>
        </p:txBody>
      </p:sp>
      <p:sp>
        <p:nvSpPr>
          <p:cNvPr id="427027" name="TextBox 1"/>
          <p:cNvSpPr txBox="1">
            <a:spLocks noChangeArrowheads="1"/>
          </p:cNvSpPr>
          <p:nvPr/>
        </p:nvSpPr>
        <p:spPr bwMode="auto">
          <a:xfrm>
            <a:off x="44451" y="4519613"/>
            <a:ext cx="782644"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606 BC</a:t>
            </a:r>
          </a:p>
        </p:txBody>
      </p:sp>
      <p:sp>
        <p:nvSpPr>
          <p:cNvPr id="427028" name="TextBox 13"/>
          <p:cNvSpPr txBox="1">
            <a:spLocks noChangeArrowheads="1"/>
          </p:cNvSpPr>
          <p:nvPr/>
        </p:nvSpPr>
        <p:spPr bwMode="auto">
          <a:xfrm>
            <a:off x="46038" y="1739907"/>
            <a:ext cx="10779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First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586 BC</a:t>
            </a: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427036" name="TextBox 9"/>
          <p:cNvSpPr txBox="1">
            <a:spLocks noChangeArrowheads="1"/>
          </p:cNvSpPr>
          <p:nvPr/>
        </p:nvSpPr>
        <p:spPr bwMode="auto">
          <a:xfrm>
            <a:off x="2708282" y="4519620"/>
            <a:ext cx="29432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Times of the Gentiles Luke 21:24</a:t>
            </a: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 xmlns:a14="http://schemas.microsoft.com/office/drawing/2010/main">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2151028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CF60B-BCDB-496B-AACF-23650D64CA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B. Preparation for Christ's Death</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151-160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Various events follow their divinely prescribed order to prepare for the death of the Messiah as a sacrifice for the world's sin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97383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CF60B-BCDB-496B-AACF-23650D64CA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2361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algn="l" defTabSz="914400"/>
            <a:r>
              <a:rPr lang="en-US" sz="4000" b="1" kern="0" dirty="0">
                <a:solidFill>
                  <a:srgbClr val="FFFFFF"/>
                </a:solidFill>
                <a:effectLst>
                  <a:glow rad="228600">
                    <a:srgbClr val="000000"/>
                  </a:glow>
                </a:effectLst>
                <a:latin typeface="Arial"/>
                <a:cs typeface="Arial"/>
              </a:rPr>
              <a:t>B. Preparation for Christ's Death</a:t>
            </a:r>
            <a:endParaRPr kumimoji="0" lang="en-US"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94266" y="1120552"/>
            <a:ext cx="8447705" cy="5737448"/>
          </a:xfrm>
          <a:prstGeom prst="rect">
            <a:avLst/>
          </a:prstGeom>
          <a:noFill/>
          <a:ln w="9525">
            <a:noFill/>
            <a:miter lim="800000"/>
            <a:headEnd/>
            <a:tailEnd/>
          </a:ln>
          <a:effectLst/>
        </p:spPr>
        <p:txBody>
          <a:bodyPr anchor="t"/>
          <a:lstStyle/>
          <a:p>
            <a:pPr marL="812800" lvl="0" indent="-644525" defTabSz="914400">
              <a:buAutoNum type="arabicPeriod"/>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The Prediction of His Death</a:t>
            </a:r>
          </a:p>
          <a:p>
            <a:pPr marL="812800" lvl="0" indent="-644525" defTabSz="914400">
              <a:buAutoNum type="arabicPeriod"/>
            </a:pPr>
            <a:r>
              <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rPr>
              <a:t>The Plan of the Rulers</a:t>
            </a:r>
          </a:p>
          <a:p>
            <a:pPr marL="812800" indent="-644525" defTabSz="914400">
              <a:buFontTx/>
              <a:buAutoNum type="arabicPeriod"/>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The Pouring of the Ointment</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a:p>
            <a:pPr marL="812800" indent="-644525" defTabSz="914400">
              <a:buFontTx/>
              <a:buAutoNum type="arabicPeriod"/>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The Promise to Betray</a:t>
            </a:r>
          </a:p>
          <a:p>
            <a:pPr marL="812800" indent="-644525" defTabSz="914400">
              <a:buFontTx/>
              <a:buAutoNum type="arabicPeriod"/>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The Preparation of the Passover</a:t>
            </a:r>
          </a:p>
          <a:p>
            <a:pPr marL="812800" indent="-644525" defTabSz="914400">
              <a:buFontTx/>
              <a:buAutoNum type="arabicPeriod"/>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The Passover Observance</a:t>
            </a:r>
          </a:p>
          <a:p>
            <a:pPr marL="812800" indent="-644525" defTabSz="914400">
              <a:buFontTx/>
              <a:buAutoNum type="arabicPeriod"/>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The Provision of an Example</a:t>
            </a:r>
          </a:p>
          <a:p>
            <a:pPr marL="812800" marR="0" lvl="0" indent="-644525" algn="l" defTabSz="914400" rtl="0" eaLnBrk="1" fontAlgn="auto" latinLnBrk="0" hangingPunct="1">
              <a:lnSpc>
                <a:spcPct val="100000"/>
              </a:lnSpc>
              <a:spcBef>
                <a:spcPts val="0"/>
              </a:spcBef>
              <a:spcAft>
                <a:spcPts val="0"/>
              </a:spcAft>
              <a:buClrTx/>
              <a:buSzTx/>
              <a:buFontTx/>
              <a:buNone/>
              <a:defRPr/>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8.	The Prediction of Judas' Betrayal</a:t>
            </a:r>
            <a:endParaRPr lang="en-US" sz="3200" dirty="0">
              <a:latin typeface="Arial" panose="020B0604020202020204" pitchFamily="34" charset="0"/>
              <a:cs typeface="Arial" panose="020B0604020202020204" pitchFamily="34" charset="0"/>
            </a:endParaRPr>
          </a:p>
          <a:p>
            <a:pPr marL="812800" marR="0" lvl="0" indent="-644525" algn="l" defTabSz="914400" rtl="0" eaLnBrk="1" fontAlgn="auto" latinLnBrk="0" hangingPunct="1">
              <a:lnSpc>
                <a:spcPct val="100000"/>
              </a:lnSpc>
              <a:spcBef>
                <a:spcPts val="0"/>
              </a:spcBef>
              <a:spcAft>
                <a:spcPts val="0"/>
              </a:spcAft>
              <a:buClrTx/>
              <a:buSzTx/>
              <a:buFontTx/>
              <a:buNone/>
              <a:defRPr/>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9.	The Prediction of Peter's Denial</a:t>
            </a:r>
            <a:endParaRPr lang="en-US" sz="3200" dirty="0">
              <a:latin typeface="Arial" panose="020B0604020202020204" pitchFamily="34" charset="0"/>
              <a:cs typeface="Arial" panose="020B0604020202020204" pitchFamily="34" charset="0"/>
            </a:endParaRPr>
          </a:p>
          <a:p>
            <a:pPr marL="812800" marR="0" lvl="0" indent="-644525" algn="l" defTabSz="914400" rtl="0" eaLnBrk="1" fontAlgn="auto" latinLnBrk="0" hangingPunct="1">
              <a:lnSpc>
                <a:spcPct val="100000"/>
              </a:lnSpc>
              <a:spcBef>
                <a:spcPts val="0"/>
              </a:spcBef>
              <a:spcAft>
                <a:spcPts val="0"/>
              </a:spcAft>
              <a:buClrTx/>
              <a:buSzTx/>
              <a:buFontTx/>
              <a:buNone/>
              <a:defRPr/>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10.	The Provision of a Memorial</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596C48-D4A5-4257-B5D0-F9845BAF83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1. The Prediction of His Death</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151</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26:1-2; Mark 14:1a; Luke 22:1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predicts His death on Passover to show that He would fulfill prophecy as God's sacrificial Lamb on that very day</a:t>
            </a:r>
          </a:p>
        </p:txBody>
      </p:sp>
    </p:spTree>
    <p:extLst>
      <p:ext uri="{BB962C8B-B14F-4D97-AF65-F5344CB8AC3E}">
        <p14:creationId xmlns:p14="http://schemas.microsoft.com/office/powerpoint/2010/main" val="261828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0F384D-3DEF-4015-BCB5-561F00EF95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2. The Plan of the Rulers</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26:3-5; Mark 14:1b-2; Luke 22:2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Sanhedrin takes Caiaphas' advice to kill Jesus at some time other than during the feast to prevent a riot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12830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8F7B7D-E109-48BB-AFBB-439CE3DA29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3. The Pouring of the Ointment</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153</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26:6-13; Mark 14:3-9; John 12:2-8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Mary anoints Christ as King but Jesus states that her anointing anticipated His upcoming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9044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0718E9-EBCD-4D0C-8168-AE3CB2CED3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Question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24:1-3; Mark 13:1-4; Luke 21:5-7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predicts the temple’s destruction after the disciples ask when it will be destroyed, and when Jesus will return to end the age</a:t>
            </a:r>
          </a:p>
        </p:txBody>
      </p:sp>
    </p:spTree>
    <p:extLst>
      <p:ext uri="{BB962C8B-B14F-4D97-AF65-F5344CB8AC3E}">
        <p14:creationId xmlns:p14="http://schemas.microsoft.com/office/powerpoint/2010/main" val="2201880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803028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46494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6243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en-US" dirty="0"/>
              <a:t>One day a plain village woman,</a:t>
            </a:r>
            <a:br>
              <a:rPr lang="en-US" dirty="0"/>
            </a:br>
            <a:r>
              <a:rPr lang="en-US" dirty="0"/>
              <a:t>driven by love for her Lord</a:t>
            </a:r>
          </a:p>
        </p:txBody>
      </p:sp>
    </p:spTree>
    <p:extLst>
      <p:ext uri="{BB962C8B-B14F-4D97-AF65-F5344CB8AC3E}">
        <p14:creationId xmlns:p14="http://schemas.microsoft.com/office/powerpoint/2010/main" val="35896882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en-US" dirty="0">
                <a:ea typeface="ＭＳ Ｐゴシック"/>
              </a:rPr>
              <a:t>Recklessly poured out a valuable essence, disregarding the scorn</a:t>
            </a:r>
            <a:r>
              <a:rPr lang="en-US" dirty="0"/>
              <a:t> </a:t>
            </a:r>
          </a:p>
        </p:txBody>
      </p:sp>
    </p:spTree>
    <p:extLst>
      <p:ext uri="{BB962C8B-B14F-4D97-AF65-F5344CB8AC3E}">
        <p14:creationId xmlns:p14="http://schemas.microsoft.com/office/powerpoint/2010/main" val="8478035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en-US" dirty="0"/>
              <a:t>And once it was broken and spilled out</a:t>
            </a:r>
            <a:br>
              <a:rPr lang="en-US" dirty="0"/>
            </a:br>
            <a:r>
              <a:rPr lang="en-US" dirty="0"/>
              <a:t>A fragrance filled all the room.</a:t>
            </a:r>
            <a:br>
              <a:rPr lang="en-US" dirty="0"/>
            </a:br>
            <a:r>
              <a:rPr lang="en-US" i="1" dirty="0"/>
              <a:t>Like a prisoner released from his shackles</a:t>
            </a:r>
            <a:br>
              <a:rPr lang="en-US" i="1" dirty="0"/>
            </a:br>
            <a:r>
              <a:rPr lang="en-US" i="1" dirty="0"/>
              <a:t>Like a spirit set free from the tomb</a:t>
            </a:r>
          </a:p>
        </p:txBody>
      </p:sp>
    </p:spTree>
    <p:extLst>
      <p:ext uri="{BB962C8B-B14F-4D97-AF65-F5344CB8AC3E}">
        <p14:creationId xmlns:p14="http://schemas.microsoft.com/office/powerpoint/2010/main" val="1308574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en-US" i="1" dirty="0"/>
              <a:t>Broken and spilled out, just for love of you, Jesus</a:t>
            </a: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Life</a:t>
            </a:r>
            <a:r>
              <a:rPr kumimoji="0" lang="mr-IN"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rPr>
              <a:t>'</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s most precious treasure, lavished on Thee</a:t>
            </a:r>
          </a:p>
        </p:txBody>
      </p:sp>
    </p:spTree>
    <p:extLst>
      <p:ext uri="{BB962C8B-B14F-4D97-AF65-F5344CB8AC3E}">
        <p14:creationId xmlns:p14="http://schemas.microsoft.com/office/powerpoint/2010/main" val="36522062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en-US" i="1" dirty="0"/>
              <a:t>Broken and spilled out,</a:t>
            </a:r>
            <a:br>
              <a:rPr lang="en-US" i="1" dirty="0"/>
            </a:br>
            <a:r>
              <a:rPr lang="en-US" i="1" dirty="0"/>
              <a:t>and poured at Your feet</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In sweet abandon</a:t>
            </a:r>
            <a:b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let me be spilled out</a:t>
            </a:r>
            <a:b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and used up for Thee</a:t>
            </a:r>
          </a:p>
        </p:txBody>
      </p:sp>
    </p:spTree>
    <p:extLst>
      <p:ext uri="{BB962C8B-B14F-4D97-AF65-F5344CB8AC3E}">
        <p14:creationId xmlns:p14="http://schemas.microsoft.com/office/powerpoint/2010/main" val="8559493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en-US" i="1" dirty="0"/>
              <a:t>Lord, You were God</a:t>
            </a:r>
            <a:r>
              <a:rPr lang="mr-IN" i="1" dirty="0"/>
              <a:t>'</a:t>
            </a:r>
            <a:r>
              <a:rPr lang="en-US" i="1" dirty="0"/>
              <a:t>s precious treasure,</a:t>
            </a:r>
            <a:br>
              <a:rPr lang="en-US" i="1" dirty="0"/>
            </a:br>
            <a:r>
              <a:rPr lang="en-US" i="1" dirty="0"/>
              <a:t>His loved and His own perfect Son</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Sent here to show me</a:t>
            </a:r>
            <a:b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the love of the Father,</a:t>
            </a:r>
            <a:b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just for love it was done</a:t>
            </a:r>
          </a:p>
        </p:txBody>
      </p:sp>
    </p:spTree>
    <p:extLst>
      <p:ext uri="{BB962C8B-B14F-4D97-AF65-F5344CB8AC3E}">
        <p14:creationId xmlns:p14="http://schemas.microsoft.com/office/powerpoint/2010/main" val="5252799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en-US" i="1" dirty="0"/>
              <a:t>And though You were perfect and holy</a:t>
            </a:r>
            <a:br>
              <a:rPr lang="en-US" i="1" dirty="0"/>
            </a:br>
            <a:r>
              <a:rPr lang="en-US" i="1" dirty="0"/>
              <a:t>You gave up Yourself willingly</a:t>
            </a:r>
            <a:br>
              <a:rPr lang="en-US" i="1" dirty="0"/>
            </a:br>
            <a:endParaRPr lang="en-US" i="1" dirty="0"/>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You spared no expense for my pardon</a:t>
            </a:r>
            <a:b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You were used up and wasted for me</a:t>
            </a:r>
          </a:p>
        </p:txBody>
      </p:sp>
    </p:spTree>
    <p:extLst>
      <p:ext uri="{BB962C8B-B14F-4D97-AF65-F5344CB8AC3E}">
        <p14:creationId xmlns:p14="http://schemas.microsoft.com/office/powerpoint/2010/main" val="3986577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en-US" sz="3200" b="1" dirty="0">
                <a:solidFill>
                  <a:srgbClr val="FFFFFF"/>
                </a:solidFill>
                <a:latin typeface="Arial" charset="0"/>
                <a:ea typeface="ＭＳ Ｐゴシック" charset="0"/>
              </a:rPr>
              <a:t>Disciples: What a fantastic temple! (Matt 24:1)</a:t>
            </a: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one stone here will be left on another</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Disciples: When?  What sign? (24:3)</a:t>
            </a:r>
          </a:p>
        </p:txBody>
      </p:sp>
    </p:spTree>
    <p:extLst>
      <p:ext uri="{BB962C8B-B14F-4D97-AF65-F5344CB8AC3E}">
        <p14:creationId xmlns:p14="http://schemas.microsoft.com/office/powerpoint/2010/main" val="55910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en-US" dirty="0"/>
              <a:t>Broken and spilled out</a:t>
            </a:r>
            <a:br>
              <a:rPr lang="en-US" dirty="0"/>
            </a:br>
            <a:r>
              <a:rPr lang="en-US" dirty="0"/>
              <a:t>Just for love of me, Jesus––</a:t>
            </a:r>
            <a:br>
              <a:rPr lang="en-US" dirty="0"/>
            </a:br>
            <a:r>
              <a:rPr lang="en-US" i="1" dirty="0"/>
              <a:t>God</a:t>
            </a:r>
            <a:r>
              <a:rPr lang="mr-IN" i="1" dirty="0"/>
              <a:t>'</a:t>
            </a:r>
            <a:r>
              <a:rPr lang="en-US" i="1" dirty="0"/>
              <a:t>s most precious treasure</a:t>
            </a:r>
            <a:br>
              <a:rPr lang="en-US" i="1" dirty="0"/>
            </a:br>
            <a:r>
              <a:rPr lang="en-US" i="1" dirty="0"/>
              <a:t>lavished on me</a:t>
            </a:r>
          </a:p>
        </p:txBody>
      </p:sp>
    </p:spTree>
    <p:extLst>
      <p:ext uri="{BB962C8B-B14F-4D97-AF65-F5344CB8AC3E}">
        <p14:creationId xmlns:p14="http://schemas.microsoft.com/office/powerpoint/2010/main" val="21723317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en-US" dirty="0"/>
              <a:t>Broken and spilled out</a:t>
            </a:r>
            <a:br>
              <a:rPr lang="en-US" dirty="0"/>
            </a:br>
            <a:r>
              <a:rPr lang="en-US" dirty="0"/>
              <a:t>and poured at my feet.</a:t>
            </a:r>
            <a:br>
              <a:rPr lang="en-US" dirty="0"/>
            </a:br>
            <a:endParaRPr lang="en-US" dirty="0"/>
          </a:p>
        </p:txBody>
      </p:sp>
      <p:sp>
        <p:nvSpPr>
          <p:cNvPr id="4" name="Title 1"/>
          <p:cNvSpPr txBox="1">
            <a:spLocks/>
          </p:cNvSpPr>
          <p:nvPr/>
        </p:nvSpPr>
        <p:spPr bwMode="auto">
          <a:xfrm>
            <a:off x="0" y="4244960"/>
            <a:ext cx="9061054" cy="20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In sweet abandon,</a:t>
            </a:r>
            <a:b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Lord, You were spilled out </a:t>
            </a:r>
            <a:b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and used up for me</a:t>
            </a:r>
          </a:p>
        </p:txBody>
      </p:sp>
    </p:spTree>
    <p:extLst>
      <p:ext uri="{BB962C8B-B14F-4D97-AF65-F5344CB8AC3E}">
        <p14:creationId xmlns:p14="http://schemas.microsoft.com/office/powerpoint/2010/main" val="17547437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en-US" dirty="0"/>
              <a:t>In sweet abandon, let me be spilled out</a:t>
            </a:r>
            <a:br>
              <a:rPr lang="en-US" dirty="0"/>
            </a:br>
            <a:r>
              <a:rPr lang="en-US" dirty="0"/>
              <a:t>and used up for Thee</a:t>
            </a:r>
          </a:p>
        </p:txBody>
      </p:sp>
    </p:spTree>
    <p:extLst>
      <p:ext uri="{BB962C8B-B14F-4D97-AF65-F5344CB8AC3E}">
        <p14:creationId xmlns:p14="http://schemas.microsoft.com/office/powerpoint/2010/main" val="17503294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3200" b="1" i="0" u="none" strike="noStrike" kern="0" cap="none" spc="0" normalizeH="0" baseline="0" noProof="0">
                <a:ln>
                  <a:noFill/>
                </a:ln>
                <a:solidFill>
                  <a:srgbClr val="000000"/>
                </a:solidFill>
                <a:effectLst/>
                <a:uLnTx/>
                <a:uFillTx/>
                <a:latin typeface="Calibri"/>
                <a:ea typeface="ＭＳ Ｐゴシック"/>
                <a:cs typeface="DejaVu Sans"/>
              </a:rPr>
              <a:t>Used with permission</a:t>
            </a:r>
          </a:p>
        </p:txBody>
      </p:sp>
    </p:spTree>
    <p:extLst>
      <p:ext uri="{BB962C8B-B14F-4D97-AF65-F5344CB8AC3E}">
        <p14:creationId xmlns:p14="http://schemas.microsoft.com/office/powerpoint/2010/main" val="27622631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7384664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69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1" y="76211"/>
            <a:ext cx="645969"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531467" name="Text Box 13"/>
          <p:cNvSpPr txBox="1">
            <a:spLocks noChangeArrowheads="1"/>
          </p:cNvSpPr>
          <p:nvPr/>
        </p:nvSpPr>
        <p:spPr bwMode="auto">
          <a:xfrm>
            <a:off x="8578861" y="10"/>
            <a:ext cx="492081"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347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Lucida Sans Unicode" charset="0"/>
                <a:ea typeface="ＭＳ Ｐゴシック"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Unannounced visit by woman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Anointed Jesus</a:t>
            </a:r>
            <a:r>
              <a:rPr kumimoji="0" lang="uk-UA" sz="32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 head and/or feet</a:t>
            </a:r>
            <a:endParaRPr kumimoji="0" lang="en-US" altLang="ja-JP"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Wiped his feet with her hair</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Complaint of waste by disciples/Judas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Disciples rebuked by Jesus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In a home</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Alabaster jar (except in John)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Luke 7:36-50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Early in Ministry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Weeping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worship, woman</a:t>
            </a:r>
            <a:r>
              <a:rPr kumimoji="0" lang="uk-UA"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 </a:t>
            </a:r>
            <a:b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sins forgiven (Luke 7:48)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unnamed harlot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home of Simon the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Pharisee (Luke 7:40) in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an unknown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Mark 14:3-9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John 12:1-11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During Passion Week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weeping noted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burial, woman needed</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forgiveness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Lazarus</a:t>
            </a:r>
            <a:r>
              <a:rPr kumimoji="0" lang="uk-UA"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sister </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Mary</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at home of Simon the Leper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 Mark 14:3) in Lazarus</a:t>
            </a:r>
            <a:r>
              <a:rPr kumimoji="0" lang="uk-UA"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 hometown of Bethany (John 12:1)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4AB0288C-F2E7-44CB-93A9-DDC7B5E3F5A3}"/>
  <p:tag name="GENSWF_ADVANCE_TIME" val="33.749"/>
</p:tagLst>
</file>

<file path=ppt/tags/tag10.xml><?xml version="1.0" encoding="utf-8"?>
<p:tagLst xmlns:a="http://schemas.openxmlformats.org/drawingml/2006/main" xmlns:r="http://schemas.openxmlformats.org/officeDocument/2006/relationships" xmlns:p="http://schemas.openxmlformats.org/presentationml/2006/main">
  <p:tag name="ISPRING_SLIDE_ID_2" val="{641EF115-A747-4350-A84C-43F52E3D80E4}"/>
  <p:tag name="GENSWF_ADVANCE_TIME" val="113.904"/>
  <p:tag name="TIMING" val="|17.41|8.872|44.266"/>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E23BB3E-BF8D-4DF9-A672-78D2755592D0}"/>
  <p:tag name="GENSWF_ADVANCE_TIME" val="106.616"/>
  <p:tag name="TIMING" val="|20.494"/>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AD1C500-74A4-44E7-BE44-A26804403E81}"/>
  <p:tag name="GENSWF_ADVANCE_TIME" val="247.830"/>
  <p:tag name="TIMING" val="|23.738|97.543|122.49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BC6E8CE-EED3-4F95-8AD0-FF375C764E3B}"/>
  <p:tag name="GENSWF_ADVANCE_TIME" val="157.485"/>
  <p:tag name="TIMING" val="|51.689|75.97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B599556D-D3C9-4F60-BB5B-7A14D737AF94}"/>
  <p:tag name="GENSWF_ADVANCE_TIME" val="105.900"/>
  <p:tag name="TIMING" val="|4.989|9.235|26.531|41.034|12.03"/>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D975802-3280-413B-ADAC-6766F8024EEB}"/>
  <p:tag name="GENSWF_ADVANCE_TIME" val="162.912"/>
  <p:tag name="TIMING" val="|4.807|57.22|18.486"/>
</p:tagLst>
</file>

<file path=ppt/tags/tag2.xml><?xml version="1.0" encoding="utf-8"?>
<p:tagLst xmlns:a="http://schemas.openxmlformats.org/drawingml/2006/main" xmlns:r="http://schemas.openxmlformats.org/officeDocument/2006/relationships" xmlns:p="http://schemas.openxmlformats.org/presentationml/2006/main">
  <p:tag name="ISPRING_SLIDE_ID_2" val="{B4E99645-9B09-44FB-AE31-7FDAFA206963}"/>
  <p:tag name="GENSWF_ADVANCE_TIME" val="181.345"/>
  <p:tag name="TIMING" val="|78.001|26.238|63.564"/>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1B4F0339-DC5A-4F46-8DB2-73C7AEDE95A8}"/>
  <p:tag name="GENSWF_ADVANCE_TIME" val="361.878"/>
  <p:tag name="TIMING" val="|107.012|16.364|127.532|75.089"/>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955A785E-60D7-4D6F-8159-AD19DED16564}"/>
  <p:tag name="GENSWF_ADVANCE_TIME" val="46.749"/>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77A8D370-713B-4925-A70B-F61422501E55}"/>
  <p:tag name="GENSWF_ADVANCE_TIME" val="76.138"/>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4799FAF7-8360-497C-A2F4-9F97823E9DF7}"/>
  <p:tag name="GENSWF_ADVANCE_TIME" val="56.908"/>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3D68E11-0715-402F-8BF1-661C6E1D0DBB}"/>
  <p:tag name="GENSWF_ADVANCE_TIME" val="223.127"/>
  <p:tag name="TIMING" val="|38.318|22.462|6.32"/>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A0C18EBC-B5A2-48EC-A9A3-3C51CC7047C1}"/>
  <p:tag name="GENSWF_ADVANCE_TIME" val="120.335"/>
  <p:tag name="TIMING" val="|11.729|55.738"/>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C4C45FD7-3CAF-4B82-A14D-954E19F1CBE4}"/>
  <p:tag name="GENSWF_ADVANCE_TIME" val="234.173"/>
  <p:tag name="TIMING" val="|69.376|27.874|23.493|100.969|8.677"/>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16008</TotalTime>
  <Words>34155</Words>
  <Application>Microsoft Macintosh PowerPoint</Application>
  <PresentationFormat>On-screen Show (4:3)</PresentationFormat>
  <Paragraphs>2212</Paragraphs>
  <Slides>318</Slides>
  <Notes>242</Notes>
  <HiddenSlides>0</HiddenSlides>
  <MMClips>0</MMClips>
  <ScaleCrop>false</ScaleCrop>
  <HeadingPairs>
    <vt:vector size="8" baseType="variant">
      <vt:variant>
        <vt:lpstr>Fonts Used</vt:lpstr>
      </vt:variant>
      <vt:variant>
        <vt:i4>29</vt:i4>
      </vt:variant>
      <vt:variant>
        <vt:lpstr>Theme</vt:lpstr>
      </vt:variant>
      <vt:variant>
        <vt:i4>69</vt:i4>
      </vt:variant>
      <vt:variant>
        <vt:lpstr>Embedded OLE Servers</vt:lpstr>
      </vt:variant>
      <vt:variant>
        <vt:i4>2</vt:i4>
      </vt:variant>
      <vt:variant>
        <vt:lpstr>Slide Titles</vt:lpstr>
      </vt:variant>
      <vt:variant>
        <vt:i4>318</vt:i4>
      </vt:variant>
    </vt:vector>
  </HeadingPairs>
  <TitlesOfParts>
    <vt:vector size="418" baseType="lpstr">
      <vt:lpstr>Alan Den</vt:lpstr>
      <vt:lpstr>BONES</vt:lpstr>
      <vt:lpstr>Candy Sniper</vt:lpstr>
      <vt:lpstr>Dark Horse</vt:lpstr>
      <vt:lpstr>ＭＳ Ｐゴシック</vt:lpstr>
      <vt:lpstr>Times</vt:lpstr>
      <vt:lpstr>Zapf Dingbats</vt:lpstr>
      <vt:lpstr>Arial</vt:lpstr>
      <vt:lpstr>Arial Black</vt:lpstr>
      <vt:lpstr>Arial Narrow</vt:lpstr>
      <vt:lpstr>Avenir Black</vt:lpstr>
      <vt:lpstr>Calibri</vt:lpstr>
      <vt:lpstr>Calibri Light</vt:lpstr>
      <vt:lpstr>Cambria Math</vt:lpstr>
      <vt:lpstr>Comic Sans MS</vt:lpstr>
      <vt:lpstr>Edwardian Script ITC</vt:lpstr>
      <vt:lpstr>Futura</vt:lpstr>
      <vt:lpstr>Garamond</vt:lpstr>
      <vt:lpstr>Helvetica</vt:lpstr>
      <vt:lpstr>Helvetica Neue</vt:lpstr>
      <vt:lpstr>Lucida Bright</vt:lpstr>
      <vt:lpstr>Lucida Grande</vt:lpstr>
      <vt:lpstr>Lucida Sans Unicode</vt:lpstr>
      <vt:lpstr>Monotype Corsiva</vt:lpstr>
      <vt:lpstr>Papyrus</vt:lpstr>
      <vt:lpstr>Tahoma</vt:lpstr>
      <vt:lpstr>Times New Roman</vt:lpstr>
      <vt:lpstr>Trebuchet MS</vt:lpstr>
      <vt:lpstr>Wingdings</vt:lpstr>
      <vt:lpstr>Office Theme</vt:lpstr>
      <vt:lpstr>1_Office Theme</vt:lpstr>
      <vt:lpstr>3_Orbit</vt:lpstr>
      <vt:lpstr>4_Blank Presentation</vt:lpstr>
      <vt:lpstr>3_Blank Presentation</vt:lpstr>
      <vt:lpstr>Ribbons</vt:lpstr>
      <vt:lpstr>Northern Lights</vt:lpstr>
      <vt:lpstr>7_Blank Presentation</vt:lpstr>
      <vt:lpstr>1_Ribbons</vt:lpstr>
      <vt:lpstr>7_Office Theme</vt:lpstr>
      <vt:lpstr>8_Office Theme</vt:lpstr>
      <vt:lpstr>2_Mountain</vt:lpstr>
      <vt:lpstr>1_Mountain</vt:lpstr>
      <vt:lpstr>16_Default Design</vt:lpstr>
      <vt:lpstr>6_Office Theme</vt:lpstr>
      <vt:lpstr>Default Design</vt:lpstr>
      <vt:lpstr>2_Office Theme</vt:lpstr>
      <vt:lpstr>6_Blank Presentation</vt:lpstr>
      <vt:lpstr>Crumple</vt:lpstr>
      <vt:lpstr>3_Default Design</vt:lpstr>
      <vt:lpstr>Post Modern</vt:lpstr>
      <vt:lpstr>1_Crumple</vt:lpstr>
      <vt:lpstr>1_Default Design</vt:lpstr>
      <vt:lpstr>2_Default Design</vt:lpstr>
      <vt:lpstr>4_Default Design</vt:lpstr>
      <vt:lpstr>1_Beam</vt:lpstr>
      <vt:lpstr>Gleam</vt:lpstr>
      <vt:lpstr>Soaring</vt:lpstr>
      <vt:lpstr>Blank Presentation</vt:lpstr>
      <vt:lpstr>6_Default Design</vt:lpstr>
      <vt:lpstr>2_Gleam</vt:lpstr>
      <vt:lpstr>2_Northern Lights</vt:lpstr>
      <vt:lpstr>Schmooze</vt:lpstr>
      <vt:lpstr>17_Default Design</vt:lpstr>
      <vt:lpstr>11_Office Theme</vt:lpstr>
      <vt:lpstr>1_Soaring</vt:lpstr>
      <vt:lpstr>1_Blank Presentation</vt:lpstr>
      <vt:lpstr>7_Default Design</vt:lpstr>
      <vt:lpstr>2_Blank Presentation</vt:lpstr>
      <vt:lpstr>8_Default Design</vt:lpstr>
      <vt:lpstr>5_Blank Presentation</vt:lpstr>
      <vt:lpstr>3_Office Theme</vt:lpstr>
      <vt:lpstr>8_Blank Presentation</vt:lpstr>
      <vt:lpstr>9_Default Design</vt:lpstr>
      <vt:lpstr>9_Blank Presentation</vt:lpstr>
      <vt:lpstr>10_Default Design</vt:lpstr>
      <vt:lpstr>10_Blank Presentation</vt:lpstr>
      <vt:lpstr>11_Blank Presentation</vt:lpstr>
      <vt:lpstr>1_Kimono</vt:lpstr>
      <vt:lpstr>12_Blank Presentation</vt:lpstr>
      <vt:lpstr>12_Default Design</vt:lpstr>
      <vt:lpstr>Stream</vt:lpstr>
      <vt:lpstr>Balance</vt:lpstr>
      <vt:lpstr>Proposal</vt:lpstr>
      <vt:lpstr>13_Blank Presentation</vt:lpstr>
      <vt:lpstr>23_Office Theme</vt:lpstr>
      <vt:lpstr>5_Default Design</vt:lpstr>
      <vt:lpstr>Mimosa</vt:lpstr>
      <vt:lpstr>3_Crumple</vt:lpstr>
      <vt:lpstr>13_Default Design</vt:lpstr>
      <vt:lpstr>2_Ribbons</vt:lpstr>
      <vt:lpstr>Fireball</vt:lpstr>
      <vt:lpstr>4_Office Theme</vt:lpstr>
      <vt:lpstr>5_Office Theme</vt:lpstr>
      <vt:lpstr>Strategic</vt:lpstr>
      <vt:lpstr>5_Strategic</vt:lpstr>
      <vt:lpstr>9_Slit</vt:lpstr>
      <vt:lpstr>11_Default Design</vt:lpstr>
      <vt:lpstr>49_Blank Presentation</vt:lpstr>
      <vt:lpstr>Photo Editor Photo</vt:lpstr>
      <vt:lpstr>Microsoft ClipArt Gallery</vt:lpstr>
      <vt:lpstr>PowerPoint Presentation</vt:lpstr>
      <vt:lpstr>Pentecost Outline</vt:lpstr>
      <vt:lpstr>Increasing Polarization</vt:lpstr>
      <vt:lpstr>Great Periods in the Life of Christ</vt:lpstr>
      <vt:lpstr>PowerPoint Presentation</vt:lpstr>
      <vt:lpstr>PowerPoint Presentation</vt:lpstr>
      <vt:lpstr>The Olivet Discourse (Matthew 24–25)</vt:lpstr>
      <vt:lpstr>PowerPoint Presentation</vt:lpstr>
      <vt:lpstr>Disciples: What a fantastic temple! (Matt 24:1)</vt:lpstr>
      <vt:lpstr>PowerPoint Presentation</vt:lpstr>
      <vt:lpstr>PowerPoint Presentation</vt:lpstr>
      <vt:lpstr>PowerPoint Presentation</vt:lpstr>
      <vt:lpstr>The Olivet Discourse</vt:lpstr>
      <vt:lpstr>When will the temple be destroyed?</vt:lpstr>
      <vt:lpstr>PowerPoint Presentation</vt:lpstr>
      <vt:lpstr>And the story continued…</vt:lpstr>
      <vt:lpstr>Spread of Early Christianity</vt:lpstr>
      <vt:lpstr>Spread of Early Christianity</vt:lpstr>
      <vt:lpstr>PowerPoint Presentation</vt:lpstr>
      <vt:lpstr>Dispensational Views on Matthew 24</vt:lpstr>
      <vt:lpstr>Dispensational Views on Matthew 24</vt:lpstr>
      <vt:lpstr>Dispensational Views on Matthew 24</vt:lpstr>
      <vt:lpstr>Dispensational Views on Matthew 24</vt:lpstr>
      <vt:lpstr>signs (v. 5-8)  </vt:lpstr>
      <vt:lpstr>Keep Alert—Do Not Be Alarmed  (Mark 13:1-13)</vt:lpstr>
      <vt:lpstr>“the abomination that causes desolation”  (Mark 13:14; cf. Matt 24:15)</vt:lpstr>
      <vt:lpstr>PowerPoint Presentation</vt:lpstr>
      <vt:lpstr>PowerPoint Presentation</vt:lpstr>
      <vt:lpstr>PowerPoint Presentation</vt:lpstr>
      <vt:lpstr>Olivet Discourse Overview (Matt. 24–25)</vt:lpstr>
      <vt:lpstr>Times of the Gentiles (Luke 21:24)</vt:lpstr>
      <vt:lpstr>A Dispensational Timeline</vt:lpstr>
      <vt:lpstr>Chronology of the 70th "Week"</vt:lpstr>
      <vt:lpstr>“the abomination that causes desolation” (Mark 13:14)</vt:lpstr>
      <vt:lpstr>PowerPoint Presentation</vt:lpstr>
      <vt:lpstr>Keep watch, Jesus is coming, but the time is unknown (Mark 13:24-37)</vt:lpstr>
      <vt:lpstr>PowerPoint Presentation</vt:lpstr>
      <vt:lpstr>PowerPoint Presentation</vt:lpstr>
      <vt:lpstr>Keep watch, Jesus is coming, but the time is unknown (Mark 13:24-37)</vt:lpstr>
      <vt:lpstr>Keep watch, Jesus is coming, but the time is unknown (Mark 13:24-37)</vt:lpstr>
      <vt:lpstr>Summary</vt:lpstr>
      <vt:lpstr>What We Can Do to Prepare</vt:lpstr>
      <vt:lpstr>PowerPoint Presentation</vt:lpstr>
      <vt:lpstr>PowerPoint Presentation</vt:lpstr>
      <vt:lpstr>PowerPoint Presentation</vt:lpstr>
      <vt:lpstr>PowerPoint Presentation</vt:lpstr>
      <vt:lpstr>PowerPoint Presentation</vt:lpstr>
      <vt:lpstr>Herodian Lamp</vt:lpstr>
      <vt:lpstr>The Ten Virgins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Darkness Outside </vt:lpstr>
      <vt:lpstr>The Reign of the Servant Kings</vt:lpstr>
      <vt:lpstr>PowerPoint Presentation</vt:lpstr>
      <vt:lpstr>PowerPoint Presentation</vt:lpstr>
      <vt:lpstr>PowerPoint Presentation</vt:lpstr>
      <vt:lpstr>PowerPoint Presentation</vt:lpstr>
      <vt:lpstr>PowerPoint Presentation</vt:lpstr>
      <vt:lpstr>PowerPoint Presentation</vt:lpstr>
      <vt:lpstr>Judgment of the the Nations  (Sheep &amp; Goats)</vt:lpstr>
      <vt:lpstr>Aren't Sheep &amp; Goats the Same?</vt:lpstr>
      <vt:lpstr>Judgment of the Nations</vt:lpstr>
      <vt:lpstr>Judgment of Living Gentiles</vt:lpstr>
      <vt:lpstr>Judgment of Living Gentiles</vt:lpstr>
      <vt:lpstr>Olivet Discourse Overview</vt:lpstr>
      <vt:lpstr>PowerPoint Presentation</vt:lpstr>
      <vt:lpstr>PowerPoint Presentation</vt:lpstr>
      <vt:lpstr>PowerPoint Presentation</vt:lpstr>
      <vt:lpstr>PowerPoint Presentation</vt:lpstr>
      <vt:lpstr>PowerPoint Presentation</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 Like a prisoner released from his shackles Like a spirit set free from the tomb</vt:lpstr>
      <vt:lpstr>Broken and spilled out, just for love of you, Jesus</vt:lpstr>
      <vt:lpstr>Broken and spilled out, and poured at Your feet</vt:lpstr>
      <vt:lpstr>Lord, You were God's precious treasure, His loved and His own perfect Son</vt:lpstr>
      <vt:lpstr>And though You were perfect and holy You gave up Yourself willingly </vt:lpstr>
      <vt:lpstr>Broken and spilled out Just for love of me, Jesus–– God's most precious treasure lavished on me</vt:lpstr>
      <vt:lpstr>Broken and spilled out and poured at my feet. </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A Prophetic Weekend</vt:lpstr>
      <vt:lpstr>PowerPoint Presentation</vt:lpstr>
      <vt:lpstr>A Literal, Political Kingdom</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Washing of Hands</vt:lpstr>
      <vt:lpstr>Feet instead of hands</vt:lpstr>
      <vt:lpstr>Upper Room Seating</vt:lpstr>
      <vt:lpstr>"U" Shaped Table</vt:lpstr>
      <vt:lpstr>Seating at Jesus' Passover</vt:lpstr>
      <vt:lpstr>Passover Seating</vt:lpstr>
      <vt:lpstr>The Head of the Table</vt:lpstr>
      <vt:lpstr>Dirty Saints</vt:lpstr>
      <vt:lpstr>Why get dirty for others?</vt:lpstr>
      <vt:lpstr>I.  Getting dirty shows your love.</vt:lpstr>
      <vt:lpstr>Love Exemplified</vt:lpstr>
      <vt:lpstr>II.  Getting dirty shows your humility.</vt:lpstr>
      <vt:lpstr>Jesus showed humility</vt:lpstr>
      <vt:lpstr>Jesus washed the feet of Judas too!</vt:lpstr>
      <vt:lpstr>Jesus retained his authority but took on a servant’s role</vt:lpstr>
      <vt:lpstr>“Lord, are you going to wash my feet?” (13:6)</vt:lpstr>
      <vt:lpstr>“Then wash my hands and head as well, not just my feet!” (13:9)</vt:lpstr>
      <vt:lpstr>Humble service curbs pride</vt:lpstr>
      <vt:lpstr>“When a man forgets himself, he usually does something everybody else remembers.” </vt:lpstr>
      <vt:lpstr>III. Getting dirty shows you imitate Christ.</vt:lpstr>
      <vt:lpstr>“I have given you an example to follow. Do as I have done to you” (John 13:15)</vt:lpstr>
      <vt:lpstr>Main Idea</vt:lpstr>
      <vt:lpstr>Why Get Dirty?</vt:lpstr>
      <vt:lpstr>PowerPoint Presentation</vt:lpstr>
      <vt:lpstr>PowerPoint Presentation</vt:lpstr>
      <vt:lpstr>Jesus predicted that Peter would deny him that very night  (Mark 14:30)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PESACH</vt:lpstr>
      <vt:lpstr>The Four Cups (Exod. 6:6-7)</vt:lpstr>
      <vt:lpstr>… This is my body GIVEN FOR YOU  do this in  REMEMBRANCE  of me.</vt:lpstr>
      <vt:lpstr>… This cup is the  NEW COVENANT  in my blood, which is POURED OUT  for you.</vt:lpstr>
      <vt:lpstr>PowerPoint Presentation</vt:lpstr>
      <vt:lpstr>PowerPoint Presentation</vt:lpstr>
      <vt:lpstr>PowerPoint Presentation</vt:lpstr>
      <vt:lpstr>Confusion</vt:lpstr>
      <vt:lpstr>I. Life: Realize that Jesus is preparing a wonderful life in heaven for you (John 14:1-4). </vt:lpstr>
      <vt:lpstr>“Don’t let your hearts be troubled. Trust in God, and trust also in me” (John 14:1 NLT)</vt:lpstr>
      <vt:lpstr>Your Heart</vt:lpstr>
      <vt:lpstr>“Don’t let your hearts be troubled. Trust in God, and trust also in me” (John 14:1 NLT)</vt:lpstr>
      <vt:lpstr>John 14:2 Mansions (KJV)</vt:lpstr>
      <vt:lpstr>In my Father’s house are many rooms;  if it were not so, I would have told you.  I am going there to prepare a place for you.</vt:lpstr>
      <vt:lpstr>Marriage Backgrounds in Jewish Literature</vt:lpstr>
      <vt:lpstr>The First Century Wedding Procession</vt:lpstr>
      <vt:lpstr>“We will be caught up (“raptured”) in the clouds to meet the Lord in the air”  (1 Thess. 4:17)</vt:lpstr>
      <vt:lpstr>I. Life: Realize that Jesus is preparing a wonderful life in heaven for you (John 14:1-4). </vt:lpstr>
      <vt:lpstr>II. Way: Trust Christ as the only way you can reach God (14:5-14). </vt:lpstr>
      <vt:lpstr>John 14:6</vt:lpstr>
      <vt:lpstr>Dr. Steve McSwain</vt:lpstr>
      <vt:lpstr>Dr. Steve McSwain</vt:lpstr>
      <vt:lpstr>Other texts say the same...</vt:lpstr>
      <vt:lpstr>Other texts say the same...</vt:lpstr>
      <vt:lpstr>Is there really only one way?</vt:lpstr>
      <vt:lpstr>The ONE Way</vt:lpstr>
      <vt:lpstr>Lee Strobel</vt:lpstr>
      <vt:lpstr>I. Life: Realize that Jesus is preparing a wonderful life in heaven for you (John 14:1-4). </vt:lpstr>
      <vt:lpstr>II. Way: Trust Christ as the only way you can reach God (14:5-14). </vt:lpstr>
      <vt:lpstr>Black</vt:lpstr>
      <vt:lpstr>PowerPoint Presentation</vt:lpstr>
      <vt:lpstr>The Holy Spirit!</vt:lpstr>
      <vt:lpstr>III. Truth: Submit to the Spirit's teaching (14:15-31).</vt:lpstr>
      <vt:lpstr>Spirit Ministries  (John 14:15-31)</vt:lpstr>
      <vt:lpstr>The Spirit Advocate</vt:lpstr>
      <vt:lpstr>John 14:15-17</vt:lpstr>
      <vt:lpstr>The Paraclete (John 14:16)</vt:lpstr>
      <vt:lpstr>"…those who do not have the Spirit of Christ living in them do not belong to him at all… The Spirit of God, who raised Jesus from the dead, lives in you"  (Romans 8:9, 11)</vt:lpstr>
      <vt:lpstr>Spirit Ministries  (John 14:15-31)</vt:lpstr>
      <vt:lpstr>John 14:27 NIV</vt:lpstr>
      <vt:lpstr>Confusion</vt:lpstr>
      <vt:lpstr>How can you replace your confusion with Christ's comfort?</vt:lpstr>
      <vt:lpstr>PowerPoint Presentation</vt:lpstr>
      <vt:lpstr>Jerusalem from the East, AD 33</vt:lpstr>
      <vt:lpstr>PowerPoint Presentation</vt:lpstr>
      <vt:lpstr>I am the Vine</vt:lpstr>
      <vt:lpstr>John 15:2</vt:lpstr>
      <vt:lpstr>Interpretations of John 15:1-6 </vt:lpstr>
      <vt:lpstr>PowerPoint Presentation</vt:lpstr>
      <vt:lpstr>PowerPoint Presentation</vt:lpstr>
      <vt:lpstr>PowerPoint Presentation</vt:lpstr>
      <vt:lpstr>John 16:5-33</vt:lpstr>
      <vt:lpstr>Preparing the Disciples in Christ's Last Discourse (John 13:31–16:33)</vt:lpstr>
      <vt:lpstr>How could the disciples cope without Jesus with them anymore?</vt:lpstr>
      <vt:lpstr>The Holy Spirit!</vt:lpstr>
      <vt:lpstr>Key Ministries of  the Spirit (16:5-15)</vt:lpstr>
      <vt:lpstr>How does the Spirit convict unbelievers (16:8-11)?</vt:lpstr>
      <vt:lpstr>The Spirit Speaks Through the Word</vt:lpstr>
      <vt:lpstr>How does the Spirit teach  believers God's Word (16:12-15)?</vt:lpstr>
      <vt:lpstr>How can you be more open to the Spirit's teaching ministry in your life?</vt:lpstr>
      <vt:lpstr>PowerPoint Presentation</vt:lpstr>
      <vt:lpstr>PowerPoint Presentation</vt:lpstr>
      <vt:lpstr>PowerPoint Presentation</vt:lpstr>
      <vt:lpstr>Overview of John’s Gospel</vt:lpstr>
      <vt:lpstr>Jerusalem from the East, AD 33</vt:lpstr>
      <vt:lpstr>Christ’s Prayer in John 17</vt:lpstr>
      <vt:lpstr>Widening Circle of Christ's Prayer</vt:lpstr>
      <vt:lpstr>A Pattern for Prayer</vt:lpstr>
      <vt:lpstr>PowerPoint Presentation</vt:lpstr>
      <vt:lpstr>A Pattern for Prayer</vt:lpstr>
      <vt:lpstr>Widening Circle of Christ's Prayer</vt:lpstr>
      <vt:lpstr>“The time has come.  Glorify your Son…” (17:1)</vt:lpstr>
      <vt:lpstr>Our Father in Heaven</vt:lpstr>
      <vt:lpstr>Hallowed Be Your Name</vt:lpstr>
      <vt:lpstr>Your Kingdom Come</vt:lpstr>
      <vt:lpstr>Your Will Be Done</vt:lpstr>
      <vt:lpstr>PowerPoint Presentation</vt:lpstr>
      <vt:lpstr>A Pattern for Prayer</vt:lpstr>
      <vt:lpstr>Widening Circle of Christ's Prayer</vt:lpstr>
      <vt:lpstr>Widening Circle of Your Prayers</vt:lpstr>
      <vt:lpstr>Light represents good over darkness (= evil)</vt:lpstr>
      <vt:lpstr>Solid food is for those who are mature, who through training have the skill to recognize the difference between right and wrong.</vt:lpstr>
      <vt:lpstr>Light dispels darkness every time!</vt:lpstr>
      <vt:lpstr> "I’m not asking you to take them out of the world, but to keep them safe from the evil one"  (John 17:15)</vt:lpstr>
      <vt:lpstr>PowerPoint Presentation</vt:lpstr>
      <vt:lpstr>Widening Circle of Christ's Prayer</vt:lpstr>
      <vt:lpstr>What was most important to Jesus as he anticipated the cross?</vt:lpstr>
      <vt:lpstr>Jesus prayed for our unity (John 17)</vt:lpstr>
      <vt:lpstr>What is Unity?</vt:lpstr>
      <vt:lpstr>Uniformity</vt:lpstr>
      <vt:lpstr>Why Unity?</vt:lpstr>
      <vt:lpstr>I. Unity grows the church (20-23). </vt:lpstr>
      <vt:lpstr>"My prayer is not for them alone. I pray also for those who will believe in me through their message"  (17:20 NIV)</vt:lpstr>
      <vt:lpstr>"that all of them may be one, Father, just as you are in me and I am in you"  (17:21a NIV)</vt:lpstr>
      <vt:lpstr>The Trinity</vt:lpstr>
      <vt:lpstr>PowerPoint Presentation</vt:lpstr>
      <vt:lpstr>Interview of a Catholic Leader</vt:lpstr>
      <vt:lpstr>The City-State of Singapore</vt:lpstr>
      <vt:lpstr>Multi-cultural • Multi-ethnic • Multi-religious</vt:lpstr>
      <vt:lpstr>Unity</vt:lpstr>
      <vt:lpstr>I. Unity grows the church (20-23). </vt:lpstr>
      <vt:lpstr>II.  We'll be united in heaven forever —so let's start agreeing now (24). </vt:lpstr>
      <vt:lpstr>"Father, I want those you have given me to be with me where I am, and to see my glory, the glory you have given me because you loved me before the creation of the world" (17:24 NIV).</vt:lpstr>
      <vt:lpstr>Finding Directions in Heaven?</vt:lpstr>
      <vt:lpstr>SINGAPORE BIBLE COLLEGE</vt:lpstr>
      <vt:lpstr>SBC Schools</vt:lpstr>
      <vt:lpstr>Church Unity</vt:lpstr>
      <vt:lpstr>What does 2 Cor. 6:14-7:1 mean?</vt:lpstr>
      <vt:lpstr>What does 2 Cor. 6:14-7:1 mean?</vt:lpstr>
      <vt:lpstr>What does 2 Cor. 6:14-7:1 mean?</vt:lpstr>
      <vt:lpstr>What does 2 Cor. 6:14-7:1 mean?</vt:lpstr>
      <vt:lpstr>World Council of Churches</vt:lpstr>
      <vt:lpstr>Unity</vt:lpstr>
      <vt:lpstr>I. Unity grows the church (20-23). </vt:lpstr>
      <vt:lpstr>II.  We'll be united in heaven forever —so let's start agreeing now (24). </vt:lpstr>
      <vt:lpstr>III.   Unity shows love that attracts unbelievers (25-26).</vt:lpstr>
      <vt:lpstr>"Righteous Father, though the world does not know you, I know you, and they know that you have sent me. 26I have made you known to them, and will continue to make you known in order that the love you have for me may be in them and that I myself may be in them" (17:25-26 NIV).</vt:lpstr>
      <vt:lpstr>Two Boys</vt:lpstr>
      <vt:lpstr>Unity</vt:lpstr>
      <vt:lpstr>Main Idea</vt:lpstr>
      <vt:lpstr>Mahatma Gandhi (1869-1948)</vt:lpstr>
      <vt:lpstr>"In essentials, unity;  In non-essentials, liberty;  In all things, charity."</vt:lpstr>
      <vt:lpstr>The Great Redwood Sequoias</vt:lpstr>
      <vt:lpstr>The Great Redwood Sequoias</vt:lpstr>
      <vt:lpstr>The Great Redwood Sequoias</vt:lpstr>
      <vt:lpstr>The Great Redwood Sequoias</vt:lpstr>
      <vt:lpstr>PowerPoint Presentation</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161</cp:revision>
  <dcterms:created xsi:type="dcterms:W3CDTF">2018-02-05T03:13:19Z</dcterms:created>
  <dcterms:modified xsi:type="dcterms:W3CDTF">2025-11-22T04:43:35Z</dcterms:modified>
</cp:coreProperties>
</file>