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7" r:id="rId8"/>
    <p:sldMasterId id="2147483760" r:id="rId9"/>
    <p:sldMasterId id="2147483773" r:id="rId10"/>
    <p:sldMasterId id="2147483786" r:id="rId11"/>
    <p:sldMasterId id="2147483799" r:id="rId12"/>
    <p:sldMasterId id="2147483812" r:id="rId13"/>
    <p:sldMasterId id="2147483824" r:id="rId14"/>
    <p:sldMasterId id="2147483837" r:id="rId15"/>
    <p:sldMasterId id="2147483840" r:id="rId16"/>
    <p:sldMasterId id="2147483852" r:id="rId17"/>
    <p:sldMasterId id="2147483866" r:id="rId18"/>
    <p:sldMasterId id="2147483878" r:id="rId19"/>
    <p:sldMasterId id="2147483890" r:id="rId20"/>
    <p:sldMasterId id="2147483903" r:id="rId21"/>
  </p:sldMasterIdLst>
  <p:notesMasterIdLst>
    <p:notesMasterId r:id="rId110"/>
  </p:notesMasterIdLst>
  <p:sldIdLst>
    <p:sldId id="256" r:id="rId22"/>
    <p:sldId id="5338" r:id="rId23"/>
    <p:sldId id="5339" r:id="rId24"/>
    <p:sldId id="5413" r:id="rId25"/>
    <p:sldId id="257" r:id="rId26"/>
    <p:sldId id="5180" r:id="rId27"/>
    <p:sldId id="2517" r:id="rId28"/>
    <p:sldId id="663" r:id="rId29"/>
    <p:sldId id="5414" r:id="rId30"/>
    <p:sldId id="4764" r:id="rId31"/>
    <p:sldId id="1037" r:id="rId32"/>
    <p:sldId id="636" r:id="rId33"/>
    <p:sldId id="436" r:id="rId34"/>
    <p:sldId id="437" r:id="rId35"/>
    <p:sldId id="438" r:id="rId36"/>
    <p:sldId id="661" r:id="rId37"/>
    <p:sldId id="662" r:id="rId38"/>
    <p:sldId id="425" r:id="rId39"/>
    <p:sldId id="258" r:id="rId40"/>
    <p:sldId id="272" r:id="rId41"/>
    <p:sldId id="273" r:id="rId42"/>
    <p:sldId id="799" r:id="rId43"/>
    <p:sldId id="800" r:id="rId44"/>
    <p:sldId id="801" r:id="rId45"/>
    <p:sldId id="802" r:id="rId46"/>
    <p:sldId id="803" r:id="rId47"/>
    <p:sldId id="804" r:id="rId48"/>
    <p:sldId id="805" r:id="rId49"/>
    <p:sldId id="806" r:id="rId50"/>
    <p:sldId id="807" r:id="rId51"/>
    <p:sldId id="808" r:id="rId52"/>
    <p:sldId id="809" r:id="rId53"/>
    <p:sldId id="810" r:id="rId54"/>
    <p:sldId id="811" r:id="rId55"/>
    <p:sldId id="812" r:id="rId56"/>
    <p:sldId id="813" r:id="rId57"/>
    <p:sldId id="814" r:id="rId58"/>
    <p:sldId id="815" r:id="rId59"/>
    <p:sldId id="816" r:id="rId60"/>
    <p:sldId id="817" r:id="rId61"/>
    <p:sldId id="293" r:id="rId62"/>
    <p:sldId id="294" r:id="rId63"/>
    <p:sldId id="295" r:id="rId64"/>
    <p:sldId id="296" r:id="rId65"/>
    <p:sldId id="297" r:id="rId66"/>
    <p:sldId id="298" r:id="rId67"/>
    <p:sldId id="299" r:id="rId68"/>
    <p:sldId id="300" r:id="rId69"/>
    <p:sldId id="5208" r:id="rId70"/>
    <p:sldId id="301" r:id="rId71"/>
    <p:sldId id="302" r:id="rId72"/>
    <p:sldId id="303" r:id="rId73"/>
    <p:sldId id="259" r:id="rId74"/>
    <p:sldId id="786" r:id="rId75"/>
    <p:sldId id="2358" r:id="rId76"/>
    <p:sldId id="2359" r:id="rId77"/>
    <p:sldId id="2360" r:id="rId78"/>
    <p:sldId id="2361" r:id="rId79"/>
    <p:sldId id="2362" r:id="rId80"/>
    <p:sldId id="2363" r:id="rId81"/>
    <p:sldId id="2364" r:id="rId82"/>
    <p:sldId id="2365" r:id="rId83"/>
    <p:sldId id="2366" r:id="rId84"/>
    <p:sldId id="2367" r:id="rId85"/>
    <p:sldId id="2368" r:id="rId86"/>
    <p:sldId id="2369" r:id="rId87"/>
    <p:sldId id="2370" r:id="rId88"/>
    <p:sldId id="2371" r:id="rId89"/>
    <p:sldId id="2372" r:id="rId90"/>
    <p:sldId id="561" r:id="rId91"/>
    <p:sldId id="967" r:id="rId92"/>
    <p:sldId id="260" r:id="rId93"/>
    <p:sldId id="261" r:id="rId94"/>
    <p:sldId id="262" r:id="rId95"/>
    <p:sldId id="266" r:id="rId96"/>
    <p:sldId id="267" r:id="rId97"/>
    <p:sldId id="268" r:id="rId98"/>
    <p:sldId id="269" r:id="rId99"/>
    <p:sldId id="263" r:id="rId100"/>
    <p:sldId id="264" r:id="rId101"/>
    <p:sldId id="265" r:id="rId102"/>
    <p:sldId id="5417" r:id="rId103"/>
    <p:sldId id="5418" r:id="rId104"/>
    <p:sldId id="5416" r:id="rId105"/>
    <p:sldId id="5419" r:id="rId106"/>
    <p:sldId id="5415" r:id="rId107"/>
    <p:sldId id="270" r:id="rId108"/>
    <p:sldId id="271"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0D6276-DD30-487F-911C-9933C7E80856}">
          <p14:sldIdLst>
            <p14:sldId id="256"/>
            <p14:sldId id="5338"/>
            <p14:sldId id="5339"/>
            <p14:sldId id="5413"/>
          </p14:sldIdLst>
        </p14:section>
        <p14:section name="A. Arrival at Bethany" id="{51FDBC35-85DB-4BA1-9A71-DCB1F0F96ADF}">
          <p14:sldIdLst>
            <p14:sldId id="257"/>
            <p14:sldId id="5180"/>
            <p14:sldId id="2517"/>
            <p14:sldId id="663"/>
            <p14:sldId id="5414"/>
            <p14:sldId id="4764"/>
            <p14:sldId id="1037"/>
            <p14:sldId id="636"/>
            <p14:sldId id="436"/>
            <p14:sldId id="437"/>
            <p14:sldId id="438"/>
            <p14:sldId id="661"/>
            <p14:sldId id="662"/>
            <p14:sldId id="425"/>
          </p14:sldIdLst>
        </p14:section>
        <p14:section name="B. Triumphal Entry" id="{D2C2B782-1590-4F26-BB51-54E4D5F8C07A}">
          <p14:sldIdLst>
            <p14:sldId id="258"/>
            <p14:sldId id="272"/>
            <p14:sldId id="273"/>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293"/>
            <p14:sldId id="294"/>
            <p14:sldId id="295"/>
            <p14:sldId id="296"/>
            <p14:sldId id="297"/>
            <p14:sldId id="298"/>
            <p14:sldId id="299"/>
            <p14:sldId id="300"/>
            <p14:sldId id="5208"/>
            <p14:sldId id="301"/>
            <p14:sldId id="302"/>
            <p14:sldId id="303"/>
          </p14:sldIdLst>
        </p14:section>
        <p14:section name="C. Authority of the King" id="{8B291290-A279-4C47-A933-A82BFB121A6E}">
          <p14:sldIdLst>
            <p14:sldId id="259"/>
            <p14:sldId id="786"/>
            <p14:sldId id="2358"/>
            <p14:sldId id="2359"/>
            <p14:sldId id="2360"/>
            <p14:sldId id="2361"/>
            <p14:sldId id="2362"/>
            <p14:sldId id="2363"/>
            <p14:sldId id="2364"/>
            <p14:sldId id="2365"/>
            <p14:sldId id="2366"/>
            <p14:sldId id="2367"/>
            <p14:sldId id="2368"/>
            <p14:sldId id="2369"/>
            <p14:sldId id="2370"/>
            <p14:sldId id="2371"/>
            <p14:sldId id="2372"/>
            <p14:sldId id="561"/>
            <p14:sldId id="967"/>
          </p14:sldIdLst>
        </p14:section>
        <p14:section name="D. Invitations by the King" id="{F72ACA37-2133-4B5F-940A-DC8893E2A388}">
          <p14:sldIdLst>
            <p14:sldId id="260"/>
          </p14:sldIdLst>
        </p14:section>
        <p14:section name="E. Proof of Authority of the King" id="{5251E172-5D6D-45C7-8453-59AE470BDA5C}">
          <p14:sldIdLst>
            <p14:sldId id="261"/>
          </p14:sldIdLst>
        </p14:section>
        <p14:section name="F. King's Authority Challenged" id="{D4D09414-B7E6-4D0E-9B42-FC10F7AE1CD9}">
          <p14:sldIdLst>
            <p14:sldId id="262"/>
            <p14:sldId id="266"/>
            <p14:sldId id="267"/>
            <p14:sldId id="268"/>
            <p14:sldId id="269"/>
          </p14:sldIdLst>
        </p14:section>
        <p14:section name="G. Challenge by the King" id="{DC82A187-CBB8-41F8-A366-914D5586EFC5}">
          <p14:sldIdLst>
            <p14:sldId id="263"/>
          </p14:sldIdLst>
        </p14:section>
        <p14:section name="H. Judgment by the King" id="{FE8B8459-BD91-4FF7-ABC9-5747D471EFAC}">
          <p14:sldIdLst>
            <p14:sldId id="264"/>
          </p14:sldIdLst>
        </p14:section>
        <p14:section name="I. Instruction at the Treasury" id="{7DFAF384-845B-4CFF-92E5-3CB063FE20CA}">
          <p14:sldIdLst>
            <p14:sldId id="265"/>
            <p14:sldId id="5417"/>
            <p14:sldId id="5418"/>
            <p14:sldId id="5416"/>
            <p14:sldId id="5419"/>
            <p14:sldId id="5415"/>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37" autoAdjust="0"/>
    <p:restoredTop sz="60996"/>
  </p:normalViewPr>
  <p:slideViewPr>
    <p:cSldViewPr snapToGrid="0">
      <p:cViewPr varScale="1">
        <p:scale>
          <a:sx n="91" d="100"/>
          <a:sy n="91" d="100"/>
        </p:scale>
        <p:origin x="376" y="152"/>
      </p:cViewPr>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theme" Target="theme/theme1.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notesMaster" Target="notesMasters/notesMaster1.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64C54-CC78-4BAA-B25E-5B8C2D3D4F73}" type="datetimeFigureOut">
              <a:rPr lang="en-GB" smtClean="0"/>
              <a:t>07/05/2024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5B0B5-E42E-4986-80AC-A7650ED7D9A5}" type="slidenum">
              <a:rPr lang="en-GB" smtClean="0"/>
              <a:t>‹#›</a:t>
            </a:fld>
            <a:endParaRPr lang="en-GB"/>
          </a:p>
        </p:txBody>
      </p:sp>
    </p:spTree>
    <p:extLst>
      <p:ext uri="{BB962C8B-B14F-4D97-AF65-F5344CB8AC3E}">
        <p14:creationId xmlns:p14="http://schemas.microsoft.com/office/powerpoint/2010/main" val="310535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event important? What would be missing in the Bible if there was no Triumphal Entry?</a:t>
            </a:r>
          </a:p>
          <a:p>
            <a:r>
              <a:rPr lang="en-US" dirty="0"/>
              <a:t>• Zech 9:9 would have gone unfulfilled</a:t>
            </a:r>
          </a:p>
          <a:p>
            <a:r>
              <a:rPr lang="en-US" dirty="0"/>
              <a:t>• The nation would not have had opportunity to believe</a:t>
            </a:r>
          </a:p>
          <a:p>
            <a:r>
              <a:rPr lang="en-US" dirty="0"/>
              <a:t>• Judgment required an offer to be rejected</a:t>
            </a:r>
          </a:p>
        </p:txBody>
      </p:sp>
      <p:sp>
        <p:nvSpPr>
          <p:cNvPr id="4" name="Slide Number Placeholder 3"/>
          <p:cNvSpPr>
            <a:spLocks noGrp="1"/>
          </p:cNvSpPr>
          <p:nvPr>
            <p:ph type="sldNum" sz="quarter" idx="5"/>
          </p:nvPr>
        </p:nvSpPr>
        <p:spPr/>
        <p:txBody>
          <a:bodyPr/>
          <a:lstStyle/>
          <a:p>
            <a:fld id="{C655B0B5-E42E-4986-80AC-A7650ED7D9A5}" type="slidenum">
              <a:rPr lang="en-GB" smtClean="0"/>
              <a:t>1</a:t>
            </a:fld>
            <a:endParaRPr lang="en-GB"/>
          </a:p>
        </p:txBody>
      </p:sp>
    </p:spTree>
    <p:extLst>
      <p:ext uri="{BB962C8B-B14F-4D97-AF65-F5344CB8AC3E}">
        <p14:creationId xmlns:p14="http://schemas.microsoft.com/office/powerpoint/2010/main" val="3060375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p:txBody>
      </p:sp>
    </p:spTree>
    <p:extLst>
      <p:ext uri="{BB962C8B-B14F-4D97-AF65-F5344CB8AC3E}">
        <p14:creationId xmlns:p14="http://schemas.microsoft.com/office/powerpoint/2010/main" val="3787219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Who is the Anointed One? Jesus!</a:t>
            </a:r>
          </a:p>
          <a:p>
            <a:r>
              <a:rPr lang="en-US" dirty="0">
                <a:latin typeface="Times New Roman" charset="0"/>
                <a:ea typeface="ＭＳ Ｐゴシック" charset="0"/>
                <a:cs typeface="ＭＳ Ｐゴシック" charset="0"/>
              </a:rPr>
              <a:t>Who is the ruler of verse 26? Titus!</a:t>
            </a:r>
          </a:p>
          <a:p>
            <a:r>
              <a:rPr lang="en-US" dirty="0">
                <a:latin typeface="Times New Roman" charset="0"/>
                <a:ea typeface="ＭＳ Ｐゴシック" charset="0"/>
                <a:cs typeface="ＭＳ Ｐゴシック" charset="0"/>
              </a:rPr>
              <a:t>Who is the ruler of verse 27? Antichrist!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CBD3E6-3F73-1146-A857-A8F7BAD698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5CBE0D-C4FB-234C-A8CD-54D0A07FEE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AC1573-CF9D-EF4E-A49F-90FFBB70D19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 He also places the anointing BEFORE the Triumphal Entry whereas Matthew and Mark place it afterwards.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Common-438</a:t>
            </a:r>
          </a:p>
          <a:p>
            <a:pPr>
              <a:spcBef>
                <a:spcPct val="0"/>
              </a:spcBef>
            </a:pPr>
            <a:r>
              <a:rPr lang="en-US" sz="2400" dirty="0">
                <a:latin typeface="Times New Roman" charset="0"/>
                <a:ea typeface="ＭＳ Ｐゴシック" charset="0"/>
                <a:cs typeface="ＭＳ Ｐゴシック" charset="0"/>
              </a:rPr>
              <a:t>LC-07-Official Presentation-3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9:27 notes that Jesus will be presented to the nation and then cut off or die. </a:t>
            </a:r>
          </a:p>
        </p:txBody>
      </p:sp>
      <p:sp>
        <p:nvSpPr>
          <p:cNvPr id="4" name="Slide Number Placeholder 3"/>
          <p:cNvSpPr>
            <a:spLocks noGrp="1"/>
          </p:cNvSpPr>
          <p:nvPr>
            <p:ph type="sldNum" sz="quarter" idx="5"/>
          </p:nvPr>
        </p:nvSpPr>
        <p:spPr/>
        <p:txBody>
          <a:bodyPr/>
          <a:lstStyle/>
          <a:p>
            <a:fld id="{C655B0B5-E42E-4986-80AC-A7650ED7D9A5}" type="slidenum">
              <a:rPr lang="en-GB" smtClean="0"/>
              <a:t>19</a:t>
            </a:fld>
            <a:endParaRPr lang="en-GB"/>
          </a:p>
        </p:txBody>
      </p:sp>
    </p:spTree>
    <p:extLst>
      <p:ext uri="{BB962C8B-B14F-4D97-AF65-F5344CB8AC3E}">
        <p14:creationId xmlns:p14="http://schemas.microsoft.com/office/powerpoint/2010/main" val="4262938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1D810E-AC1E-5B49-B084-9E989CFE07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61985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r>
              <a:rPr lang="en-US" dirty="0">
                <a:cs typeface="+mn-cs"/>
              </a:rPr>
              <a:t>Psalm 118:26</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Palm Sunday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an interesting name for the day,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26160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DFD0D-7E45-3B40-BB26-E6844740DDC0}"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82808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7175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11:55</a:t>
            </a:r>
            <a:r>
              <a:rPr lang="en-US" dirty="0">
                <a:effectLst/>
                <a:latin typeface="Lucida Grande" panose="020B0600040502020204" pitchFamily="34" charset="0"/>
              </a:rPr>
              <a:t>    It was now almost time for the Jewish Passover celebration, and many people from all over the country arrived in Jerusalem several days early so they could go through the purification ceremony before Passover began. </a:t>
            </a:r>
            <a:r>
              <a:rPr lang="en-US" b="1" baseline="30000" dirty="0">
                <a:solidFill>
                  <a:srgbClr val="006699"/>
                </a:solidFill>
                <a:effectLst/>
                <a:latin typeface="Helvetica Neue" panose="02000503000000020004" pitchFamily="2" charset="0"/>
              </a:rPr>
              <a:t>56</a:t>
            </a:r>
            <a:r>
              <a:rPr lang="en-US" dirty="0">
                <a:effectLst/>
                <a:latin typeface="Lucida Grande" panose="020B0600040502020204" pitchFamily="34" charset="0"/>
              </a:rPr>
              <a:t> They kept looking for Jesus, but as they stood around in the Temple, they said to each other, “What do you think? He won’t come for Passover, will he?” </a:t>
            </a:r>
            <a:r>
              <a:rPr lang="en-US" b="1" baseline="30000" dirty="0">
                <a:solidFill>
                  <a:srgbClr val="006699"/>
                </a:solidFill>
                <a:effectLst/>
                <a:latin typeface="Helvetica Neue" panose="02000503000000020004" pitchFamily="2" charset="0"/>
              </a:rPr>
              <a:t>57</a:t>
            </a:r>
            <a:r>
              <a:rPr lang="en-US" dirty="0">
                <a:effectLst/>
                <a:latin typeface="Lucida Grande" panose="020B0600040502020204" pitchFamily="34" charset="0"/>
              </a:rPr>
              <a:t> Meanwhile, the leading priests and Pharisees had publicly ordered that anyone seeing Jesus must report it immediately so they could arrest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12:1</a:t>
            </a:r>
            <a:r>
              <a:rPr lang="en-US" dirty="0">
                <a:effectLst/>
                <a:latin typeface="Lucida Grande" panose="020B0600040502020204" pitchFamily="34" charset="0"/>
              </a:rPr>
              <a:t>    Six days before the Passover celebration began, Jesus arrived in Bethany, the home of Lazarus—the man he had raised from the dead.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12:9</a:t>
            </a:r>
            <a:r>
              <a:rPr lang="en-US" dirty="0">
                <a:effectLst/>
                <a:latin typeface="Lucida Grande" panose="020B0600040502020204" pitchFamily="34" charset="0"/>
              </a:rPr>
              <a:t>    When all the people heard of Jesus’ arrival, they flocked to see him and also to see Lazarus, the man Jesus had raised from the dead.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Then the leading priests decided to kill Lazarus, too,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for it was because of him that many of the people had deserted them and believed in Jesus.</a:t>
            </a:r>
          </a:p>
          <a:p>
            <a:endParaRPr lang="en-US" dirty="0">
              <a:effectLst/>
              <a:latin typeface="Lucida Grande" panose="020B0600040502020204" pitchFamily="34" charset="0"/>
            </a:endParaRPr>
          </a:p>
          <a:p>
            <a:r>
              <a:rPr lang="en-US" dirty="0">
                <a:effectLst/>
                <a:latin typeface="Lucida Grande" panose="020B0600040502020204" pitchFamily="34" charset="0"/>
              </a:rPr>
              <a:t>Jesus Anointed at Bethany (covered in LC-08-Preparation for the Death of the King) as Pentecost places the anointing AFTER the Triumphal Entry.</a:t>
            </a:r>
          </a:p>
          <a:p>
            <a:r>
              <a:rPr lang="en-US" dirty="0">
                <a:effectLst/>
                <a:latin typeface="Lucida Grande" panose="020B0600040502020204" pitchFamily="34" charset="0"/>
              </a:rPr>
              <a:t>• Matthew 21 records the Triumphal Entry, but Mary does not anoint Jesus until Matt 26:6-13.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 Mark 11 records the Triumphal Entry, but Mary does not anoint Jesus until Mark 14:3-9.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 Luke 19:29-44 records the Triumphal Entry, but Mary does not anoint Jesus in Luke's gospel. Only the sinful unnamed women anoints Jesus much before the Passion Week in Luke 7.</a:t>
            </a:r>
          </a:p>
        </p:txBody>
      </p:sp>
      <p:sp>
        <p:nvSpPr>
          <p:cNvPr id="4" name="Slide Number Placeholder 3"/>
          <p:cNvSpPr>
            <a:spLocks noGrp="1"/>
          </p:cNvSpPr>
          <p:nvPr>
            <p:ph type="sldNum" sz="quarter" idx="5"/>
          </p:nvPr>
        </p:nvSpPr>
        <p:spPr/>
        <p:txBody>
          <a:bodyPr/>
          <a:lstStyle/>
          <a:p>
            <a:fld id="{C655B0B5-E42E-4986-80AC-A7650ED7D9A5}" type="slidenum">
              <a:rPr lang="en-GB" smtClean="0"/>
              <a:t>5</a:t>
            </a:fld>
            <a:endParaRPr lang="en-GB"/>
          </a:p>
        </p:txBody>
      </p:sp>
    </p:spTree>
    <p:extLst>
      <p:ext uri="{BB962C8B-B14F-4D97-AF65-F5344CB8AC3E}">
        <p14:creationId xmlns:p14="http://schemas.microsoft.com/office/powerpoint/2010/main" val="3332641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52736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80403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mr-IN" sz="1200" kern="1200" dirty="0">
                <a:solidFill>
                  <a:schemeClr val="tx1"/>
                </a:solidFill>
                <a:effectLst/>
                <a:latin typeface="+mn-lt"/>
                <a:ea typeface="+mn-ea"/>
                <a:cs typeface="+mn-cs"/>
              </a:rPr>
              <a:t>"</a:t>
            </a:r>
            <a:r>
              <a:rPr lang="en-SG" dirty="0">
                <a:effectLst/>
              </a:rPr>
              <a:t> </a:t>
            </a:r>
          </a:p>
          <a:p>
            <a:pPr>
              <a:spcBef>
                <a:spcPct val="0"/>
              </a:spcBef>
            </a:pPr>
            <a:endParaRPr lang="en-SG" dirty="0">
              <a:effectLst/>
              <a:latin typeface="Calibri" charset="0"/>
            </a:endParaRPr>
          </a:p>
          <a:p>
            <a:r>
              <a:rPr lang="en-US" b="1" dirty="0">
                <a:solidFill>
                  <a:srgbClr val="006699"/>
                </a:solidFill>
                <a:effectLst/>
                <a:latin typeface="Helvetica Neue" panose="02000503000000020004" pitchFamily="2" charset="0"/>
              </a:rPr>
              <a:t>Psa. 118:22</a:t>
            </a:r>
            <a:r>
              <a:rPr lang="en-US" dirty="0">
                <a:effectLst/>
                <a:latin typeface="Lucida Grande" panose="020B0600040502020204" pitchFamily="34" charset="0"/>
              </a:rPr>
              <a:t>    The stone that the builders rejected</a:t>
            </a:r>
          </a:p>
          <a:p>
            <a:r>
              <a:rPr lang="en-US" dirty="0">
                <a:effectLst/>
                <a:latin typeface="Lucida Grande" panose="020B0600040502020204" pitchFamily="34" charset="0"/>
              </a:rPr>
              <a:t>has now become the cornerstone.</a:t>
            </a:r>
          </a:p>
          <a:p>
            <a:r>
              <a:rPr lang="en-US" b="1" baseline="30000" dirty="0">
                <a:solidFill>
                  <a:srgbClr val="006699"/>
                </a:solidFill>
                <a:effectLst/>
                <a:latin typeface="Helvetica Neue" panose="02000503000000020004" pitchFamily="2" charset="0"/>
              </a:rPr>
              <a:t>23</a:t>
            </a:r>
            <a:r>
              <a:rPr lang="en-US" dirty="0">
                <a:effectLst/>
                <a:latin typeface="Lucida Grande" panose="020B0600040502020204" pitchFamily="34" charset="0"/>
              </a:rPr>
              <a:t>  This is the LORD’s doing,</a:t>
            </a:r>
          </a:p>
          <a:p>
            <a:r>
              <a:rPr lang="en-US" dirty="0">
                <a:effectLst/>
                <a:latin typeface="Lucida Grande" panose="020B0600040502020204" pitchFamily="34" charset="0"/>
              </a:rPr>
              <a:t>and it is wonderful to see.</a:t>
            </a:r>
          </a:p>
          <a:p>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This is the day the LORD has made.</a:t>
            </a:r>
          </a:p>
          <a:p>
            <a:r>
              <a:rPr lang="en-US" dirty="0">
                <a:effectLst/>
                <a:latin typeface="Lucida Grande" panose="020B0600040502020204" pitchFamily="34" charset="0"/>
              </a:rPr>
              <a:t>We will rejoice and be glad in it.</a:t>
            </a:r>
          </a:p>
          <a:p>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Please, LORD, please save us.</a:t>
            </a:r>
          </a:p>
          <a:p>
            <a:r>
              <a:rPr lang="en-US" dirty="0">
                <a:effectLst/>
                <a:latin typeface="Lucida Grande" panose="020B0600040502020204" pitchFamily="34" charset="0"/>
              </a:rPr>
              <a:t>Please, LORD, please give us success.</a:t>
            </a:r>
          </a:p>
          <a:p>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Bless the one who comes in the name of the LORD.</a:t>
            </a:r>
          </a:p>
          <a:p>
            <a:r>
              <a:rPr lang="en-US" dirty="0">
                <a:effectLst/>
                <a:latin typeface="Lucida Grande" panose="020B0600040502020204" pitchFamily="34" charset="0"/>
              </a:rPr>
              <a:t>We bless you from the house of the LORD.</a:t>
            </a:r>
          </a:p>
          <a:p>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The LORD is God, shining upon us.</a:t>
            </a:r>
          </a:p>
          <a:p>
            <a:r>
              <a:rPr lang="en-US" dirty="0">
                <a:effectLst/>
                <a:latin typeface="Lucida Grande" panose="020B0600040502020204" pitchFamily="34" charset="0"/>
              </a:rPr>
              <a:t>Take the sacrifice and bind it with cords on the altar.</a:t>
            </a:r>
          </a:p>
          <a:p>
            <a:r>
              <a:rPr lang="en-US" b="1" baseline="30000" dirty="0">
                <a:solidFill>
                  <a:srgbClr val="006699"/>
                </a:solidFill>
                <a:effectLst/>
                <a:latin typeface="Helvetica Neue" panose="02000503000000020004" pitchFamily="2" charset="0"/>
              </a:rPr>
              <a:t>28</a:t>
            </a:r>
            <a:r>
              <a:rPr lang="en-US" dirty="0">
                <a:effectLst/>
                <a:latin typeface="Lucida Grande" panose="020B0600040502020204" pitchFamily="34" charset="0"/>
              </a:rPr>
              <a:t>  You are my God, and I will praise you!</a:t>
            </a:r>
          </a:p>
          <a:p>
            <a:r>
              <a:rPr lang="en-US" dirty="0">
                <a:effectLst/>
                <a:latin typeface="Lucida Grande" panose="020B0600040502020204" pitchFamily="34" charset="0"/>
              </a:rPr>
              <a:t>You are my God, and I will exalt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Psa. 118:29</a:t>
            </a:r>
            <a:r>
              <a:rPr lang="en-US" dirty="0">
                <a:effectLst/>
                <a:latin typeface="Lucida Grande" panose="020B0600040502020204" pitchFamily="34" charset="0"/>
              </a:rPr>
              <a:t>    Give thanks to the LORD, for he is good!</a:t>
            </a:r>
          </a:p>
          <a:p>
            <a:r>
              <a:rPr lang="en-US" dirty="0">
                <a:effectLst/>
                <a:latin typeface="Lucida Grande" panose="020B0600040502020204" pitchFamily="34" charset="0"/>
              </a:rPr>
              <a:t>His faithful love endures forever.</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030094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476889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Cleansing the Temple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21:12</a:t>
            </a:r>
            <a:r>
              <a:rPr lang="en-US" dirty="0">
                <a:effectLst/>
                <a:latin typeface="Lucida Grande" panose="020B0600040502020204" pitchFamily="34" charset="0"/>
              </a:rPr>
              <a:t>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And</a:t>
            </a:r>
            <a:r>
              <a:rPr lang="en-US" dirty="0">
                <a:effectLst/>
                <a:latin typeface="Lucida Grande" panose="020B0600040502020204" pitchFamily="34" charset="0"/>
              </a:rPr>
              <a:t> Jesus entered the temple and drove out all those who were buying and selling in the temple, and overturned the tables of the </a:t>
            </a:r>
            <a:r>
              <a:rPr lang="en-US" baseline="30000" dirty="0" err="1">
                <a:effectLst/>
                <a:latin typeface="Lucida Grande" panose="020B0600040502020204" pitchFamily="34" charset="0"/>
              </a:rPr>
              <a:t>b</a:t>
            </a:r>
            <a:r>
              <a:rPr lang="en-US" dirty="0" err="1">
                <a:effectLst/>
                <a:latin typeface="Lucida Grande" panose="020B0600040502020204" pitchFamily="34" charset="0"/>
              </a:rPr>
              <a:t>money</a:t>
            </a:r>
            <a:r>
              <a:rPr lang="en-US" dirty="0">
                <a:effectLst/>
                <a:latin typeface="Lucida Grande" panose="020B0600040502020204" pitchFamily="34" charset="0"/>
              </a:rPr>
              <a:t> changers and the seats of those who were selling </a:t>
            </a:r>
            <a:r>
              <a:rPr lang="en-US" baseline="30000" dirty="0" err="1">
                <a:effectLst/>
                <a:latin typeface="Lucida Grande" panose="020B0600040502020204" pitchFamily="34" charset="0"/>
              </a:rPr>
              <a:t>c</a:t>
            </a:r>
            <a:r>
              <a:rPr lang="en-US" dirty="0" err="1">
                <a:effectLst/>
                <a:latin typeface="Lucida Grande" panose="020B0600040502020204" pitchFamily="34" charset="0"/>
              </a:rPr>
              <a:t>doves</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And He *said to them, </a:t>
            </a:r>
            <a:r>
              <a:rPr lang="en-US" dirty="0">
                <a:solidFill>
                  <a:srgbClr val="FF2500"/>
                </a:solidFill>
                <a:effectLst/>
                <a:latin typeface="Lucida Grande" panose="020B0600040502020204" pitchFamily="34" charset="0"/>
              </a:rPr>
              <a:t>“It is written,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MY</a:t>
            </a:r>
            <a:r>
              <a:rPr lang="en-US" dirty="0">
                <a:solidFill>
                  <a:srgbClr val="FF2500"/>
                </a:solidFill>
                <a:effectLst/>
                <a:latin typeface="Lucida Grande" panose="020B0600040502020204" pitchFamily="34" charset="0"/>
              </a:rPr>
              <a:t> HOUSE SHALL BE CALLED A HOUSE OF PRAYER’; but you are making it a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ROBBERS</a:t>
            </a:r>
            <a:r>
              <a:rPr lang="en-US" dirty="0">
                <a:solidFill>
                  <a:srgbClr val="FF2500"/>
                </a:solidFill>
                <a:effectLst/>
                <a:latin typeface="Lucida Grande" panose="020B0600040502020204" pitchFamily="34" charset="0"/>
              </a:rPr>
              <a:t>’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DEN.”</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effectLst/>
                <a:latin typeface="Lucida Grande" panose="020B0600040502020204" pitchFamily="34" charset="0"/>
              </a:rPr>
              <a:t>The Barren Fig Tree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21:18</a:t>
            </a:r>
            <a:r>
              <a:rPr lang="en-US" dirty="0">
                <a:effectLst/>
                <a:latin typeface="Lucida Grande" panose="020B0600040502020204" pitchFamily="34" charset="0"/>
              </a:rPr>
              <a:t>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Now</a:t>
            </a:r>
            <a:r>
              <a:rPr lang="en-US" dirty="0">
                <a:effectLst/>
                <a:latin typeface="Lucida Grande" panose="020B0600040502020204" pitchFamily="34" charset="0"/>
              </a:rPr>
              <a:t> in the morning, when He was returning to the city, He became hungry. </a:t>
            </a:r>
            <a:r>
              <a:rPr lang="en-US" b="1" baseline="30000" dirty="0">
                <a:solidFill>
                  <a:srgbClr val="006699"/>
                </a:solidFill>
                <a:effectLst/>
                <a:latin typeface="Helvetica Neue" panose="02000503000000020004" pitchFamily="2" charset="0"/>
              </a:rPr>
              <a:t>19</a:t>
            </a:r>
            <a:r>
              <a:rPr lang="en-US" dirty="0">
                <a:effectLst/>
                <a:latin typeface="Lucida Grande" panose="020B0600040502020204" pitchFamily="34" charset="0"/>
              </a:rPr>
              <a:t> Seeing a lone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fig</a:t>
            </a:r>
            <a:r>
              <a:rPr lang="en-US" dirty="0">
                <a:effectLst/>
                <a:latin typeface="Lucida Grande" panose="020B0600040502020204" pitchFamily="34" charset="0"/>
              </a:rPr>
              <a:t> tree by the road, He came to it and found nothing on it except leaves only; and He *said to it, </a:t>
            </a:r>
            <a:r>
              <a:rPr lang="en-US" dirty="0">
                <a:solidFill>
                  <a:srgbClr val="FF2500"/>
                </a:solidFill>
                <a:effectLst/>
                <a:latin typeface="Lucida Grande" panose="020B0600040502020204" pitchFamily="34" charset="0"/>
              </a:rPr>
              <a:t>“No longer shall there ever be any fruit from you.”</a:t>
            </a:r>
            <a:r>
              <a:rPr lang="en-US" dirty="0">
                <a:effectLst/>
                <a:latin typeface="Lucida Grande" panose="020B0600040502020204" pitchFamily="34" charset="0"/>
              </a:rPr>
              <a:t> And at once the fig tree withered.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11:12</a:t>
            </a:r>
            <a:r>
              <a:rPr lang="en-US" dirty="0">
                <a:effectLst/>
                <a:latin typeface="Lucida Grande" panose="020B0600040502020204" pitchFamily="34" charset="0"/>
              </a:rPr>
              <a:t>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On</a:t>
            </a:r>
            <a:r>
              <a:rPr lang="en-US" dirty="0">
                <a:effectLst/>
                <a:latin typeface="Lucida Grande" panose="020B0600040502020204" pitchFamily="34" charset="0"/>
              </a:rPr>
              <a:t> the next day, when they had left Bethany, He became hungry.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Seeing at a distance a fig tree in leaf, He went to see if perhaps He would find anything on it; and when He came to it, He found nothing but leaves, for it was not the season for figs.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He said to it, </a:t>
            </a:r>
            <a:r>
              <a:rPr lang="en-US" dirty="0">
                <a:solidFill>
                  <a:srgbClr val="FF2500"/>
                </a:solidFill>
                <a:effectLst/>
                <a:latin typeface="Lucida Grande" panose="020B0600040502020204" pitchFamily="34" charset="0"/>
              </a:rPr>
              <a:t>“May no one ever eat fruit from you again!”</a:t>
            </a:r>
            <a:r>
              <a:rPr lang="en-US" dirty="0">
                <a:effectLst/>
                <a:latin typeface="Lucida Grande" panose="020B0600040502020204" pitchFamily="34" charset="0"/>
              </a:rPr>
              <a:t> And His disciples were listening.</a:t>
            </a:r>
          </a:p>
          <a:p>
            <a:endParaRPr lang="en-US" dirty="0">
              <a:effectLst/>
              <a:latin typeface="Lucida Grande" panose="020B0600040502020204" pitchFamily="34" charset="0"/>
            </a:endParaRPr>
          </a:p>
          <a:p>
            <a:r>
              <a:rPr lang="en-US" dirty="0">
                <a:effectLst/>
                <a:latin typeface="Lucida Grande" panose="020B0600040502020204" pitchFamily="34" charset="0"/>
              </a:rPr>
              <a:t>Jesus Drives Money Changers from the Temple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11:15</a:t>
            </a:r>
            <a:r>
              <a:rPr lang="en-US" dirty="0">
                <a:effectLst/>
                <a:latin typeface="Lucida Grande" panose="020B0600040502020204" pitchFamily="34" charset="0"/>
              </a:rPr>
              <a:t>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Then</a:t>
            </a:r>
            <a:r>
              <a:rPr lang="en-US" dirty="0">
                <a:effectLst/>
                <a:latin typeface="Lucida Grande" panose="020B0600040502020204" pitchFamily="34" charset="0"/>
              </a:rPr>
              <a:t> they *came to Jerusalem. And He entered the temple and began to drive out those who were buying and selling in the temple, and overturned the tables of the money changers and the seats of those who were selling </a:t>
            </a:r>
            <a:r>
              <a:rPr lang="en-US" baseline="30000" dirty="0">
                <a:effectLst/>
                <a:latin typeface="Lucida Grande" panose="020B0600040502020204" pitchFamily="34" charset="0"/>
              </a:rPr>
              <a:t>1</a:t>
            </a:r>
            <a:r>
              <a:rPr lang="en-US" dirty="0">
                <a:effectLst/>
                <a:latin typeface="Lucida Grande" panose="020B0600040502020204" pitchFamily="34" charset="0"/>
              </a:rPr>
              <a:t>doves;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and He would not permit anyone to carry </a:t>
            </a:r>
            <a:r>
              <a:rPr lang="en-US" baseline="30000" dirty="0">
                <a:effectLst/>
                <a:latin typeface="Lucida Grande" panose="020B0600040502020204" pitchFamily="34" charset="0"/>
              </a:rPr>
              <a:t>1</a:t>
            </a:r>
            <a:r>
              <a:rPr lang="en-US" dirty="0">
                <a:effectLst/>
                <a:latin typeface="Lucida Grande" panose="020B0600040502020204" pitchFamily="34" charset="0"/>
              </a:rPr>
              <a:t>merchandise through the temple.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And He began to teach and say to them, </a:t>
            </a:r>
            <a:r>
              <a:rPr lang="en-US" dirty="0">
                <a:solidFill>
                  <a:srgbClr val="FF2500"/>
                </a:solidFill>
                <a:effectLst/>
                <a:latin typeface="Lucida Grande" panose="020B0600040502020204" pitchFamily="34" charset="0"/>
              </a:rPr>
              <a:t>“Is it not written,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MY</a:t>
            </a:r>
            <a:r>
              <a:rPr lang="en-US" dirty="0">
                <a:solidFill>
                  <a:srgbClr val="FF2500"/>
                </a:solidFill>
                <a:effectLst/>
                <a:latin typeface="Lucida Grande" panose="020B0600040502020204" pitchFamily="34" charset="0"/>
              </a:rPr>
              <a:t> HOUSE SHALL BE CALLED A HOUSE OF PRAYER FOR ALL THE NATIONS’?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But</a:t>
            </a:r>
            <a:r>
              <a:rPr lang="en-US" dirty="0">
                <a:solidFill>
                  <a:srgbClr val="FF2500"/>
                </a:solidFill>
                <a:effectLst/>
                <a:latin typeface="Lucida Grande" panose="020B0600040502020204" pitchFamily="34" charset="0"/>
              </a:rPr>
              <a:t> you have made it a ROBBERS’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DEN.”</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The chief priests and the scribes heard this, and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began</a:t>
            </a:r>
            <a:r>
              <a:rPr lang="en-US" dirty="0">
                <a:effectLst/>
                <a:latin typeface="Lucida Grande" panose="020B0600040502020204" pitchFamily="34" charset="0"/>
              </a:rPr>
              <a:t> seeking how to destroy Him; for they were afraid of Him, for </a:t>
            </a:r>
            <a:r>
              <a:rPr lang="en-US" baseline="30000" dirty="0" err="1">
                <a:effectLst/>
                <a:latin typeface="Lucida Grande" panose="020B0600040502020204" pitchFamily="34" charset="0"/>
              </a:rPr>
              <a:t>b</a:t>
            </a:r>
            <a:r>
              <a:rPr lang="en-US" dirty="0" err="1">
                <a:effectLst/>
                <a:latin typeface="Lucida Grande" panose="020B0600040502020204" pitchFamily="34" charset="0"/>
              </a:rPr>
              <a:t>the</a:t>
            </a:r>
            <a:r>
              <a:rPr lang="en-US" dirty="0">
                <a:effectLst/>
                <a:latin typeface="Lucida Grande" panose="020B0600040502020204" pitchFamily="34" charset="0"/>
              </a:rPr>
              <a:t> whole crowd was astonished at His teaching.</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Traders Driven from the Temple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19:45</a:t>
            </a:r>
            <a:r>
              <a:rPr lang="en-US" dirty="0">
                <a:solidFill>
                  <a:srgbClr val="000000"/>
                </a:solidFill>
                <a:effectLst/>
                <a:latin typeface="Lucida Grande" panose="020B0600040502020204" pitchFamily="34" charset="0"/>
              </a:rPr>
              <a:t>   </a:t>
            </a:r>
            <a:r>
              <a:rPr lang="en-US" baseline="30000" dirty="0" err="1">
                <a:solidFill>
                  <a:srgbClr val="000000"/>
                </a:solidFill>
                <a:effectLst/>
                <a:latin typeface="Lucida Grande" panose="020B0600040502020204" pitchFamily="34" charset="0"/>
              </a:rPr>
              <a:t>a</a:t>
            </a:r>
            <a:r>
              <a:rPr lang="en-US" dirty="0" err="1">
                <a:solidFill>
                  <a:srgbClr val="000000"/>
                </a:solidFill>
                <a:effectLst/>
                <a:latin typeface="Lucida Grande" panose="020B0600040502020204" pitchFamily="34" charset="0"/>
              </a:rPr>
              <a:t>Jesus</a:t>
            </a:r>
            <a:r>
              <a:rPr lang="en-US" dirty="0">
                <a:solidFill>
                  <a:srgbClr val="000000"/>
                </a:solidFill>
                <a:effectLst/>
                <a:latin typeface="Lucida Grande" panose="020B0600040502020204" pitchFamily="34" charset="0"/>
              </a:rPr>
              <a:t> entered the temple and began to drive out those who were selling, </a:t>
            </a:r>
            <a:r>
              <a:rPr lang="en-US" b="1" baseline="30000" dirty="0">
                <a:solidFill>
                  <a:srgbClr val="006699"/>
                </a:solidFill>
                <a:effectLst/>
                <a:latin typeface="Helvetica Neue" panose="02000503000000020004" pitchFamily="2" charset="0"/>
              </a:rPr>
              <a:t>46</a:t>
            </a:r>
            <a:r>
              <a:rPr lang="en-US" dirty="0">
                <a:solidFill>
                  <a:srgbClr val="000000"/>
                </a:solidFill>
                <a:effectLst/>
                <a:latin typeface="Lucida Grande" panose="020B0600040502020204" pitchFamily="34" charset="0"/>
              </a:rPr>
              <a:t> saying to them, </a:t>
            </a:r>
            <a:r>
              <a:rPr lang="en-US" dirty="0">
                <a:solidFill>
                  <a:srgbClr val="FF2500"/>
                </a:solidFill>
                <a:effectLst/>
                <a:latin typeface="Lucida Grande" panose="020B0600040502020204" pitchFamily="34" charset="0"/>
              </a:rPr>
              <a:t>“It is written,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AND</a:t>
            </a:r>
            <a:r>
              <a:rPr lang="en-US" dirty="0">
                <a:solidFill>
                  <a:srgbClr val="FF2500"/>
                </a:solidFill>
                <a:effectLst/>
                <a:latin typeface="Lucida Grande" panose="020B0600040502020204" pitchFamily="34" charset="0"/>
              </a:rPr>
              <a:t> MY HOUSE SHALL BE A HOUSE OF PRAYER,’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but</a:t>
            </a:r>
            <a:r>
              <a:rPr lang="en-US" dirty="0">
                <a:solidFill>
                  <a:srgbClr val="FF2500"/>
                </a:solidFill>
                <a:effectLst/>
                <a:latin typeface="Lucida Grande" panose="020B0600040502020204" pitchFamily="34" charset="0"/>
              </a:rPr>
              <a:t> you have made it a ROBBERS’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DEN.”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19:47</a:t>
            </a:r>
            <a:r>
              <a:rPr lang="en-US" dirty="0">
                <a:effectLst/>
                <a:latin typeface="Lucida Grande" panose="020B0600040502020204" pitchFamily="34" charset="0"/>
              </a:rPr>
              <a:t>   And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He</a:t>
            </a:r>
            <a:r>
              <a:rPr lang="en-US" dirty="0">
                <a:effectLst/>
                <a:latin typeface="Lucida Grande" panose="020B0600040502020204" pitchFamily="34" charset="0"/>
              </a:rPr>
              <a:t> was teaching daily in the temple; but the chief priests and the scribes and the leading men among the people </a:t>
            </a:r>
            <a:r>
              <a:rPr lang="en-US" baseline="30000" dirty="0" err="1">
                <a:effectLst/>
                <a:latin typeface="Lucida Grande" panose="020B0600040502020204" pitchFamily="34" charset="0"/>
              </a:rPr>
              <a:t>b</a:t>
            </a:r>
            <a:r>
              <a:rPr lang="en-US" dirty="0" err="1">
                <a:effectLst/>
                <a:latin typeface="Lucida Grande" panose="020B0600040502020204" pitchFamily="34" charset="0"/>
              </a:rPr>
              <a:t>were</a:t>
            </a:r>
            <a:r>
              <a:rPr lang="en-US" dirty="0">
                <a:effectLst/>
                <a:latin typeface="Lucida Grande" panose="020B0600040502020204" pitchFamily="34" charset="0"/>
              </a:rPr>
              <a:t> trying to destroy Him, </a:t>
            </a:r>
            <a:r>
              <a:rPr lang="en-US" b="1" baseline="30000" dirty="0">
                <a:solidFill>
                  <a:srgbClr val="006699"/>
                </a:solidFill>
                <a:effectLst/>
                <a:latin typeface="Helvetica Neue" panose="02000503000000020004" pitchFamily="2" charset="0"/>
              </a:rPr>
              <a:t>48</a:t>
            </a:r>
            <a:r>
              <a:rPr lang="en-US" dirty="0">
                <a:effectLst/>
                <a:latin typeface="Lucida Grande" panose="020B0600040502020204" pitchFamily="34" charset="0"/>
              </a:rPr>
              <a:t> and they could not find </a:t>
            </a:r>
            <a:r>
              <a:rPr lang="en-US" baseline="30000" dirty="0">
                <a:effectLst/>
                <a:latin typeface="Lucida Grande" panose="020B0600040502020204" pitchFamily="34" charset="0"/>
              </a:rPr>
              <a:t>1</a:t>
            </a:r>
            <a:r>
              <a:rPr lang="en-US" dirty="0">
                <a:effectLst/>
                <a:latin typeface="Lucida Grande" panose="020B0600040502020204" pitchFamily="34" charset="0"/>
              </a:rPr>
              <a:t>anything that they might do, for all the people were hanging on to </a:t>
            </a:r>
            <a:r>
              <a:rPr lang="en-US" baseline="30000" dirty="0">
                <a:effectLst/>
                <a:latin typeface="Lucida Grande" panose="020B0600040502020204" pitchFamily="34" charset="0"/>
              </a:rPr>
              <a:t>2</a:t>
            </a:r>
            <a:r>
              <a:rPr lang="en-US" dirty="0">
                <a:effectLst/>
                <a:latin typeface="Lucida Grande" panose="020B0600040502020204" pitchFamily="34" charset="0"/>
              </a:rPr>
              <a:t>every word He said. </a:t>
            </a:r>
          </a:p>
          <a:p>
            <a:endParaRPr lang="en-US" dirty="0"/>
          </a:p>
        </p:txBody>
      </p:sp>
      <p:sp>
        <p:nvSpPr>
          <p:cNvPr id="4" name="Slide Number Placeholder 3"/>
          <p:cNvSpPr>
            <a:spLocks noGrp="1"/>
          </p:cNvSpPr>
          <p:nvPr>
            <p:ph type="sldNum" sz="quarter" idx="5"/>
          </p:nvPr>
        </p:nvSpPr>
        <p:spPr/>
        <p:txBody>
          <a:bodyPr/>
          <a:lstStyle/>
          <a:p>
            <a:fld id="{C655B0B5-E42E-4986-80AC-A7650ED7D9A5}" type="slidenum">
              <a:rPr lang="en-GB" smtClean="0"/>
              <a:t>53</a:t>
            </a:fld>
            <a:endParaRPr lang="en-GB"/>
          </a:p>
        </p:txBody>
      </p:sp>
    </p:spTree>
    <p:extLst>
      <p:ext uri="{BB962C8B-B14F-4D97-AF65-F5344CB8AC3E}">
        <p14:creationId xmlns:p14="http://schemas.microsoft.com/office/powerpoint/2010/main" val="39776363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cleansed the temple twice:</a:t>
            </a:r>
          </a:p>
          <a:p>
            <a:r>
              <a:rPr lang="en-US" dirty="0"/>
              <a:t>(1) Only John's gospel notes first time at the beginning of his ministry (John 2:13-24). This text is in the following slides.</a:t>
            </a:r>
          </a:p>
          <a:p>
            <a:r>
              <a:rPr lang="en-US" dirty="0"/>
              <a:t>(2) Three years later, Jesus had to do it all over once again, as noted in the Synoptics above.</a:t>
            </a:r>
          </a:p>
          <a:p>
            <a:r>
              <a:rPr lang="en-US" dirty="0"/>
              <a:t>___________</a:t>
            </a:r>
          </a:p>
          <a:p>
            <a:r>
              <a:rPr lang="en-US" dirty="0"/>
              <a:t>LC-07-Official Presentation-39</a:t>
            </a:r>
          </a:p>
          <a:p>
            <a:r>
              <a:rPr lang="en-US" dirty="0"/>
              <a:t>NS-01-Matt15-28—slide 134</a:t>
            </a:r>
          </a:p>
          <a:p>
            <a:r>
              <a:rPr lang="en-US" dirty="0"/>
              <a:t>NS-02-Mark9-16—slide 74</a:t>
            </a:r>
          </a:p>
          <a:p>
            <a:r>
              <a:rPr lang="en-US" dirty="0"/>
              <a:t>NS-03-Luke13-24—slide 123</a:t>
            </a:r>
          </a:p>
          <a:p>
            <a:r>
              <a:rPr lang="en-US" dirty="0"/>
              <a:t>NS-04-John1-11—slide 226</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971487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70191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20299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 English Slides-194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OS-12-2Kings-287</a:t>
            </a:r>
          </a:p>
          <a:p>
            <a:r>
              <a:rPr lang="en-US" dirty="0">
                <a:cs typeface="ＭＳ Ｐゴシック" charset="0"/>
              </a:rPr>
              <a:t>OS-14-2Chron-287</a:t>
            </a:r>
          </a:p>
          <a:p>
            <a:r>
              <a:rPr lang="en-US" dirty="0">
                <a:cs typeface="ＭＳ Ｐゴシック" charset="0"/>
              </a:rPr>
              <a:t>OS-15-Ezra-14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OS-Esther</a:t>
            </a:r>
          </a:p>
          <a:p>
            <a:r>
              <a:rPr lang="en-US"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OS-27-Daniel-150</a:t>
            </a:r>
            <a:r>
              <a:rPr lang="en-US" dirty="0">
                <a:cs typeface="ＭＳ Ｐゴシック" charset="0"/>
              </a:rPr>
              <a:t>, 362, 364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OS-37-Haggai-32</a:t>
            </a:r>
          </a:p>
          <a:p>
            <a:r>
              <a:rPr lang="en-US" dirty="0">
                <a:cs typeface="ＭＳ Ｐゴシック" charset="0"/>
              </a:rPr>
              <a:t>OS-Zechariah-14</a:t>
            </a:r>
          </a:p>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13479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14526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412066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53337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881719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029775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John emphasizes the marketplace idea.</a:t>
            </a:r>
          </a:p>
          <a:p>
            <a:pPr defTabSz="457177">
              <a:defRPr/>
            </a:pPr>
            <a:r>
              <a:rPr lang="en-US" dirty="0">
                <a:cs typeface="+mn-cs"/>
              </a:rPr>
              <a:t>But the Synoptics note the purpose of the temple:</a:t>
            </a:r>
          </a:p>
          <a:p>
            <a:r>
              <a:rPr lang="en-US" dirty="0">
                <a:solidFill>
                  <a:srgbClr val="006699"/>
                </a:solidFill>
                <a:effectLst/>
                <a:latin typeface="Arial" panose="020B0604020202020204" pitchFamily="34" charset="0"/>
              </a:rPr>
              <a:t>Mark 11:17</a:t>
            </a:r>
            <a:r>
              <a:rPr lang="en-US" dirty="0">
                <a:solidFill>
                  <a:srgbClr val="000000"/>
                </a:solidFill>
                <a:effectLst/>
                <a:latin typeface="Arial" panose="020B0604020202020204" pitchFamily="34" charset="0"/>
              </a:rPr>
              <a:t> He said to them, </a:t>
            </a:r>
            <a:r>
              <a:rPr lang="en-US" dirty="0">
                <a:solidFill>
                  <a:srgbClr val="FF2500"/>
                </a:solidFill>
                <a:effectLst/>
                <a:latin typeface="Arial" panose="020B0604020202020204" pitchFamily="34" charset="0"/>
              </a:rPr>
              <a:t>“The Scriptures declare, ‘My Temple will be called a house of prayer for all nations,’ but you have turned it into a den of thieves.”</a:t>
            </a:r>
          </a:p>
          <a:p>
            <a:r>
              <a:rPr lang="en-US" dirty="0">
                <a:solidFill>
                  <a:srgbClr val="006699"/>
                </a:solidFill>
                <a:effectLst/>
                <a:latin typeface="Arial" panose="020B0604020202020204" pitchFamily="34" charset="0"/>
              </a:rPr>
              <a:t>Mark 11:18</a:t>
            </a:r>
            <a:r>
              <a:rPr lang="en-US" dirty="0">
                <a:effectLst/>
                <a:latin typeface="Arial" panose="020B0604020202020204" pitchFamily="34" charset="0"/>
              </a:rPr>
              <a:t>    When the leading priests and teachers of religious law heard what Jesus had done, they began planning how to kill him. But they were afraid of him because the people were so amazed at his teaching.</a:t>
            </a:r>
          </a:p>
          <a:p>
            <a:pPr defTabSz="457177">
              <a:defRPr/>
            </a:pPr>
            <a:endParaRPr lang="en-US" dirty="0">
              <a:cs typeface="+mn-cs"/>
            </a:endParaRPr>
          </a:p>
          <a:p>
            <a:pPr defTabSz="457177">
              <a:defRPr/>
            </a:pPr>
            <a:r>
              <a:rPr lang="en-US" dirty="0">
                <a:cs typeface="+mn-cs"/>
              </a:rPr>
              <a:t>Why this addition? What has changed in these three years?</a:t>
            </a:r>
          </a:p>
          <a:p>
            <a:pPr defTabSz="457177">
              <a:defRPr/>
            </a:pPr>
            <a:r>
              <a:rPr lang="en-US" dirty="0">
                <a:cs typeface="+mn-cs"/>
              </a:rPr>
              <a:t>He had not presented himself as king in John at the beginning of his ministry.</a:t>
            </a:r>
          </a:p>
          <a:p>
            <a:pPr defTabSz="457177">
              <a:defRPr/>
            </a:pPr>
            <a:r>
              <a:rPr lang="en-US" dirty="0">
                <a:cs typeface="+mn-cs"/>
              </a:rPr>
              <a:t>But at the end (Synoptics), Jesus had been rejected by the nation and spoke about reaching Gentiles.</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This was to fulfill Solomon's prayer for the temple to reach Gentiles (1 Kings 8), which </a:t>
            </a:r>
            <a:r>
              <a:rPr lang="en-US" dirty="0">
                <a:effectLst/>
                <a:latin typeface="Lucida Grande" panose="020B0600040502020204" pitchFamily="34" charset="0"/>
              </a:rPr>
              <a:t>Isa 56:7; Jer 7:11 also prophesy.</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56:7</a:t>
            </a:r>
            <a:r>
              <a:rPr lang="en-US" dirty="0">
                <a:effectLst/>
                <a:latin typeface="Lucida Grande" panose="020B0600040502020204" pitchFamily="34" charset="0"/>
              </a:rPr>
              <a:t>  I will bring them to my holy mountain of Jerusalem</a:t>
            </a:r>
          </a:p>
          <a:p>
            <a:r>
              <a:rPr lang="en-US" dirty="0">
                <a:effectLst/>
                <a:latin typeface="Lucida Grande" panose="020B0600040502020204" pitchFamily="34" charset="0"/>
              </a:rPr>
              <a:t>and will fill them with joy in my house of prayer.</a:t>
            </a:r>
          </a:p>
          <a:p>
            <a:r>
              <a:rPr lang="en-US" dirty="0">
                <a:effectLst/>
                <a:latin typeface="Lucida Grande" panose="020B0600040502020204" pitchFamily="34" charset="0"/>
              </a:rPr>
              <a:t>I will accept their burnt offerings and sacrifices,</a:t>
            </a:r>
          </a:p>
          <a:p>
            <a:r>
              <a:rPr lang="en-US" dirty="0">
                <a:effectLst/>
                <a:latin typeface="Lucida Grande" panose="020B0600040502020204" pitchFamily="34" charset="0"/>
              </a:rPr>
              <a:t>because my Temple will be called a house of prayer for all nations.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Jer. 7:11</a:t>
            </a:r>
            <a:r>
              <a:rPr lang="en-US" dirty="0">
                <a:effectLst/>
                <a:latin typeface="Lucida Grande" panose="020B0600040502020204" pitchFamily="34" charset="0"/>
              </a:rPr>
              <a:t> Don’t you yourselves admit that this Temple, which bears my name, has become a den of thieves? Surely I see all the evil going on there. I, the LORD, have spoken!</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p:txBody>
      </p:sp>
    </p:spTree>
    <p:extLst>
      <p:ext uri="{BB962C8B-B14F-4D97-AF65-F5344CB8AC3E}">
        <p14:creationId xmlns:p14="http://schemas.microsoft.com/office/powerpoint/2010/main" val="407122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537264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79327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2538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6FADD-A434-C04B-BC45-93E5BEDCC3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07176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120963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88792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19820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750410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a:t>
            </a:r>
          </a:p>
          <a:p>
            <a:r>
              <a:rPr lang="en-US" b="1" dirty="0">
                <a:solidFill>
                  <a:srgbClr val="006699"/>
                </a:solidFill>
                <a:effectLst/>
                <a:latin typeface="Helvetica Neue" panose="02000503000000020004" pitchFamily="2" charset="0"/>
              </a:rPr>
              <a:t>John 12:20</a:t>
            </a:r>
            <a:r>
              <a:rPr lang="en-US" dirty="0">
                <a:effectLst/>
                <a:latin typeface="Lucida Grande" panose="020B0600040502020204" pitchFamily="34" charset="0"/>
              </a:rPr>
              <a:t>    Some Greeks who had come to Jerusalem for the Passover celebration </a:t>
            </a:r>
            <a:r>
              <a:rPr lang="en-US" b="1" baseline="30000" dirty="0">
                <a:solidFill>
                  <a:srgbClr val="006699"/>
                </a:solidFill>
                <a:effectLst/>
                <a:latin typeface="Helvetica Neue" panose="02000503000000020004" pitchFamily="2" charset="0"/>
              </a:rPr>
              <a:t>21</a:t>
            </a:r>
            <a:r>
              <a:rPr lang="en-US" dirty="0">
                <a:effectLst/>
                <a:latin typeface="Lucida Grande" panose="020B0600040502020204" pitchFamily="34" charset="0"/>
              </a:rPr>
              <a:t> paid a visit to Philip, who was from Bethsaida in Galilee. They said, “Sir, we want to meet Jesus.” </a:t>
            </a: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Philip told Andrew about it, and they went together to ask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12:23</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“Now the time has come for the Son of Man</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to enter into his glory.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I tell you the truth, unless a kernel of wheat is planted in the soil and dies, it remains alone. But its death will produce many new kernels—a plentiful harvest of new lives.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Those who love their life in this world will lose it. Those who care nothing for their life in this world will keep it for eternity.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Anyone who wants to serve me must follow me, because my servants must be where I am. And the Father will honor anyone who serves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12:27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my soul is deeply troubled. Should I pray, ‘Father, save me from this hour’? But this is the very reason I came!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Father, bring glory to your name.”</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dirty="0">
                <a:effectLst/>
                <a:latin typeface="Lucida Grande" panose="020B0600040502020204" pitchFamily="34" charset="0"/>
              </a:rPr>
              <a:t>  Then a voice spoke from heaven, saying, “I have already brought glory to my name, and I will do so again.”</a:t>
            </a:r>
          </a:p>
          <a:p>
            <a:r>
              <a:rPr lang="en-US" b="1" baseline="30000" dirty="0">
                <a:solidFill>
                  <a:srgbClr val="006699"/>
                </a:solidFill>
                <a:effectLst/>
                <a:latin typeface="Helvetica Neue" panose="02000503000000020004" pitchFamily="2" charset="0"/>
              </a:rPr>
              <a:t>29</a:t>
            </a:r>
            <a:r>
              <a:rPr lang="en-US" dirty="0">
                <a:effectLst/>
                <a:latin typeface="Lucida Grande" panose="020B0600040502020204" pitchFamily="34" charset="0"/>
              </a:rPr>
              <a:t> When the crowd heard the voice, some thought it was thunder, while others declared an angel had spoken to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12:30</a:t>
            </a:r>
            <a:r>
              <a:rPr lang="en-US" dirty="0">
                <a:solidFill>
                  <a:srgbClr val="000000"/>
                </a:solidFill>
                <a:effectLst/>
                <a:latin typeface="Lucida Grande" panose="020B0600040502020204" pitchFamily="34" charset="0"/>
              </a:rPr>
              <a:t>    Then Jesus told them, </a:t>
            </a:r>
            <a:r>
              <a:rPr lang="en-US" dirty="0">
                <a:solidFill>
                  <a:srgbClr val="FF2500"/>
                </a:solidFill>
                <a:effectLst/>
                <a:latin typeface="Lucida Grande" panose="020B0600040502020204" pitchFamily="34" charset="0"/>
              </a:rPr>
              <a:t>“The voice was for your benefit, not mine.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The time for judging this world has come, when Satan, the ruler of this world, will be cast out.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And when I am lifted up from the earth, I will draw everyone to myself.”</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000000"/>
                </a:solidFill>
                <a:effectLst/>
                <a:latin typeface="Lucida Grande" panose="020B0600040502020204" pitchFamily="34" charset="0"/>
              </a:rPr>
              <a:t> He said this to indicate how he was going to die.</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12:34</a:t>
            </a:r>
            <a:r>
              <a:rPr lang="en-US" dirty="0">
                <a:effectLst/>
                <a:latin typeface="Lucida Grande" panose="020B0600040502020204" pitchFamily="34" charset="0"/>
              </a:rPr>
              <a:t>    The crowd responded, “We understood from Scripture that the Messiah would live forever. How can you say the Son of Man will die? Just who is this Son of Man, anyway?”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12:35</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“My light will shine for you just a little longer. Walk in the light while you can, so the darkness will not overtake you. Those who walk in the darkness cannot see where they are going.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Put your trust in the light while there is still time; then you will become children of the light.”</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dirty="0">
                <a:effectLst/>
                <a:latin typeface="Lucida Grande" panose="020B0600040502020204" pitchFamily="34" charset="0"/>
              </a:rPr>
              <a:t> After saying these things, Jesus went away and was hidden from them.</a:t>
            </a:r>
          </a:p>
          <a:p>
            <a:endParaRPr lang="en-US" dirty="0">
              <a:effectLst/>
              <a:latin typeface="Lucida Grande" panose="020B0600040502020204" pitchFamily="34" charset="0"/>
            </a:endParaRPr>
          </a:p>
          <a:p>
            <a:r>
              <a:rPr lang="en-US" b="1" dirty="0">
                <a:effectLst/>
                <a:latin typeface="Lucida Grande" panose="020B0600040502020204" pitchFamily="34" charset="0"/>
              </a:rPr>
              <a:t>The Unbelief of the People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12:37</a:t>
            </a:r>
            <a:r>
              <a:rPr lang="en-US" dirty="0">
                <a:effectLst/>
                <a:latin typeface="Lucida Grande" panose="020B0600040502020204" pitchFamily="34" charset="0"/>
              </a:rPr>
              <a:t>    But despite all the miraculous signs Jesus had done, most of the people still did not believe in him. </a:t>
            </a:r>
            <a:r>
              <a:rPr lang="en-US" b="1" baseline="30000" dirty="0">
                <a:solidFill>
                  <a:srgbClr val="006699"/>
                </a:solidFill>
                <a:effectLst/>
                <a:latin typeface="Helvetica Neue" panose="02000503000000020004" pitchFamily="2" charset="0"/>
              </a:rPr>
              <a:t>38</a:t>
            </a:r>
            <a:r>
              <a:rPr lang="en-US" dirty="0">
                <a:effectLst/>
                <a:latin typeface="Lucida Grande" panose="020B0600040502020204" pitchFamily="34" charset="0"/>
              </a:rPr>
              <a:t>  This is exactly what Isaiah the prophet had predicted: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“LORD, who has believed our message?</a:t>
            </a:r>
          </a:p>
          <a:p>
            <a:r>
              <a:rPr lang="en-US" dirty="0">
                <a:effectLst/>
                <a:latin typeface="Lucida Grande" panose="020B0600040502020204" pitchFamily="34" charset="0"/>
              </a:rPr>
              <a:t>To whom has the LORD revealed his powerful arm?”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12:39</a:t>
            </a:r>
            <a:r>
              <a:rPr lang="en-US" dirty="0">
                <a:effectLst/>
                <a:latin typeface="Lucida Grande" panose="020B0600040502020204" pitchFamily="34" charset="0"/>
              </a:rPr>
              <a:t>    But the people couldn’t believe, for as Isaiah also said,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12:40</a:t>
            </a:r>
            <a:r>
              <a:rPr lang="en-US" dirty="0">
                <a:effectLst/>
                <a:latin typeface="Lucida Grande" panose="020B0600040502020204" pitchFamily="34" charset="0"/>
              </a:rPr>
              <a:t>    “The Lord has blinded their eyes</a:t>
            </a:r>
          </a:p>
          <a:p>
            <a:r>
              <a:rPr lang="en-US" dirty="0">
                <a:effectLst/>
                <a:latin typeface="Lucida Grande" panose="020B0600040502020204" pitchFamily="34" charset="0"/>
              </a:rPr>
              <a:t>and hardened their hearts—</a:t>
            </a:r>
          </a:p>
          <a:p>
            <a:r>
              <a:rPr lang="en-US" dirty="0">
                <a:effectLst/>
                <a:latin typeface="Lucida Grande" panose="020B0600040502020204" pitchFamily="34" charset="0"/>
              </a:rPr>
              <a:t>so that their eyes cannot see,</a:t>
            </a:r>
          </a:p>
          <a:p>
            <a:r>
              <a:rPr lang="en-US" dirty="0">
                <a:effectLst/>
                <a:latin typeface="Lucida Grande" panose="020B0600040502020204" pitchFamily="34" charset="0"/>
              </a:rPr>
              <a:t>and their hearts cannot understand,</a:t>
            </a:r>
          </a:p>
          <a:p>
            <a:r>
              <a:rPr lang="en-US" dirty="0">
                <a:effectLst/>
                <a:latin typeface="Lucida Grande" panose="020B0600040502020204" pitchFamily="34" charset="0"/>
              </a:rPr>
              <a:t>and they cannot turn to me</a:t>
            </a:r>
          </a:p>
          <a:p>
            <a:r>
              <a:rPr lang="en-US" dirty="0">
                <a:effectLst/>
                <a:latin typeface="Lucida Grande" panose="020B0600040502020204" pitchFamily="34" charset="0"/>
              </a:rPr>
              <a:t>and have me heal them.”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12:41</a:t>
            </a:r>
            <a:r>
              <a:rPr lang="en-US" dirty="0">
                <a:effectLst/>
                <a:latin typeface="Lucida Grande" panose="020B0600040502020204" pitchFamily="34" charset="0"/>
              </a:rPr>
              <a:t>    Isaiah was referring to Jesus when he said this, because he saw the future and spoke of the Messiah’s glory.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Many people did believe in him, however, including some of the Jewish leaders. But they wouldn’t admit it for fear that the Pharisees would expel them from the synagogue.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For they loved human praise more than the praise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12:44</a:t>
            </a:r>
            <a:r>
              <a:rPr lang="en-US" dirty="0">
                <a:solidFill>
                  <a:srgbClr val="000000"/>
                </a:solidFill>
                <a:effectLst/>
                <a:latin typeface="Lucida Grande" panose="020B0600040502020204" pitchFamily="34" charset="0"/>
              </a:rPr>
              <a:t>    Jesus shouted to the crowds, </a:t>
            </a:r>
            <a:r>
              <a:rPr lang="en-US" dirty="0">
                <a:solidFill>
                  <a:srgbClr val="FF2500"/>
                </a:solidFill>
                <a:effectLst/>
                <a:latin typeface="Lucida Grande" panose="020B0600040502020204" pitchFamily="34" charset="0"/>
              </a:rPr>
              <a:t>“If you trust me, you are trusting not only me, but also God who sent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45</a:t>
            </a:r>
            <a:r>
              <a:rPr lang="en-US" dirty="0">
                <a:solidFill>
                  <a:srgbClr val="FF2500"/>
                </a:solidFill>
                <a:effectLst/>
                <a:latin typeface="Lucida Grande" panose="020B0600040502020204" pitchFamily="34" charset="0"/>
              </a:rPr>
              <a:t> For when you see me, you are seeing the one who sent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46</a:t>
            </a:r>
            <a:r>
              <a:rPr lang="en-US" dirty="0">
                <a:solidFill>
                  <a:srgbClr val="FF2500"/>
                </a:solidFill>
                <a:effectLst/>
                <a:latin typeface="Lucida Grande" panose="020B0600040502020204" pitchFamily="34" charset="0"/>
              </a:rPr>
              <a:t> I have come as a light to shine in this dark world, so that all who put their trust in me will no longer remain in the dark.</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I will not judge those who hear me but don’t obey me, for I have come to save the world and not to judge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48</a:t>
            </a:r>
            <a:r>
              <a:rPr lang="en-US" dirty="0">
                <a:solidFill>
                  <a:srgbClr val="FF2500"/>
                </a:solidFill>
                <a:effectLst/>
                <a:latin typeface="Lucida Grande" panose="020B0600040502020204" pitchFamily="34" charset="0"/>
              </a:rPr>
              <a:t> But all who reject me and my message will be judged on the day of judgment by the truth I have spoken.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49</a:t>
            </a:r>
            <a:r>
              <a:rPr lang="en-US" dirty="0">
                <a:solidFill>
                  <a:srgbClr val="FF2500"/>
                </a:solidFill>
                <a:effectLst/>
                <a:latin typeface="Lucida Grande" panose="020B0600040502020204" pitchFamily="34" charset="0"/>
              </a:rPr>
              <a:t> I don’t speak on my own authority. The Father who sent me has commanded me what to say and how to say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50</a:t>
            </a:r>
            <a:r>
              <a:rPr lang="en-US" dirty="0">
                <a:solidFill>
                  <a:srgbClr val="FF2500"/>
                </a:solidFill>
                <a:effectLst/>
                <a:latin typeface="Lucida Grande" panose="020B0600040502020204" pitchFamily="34" charset="0"/>
              </a:rPr>
              <a:t> And I know his commands lead to eternal life; so I say whatever the Father tells me to say.”</a:t>
            </a:r>
          </a:p>
          <a:p>
            <a:r>
              <a:rPr lang="en-US" dirty="0">
                <a:solidFill>
                  <a:srgbClr val="FF2500"/>
                </a:solidFill>
                <a:effectLst/>
                <a:latin typeface="Lucida Grande" panose="020B0600040502020204" pitchFamily="34" charset="0"/>
              </a:rPr>
              <a:t>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Gentiles in the OT came to faith via Israel: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Ruth 1:16</a:t>
            </a:r>
            <a:r>
              <a:rPr lang="en-US" dirty="0">
                <a:effectLst/>
                <a:latin typeface="Lucida Grande" panose="020B0600040502020204" pitchFamily="34" charset="0"/>
              </a:rPr>
              <a:t>    But Ruth replied, “Don’t ask me to leave you and turn back. Wherever you go, I will go; wherever you live, I will live. Your people will be my people, and your God will be my God.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Wherever you die, I will die, and there I will be buried. May the LORD punish me severely if I allow anything but death to separate us!” </a:t>
            </a:r>
          </a:p>
          <a:p>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C655B0B5-E42E-4986-80AC-A7650ED7D9A5}" type="slidenum">
              <a:rPr lang="en-GB" smtClean="0"/>
              <a:t>72</a:t>
            </a:fld>
            <a:endParaRPr lang="en-GB"/>
          </a:p>
        </p:txBody>
      </p:sp>
    </p:spTree>
    <p:extLst>
      <p:ext uri="{BB962C8B-B14F-4D97-AF65-F5344CB8AC3E}">
        <p14:creationId xmlns:p14="http://schemas.microsoft.com/office/powerpoint/2010/main" val="3670060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Authority Challenged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21:23</a:t>
            </a:r>
            <a:r>
              <a:rPr lang="en-US" dirty="0">
                <a:effectLst/>
                <a:latin typeface="Lucida Grande" panose="020B0600040502020204" pitchFamily="34" charset="0"/>
              </a:rPr>
              <a:t>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When</a:t>
            </a:r>
            <a:r>
              <a:rPr lang="en-US" dirty="0">
                <a:effectLst/>
                <a:latin typeface="Lucida Grande" panose="020B0600040502020204" pitchFamily="34" charset="0"/>
              </a:rPr>
              <a:t> He entered the temple, the chief priests and the elders of the people came to Him </a:t>
            </a:r>
            <a:r>
              <a:rPr lang="en-US" baseline="30000" dirty="0" err="1">
                <a:effectLst/>
                <a:latin typeface="Lucida Grande" panose="020B0600040502020204" pitchFamily="34" charset="0"/>
              </a:rPr>
              <a:t>b</a:t>
            </a:r>
            <a:r>
              <a:rPr lang="en-US" dirty="0" err="1">
                <a:effectLst/>
                <a:latin typeface="Lucida Grande" panose="020B0600040502020204" pitchFamily="34" charset="0"/>
              </a:rPr>
              <a:t>while</a:t>
            </a:r>
            <a:r>
              <a:rPr lang="en-US" dirty="0">
                <a:effectLst/>
                <a:latin typeface="Lucida Grande" panose="020B0600040502020204" pitchFamily="34" charset="0"/>
              </a:rPr>
              <a:t> He was teaching, and said, “By what authority are You doing these things, and who gave You this authority?”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Jesus said to them, </a:t>
            </a:r>
            <a:r>
              <a:rPr lang="en-US" dirty="0">
                <a:solidFill>
                  <a:srgbClr val="FF2500"/>
                </a:solidFill>
                <a:effectLst/>
                <a:latin typeface="Lucida Grande" panose="020B0600040502020204" pitchFamily="34" charset="0"/>
              </a:rPr>
              <a:t>“I will also ask you one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thing, which if you tell Me, I will also tell you by what authority I do these things.</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“The baptism of John was from what source, from heaven or from men?”</a:t>
            </a:r>
            <a:r>
              <a:rPr lang="en-US" dirty="0">
                <a:effectLst/>
                <a:latin typeface="Lucida Grande" panose="020B0600040502020204" pitchFamily="34" charset="0"/>
              </a:rPr>
              <a:t> And they began reasoning among themselves, saying, “If we say, ‘From heaven,’ He will say to us, ‘Then why did you not believe him?’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“But if we say, ‘From men,’ we fear the </a:t>
            </a:r>
            <a:r>
              <a:rPr lang="en-US" baseline="30000" dirty="0">
                <a:effectLst/>
                <a:latin typeface="Lucida Grande" panose="020B0600040502020204" pitchFamily="34" charset="0"/>
              </a:rPr>
              <a:t>1</a:t>
            </a:r>
            <a:r>
              <a:rPr lang="en-US" dirty="0">
                <a:effectLst/>
                <a:latin typeface="Lucida Grande" panose="020B0600040502020204" pitchFamily="34" charset="0"/>
              </a:rPr>
              <a:t>people; for they all regard John as </a:t>
            </a:r>
            <a:r>
              <a:rPr lang="en-US" baseline="30000" dirty="0">
                <a:effectLst/>
                <a:latin typeface="Lucida Grande" panose="020B0600040502020204" pitchFamily="34" charset="0"/>
              </a:rPr>
              <a:t>a</a:t>
            </a:r>
            <a:r>
              <a:rPr lang="en-US" dirty="0">
                <a:effectLst/>
                <a:latin typeface="Lucida Grande" panose="020B0600040502020204" pitchFamily="34" charset="0"/>
              </a:rPr>
              <a:t>a prophet.”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And answering Jesus, they said, “We do not know.” He also said to them, </a:t>
            </a:r>
            <a:r>
              <a:rPr lang="en-US" dirty="0">
                <a:solidFill>
                  <a:srgbClr val="FF2500"/>
                </a:solidFill>
                <a:effectLst/>
                <a:latin typeface="Lucida Grande" panose="020B0600040502020204" pitchFamily="34" charset="0"/>
              </a:rPr>
              <a:t>“Neither will I tell you by what authority I do these things.</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effectLst/>
                <a:latin typeface="Lucida Grande" panose="020B0600040502020204" pitchFamily="34" charset="0"/>
              </a:rPr>
              <a:t>Parable of Two Sons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21:28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what do you think? A man had two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sons, and he came to the first and said,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Son, go work today in the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vineyard</a:t>
            </a:r>
            <a:r>
              <a:rPr lang="en-US" dirty="0">
                <a:solidFill>
                  <a:srgbClr val="FF2500"/>
                </a:solidFill>
                <a:effectLst/>
                <a:latin typeface="Lucida Grande" panose="020B0600040502020204" pitchFamily="34" charset="0"/>
              </a:rPr>
              <a: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“And he answered, ‘I will not’; but afterward he regretted it and went.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man came to the second and said the same thing; and he answered, ‘I will, sir’; but he did not go.</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“Which of the two did the will of his father?”</a:t>
            </a:r>
            <a:r>
              <a:rPr lang="en-US" dirty="0">
                <a:solidFill>
                  <a:srgbClr val="000000"/>
                </a:solidFill>
                <a:effectLst/>
                <a:latin typeface="Lucida Grande" panose="020B0600040502020204" pitchFamily="34" charset="0"/>
              </a:rPr>
              <a:t> They *said, “The first.” Jesus *said to them, </a:t>
            </a:r>
            <a:r>
              <a:rPr lang="en-US" dirty="0">
                <a:solidFill>
                  <a:srgbClr val="FF2500"/>
                </a:solidFill>
                <a:effectLst/>
                <a:latin typeface="Lucida Grande" panose="020B0600040502020204" pitchFamily="34" charset="0"/>
              </a:rPr>
              <a:t>“Truly I say to you that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tax collectors and prostitutes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will get into the kingdom of God before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“For John came to you in the way of righteousness and you did not believe him; but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tax collectors and prostitutes did believe him; and you, seeing this, did not even feel remorse afterward so as to believe him."</a:t>
            </a:r>
          </a:p>
          <a:p>
            <a:endParaRPr lang="en-US" dirty="0">
              <a:effectLst/>
              <a:latin typeface="Lucida Grande" panose="020B0600040502020204" pitchFamily="34" charset="0"/>
            </a:endParaRPr>
          </a:p>
          <a:p>
            <a:r>
              <a:rPr lang="en-US" dirty="0">
                <a:effectLst/>
                <a:latin typeface="Lucida Grande" panose="020B0600040502020204" pitchFamily="34" charset="0"/>
              </a:rPr>
              <a:t>Parable of the Landowner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21:33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“Listen to another parable.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There</a:t>
            </a:r>
            <a:r>
              <a:rPr lang="en-US" dirty="0">
                <a:solidFill>
                  <a:srgbClr val="FF2500"/>
                </a:solidFill>
                <a:effectLst/>
                <a:latin typeface="Lucida Grande" panose="020B0600040502020204" pitchFamily="34" charset="0"/>
              </a:rPr>
              <a:t> was a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landowner who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PLANTED</a:t>
            </a:r>
            <a:r>
              <a:rPr lang="en-US" dirty="0">
                <a:solidFill>
                  <a:srgbClr val="FF2500"/>
                </a:solidFill>
                <a:effectLst/>
                <a:latin typeface="Lucida Grande" panose="020B0600040502020204" pitchFamily="34" charset="0"/>
              </a:rPr>
              <a:t> A </a:t>
            </a:r>
            <a:r>
              <a:rPr lang="en-US" baseline="30000" dirty="0" err="1">
                <a:solidFill>
                  <a:srgbClr val="FF2500"/>
                </a:solidFill>
                <a:effectLst/>
                <a:latin typeface="Lucida Grande" panose="020B0600040502020204" pitchFamily="34" charset="0"/>
              </a:rPr>
              <a:t>c</a:t>
            </a:r>
            <a:r>
              <a:rPr lang="en-US" dirty="0" err="1">
                <a:solidFill>
                  <a:srgbClr val="FF2500"/>
                </a:solidFill>
                <a:effectLst/>
                <a:latin typeface="Lucida Grande" panose="020B0600040502020204" pitchFamily="34" charset="0"/>
              </a:rPr>
              <a:t>VINEYARD</a:t>
            </a:r>
            <a:r>
              <a:rPr lang="en-US" dirty="0">
                <a:solidFill>
                  <a:srgbClr val="FF2500"/>
                </a:solidFill>
                <a:effectLst/>
                <a:latin typeface="Lucida Grande" panose="020B0600040502020204" pitchFamily="34" charset="0"/>
              </a:rPr>
              <a:t> AND PUT A WALL AROUND IT AND DUG A WINE PRESS IN IT, AND BUILT A TOWER, and rented it out to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vine-growers and </a:t>
            </a:r>
            <a:r>
              <a:rPr lang="en-US" baseline="30000" dirty="0" err="1">
                <a:solidFill>
                  <a:srgbClr val="FF2500"/>
                </a:solidFill>
                <a:effectLst/>
                <a:latin typeface="Lucida Grande" panose="020B0600040502020204" pitchFamily="34" charset="0"/>
              </a:rPr>
              <a:t>d</a:t>
            </a:r>
            <a:r>
              <a:rPr lang="en-US" dirty="0" err="1">
                <a:solidFill>
                  <a:srgbClr val="FF2500"/>
                </a:solidFill>
                <a:effectLst/>
                <a:latin typeface="Lucida Grande" panose="020B0600040502020204" pitchFamily="34" charset="0"/>
              </a:rPr>
              <a:t>went</a:t>
            </a:r>
            <a:r>
              <a:rPr lang="en-US" dirty="0">
                <a:solidFill>
                  <a:srgbClr val="FF2500"/>
                </a:solidFill>
                <a:effectLst/>
                <a:latin typeface="Lucida Grande" panose="020B0600040502020204" pitchFamily="34" charset="0"/>
              </a:rPr>
              <a:t> on a journey.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“When the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harvest time approached, he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sent</a:t>
            </a:r>
            <a:r>
              <a:rPr lang="en-US" dirty="0">
                <a:solidFill>
                  <a:srgbClr val="FF2500"/>
                </a:solidFill>
                <a:effectLst/>
                <a:latin typeface="Lucida Grande" panose="020B0600040502020204" pitchFamily="34" charset="0"/>
              </a:rPr>
              <a:t> his slaves to the vine-growers to receive his produce.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“The vine-growers took his slaves and beat one, and killed another, and stoned a third.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“Again he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sent</a:t>
            </a:r>
            <a:r>
              <a:rPr lang="en-US" dirty="0">
                <a:solidFill>
                  <a:srgbClr val="FF2500"/>
                </a:solidFill>
                <a:effectLst/>
                <a:latin typeface="Lucida Grande" panose="020B0600040502020204" pitchFamily="34" charset="0"/>
              </a:rPr>
              <a:t> another group of slaves larger than the first; and they did the same thing to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37</a:t>
            </a:r>
            <a:r>
              <a:rPr lang="en-US" dirty="0">
                <a:solidFill>
                  <a:srgbClr val="FF2500"/>
                </a:solidFill>
                <a:effectLst/>
                <a:latin typeface="Lucida Grande" panose="020B0600040502020204" pitchFamily="34" charset="0"/>
              </a:rPr>
              <a:t> “But afterward he sent his son to them, saying, ‘They will respect my son.’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“But when the vine-growers saw the son, they said among themselves, ‘This is the heir; come, let us kill him and seize his inheritance.’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solidFill>
                  <a:srgbClr val="FF2500"/>
                </a:solidFill>
                <a:effectLst/>
                <a:latin typeface="Lucida Grande" panose="020B0600040502020204" pitchFamily="34" charset="0"/>
              </a:rPr>
              <a:t> “They took him, and threw him out of the vineyard and killed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40</a:t>
            </a:r>
            <a:r>
              <a:rPr lang="en-US" dirty="0">
                <a:solidFill>
                  <a:srgbClr val="FF2500"/>
                </a:solidFill>
                <a:effectLst/>
                <a:latin typeface="Lucida Grande" panose="020B0600040502020204" pitchFamily="34" charset="0"/>
              </a:rPr>
              <a:t> “Therefore when the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owner of the vineyard comes, what will he do to those vine-growers?”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41</a:t>
            </a:r>
            <a:r>
              <a:rPr lang="en-US" dirty="0">
                <a:solidFill>
                  <a:srgbClr val="000000"/>
                </a:solidFill>
                <a:effectLst/>
                <a:latin typeface="Lucida Grande" panose="020B0600040502020204" pitchFamily="34" charset="0"/>
              </a:rPr>
              <a:t> They *said to Him, “He will bring those wretches to a wretched end, and </a:t>
            </a:r>
            <a:r>
              <a:rPr lang="en-US" baseline="30000" dirty="0" err="1">
                <a:solidFill>
                  <a:srgbClr val="000000"/>
                </a:solidFill>
                <a:effectLst/>
                <a:latin typeface="Lucida Grande" panose="020B0600040502020204" pitchFamily="34" charset="0"/>
              </a:rPr>
              <a:t>a</a:t>
            </a:r>
            <a:r>
              <a:rPr lang="en-US" dirty="0" err="1">
                <a:solidFill>
                  <a:srgbClr val="000000"/>
                </a:solidFill>
                <a:effectLst/>
                <a:latin typeface="Lucida Grande" panose="020B0600040502020204" pitchFamily="34" charset="0"/>
              </a:rPr>
              <a:t>will</a:t>
            </a:r>
            <a:r>
              <a:rPr lang="en-US" dirty="0">
                <a:solidFill>
                  <a:srgbClr val="000000"/>
                </a:solidFill>
                <a:effectLst/>
                <a:latin typeface="Lucida Grande" panose="020B0600040502020204" pitchFamily="34" charset="0"/>
              </a:rPr>
              <a:t> rent out the vineyard to other vine-growers who will pay him the proceeds at the proper seasons.”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21:42</a:t>
            </a:r>
            <a:r>
              <a:rPr lang="en-US" dirty="0">
                <a:solidFill>
                  <a:srgbClr val="000000"/>
                </a:solidFill>
                <a:effectLst/>
                <a:latin typeface="Lucida Grande" panose="020B0600040502020204" pitchFamily="34" charset="0"/>
              </a:rPr>
              <a:t>    Jesus *said to them, </a:t>
            </a:r>
            <a:r>
              <a:rPr lang="en-US" dirty="0">
                <a:solidFill>
                  <a:srgbClr val="FF2500"/>
                </a:solidFill>
                <a:effectLst/>
                <a:latin typeface="Lucida Grande" panose="020B0600040502020204" pitchFamily="34" charset="0"/>
              </a:rPr>
              <a:t>“Did you never read in the Scriptures,</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STONE WHICH THE BUILDERS REJECTED,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THIS BECAME THE CHIEF CORNER stone;</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THIS CAME ABOUT FROM THE LORD,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AND IT IS MARVELOUS IN OUR EYES’?</a:t>
            </a:r>
          </a:p>
          <a:p>
            <a:r>
              <a:rPr lang="en-US" b="1" baseline="30000" dirty="0">
                <a:solidFill>
                  <a:srgbClr val="006699"/>
                </a:solidFill>
                <a:effectLst/>
                <a:latin typeface="Helvetica Neue" panose="02000503000000020004" pitchFamily="2" charset="0"/>
              </a:rPr>
              <a:t>43</a:t>
            </a:r>
            <a:r>
              <a:rPr lang="en-US" dirty="0">
                <a:solidFill>
                  <a:srgbClr val="FF2500"/>
                </a:solidFill>
                <a:effectLst/>
                <a:latin typeface="Lucida Grande" panose="020B0600040502020204" pitchFamily="34" charset="0"/>
              </a:rPr>
              <a:t> “Therefore I say to you, the kingdom of God will be taken away from you and given to a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people, producing the fruit of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“And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he</a:t>
            </a:r>
            <a:r>
              <a:rPr lang="en-US" dirty="0">
                <a:solidFill>
                  <a:srgbClr val="FF2500"/>
                </a:solidFill>
                <a:effectLst/>
                <a:latin typeface="Lucida Grande" panose="020B0600040502020204" pitchFamily="34" charset="0"/>
              </a:rPr>
              <a:t> who falls on this stone will be broken to pieces; but on whomever it falls, it will scatter him like dust.”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21:45</a:t>
            </a:r>
            <a:r>
              <a:rPr lang="en-US" dirty="0">
                <a:effectLst/>
                <a:latin typeface="Lucida Grande" panose="020B0600040502020204" pitchFamily="34" charset="0"/>
              </a:rPr>
              <a:t>   When the chief priests and the Pharisees heard His parables, they understood that He was speaking about them. </a:t>
            </a:r>
            <a:r>
              <a:rPr lang="en-US" b="1" baseline="30000" dirty="0">
                <a:solidFill>
                  <a:srgbClr val="006699"/>
                </a:solidFill>
                <a:effectLst/>
                <a:latin typeface="Helvetica Neue" panose="02000503000000020004" pitchFamily="2" charset="0"/>
              </a:rPr>
              <a:t>46</a:t>
            </a:r>
            <a:r>
              <a:rPr lang="en-US" dirty="0">
                <a:effectLst/>
                <a:latin typeface="Lucida Grande" panose="020B0600040502020204" pitchFamily="34" charset="0"/>
              </a:rPr>
              <a:t> When they sought to seize Him, they </a:t>
            </a:r>
            <a:r>
              <a:rPr lang="en-US" baseline="30000" dirty="0">
                <a:effectLst/>
                <a:latin typeface="Lucida Grande" panose="020B0600040502020204" pitchFamily="34" charset="0"/>
              </a:rPr>
              <a:t>a</a:t>
            </a:r>
            <a:r>
              <a:rPr lang="en-US" dirty="0">
                <a:effectLst/>
                <a:latin typeface="Lucida Grande" panose="020B0600040502020204" pitchFamily="34" charset="0"/>
              </a:rPr>
              <a:t>feared the </a:t>
            </a:r>
            <a:r>
              <a:rPr lang="en-US" baseline="30000" dirty="0">
                <a:effectLst/>
                <a:latin typeface="Lucida Grande" panose="020B0600040502020204" pitchFamily="34" charset="0"/>
              </a:rPr>
              <a:t>1</a:t>
            </a:r>
            <a:r>
              <a:rPr lang="en-US" dirty="0">
                <a:effectLst/>
                <a:latin typeface="Lucida Grande" panose="020B0600040502020204" pitchFamily="34" charset="0"/>
              </a:rPr>
              <a:t>people, because they considered Him to be a </a:t>
            </a:r>
            <a:r>
              <a:rPr lang="en-US" baseline="30000" dirty="0" err="1">
                <a:effectLst/>
                <a:latin typeface="Lucida Grande" panose="020B0600040502020204" pitchFamily="34" charset="0"/>
              </a:rPr>
              <a:t>b</a:t>
            </a:r>
            <a:r>
              <a:rPr lang="en-US" dirty="0" err="1">
                <a:effectLst/>
                <a:latin typeface="Lucida Grande" panose="020B0600040502020204" pitchFamily="34" charset="0"/>
              </a:rPr>
              <a:t>prophet</a:t>
            </a:r>
            <a:r>
              <a:rPr lang="en-US" dirty="0">
                <a:effectLst/>
                <a:latin typeface="Lucida Grande" panose="020B0600040502020204" pitchFamily="34" charset="0"/>
              </a:rPr>
              <a:t>.</a:t>
            </a:r>
          </a:p>
          <a:p>
            <a:endParaRPr lang="en-US" dirty="0">
              <a:effectLst/>
              <a:latin typeface="Lucida Grande" panose="020B0600040502020204" pitchFamily="34" charset="0"/>
            </a:endParaRPr>
          </a:p>
          <a:p>
            <a:r>
              <a:rPr lang="en-US" dirty="0">
                <a:effectLst/>
                <a:latin typeface="Lucida Grande" panose="020B0600040502020204" pitchFamily="34" charset="0"/>
              </a:rPr>
              <a:t>Parable of the Marriage Feast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22:1</a:t>
            </a:r>
            <a:r>
              <a:rPr lang="en-US" dirty="0">
                <a:solidFill>
                  <a:srgbClr val="000000"/>
                </a:solidFill>
                <a:effectLst/>
                <a:latin typeface="Lucida Grande" panose="020B0600040502020204" pitchFamily="34" charset="0"/>
              </a:rPr>
              <a:t>   Jesus spoke to them again in parables, saying, </a:t>
            </a:r>
            <a:r>
              <a:rPr lang="en-US" b="1" baseline="30000" dirty="0">
                <a:solidFill>
                  <a:srgbClr val="006699"/>
                </a:solidFill>
                <a:effectLst/>
                <a:latin typeface="Helvetica Neue" panose="02000503000000020004" pitchFamily="2" charset="0"/>
              </a:rPr>
              <a:t>2</a:t>
            </a:r>
            <a:r>
              <a:rPr lang="en-US" dirty="0">
                <a:solidFill>
                  <a:srgbClr val="FF2500"/>
                </a:solidFill>
                <a:effectLst/>
                <a:latin typeface="Lucida Grande" panose="020B0600040502020204" pitchFamily="34" charset="0"/>
              </a:rPr>
              <a:t>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kingdom of heaven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may be compared to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a king who </a:t>
            </a:r>
            <a:r>
              <a:rPr lang="en-US" baseline="30000" dirty="0">
                <a:solidFill>
                  <a:srgbClr val="FF2500"/>
                </a:solidFill>
                <a:effectLst/>
                <a:latin typeface="Lucida Grande" panose="020B0600040502020204" pitchFamily="34" charset="0"/>
              </a:rPr>
              <a:t>3</a:t>
            </a:r>
            <a:r>
              <a:rPr lang="en-US" dirty="0">
                <a:solidFill>
                  <a:srgbClr val="FF2500"/>
                </a:solidFill>
                <a:effectLst/>
                <a:latin typeface="Lucida Grande" panose="020B0600040502020204" pitchFamily="34" charset="0"/>
              </a:rPr>
              <a:t>gave a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wedding</a:t>
            </a:r>
            <a:r>
              <a:rPr lang="en-US" dirty="0">
                <a:solidFill>
                  <a:srgbClr val="FF2500"/>
                </a:solidFill>
                <a:effectLst/>
                <a:latin typeface="Lucida Grande" panose="020B0600040502020204" pitchFamily="34" charset="0"/>
              </a:rPr>
              <a:t> feast for his son.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a:t>
            </a:r>
            <a:r>
              <a:rPr lang="en-US" dirty="0">
                <a:solidFill>
                  <a:srgbClr val="FF2500"/>
                </a:solidFill>
                <a:effectLst/>
                <a:latin typeface="Lucida Grande" panose="020B0600040502020204" pitchFamily="34" charset="0"/>
              </a:rPr>
              <a:t> “And he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sent</a:t>
            </a:r>
            <a:r>
              <a:rPr lang="en-US" dirty="0">
                <a:solidFill>
                  <a:srgbClr val="FF2500"/>
                </a:solidFill>
                <a:effectLst/>
                <a:latin typeface="Lucida Grande" panose="020B0600040502020204" pitchFamily="34" charset="0"/>
              </a:rPr>
              <a:t> out his slaves to call those who had been invited to the wedding feast, and they were unwilling to come.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“Again he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sent</a:t>
            </a:r>
            <a:r>
              <a:rPr lang="en-US" dirty="0">
                <a:solidFill>
                  <a:srgbClr val="FF2500"/>
                </a:solidFill>
                <a:effectLst/>
                <a:latin typeface="Lucida Grande" panose="020B0600040502020204" pitchFamily="34" charset="0"/>
              </a:rPr>
              <a:t> out other slaves saying, ‘Tell those who have been invited, “Behold, I have prepared my dinner; my oxen and my fattened livestock are all butchered and everything is ready; come to the wedding feast.”’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a:t>
            </a:r>
            <a:r>
              <a:rPr lang="en-US" dirty="0">
                <a:solidFill>
                  <a:srgbClr val="FF2500"/>
                </a:solidFill>
                <a:effectLst/>
                <a:latin typeface="Lucida Grande" panose="020B0600040502020204" pitchFamily="34" charset="0"/>
              </a:rPr>
              <a:t> “But they paid no attention and went their way, one to his own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farm, another to his business,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and the rest seized his slaves and mistreated them and killed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7</a:t>
            </a:r>
            <a:r>
              <a:rPr lang="en-US" dirty="0">
                <a:solidFill>
                  <a:srgbClr val="FF2500"/>
                </a:solidFill>
                <a:effectLst/>
                <a:latin typeface="Lucida Grande" panose="020B0600040502020204" pitchFamily="34" charset="0"/>
              </a:rPr>
              <a:t> “But the king was enraged, and he sent his armies and destroyed those murderers and set their city on fire.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“Then he *said to his slaves, ‘The wedding is ready, but those who were invited were not worthy.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‘Go therefore to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main highways, and as many as you find there, invite to the wedding feast.’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10</a:t>
            </a:r>
            <a:r>
              <a:rPr lang="en-US" dirty="0">
                <a:solidFill>
                  <a:srgbClr val="FF2500"/>
                </a:solidFill>
                <a:effectLst/>
                <a:latin typeface="Lucida Grande" panose="020B0600040502020204" pitchFamily="34" charset="0"/>
              </a:rPr>
              <a:t> “Those slaves went out into the streets and gathered together all they found, both evil and good; and the wedding hall was filled with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dinner guests.</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22:11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when the king came in to look over the dinner guests, he saw </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a man there who was not dressed in wedding clothes,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12</a:t>
            </a:r>
            <a:r>
              <a:rPr lang="en-US" dirty="0">
                <a:solidFill>
                  <a:srgbClr val="FF2500"/>
                </a:solidFill>
                <a:effectLst/>
                <a:latin typeface="Lucida Grande" panose="020B0600040502020204" pitchFamily="34" charset="0"/>
              </a:rPr>
              <a:t> and he *said to him,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Friend</a:t>
            </a:r>
            <a:r>
              <a:rPr lang="en-US" dirty="0">
                <a:solidFill>
                  <a:srgbClr val="FF2500"/>
                </a:solidFill>
                <a:effectLst/>
                <a:latin typeface="Lucida Grande" panose="020B0600040502020204" pitchFamily="34" charset="0"/>
              </a:rPr>
              <a:t>, how did you come in here without wedding clothes?’ And the man was speechless.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13</a:t>
            </a:r>
            <a:r>
              <a:rPr lang="en-US" dirty="0">
                <a:solidFill>
                  <a:srgbClr val="FF2500"/>
                </a:solidFill>
                <a:effectLst/>
                <a:latin typeface="Lucida Grande" panose="020B0600040502020204" pitchFamily="34" charset="0"/>
              </a:rPr>
              <a:t> “Then the king said to the servants, ‘Bind him hand and foot, and throw him into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outer darkness; in that place there will be weeping and gnashing of teeth.’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14</a:t>
            </a:r>
            <a:r>
              <a:rPr lang="en-US" dirty="0">
                <a:solidFill>
                  <a:srgbClr val="FF2500"/>
                </a:solidFill>
                <a:effectLst/>
                <a:latin typeface="Lucida Grande" panose="020B0600040502020204" pitchFamily="34" charset="0"/>
              </a:rPr>
              <a:t> “For many are </a:t>
            </a:r>
            <a:r>
              <a:rPr lang="en-US" baseline="30000" dirty="0">
                <a:solidFill>
                  <a:srgbClr val="FF2500"/>
                </a:solidFill>
                <a:effectLst/>
                <a:latin typeface="Lucida Grande" panose="020B0600040502020204" pitchFamily="34" charset="0"/>
              </a:rPr>
              <a:t>1a</a:t>
            </a:r>
            <a:r>
              <a:rPr lang="en-US" dirty="0">
                <a:solidFill>
                  <a:srgbClr val="FF2500"/>
                </a:solidFill>
                <a:effectLst/>
                <a:latin typeface="Lucida Grande" panose="020B0600040502020204" pitchFamily="34" charset="0"/>
              </a:rPr>
              <a:t>called, but few are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chosen</a:t>
            </a:r>
            <a:r>
              <a:rPr lang="en-US" dirty="0">
                <a:solidFill>
                  <a:srgbClr val="FF2500"/>
                </a:solidFill>
                <a:effectLst/>
                <a:latin typeface="Lucida Grande" panose="020B0600040502020204" pitchFamily="34" charset="0"/>
              </a:rPr>
              <a:t>.”</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Jesus’ Authority Questioned</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11:27</a:t>
            </a:r>
            <a:r>
              <a:rPr lang="en-US" dirty="0">
                <a:effectLst/>
                <a:latin typeface="Lucida Grande" panose="020B0600040502020204" pitchFamily="34" charset="0"/>
              </a:rPr>
              <a:t>   They *came again to Jerusalem.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And</a:t>
            </a:r>
            <a:r>
              <a:rPr lang="en-US" dirty="0">
                <a:effectLst/>
                <a:latin typeface="Lucida Grande" panose="020B0600040502020204" pitchFamily="34" charset="0"/>
              </a:rPr>
              <a:t> as He was walking in the temple, the chief priests and the scribes and the elders *came to Him, </a:t>
            </a:r>
            <a:r>
              <a:rPr lang="en-US" b="1" baseline="30000" dirty="0">
                <a:solidFill>
                  <a:srgbClr val="006699"/>
                </a:solidFill>
                <a:effectLst/>
                <a:latin typeface="Helvetica Neue" panose="02000503000000020004" pitchFamily="2" charset="0"/>
              </a:rPr>
              <a:t>28</a:t>
            </a:r>
            <a:r>
              <a:rPr lang="en-US" dirty="0">
                <a:effectLst/>
                <a:latin typeface="Lucida Grande" panose="020B0600040502020204" pitchFamily="34" charset="0"/>
              </a:rPr>
              <a:t> and began saying to Him, “By what authority are You doing these things, or who gave You this authority to do these things?” </a:t>
            </a:r>
            <a:r>
              <a:rPr lang="en-US" b="1" baseline="30000" dirty="0">
                <a:solidFill>
                  <a:srgbClr val="006699"/>
                </a:solidFill>
                <a:effectLst/>
                <a:latin typeface="Helvetica Neue" panose="02000503000000020004" pitchFamily="2" charset="0"/>
              </a:rPr>
              <a:t>29</a:t>
            </a:r>
            <a:r>
              <a:rPr lang="en-US" dirty="0">
                <a:effectLst/>
                <a:latin typeface="Lucida Grande" panose="020B0600040502020204" pitchFamily="34" charset="0"/>
              </a:rPr>
              <a:t> And Jesus said to them, </a:t>
            </a:r>
            <a:r>
              <a:rPr lang="en-US" dirty="0">
                <a:solidFill>
                  <a:srgbClr val="FF2500"/>
                </a:solidFill>
                <a:effectLst/>
                <a:latin typeface="Lucida Grande" panose="020B0600040502020204" pitchFamily="34" charset="0"/>
              </a:rPr>
              <a:t>“I will ask you one question, and you answer Me, and then I will tell you by what authority I do these things.</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“Was the baptism of John from heaven, or from men? Answer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effectLst/>
                <a:latin typeface="Lucida Grande" panose="020B0600040502020204" pitchFamily="34" charset="0"/>
              </a:rPr>
              <a:t> They began reasoning among themselves, saying, “If we say, ‘From heaven,’ He will say, ‘Then why did you not believe him?’ </a:t>
            </a:r>
            <a:r>
              <a:rPr lang="en-US" b="1" baseline="30000" dirty="0">
                <a:solidFill>
                  <a:srgbClr val="006699"/>
                </a:solidFill>
                <a:effectLst/>
                <a:latin typeface="Helvetica Neue" panose="02000503000000020004" pitchFamily="2" charset="0"/>
              </a:rPr>
              <a:t>32</a:t>
            </a:r>
            <a:r>
              <a:rPr lang="en-US" dirty="0">
                <a:effectLst/>
                <a:latin typeface="Lucida Grande" panose="020B0600040502020204" pitchFamily="34" charset="0"/>
              </a:rPr>
              <a:t> “But </a:t>
            </a:r>
            <a:r>
              <a:rPr lang="en-US" baseline="30000" dirty="0">
                <a:effectLst/>
                <a:latin typeface="Lucida Grande" panose="020B0600040502020204" pitchFamily="34" charset="0"/>
              </a:rPr>
              <a:t>1</a:t>
            </a:r>
            <a:r>
              <a:rPr lang="en-US" dirty="0">
                <a:effectLst/>
                <a:latin typeface="Lucida Grande" panose="020B0600040502020204" pitchFamily="34" charset="0"/>
              </a:rPr>
              <a:t>shall we say, ‘From men’?” — they were afraid of the people, for everyone considered John to have been a real prophet. </a:t>
            </a:r>
            <a:r>
              <a:rPr lang="en-US" b="1" baseline="30000" dirty="0">
                <a:solidFill>
                  <a:srgbClr val="006699"/>
                </a:solidFill>
                <a:effectLst/>
                <a:latin typeface="Helvetica Neue" panose="02000503000000020004" pitchFamily="2" charset="0"/>
              </a:rPr>
              <a:t>33</a:t>
            </a:r>
            <a:r>
              <a:rPr lang="en-US" dirty="0">
                <a:effectLst/>
                <a:latin typeface="Lucida Grande" panose="020B0600040502020204" pitchFamily="34" charset="0"/>
              </a:rPr>
              <a:t> Answering Jesus, they *said, “We do not know.” And Jesus *said to them, </a:t>
            </a:r>
            <a:r>
              <a:rPr lang="en-US" dirty="0">
                <a:solidFill>
                  <a:srgbClr val="FF2500"/>
                </a:solidFill>
                <a:effectLst/>
                <a:latin typeface="Lucida Grande" panose="020B0600040502020204" pitchFamily="34" charset="0"/>
              </a:rPr>
              <a:t>“Nor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will I tell you by what authority I do these things.”</a:t>
            </a:r>
            <a:endParaRPr lang="en-US" dirty="0">
              <a:effectLst/>
              <a:latin typeface="Lucida Grande" panose="020B0600040502020204" pitchFamily="34" charset="0"/>
            </a:endParaRP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Parable of the Vine-growers</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12:1</a:t>
            </a:r>
            <a:r>
              <a:rPr lang="en-US" dirty="0">
                <a:solidFill>
                  <a:srgbClr val="000000"/>
                </a:solidFill>
                <a:effectLst/>
                <a:latin typeface="Lucida Grande" panose="020B0600040502020204" pitchFamily="34" charset="0"/>
              </a:rPr>
              <a:t>   </a:t>
            </a:r>
            <a:r>
              <a:rPr lang="en-US" baseline="30000" dirty="0" err="1">
                <a:solidFill>
                  <a:srgbClr val="000000"/>
                </a:solidFill>
                <a:effectLst/>
                <a:latin typeface="Lucida Grande" panose="020B0600040502020204" pitchFamily="34" charset="0"/>
              </a:rPr>
              <a:t>a</a:t>
            </a:r>
            <a:r>
              <a:rPr lang="en-US" dirty="0" err="1">
                <a:solidFill>
                  <a:srgbClr val="000000"/>
                </a:solidFill>
                <a:effectLst/>
                <a:latin typeface="Lucida Grande" panose="020B0600040502020204" pitchFamily="34" charset="0"/>
              </a:rPr>
              <a:t>And</a:t>
            </a:r>
            <a:r>
              <a:rPr lang="en-US" dirty="0">
                <a:solidFill>
                  <a:srgbClr val="000000"/>
                </a:solidFill>
                <a:effectLst/>
                <a:latin typeface="Lucida Grande" panose="020B0600040502020204" pitchFamily="34" charset="0"/>
              </a:rPr>
              <a:t> He began to speak to them in parables: </a:t>
            </a:r>
            <a:r>
              <a:rPr lang="en-US" dirty="0">
                <a:solidFill>
                  <a:srgbClr val="FF2500"/>
                </a:solidFill>
                <a:effectLst/>
                <a:latin typeface="Lucida Grande" panose="020B0600040502020204" pitchFamily="34" charset="0"/>
              </a:rPr>
              <a:t>“</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man </a:t>
            </a:r>
            <a:r>
              <a:rPr lang="en-US" baseline="30000" dirty="0" err="1">
                <a:solidFill>
                  <a:srgbClr val="FF2500"/>
                </a:solidFill>
                <a:effectLst/>
                <a:latin typeface="Lucida Grande" panose="020B0600040502020204" pitchFamily="34" charset="0"/>
              </a:rPr>
              <a:t>c</a:t>
            </a:r>
            <a:r>
              <a:rPr lang="en-US" dirty="0" err="1">
                <a:solidFill>
                  <a:srgbClr val="FF2500"/>
                </a:solidFill>
                <a:effectLst/>
                <a:latin typeface="Lucida Grande" panose="020B0600040502020204" pitchFamily="34" charset="0"/>
              </a:rPr>
              <a:t>PLANTED</a:t>
            </a:r>
            <a:r>
              <a:rPr lang="en-US" dirty="0">
                <a:solidFill>
                  <a:srgbClr val="FF2500"/>
                </a:solidFill>
                <a:effectLst/>
                <a:latin typeface="Lucida Grande" panose="020B0600040502020204" pitchFamily="34" charset="0"/>
              </a:rPr>
              <a:t> A VINEYARD AND PUT A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WALL AROUND IT, AND DUG A VAT UNDER THE WINE PRESS AND BUILT A TOWER, and rented it out to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vine-growers and went on a journey.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a:t>
            </a:r>
            <a:r>
              <a:rPr lang="en-US" dirty="0">
                <a:solidFill>
                  <a:srgbClr val="FF2500"/>
                </a:solidFill>
                <a:effectLst/>
                <a:latin typeface="Lucida Grande" panose="020B0600040502020204" pitchFamily="34" charset="0"/>
              </a:rPr>
              <a:t> “At the harvest time he sent a slave to the vine-growers, in order to receive some of the produce of the vineyard from the vine-growers.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a:t>
            </a:r>
            <a:r>
              <a:rPr lang="en-US" dirty="0">
                <a:solidFill>
                  <a:srgbClr val="FF2500"/>
                </a:solidFill>
                <a:effectLst/>
                <a:latin typeface="Lucida Grande" panose="020B0600040502020204" pitchFamily="34" charset="0"/>
              </a:rPr>
              <a:t> “They took him, and beat him and sent him away empty-handed.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“Again he sent them another slave, and they wounded him in the head, and treated him shamefully.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a:t>
            </a:r>
            <a:r>
              <a:rPr lang="en-US" dirty="0">
                <a:solidFill>
                  <a:srgbClr val="FF2500"/>
                </a:solidFill>
                <a:effectLst/>
                <a:latin typeface="Lucida Grande" panose="020B0600040502020204" pitchFamily="34" charset="0"/>
              </a:rPr>
              <a:t> “And he sent another, and that one they killed; and so with many others, beating some and killing others.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“He had one more to send, a beloved son; he sent him last of all to them, saying, ‘They will respect my son.’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7</a:t>
            </a:r>
            <a:r>
              <a:rPr lang="en-US" dirty="0">
                <a:solidFill>
                  <a:srgbClr val="FF2500"/>
                </a:solidFill>
                <a:effectLst/>
                <a:latin typeface="Lucida Grande" panose="020B0600040502020204" pitchFamily="34" charset="0"/>
              </a:rPr>
              <a:t> “But those vine-growers said to one another, ‘This is the heir; come, let us kill him, and the inheritance will be ours!’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“They took him, and killed him and threw him out of the vineyard.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“What will the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owner of the vineyard do? He will come and destroy the vine-growers, and will give the vineyard to others.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10</a:t>
            </a:r>
            <a:r>
              <a:rPr lang="en-US" dirty="0">
                <a:solidFill>
                  <a:srgbClr val="FF2500"/>
                </a:solidFill>
                <a:effectLst/>
                <a:latin typeface="Lucida Grande" panose="020B0600040502020204" pitchFamily="34" charset="0"/>
              </a:rPr>
              <a:t> “Have you not even read this Scripture:</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STONE WHICH THE BUILDERS REJECTED,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THIS BECAME THE CHIEF CORNER stone;</a:t>
            </a:r>
          </a:p>
          <a:p>
            <a:r>
              <a:rPr lang="en-US" b="1" baseline="30000" dirty="0">
                <a:solidFill>
                  <a:srgbClr val="006699"/>
                </a:solidFill>
                <a:effectLst/>
                <a:latin typeface="Helvetica Neue" panose="02000503000000020004" pitchFamily="2" charset="0"/>
              </a:rPr>
              <a:t>11</a:t>
            </a:r>
            <a:r>
              <a:rPr lang="en-US" dirty="0">
                <a:solidFill>
                  <a:srgbClr val="000000"/>
                </a:solidFill>
                <a:effectLst/>
                <a:latin typeface="Lucida Grande" panose="020B0600040502020204" pitchFamily="34" charset="0"/>
              </a:rPr>
              <a:t>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THIS</a:t>
            </a:r>
            <a:r>
              <a:rPr lang="en-US" dirty="0">
                <a:solidFill>
                  <a:srgbClr val="FF2500"/>
                </a:solidFill>
                <a:effectLst/>
                <a:latin typeface="Lucida Grande" panose="020B0600040502020204" pitchFamily="34" charset="0"/>
              </a:rPr>
              <a:t> CAME ABOUT FROM THE LORD,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AND IT IS MARVELOUS IN OUR EYES’?”</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12:12</a:t>
            </a:r>
            <a:r>
              <a:rPr lang="en-US" dirty="0">
                <a:effectLst/>
                <a:latin typeface="Lucida Grande" panose="020B0600040502020204" pitchFamily="34" charset="0"/>
              </a:rPr>
              <a:t>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And</a:t>
            </a:r>
            <a:r>
              <a:rPr lang="en-US" dirty="0">
                <a:effectLst/>
                <a:latin typeface="Lucida Grande" panose="020B0600040502020204" pitchFamily="34" charset="0"/>
              </a:rPr>
              <a:t> they were seeking to seize Him, and yet they feared the </a:t>
            </a:r>
            <a:r>
              <a:rPr lang="en-US" baseline="30000" dirty="0">
                <a:effectLst/>
                <a:latin typeface="Lucida Grande" panose="020B0600040502020204" pitchFamily="34" charset="0"/>
              </a:rPr>
              <a:t>1</a:t>
            </a:r>
            <a:r>
              <a:rPr lang="en-US" dirty="0">
                <a:effectLst/>
                <a:latin typeface="Lucida Grande" panose="020B0600040502020204" pitchFamily="34" charset="0"/>
              </a:rPr>
              <a:t>people, for they understood that He spoke the parable against them. And so </a:t>
            </a:r>
            <a:r>
              <a:rPr lang="en-US" baseline="30000" dirty="0" err="1">
                <a:effectLst/>
                <a:latin typeface="Lucida Grande" panose="020B0600040502020204" pitchFamily="34" charset="0"/>
              </a:rPr>
              <a:t>b</a:t>
            </a:r>
            <a:r>
              <a:rPr lang="en-US" dirty="0" err="1">
                <a:effectLst/>
                <a:latin typeface="Lucida Grande" panose="020B0600040502020204" pitchFamily="34" charset="0"/>
              </a:rPr>
              <a:t>they</a:t>
            </a:r>
            <a:r>
              <a:rPr lang="en-US" dirty="0">
                <a:effectLst/>
                <a:latin typeface="Lucida Grande" panose="020B0600040502020204" pitchFamily="34" charset="0"/>
              </a:rPr>
              <a:t> left Him and went away.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Jesus’ Authority Questioned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20:1</a:t>
            </a:r>
            <a:r>
              <a:rPr lang="en-US" dirty="0">
                <a:effectLst/>
                <a:latin typeface="Lucida Grande" panose="020B0600040502020204" pitchFamily="34" charset="0"/>
              </a:rPr>
              <a:t>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On</a:t>
            </a:r>
            <a:r>
              <a:rPr lang="en-US" dirty="0">
                <a:effectLst/>
                <a:latin typeface="Lucida Grande" panose="020B0600040502020204" pitchFamily="34" charset="0"/>
              </a:rPr>
              <a:t> one of the days while </a:t>
            </a:r>
            <a:r>
              <a:rPr lang="en-US" baseline="30000" dirty="0" err="1">
                <a:effectLst/>
                <a:latin typeface="Lucida Grande" panose="020B0600040502020204" pitchFamily="34" charset="0"/>
              </a:rPr>
              <a:t>b</a:t>
            </a:r>
            <a:r>
              <a:rPr lang="en-US" dirty="0" err="1">
                <a:effectLst/>
                <a:latin typeface="Lucida Grande" panose="020B0600040502020204" pitchFamily="34" charset="0"/>
              </a:rPr>
              <a:t>He</a:t>
            </a:r>
            <a:r>
              <a:rPr lang="en-US" dirty="0">
                <a:effectLst/>
                <a:latin typeface="Lucida Grande" panose="020B0600040502020204" pitchFamily="34" charset="0"/>
              </a:rPr>
              <a:t> was teaching the people in the temple and </a:t>
            </a:r>
            <a:r>
              <a:rPr lang="en-US" baseline="30000" dirty="0" err="1">
                <a:effectLst/>
                <a:latin typeface="Lucida Grande" panose="020B0600040502020204" pitchFamily="34" charset="0"/>
              </a:rPr>
              <a:t>c</a:t>
            </a:r>
            <a:r>
              <a:rPr lang="en-US" dirty="0" err="1">
                <a:effectLst/>
                <a:latin typeface="Lucida Grande" panose="020B0600040502020204" pitchFamily="34" charset="0"/>
              </a:rPr>
              <a:t>preaching</a:t>
            </a:r>
            <a:r>
              <a:rPr lang="en-US" dirty="0">
                <a:effectLst/>
                <a:latin typeface="Lucida Grande" panose="020B0600040502020204" pitchFamily="34" charset="0"/>
              </a:rPr>
              <a:t> the gospel, the chief priests and the scribes with the elders </a:t>
            </a:r>
            <a:r>
              <a:rPr lang="en-US" baseline="30000" dirty="0" err="1">
                <a:effectLst/>
                <a:latin typeface="Lucida Grande" panose="020B0600040502020204" pitchFamily="34" charset="0"/>
              </a:rPr>
              <a:t>d</a:t>
            </a:r>
            <a:r>
              <a:rPr lang="en-US" dirty="0" err="1">
                <a:effectLst/>
                <a:latin typeface="Lucida Grande" panose="020B0600040502020204" pitchFamily="34" charset="0"/>
              </a:rPr>
              <a:t>confronted</a:t>
            </a:r>
            <a:r>
              <a:rPr lang="en-US" dirty="0">
                <a:effectLst/>
                <a:latin typeface="Lucida Grande" panose="020B0600040502020204" pitchFamily="34" charset="0"/>
              </a:rPr>
              <a:t> Him,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and they spoke, saying to Him, “Tell us by what authority You are doing these things, or who is the one who gave You this authority?”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Jesus answered and said to them, </a:t>
            </a:r>
            <a:r>
              <a:rPr lang="en-US" dirty="0">
                <a:solidFill>
                  <a:srgbClr val="FF2500"/>
                </a:solidFill>
                <a:effectLst/>
                <a:latin typeface="Lucida Grande" panose="020B0600040502020204" pitchFamily="34" charset="0"/>
              </a:rPr>
              <a:t>“I will also ask you a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question, and you tell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“Was the baptism of John from heaven or from men?”</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They reasoned among themselves, saying, “If we say, ‘From heaven,’ He will say, ‘Why did you not believe him?’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“But if we say, ‘From men,’ all the people will stone us to death, for they are convinced that John was a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prophet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So they answered that they did not know where it came from.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And Jesus said to them, </a:t>
            </a:r>
            <a:r>
              <a:rPr lang="en-US" dirty="0">
                <a:solidFill>
                  <a:srgbClr val="FF2500"/>
                </a:solidFill>
                <a:effectLst/>
                <a:latin typeface="Lucida Grande" panose="020B0600040502020204" pitchFamily="34" charset="0"/>
              </a:rPr>
              <a:t>“Nor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will I tell you by what authority I do these things.”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Parable of the Vine-growers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20:9</a:t>
            </a:r>
            <a:r>
              <a:rPr lang="en-US" dirty="0">
                <a:solidFill>
                  <a:srgbClr val="000000"/>
                </a:solidFill>
                <a:effectLst/>
                <a:latin typeface="Lucida Grande" panose="020B0600040502020204" pitchFamily="34" charset="0"/>
              </a:rPr>
              <a:t>   </a:t>
            </a:r>
            <a:r>
              <a:rPr lang="en-US" baseline="30000" dirty="0" err="1">
                <a:solidFill>
                  <a:srgbClr val="000000"/>
                </a:solidFill>
                <a:effectLst/>
                <a:latin typeface="Lucida Grande" panose="020B0600040502020204" pitchFamily="34" charset="0"/>
              </a:rPr>
              <a:t>a</a:t>
            </a:r>
            <a:r>
              <a:rPr lang="en-US" dirty="0" err="1">
                <a:solidFill>
                  <a:srgbClr val="000000"/>
                </a:solidFill>
                <a:effectLst/>
                <a:latin typeface="Lucida Grande" panose="020B0600040502020204" pitchFamily="34" charset="0"/>
              </a:rPr>
              <a:t>And</a:t>
            </a:r>
            <a:r>
              <a:rPr lang="en-US" dirty="0">
                <a:solidFill>
                  <a:srgbClr val="000000"/>
                </a:solidFill>
                <a:effectLst/>
                <a:latin typeface="Lucida Grande" panose="020B0600040502020204" pitchFamily="34" charset="0"/>
              </a:rPr>
              <a:t> He began to tell the people this parable: </a:t>
            </a:r>
            <a:r>
              <a:rPr lang="en-US" dirty="0">
                <a:solidFill>
                  <a:srgbClr val="FF2500"/>
                </a:solidFill>
                <a:effectLst/>
                <a:latin typeface="Lucida Grande" panose="020B0600040502020204" pitchFamily="34" charset="0"/>
              </a:rPr>
              <a:t>“A man planted a vineyard and rented it out to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vine-growers, and went on a journey for a long time.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10</a:t>
            </a:r>
            <a:r>
              <a:rPr lang="en-US" dirty="0">
                <a:solidFill>
                  <a:srgbClr val="FF2500"/>
                </a:solidFill>
                <a:effectLst/>
                <a:latin typeface="Lucida Grande" panose="020B0600040502020204" pitchFamily="34" charset="0"/>
              </a:rPr>
              <a:t> “At the harvest time he sent a slave to the vine-growers, so that they would give him some of the produce of the vineyard; but the vine-growers beat him and sent him away empty-handed.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“And he proceeded to send another slave; and they beat him also and treated him shamefully and sent him away empty-handed.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12</a:t>
            </a:r>
            <a:r>
              <a:rPr lang="en-US" dirty="0">
                <a:solidFill>
                  <a:srgbClr val="FF2500"/>
                </a:solidFill>
                <a:effectLst/>
                <a:latin typeface="Lucida Grande" panose="020B0600040502020204" pitchFamily="34" charset="0"/>
              </a:rPr>
              <a:t> “And he proceeded to send a third; and this one also they wounded and cast out.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13</a:t>
            </a:r>
            <a:r>
              <a:rPr lang="en-US" dirty="0">
                <a:solidFill>
                  <a:srgbClr val="FF2500"/>
                </a:solidFill>
                <a:effectLst/>
                <a:latin typeface="Lucida Grande" panose="020B0600040502020204" pitchFamily="34" charset="0"/>
              </a:rPr>
              <a:t> “The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owner of the vineyard said, ‘What shall I do? I will send my beloved son; perhaps they will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respect</a:t>
            </a:r>
            <a:r>
              <a:rPr lang="en-US" dirty="0">
                <a:solidFill>
                  <a:srgbClr val="FF2500"/>
                </a:solidFill>
                <a:effectLst/>
                <a:latin typeface="Lucida Grande" panose="020B0600040502020204" pitchFamily="34" charset="0"/>
              </a:rPr>
              <a:t>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14</a:t>
            </a:r>
            <a:r>
              <a:rPr lang="en-US" dirty="0">
                <a:solidFill>
                  <a:srgbClr val="FF2500"/>
                </a:solidFill>
                <a:effectLst/>
                <a:latin typeface="Lucida Grande" panose="020B0600040502020204" pitchFamily="34" charset="0"/>
              </a:rPr>
              <a:t> “But when the vine-growers saw him, they reasoned with one another, saying, ‘This is the heir; let us kill him so that the inheritance will be ours.’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15</a:t>
            </a:r>
            <a:r>
              <a:rPr lang="en-US" dirty="0">
                <a:solidFill>
                  <a:srgbClr val="FF2500"/>
                </a:solidFill>
                <a:effectLst/>
                <a:latin typeface="Lucida Grande" panose="020B0600040502020204" pitchFamily="34" charset="0"/>
              </a:rPr>
              <a:t> “So they threw him out of the vineyard and killed him. What, then, will the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owner of the vineyard do to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“He will come and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destroy</a:t>
            </a:r>
            <a:r>
              <a:rPr lang="en-US" dirty="0">
                <a:solidFill>
                  <a:srgbClr val="FF2500"/>
                </a:solidFill>
                <a:effectLst/>
                <a:latin typeface="Lucida Grande" panose="020B0600040502020204" pitchFamily="34" charset="0"/>
              </a:rPr>
              <a:t> these vine-growers and will give the vineyard to others.”</a:t>
            </a:r>
            <a:r>
              <a:rPr lang="en-US" dirty="0">
                <a:solidFill>
                  <a:srgbClr val="000000"/>
                </a:solidFill>
                <a:effectLst/>
                <a:latin typeface="Lucida Grande" panose="020B0600040502020204" pitchFamily="34" charset="0"/>
              </a:rPr>
              <a:t> When they heard it, they said, “</a:t>
            </a:r>
            <a:r>
              <a:rPr lang="en-US" baseline="30000" dirty="0" err="1">
                <a:solidFill>
                  <a:srgbClr val="000000"/>
                </a:solidFill>
                <a:effectLst/>
                <a:latin typeface="Lucida Grande" panose="020B0600040502020204" pitchFamily="34" charset="0"/>
              </a:rPr>
              <a:t>b</a:t>
            </a:r>
            <a:r>
              <a:rPr lang="en-US" dirty="0" err="1">
                <a:solidFill>
                  <a:srgbClr val="000000"/>
                </a:solidFill>
                <a:effectLst/>
                <a:latin typeface="Lucida Grande" panose="020B0600040502020204" pitchFamily="34" charset="0"/>
              </a:rPr>
              <a:t>May</a:t>
            </a:r>
            <a:r>
              <a:rPr lang="en-US" dirty="0">
                <a:solidFill>
                  <a:srgbClr val="000000"/>
                </a:solidFill>
                <a:effectLst/>
                <a:latin typeface="Lucida Grande" panose="020B0600040502020204" pitchFamily="34" charset="0"/>
              </a:rPr>
              <a:t> it never be!”</a:t>
            </a:r>
            <a:endParaRPr lang="en-US" dirty="0">
              <a:solidFill>
                <a:srgbClr val="FF2500"/>
              </a:solidFill>
              <a:effectLst/>
              <a:latin typeface="Lucida Grande" panose="020B0600040502020204" pitchFamily="34" charset="0"/>
            </a:endParaRPr>
          </a:p>
          <a:p>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But </a:t>
            </a:r>
            <a:r>
              <a:rPr lang="en-US" baseline="30000" dirty="0">
                <a:effectLst/>
                <a:latin typeface="Lucida Grande" panose="020B0600040502020204" pitchFamily="34" charset="0"/>
              </a:rPr>
              <a:t>1</a:t>
            </a:r>
            <a:r>
              <a:rPr lang="en-US" dirty="0">
                <a:effectLst/>
                <a:latin typeface="Lucida Grande" panose="020B0600040502020204" pitchFamily="34" charset="0"/>
              </a:rPr>
              <a:t>Jesus looked at them and said, </a:t>
            </a:r>
            <a:r>
              <a:rPr lang="en-US" dirty="0">
                <a:solidFill>
                  <a:srgbClr val="FF2500"/>
                </a:solidFill>
                <a:effectLst/>
                <a:latin typeface="Lucida Grande" panose="020B0600040502020204" pitchFamily="34" charset="0"/>
              </a:rPr>
              <a:t>“What then is this that is written:</a:t>
            </a:r>
            <a:r>
              <a:rPr lang="en-US" dirty="0">
                <a:effectLst/>
                <a:latin typeface="Lucida Grande" panose="020B0600040502020204" pitchFamily="34" charset="0"/>
              </a:rPr>
              <a:t> </a:t>
            </a:r>
          </a:p>
          <a:p>
            <a:r>
              <a:rPr lang="en-US" dirty="0">
                <a:solidFill>
                  <a:srgbClr val="FF2500"/>
                </a:solidFill>
                <a:effectLst/>
                <a:latin typeface="Lucida Grande" panose="020B0600040502020204" pitchFamily="34" charset="0"/>
              </a:rPr>
              <a:t>‘</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STONE WHICH THE BUILDERS REJECTED,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THIS BECAME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CHIEF CORNER stone’?</a:t>
            </a:r>
          </a:p>
          <a:p>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Everyone</a:t>
            </a:r>
            <a:r>
              <a:rPr lang="en-US" dirty="0">
                <a:solidFill>
                  <a:srgbClr val="FF2500"/>
                </a:solidFill>
                <a:effectLst/>
                <a:latin typeface="Lucida Grande" panose="020B0600040502020204" pitchFamily="34" charset="0"/>
              </a:rPr>
              <a:t> who falls on that stone will be broken to pieces; but on whomever it falls, it will scatter him like dust.”</a:t>
            </a:r>
          </a:p>
          <a:p>
            <a:endParaRPr lang="en-US" dirty="0">
              <a:effectLst/>
              <a:latin typeface="Lucida Grande" panose="020B0600040502020204" pitchFamily="34" charset="0"/>
            </a:endParaRPr>
          </a:p>
          <a:p>
            <a:r>
              <a:rPr lang="en-US" dirty="0">
                <a:effectLst/>
                <a:latin typeface="Lucida Grande" panose="020B0600040502020204" pitchFamily="34" charset="0"/>
              </a:rPr>
              <a:t>Tribute to Caesar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20:19</a:t>
            </a:r>
            <a:r>
              <a:rPr lang="en-US" dirty="0">
                <a:effectLst/>
                <a:latin typeface="Lucida Grande" panose="020B0600040502020204" pitchFamily="34" charset="0"/>
              </a:rPr>
              <a:t>   The scribes and the chief priests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tried</a:t>
            </a:r>
            <a:r>
              <a:rPr lang="en-US" dirty="0">
                <a:effectLst/>
                <a:latin typeface="Lucida Grande" panose="020B0600040502020204" pitchFamily="34" charset="0"/>
              </a:rPr>
              <a:t> to lay hands on Him that very hour, and they feared the people; for they understood that He spoke this parable against them. </a:t>
            </a:r>
          </a:p>
          <a:p>
            <a:r>
              <a:rPr lang="en-US" dirty="0">
                <a:effectLst/>
                <a:latin typeface="Lucida Grande" panose="020B0600040502020204" pitchFamily="34" charset="0"/>
              </a:rPr>
              <a:t>___________________</a:t>
            </a:r>
          </a:p>
          <a:p>
            <a:r>
              <a:rPr lang="en-US" dirty="0">
                <a:effectLst/>
                <a:latin typeface="Lucida Grande" panose="020B0600040502020204" pitchFamily="34" charset="0"/>
              </a:rPr>
              <a:t>"By way of application Jesus said </a:t>
            </a:r>
            <a:r>
              <a:rPr lang="en-US" b="1" dirty="0">
                <a:effectLst/>
                <a:latin typeface="Lucida Grande" panose="020B0600040502020204" pitchFamily="34" charset="0"/>
              </a:rPr>
              <a:t>the kingdom of God</a:t>
            </a:r>
            <a:r>
              <a:rPr lang="en-US" dirty="0">
                <a:effectLst/>
                <a:latin typeface="Lucida Grande" panose="020B0600040502020204" pitchFamily="34" charset="0"/>
              </a:rPr>
              <a:t> was being </a:t>
            </a:r>
            <a:r>
              <a:rPr lang="en-US" b="1" dirty="0">
                <a:effectLst/>
                <a:latin typeface="Lucida Grande" panose="020B0600040502020204" pitchFamily="34" charset="0"/>
              </a:rPr>
              <a:t>taken away from</a:t>
            </a:r>
            <a:r>
              <a:rPr lang="en-US" dirty="0">
                <a:effectLst/>
                <a:latin typeface="Lucida Grande" panose="020B0600040502020204" pitchFamily="34" charset="0"/>
              </a:rPr>
              <a:t> those who heard Him, </a:t>
            </a:r>
            <a:r>
              <a:rPr lang="en-US" b="1" dirty="0">
                <a:effectLst/>
                <a:latin typeface="Lucida Grande" panose="020B0600040502020204" pitchFamily="34" charset="0"/>
              </a:rPr>
              <a:t>and</a:t>
            </a:r>
            <a:r>
              <a:rPr lang="en-US" dirty="0">
                <a:effectLst/>
                <a:latin typeface="Lucida Grande" panose="020B0600040502020204" pitchFamily="34" charset="0"/>
              </a:rPr>
              <a:t> it would be </a:t>
            </a:r>
            <a:r>
              <a:rPr lang="en-US" b="1" dirty="0">
                <a:effectLst/>
                <a:latin typeface="Lucida Grande" panose="020B0600040502020204" pitchFamily="34" charset="0"/>
              </a:rPr>
              <a:t>given to the people who</a:t>
            </a:r>
            <a:r>
              <a:rPr lang="en-US" dirty="0">
                <a:effectLst/>
                <a:latin typeface="Lucida Grande" panose="020B0600040502020204" pitchFamily="34" charset="0"/>
              </a:rPr>
              <a:t> would </a:t>
            </a:r>
            <a:r>
              <a:rPr lang="en-US" b="1" dirty="0">
                <a:effectLst/>
                <a:latin typeface="Lucida Grande" panose="020B0600040502020204" pitchFamily="34" charset="0"/>
              </a:rPr>
              <a:t>produce its fruit.</a:t>
            </a:r>
            <a:r>
              <a:rPr lang="en-US" dirty="0">
                <a:effectLst/>
                <a:latin typeface="Lucida Grande" panose="020B0600040502020204" pitchFamily="34" charset="0"/>
              </a:rPr>
              <a:t> The word for “people” (</a:t>
            </a:r>
            <a:r>
              <a:rPr lang="en-US" dirty="0" err="1">
                <a:effectLst/>
                <a:latin typeface="Helena" pitchFamily="2" charset="0"/>
              </a:rPr>
              <a:t>e¶qnei</a:t>
            </a:r>
            <a:r>
              <a:rPr lang="en-US" dirty="0">
                <a:effectLst/>
                <a:latin typeface="Lucida Grande" panose="020B0600040502020204" pitchFamily="34" charset="0"/>
              </a:rPr>
              <a:t>) is usually translated “nation.” (It appears here without an article.) Two interpretations of this verse are often presented. One is that Jesus was saying the kingdom had been taken from the Jewish nation and would be given to Gentile nations who would produce the proper fruit of genuine faith. It is argued that since </a:t>
            </a:r>
            <a:r>
              <a:rPr lang="en-US" dirty="0" err="1">
                <a:effectLst/>
                <a:latin typeface="Helena" pitchFamily="2" charset="0"/>
              </a:rPr>
              <a:t>e¶qnei</a:t>
            </a:r>
            <a:r>
              <a:rPr lang="en-US" dirty="0">
                <a:effectLst/>
                <a:latin typeface="Lucida Grande" panose="020B0600040502020204" pitchFamily="34" charset="0"/>
              </a:rPr>
              <a:t> is singular, not plural, the word refers to the church which is called a nation in Romans 10:19 and 1 Peter 2:9-10. But the kingdom has not been taken completely away from Israel forever (Rom. 11:15, 25). And the church is not now inheriting the kingdom.</a:t>
            </a:r>
          </a:p>
          <a:p>
            <a:r>
              <a:rPr lang="en-US" dirty="0">
                <a:effectLst/>
                <a:latin typeface="Lucida Grande" panose="020B0600040502020204" pitchFamily="34" charset="0"/>
              </a:rPr>
              <a:t>A better interpretation is that Jesus was simply saying the kingdom was being taken away from the nation Israel at that time, but it would be given back to the nation in a future day when that nation would demonstrate true </a:t>
            </a:r>
            <a:r>
              <a:rPr lang="en-US" dirty="0">
                <a:solidFill>
                  <a:srgbClr val="006699"/>
                </a:solidFill>
                <a:effectLst/>
                <a:latin typeface="Lucida Grande" panose="020B0600040502020204" pitchFamily="34" charset="0"/>
              </a:rPr>
              <a:t>[Vol. 2, p. 71]</a:t>
            </a:r>
            <a:r>
              <a:rPr lang="en-US" dirty="0">
                <a:effectLst/>
                <a:latin typeface="Lucida Grande" panose="020B0600040502020204" pitchFamily="34" charset="0"/>
              </a:rPr>
              <a:t> repentance and faith. In this view Jesus was using the term “nation” in the sense of generation (cf. Matt. 23:36). Because of their rejection, that generation of Israel would never be able to experience the kingdom of God (cf. comments on 21:18-22). But a future generation in Israel will respond in saving faith to this same Messiah (Rom. 11:26-27), and to that future generation the kingdom will be given. By rejecting Jesus </a:t>
            </a:r>
            <a:r>
              <a:rPr lang="en-US" b="1" dirty="0">
                <a:effectLst/>
                <a:latin typeface="Lucida Grande" panose="020B0600040502020204" pitchFamily="34" charset="0"/>
              </a:rPr>
              <a:t>the Stone,</a:t>
            </a:r>
            <a:r>
              <a:rPr lang="en-US" dirty="0">
                <a:effectLst/>
                <a:latin typeface="Lucida Grande" panose="020B0600040502020204" pitchFamily="34" charset="0"/>
              </a:rPr>
              <a:t> these </a:t>
            </a:r>
            <a:r>
              <a:rPr lang="en-US" b="1" dirty="0">
                <a:effectLst/>
                <a:latin typeface="Lucida Grande" panose="020B0600040502020204" pitchFamily="34" charset="0"/>
              </a:rPr>
              <a:t>builders</a:t>
            </a:r>
            <a:r>
              <a:rPr lang="en-US" dirty="0">
                <a:effectLst/>
                <a:latin typeface="Lucida Grande" panose="020B0600040502020204" pitchFamily="34" charset="0"/>
              </a:rPr>
              <a:t> (Matt. 21:42) suffered judgment </a:t>
            </a:r>
            <a:r>
              <a:rPr lang="en-US" b="1" dirty="0">
                <a:effectLst/>
                <a:latin typeface="Lucida Grande" panose="020B0600040502020204" pitchFamily="34" charset="0"/>
              </a:rPr>
              <a:t>(he on whom it</a:t>
            </a:r>
            <a:r>
              <a:rPr lang="en-US" dirty="0">
                <a:effectLst/>
                <a:latin typeface="Lucida Grande" panose="020B0600040502020204" pitchFamily="34" charset="0"/>
              </a:rPr>
              <a:t> [the Stone] </a:t>
            </a:r>
            <a:r>
              <a:rPr lang="en-US" b="1" dirty="0">
                <a:effectLst/>
                <a:latin typeface="Lucida Grande" panose="020B0600040502020204" pitchFamily="34" charset="0"/>
              </a:rPr>
              <a:t>falls will be crushed).</a:t>
            </a:r>
            <a:r>
              <a:rPr lang="en-US" dirty="0">
                <a:effectLst/>
                <a:latin typeface="Lucida Grande" panose="020B0600040502020204" pitchFamily="34" charset="0"/>
              </a:rPr>
              <a:t> The religious leaders (then </a:t>
            </a:r>
            <a:r>
              <a:rPr lang="en-US" b="1" dirty="0">
                <a:effectLst/>
                <a:latin typeface="Lucida Grande" panose="020B0600040502020204" pitchFamily="34" charset="0"/>
              </a:rPr>
              <a:t>the chief priests and the Pharisees,</a:t>
            </a:r>
            <a:r>
              <a:rPr lang="en-US" dirty="0">
                <a:effectLst/>
                <a:latin typeface="Lucida Grande" panose="020B0600040502020204" pitchFamily="34" charset="0"/>
              </a:rPr>
              <a:t> v. 45; cf. v. 23) realized Jesus’ remarks were directed toward </a:t>
            </a:r>
            <a:r>
              <a:rPr lang="en-US" b="1" dirty="0">
                <a:effectLst/>
                <a:latin typeface="Lucida Grande" panose="020B0600040502020204" pitchFamily="34" charset="0"/>
              </a:rPr>
              <a:t>them,</a:t>
            </a:r>
            <a:r>
              <a:rPr lang="en-US" dirty="0">
                <a:effectLst/>
                <a:latin typeface="Lucida Grande" panose="020B0600040502020204" pitchFamily="34" charset="0"/>
              </a:rPr>
              <a:t> and </a:t>
            </a:r>
            <a:r>
              <a:rPr lang="en-US" b="1" dirty="0">
                <a:effectLst/>
                <a:latin typeface="Lucida Grande" panose="020B0600040502020204" pitchFamily="34" charset="0"/>
              </a:rPr>
              <a:t>they</a:t>
            </a:r>
            <a:r>
              <a:rPr lang="en-US" dirty="0">
                <a:effectLst/>
                <a:latin typeface="Lucida Grande" panose="020B0600040502020204" pitchFamily="34" charset="0"/>
              </a:rPr>
              <a:t> tried their best </a:t>
            </a:r>
            <a:r>
              <a:rPr lang="en-US" b="1" dirty="0">
                <a:effectLst/>
                <a:latin typeface="Lucida Grande" panose="020B0600040502020204" pitchFamily="34" charset="0"/>
              </a:rPr>
              <a:t>to arrest Him. But they were afraid of the ... people</a:t>
            </a:r>
            <a:r>
              <a:rPr lang="en-US" dirty="0">
                <a:effectLst/>
                <a:latin typeface="Lucida Grande" panose="020B0600040502020204" pitchFamily="34" charset="0"/>
              </a:rPr>
              <a:t> (cf. v. 26), who thought Jesus </a:t>
            </a:r>
            <a:r>
              <a:rPr lang="en-US" b="1" dirty="0">
                <a:effectLst/>
                <a:latin typeface="Lucida Grande" panose="020B0600040502020204" pitchFamily="34" charset="0"/>
              </a:rPr>
              <a:t>was a Prophet</a:t>
            </a:r>
            <a:r>
              <a:rPr lang="en-US" dirty="0">
                <a:effectLst/>
                <a:latin typeface="Lucida Grande" panose="020B0600040502020204" pitchFamily="34" charset="0"/>
              </a:rPr>
              <a:t> (cf. v. 11), so they were unable to act."</a:t>
            </a:r>
          </a:p>
          <a:p>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ccordance" pitchFamily="2" charset="-79"/>
                <a:cs typeface="Accordance" pitchFamily="2" charset="-79"/>
              </a:rPr>
              <a:t>Louis A. Barbieri Jr., </a:t>
            </a:r>
            <a:r>
              <a:rPr lang="en-US" i="1" dirty="0">
                <a:effectLst/>
                <a:latin typeface="Accordance" pitchFamily="2" charset="-79"/>
                <a:cs typeface="Accordance" pitchFamily="2" charset="-79"/>
              </a:rPr>
              <a:t>Matthew</a:t>
            </a:r>
            <a:r>
              <a:rPr lang="en-US" dirty="0">
                <a:effectLst/>
                <a:latin typeface="Accordance" pitchFamily="2" charset="-79"/>
                <a:cs typeface="Accordance" pitchFamily="2" charset="-79"/>
              </a:rPr>
              <a:t> *(The Bible Knowledge Commentary; eds. John F. Walvoord and Roy B. Zuck; Accordance electronic ed. 2 vols.; Wheaton: Victor Books, 1983), 2:70-71.</a:t>
            </a:r>
          </a:p>
          <a:p>
            <a:endParaRPr lang="en-US" dirty="0">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C655B0B5-E42E-4986-80AC-A7650ED7D9A5}" type="slidenum">
              <a:rPr lang="en-GB" smtClean="0"/>
              <a:t>75</a:t>
            </a:fld>
            <a:endParaRPr lang="en-GB"/>
          </a:p>
        </p:txBody>
      </p:sp>
    </p:spTree>
    <p:extLst>
      <p:ext uri="{BB962C8B-B14F-4D97-AF65-F5344CB8AC3E}">
        <p14:creationId xmlns:p14="http://schemas.microsoft.com/office/powerpoint/2010/main" val="4495703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Most Important Commandment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22:34</a:t>
            </a:r>
            <a:r>
              <a:rPr lang="en-US" dirty="0">
                <a:effectLst/>
                <a:latin typeface="Lucida Grande" panose="020B0600040502020204" pitchFamily="34" charset="0"/>
              </a:rPr>
              <a:t>    But when the Pharisees heard that he had silenced the Sadducees with his reply, they met together to question him again. </a:t>
            </a:r>
            <a:r>
              <a:rPr lang="en-US" b="1" baseline="30000" dirty="0">
                <a:solidFill>
                  <a:srgbClr val="006699"/>
                </a:solidFill>
                <a:effectLst/>
                <a:latin typeface="Helvetica Neue" panose="02000503000000020004" pitchFamily="2" charset="0"/>
              </a:rPr>
              <a:t>35</a:t>
            </a:r>
            <a:r>
              <a:rPr lang="en-US" dirty="0">
                <a:effectLst/>
                <a:latin typeface="Lucida Grande" panose="020B0600040502020204" pitchFamily="34" charset="0"/>
              </a:rPr>
              <a:t> One of them, an expert in religious law, tried to trap him with this question: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“Teacher, which is the most important commandment in the law of Moses?”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22:37</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“‘You must love the LORD your God with all your heart, all your soul, and all your mind.’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This is the first and greatest commandment.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solidFill>
                  <a:srgbClr val="FF2500"/>
                </a:solidFill>
                <a:effectLst/>
                <a:latin typeface="Lucida Grande" panose="020B0600040502020204" pitchFamily="34" charset="0"/>
              </a:rPr>
              <a:t> A second is equally important: ‘Love your neighbor as yourself.’</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40</a:t>
            </a:r>
            <a:r>
              <a:rPr lang="en-US" dirty="0">
                <a:solidFill>
                  <a:srgbClr val="FF2500"/>
                </a:solidFill>
                <a:effectLst/>
                <a:latin typeface="Lucida Grande" panose="020B0600040502020204" pitchFamily="34" charset="0"/>
              </a:rPr>
              <a:t> The entire law and all the demands of the prophets are based on these two commandments.”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The Most Important Commandment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12:28</a:t>
            </a:r>
            <a:r>
              <a:rPr lang="en-US" dirty="0">
                <a:effectLst/>
                <a:latin typeface="Lucida Grande" panose="020B0600040502020204" pitchFamily="34" charset="0"/>
              </a:rPr>
              <a:t>    One of the teachers of religious law was standing there listening to the debate. He realized that Jesus had answered well, so he asked, “Of all the commandments, which is the most important?”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12:29</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“The most important commandment is this: ‘Listen, O Israel! The LORD our God is the one and only LORD.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And you must love the LORD your God with all your heart, all your soul, all your mind, and all your strength.’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The second is equally important: ‘Love your neighbor as yourself.’ No other commandment is greater than these.”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12:32</a:t>
            </a:r>
            <a:r>
              <a:rPr lang="en-US" dirty="0">
                <a:effectLst/>
                <a:latin typeface="Lucida Grande" panose="020B0600040502020204" pitchFamily="34" charset="0"/>
              </a:rPr>
              <a:t>    The teacher of religious law replied, “Well said, Teacher. You have spoken the truth by saying that there is only one God and no other. </a:t>
            </a:r>
            <a:r>
              <a:rPr lang="en-US" b="1" baseline="30000" dirty="0">
                <a:solidFill>
                  <a:srgbClr val="006699"/>
                </a:solidFill>
                <a:effectLst/>
                <a:latin typeface="Helvetica Neue" panose="02000503000000020004" pitchFamily="2" charset="0"/>
              </a:rPr>
              <a:t>33</a:t>
            </a:r>
            <a:r>
              <a:rPr lang="en-US" dirty="0">
                <a:effectLst/>
                <a:latin typeface="Lucida Grande" panose="020B0600040502020204" pitchFamily="34" charset="0"/>
              </a:rPr>
              <a:t> And I know it is important to love him with all my heart and all my understanding and all my strength, and to love my neighbor as myself. This is more important than to offer all of the burnt offerings and sacrifices required in the law.”</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12:34</a:t>
            </a:r>
            <a:r>
              <a:rPr lang="en-US" dirty="0">
                <a:effectLst/>
                <a:latin typeface="Lucida Grande" panose="020B0600040502020204" pitchFamily="34" charset="0"/>
              </a:rPr>
              <a:t>    Realizing how much the man understood, Jesus said to him, </a:t>
            </a:r>
            <a:r>
              <a:rPr lang="en-US" dirty="0">
                <a:solidFill>
                  <a:srgbClr val="FF2500"/>
                </a:solidFill>
                <a:effectLst/>
                <a:latin typeface="Lucida Grande" panose="020B0600040502020204" pitchFamily="34" charset="0"/>
              </a:rPr>
              <a:t>“You are not far from the Kingdom of God.”</a:t>
            </a:r>
            <a:r>
              <a:rPr lang="en-US" dirty="0">
                <a:effectLst/>
                <a:latin typeface="Lucida Grande" panose="020B0600040502020204" pitchFamily="34" charset="0"/>
              </a:rPr>
              <a:t> And after that, no one dared to ask him any more questions. </a:t>
            </a:r>
          </a:p>
          <a:p>
            <a:endParaRPr lang="en-US" dirty="0"/>
          </a:p>
        </p:txBody>
      </p:sp>
      <p:sp>
        <p:nvSpPr>
          <p:cNvPr id="4" name="Slide Number Placeholder 3"/>
          <p:cNvSpPr>
            <a:spLocks noGrp="1"/>
          </p:cNvSpPr>
          <p:nvPr>
            <p:ph type="sldNum" sz="quarter" idx="5"/>
          </p:nvPr>
        </p:nvSpPr>
        <p:spPr/>
        <p:txBody>
          <a:bodyPr/>
          <a:lstStyle/>
          <a:p>
            <a:fld id="{C655B0B5-E42E-4986-80AC-A7650ED7D9A5}" type="slidenum">
              <a:rPr lang="en-GB" smtClean="0"/>
              <a:t>78</a:t>
            </a:fld>
            <a:endParaRPr lang="en-GB"/>
          </a:p>
        </p:txBody>
      </p:sp>
    </p:spTree>
    <p:extLst>
      <p:ext uri="{BB962C8B-B14F-4D97-AF65-F5344CB8AC3E}">
        <p14:creationId xmlns:p14="http://schemas.microsoft.com/office/powerpoint/2010/main" val="26178387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22:41</a:t>
            </a:r>
            <a:r>
              <a:rPr lang="en-US" dirty="0">
                <a:effectLst/>
                <a:latin typeface="Lucida Grande" panose="020B0600040502020204" pitchFamily="34" charset="0"/>
              </a:rPr>
              <a:t>   Now while the Pharisees were gathered together, Jesus asked them a question: </a:t>
            </a:r>
            <a:r>
              <a:rPr lang="en-US" b="1" baseline="30000" dirty="0">
                <a:solidFill>
                  <a:srgbClr val="006699"/>
                </a:solidFill>
                <a:effectLst/>
                <a:latin typeface="Helvetica Neue" panose="02000503000000020004" pitchFamily="2" charset="0"/>
              </a:rPr>
              <a:t>42</a:t>
            </a:r>
            <a:r>
              <a:rPr lang="en-US" dirty="0">
                <a:solidFill>
                  <a:srgbClr val="FF2500"/>
                </a:solidFill>
                <a:effectLst/>
                <a:latin typeface="Lucida Grande" panose="020B0600040502020204" pitchFamily="34" charset="0"/>
              </a:rPr>
              <a:t> “What do you think about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the Christ, whose son is He?”</a:t>
            </a:r>
            <a:r>
              <a:rPr lang="en-US" dirty="0">
                <a:effectLst/>
                <a:latin typeface="Lucida Grande" panose="020B0600040502020204" pitchFamily="34" charset="0"/>
              </a:rPr>
              <a:t> They *said to Him, “The son of David.”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He *said to them, </a:t>
            </a:r>
            <a:r>
              <a:rPr lang="en-US" dirty="0">
                <a:solidFill>
                  <a:srgbClr val="FF2500"/>
                </a:solidFill>
                <a:effectLst/>
                <a:latin typeface="Lucida Grande" panose="020B0600040502020204" pitchFamily="34" charset="0"/>
              </a:rPr>
              <a:t>“Then how does David </a:t>
            </a:r>
            <a:r>
              <a:rPr lang="en-US" baseline="30000" dirty="0">
                <a:solidFill>
                  <a:srgbClr val="FF2500"/>
                </a:solidFill>
                <a:effectLst/>
                <a:latin typeface="Lucida Grande" panose="020B0600040502020204" pitchFamily="34" charset="0"/>
              </a:rPr>
              <a:t>1a</a:t>
            </a:r>
            <a:r>
              <a:rPr lang="en-US" dirty="0">
                <a:solidFill>
                  <a:srgbClr val="FF2500"/>
                </a:solidFill>
                <a:effectLst/>
                <a:latin typeface="Lucida Grande" panose="020B0600040502020204" pitchFamily="34" charset="0"/>
              </a:rPr>
              <a:t>in the Spirit call Him ‘Lord,’ saying,</a:t>
            </a:r>
            <a:endParaRPr lang="en-US" dirty="0">
              <a:effectLst/>
              <a:latin typeface="Lucida Grande" panose="020B0600040502020204" pitchFamily="34" charset="0"/>
            </a:endParaRPr>
          </a:p>
          <a:p>
            <a:r>
              <a:rPr lang="en-US" b="1" baseline="30000" dirty="0">
                <a:solidFill>
                  <a:srgbClr val="006699"/>
                </a:solidFill>
                <a:effectLst/>
                <a:latin typeface="Helvetica Neue" panose="02000503000000020004" pitchFamily="2" charset="0"/>
              </a:rPr>
              <a:t>44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LORD SAID TO MY LORD,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“SIT AT MY RIGHT HAND,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UNTIL I PUT YOUR ENEMIES BENEATH YOUR FEET”’?</a:t>
            </a:r>
          </a:p>
          <a:p>
            <a:r>
              <a:rPr lang="en-US" b="1" baseline="30000" dirty="0">
                <a:solidFill>
                  <a:srgbClr val="006699"/>
                </a:solidFill>
                <a:effectLst/>
                <a:latin typeface="Helvetica Neue" panose="02000503000000020004" pitchFamily="2" charset="0"/>
              </a:rPr>
              <a:t>45</a:t>
            </a:r>
            <a:r>
              <a:rPr lang="en-US" dirty="0">
                <a:solidFill>
                  <a:srgbClr val="FF2500"/>
                </a:solidFill>
                <a:effectLst/>
                <a:latin typeface="Lucida Grande" panose="020B0600040502020204" pitchFamily="34" charset="0"/>
              </a:rPr>
              <a:t> “If David then calls Him ‘Lord,’ how is He his son?”</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46</a:t>
            </a:r>
            <a:r>
              <a:rPr lang="en-US" dirty="0">
                <a:effectLst/>
                <a:latin typeface="Lucida Grande" panose="020B0600040502020204" pitchFamily="34" charset="0"/>
              </a:rPr>
              <a:t> No one was able to answer Him a word, nor did anyone dare from that day on to ask Him </a:t>
            </a:r>
            <a:r>
              <a:rPr lang="en-US" baseline="30000" dirty="0">
                <a:effectLst/>
                <a:latin typeface="Lucida Grande" panose="020B0600040502020204" pitchFamily="34" charset="0"/>
              </a:rPr>
              <a:t>1</a:t>
            </a:r>
            <a:r>
              <a:rPr lang="en-US" dirty="0">
                <a:effectLst/>
                <a:latin typeface="Lucida Grande" panose="020B0600040502020204" pitchFamily="34" charset="0"/>
              </a:rPr>
              <a:t>another question.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12:35</a:t>
            </a:r>
            <a:r>
              <a:rPr lang="en-US" dirty="0">
                <a:solidFill>
                  <a:srgbClr val="000000"/>
                </a:solidFill>
                <a:effectLst/>
                <a:latin typeface="Lucida Grande" panose="020B0600040502020204" pitchFamily="34" charset="0"/>
              </a:rPr>
              <a:t>   And Jesus began to say, as He taught in the temple, </a:t>
            </a:r>
            <a:r>
              <a:rPr lang="en-US" dirty="0">
                <a:solidFill>
                  <a:srgbClr val="FF2500"/>
                </a:solidFill>
                <a:effectLst/>
                <a:latin typeface="Lucida Grande" panose="020B0600040502020204" pitchFamily="34" charset="0"/>
              </a:rPr>
              <a:t>“How is it that the scribes say that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the Christ is the son of David?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“David himself said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in the Holy Spirit,</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‘THE LORD SAID TO MY LORD,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“SIT AT MY RIGHT HAND,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UNTIL I PUT YOUR ENEMIES BENEATH YOUR FEET.”’</a:t>
            </a:r>
          </a:p>
          <a:p>
            <a:r>
              <a:rPr lang="en-US" b="1" baseline="30000" dirty="0">
                <a:solidFill>
                  <a:srgbClr val="006699"/>
                </a:solidFill>
                <a:effectLst/>
                <a:latin typeface="Helvetica Neue" panose="02000503000000020004" pitchFamily="2" charset="0"/>
              </a:rPr>
              <a:t>37</a:t>
            </a:r>
            <a:r>
              <a:rPr lang="en-US" dirty="0">
                <a:solidFill>
                  <a:srgbClr val="FF2500"/>
                </a:solidFill>
                <a:effectLst/>
                <a:latin typeface="Lucida Grande" panose="020B0600040502020204" pitchFamily="34" charset="0"/>
              </a:rPr>
              <a:t> “David himself calls Him ‘Lord’; so in what sense is He his son?”</a:t>
            </a:r>
            <a:r>
              <a:rPr lang="en-US" dirty="0">
                <a:solidFill>
                  <a:srgbClr val="000000"/>
                </a:solidFill>
                <a:effectLst/>
                <a:latin typeface="Lucida Grande" panose="020B0600040502020204" pitchFamily="34" charset="0"/>
              </a:rPr>
              <a:t> And the large crowd </a:t>
            </a:r>
            <a:r>
              <a:rPr lang="en-US" baseline="30000" dirty="0">
                <a:solidFill>
                  <a:srgbClr val="000000"/>
                </a:solidFill>
                <a:effectLst/>
                <a:latin typeface="Lucida Grande" panose="020B0600040502020204" pitchFamily="34" charset="0"/>
              </a:rPr>
              <a:t>1</a:t>
            </a:r>
            <a:r>
              <a:rPr lang="en-US" dirty="0">
                <a:solidFill>
                  <a:srgbClr val="000000"/>
                </a:solidFill>
                <a:effectLst/>
                <a:latin typeface="Lucida Grande" panose="020B0600040502020204" pitchFamily="34" charset="0"/>
              </a:rPr>
              <a:t>enjoyed listening to Him.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20:41</a:t>
            </a:r>
            <a:r>
              <a:rPr lang="en-US" dirty="0">
                <a:solidFill>
                  <a:srgbClr val="000000"/>
                </a:solidFill>
                <a:effectLst/>
                <a:latin typeface="Lucida Grande" panose="020B0600040502020204" pitchFamily="34" charset="0"/>
              </a:rPr>
              <a:t>   Then He said to them, </a:t>
            </a:r>
            <a:r>
              <a:rPr lang="en-US" dirty="0">
                <a:solidFill>
                  <a:srgbClr val="FF2500"/>
                </a:solidFill>
                <a:effectLst/>
                <a:latin typeface="Lucida Grande" panose="020B0600040502020204" pitchFamily="34" charset="0"/>
              </a:rPr>
              <a:t>“How is it that they say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the Christ is David’s son?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42</a:t>
            </a:r>
            <a:r>
              <a:rPr lang="en-US" dirty="0">
                <a:solidFill>
                  <a:srgbClr val="FF2500"/>
                </a:solidFill>
                <a:effectLst/>
                <a:latin typeface="Lucida Grande" panose="020B0600040502020204" pitchFamily="34" charset="0"/>
              </a:rPr>
              <a:t> “For David himself says in the book of Psalms,</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‘THE LORD SAID TO MY LORD,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“SIT AT MY RIGHT HAND,</a:t>
            </a:r>
          </a:p>
          <a:p>
            <a:r>
              <a:rPr lang="en-US" b="1" baseline="30000" dirty="0">
                <a:solidFill>
                  <a:srgbClr val="006699"/>
                </a:solidFill>
                <a:effectLst/>
                <a:latin typeface="Helvetica Neue" panose="02000503000000020004" pitchFamily="2" charset="0"/>
              </a:rPr>
              <a:t>43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UNTIL I MAKE YOUR ENEMIES A FOOTSTOOL FOR YOUR FEET.”’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20:44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“Therefore David calls Him ‘Lord,’ and how is He his son?”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C655B0B5-E42E-4986-80AC-A7650ED7D9A5}" type="slidenum">
              <a:rPr lang="en-GB" smtClean="0"/>
              <a:t>79</a:t>
            </a:fld>
            <a:endParaRPr lang="en-GB"/>
          </a:p>
        </p:txBody>
      </p:sp>
    </p:spTree>
    <p:extLst>
      <p:ext uri="{BB962C8B-B14F-4D97-AF65-F5344CB8AC3E}">
        <p14:creationId xmlns:p14="http://schemas.microsoft.com/office/powerpoint/2010/main" val="17910226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Pharisaism Exposed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23:1</a:t>
            </a:r>
            <a:r>
              <a:rPr lang="en-US" dirty="0">
                <a:solidFill>
                  <a:srgbClr val="000000"/>
                </a:solidFill>
                <a:effectLst/>
                <a:latin typeface="Lucida Grande" panose="020B0600040502020204" pitchFamily="34" charset="0"/>
              </a:rPr>
              <a:t>   </a:t>
            </a:r>
            <a:r>
              <a:rPr lang="en-US" baseline="30000" dirty="0" err="1">
                <a:solidFill>
                  <a:srgbClr val="000000"/>
                </a:solidFill>
                <a:effectLst/>
                <a:latin typeface="Lucida Grande" panose="020B0600040502020204" pitchFamily="34" charset="0"/>
              </a:rPr>
              <a:t>a</a:t>
            </a:r>
            <a:r>
              <a:rPr lang="en-US" dirty="0" err="1">
                <a:solidFill>
                  <a:srgbClr val="000000"/>
                </a:solidFill>
                <a:effectLst/>
                <a:latin typeface="Lucida Grande" panose="020B0600040502020204" pitchFamily="34" charset="0"/>
              </a:rPr>
              <a:t>Then</a:t>
            </a:r>
            <a:r>
              <a:rPr lang="en-US" dirty="0">
                <a:solidFill>
                  <a:srgbClr val="000000"/>
                </a:solidFill>
                <a:effectLst/>
                <a:latin typeface="Lucida Grande" panose="020B0600040502020204" pitchFamily="34" charset="0"/>
              </a:rPr>
              <a:t> Jesus spoke to the crowds and to His disciples, </a:t>
            </a:r>
            <a:r>
              <a:rPr lang="en-US" b="1" baseline="30000" dirty="0">
                <a:solidFill>
                  <a:srgbClr val="006699"/>
                </a:solidFill>
                <a:effectLst/>
                <a:latin typeface="Helvetica Neue" panose="02000503000000020004" pitchFamily="2" charset="0"/>
              </a:rPr>
              <a:t>2</a:t>
            </a:r>
            <a:r>
              <a:rPr lang="en-US" dirty="0">
                <a:solidFill>
                  <a:srgbClr val="000000"/>
                </a:solidFill>
                <a:effectLst/>
                <a:latin typeface="Lucida Grande" panose="020B0600040502020204" pitchFamily="34" charset="0"/>
              </a:rPr>
              <a:t> saying: </a:t>
            </a:r>
            <a:r>
              <a:rPr lang="en-US" dirty="0">
                <a:solidFill>
                  <a:srgbClr val="FF2500"/>
                </a:solidFill>
                <a:effectLst/>
                <a:latin typeface="Lucida Grande" panose="020B0600040502020204" pitchFamily="34" charset="0"/>
              </a:rPr>
              <a:t>“</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scribes and the Pharisees have seated themselves in the chair of Moses;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a:t>
            </a:r>
            <a:r>
              <a:rPr lang="en-US" dirty="0">
                <a:solidFill>
                  <a:srgbClr val="FF2500"/>
                </a:solidFill>
                <a:effectLst/>
                <a:latin typeface="Lucida Grande" panose="020B0600040502020204" pitchFamily="34" charset="0"/>
              </a:rPr>
              <a:t> therefore all that they tell you, do and observe, but do not do according to their deeds; for they say things and do not do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They</a:t>
            </a:r>
            <a:r>
              <a:rPr lang="en-US" dirty="0">
                <a:solidFill>
                  <a:srgbClr val="FF2500"/>
                </a:solidFill>
                <a:effectLst/>
                <a:latin typeface="Lucida Grande" panose="020B0600040502020204" pitchFamily="34" charset="0"/>
              </a:rPr>
              <a:t> tie up heavy burdens and lay them on men’s shoulders, but they themselves are unwilling to move them with so much as a finger.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5</a:t>
            </a:r>
            <a:r>
              <a:rPr lang="en-US" dirty="0">
                <a:solidFill>
                  <a:srgbClr val="FF2500"/>
                </a:solidFill>
                <a:effectLst/>
                <a:latin typeface="Lucida Grande" panose="020B0600040502020204" pitchFamily="34" charset="0"/>
              </a:rPr>
              <a:t> “But they do all their deeds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to</a:t>
            </a:r>
            <a:r>
              <a:rPr lang="en-US" dirty="0">
                <a:solidFill>
                  <a:srgbClr val="FF2500"/>
                </a:solidFill>
                <a:effectLst/>
                <a:latin typeface="Lucida Grande" panose="020B0600040502020204" pitchFamily="34" charset="0"/>
              </a:rPr>
              <a:t> be noticed by men; for they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broaden</a:t>
            </a:r>
            <a:r>
              <a:rPr lang="en-US" dirty="0">
                <a:solidFill>
                  <a:srgbClr val="FF2500"/>
                </a:solidFill>
                <a:effectLst/>
                <a:latin typeface="Lucida Grande" panose="020B0600040502020204" pitchFamily="34" charset="0"/>
              </a:rPr>
              <a:t> their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phylacteries and lengthen </a:t>
            </a:r>
            <a:r>
              <a:rPr lang="en-US" baseline="30000" dirty="0" err="1">
                <a:solidFill>
                  <a:srgbClr val="FF2500"/>
                </a:solidFill>
                <a:effectLst/>
                <a:latin typeface="Lucida Grande" panose="020B0600040502020204" pitchFamily="34" charset="0"/>
              </a:rPr>
              <a:t>c</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tassels of their garments.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“They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love</a:t>
            </a:r>
            <a:r>
              <a:rPr lang="en-US" dirty="0">
                <a:solidFill>
                  <a:srgbClr val="FF2500"/>
                </a:solidFill>
                <a:effectLst/>
                <a:latin typeface="Lucida Grande" panose="020B0600040502020204" pitchFamily="34" charset="0"/>
              </a:rPr>
              <a:t> the place of honor at banquets and the chief seats in the synagogues,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7</a:t>
            </a:r>
            <a:r>
              <a:rPr lang="en-US" dirty="0">
                <a:solidFill>
                  <a:srgbClr val="FF2500"/>
                </a:solidFill>
                <a:effectLst/>
                <a:latin typeface="Lucida Grande" panose="020B0600040502020204" pitchFamily="34" charset="0"/>
              </a:rPr>
              <a:t> and respectful greetings in the marketplaces, and being called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Rabbi</a:t>
            </a:r>
            <a:r>
              <a:rPr lang="en-US" dirty="0">
                <a:solidFill>
                  <a:srgbClr val="FF2500"/>
                </a:solidFill>
                <a:effectLst/>
                <a:latin typeface="Lucida Grande" panose="020B0600040502020204" pitchFamily="34" charset="0"/>
              </a:rPr>
              <a:t> by men.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“But </a:t>
            </a:r>
            <a:r>
              <a:rPr lang="en-US" baseline="30000" dirty="0">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do not be called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Rabbi</a:t>
            </a:r>
            <a:r>
              <a:rPr lang="en-US" dirty="0">
                <a:solidFill>
                  <a:srgbClr val="FF2500"/>
                </a:solidFill>
                <a:effectLst/>
                <a:latin typeface="Lucida Grande" panose="020B0600040502020204" pitchFamily="34" charset="0"/>
              </a:rPr>
              <a:t>; for One is your Teacher, and you are all brothers.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“Do not call anyone on earth your father; for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One</a:t>
            </a:r>
            <a:r>
              <a:rPr lang="en-US" dirty="0">
                <a:solidFill>
                  <a:srgbClr val="FF2500"/>
                </a:solidFill>
                <a:effectLst/>
                <a:latin typeface="Lucida Grande" panose="020B0600040502020204" pitchFamily="34" charset="0"/>
              </a:rPr>
              <a:t> is your Father, He who is in heaven.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10</a:t>
            </a:r>
            <a:r>
              <a:rPr lang="en-US" dirty="0">
                <a:solidFill>
                  <a:srgbClr val="FF2500"/>
                </a:solidFill>
                <a:effectLst/>
                <a:latin typeface="Lucida Grande" panose="020B0600040502020204" pitchFamily="34" charset="0"/>
              </a:rPr>
              <a:t> “Do not be called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leaders; for One is your Leader, that is, Christ.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But</a:t>
            </a:r>
            <a:r>
              <a:rPr lang="en-US" dirty="0">
                <a:solidFill>
                  <a:srgbClr val="FF2500"/>
                </a:solidFill>
                <a:effectLst/>
                <a:latin typeface="Lucida Grande" panose="020B0600040502020204" pitchFamily="34" charset="0"/>
              </a:rPr>
              <a:t> the greatest among you shall be your servant.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12</a:t>
            </a:r>
            <a:r>
              <a:rPr lang="en-US" dirty="0">
                <a:solidFill>
                  <a:srgbClr val="FF2500"/>
                </a:solidFill>
                <a:effectLst/>
                <a:latin typeface="Lucida Grande" panose="020B0600040502020204" pitchFamily="34" charset="0"/>
              </a:rPr>
              <a:t>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Whoever</a:t>
            </a:r>
            <a:r>
              <a:rPr lang="en-US" dirty="0">
                <a:solidFill>
                  <a:srgbClr val="FF2500"/>
                </a:solidFill>
                <a:effectLst/>
                <a:latin typeface="Lucida Grande" panose="020B0600040502020204" pitchFamily="34" charset="0"/>
              </a:rPr>
              <a:t> exalts himself shall be humbled; and whoever humbles himself shall be exalted.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Eight Woes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23:13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But</a:t>
            </a:r>
            <a:r>
              <a:rPr lang="en-US" dirty="0">
                <a:solidFill>
                  <a:srgbClr val="FF2500"/>
                </a:solidFill>
                <a:effectLst/>
                <a:latin typeface="Lucida Grande" panose="020B0600040502020204" pitchFamily="34" charset="0"/>
              </a:rPr>
              <a:t> woe to you, scribes and Pharisees, hypocrites,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because</a:t>
            </a:r>
            <a:r>
              <a:rPr lang="en-US" dirty="0">
                <a:solidFill>
                  <a:srgbClr val="FF2500"/>
                </a:solidFill>
                <a:effectLst/>
                <a:latin typeface="Lucida Grande" panose="020B0600040502020204" pitchFamily="34" charset="0"/>
              </a:rPr>
              <a:t> you shut off the kingdom of heaven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from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people; for you do not enter in yourselves, nor do you allow those who are entering to go in.</a:t>
            </a:r>
            <a:r>
              <a:rPr lang="en-US" dirty="0">
                <a:solidFill>
                  <a:srgbClr val="000000"/>
                </a:solidFill>
                <a:effectLst/>
                <a:latin typeface="Lucida Grande" panose="020B0600040502020204" pitchFamily="34" charset="0"/>
              </a:rPr>
              <a:t> </a:t>
            </a:r>
            <a:r>
              <a:rPr lang="en-US" b="1" dirty="0">
                <a:solidFill>
                  <a:srgbClr val="006699"/>
                </a:solidFill>
                <a:effectLst/>
                <a:latin typeface="Helvetica Neue" panose="02000503000000020004" pitchFamily="2" charset="0"/>
              </a:rPr>
              <a:t>Matt. 23:15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“Woe to you, scribes and Pharisees, hypocrites, because you travel around on sea and land to make one </a:t>
            </a:r>
            <a:r>
              <a:rPr lang="en-US" baseline="30000" dirty="0">
                <a:solidFill>
                  <a:srgbClr val="FF2500"/>
                </a:solidFill>
                <a:effectLst/>
                <a:latin typeface="Lucida Grande" panose="020B0600040502020204" pitchFamily="34" charset="0"/>
              </a:rPr>
              <a:t>1a</a:t>
            </a:r>
            <a:r>
              <a:rPr lang="en-US" dirty="0">
                <a:solidFill>
                  <a:srgbClr val="FF2500"/>
                </a:solidFill>
                <a:effectLst/>
                <a:latin typeface="Lucida Grande" panose="020B0600040502020204" pitchFamily="34" charset="0"/>
              </a:rPr>
              <a:t>proselyte; and when he becomes one, you make him twice as much a son of </a:t>
            </a:r>
            <a:r>
              <a:rPr lang="en-US" baseline="30000" dirty="0">
                <a:solidFill>
                  <a:srgbClr val="FF2500"/>
                </a:solidFill>
                <a:effectLst/>
                <a:latin typeface="Lucida Grande" panose="020B0600040502020204" pitchFamily="34" charset="0"/>
              </a:rPr>
              <a:t>2b</a:t>
            </a:r>
            <a:r>
              <a:rPr lang="en-US" dirty="0">
                <a:solidFill>
                  <a:srgbClr val="FF2500"/>
                </a:solidFill>
                <a:effectLst/>
                <a:latin typeface="Lucida Grande" panose="020B0600040502020204" pitchFamily="34" charset="0"/>
              </a:rPr>
              <a:t>hell as yourselves.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23:16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“Woe to you,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blind</a:t>
            </a:r>
            <a:r>
              <a:rPr lang="en-US" dirty="0">
                <a:solidFill>
                  <a:srgbClr val="FF2500"/>
                </a:solidFill>
                <a:effectLst/>
                <a:latin typeface="Lucida Grande" panose="020B0600040502020204" pitchFamily="34" charset="0"/>
              </a:rPr>
              <a:t> guides, who say,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Whoever</a:t>
            </a:r>
            <a:r>
              <a:rPr lang="en-US" dirty="0">
                <a:solidFill>
                  <a:srgbClr val="FF2500"/>
                </a:solidFill>
                <a:effectLst/>
                <a:latin typeface="Lucida Grande" panose="020B0600040502020204" pitchFamily="34" charset="0"/>
              </a:rPr>
              <a:t> swears by the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temple, that is nothing; but whoever swears by the gold of the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temple is obligated.’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“You fools and blind men!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Which</a:t>
            </a:r>
            <a:r>
              <a:rPr lang="en-US" dirty="0">
                <a:solidFill>
                  <a:srgbClr val="FF2500"/>
                </a:solidFill>
                <a:effectLst/>
                <a:latin typeface="Lucida Grande" panose="020B0600040502020204" pitchFamily="34" charset="0"/>
              </a:rPr>
              <a:t> is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more important, the gold or the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temple that sanctified the gold?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“And, ‘Whoever swears by the altar, that is nothing, but whoever swears by the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offering on it, he is obligated.’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“You blind men,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which</a:t>
            </a:r>
            <a:r>
              <a:rPr lang="en-US" dirty="0">
                <a:solidFill>
                  <a:srgbClr val="FF2500"/>
                </a:solidFill>
                <a:effectLst/>
                <a:latin typeface="Lucida Grande" panose="020B0600040502020204" pitchFamily="34" charset="0"/>
              </a:rPr>
              <a:t> is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more important, the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offering, or the altar that sanctifies the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offering?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“Therefore,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whoever swears by the altar, swears both by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the altar and by everything on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21</a:t>
            </a:r>
            <a:r>
              <a:rPr lang="en-US" dirty="0">
                <a:solidFill>
                  <a:srgbClr val="FF2500"/>
                </a:solidFill>
                <a:effectLst/>
                <a:latin typeface="Lucida Grande" panose="020B0600040502020204" pitchFamily="34" charset="0"/>
              </a:rPr>
              <a:t> “And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whoever swears by the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temple, swears both by </a:t>
            </a:r>
            <a:r>
              <a:rPr lang="en-US" baseline="30000" dirty="0">
                <a:solidFill>
                  <a:srgbClr val="FF2500"/>
                </a:solidFill>
                <a:effectLst/>
                <a:latin typeface="Lucida Grande" panose="020B0600040502020204" pitchFamily="34" charset="0"/>
              </a:rPr>
              <a:t>3</a:t>
            </a:r>
            <a:r>
              <a:rPr lang="en-US" dirty="0">
                <a:solidFill>
                  <a:srgbClr val="FF2500"/>
                </a:solidFill>
                <a:effectLst/>
                <a:latin typeface="Lucida Grande" panose="020B0600040502020204" pitchFamily="34" charset="0"/>
              </a:rPr>
              <a:t>the temple and by Him who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dwells</a:t>
            </a:r>
            <a:r>
              <a:rPr lang="en-US" dirty="0">
                <a:solidFill>
                  <a:srgbClr val="FF2500"/>
                </a:solidFill>
                <a:effectLst/>
                <a:latin typeface="Lucida Grande" panose="020B0600040502020204" pitchFamily="34" charset="0"/>
              </a:rPr>
              <a:t> within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22</a:t>
            </a:r>
            <a:r>
              <a:rPr lang="en-US" dirty="0">
                <a:solidFill>
                  <a:srgbClr val="FF2500"/>
                </a:solidFill>
                <a:effectLst/>
                <a:latin typeface="Lucida Grande" panose="020B0600040502020204" pitchFamily="34" charset="0"/>
              </a:rPr>
              <a:t> “And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whoever swears by heaven,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swears</a:t>
            </a:r>
            <a:r>
              <a:rPr lang="en-US" dirty="0">
                <a:solidFill>
                  <a:srgbClr val="FF2500"/>
                </a:solidFill>
                <a:effectLst/>
                <a:latin typeface="Lucida Grande" panose="020B0600040502020204" pitchFamily="34" charset="0"/>
              </a:rPr>
              <a:t> both by the throne of God and by Him who sits upon it.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23:23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Woe</a:t>
            </a:r>
            <a:r>
              <a:rPr lang="en-US" dirty="0">
                <a:solidFill>
                  <a:srgbClr val="FF2500"/>
                </a:solidFill>
                <a:effectLst/>
                <a:latin typeface="Lucida Grande" panose="020B0600040502020204" pitchFamily="34" charset="0"/>
              </a:rPr>
              <a:t> to you, scribes and Pharisees, hypocrites! For you tithe mint and dill and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cummin, and have neglected the weightier provisions of the law: justice and mercy and faithfulness; but these are the things you should have done without neglecting the others.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“You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blind</a:t>
            </a:r>
            <a:r>
              <a:rPr lang="en-US" dirty="0">
                <a:solidFill>
                  <a:srgbClr val="FF2500"/>
                </a:solidFill>
                <a:effectLst/>
                <a:latin typeface="Lucida Grande" panose="020B0600040502020204" pitchFamily="34" charset="0"/>
              </a:rPr>
              <a:t> guides, who strain out a gnat and swallow a camel!</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23:25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“Woe to you, scribes and Pharisees, hypocrites! For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you</a:t>
            </a:r>
            <a:r>
              <a:rPr lang="en-US" dirty="0">
                <a:solidFill>
                  <a:srgbClr val="FF2500"/>
                </a:solidFill>
                <a:effectLst/>
                <a:latin typeface="Lucida Grande" panose="020B0600040502020204" pitchFamily="34" charset="0"/>
              </a:rPr>
              <a:t> clean the outside of the cup and of the dish, but inside they are full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of robbery and self-indulgence.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“You blind Pharisee, first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clean</a:t>
            </a:r>
            <a:r>
              <a:rPr lang="en-US" dirty="0">
                <a:solidFill>
                  <a:srgbClr val="FF2500"/>
                </a:solidFill>
                <a:effectLst/>
                <a:latin typeface="Lucida Grande" panose="020B0600040502020204" pitchFamily="34" charset="0"/>
              </a:rPr>
              <a:t> the inside of the cup and of the dish, so that the outside of it may become clean also.</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23:27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Woe</a:t>
            </a:r>
            <a:r>
              <a:rPr lang="en-US" dirty="0">
                <a:solidFill>
                  <a:srgbClr val="FF2500"/>
                </a:solidFill>
                <a:effectLst/>
                <a:latin typeface="Lucida Grande" panose="020B0600040502020204" pitchFamily="34" charset="0"/>
              </a:rPr>
              <a:t> to you, scribes and Pharisees, hypocrites! For you are like whitewashed tombs which on the outside appear beautiful, but inside they are full of dead men’s bones and all uncleanness.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“So you, too, outwardly appear righteous to men, but inwardly you are full of hypocrisy and lawlessness.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23:29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Woe</a:t>
            </a:r>
            <a:r>
              <a:rPr lang="en-US" dirty="0">
                <a:solidFill>
                  <a:srgbClr val="FF2500"/>
                </a:solidFill>
                <a:effectLst/>
                <a:latin typeface="Lucida Grande" panose="020B0600040502020204" pitchFamily="34" charset="0"/>
              </a:rPr>
              <a:t> to you, scribes and Pharisees, hypocrites! For you build the tombs of the prophets and adorn the monuments of the righteous,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and say, ‘If we had been living in the days of our fathers, we would not have been partners with them in shedding the blood of the prophets.’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“So you testify against yourselves, that you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are</a:t>
            </a:r>
            <a:r>
              <a:rPr lang="en-US" dirty="0">
                <a:solidFill>
                  <a:srgbClr val="FF2500"/>
                </a:solidFill>
                <a:effectLst/>
                <a:latin typeface="Lucida Grande" panose="020B0600040502020204" pitchFamily="34" charset="0"/>
              </a:rPr>
              <a:t>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sons of those who murdered the prophets.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“Fill up, then, the measure of the guilt of your fathers.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“You serpents,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you</a:t>
            </a:r>
            <a:r>
              <a:rPr lang="en-US" dirty="0">
                <a:solidFill>
                  <a:srgbClr val="FF2500"/>
                </a:solidFill>
                <a:effectLst/>
                <a:latin typeface="Lucida Grande" panose="020B0600040502020204" pitchFamily="34" charset="0"/>
              </a:rPr>
              <a:t> brood of vipers, how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will you escape the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sentence of </a:t>
            </a:r>
            <a:r>
              <a:rPr lang="en-US" baseline="30000" dirty="0">
                <a:solidFill>
                  <a:srgbClr val="FF2500"/>
                </a:solidFill>
                <a:effectLst/>
                <a:latin typeface="Lucida Grande" panose="020B0600040502020204" pitchFamily="34" charset="0"/>
              </a:rPr>
              <a:t>3b</a:t>
            </a:r>
            <a:r>
              <a:rPr lang="en-US" dirty="0">
                <a:solidFill>
                  <a:srgbClr val="FF2500"/>
                </a:solidFill>
                <a:effectLst/>
                <a:latin typeface="Lucida Grande" panose="020B0600040502020204" pitchFamily="34" charset="0"/>
              </a:rPr>
              <a:t>hell?</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23:34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Therefore</a:t>
            </a:r>
            <a:r>
              <a:rPr lang="en-US" dirty="0">
                <a:solidFill>
                  <a:srgbClr val="FF2500"/>
                </a:solidFill>
                <a:effectLst/>
                <a:latin typeface="Lucida Grande" panose="020B0600040502020204" pitchFamily="34" charset="0"/>
              </a:rPr>
              <a:t>, behold,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I</a:t>
            </a:r>
            <a:r>
              <a:rPr lang="en-US" dirty="0">
                <a:solidFill>
                  <a:srgbClr val="FF2500"/>
                </a:solidFill>
                <a:effectLst/>
                <a:latin typeface="Lucida Grande" panose="020B0600040502020204" pitchFamily="34" charset="0"/>
              </a:rPr>
              <a:t> am sending you prophets and wise men and scribes; some of them you will kill and crucify, and some of them you will </a:t>
            </a:r>
            <a:r>
              <a:rPr lang="en-US" baseline="30000" dirty="0" err="1">
                <a:solidFill>
                  <a:srgbClr val="FF2500"/>
                </a:solidFill>
                <a:effectLst/>
                <a:latin typeface="Lucida Grande" panose="020B0600040502020204" pitchFamily="34" charset="0"/>
              </a:rPr>
              <a:t>c</a:t>
            </a:r>
            <a:r>
              <a:rPr lang="en-US" dirty="0" err="1">
                <a:solidFill>
                  <a:srgbClr val="FF2500"/>
                </a:solidFill>
                <a:effectLst/>
                <a:latin typeface="Lucida Grande" panose="020B0600040502020204" pitchFamily="34" charset="0"/>
              </a:rPr>
              <a:t>scourge</a:t>
            </a:r>
            <a:r>
              <a:rPr lang="en-US" dirty="0">
                <a:solidFill>
                  <a:srgbClr val="FF2500"/>
                </a:solidFill>
                <a:effectLst/>
                <a:latin typeface="Lucida Grande" panose="020B0600040502020204" pitchFamily="34" charset="0"/>
              </a:rPr>
              <a:t> in your synagogues, and </a:t>
            </a:r>
            <a:r>
              <a:rPr lang="en-US" baseline="30000" dirty="0" err="1">
                <a:solidFill>
                  <a:srgbClr val="FF2500"/>
                </a:solidFill>
                <a:effectLst/>
                <a:latin typeface="Lucida Grande" panose="020B0600040502020204" pitchFamily="34" charset="0"/>
              </a:rPr>
              <a:t>d</a:t>
            </a:r>
            <a:r>
              <a:rPr lang="en-US" dirty="0" err="1">
                <a:solidFill>
                  <a:srgbClr val="FF2500"/>
                </a:solidFill>
                <a:effectLst/>
                <a:latin typeface="Lucida Grande" panose="020B0600040502020204" pitchFamily="34" charset="0"/>
              </a:rPr>
              <a:t>persecute</a:t>
            </a:r>
            <a:r>
              <a:rPr lang="en-US" dirty="0">
                <a:solidFill>
                  <a:srgbClr val="FF2500"/>
                </a:solidFill>
                <a:effectLst/>
                <a:latin typeface="Lucida Grande" panose="020B0600040502020204" pitchFamily="34" charset="0"/>
              </a:rPr>
              <a:t> from city to city,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so that upon you may fall the guilt of all the righteous blood shed on earth, from the blood of righteous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Abel</a:t>
            </a:r>
            <a:r>
              <a:rPr lang="en-US" dirty="0">
                <a:solidFill>
                  <a:srgbClr val="FF2500"/>
                </a:solidFill>
                <a:effectLst/>
                <a:latin typeface="Lucida Grande" panose="020B0600040502020204" pitchFamily="34" charset="0"/>
              </a:rPr>
              <a:t> to the blood of Zechariah, the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son</a:t>
            </a:r>
            <a:r>
              <a:rPr lang="en-US" dirty="0">
                <a:solidFill>
                  <a:srgbClr val="FF2500"/>
                </a:solidFill>
                <a:effectLst/>
                <a:latin typeface="Lucida Grande" panose="020B0600040502020204" pitchFamily="34" charset="0"/>
              </a:rPr>
              <a:t> of </a:t>
            </a:r>
            <a:r>
              <a:rPr lang="en-US" dirty="0" err="1">
                <a:solidFill>
                  <a:srgbClr val="FF2500"/>
                </a:solidFill>
                <a:effectLst/>
                <a:latin typeface="Lucida Grande" panose="020B0600040502020204" pitchFamily="34" charset="0"/>
              </a:rPr>
              <a:t>Berechiah</a:t>
            </a:r>
            <a:r>
              <a:rPr lang="en-US" dirty="0">
                <a:solidFill>
                  <a:srgbClr val="FF2500"/>
                </a:solidFill>
                <a:effectLst/>
                <a:latin typeface="Lucida Grande" panose="020B0600040502020204" pitchFamily="34" charset="0"/>
              </a:rPr>
              <a:t>, whom </a:t>
            </a:r>
            <a:r>
              <a:rPr lang="en-US" baseline="30000" dirty="0" err="1">
                <a:solidFill>
                  <a:srgbClr val="FF2500"/>
                </a:solidFill>
                <a:effectLst/>
                <a:latin typeface="Lucida Grande" panose="020B0600040502020204" pitchFamily="34" charset="0"/>
              </a:rPr>
              <a:t>c</a:t>
            </a:r>
            <a:r>
              <a:rPr lang="en-US" dirty="0" err="1">
                <a:solidFill>
                  <a:srgbClr val="FF2500"/>
                </a:solidFill>
                <a:effectLst/>
                <a:latin typeface="Lucida Grande" panose="020B0600040502020204" pitchFamily="34" charset="0"/>
              </a:rPr>
              <a:t>you</a:t>
            </a:r>
            <a:r>
              <a:rPr lang="en-US" dirty="0">
                <a:solidFill>
                  <a:srgbClr val="FF2500"/>
                </a:solidFill>
                <a:effectLst/>
                <a:latin typeface="Lucida Grande" panose="020B0600040502020204" pitchFamily="34" charset="0"/>
              </a:rPr>
              <a:t> murdered between the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temple and the altar.</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36</a:t>
            </a:r>
            <a:r>
              <a:rPr lang="en-US" dirty="0">
                <a:solidFill>
                  <a:srgbClr val="FF2500"/>
                </a:solidFill>
                <a:effectLst/>
                <a:latin typeface="Lucida Grande" panose="020B0600040502020204" pitchFamily="34" charset="0"/>
              </a:rPr>
              <a:t> “Truly I say to you, all these things will come upon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this</a:t>
            </a:r>
            <a:r>
              <a:rPr lang="en-US" dirty="0">
                <a:solidFill>
                  <a:srgbClr val="FF2500"/>
                </a:solidFill>
                <a:effectLst/>
                <a:latin typeface="Lucida Grande" panose="020B0600040502020204" pitchFamily="34" charset="0"/>
              </a:rPr>
              <a:t> generation.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Lament over Jerusalem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23:37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Jerusalem</a:t>
            </a:r>
            <a:r>
              <a:rPr lang="en-US" dirty="0">
                <a:solidFill>
                  <a:srgbClr val="FF2500"/>
                </a:solidFill>
                <a:effectLst/>
                <a:latin typeface="Lucida Grande" panose="020B0600040502020204" pitchFamily="34" charset="0"/>
              </a:rPr>
              <a:t>, Jerusalem, who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kills</a:t>
            </a:r>
            <a:r>
              <a:rPr lang="en-US" dirty="0">
                <a:solidFill>
                  <a:srgbClr val="FF2500"/>
                </a:solidFill>
                <a:effectLst/>
                <a:latin typeface="Lucida Grande" panose="020B0600040502020204" pitchFamily="34" charset="0"/>
              </a:rPr>
              <a:t> the prophets and stones those who are sent to her! How often I wanted to gather your children together, </a:t>
            </a:r>
            <a:r>
              <a:rPr lang="en-US" baseline="30000" dirty="0" err="1">
                <a:solidFill>
                  <a:srgbClr val="FF2500"/>
                </a:solidFill>
                <a:effectLst/>
                <a:latin typeface="Lucida Grande" panose="020B0600040502020204" pitchFamily="34" charset="0"/>
              </a:rPr>
              <a:t>c</a:t>
            </a:r>
            <a:r>
              <a:rPr lang="en-US" dirty="0" err="1">
                <a:solidFill>
                  <a:srgbClr val="FF2500"/>
                </a:solidFill>
                <a:effectLst/>
                <a:latin typeface="Lucida Grande" panose="020B0600040502020204" pitchFamily="34" charset="0"/>
              </a:rPr>
              <a:t>the</a:t>
            </a:r>
            <a:r>
              <a:rPr lang="en-US" dirty="0">
                <a:solidFill>
                  <a:srgbClr val="FF2500"/>
                </a:solidFill>
                <a:effectLst/>
                <a:latin typeface="Lucida Grande" panose="020B0600040502020204" pitchFamily="34" charset="0"/>
              </a:rPr>
              <a:t> way a hen gathers her chicks under her wings, and you were unwilling.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“Behold,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your</a:t>
            </a:r>
            <a:r>
              <a:rPr lang="en-US" dirty="0">
                <a:solidFill>
                  <a:srgbClr val="FF2500"/>
                </a:solidFill>
                <a:effectLst/>
                <a:latin typeface="Lucida Grande" panose="020B0600040502020204" pitchFamily="34" charset="0"/>
              </a:rPr>
              <a:t> house is being left to you desolate!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solidFill>
                  <a:srgbClr val="FF2500"/>
                </a:solidFill>
                <a:effectLst/>
                <a:latin typeface="Lucida Grande" panose="020B0600040502020204" pitchFamily="34" charset="0"/>
              </a:rPr>
              <a:t> “For I say to you, from now on you will not see Me until you say,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BLESSED</a:t>
            </a:r>
            <a:r>
              <a:rPr lang="en-US" dirty="0">
                <a:solidFill>
                  <a:srgbClr val="FF2500"/>
                </a:solidFill>
                <a:effectLst/>
                <a:latin typeface="Lucida Grande" panose="020B0600040502020204" pitchFamily="34" charset="0"/>
              </a:rPr>
              <a:t> IS HE WHO COMES IN THE NAME OF THE LORD!’”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12:38</a:t>
            </a:r>
            <a:r>
              <a:rPr lang="en-US" dirty="0">
                <a:solidFill>
                  <a:srgbClr val="000000"/>
                </a:solidFill>
                <a:effectLst/>
                <a:latin typeface="Lucida Grande" panose="020B0600040502020204" pitchFamily="34" charset="0"/>
              </a:rPr>
              <a:t>   </a:t>
            </a:r>
            <a:r>
              <a:rPr lang="en-US" baseline="30000" dirty="0" err="1">
                <a:solidFill>
                  <a:srgbClr val="000000"/>
                </a:solidFill>
                <a:effectLst/>
                <a:latin typeface="Lucida Grande" panose="020B0600040502020204" pitchFamily="34" charset="0"/>
              </a:rPr>
              <a:t>a</a:t>
            </a:r>
            <a:r>
              <a:rPr lang="en-US" dirty="0" err="1">
                <a:solidFill>
                  <a:srgbClr val="000000"/>
                </a:solidFill>
                <a:effectLst/>
                <a:latin typeface="Lucida Grande" panose="020B0600040502020204" pitchFamily="34" charset="0"/>
              </a:rPr>
              <a:t>In</a:t>
            </a:r>
            <a:r>
              <a:rPr lang="en-US" dirty="0">
                <a:solidFill>
                  <a:srgbClr val="000000"/>
                </a:solidFill>
                <a:effectLst/>
                <a:latin typeface="Lucida Grande" panose="020B0600040502020204" pitchFamily="34" charset="0"/>
              </a:rPr>
              <a:t> His teaching He was saying: </a:t>
            </a:r>
            <a:r>
              <a:rPr lang="en-US" dirty="0">
                <a:solidFill>
                  <a:srgbClr val="FF2500"/>
                </a:solidFill>
                <a:effectLst/>
                <a:latin typeface="Lucida Grande" panose="020B0600040502020204" pitchFamily="34" charset="0"/>
              </a:rPr>
              <a:t>“Beware of the scribes who like to walk around in long robes, and like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respectful</a:t>
            </a:r>
            <a:r>
              <a:rPr lang="en-US" dirty="0">
                <a:solidFill>
                  <a:srgbClr val="FF2500"/>
                </a:solidFill>
                <a:effectLst/>
                <a:latin typeface="Lucida Grande" panose="020B0600040502020204" pitchFamily="34" charset="0"/>
              </a:rPr>
              <a:t> greetings in the marketplaces,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solidFill>
                  <a:srgbClr val="FF2500"/>
                </a:solidFill>
                <a:effectLst/>
                <a:latin typeface="Lucida Grande" panose="020B0600040502020204" pitchFamily="34" charset="0"/>
              </a:rPr>
              <a:t> and chief seats in the synagogues and places of honor at banquets,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40</a:t>
            </a:r>
            <a:r>
              <a:rPr lang="en-US" dirty="0">
                <a:solidFill>
                  <a:srgbClr val="000000"/>
                </a:solidFill>
                <a:effectLst/>
                <a:latin typeface="Lucida Grande" panose="020B0600040502020204" pitchFamily="34" charset="0"/>
              </a:rPr>
              <a:t>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who</a:t>
            </a:r>
            <a:r>
              <a:rPr lang="en-US" dirty="0">
                <a:solidFill>
                  <a:srgbClr val="FF2500"/>
                </a:solidFill>
                <a:effectLst/>
                <a:latin typeface="Lucida Grande" panose="020B0600040502020204" pitchFamily="34" charset="0"/>
              </a:rPr>
              <a:t> devour widows’ houses, and for appearance’s sake offer long prayers; these will receive greater condemnation.”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20:45</a:t>
            </a:r>
            <a:r>
              <a:rPr lang="en-US" dirty="0">
                <a:solidFill>
                  <a:srgbClr val="000000"/>
                </a:solidFill>
                <a:effectLst/>
                <a:latin typeface="Lucida Grande" panose="020B0600040502020204" pitchFamily="34" charset="0"/>
              </a:rPr>
              <a:t>   </a:t>
            </a:r>
            <a:r>
              <a:rPr lang="en-US" baseline="30000" dirty="0" err="1">
                <a:solidFill>
                  <a:srgbClr val="000000"/>
                </a:solidFill>
                <a:effectLst/>
                <a:latin typeface="Lucida Grande" panose="020B0600040502020204" pitchFamily="34" charset="0"/>
              </a:rPr>
              <a:t>a</a:t>
            </a:r>
            <a:r>
              <a:rPr lang="en-US" dirty="0" err="1">
                <a:solidFill>
                  <a:srgbClr val="000000"/>
                </a:solidFill>
                <a:effectLst/>
                <a:latin typeface="Lucida Grande" panose="020B0600040502020204" pitchFamily="34" charset="0"/>
              </a:rPr>
              <a:t>And</a:t>
            </a:r>
            <a:r>
              <a:rPr lang="en-US" dirty="0">
                <a:solidFill>
                  <a:srgbClr val="000000"/>
                </a:solidFill>
                <a:effectLst/>
                <a:latin typeface="Lucida Grande" panose="020B0600040502020204" pitchFamily="34" charset="0"/>
              </a:rPr>
              <a:t> while all the people were listening, He said to the disciples, </a:t>
            </a:r>
            <a:r>
              <a:rPr lang="en-US" b="1" baseline="30000" dirty="0">
                <a:solidFill>
                  <a:srgbClr val="006699"/>
                </a:solidFill>
                <a:effectLst/>
                <a:latin typeface="Helvetica Neue" panose="02000503000000020004" pitchFamily="2" charset="0"/>
              </a:rPr>
              <a:t>46</a:t>
            </a:r>
            <a:r>
              <a:rPr lang="en-US" dirty="0">
                <a:solidFill>
                  <a:srgbClr val="FF2500"/>
                </a:solidFill>
                <a:effectLst/>
                <a:latin typeface="Lucida Grande" panose="020B0600040502020204" pitchFamily="34" charset="0"/>
              </a:rPr>
              <a:t> “Beware of the scribes,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who</a:t>
            </a:r>
            <a:r>
              <a:rPr lang="en-US" dirty="0">
                <a:solidFill>
                  <a:srgbClr val="FF2500"/>
                </a:solidFill>
                <a:effectLst/>
                <a:latin typeface="Lucida Grande" panose="020B0600040502020204" pitchFamily="34" charset="0"/>
              </a:rPr>
              <a:t> like to walk around in long robes, and love respectful greetings in the marketplaces, and chief seats in the synagogues and places of honor at banquets,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who devour widows’ houses, and for appearance’s sake offer long prayers. These will receive greater condemnation.”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C655B0B5-E42E-4986-80AC-A7650ED7D9A5}" type="slidenum">
              <a:rPr lang="en-GB" smtClean="0"/>
              <a:t>80</a:t>
            </a:fld>
            <a:endParaRPr lang="en-GB"/>
          </a:p>
        </p:txBody>
      </p:sp>
    </p:spTree>
    <p:extLst>
      <p:ext uri="{BB962C8B-B14F-4D97-AF65-F5344CB8AC3E}">
        <p14:creationId xmlns:p14="http://schemas.microsoft.com/office/powerpoint/2010/main" val="22655820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Widow’s Mites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12:41</a:t>
            </a:r>
            <a:r>
              <a:rPr lang="en-US" dirty="0">
                <a:effectLst/>
                <a:latin typeface="Lucida Grande" panose="020B0600040502020204" pitchFamily="34" charset="0"/>
              </a:rPr>
              <a:t>   And He sat down opposite the treasury, and began observing how the people were putting money into the treasury; and many rich people were putting in large sums.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A poor widow came and put in two </a:t>
            </a:r>
            <a:r>
              <a:rPr lang="en-US" baseline="30000" dirty="0">
                <a:effectLst/>
                <a:latin typeface="Lucida Grande" panose="020B0600040502020204" pitchFamily="34" charset="0"/>
              </a:rPr>
              <a:t>1</a:t>
            </a:r>
            <a:r>
              <a:rPr lang="en-US" dirty="0">
                <a:effectLst/>
                <a:latin typeface="Lucida Grande" panose="020B0600040502020204" pitchFamily="34" charset="0"/>
              </a:rPr>
              <a:t>small copper coins, which amount to a cent.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Calling His disciples to Him, He said to them, </a:t>
            </a:r>
            <a:r>
              <a:rPr lang="en-US" dirty="0">
                <a:solidFill>
                  <a:srgbClr val="FF2500"/>
                </a:solidFill>
                <a:effectLst/>
                <a:latin typeface="Lucida Grande" panose="020B0600040502020204" pitchFamily="34" charset="0"/>
              </a:rPr>
              <a:t>“Truly I say to you, this poor widow put in more than all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the contributors to the treasury;</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for they all put in out of their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surplus, but she, out of her poverty, put in all she owned,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all she had to live on.”</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effectLst/>
                <a:latin typeface="Lucida Grande" panose="020B0600040502020204" pitchFamily="34" charset="0"/>
              </a:rPr>
              <a:t>The Widow’s Gift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21:1</a:t>
            </a:r>
            <a:r>
              <a:rPr lang="en-US" dirty="0">
                <a:solidFill>
                  <a:srgbClr val="000000"/>
                </a:solidFill>
                <a:effectLst/>
                <a:latin typeface="Lucida Grande" panose="020B0600040502020204" pitchFamily="34" charset="0"/>
              </a:rPr>
              <a:t>   And He looked up and saw the rich putting their gifts into the treasury. </a:t>
            </a:r>
            <a:r>
              <a:rPr lang="en-US" b="1" baseline="30000" dirty="0">
                <a:solidFill>
                  <a:srgbClr val="006699"/>
                </a:solidFill>
                <a:effectLst/>
                <a:latin typeface="Helvetica Neue" panose="02000503000000020004" pitchFamily="2" charset="0"/>
              </a:rPr>
              <a:t>2</a:t>
            </a:r>
            <a:r>
              <a:rPr lang="en-US" dirty="0">
                <a:solidFill>
                  <a:srgbClr val="000000"/>
                </a:solidFill>
                <a:effectLst/>
                <a:latin typeface="Lucida Grande" panose="020B0600040502020204" pitchFamily="34" charset="0"/>
              </a:rPr>
              <a:t> And He saw a poor widow putting in two small copper coins. </a:t>
            </a:r>
            <a:r>
              <a:rPr lang="en-US" b="1" baseline="30000" dirty="0">
                <a:solidFill>
                  <a:srgbClr val="006699"/>
                </a:solidFill>
                <a:effectLst/>
                <a:latin typeface="Helvetica Neue" panose="02000503000000020004" pitchFamily="2" charset="0"/>
              </a:rPr>
              <a:t>3</a:t>
            </a:r>
            <a:r>
              <a:rPr lang="en-US" dirty="0">
                <a:solidFill>
                  <a:srgbClr val="000000"/>
                </a:solidFill>
                <a:effectLst/>
                <a:latin typeface="Lucida Grande" panose="020B0600040502020204" pitchFamily="34" charset="0"/>
              </a:rPr>
              <a:t> And He said, </a:t>
            </a:r>
            <a:r>
              <a:rPr lang="en-US" dirty="0">
                <a:solidFill>
                  <a:srgbClr val="FF2500"/>
                </a:solidFill>
                <a:effectLst/>
                <a:latin typeface="Lucida Grande" panose="020B0600040502020204" pitchFamily="34" charset="0"/>
              </a:rPr>
              <a:t>“Truly I say to you, this poor widow put in more than all of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for they all out of their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surplus put into the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offering; but she out of her poverty put in all </a:t>
            </a:r>
            <a:r>
              <a:rPr lang="en-US" baseline="30000" dirty="0">
                <a:solidFill>
                  <a:srgbClr val="FF2500"/>
                </a:solidFill>
                <a:effectLst/>
                <a:latin typeface="Lucida Grande" panose="020B0600040502020204" pitchFamily="34" charset="0"/>
              </a:rPr>
              <a:t>3</a:t>
            </a:r>
            <a:r>
              <a:rPr lang="en-US" dirty="0">
                <a:solidFill>
                  <a:srgbClr val="FF2500"/>
                </a:solidFill>
                <a:effectLst/>
                <a:latin typeface="Lucida Grande" panose="020B0600040502020204" pitchFamily="34" charset="0"/>
              </a:rPr>
              <a:t>that she had to live on.”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C655B0B5-E42E-4986-80AC-A7650ED7D9A5}" type="slidenum">
              <a:rPr lang="en-GB" smtClean="0"/>
              <a:t>81</a:t>
            </a:fld>
            <a:endParaRPr lang="en-GB"/>
          </a:p>
        </p:txBody>
      </p:sp>
    </p:spTree>
    <p:extLst>
      <p:ext uri="{BB962C8B-B14F-4D97-AF65-F5344CB8AC3E}">
        <p14:creationId xmlns:p14="http://schemas.microsoft.com/office/powerpoint/2010/main" val="3054095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FA380D-DAF7-2B4D-943B-AC8D4B1D535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36488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FF5A6-88ED-1645-BAF9-85795FB3498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43426" name="Rectangle 1026"/>
          <p:cNvSpPr>
            <a:spLocks noGrp="1" noRot="1" noChangeAspect="1" noChangeArrowheads="1" noTextEdit="1"/>
          </p:cNvSpPr>
          <p:nvPr>
            <p:ph type="sldImg"/>
          </p:nvPr>
        </p:nvSpPr>
        <p:spPr>
          <a:ln/>
        </p:spPr>
      </p:sp>
      <p:sp>
        <p:nvSpPr>
          <p:cNvPr id="7434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Many clues in Daniel 9:24-27 indicate a gap between the 69</a:t>
            </a:r>
            <a:r>
              <a:rPr lang="en-US" baseline="30000" dirty="0">
                <a:latin typeface="Times New Roman" charset="0"/>
                <a:ea typeface="ＭＳ Ｐゴシック" charset="0"/>
                <a:cs typeface="ＭＳ Ｐゴシック" charset="0"/>
              </a:rPr>
              <a:t>th</a:t>
            </a:r>
            <a:r>
              <a:rPr lang="en-US" dirty="0">
                <a:latin typeface="Times New Roman" charset="0"/>
                <a:ea typeface="ＭＳ Ｐゴシック" charset="0"/>
                <a:cs typeface="ＭＳ Ｐゴシック" charset="0"/>
              </a:rPr>
              <a:t> and 70</a:t>
            </a:r>
            <a:r>
              <a:rPr lang="en-US" baseline="30000" dirty="0">
                <a:latin typeface="Times New Roman" charset="0"/>
                <a:ea typeface="ＭＳ Ｐゴシック" charset="0"/>
                <a:cs typeface="ＭＳ Ｐゴシック" charset="0"/>
              </a:rPr>
              <a:t>th</a:t>
            </a:r>
            <a:r>
              <a:rPr lang="en-US" dirty="0">
                <a:latin typeface="Times New Roman" charset="0"/>
                <a:ea typeface="ＭＳ Ｐゴシック" charset="0"/>
                <a:cs typeface="ＭＳ Ｐゴシック" charset="0"/>
              </a:rPr>
              <a:t> weeks. This is our present church age.</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Common-474</a:t>
            </a:r>
          </a:p>
          <a:p>
            <a:r>
              <a:rPr lang="en-US" dirty="0">
                <a:latin typeface="Times New Roman" charset="0"/>
                <a:ea typeface="ＭＳ Ｐゴシック" charset="0"/>
                <a:cs typeface="ＭＳ Ｐゴシック" charset="0"/>
              </a:rPr>
              <a:t>LC-07-Presentation-9</a:t>
            </a:r>
          </a:p>
          <a:p>
            <a:r>
              <a:rPr lang="en-US" dirty="0">
                <a:latin typeface="Times New Roman" charset="0"/>
                <a:ea typeface="ＭＳ Ｐゴシック" charset="0"/>
                <a:cs typeface="ＭＳ Ｐゴシック" charset="0"/>
              </a:rPr>
              <a:t>OS-27-Daniel-406</a:t>
            </a:r>
          </a:p>
          <a:p>
            <a:r>
              <a:rPr lang="en-US" dirty="0">
                <a:latin typeface="Times New Roman" charset="0"/>
                <a:ea typeface="ＭＳ Ｐゴシック" charset="0"/>
                <a:cs typeface="ＭＳ Ｐゴシック" charset="0"/>
              </a:rPr>
              <a:t>NS-27-Rev1-2-slide 168</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59094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5152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96263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17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38876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8595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25187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208376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832918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67764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9190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047886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89528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127214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272624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174564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977893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7301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65402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925486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9441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564695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872733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485521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92718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552613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146584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235063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860673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955422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171374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165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1014048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887352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719988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31954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638528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10968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82977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612898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663347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51542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9563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599962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97647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760820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20614638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0553387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19845980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3044191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3642591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8412820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9576481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2089656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7587118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27503111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14488959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11778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15075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26712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19735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4281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85663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20399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7697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242257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84698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37761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35506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94768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ea typeface="ＭＳ Ｐゴシック" charset="0"/>
                <a:cs typeface="ＭＳ Ｐゴシック" charset="0"/>
              </a:defRPr>
            </a:lvl1pPr>
          </a:lstStyle>
          <a:p>
            <a:pPr>
              <a:defRPr/>
            </a:pPr>
            <a:fld id="{68231B40-3899-C747-ACBB-C007D32C1C43}" type="slidenum">
              <a:rPr lang="en-US" altLang="ja-JP"/>
              <a:pPr>
                <a:defRPr/>
              </a:pPr>
              <a:t>‹#›</a:t>
            </a:fld>
            <a:endParaRPr lang="en-US" altLang="ja-JP"/>
          </a:p>
        </p:txBody>
      </p:sp>
    </p:spTree>
    <p:extLst>
      <p:ext uri="{BB962C8B-B14F-4D97-AF65-F5344CB8AC3E}">
        <p14:creationId xmlns:p14="http://schemas.microsoft.com/office/powerpoint/2010/main" val="8733800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solidFill>
                  <a:schemeClr val="tx1"/>
                </a:solidFill>
                <a:latin typeface="Helvetica" charset="0"/>
                <a:ea typeface="ＭＳ Ｐゴシック" charset="0"/>
                <a:cs typeface="ＭＳ Ｐゴシック" charset="0"/>
              </a:defRPr>
            </a:lvl1pPr>
          </a:lstStyle>
          <a:p>
            <a:pPr>
              <a:defRPr/>
            </a:pPr>
            <a:fld id="{FEAFEF05-13D8-C547-8DB2-A6950F96B537}" type="datetime1">
              <a:rPr lang="en-US">
                <a:solidFill>
                  <a:srgbClr val="FFFFFF"/>
                </a:solidFill>
              </a:rPr>
              <a:pPr>
                <a:defRPr/>
              </a:pPr>
              <a:t>5/7/24</a:t>
            </a:fld>
            <a:endParaRPr lang="en-US">
              <a:solidFill>
                <a:srgbClr val="FFFFFF"/>
              </a:solidFill>
            </a:endParaRPr>
          </a:p>
        </p:txBody>
      </p:sp>
      <p:sp>
        <p:nvSpPr>
          <p:cNvPr id="9" name="Footer Placeholder 2"/>
          <p:cNvSpPr>
            <a:spLocks noGrp="1"/>
          </p:cNvSpPr>
          <p:nvPr>
            <p:ph type="ftr" sz="quarter" idx="11"/>
          </p:nvPr>
        </p:nvSpPr>
        <p:spPr/>
        <p:txBody>
          <a:bodyPr/>
          <a:lstStyle>
            <a:lvl1pPr>
              <a:defRPr>
                <a:solidFill>
                  <a:schemeClr val="tx1"/>
                </a:solidFill>
                <a:ea typeface="ＭＳ Ｐゴシック" charset="-128"/>
                <a:cs typeface="ＭＳ Ｐゴシック" charset="-128"/>
              </a:defRPr>
            </a:lvl1pPr>
          </a:lstStyle>
          <a:p>
            <a:pPr>
              <a:defRPr/>
            </a:pPr>
            <a:endParaRPr lang="en-US">
              <a:solidFill>
                <a:srgbClr val="FFFFFF"/>
              </a:solidFill>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0288D8DE-F7A6-1A4E-A42A-93A0EB94F0C0}" type="slidenum">
              <a:rPr lang="en-US"/>
              <a:pPr>
                <a:defRPr/>
              </a:pPr>
              <a:t>‹#›</a:t>
            </a:fld>
            <a:endParaRPr lang="en-US"/>
          </a:p>
        </p:txBody>
      </p:sp>
    </p:spTree>
    <p:extLst>
      <p:ext uri="{BB962C8B-B14F-4D97-AF65-F5344CB8AC3E}">
        <p14:creationId xmlns:p14="http://schemas.microsoft.com/office/powerpoint/2010/main" val="1601066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pPr>
                <a:defRPr/>
              </a:pPr>
              <a:t>‹#›</a:t>
            </a:fld>
            <a:endParaRPr lang="en-US"/>
          </a:p>
        </p:txBody>
      </p:sp>
    </p:spTree>
    <p:extLst>
      <p:ext uri="{BB962C8B-B14F-4D97-AF65-F5344CB8AC3E}">
        <p14:creationId xmlns:p14="http://schemas.microsoft.com/office/powerpoint/2010/main" val="9570193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01124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94143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185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4112400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40130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012841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93920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89597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014084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36524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76282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2684637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7361125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594691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07410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7770033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7523612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9370814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9299269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8697886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2654890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8069483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4644898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5021071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875420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45761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47854895-4BE2-A64B-8662-C11FDB479C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43812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41FDB0-FB8B-5D4A-BC41-49ED6ED59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35351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E456A5A-E34C-4348-8FD6-02A307F43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36505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150DE4F-BD61-9B45-9D3B-0B502ED6C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94877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6460A74-2934-E64E-ACD2-A0816AA06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31943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04A346B3-BED8-6E47-80E3-A62F0B12CE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26195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22597F9-A97A-EE41-A2B0-4468941CF0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63121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373F3E9-FB27-A147-939B-CDD5B188E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47539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DB11A4A-BFD7-7B41-BCE2-33CD92702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49164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5C8FE41-8E75-CA46-921F-3D70ADC74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286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046665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E6A113A-19E1-2B4B-9D01-55FA78E3AF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95466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pPr>
                <a:defRPr/>
              </a:pPr>
              <a:t>‹#›</a:t>
            </a:fld>
            <a:endParaRPr lang="en-US"/>
          </a:p>
        </p:txBody>
      </p:sp>
    </p:spTree>
    <p:extLst>
      <p:ext uri="{BB962C8B-B14F-4D97-AF65-F5344CB8AC3E}">
        <p14:creationId xmlns:p14="http://schemas.microsoft.com/office/powerpoint/2010/main" val="1203735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pPr>
                <a:defRPr/>
              </a:pPr>
              <a:t>‹#›</a:t>
            </a:fld>
            <a:endParaRPr lang="en-US"/>
          </a:p>
        </p:txBody>
      </p:sp>
    </p:spTree>
    <p:extLst>
      <p:ext uri="{BB962C8B-B14F-4D97-AF65-F5344CB8AC3E}">
        <p14:creationId xmlns:p14="http://schemas.microsoft.com/office/powerpoint/2010/main" val="23033168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pPr>
                <a:defRPr/>
              </a:pPr>
              <a:t>‹#›</a:t>
            </a:fld>
            <a:endParaRPr lang="en-US"/>
          </a:p>
        </p:txBody>
      </p:sp>
    </p:spTree>
    <p:extLst>
      <p:ext uri="{BB962C8B-B14F-4D97-AF65-F5344CB8AC3E}">
        <p14:creationId xmlns:p14="http://schemas.microsoft.com/office/powerpoint/2010/main" val="27679981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pPr>
                <a:defRPr/>
              </a:pPr>
              <a:t>‹#›</a:t>
            </a:fld>
            <a:endParaRPr lang="en-US"/>
          </a:p>
        </p:txBody>
      </p:sp>
    </p:spTree>
    <p:extLst>
      <p:ext uri="{BB962C8B-B14F-4D97-AF65-F5344CB8AC3E}">
        <p14:creationId xmlns:p14="http://schemas.microsoft.com/office/powerpoint/2010/main" val="17066059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pPr>
                <a:defRPr/>
              </a:pPr>
              <a:t>‹#›</a:t>
            </a:fld>
            <a:endParaRPr lang="en-US"/>
          </a:p>
        </p:txBody>
      </p:sp>
    </p:spTree>
    <p:extLst>
      <p:ext uri="{BB962C8B-B14F-4D97-AF65-F5344CB8AC3E}">
        <p14:creationId xmlns:p14="http://schemas.microsoft.com/office/powerpoint/2010/main" val="15115643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pPr>
                <a:defRPr/>
              </a:pPr>
              <a:t>‹#›</a:t>
            </a:fld>
            <a:endParaRPr lang="en-US"/>
          </a:p>
        </p:txBody>
      </p:sp>
    </p:spTree>
    <p:extLst>
      <p:ext uri="{BB962C8B-B14F-4D97-AF65-F5344CB8AC3E}">
        <p14:creationId xmlns:p14="http://schemas.microsoft.com/office/powerpoint/2010/main" val="12693041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pPr>
                <a:defRPr/>
              </a:pPr>
              <a:t>‹#›</a:t>
            </a:fld>
            <a:endParaRPr lang="en-US"/>
          </a:p>
        </p:txBody>
      </p:sp>
    </p:spTree>
    <p:extLst>
      <p:ext uri="{BB962C8B-B14F-4D97-AF65-F5344CB8AC3E}">
        <p14:creationId xmlns:p14="http://schemas.microsoft.com/office/powerpoint/2010/main" val="21805809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pPr>
                <a:defRPr/>
              </a:pPr>
              <a:t>‹#›</a:t>
            </a:fld>
            <a:endParaRPr lang="en-US"/>
          </a:p>
        </p:txBody>
      </p:sp>
    </p:spTree>
    <p:extLst>
      <p:ext uri="{BB962C8B-B14F-4D97-AF65-F5344CB8AC3E}">
        <p14:creationId xmlns:p14="http://schemas.microsoft.com/office/powerpoint/2010/main" val="40317175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pPr>
                <a:defRPr/>
              </a:pPr>
              <a:t>‹#›</a:t>
            </a:fld>
            <a:endParaRPr lang="en-US"/>
          </a:p>
        </p:txBody>
      </p:sp>
    </p:spTree>
    <p:extLst>
      <p:ext uri="{BB962C8B-B14F-4D97-AF65-F5344CB8AC3E}">
        <p14:creationId xmlns:p14="http://schemas.microsoft.com/office/powerpoint/2010/main" val="2050867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5666946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pPr>
                <a:defRPr/>
              </a:pPr>
              <a:t>‹#›</a:t>
            </a:fld>
            <a:endParaRPr lang="en-US"/>
          </a:p>
        </p:txBody>
      </p:sp>
    </p:spTree>
    <p:extLst>
      <p:ext uri="{BB962C8B-B14F-4D97-AF65-F5344CB8AC3E}">
        <p14:creationId xmlns:p14="http://schemas.microsoft.com/office/powerpoint/2010/main" val="27994306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pPr>
                <a:defRPr/>
              </a:pPr>
              <a:t>‹#›</a:t>
            </a:fld>
            <a:endParaRPr lang="en-US"/>
          </a:p>
        </p:txBody>
      </p:sp>
    </p:spTree>
    <p:extLst>
      <p:ext uri="{BB962C8B-B14F-4D97-AF65-F5344CB8AC3E}">
        <p14:creationId xmlns:p14="http://schemas.microsoft.com/office/powerpoint/2010/main" val="16301702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716159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534702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849101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141298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870636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7907568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28369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79908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119876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361278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654510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792225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2470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07356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852043"/>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682904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698689"/>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11621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7639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216889800"/>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5047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252293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90390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64617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27640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61508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845749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70627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8627908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64011916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407355407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401937550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4340383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7646427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792949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4846612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68835860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40810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197608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178951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430043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637300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415485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989791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630212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386081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005355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272026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86122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658212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786847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551651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2107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828312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274869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4533824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465348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7358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6553129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074196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5/7/24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3270843999"/>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5/7/24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2517339493"/>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5/7/24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414024741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5/7/24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2765408623"/>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5/7/24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722808590"/>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5/7/24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303664373"/>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5/7/24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648219477"/>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5/7/24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850078145"/>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5/7/24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205605975"/>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5/7/24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142217958"/>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5/7/24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02569142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2317049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31695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39483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1469893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8530599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102482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529562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4224180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37659663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12877329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989540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49988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6643313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5/7/24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786750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5/7/24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904199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5/7/24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355645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5/7/24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974306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5/7/24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39336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5/7/24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312629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5/7/24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958750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5/7/24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062991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5/7/24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80421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5/7/24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1998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5/7/24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17381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242657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8255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766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73775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15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554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0057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7618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3.emf"/><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6" Type="http://schemas.openxmlformats.org/officeDocument/2006/relationships/image" Target="../media/image6.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5.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7.e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4.pn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image" Target="../media/image6.png"/><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4.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6.pn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0.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image" Target="../media/image8.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22345992"/>
      </p:ext>
    </p:extLst>
  </p:cSld>
  <p:clrMap bg1="dk2" tx1="lt1" bg2="dk1"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298094"/>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033710179"/>
      </p:ext>
    </p:extLst>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235407"/>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247249849"/>
      </p:ext>
    </p:extLst>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2286000"/>
            <a:ext cx="9144000" cy="3581400"/>
            <a:chOff x="0" y="1968"/>
            <a:chExt cx="5760" cy="2256"/>
          </a:xfrm>
        </p:grpSpPr>
        <p:sp>
          <p:nvSpPr>
            <p:cNvPr id="2253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3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3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2253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3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fld id="{94A04964-6F10-374B-93F0-578960873101}" type="slidenum">
              <a:rPr lang="en-US" altLang="ja-JP"/>
              <a:pPr>
                <a:defRPr/>
              </a:pPr>
              <a:t>‹#›</a:t>
            </a:fld>
            <a:endParaRPr lang="en-US" altLang="ja-JP"/>
          </a:p>
        </p:txBody>
      </p:sp>
      <p:pic>
        <p:nvPicPr>
          <p:cNvPr id="22536" name="Picture 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7310708"/>
      </p:ext>
    </p:extLst>
  </p:cSld>
  <p:clrMap bg1="dk2" tx1="lt1" bg2="dk1" tx2="lt2" accent1="accent1" accent2="accent2" accent3="accent3" accent4="accent4" accent5="accent5" accent6="accent6" hlink="hlink" folHlink="folHlink"/>
  <p:sldLayoutIdLst>
    <p:sldLayoutId id="2147483838" r:id="rId1"/>
    <p:sldLayoutId id="2147483839" r:id="rId2"/>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a:defRPr/>
            </a:pPr>
            <a:endParaRPr lang="en-US"/>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a:defRPr/>
            </a:pPr>
            <a:fld id="{1DE82E4D-1F6D-EF4F-869D-616E9CC17CAB}" type="slidenum">
              <a:rPr lang="en-US"/>
              <a:pPr>
                <a:defRPr/>
              </a:pPr>
              <a:t>‹#›</a:t>
            </a:fld>
            <a:endParaRPr lang="en-US"/>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a:defRPr/>
            </a:pPr>
            <a:endParaRPr lang="en-US"/>
          </a:p>
        </p:txBody>
      </p:sp>
    </p:spTree>
    <p:extLst>
      <p:ext uri="{BB962C8B-B14F-4D97-AF65-F5344CB8AC3E}">
        <p14:creationId xmlns:p14="http://schemas.microsoft.com/office/powerpoint/2010/main" val="302488262"/>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627868"/>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Arial" charset="0"/>
              </a:defRPr>
            </a:lvl1pPr>
          </a:lstStyle>
          <a:p>
            <a:pPr>
              <a:defRPr/>
            </a:pPr>
            <a:fld id="{D521B623-290C-6F40-AFBB-3F6F064D2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1005368"/>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pPr>
                <a:defRPr/>
              </a:pPr>
              <a:t>‹#›</a:t>
            </a:fld>
            <a:endParaRPr lang="en-US"/>
          </a:p>
        </p:txBody>
      </p:sp>
    </p:spTree>
    <p:extLst>
      <p:ext uri="{BB962C8B-B14F-4D97-AF65-F5344CB8AC3E}">
        <p14:creationId xmlns:p14="http://schemas.microsoft.com/office/powerpoint/2010/main" val="3837980843"/>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834558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B7CBFBD-A24F-E149-AACB-2AD93A87433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48209318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7678657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30790086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42362050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176389457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5/7/24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26630493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3773526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5/7/24</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250702272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93161937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02.xml"/><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0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0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2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2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4.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26.xml"/><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5.jpeg"/><Relationship Id="rId1" Type="http://schemas.openxmlformats.org/officeDocument/2006/relationships/slideLayout" Target="../slideLayouts/slideLayout4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58.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68.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57.xml"/><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111.xml"/><Relationship Id="rId6" Type="http://schemas.openxmlformats.org/officeDocument/2006/relationships/image" Target="../media/image56.jpeg"/><Relationship Id="rId11" Type="http://schemas.openxmlformats.org/officeDocument/2006/relationships/image" Target="../media/image61.emf"/><Relationship Id="rId5" Type="http://schemas.openxmlformats.org/officeDocument/2006/relationships/image" Target="../media/image10.emf"/><Relationship Id="rId10" Type="http://schemas.openxmlformats.org/officeDocument/2006/relationships/image" Target="../media/image60.emf"/><Relationship Id="rId4" Type="http://schemas.openxmlformats.org/officeDocument/2006/relationships/image" Target="../media/image55.jpeg"/><Relationship Id="rId9" Type="http://schemas.openxmlformats.org/officeDocument/2006/relationships/image" Target="../media/image59.gi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34.xml"/><Relationship Id="rId5" Type="http://schemas.openxmlformats.org/officeDocument/2006/relationships/image" Target="../media/image44.jpeg"/><Relationship Id="rId4" Type="http://schemas.openxmlformats.org/officeDocument/2006/relationships/image" Target="../media/image24.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1.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3.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64.xml"/></Relationships>
</file>

<file path=ppt/slides/_rels/slide8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33.xml"/><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PalmSunday-Back1.jpg">
            <a:extLst>
              <a:ext uri="{FF2B5EF4-FFF2-40B4-BE49-F238E27FC236}">
                <a16:creationId xmlns:a16="http://schemas.microsoft.com/office/drawing/2014/main" id="{7767666E-062D-4B1C-9A09-84CEFEAFAE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Official Presentation </a:t>
            </a:r>
            <a:br>
              <a:rPr lang="en-GB" sz="5400" b="1" kern="0" dirty="0">
                <a:solidFill>
                  <a:srgbClr val="FFFFFF"/>
                </a:solidFill>
                <a:effectLst>
                  <a:glow rad="228600">
                    <a:srgbClr val="000000"/>
                  </a:glow>
                </a:effectLst>
                <a:latin typeface="Arial"/>
                <a:cs typeface="Arial"/>
              </a:rPr>
            </a:br>
            <a:r>
              <a:rPr lang="en-GB" sz="5400" b="1" kern="0" dirty="0">
                <a:solidFill>
                  <a:srgbClr val="FFFFFF"/>
                </a:solidFill>
                <a:effectLst>
                  <a:glow rad="228600">
                    <a:srgbClr val="000000"/>
                  </a:glow>
                </a:effectLst>
                <a:latin typeface="Arial"/>
                <a:cs typeface="Arial"/>
              </a:rPr>
              <a:t>of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138-149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107278"/>
            <a:ext cx="9120604"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presents Himself to Israel as Messiah, but Jews reject His authority, and He declares judgment upon Israel for rejecting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3CB61324-6322-41FC-AFF4-CCAD9C1573E2}"/>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ED113F50-BFFF-63BF-10FF-F4CD644CB0C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en-US" sz="4000" b="1" dirty="0"/>
              <a:t>Before the Curtain Closes (9:24 </a:t>
            </a:r>
            <a:r>
              <a:rPr lang="en-US" sz="3200" b="1" dirty="0"/>
              <a:t>NLT</a:t>
            </a:r>
            <a:r>
              <a:rPr lang="en-US" sz="4000" b="1" dirty="0"/>
              <a:t>)</a:t>
            </a:r>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“A period of seventy sets of seven has been decreed for your people and your holy city</a:t>
            </a:r>
          </a:p>
        </p:txBody>
      </p:sp>
      <p:sp>
        <p:nvSpPr>
          <p:cNvPr id="4" name="Title 1"/>
          <p:cNvSpPr txBox="1">
            <a:spLocks/>
          </p:cNvSpPr>
          <p:nvPr/>
        </p:nvSpPr>
        <p:spPr bwMode="auto">
          <a:xfrm>
            <a:off x="971600" y="2492896"/>
            <a:ext cx="8172400"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finish their rebellion,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put an end to their sin,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atone for their guilt,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bring in everlasting righteousness,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confirm the prophetic vision, and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anoint the Most Holy Place."</a:t>
            </a: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These were NOT fulfilled in the first century––so the 70</a:t>
            </a:r>
            <a:r>
              <a:rPr kumimoji="0" lang="en-US" sz="3200" b="1" i="0" u="none" strike="noStrike" kern="1200" cap="none" spc="0" normalizeH="0" baseline="3000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th</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week must have a </a:t>
            </a:r>
            <a:r>
              <a:rPr kumimoji="0" lang="en-US" sz="3200" b="1" i="1"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future</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fulfillment</a:t>
            </a: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540</a:t>
            </a:r>
          </a:p>
        </p:txBody>
      </p:sp>
      <p:sp>
        <p:nvSpPr>
          <p:cNvPr id="8" name="TextBox 7"/>
          <p:cNvSpPr txBox="1"/>
          <p:nvPr/>
        </p:nvSpPr>
        <p:spPr>
          <a:xfrm rot="16200000">
            <a:off x="135875" y="3027656"/>
            <a:ext cx="1495497" cy="400110"/>
          </a:xfrm>
          <a:prstGeom prst="rect">
            <a:avLst/>
          </a:prstGeom>
          <a:solidFill>
            <a:srgbClr val="0000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Tribulation</a:t>
            </a:r>
          </a:p>
        </p:txBody>
      </p:sp>
      <p:sp>
        <p:nvSpPr>
          <p:cNvPr id="9" name="TextBox 8"/>
          <p:cNvSpPr txBox="1"/>
          <p:nvPr/>
        </p:nvSpPr>
        <p:spPr>
          <a:xfrm rot="16200000">
            <a:off x="121598" y="4624767"/>
            <a:ext cx="1524050" cy="400110"/>
          </a:xfrm>
          <a:prstGeom prst="rect">
            <a:avLst/>
          </a:prstGeom>
          <a:solidFill>
            <a:srgbClr val="0000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Millennium</a:t>
            </a:r>
          </a:p>
        </p:txBody>
      </p:sp>
    </p:spTree>
    <p:extLst>
      <p:ext uri="{BB962C8B-B14F-4D97-AF65-F5344CB8AC3E}">
        <p14:creationId xmlns:p14="http://schemas.microsoft.com/office/powerpoint/2010/main" val="327004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0" y="0"/>
            <a:ext cx="9251950"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429058"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en-US" sz="3200" b="1">
                <a:latin typeface="Arial" charset="0"/>
              </a:rPr>
              <a:t>Times of the Gentiles (Luke 21:24)</a:t>
            </a:r>
          </a:p>
        </p:txBody>
      </p:sp>
      <p:sp>
        <p:nvSpPr>
          <p:cNvPr id="429059" name="Text Box 3"/>
          <p:cNvSpPr txBox="1">
            <a:spLocks noChangeArrowheads="1"/>
          </p:cNvSpPr>
          <p:nvPr/>
        </p:nvSpPr>
        <p:spPr bwMode="auto">
          <a:xfrm>
            <a:off x="8502651" y="5"/>
            <a:ext cx="699166"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551</a:t>
            </a:r>
          </a:p>
        </p:txBody>
      </p:sp>
      <p:sp>
        <p:nvSpPr>
          <p:cNvPr id="429060" name="TextBox 5"/>
          <p:cNvSpPr txBox="1">
            <a:spLocks noChangeArrowheads="1"/>
          </p:cNvSpPr>
          <p:nvPr/>
        </p:nvSpPr>
        <p:spPr bwMode="auto">
          <a:xfrm>
            <a:off x="2592395" y="1125538"/>
            <a:ext cx="4103687"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"TIMES OF THE 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Luke 21:24</a:t>
            </a:r>
          </a:p>
        </p:txBody>
      </p:sp>
      <p:sp>
        <p:nvSpPr>
          <p:cNvPr id="7" name="TextBox 6"/>
          <p:cNvSpPr txBox="1"/>
          <p:nvPr/>
        </p:nvSpPr>
        <p:spPr>
          <a:xfrm>
            <a:off x="4860925" y="2433639"/>
            <a:ext cx="3097213" cy="72001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CHURCH PERIOD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Acts 15:14-18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 11:25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2" name="TextBox 7"/>
          <p:cNvSpPr txBox="1">
            <a:spLocks noChangeArrowheads="1"/>
          </p:cNvSpPr>
          <p:nvPr/>
        </p:nvSpPr>
        <p:spPr bwMode="auto">
          <a:xfrm>
            <a:off x="1979614" y="3708401"/>
            <a:ext cx="5329237"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"AMONG MANY NATIONS"</a:t>
            </a:r>
            <a:endParaRPr kumimoji="0" lang="en-US" sz="14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9" name="TextBox 8"/>
          <p:cNvSpPr txBox="1"/>
          <p:nvPr/>
        </p:nvSpPr>
        <p:spPr>
          <a:xfrm>
            <a:off x="107950" y="2441575"/>
            <a:ext cx="865188" cy="373706"/>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KINGDOM OF JUDAH</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1" name="TextBox 10"/>
          <p:cNvSpPr txBox="1"/>
          <p:nvPr/>
        </p:nvSpPr>
        <p:spPr>
          <a:xfrm>
            <a:off x="2682882" y="2441576"/>
            <a:ext cx="1439863"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4 CENTURIES BETWEEN THE TESTAMENTS</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5" name="TextBox 11"/>
          <p:cNvSpPr txBox="1">
            <a:spLocks noChangeArrowheads="1"/>
          </p:cNvSpPr>
          <p:nvPr/>
        </p:nvSpPr>
        <p:spPr bwMode="auto">
          <a:xfrm>
            <a:off x="8154988" y="2492375"/>
            <a:ext cx="957262"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"The Throne of the L</a:t>
            </a:r>
            <a:r>
              <a:rPr kumimoji="0" lang="en-US" altLang="ja-JP" sz="1050" b="1" i="0" u="none" strike="noStrike" kern="1200" cap="none" spc="0" normalizeH="0" baseline="0" noProof="0" dirty="0">
                <a:ln>
                  <a:noFill/>
                </a:ln>
                <a:solidFill>
                  <a:srgbClr val="220011"/>
                </a:solidFill>
                <a:effectLst/>
                <a:uLnTx/>
                <a:uFillTx/>
                <a:latin typeface="Arial" charset="0"/>
                <a:ea typeface="ＭＳ Ｐゴシック" charset="0"/>
              </a:rPr>
              <a:t>ORD</a:t>
            </a: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Jer. 3:17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Isa. 62:6-7</a:t>
            </a:r>
            <a:endParaRPr kumimoji="0" lang="en-US" sz="7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13" name="TextBox 12"/>
          <p:cNvSpPr txBox="1"/>
          <p:nvPr/>
        </p:nvSpPr>
        <p:spPr>
          <a:xfrm>
            <a:off x="4108450" y="4171950"/>
            <a:ext cx="1957388" cy="1304401"/>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Ezekiel 6:8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3:4-5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Amos 9:8-9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31:35-37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46: 27-28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51:5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7" name="TextBox 13"/>
          <p:cNvSpPr txBox="1">
            <a:spLocks noChangeArrowheads="1"/>
          </p:cNvSpPr>
          <p:nvPr/>
        </p:nvSpPr>
        <p:spPr bwMode="auto">
          <a:xfrm>
            <a:off x="6642100" y="4171957"/>
            <a:ext cx="2609850"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"I will perform the good thing that I have promised to the house of Israel and to the house of Judah"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33:7-14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Isa. 4:2-6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43:1-9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2:10-13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8:1-8</a:t>
            </a:r>
            <a:endParaRPr kumimoji="0" lang="en-US" sz="10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29068" name="TextBox 14"/>
          <p:cNvSpPr txBox="1">
            <a:spLocks noChangeArrowheads="1"/>
          </p:cNvSpPr>
          <p:nvPr/>
        </p:nvSpPr>
        <p:spPr bwMode="auto">
          <a:xfrm>
            <a:off x="68270" y="4171950"/>
            <a:ext cx="2613025"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"Her sun is gone down while it was yet day" Jer. 15:9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"Because they have forsaken the covenant of the Lord" Jer. 22:8-9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2 Kings 25:8-12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15:4, 22:29-30, 30:24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10:4, 28. 11:22-25, 14:22-23</a:t>
            </a:r>
          </a:p>
        </p:txBody>
      </p:sp>
      <p:sp>
        <p:nvSpPr>
          <p:cNvPr id="18" name="TextBox 17"/>
          <p:cNvSpPr txBox="1"/>
          <p:nvPr/>
        </p:nvSpPr>
        <p:spPr>
          <a:xfrm>
            <a:off x="3257550" y="3122613"/>
            <a:ext cx="865188"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GREECE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9" name="TextBox 18"/>
          <p:cNvSpPr txBox="1"/>
          <p:nvPr/>
        </p:nvSpPr>
        <p:spPr>
          <a:xfrm>
            <a:off x="4338638" y="2790832"/>
            <a:ext cx="865187"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 70</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0" name="TextBox 19"/>
          <p:cNvSpPr txBox="1"/>
          <p:nvPr/>
        </p:nvSpPr>
        <p:spPr>
          <a:xfrm>
            <a:off x="1241425"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538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1" name="TextBox 20"/>
          <p:cNvSpPr txBox="1"/>
          <p:nvPr/>
        </p:nvSpPr>
        <p:spPr>
          <a:xfrm>
            <a:off x="2393951"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333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2" name="TextBox 21"/>
          <p:cNvSpPr txBox="1"/>
          <p:nvPr/>
        </p:nvSpPr>
        <p:spPr>
          <a:xfrm>
            <a:off x="3762376"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63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3" name="TextBox 22"/>
          <p:cNvSpPr txBox="1"/>
          <p:nvPr/>
        </p:nvSpPr>
        <p:spPr>
          <a:xfrm>
            <a:off x="4338638"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29076" name="Straight Connector 3"/>
          <p:cNvCxnSpPr>
            <a:cxnSpLocks noChangeShapeType="1"/>
          </p:cNvCxnSpPr>
          <p:nvPr/>
        </p:nvCxnSpPr>
        <p:spPr bwMode="auto">
          <a:xfrm>
            <a:off x="1314450"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7" name="Straight Connector 30"/>
          <p:cNvCxnSpPr>
            <a:cxnSpLocks noChangeShapeType="1"/>
          </p:cNvCxnSpPr>
          <p:nvPr/>
        </p:nvCxnSpPr>
        <p:spPr bwMode="auto">
          <a:xfrm>
            <a:off x="8010525"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8" name="Straight Connector 31"/>
          <p:cNvCxnSpPr>
            <a:cxnSpLocks noChangeShapeType="1"/>
          </p:cNvCxnSpPr>
          <p:nvPr/>
        </p:nvCxnSpPr>
        <p:spPr bwMode="auto">
          <a:xfrm>
            <a:off x="1314457" y="1724025"/>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16" name="TextBox 15"/>
          <p:cNvSpPr txBox="1"/>
          <p:nvPr/>
        </p:nvSpPr>
        <p:spPr>
          <a:xfrm>
            <a:off x="738188" y="3122613"/>
            <a:ext cx="935037" cy="246062"/>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BABYLON</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84" name="Rectangle 1"/>
          <p:cNvSpPr>
            <a:spLocks noChangeArrowheads="1"/>
          </p:cNvSpPr>
          <p:nvPr/>
        </p:nvSpPr>
        <p:spPr bwMode="auto">
          <a:xfrm>
            <a:off x="233363" y="3021020"/>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4" name="TextBox 23"/>
          <p:cNvSpPr txBox="1"/>
          <p:nvPr/>
        </p:nvSpPr>
        <p:spPr>
          <a:xfrm>
            <a:off x="881063" y="2574926"/>
            <a:ext cx="865187" cy="230800"/>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586 BC</a:t>
            </a:r>
          </a:p>
        </p:txBody>
      </p:sp>
      <p:sp>
        <p:nvSpPr>
          <p:cNvPr id="10" name="TextBox 9"/>
          <p:cNvSpPr txBox="1"/>
          <p:nvPr/>
        </p:nvSpPr>
        <p:spPr>
          <a:xfrm>
            <a:off x="1620838" y="2441576"/>
            <a:ext cx="1060450"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RESTORATION PERIOD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7" name="TextBox 16"/>
          <p:cNvSpPr txBox="1"/>
          <p:nvPr/>
        </p:nvSpPr>
        <p:spPr>
          <a:xfrm>
            <a:off x="1719263"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PERSIA</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50" name="TextBox 49"/>
          <p:cNvSpPr txBox="1"/>
          <p:nvPr/>
        </p:nvSpPr>
        <p:spPr>
          <a:xfrm>
            <a:off x="3419475" y="6555144"/>
            <a:ext cx="5724525" cy="265482"/>
          </a:xfrm>
          <a:prstGeom prst="rect">
            <a:avLst/>
          </a:prstGeom>
          <a:noFill/>
        </p:spPr>
        <p:txBody>
          <a:bodyPr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1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36" name="TextBox 35">
            <a:extLst>
              <a:ext uri="{FF2B5EF4-FFF2-40B4-BE49-F238E27FC236}">
                <a16:creationId xmlns:a16="http://schemas.microsoft.com/office/drawing/2014/main" id="{64F4DD00-FB82-DA48-A382-1237B2093586}"/>
              </a:ext>
            </a:extLst>
          </p:cNvPr>
          <p:cNvSpPr txBox="1"/>
          <p:nvPr/>
        </p:nvSpPr>
        <p:spPr>
          <a:xfrm>
            <a:off x="1" y="5815043"/>
            <a:ext cx="9251940" cy="707854"/>
          </a:xfrm>
          <a:prstGeom prst="rect">
            <a:avLst/>
          </a:prstGeom>
          <a:solidFill>
            <a:srgbClr val="020101"/>
          </a:solid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“Jerusalem will be trampled on by the Gentiles until the times of the Gentiles are fulfilled” (Jesus in Luke 21:24 NIV)</a:t>
            </a:r>
            <a:endParaRPr kumimoji="0" lang="en-US" sz="14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76029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1" name="Oval 10"/>
          <p:cNvSpPr>
            <a:spLocks noChangeArrowheads="1"/>
          </p:cNvSpPr>
          <p:nvPr/>
        </p:nvSpPr>
        <p:spPr bwMode="auto">
          <a:xfrm>
            <a:off x="152400" y="29116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 name="Oval 8"/>
          <p:cNvSpPr>
            <a:spLocks noChangeArrowheads="1"/>
          </p:cNvSpPr>
          <p:nvPr/>
        </p:nvSpPr>
        <p:spPr bwMode="auto">
          <a:xfrm>
            <a:off x="152400" y="18448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en-US" dirty="0">
                <a:solidFill>
                  <a:srgbClr val="FFFFFF"/>
                </a:solidFill>
                <a:latin typeface="Arial" charset="0"/>
                <a:ea typeface="ＭＳ Ｐゴシック" charset="0"/>
                <a:cs typeface="ＭＳ Ｐゴシック" charset="0"/>
              </a:rPr>
              <a:t>Daniel 9:25-27</a:t>
            </a:r>
            <a:r>
              <a:rPr lang="en-US" sz="3200" dirty="0">
                <a:solidFill>
                  <a:srgbClr val="FFFFFF"/>
                </a:solidFill>
                <a:latin typeface="Arial" charset="0"/>
                <a:ea typeface="ＭＳ Ｐゴシック" charset="0"/>
                <a:cs typeface="ＭＳ Ｐゴシック" charset="0"/>
              </a:rPr>
              <a:t> (NLT)</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86b-d</a:t>
            </a:r>
          </a:p>
        </p:txBody>
      </p:sp>
      <p:sp>
        <p:nvSpPr>
          <p:cNvPr id="244743"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dirty="0">
                <a:ln>
                  <a:noFill/>
                </a:ln>
                <a:solidFill>
                  <a:srgbClr val="FFFFFF"/>
                </a:solidFill>
                <a:effectLst/>
                <a:uLnTx/>
                <a:uFillTx/>
                <a:latin typeface="Comic Sans MS" charset="0"/>
                <a:ea typeface="ＭＳ Ｐゴシック" charset="0"/>
              </a:rPr>
              <a:t>25 </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Now listen and understand! Seven sets of seven plus sixty-two sets of seven will pass from the time the command is given to </a:t>
            </a:r>
            <a:r>
              <a:rPr kumimoji="0" lang="en-US" sz="2400" b="0" i="0" u="none" strike="noStrike" kern="1200" cap="none" spc="0" normalizeH="0" baseline="0" noProof="0" dirty="0">
                <a:ln>
                  <a:noFill/>
                </a:ln>
                <a:solidFill>
                  <a:srgbClr val="FFFF00"/>
                </a:solidFill>
                <a:effectLst/>
                <a:uLnTx/>
                <a:uFillTx/>
                <a:latin typeface="Comic Sans MS" charset="0"/>
                <a:ea typeface="ＭＳ Ｐゴシック" charset="0"/>
              </a:rPr>
              <a:t>rebuild Jerusalem </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until a ruler—the </a:t>
            </a:r>
            <a:r>
              <a:rPr kumimoji="0" lang="en-US" sz="2400" b="0" i="0" u="none" strike="noStrike" kern="1200" cap="none" spc="0" normalizeH="0" baseline="0" noProof="0" dirty="0">
                <a:ln>
                  <a:noFill/>
                </a:ln>
                <a:solidFill>
                  <a:srgbClr val="FFFF00"/>
                </a:solidFill>
                <a:effectLst/>
                <a:uLnTx/>
                <a:uFillTx/>
                <a:latin typeface="Comic Sans MS" charset="0"/>
                <a:ea typeface="ＭＳ Ｐゴシック" charset="0"/>
              </a:rPr>
              <a:t>Anointed One—comes</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 Jerusalem will be rebuilt with streets and strong defenses, despite the perilous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dirty="0">
                <a:ln>
                  <a:noFill/>
                </a:ln>
                <a:solidFill>
                  <a:srgbClr val="FFFFFF"/>
                </a:solidFill>
                <a:effectLst/>
                <a:uLnTx/>
                <a:uFillTx/>
                <a:latin typeface="Comic Sans MS" charset="0"/>
                <a:ea typeface="ＭＳ Ｐゴシック" charset="0"/>
              </a:rPr>
              <a:t>26 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"After this period of sixty-two sets of seven, 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Anointed One will be killed</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appearing to have accomplished nothing, and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a ruler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will arise whose armies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will destroy the city and the Temple</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The end will come with a flood, and war and its miseries are decreed from that time to the very end. </a:t>
            </a:r>
            <a:r>
              <a:rPr kumimoji="0" lang="en-US" altLang="ja-JP" sz="2400" b="0" i="0" u="none" strike="noStrike" kern="1200" cap="none" spc="0" normalizeH="0" baseline="30000" noProof="0" dirty="0">
                <a:ln>
                  <a:noFill/>
                </a:ln>
                <a:solidFill>
                  <a:srgbClr val="FFFFFF"/>
                </a:solidFill>
                <a:effectLst/>
                <a:uLnTx/>
                <a:uFillTx/>
                <a:latin typeface="Comic Sans MS" charset="0"/>
                <a:ea typeface="ＭＳ Ｐゴシック" charset="0"/>
              </a:rPr>
              <a:t>27 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ruler will make a treaty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with the people for a period of one set of seven, but after half this time, he will put an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end to the sacrifices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and offerings. And as a climax to all his terrible deeds, he will set up a sacrilegious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object that causes desecration</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until 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fate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decreed for this defiler is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finally poured out on him</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3518779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17794" name="Rectangle 2"/>
          <p:cNvSpPr>
            <a:spLocks noGrp="1" noChangeArrowheads="1"/>
          </p:cNvSpPr>
          <p:nvPr>
            <p:ph type="title"/>
          </p:nvPr>
        </p:nvSpPr>
        <p:spPr>
          <a:xfrm>
            <a:off x="1547813" y="601663"/>
            <a:ext cx="6048375" cy="882650"/>
          </a:xfrm>
          <a:solidFill>
            <a:srgbClr val="020101"/>
          </a:solidFill>
        </p:spPr>
        <p:txBody>
          <a:bodyPr/>
          <a:lstStyle/>
          <a:p>
            <a:pPr eaLnBrk="1" hangingPunct="1">
              <a:defRPr/>
            </a:pPr>
            <a:r>
              <a:rPr lang="en-US" sz="3600" dirty="0">
                <a:latin typeface="Arial" charset="0"/>
                <a:ea typeface="ＭＳ Ｐゴシック" charset="0"/>
                <a:cs typeface="Arial" charset="0"/>
              </a:rPr>
              <a:t>An Astonishing Prediction!</a:t>
            </a:r>
          </a:p>
        </p:txBody>
      </p:sp>
      <p:sp>
        <p:nvSpPr>
          <p:cNvPr id="75469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553</a:t>
            </a:r>
          </a:p>
        </p:txBody>
      </p:sp>
      <p:sp>
        <p:nvSpPr>
          <p:cNvPr id="5" name="Rectangle 3"/>
          <p:cNvSpPr txBox="1">
            <a:spLocks noChangeArrowheads="1"/>
          </p:cNvSpPr>
          <p:nvPr/>
        </p:nvSpPr>
        <p:spPr bwMode="auto">
          <a:xfrm>
            <a:off x="0" y="1752600"/>
            <a:ext cx="9144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Jewish calendar has 360 days per year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69 Jewish "weeks" of 483 years = 476 solar years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Issue of the decree on 5 March 444 BC after 476 solar years ends on 30 March 33.  This is the exact date of Christ</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Triumphant Entry!</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Compare Daniel 9:27 with Revelation 13:5, 14-15 where half of a "7" is 3 and ½ years or 42 months</a:t>
            </a:r>
          </a:p>
        </p:txBody>
      </p:sp>
      <p:pic>
        <p:nvPicPr>
          <p:cNvPr id="754693" name="Picture 1" descr="dan 9 agendas_calendars_185135_tn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476250"/>
            <a:ext cx="1368425" cy="117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4694" name="Picture 3" descr="dan 9 size0-army.mil-84827-2010-09-03-13090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3" y="-20638"/>
            <a:ext cx="1704976" cy="1720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7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animBg="1" autoUpdateAnimBg="0"/>
      <p:bldP spid="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charset="0"/>
                <a:ea typeface="ＭＳ Ｐゴシック" charset="0"/>
                <a:cs typeface="ＭＳ Ｐゴシック" charset="0"/>
              </a:rPr>
              <a:t>Determinations of the Seventy Weeks</a:t>
            </a:r>
          </a:p>
        </p:txBody>
      </p:sp>
      <p:pic>
        <p:nvPicPr>
          <p:cNvPr id="758786"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7" name="Text Box 4"/>
          <p:cNvSpPr txBox="1">
            <a:spLocks noChangeArrowheads="1"/>
          </p:cNvSpPr>
          <p:nvPr/>
        </p:nvSpPr>
        <p:spPr bwMode="auto">
          <a:xfrm>
            <a:off x="8305800"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553</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33829" name="Text Box 5"/>
          <p:cNvSpPr txBox="1">
            <a:spLocks noChangeArrowheads="1"/>
          </p:cNvSpPr>
          <p:nvPr/>
        </p:nvSpPr>
        <p:spPr bwMode="auto">
          <a:xfrm>
            <a:off x="0" y="6438900"/>
            <a:ext cx="9144000" cy="369888"/>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Harold </a:t>
            </a:r>
            <a:r>
              <a:rPr kumimoji="0" lang="en-US" sz="1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Hoehner</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 </a:t>
            </a:r>
            <a:r>
              <a:rPr kumimoji="0" lang="en-US" sz="1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Chronological Aspects of the Life of Christ</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,139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charset="0"/>
                <a:ea typeface="ＭＳ Ｐゴシック" charset="0"/>
                <a:cs typeface="ＭＳ Ｐゴシック" charset="0"/>
              </a:rPr>
              <a:t>Determinations of the Seventy Weeks</a:t>
            </a:r>
          </a:p>
        </p:txBody>
      </p:sp>
      <p:grpSp>
        <p:nvGrpSpPr>
          <p:cNvPr id="756738" name="Group 4"/>
          <p:cNvGrpSpPr>
            <a:grpSpLocks/>
          </p:cNvGrpSpPr>
          <p:nvPr/>
        </p:nvGrpSpPr>
        <p:grpSpPr bwMode="auto">
          <a:xfrm>
            <a:off x="304800" y="1219200"/>
            <a:ext cx="8458200" cy="5148263"/>
            <a:chOff x="192" y="981"/>
            <a:chExt cx="5328" cy="3243"/>
          </a:xfrm>
        </p:grpSpPr>
        <p:pic>
          <p:nvPicPr>
            <p:cNvPr id="756741"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42"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756739" name="Text Box 8"/>
          <p:cNvSpPr txBox="1">
            <a:spLocks noChangeArrowheads="1"/>
          </p:cNvSpPr>
          <p:nvPr/>
        </p:nvSpPr>
        <p:spPr bwMode="auto">
          <a:xfrm>
            <a:off x="8305800"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553</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 name="Text Box 5"/>
          <p:cNvSpPr txBox="1">
            <a:spLocks noChangeArrowheads="1"/>
          </p:cNvSpPr>
          <p:nvPr/>
        </p:nvSpPr>
        <p:spPr bwMode="auto">
          <a:xfrm>
            <a:off x="0" y="6438900"/>
            <a:ext cx="9144000" cy="369332"/>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J. Dwight Pentecost, “Daniel,” in </a:t>
            </a:r>
            <a:r>
              <a:rPr kumimoji="0" lang="en-US" sz="1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The Bible Knowledge Commentary</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 1:1363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0"/>
            <a:ext cx="8964488" cy="248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en-US"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When He approached Jerusalem, He saw the city and wept over it,  </a:t>
            </a:r>
            <a:r>
              <a:rPr kumimoji="0" lang="en-US" sz="3200" b="1" i="0" u="none" strike="noStrike" kern="1200" cap="none" spc="0" normalizeH="0" baseline="30000" noProof="0" dirty="0">
                <a:ln>
                  <a:noFill/>
                </a:ln>
                <a:solidFill>
                  <a:srgbClr val="FFFFFF"/>
                </a:solidFill>
                <a:effectLst>
                  <a:glow rad="177800">
                    <a:srgbClr val="000000"/>
                  </a:glow>
                </a:effectLst>
                <a:uLnTx/>
                <a:uFillTx/>
                <a:latin typeface="Arial" charset="0"/>
                <a:ea typeface="ＭＳ Ｐゴシック" charset="0"/>
              </a:rPr>
              <a:t>42</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saying, </a:t>
            </a:r>
            <a:r>
              <a:rPr kumimoji="0" lang="fr-FR"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If you had known in </a:t>
            </a:r>
            <a:r>
              <a:rPr kumimoji="0" lang="en-US" sz="32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rPr>
              <a:t>this day</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even you, the things which make for peace! But now they have been hidden from your eyes.</a:t>
            </a:r>
            <a:r>
              <a:rPr kumimoji="0" lang="fr-FR"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
        <p:nvSpPr>
          <p:cNvPr id="87041" name="Rectangle 2"/>
          <p:cNvSpPr>
            <a:spLocks noGrp="1" noChangeArrowheads="1"/>
          </p:cNvSpPr>
          <p:nvPr>
            <p:ph type="title"/>
          </p:nvPr>
        </p:nvSpPr>
        <p:spPr>
          <a:xfrm>
            <a:off x="323528"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19:41-42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3210781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6"/>
            <a:ext cx="8208912" cy="4716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en-US"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For the days will come upon you when your enemies will throw up a barricade against you, and surround you and hem you in on every side, </a:t>
            </a:r>
            <a:r>
              <a:rPr kumimoji="0" lang="en-US" sz="3200" b="1" i="0" u="none" strike="noStrike" kern="1200" cap="none" spc="0" normalizeH="0" baseline="30000" noProof="0" dirty="0">
                <a:ln>
                  <a:noFill/>
                </a:ln>
                <a:solidFill>
                  <a:srgbClr val="FFFFFF"/>
                </a:solidFill>
                <a:effectLst>
                  <a:glow rad="177800">
                    <a:srgbClr val="000000"/>
                  </a:glow>
                </a:effectLst>
                <a:uLnTx/>
                <a:uFillTx/>
                <a:latin typeface="Arial" charset="0"/>
                <a:ea typeface="ＭＳ Ｐゴシック" charset="0"/>
              </a:rPr>
              <a:t>44</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and they will level you to the ground and your children within you, and they will not leave in you one stone upon another, because </a:t>
            </a:r>
            <a:r>
              <a:rPr kumimoji="0" lang="en-US" sz="32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rPr>
              <a:t>you did not recognize the time of your visitation</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p>
        </p:txBody>
      </p:sp>
      <p:sp>
        <p:nvSpPr>
          <p:cNvPr id="87041" name="Rectangle 2"/>
          <p:cNvSpPr>
            <a:spLocks noGrp="1" noChangeArrowheads="1"/>
          </p:cNvSpPr>
          <p:nvPr>
            <p:ph type="title"/>
          </p:nvPr>
        </p:nvSpPr>
        <p:spPr>
          <a:xfrm>
            <a:off x="323528"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10:43-44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3361333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45998"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531467" name="Text Box 13"/>
          <p:cNvSpPr txBox="1">
            <a:spLocks noChangeArrowheads="1"/>
          </p:cNvSpPr>
          <p:nvPr/>
        </p:nvSpPr>
        <p:spPr bwMode="auto">
          <a:xfrm>
            <a:off x="8578858" y="7"/>
            <a:ext cx="492109"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DBC933F5-E573-498F-8038-F23E06CC6E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B. The Triumphal Entry</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139</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21:1-11, 14-17; Mark 11:1-11; Luke 19:29-44; John 12:12-19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enters Jerusalem to officially present Himself to the nation as Messiah to fulfill the OT prophecies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80</a:t>
            </a:r>
          </a:p>
        </p:txBody>
      </p:sp>
      <p:sp>
        <p:nvSpPr>
          <p:cNvPr id="2" name="Title 1"/>
          <p:cNvSpPr>
            <a:spLocks noGrp="1"/>
          </p:cNvSpPr>
          <p:nvPr>
            <p:ph type="title" idx="4294967295"/>
          </p:nvPr>
        </p:nvSpPr>
        <p:spPr>
          <a:xfrm>
            <a:off x="179388" y="706438"/>
            <a:ext cx="3240087" cy="5099050"/>
          </a:xfrm>
        </p:spPr>
        <p:txBody>
          <a:bodyPr/>
          <a:lstStyle/>
          <a:p>
            <a:pPr eaLnBrk="1" hangingPunct="1">
              <a:defRPr/>
            </a:pP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Jerusalem</a:t>
            </a:r>
            <a:r>
              <a:rPr lang="en-US" dirty="0"/>
              <a:t> </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During the Ministry</a:t>
            </a:r>
            <a:r>
              <a:rPr lang="en-US" dirty="0"/>
              <a:t> </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of Jesus</a:t>
            </a:r>
            <a:endParaRPr lang="en-US" dirty="0"/>
          </a:p>
        </p:txBody>
      </p:sp>
    </p:spTree>
    <p:extLst>
      <p:ext uri="{BB962C8B-B14F-4D97-AF65-F5344CB8AC3E}">
        <p14:creationId xmlns:p14="http://schemas.microsoft.com/office/powerpoint/2010/main" val="1747300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TRIUMPHAL ENTRY</a:t>
            </a:r>
            <a:r>
              <a:rPr kumimoji="0" lang="en-US" sz="3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(Palm Sunday)</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19:28-44</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781535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Jesus and his disciples approached Jerusalem, they came to the towns of Bethphage and Bethany on the Mount of Olives.</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sent two of them on ahead.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soon as you enter it, you will see a young donkey tied there that no one has ever ridden. Untie it and bring it here.</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3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If anyone asks, ‘What are you doing?’ just say, ‘The Lord needs it and will return it soon.’”</a:t>
            </a:r>
          </a:p>
          <a:p>
            <a:pPr marL="0" marR="0" lvl="0" indent="0" algn="r"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5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“What are you doing, untying that colt?”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6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7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8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9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one who comes in the name of the L</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ORD</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10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began to weep.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993022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alm sundaycov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423" y="-1679215"/>
            <a:ext cx="7772400" cy="1470025"/>
          </a:xfrm>
        </p:spPr>
        <p:txBody>
          <a:bodyPr/>
          <a:lstStyle/>
          <a:p>
            <a:r>
              <a:rPr lang="en-US" dirty="0"/>
              <a:t>Palm Sunday</a:t>
            </a:r>
          </a:p>
        </p:txBody>
      </p:sp>
    </p:spTree>
    <p:extLst>
      <p:ext uri="{BB962C8B-B14F-4D97-AF65-F5344CB8AC3E}">
        <p14:creationId xmlns:p14="http://schemas.microsoft.com/office/powerpoint/2010/main" val="4101847502"/>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4103726174"/>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3931034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800000"/>
                </a:solidFill>
                <a:effectLst/>
                <a:uLnTx/>
                <a:uFillTx/>
                <a:latin typeface="Capitals"/>
                <a:ea typeface="ＭＳ Ｐゴシック" charset="0"/>
                <a:cs typeface="Capitals"/>
              </a:rPr>
              <a:t>Matthew 21:9</a:t>
            </a:r>
          </a:p>
        </p:txBody>
      </p:sp>
    </p:spTree>
    <p:extLst>
      <p:ext uri="{BB962C8B-B14F-4D97-AF65-F5344CB8AC3E}">
        <p14:creationId xmlns:p14="http://schemas.microsoft.com/office/powerpoint/2010/main" val="387283186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6" y="0"/>
            <a:ext cx="9172304" cy="4608893"/>
          </a:xfrm>
          <a:prstGeom prst="rect">
            <a:avLst/>
          </a:prstGeom>
        </p:spPr>
      </p:pic>
    </p:spTree>
    <p:extLst>
      <p:ext uri="{BB962C8B-B14F-4D97-AF65-F5344CB8AC3E}">
        <p14:creationId xmlns:p14="http://schemas.microsoft.com/office/powerpoint/2010/main" val="3778816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77" y="0"/>
            <a:ext cx="9144000" cy="6858000"/>
          </a:xfrm>
          <a:prstGeom prst="rect">
            <a:avLst/>
          </a:prstGeom>
        </p:spPr>
      </p:pic>
      <p:sp>
        <p:nvSpPr>
          <p:cNvPr id="2" name="Title 1"/>
          <p:cNvSpPr>
            <a:spLocks noGrp="1"/>
          </p:cNvSpPr>
          <p:nvPr>
            <p:ph type="ctrTitle"/>
          </p:nvPr>
        </p:nvSpPr>
        <p:spPr>
          <a:xfrm>
            <a:off x="700777" y="190163"/>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813698" y="5685870"/>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800000"/>
                </a:solidFill>
                <a:effectLst/>
                <a:uLnTx/>
                <a:uFillTx/>
                <a:latin typeface="Capitals"/>
                <a:ea typeface="ＭＳ Ｐゴシック" charset="0"/>
                <a:cs typeface="Capitals"/>
              </a:rPr>
              <a:t>Matthew 21:9</a:t>
            </a:r>
          </a:p>
        </p:txBody>
      </p:sp>
      <p:sp>
        <p:nvSpPr>
          <p:cNvPr id="3" name="Title 1">
            <a:extLst>
              <a:ext uri="{FF2B5EF4-FFF2-40B4-BE49-F238E27FC236}">
                <a16:creationId xmlns:a16="http://schemas.microsoft.com/office/drawing/2014/main" id="{26566522-AC8A-0104-1837-C51C1126E145}"/>
              </a:ext>
            </a:extLst>
          </p:cNvPr>
          <p:cNvSpPr txBox="1">
            <a:spLocks/>
          </p:cNvSpPr>
          <p:nvPr/>
        </p:nvSpPr>
        <p:spPr bwMode="auto">
          <a:xfrm>
            <a:off x="485774" y="1771097"/>
            <a:ext cx="8258175" cy="364386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lvl="0">
              <a:defRPr/>
            </a:pPr>
            <a:r>
              <a:rPr lang="en-US" sz="3200" b="1" dirty="0">
                <a:solidFill>
                  <a:srgbClr val="800000"/>
                </a:solidFill>
                <a:latin typeface="Times New Roman" panose="02020603050405020304" pitchFamily="18" charset="0"/>
                <a:cs typeface="Times New Roman" panose="02020603050405020304" pitchFamily="18" charset="0"/>
              </a:rPr>
              <a:t>Jesus was in the center of the procession, and the people all around him were shouting,</a:t>
            </a:r>
          </a:p>
          <a:p>
            <a:pPr lvl="0">
              <a:defRPr/>
            </a:pPr>
            <a:r>
              <a:rPr lang="en-US" sz="3200" b="1" dirty="0">
                <a:solidFill>
                  <a:srgbClr val="800000"/>
                </a:solidFill>
                <a:latin typeface="Times New Roman" panose="02020603050405020304" pitchFamily="18" charset="0"/>
                <a:cs typeface="Times New Roman" panose="02020603050405020304" pitchFamily="18" charset="0"/>
              </a:rPr>
              <a:t>  “Praise God for the Son of David!</a:t>
            </a:r>
          </a:p>
          <a:p>
            <a:pPr lvl="0">
              <a:defRPr/>
            </a:pPr>
            <a:r>
              <a:rPr lang="en-US" sz="3200" b="1" dirty="0">
                <a:solidFill>
                  <a:srgbClr val="800000"/>
                </a:solidFill>
                <a:latin typeface="Times New Roman" panose="02020603050405020304" pitchFamily="18" charset="0"/>
                <a:cs typeface="Times New Roman" panose="02020603050405020304" pitchFamily="18" charset="0"/>
              </a:rPr>
              <a:t>Blessings on the one who comes in the name of the L</a:t>
            </a:r>
            <a:r>
              <a:rPr lang="en-US" sz="2800" b="1" dirty="0">
                <a:solidFill>
                  <a:srgbClr val="800000"/>
                </a:solidFill>
                <a:latin typeface="Times New Roman" panose="02020603050405020304" pitchFamily="18" charset="0"/>
                <a:cs typeface="Times New Roman" panose="02020603050405020304" pitchFamily="18" charset="0"/>
              </a:rPr>
              <a:t>ORD</a:t>
            </a:r>
            <a:r>
              <a:rPr lang="en-US" sz="3200" b="1" dirty="0">
                <a:solidFill>
                  <a:srgbClr val="800000"/>
                </a:solidFill>
                <a:latin typeface="Times New Roman" panose="02020603050405020304" pitchFamily="18" charset="0"/>
                <a:cs typeface="Times New Roman" panose="02020603050405020304" pitchFamily="18" charset="0"/>
              </a:rPr>
              <a:t>!</a:t>
            </a:r>
          </a:p>
          <a:p>
            <a:pPr lvl="0">
              <a:defRPr/>
            </a:pPr>
            <a:r>
              <a:rPr lang="en-US" sz="3200" b="1" dirty="0">
                <a:solidFill>
                  <a:srgbClr val="800000"/>
                </a:solidFill>
                <a:latin typeface="Times New Roman" panose="02020603050405020304" pitchFamily="18" charset="0"/>
                <a:cs typeface="Times New Roman" panose="02020603050405020304" pitchFamily="18" charset="0"/>
              </a:rPr>
              <a:t>Praise God in highest heaven!”</a:t>
            </a:r>
          </a:p>
        </p:txBody>
      </p:sp>
    </p:spTree>
    <p:extLst>
      <p:ext uri="{BB962C8B-B14F-4D97-AF65-F5344CB8AC3E}">
        <p14:creationId xmlns:p14="http://schemas.microsoft.com/office/powerpoint/2010/main" val="3512512874"/>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76651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E5FA24C5-AC56-4D48-B947-6828B1F158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The Arrival in Bethany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138</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11:55–12:1, 9-11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As Christ arrives in Bethany before Passover, Jewish leaders plan to kill Him and Lazarus to try to protect Israel from a Roman invasion</a:t>
            </a: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3742135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mr-IN"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059659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mr-IN"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274516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626D0734-2105-415D-A876-02E2755B03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4800" b="1" kern="0" dirty="0">
                <a:solidFill>
                  <a:srgbClr val="FFFFFF"/>
                </a:solidFill>
                <a:effectLst>
                  <a:glow rad="228600">
                    <a:srgbClr val="000000"/>
                  </a:glow>
                </a:effectLst>
                <a:latin typeface="Arial"/>
                <a:cs typeface="Arial"/>
              </a:rPr>
              <a:t>C. The Authority of the King</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5423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140</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21:12-13, 18-19; Mark 11:12-18; </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Luke 19:45-48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999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curses a fig tree to signify Israel's hypocritical profession of fruit for God and clears the temple to judge as the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61731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was nearly time for the Jewish Passover celebration, so Jesus went to Jerusalem.</a:t>
            </a:r>
          </a:p>
        </p:txBody>
      </p:sp>
      <p:sp>
        <p:nvSpPr>
          <p:cNvPr id="2" name="TextBox 1">
            <a:extLst>
              <a:ext uri="{FF2B5EF4-FFF2-40B4-BE49-F238E27FC236}">
                <a16:creationId xmlns:a16="http://schemas.microsoft.com/office/drawing/2014/main" id="{2658AEF3-0FDF-3BD0-B087-64CEAE8B09E7}"/>
              </a:ext>
            </a:extLst>
          </p:cNvPr>
          <p:cNvSpPr txBox="1"/>
          <p:nvPr/>
        </p:nvSpPr>
        <p:spPr>
          <a:xfrm>
            <a:off x="151309" y="6064334"/>
            <a:ext cx="5284787" cy="677034"/>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2:13-24</a:t>
            </a:r>
          </a:p>
        </p:txBody>
      </p:sp>
    </p:spTree>
    <p:extLst>
      <p:ext uri="{BB962C8B-B14F-4D97-AF65-F5344CB8AC3E}">
        <p14:creationId xmlns:p14="http://schemas.microsoft.com/office/powerpoint/2010/main" val="391470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Temple area he saw merchants selling cattle, sheep, and doves for sacrifices.</a:t>
            </a:r>
          </a:p>
        </p:txBody>
      </p:sp>
    </p:spTree>
    <p:extLst>
      <p:ext uri="{BB962C8B-B14F-4D97-AF65-F5344CB8AC3E}">
        <p14:creationId xmlns:p14="http://schemas.microsoft.com/office/powerpoint/2010/main" val="837688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also saw dealers at tables exchanging foreign money.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83039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476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made a whip from some ropes and chased them all out of the Temple. </a:t>
            </a:r>
          </a:p>
        </p:txBody>
      </p:sp>
    </p:spTree>
    <p:extLst>
      <p:ext uri="{BB962C8B-B14F-4D97-AF65-F5344CB8AC3E}">
        <p14:creationId xmlns:p14="http://schemas.microsoft.com/office/powerpoint/2010/main" val="3102356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drove out the sheep and cattle, scattered the money changers’ coins over the floor</a:t>
            </a:r>
          </a:p>
        </p:txBody>
      </p:sp>
    </p:spTree>
    <p:extLst>
      <p:ext uri="{BB962C8B-B14F-4D97-AF65-F5344CB8AC3E}">
        <p14:creationId xmlns:p14="http://schemas.microsoft.com/office/powerpoint/2010/main" val="427362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turned over their tables.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06743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going over to the people who sold doves, he told them...</a:t>
            </a:r>
          </a:p>
        </p:txBody>
      </p:sp>
    </p:spTree>
    <p:extLst>
      <p:ext uri="{BB962C8B-B14F-4D97-AF65-F5344CB8AC3E}">
        <p14:creationId xmlns:p14="http://schemas.microsoft.com/office/powerpoint/2010/main" val="3859986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930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“Get these things out of here.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Stop turning my Father’s house into a marketplace!”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86042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his disciples remembered this prophecy from the Scriptures: “Passion for God’s house will consume me.”</a:t>
            </a:r>
          </a:p>
        </p:txBody>
      </p:sp>
    </p:spTree>
    <p:extLst>
      <p:ext uri="{BB962C8B-B14F-4D97-AF65-F5344CB8AC3E}">
        <p14:creationId xmlns:p14="http://schemas.microsoft.com/office/powerpoint/2010/main" val="407028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275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30155949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4264357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they exclaimed. “It has taken forty-six years to build this Temple, and you can rebuild it in three days?” </a:t>
            </a:r>
          </a:p>
        </p:txBody>
      </p:sp>
    </p:spTree>
    <p:extLst>
      <p:ext uri="{BB962C8B-B14F-4D97-AF65-F5344CB8AC3E}">
        <p14:creationId xmlns:p14="http://schemas.microsoft.com/office/powerpoint/2010/main" val="937200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when Jesus said “this temple,” he meant his own body.</a:t>
            </a:r>
          </a:p>
        </p:txBody>
      </p:sp>
    </p:spTree>
    <p:extLst>
      <p:ext uri="{BB962C8B-B14F-4D97-AF65-F5344CB8AC3E}">
        <p14:creationId xmlns:p14="http://schemas.microsoft.com/office/powerpoint/2010/main" val="3448793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03458" name="Rectangle 2"/>
          <p:cNvSpPr>
            <a:spLocks noGrp="1" noChangeArrowheads="1"/>
          </p:cNvSpPr>
          <p:nvPr>
            <p:ph type="title"/>
          </p:nvPr>
        </p:nvSpPr>
        <p:spPr/>
        <p:txBody>
          <a:bodyPr/>
          <a:lstStyle/>
          <a:p>
            <a:pPr eaLnBrk="1" hangingPunct="1">
              <a:defRPr/>
            </a:pPr>
            <a:r>
              <a:rPr lang="en-US" b="1">
                <a:solidFill>
                  <a:srgbClr val="CCFF66"/>
                </a:solidFill>
                <a:latin typeface="Arial"/>
                <a:ea typeface="ＭＳ Ｐゴシック" charset="0"/>
                <a:cs typeface="Arial"/>
              </a:rPr>
              <a:t>Chapter 9 Outline</a:t>
            </a: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539</a:t>
            </a: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Daniel</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prayer: How long? (9:1-19)</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62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he was raised from the dead, his disciples remembered he had said this, and they believed both the Scriptures and what Jesus had said.</a:t>
            </a:r>
          </a:p>
        </p:txBody>
      </p:sp>
    </p:spTree>
    <p:extLst>
      <p:ext uri="{BB962C8B-B14F-4D97-AF65-F5344CB8AC3E}">
        <p14:creationId xmlns:p14="http://schemas.microsoft.com/office/powerpoint/2010/main" val="483807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082745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5B707E1A-077A-4342-A4FC-9DCB58B8C7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4800" b="1" kern="0" dirty="0">
                <a:solidFill>
                  <a:srgbClr val="FFFFFF"/>
                </a:solidFill>
                <a:effectLst>
                  <a:glow rad="228600">
                    <a:srgbClr val="000000"/>
                  </a:glow>
                </a:effectLst>
                <a:latin typeface="Arial"/>
                <a:cs typeface="Arial"/>
              </a:rPr>
              <a:t>D. Invitations by the King</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141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12:20-50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Christ's death, all can believe in His death and resurrection as Gentiles will approach Him apart from Israel</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CD1623CA-FF15-4D3E-B5DB-3402BED1C3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4800" b="1" kern="0" dirty="0">
                <a:solidFill>
                  <a:srgbClr val="FFFFFF"/>
                </a:solidFill>
                <a:effectLst>
                  <a:glow rad="228600">
                    <a:srgbClr val="000000"/>
                  </a:glow>
                </a:effectLst>
                <a:latin typeface="Arial"/>
                <a:cs typeface="Arial"/>
              </a:rPr>
              <a:t>E. Proof of the King's Authority</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501020"/>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142</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21:20-22; Mark 11:19-25; Luke 21:37-38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689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fig tree that Christ cursed withers to show that His judgment on the nation would fall quickly and to call for faith in His person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132DB17D-20B2-4DC8-B455-AD8355BA7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4800" b="1" kern="0" dirty="0">
                <a:solidFill>
                  <a:srgbClr val="FFFFFF"/>
                </a:solidFill>
                <a:effectLst>
                  <a:glow rad="228600">
                    <a:srgbClr val="000000"/>
                  </a:glow>
                </a:effectLst>
                <a:latin typeface="Arial"/>
                <a:cs typeface="Arial"/>
              </a:rPr>
              <a:t>F. The King's Authority Challenged</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143-146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Religious and political leaders challenge the messianic authority of Jesus to show their rejection of Him and His message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94417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F62162A1-712E-436F-A1EA-5BE9B6104F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4000" b="1" kern="0" dirty="0">
                <a:solidFill>
                  <a:srgbClr val="FFFFFF"/>
                </a:solidFill>
                <a:effectLst>
                  <a:glow rad="228600">
                    <a:srgbClr val="000000"/>
                  </a:glow>
                </a:effectLst>
                <a:latin typeface="Arial"/>
                <a:cs typeface="Arial"/>
              </a:rPr>
              <a:t>1. By the Priests and Elders</a:t>
            </a:r>
            <a:endParaRPr kumimoji="0" lang="en-US" sz="4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143</a:t>
            </a:r>
          </a:p>
          <a:p>
            <a:pPr lvl="0" algn="ctr" defTabSz="914400" fontAlgn="base">
              <a:spcBef>
                <a:spcPct val="20000"/>
              </a:spcBef>
              <a:buClr>
                <a:srgbClr val="FFCC00"/>
              </a:buClr>
              <a:buSzPct val="70000"/>
              <a:defRPr/>
            </a:pPr>
            <a:r>
              <a:rPr lang="de-DE" sz="2400" b="1" i="1" kern="0" dirty="0">
                <a:solidFill>
                  <a:srgbClr val="FFFFFF"/>
                </a:solidFill>
                <a:effectLst>
                  <a:outerShdw blurRad="38100" dist="38100" dir="2700000" algn="tl">
                    <a:srgbClr val="000000"/>
                  </a:outerShdw>
                </a:effectLst>
                <a:latin typeface="Arial"/>
                <a:ea typeface="ＭＳ Ｐゴシック" charset="0"/>
                <a:cs typeface="Arial"/>
              </a:rPr>
              <a:t>Matthew 21:23–22:14; Mark 11:27–12:12; Luke 20:1-19</a:t>
            </a:r>
            <a:endParaRPr lang="de-DE"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authority through parables of Israel's rejection, bringing Gentile entrance despite centuries of divinely sent prophets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32464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4E76B505-F7B6-45B3-B691-421662820C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4000" b="1" kern="0" dirty="0">
                <a:solidFill>
                  <a:srgbClr val="FFFFFF"/>
                </a:solidFill>
                <a:effectLst>
                  <a:glow rad="228600">
                    <a:srgbClr val="000000"/>
                  </a:glow>
                </a:effectLst>
                <a:latin typeface="Arial"/>
                <a:cs typeface="Arial"/>
              </a:rPr>
              <a:t>2. By the Pharisees and Herodians</a:t>
            </a:r>
            <a:endParaRPr kumimoji="0" lang="en-US" sz="4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144</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22:15-22; Mark 12:13-17; Luke 20:20-26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teaches allegiance first to God but also to the Romans, thus not alienating him from Israel nor inciting rebellion against Rome</a:t>
            </a:r>
          </a:p>
        </p:txBody>
      </p:sp>
    </p:spTree>
    <p:extLst>
      <p:ext uri="{BB962C8B-B14F-4D97-AF65-F5344CB8AC3E}">
        <p14:creationId xmlns:p14="http://schemas.microsoft.com/office/powerpoint/2010/main" val="13244958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1BB9A269-49A9-485B-83E0-C488BAF841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4000" b="1" kern="0" dirty="0">
                <a:solidFill>
                  <a:srgbClr val="FFFFFF"/>
                </a:solidFill>
                <a:effectLst>
                  <a:glow rad="228600">
                    <a:srgbClr val="000000"/>
                  </a:glow>
                </a:effectLst>
                <a:latin typeface="Arial"/>
                <a:cs typeface="Arial"/>
              </a:rPr>
              <a:t>3. By the Sadducees</a:t>
            </a:r>
            <a:endParaRPr kumimoji="0" lang="en-US" sz="4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145</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22:23-33; Mark 12:18-27; Luke 20:27-40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affirms the resurrection of patriarchs to take part in the Abrahamic promises to defeat  the disbelieving and cunning Sadducees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154425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90D52854-2601-42B6-8532-C4867CED0E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4000" b="1" kern="0" dirty="0">
                <a:solidFill>
                  <a:srgbClr val="FFFFFF"/>
                </a:solidFill>
                <a:effectLst>
                  <a:glow rad="228600">
                    <a:srgbClr val="000000"/>
                  </a:glow>
                </a:effectLst>
                <a:latin typeface="Arial"/>
                <a:cs typeface="Arial"/>
              </a:rPr>
              <a:t>4. By the Pharisees</a:t>
            </a:r>
            <a:endParaRPr kumimoji="0" lang="en-US" sz="4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146</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22:34-40; Mark 12:28-34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470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requires perfect love for both God and man to convince the Pharisees that one must instead receive His salvation by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2419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D629D6A-8F43-4AE5-8A01-1E03AAC08E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4800" b="1" kern="0" dirty="0">
                <a:solidFill>
                  <a:srgbClr val="FFFFFF"/>
                </a:solidFill>
                <a:effectLst>
                  <a:glow rad="228600">
                    <a:srgbClr val="000000"/>
                  </a:glow>
                </a:effectLst>
                <a:latin typeface="Arial"/>
                <a:cs typeface="Arial"/>
              </a:rPr>
              <a:t>G. Challenge by the King</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147</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22:41-46; Mark 12:35-37; Luke 20:41-44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Jesus shows from Psalm 110 that the Messiah is human as David's Son and God as David's Lord so the Pharisees would see that He was no son of hell</a:t>
            </a:r>
          </a:p>
        </p:txBody>
      </p:sp>
    </p:spTree>
    <p:extLst>
      <p:ext uri="{BB962C8B-B14F-4D97-AF65-F5344CB8AC3E}">
        <p14:creationId xmlns:p14="http://schemas.microsoft.com/office/powerpoint/2010/main" val="3805285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402"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b="1" dirty="0">
                <a:solidFill>
                  <a:schemeClr val="tx1"/>
                </a:solidFill>
                <a:latin typeface="Arial" charset="0"/>
                <a:ea typeface="Osaka" charset="0"/>
                <a:cs typeface="Arial" charset="0"/>
              </a:rPr>
              <a:t>The 70-Year Exile</a:t>
            </a:r>
          </a:p>
        </p:txBody>
      </p:sp>
      <p:sp>
        <p:nvSpPr>
          <p:cNvPr id="102403" name="Rectangle 2"/>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102404" name="Rectangle 3"/>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102405"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2590800" y="15240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4644008" y="4509119"/>
            <a:ext cx="2057400"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1</a:t>
            </a:r>
            <a:r>
              <a:rPr kumimoji="0" lang="en-US" sz="3200" b="1" i="0" u="none" strike="noStrike" kern="1200" cap="none" spc="0" normalizeH="0" baseline="30000" noProof="0" dirty="0">
                <a:ln>
                  <a:noFill/>
                </a:ln>
                <a:solidFill>
                  <a:srgbClr val="FFFF00"/>
                </a:solidFill>
                <a:effectLst/>
                <a:uLnTx/>
                <a:uFillTx/>
                <a:latin typeface="Arial" charset="0"/>
                <a:ea typeface="Osaka" charset="0"/>
                <a:cs typeface="Osaka" charset="0"/>
              </a:rPr>
              <a:t>st</a:t>
            </a: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 year of Darius the Mede (Dan. 9:1)</a:t>
            </a:r>
          </a:p>
        </p:txBody>
      </p:sp>
      <p:sp>
        <p:nvSpPr>
          <p:cNvPr id="14345" name="Rectangle 9"/>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629072"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9" name="Line 13"/>
          <p:cNvSpPr>
            <a:spLocks noChangeShapeType="1"/>
          </p:cNvSpPr>
          <p:nvPr/>
        </p:nvSpPr>
        <p:spPr bwMode="auto">
          <a:xfrm rot="16200000">
            <a:off x="5310268" y="4223489"/>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20" name="Rectangle 8"/>
          <p:cNvSpPr>
            <a:spLocks noChangeArrowheads="1"/>
          </p:cNvSpPr>
          <p:nvPr/>
        </p:nvSpPr>
        <p:spPr bwMode="auto">
          <a:xfrm>
            <a:off x="-108520" y="4509119"/>
            <a:ext cx="2516410"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Daniel taken captive</a:t>
            </a:r>
            <a:b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b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(Dan. 1:1-6)</a:t>
            </a:r>
          </a:p>
        </p:txBody>
      </p:sp>
      <p:sp>
        <p:nvSpPr>
          <p:cNvPr id="21" name="Line 13"/>
          <p:cNvSpPr>
            <a:spLocks noChangeShapeType="1"/>
          </p:cNvSpPr>
          <p:nvPr/>
        </p:nvSpPr>
        <p:spPr bwMode="auto">
          <a:xfrm rot="16200000">
            <a:off x="787245" y="4223488"/>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Tree>
    <p:extLst>
      <p:ext uri="{BB962C8B-B14F-4D97-AF65-F5344CB8AC3E}">
        <p14:creationId xmlns:p14="http://schemas.microsoft.com/office/powerpoint/2010/main" val="2411331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par>
                                <p:cTn id="50" presetID="22" presetClass="entr" presetSubtype="4"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par>
                                <p:cTn id="59" presetID="22" presetClass="entr" presetSubtype="4"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2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E37E0F83-7A4D-4563-BA27-A49CDA6E20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4800" b="1" kern="0" dirty="0">
                <a:solidFill>
                  <a:srgbClr val="FFFFFF"/>
                </a:solidFill>
                <a:effectLst>
                  <a:glow rad="228600">
                    <a:srgbClr val="000000"/>
                  </a:glow>
                </a:effectLst>
                <a:latin typeface="Arial"/>
                <a:cs typeface="Arial"/>
              </a:rPr>
              <a:t>H. Judgment by the King</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148</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23:1-39; Mark 12:38-40; Luke 20:45-47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denounces the Pharisees to show why God's judgment will fall on them and their hypocritical system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56379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BE17216-CAA7-46E5-8D34-55F681E706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4800" b="1" kern="0" dirty="0">
                <a:solidFill>
                  <a:srgbClr val="FFFFFF"/>
                </a:solidFill>
                <a:effectLst>
                  <a:glow rad="228600">
                    <a:srgbClr val="000000"/>
                  </a:glow>
                </a:effectLst>
                <a:latin typeface="Arial"/>
                <a:cs typeface="Arial"/>
              </a:rPr>
              <a:t>I. Instruction at the Treasury</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149</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Mark 12:41-44; Luke 21:1-4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shames the hypocrisy of the Pharisees by the sacrificial giving of a poor widow to show her as the true disciple of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281280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pic>
        <p:nvPicPr>
          <p:cNvPr id="1026" name="Picture 2">
            <a:extLst>
              <a:ext uri="{FF2B5EF4-FFF2-40B4-BE49-F238E27FC236}">
                <a16:creationId xmlns:a16="http://schemas.microsoft.com/office/drawing/2014/main" id="{50D1A243-B1A8-0A66-9E81-C62EBF8D3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kern="0" dirty="0">
                <a:solidFill>
                  <a:srgbClr val="FFFFFF"/>
                </a:solidFill>
                <a:effectLst>
                  <a:outerShdw blurRad="38100" dist="38100" dir="2700000" algn="tl">
                    <a:srgbClr val="000000"/>
                  </a:outerShdw>
                </a:effectLst>
                <a:latin typeface="Arial"/>
                <a:ea typeface="ＭＳ Ｐゴシック" charset="0"/>
                <a:cs typeface="Arial"/>
              </a:rPr>
              <a:t>Mark 12:41-44; Luke 21:1-4</a:t>
            </a:r>
          </a:p>
        </p:txBody>
      </p:sp>
    </p:spTree>
    <p:extLst>
      <p:ext uri="{BB962C8B-B14F-4D97-AF65-F5344CB8AC3E}">
        <p14:creationId xmlns:p14="http://schemas.microsoft.com/office/powerpoint/2010/main" val="16474749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9F4AE7-5528-F5DF-1457-330822B53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kern="0" dirty="0">
                <a:solidFill>
                  <a:srgbClr val="FFFFFF"/>
                </a:solidFill>
                <a:effectLst>
                  <a:outerShdw blurRad="38100" dist="38100" dir="2700000" algn="tl">
                    <a:srgbClr val="000000"/>
                  </a:outerShdw>
                </a:effectLst>
                <a:latin typeface="Arial"/>
                <a:ea typeface="ＭＳ Ｐゴシック" charset="0"/>
                <a:cs typeface="Arial"/>
              </a:rPr>
              <a:t>Mark 12:41-44; Luke 21:1-4</a:t>
            </a:r>
          </a:p>
        </p:txBody>
      </p:sp>
    </p:spTree>
    <p:extLst>
      <p:ext uri="{BB962C8B-B14F-4D97-AF65-F5344CB8AC3E}">
        <p14:creationId xmlns:p14="http://schemas.microsoft.com/office/powerpoint/2010/main" val="11044850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D13A462-3502-D5BB-6A72-AD2F1DECA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474"/>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kern="0" dirty="0">
                <a:solidFill>
                  <a:srgbClr val="FFFFFF"/>
                </a:solidFill>
                <a:effectLst>
                  <a:outerShdw blurRad="38100" dist="38100" dir="2700000" algn="tl">
                    <a:srgbClr val="000000"/>
                  </a:outerShdw>
                </a:effectLst>
                <a:latin typeface="Arial"/>
                <a:ea typeface="ＭＳ Ｐゴシック" charset="0"/>
                <a:cs typeface="Arial"/>
              </a:rPr>
              <a:t>Mark 12:41-44; Luke 21:1-4</a:t>
            </a:r>
          </a:p>
        </p:txBody>
      </p:sp>
    </p:spTree>
    <p:extLst>
      <p:ext uri="{BB962C8B-B14F-4D97-AF65-F5344CB8AC3E}">
        <p14:creationId xmlns:p14="http://schemas.microsoft.com/office/powerpoint/2010/main" val="9748861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kern="0" dirty="0">
                <a:solidFill>
                  <a:srgbClr val="FFFFFF"/>
                </a:solidFill>
                <a:effectLst>
                  <a:outerShdw blurRad="38100" dist="38100" dir="2700000" algn="tl">
                    <a:srgbClr val="000000"/>
                  </a:outerShdw>
                </a:effectLst>
                <a:latin typeface="Arial"/>
                <a:ea typeface="ＭＳ Ｐゴシック" charset="0"/>
                <a:cs typeface="Arial"/>
              </a:rPr>
              <a:t>Mark 12:41-44; Luke 21:1-4</a:t>
            </a:r>
          </a:p>
        </p:txBody>
      </p:sp>
      <p:pic>
        <p:nvPicPr>
          <p:cNvPr id="1030" name="Picture 6">
            <a:extLst>
              <a:ext uri="{FF2B5EF4-FFF2-40B4-BE49-F238E27FC236}">
                <a16:creationId xmlns:a16="http://schemas.microsoft.com/office/drawing/2014/main" id="{2CC125BF-8829-6906-F0EB-05BF9E792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790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What is in your hand?</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kern="0" dirty="0">
                <a:solidFill>
                  <a:srgbClr val="FFFFFF"/>
                </a:solidFill>
                <a:effectLst>
                  <a:outerShdw blurRad="38100" dist="38100" dir="2700000" algn="tl">
                    <a:srgbClr val="000000"/>
                  </a:outerShdw>
                </a:effectLst>
                <a:latin typeface="Arial"/>
                <a:ea typeface="ＭＳ Ｐゴシック" charset="0"/>
                <a:cs typeface="Arial"/>
              </a:rPr>
              <a:t>Mark 12:41-44; Luke 21:1-4</a:t>
            </a:r>
          </a:p>
        </p:txBody>
      </p:sp>
      <p:pic>
        <p:nvPicPr>
          <p:cNvPr id="1032" name="Picture 8">
            <a:extLst>
              <a:ext uri="{FF2B5EF4-FFF2-40B4-BE49-F238E27FC236}">
                <a16:creationId xmlns:a16="http://schemas.microsoft.com/office/drawing/2014/main" id="{F86ED694-00E6-E498-571E-BC4386845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8112"/>
            <a:ext cx="9144000"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338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742402" name="Picture 4"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742403" name="Rectangle 5"/>
          <p:cNvSpPr>
            <a:spLocks noGrp="1" noChangeArrowheads="1"/>
          </p:cNvSpPr>
          <p:nvPr>
            <p:ph type="title"/>
          </p:nvPr>
        </p:nvSpPr>
        <p:spPr>
          <a:xfrm>
            <a:off x="702476" y="22225"/>
            <a:ext cx="7611740" cy="1349375"/>
          </a:xfrm>
          <a:solidFill>
            <a:schemeClr val="hlink"/>
          </a:solidFill>
          <a:ln w="57150">
            <a:noFill/>
            <a:miter lim="800000"/>
            <a:headEnd/>
            <a:tailEnd/>
          </a:ln>
        </p:spPr>
        <p:txBody>
          <a:bodyPr/>
          <a:lstStyle/>
          <a:p>
            <a:r>
              <a:rPr lang="en-US" sz="4800" b="1" dirty="0">
                <a:solidFill>
                  <a:srgbClr val="800000"/>
                </a:solidFill>
                <a:latin typeface="Arial" charset="0"/>
                <a:ea typeface="ＭＳ Ｐゴシック" charset="0"/>
              </a:rPr>
              <a:t>Daniel</a:t>
            </a:r>
            <a:r>
              <a:rPr lang="fr-FR" altLang="ja-JP" sz="4800" b="1" dirty="0">
                <a:solidFill>
                  <a:srgbClr val="800000"/>
                </a:solidFill>
                <a:latin typeface="Arial" charset="0"/>
                <a:ea typeface="ＭＳ Ｐゴシック" charset="0"/>
              </a:rPr>
              <a:t>'</a:t>
            </a:r>
            <a:r>
              <a:rPr lang="en-US" altLang="ja-JP" sz="4800" b="1" dirty="0">
                <a:solidFill>
                  <a:srgbClr val="800000"/>
                </a:solidFill>
                <a:latin typeface="Arial" charset="0"/>
                <a:ea typeface="ＭＳ Ｐゴシック" charset="0"/>
              </a:rPr>
              <a:t>s 70 Weeks </a:t>
            </a:r>
            <a:br>
              <a:rPr lang="en-US" altLang="ja-JP" sz="4800" b="1" dirty="0">
                <a:solidFill>
                  <a:srgbClr val="800000"/>
                </a:solidFill>
                <a:latin typeface="Arial" charset="0"/>
                <a:ea typeface="ＭＳ Ｐゴシック" charset="0"/>
              </a:rPr>
            </a:br>
            <a:r>
              <a:rPr lang="en-US" altLang="ja-JP" sz="3200" b="1" dirty="0">
                <a:solidFill>
                  <a:srgbClr val="800000"/>
                </a:solidFill>
                <a:latin typeface="Arial" charset="0"/>
                <a:ea typeface="ＭＳ Ｐゴシック" charset="0"/>
              </a:rPr>
              <a:t>(Dan. 9:24-27)</a:t>
            </a:r>
            <a:endParaRPr lang="en-US" sz="3200" b="1" dirty="0">
              <a:solidFill>
                <a:srgbClr val="800000"/>
              </a:solidFill>
              <a:latin typeface="Arial" charset="0"/>
              <a:ea typeface="ＭＳ Ｐゴシック" charset="0"/>
            </a:endParaRPr>
          </a:p>
        </p:txBody>
      </p:sp>
      <p:sp>
        <p:nvSpPr>
          <p:cNvPr id="563207" name="Rectangle 7"/>
          <p:cNvSpPr>
            <a:spLocks noChangeArrowheads="1"/>
          </p:cNvSpPr>
          <p:nvPr/>
        </p:nvSpPr>
        <p:spPr bwMode="auto">
          <a:xfrm>
            <a:off x="7308850" y="4349750"/>
            <a:ext cx="257175" cy="533400"/>
          </a:xfrm>
          <a:prstGeom prst="rect">
            <a:avLst/>
          </a:prstGeom>
          <a:noFill/>
          <a:ln w="76200">
            <a:solidFill>
              <a:srgbClr val="FF0000"/>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3208" name="Oval 8"/>
          <p:cNvSpPr>
            <a:spLocks noChangeArrowheads="1"/>
          </p:cNvSpPr>
          <p:nvPr/>
        </p:nvSpPr>
        <p:spPr bwMode="auto">
          <a:xfrm>
            <a:off x="1547813" y="4489450"/>
            <a:ext cx="2160587" cy="685800"/>
          </a:xfrm>
          <a:prstGeom prst="ellipse">
            <a:avLst/>
          </a:prstGeom>
          <a:noFill/>
          <a:ln w="762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3209" name="Text Box 9"/>
          <p:cNvSpPr txBox="1">
            <a:spLocks noChangeArrowheads="1"/>
          </p:cNvSpPr>
          <p:nvPr/>
        </p:nvSpPr>
        <p:spPr bwMode="auto">
          <a:xfrm>
            <a:off x="755650" y="6381750"/>
            <a:ext cx="1295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omic Sans MS" charset="0"/>
                <a:ea typeface="ＭＳ Ｐゴシック" charset="0"/>
              </a:rPr>
              <a:t>444 </a:t>
            </a:r>
            <a:r>
              <a:rPr kumimoji="0" lang="en-US" sz="1800" b="1" i="0" u="none" strike="noStrike" kern="1200" cap="none" spc="0" normalizeH="0" baseline="0" noProof="0">
                <a:ln>
                  <a:noFill/>
                </a:ln>
                <a:solidFill>
                  <a:srgbClr val="FF0000"/>
                </a:solidFill>
                <a:effectLst/>
                <a:uLnTx/>
                <a:uFillTx/>
                <a:latin typeface="Comic Sans MS" charset="0"/>
                <a:ea typeface="ＭＳ Ｐゴシック" charset="0"/>
              </a:rPr>
              <a:t>BC</a:t>
            </a:r>
          </a:p>
        </p:txBody>
      </p:sp>
      <p:sp>
        <p:nvSpPr>
          <p:cNvPr id="563210" name="Text Box 10"/>
          <p:cNvSpPr txBox="1">
            <a:spLocks noChangeArrowheads="1"/>
          </p:cNvSpPr>
          <p:nvPr/>
        </p:nvSpPr>
        <p:spPr bwMode="auto">
          <a:xfrm>
            <a:off x="2987675" y="6381750"/>
            <a:ext cx="1295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omic Sans MS" charset="0"/>
                <a:ea typeface="ＭＳ Ｐゴシック" charset="0"/>
              </a:rPr>
              <a:t>AD </a:t>
            </a:r>
            <a:r>
              <a:rPr kumimoji="0" lang="en-US" sz="2400" b="1" i="0" u="none" strike="noStrike" kern="1200" cap="none" spc="0" normalizeH="0" baseline="0" noProof="0">
                <a:ln>
                  <a:noFill/>
                </a:ln>
                <a:solidFill>
                  <a:srgbClr val="FF0000"/>
                </a:solidFill>
                <a:effectLst/>
                <a:uLnTx/>
                <a:uFillTx/>
                <a:latin typeface="Comic Sans MS" charset="0"/>
                <a:ea typeface="ＭＳ Ｐゴシック" charset="0"/>
              </a:rPr>
              <a:t>33</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a:t>
            </a:r>
          </a:p>
        </p:txBody>
      </p:sp>
      <p:sp>
        <p:nvSpPr>
          <p:cNvPr id="563211" name="AutoShape 11"/>
          <p:cNvSpPr>
            <a:spLocks noChangeArrowheads="1"/>
          </p:cNvSpPr>
          <p:nvPr/>
        </p:nvSpPr>
        <p:spPr bwMode="auto">
          <a:xfrm>
            <a:off x="2051050" y="6413500"/>
            <a:ext cx="936625" cy="466725"/>
          </a:xfrm>
          <a:prstGeom prst="homePlate">
            <a:avLst>
              <a:gd name="adj" fmla="val 25000"/>
            </a:avLst>
          </a:prstGeom>
          <a:solidFill>
            <a:schemeClr val="accent1"/>
          </a:solidFill>
          <a:ln w="9525">
            <a:solidFill>
              <a:schemeClr val="tx1"/>
            </a:solidFill>
            <a:miter lim="800000"/>
            <a:headEnd/>
            <a:tailEnd type="none" w="lg" len="lg"/>
          </a:ln>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3212" name="Text Box 12"/>
          <p:cNvSpPr txBox="1">
            <a:spLocks noChangeArrowheads="1"/>
          </p:cNvSpPr>
          <p:nvPr/>
        </p:nvSpPr>
        <p:spPr bwMode="auto">
          <a:xfrm>
            <a:off x="1801018" y="5975985"/>
            <a:ext cx="1654175"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mic Sans MS" charset="0"/>
                <a:ea typeface="ＭＳ Ｐゴシック" charset="0"/>
              </a:rPr>
              <a:t>69 Weeks</a:t>
            </a:r>
            <a:endParaRPr kumimoji="0" lang="en-US" sz="1800" b="1" i="0" u="none" strike="noStrike" kern="1200" cap="none" spc="0" normalizeH="0" baseline="0" noProof="0" dirty="0">
              <a:ln>
                <a:noFill/>
              </a:ln>
              <a:solidFill>
                <a:srgbClr val="FF0000"/>
              </a:solidFill>
              <a:effectLst/>
              <a:uLnTx/>
              <a:uFillTx/>
              <a:latin typeface="Comic Sans MS" charset="0"/>
              <a:ea typeface="ＭＳ Ｐゴシック" charset="0"/>
            </a:endParaRPr>
          </a:p>
        </p:txBody>
      </p:sp>
      <p:sp>
        <p:nvSpPr>
          <p:cNvPr id="10" name="TextBox 9"/>
          <p:cNvSpPr txBox="1">
            <a:spLocks noChangeArrowheads="1"/>
          </p:cNvSpPr>
          <p:nvPr/>
        </p:nvSpPr>
        <p:spPr bwMode="auto">
          <a:xfrm>
            <a:off x="8445500" y="-547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332</a:t>
            </a:r>
          </a:p>
        </p:txBody>
      </p:sp>
      <p:sp>
        <p:nvSpPr>
          <p:cNvPr id="12" name="Text Box 1028"/>
          <p:cNvSpPr txBox="1">
            <a:spLocks noChangeArrowheads="1"/>
          </p:cNvSpPr>
          <p:nvPr/>
        </p:nvSpPr>
        <p:spPr bwMode="auto">
          <a:xfrm>
            <a:off x="702476" y="1332730"/>
            <a:ext cx="761174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R. Ludwigson, </a:t>
            </a:r>
            <a:r>
              <a:rPr kumimoji="0" lang="en-US" sz="14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A Survey of Bible Prophecy</a:t>
            </a:r>
            <a:r>
              <a:rPr kumimoji="0" lang="en-US" sz="1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 (Grand Rapids: Zondervan, 1975), 49</a:t>
            </a:r>
          </a:p>
        </p:txBody>
      </p:sp>
    </p:spTree>
    <p:extLst>
      <p:ext uri="{BB962C8B-B14F-4D97-AF65-F5344CB8AC3E}">
        <p14:creationId xmlns:p14="http://schemas.microsoft.com/office/powerpoint/2010/main" val="7512287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wipe(left)">
                                      <p:cBhvr>
                                        <p:cTn id="7" dur="500"/>
                                        <p:tgtEl>
                                          <p:spTgt spid="5632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11"/>
                                        </p:tgtEl>
                                        <p:attrNameLst>
                                          <p:attrName>style.visibility</p:attrName>
                                        </p:attrNameLst>
                                      </p:cBhvr>
                                      <p:to>
                                        <p:strVal val="visible"/>
                                      </p:to>
                                    </p:set>
                                    <p:animEffect transition="in" filter="wipe(left)">
                                      <p:cBhvr>
                                        <p:cTn id="11" dur="500"/>
                                        <p:tgtEl>
                                          <p:spTgt spid="5632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10"/>
                                        </p:tgtEl>
                                        <p:attrNameLst>
                                          <p:attrName>style.visibility</p:attrName>
                                        </p:attrNameLst>
                                      </p:cBhvr>
                                      <p:to>
                                        <p:strVal val="visible"/>
                                      </p:to>
                                    </p:set>
                                    <p:animEffect transition="in" filter="wipe(left)">
                                      <p:cBhvr>
                                        <p:cTn id="15" dur="500"/>
                                        <p:tgtEl>
                                          <p:spTgt spid="5632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63212"/>
                                        </p:tgtEl>
                                        <p:attrNameLst>
                                          <p:attrName>style.visibility</p:attrName>
                                        </p:attrNameLst>
                                      </p:cBhvr>
                                      <p:to>
                                        <p:strVal val="visible"/>
                                      </p:to>
                                    </p:set>
                                    <p:anim calcmode="lin" valueType="num">
                                      <p:cBhvr>
                                        <p:cTn id="20" dur="1000" fill="hold"/>
                                        <p:tgtEl>
                                          <p:spTgt spid="563212"/>
                                        </p:tgtEl>
                                        <p:attrNameLst>
                                          <p:attrName>ppt_w</p:attrName>
                                        </p:attrNameLst>
                                      </p:cBhvr>
                                      <p:tavLst>
                                        <p:tav tm="0">
                                          <p:val>
                                            <p:strVal val="#ppt_w*0.70"/>
                                          </p:val>
                                        </p:tav>
                                        <p:tav tm="100000">
                                          <p:val>
                                            <p:strVal val="#ppt_w"/>
                                          </p:val>
                                        </p:tav>
                                      </p:tavLst>
                                    </p:anim>
                                    <p:anim calcmode="lin" valueType="num">
                                      <p:cBhvr>
                                        <p:cTn id="21" dur="1000" fill="hold"/>
                                        <p:tgtEl>
                                          <p:spTgt spid="563212"/>
                                        </p:tgtEl>
                                        <p:attrNameLst>
                                          <p:attrName>ppt_h</p:attrName>
                                        </p:attrNameLst>
                                      </p:cBhvr>
                                      <p:tavLst>
                                        <p:tav tm="0">
                                          <p:val>
                                            <p:strVal val="#ppt_h"/>
                                          </p:val>
                                        </p:tav>
                                        <p:tav tm="100000">
                                          <p:val>
                                            <p:strVal val="#ppt_h"/>
                                          </p:val>
                                        </p:tav>
                                      </p:tavLst>
                                    </p:anim>
                                    <p:animEffect transition="in" filter="fade">
                                      <p:cBhvr>
                                        <p:cTn id="22" dur="1000"/>
                                        <p:tgtEl>
                                          <p:spTgt spid="563212"/>
                                        </p:tgtEl>
                                      </p:cBhvr>
                                    </p:animEffect>
                                  </p:childTnLst>
                                </p:cTn>
                              </p:par>
                              <p:par>
                                <p:cTn id="23" presetID="35" presetClass="entr" presetSubtype="0" fill="hold" grpId="0" nodeType="withEffect">
                                  <p:stCondLst>
                                    <p:cond delay="0"/>
                                  </p:stCondLst>
                                  <p:childTnLst>
                                    <p:set>
                                      <p:cBhvr>
                                        <p:cTn id="24" dur="1" fill="hold">
                                          <p:stCondLst>
                                            <p:cond delay="0"/>
                                          </p:stCondLst>
                                        </p:cTn>
                                        <p:tgtEl>
                                          <p:spTgt spid="563208"/>
                                        </p:tgtEl>
                                        <p:attrNameLst>
                                          <p:attrName>style.visibility</p:attrName>
                                        </p:attrNameLst>
                                      </p:cBhvr>
                                      <p:to>
                                        <p:strVal val="visible"/>
                                      </p:to>
                                    </p:set>
                                    <p:animEffect transition="in" filter="fade">
                                      <p:cBhvr>
                                        <p:cTn id="25" dur="2000"/>
                                        <p:tgtEl>
                                          <p:spTgt spid="563208"/>
                                        </p:tgtEl>
                                      </p:cBhvr>
                                    </p:animEffect>
                                    <p:anim calcmode="lin" valueType="num">
                                      <p:cBhvr>
                                        <p:cTn id="26" dur="2000" fill="hold"/>
                                        <p:tgtEl>
                                          <p:spTgt spid="563208"/>
                                        </p:tgtEl>
                                        <p:attrNameLst>
                                          <p:attrName>style.rotation</p:attrName>
                                        </p:attrNameLst>
                                      </p:cBhvr>
                                      <p:tavLst>
                                        <p:tav tm="0">
                                          <p:val>
                                            <p:fltVal val="720"/>
                                          </p:val>
                                        </p:tav>
                                        <p:tav tm="100000">
                                          <p:val>
                                            <p:fltVal val="0"/>
                                          </p:val>
                                        </p:tav>
                                      </p:tavLst>
                                    </p:anim>
                                    <p:anim calcmode="lin" valueType="num">
                                      <p:cBhvr>
                                        <p:cTn id="27" dur="2000" fill="hold"/>
                                        <p:tgtEl>
                                          <p:spTgt spid="563208"/>
                                        </p:tgtEl>
                                        <p:attrNameLst>
                                          <p:attrName>ppt_h</p:attrName>
                                        </p:attrNameLst>
                                      </p:cBhvr>
                                      <p:tavLst>
                                        <p:tav tm="0">
                                          <p:val>
                                            <p:fltVal val="0"/>
                                          </p:val>
                                        </p:tav>
                                        <p:tav tm="100000">
                                          <p:val>
                                            <p:strVal val="#ppt_h"/>
                                          </p:val>
                                        </p:tav>
                                      </p:tavLst>
                                    </p:anim>
                                    <p:anim calcmode="lin" valueType="num">
                                      <p:cBhvr>
                                        <p:cTn id="28" dur="2000" fill="hold"/>
                                        <p:tgtEl>
                                          <p:spTgt spid="563208"/>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63207"/>
                                        </p:tgtEl>
                                        <p:attrNameLst>
                                          <p:attrName>style.visibility</p:attrName>
                                        </p:attrNameLst>
                                      </p:cBhvr>
                                      <p:to>
                                        <p:strVal val="visible"/>
                                      </p:to>
                                    </p:set>
                                    <p:animEffect transition="in" filter="fade">
                                      <p:cBhvr>
                                        <p:cTn id="33" dur="2000"/>
                                        <p:tgtEl>
                                          <p:spTgt spid="563207"/>
                                        </p:tgtEl>
                                      </p:cBhvr>
                                    </p:animEffect>
                                    <p:anim calcmode="lin" valueType="num">
                                      <p:cBhvr>
                                        <p:cTn id="34" dur="2000" fill="hold"/>
                                        <p:tgtEl>
                                          <p:spTgt spid="563207"/>
                                        </p:tgtEl>
                                        <p:attrNameLst>
                                          <p:attrName>style.rotation</p:attrName>
                                        </p:attrNameLst>
                                      </p:cBhvr>
                                      <p:tavLst>
                                        <p:tav tm="0">
                                          <p:val>
                                            <p:fltVal val="720"/>
                                          </p:val>
                                        </p:tav>
                                        <p:tav tm="100000">
                                          <p:val>
                                            <p:fltVal val="0"/>
                                          </p:val>
                                        </p:tav>
                                      </p:tavLst>
                                    </p:anim>
                                    <p:anim calcmode="lin" valueType="num">
                                      <p:cBhvr>
                                        <p:cTn id="35" dur="2000" fill="hold"/>
                                        <p:tgtEl>
                                          <p:spTgt spid="563207"/>
                                        </p:tgtEl>
                                        <p:attrNameLst>
                                          <p:attrName>ppt_h</p:attrName>
                                        </p:attrNameLst>
                                      </p:cBhvr>
                                      <p:tavLst>
                                        <p:tav tm="0">
                                          <p:val>
                                            <p:fltVal val="0"/>
                                          </p:val>
                                        </p:tav>
                                        <p:tav tm="100000">
                                          <p:val>
                                            <p:strVal val="#ppt_h"/>
                                          </p:val>
                                        </p:tav>
                                      </p:tavLst>
                                    </p:anim>
                                    <p:anim calcmode="lin" valueType="num">
                                      <p:cBhvr>
                                        <p:cTn id="36" dur="2000" fill="hold"/>
                                        <p:tgtEl>
                                          <p:spTgt spid="5632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09" grpId="0"/>
      <p:bldP spid="563210" grpId="0"/>
      <p:bldP spid="563211" grpId="0" animBg="1"/>
      <p:bldP spid="5632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4385</TotalTime>
  <Words>10811</Words>
  <Application>Microsoft Macintosh PowerPoint</Application>
  <PresentationFormat>On-screen Show (4:3)</PresentationFormat>
  <Paragraphs>650</Paragraphs>
  <Slides>88</Slides>
  <Notes>70</Notes>
  <HiddenSlides>0</HiddenSlides>
  <MMClips>0</MMClips>
  <ScaleCrop>false</ScaleCrop>
  <HeadingPairs>
    <vt:vector size="6" baseType="variant">
      <vt:variant>
        <vt:lpstr>Fonts Used</vt:lpstr>
      </vt:variant>
      <vt:variant>
        <vt:i4>17</vt:i4>
      </vt:variant>
      <vt:variant>
        <vt:lpstr>Theme</vt:lpstr>
      </vt:variant>
      <vt:variant>
        <vt:i4>21</vt:i4>
      </vt:variant>
      <vt:variant>
        <vt:lpstr>Slide Titles</vt:lpstr>
      </vt:variant>
      <vt:variant>
        <vt:i4>88</vt:i4>
      </vt:variant>
    </vt:vector>
  </HeadingPairs>
  <TitlesOfParts>
    <vt:vector size="126" baseType="lpstr">
      <vt:lpstr>ＭＳ Ｐゴシック</vt:lpstr>
      <vt:lpstr>Times</vt:lpstr>
      <vt:lpstr>Accordance</vt:lpstr>
      <vt:lpstr>Arial</vt:lpstr>
      <vt:lpstr>Avenir Black</vt:lpstr>
      <vt:lpstr>Calibri</vt:lpstr>
      <vt:lpstr>Calibri Light</vt:lpstr>
      <vt:lpstr>Capitals</vt:lpstr>
      <vt:lpstr>Comic Sans MS</vt:lpstr>
      <vt:lpstr>Geneva</vt:lpstr>
      <vt:lpstr>Helena</vt:lpstr>
      <vt:lpstr>Helvetica</vt:lpstr>
      <vt:lpstr>Helvetica Neue</vt:lpstr>
      <vt:lpstr>Lucida Grande</vt:lpstr>
      <vt:lpstr>Tahoma</vt:lpstr>
      <vt:lpstr>Times New Roman</vt:lpstr>
      <vt:lpstr>Wingdings</vt:lpstr>
      <vt:lpstr>Office Theme</vt:lpstr>
      <vt:lpstr>1_Office Theme</vt:lpstr>
      <vt:lpstr>3_Orbit</vt:lpstr>
      <vt:lpstr>Default Design</vt:lpstr>
      <vt:lpstr>11_Office Theme</vt:lpstr>
      <vt:lpstr>2_Office Theme</vt:lpstr>
      <vt:lpstr>49_Blank Presentation</vt:lpstr>
      <vt:lpstr>3_Office Theme</vt:lpstr>
      <vt:lpstr>2_Default Design</vt:lpstr>
      <vt:lpstr>3_Mountain</vt:lpstr>
      <vt:lpstr>1_Ribbons</vt:lpstr>
      <vt:lpstr>Fireball</vt:lpstr>
      <vt:lpstr>2_Bar Code</vt:lpstr>
      <vt:lpstr>6_Beam</vt:lpstr>
      <vt:lpstr>1_Bar Code</vt:lpstr>
      <vt:lpstr>Curtain Call</vt:lpstr>
      <vt:lpstr>Ribbons</vt:lpstr>
      <vt:lpstr>1_Beam</vt:lpstr>
      <vt:lpstr>Beam</vt:lpstr>
      <vt:lpstr>18_Default Design</vt:lpstr>
      <vt:lpstr>24_Blank Presentation</vt:lpstr>
      <vt:lpstr>PowerPoint Presentation</vt:lpstr>
      <vt:lpstr>Pentecost Outline</vt:lpstr>
      <vt:lpstr>Increasing Polarization</vt:lpstr>
      <vt:lpstr>Great Periods in the Life of Christ</vt:lpstr>
      <vt:lpstr>PowerPoint Presentation</vt:lpstr>
      <vt:lpstr>Two 70-Year Exiles</vt:lpstr>
      <vt:lpstr>Chapter 9 Outline</vt:lpstr>
      <vt:lpstr>The 70-Year Exile</vt:lpstr>
      <vt:lpstr>Daniel's 70 Weeks  (Dan. 9:24-27)</vt:lpstr>
      <vt:lpstr>Before the Curtain Closes (9:24 NLT)</vt:lpstr>
      <vt:lpstr>Times of the Gentiles (Luke 21:24)</vt:lpstr>
      <vt:lpstr>Daniel 9:25-27 (NLT)</vt:lpstr>
      <vt:lpstr>An Astonishing Prediction!</vt:lpstr>
      <vt:lpstr>Determinations of the Seventy Weeks</vt:lpstr>
      <vt:lpstr>Determinations of the Seventy Weeks</vt:lpstr>
      <vt:lpstr>An Ominous Day:  Luke 19:41-42 NAU</vt:lpstr>
      <vt:lpstr>An Ominous Day:  Luke 10:43-44 NAU</vt:lpstr>
      <vt:lpstr>John 12 Events</vt:lpstr>
      <vt:lpstr>PowerPoint Presentation</vt:lpstr>
      <vt:lpstr>Jerusalem During the Ministry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Palm Sunday</vt:lpstr>
      <vt:lpstr>Palm Sunday</vt:lpstr>
      <vt:lpstr>Palms to Cross</vt:lpstr>
      <vt:lpstr>Triumphant Entry</vt:lpstr>
      <vt:lpstr>Triumphal Entry</vt:lpstr>
      <vt:lpstr>Triumphant Entry</vt:lpstr>
      <vt:lpstr>The Spirit Leaves &amp; Returns</vt:lpstr>
      <vt:lpstr>Palms to Palms</vt:lpstr>
      <vt:lpstr>What's so good about Good Friday?</vt:lpstr>
      <vt:lpstr>How is Christ's death better than any sacrifice?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Widow's Mites</vt:lpstr>
      <vt:lpstr>The Widow's Mites</vt:lpstr>
      <vt:lpstr>The Widow's Mites</vt:lpstr>
      <vt:lpstr>The Widow's Mites</vt:lpstr>
      <vt:lpstr>What is in your hand?</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56</cp:revision>
  <dcterms:created xsi:type="dcterms:W3CDTF">2018-02-05T03:13:19Z</dcterms:created>
  <dcterms:modified xsi:type="dcterms:W3CDTF">2024-05-07T18:22:12Z</dcterms:modified>
</cp:coreProperties>
</file>