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av" ContentType="audio/x-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8.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9.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20.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1.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2.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3.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4.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25.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27.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28.xml" ContentType="application/vnd.openxmlformats-officedocument.theme+xml"/>
  <Override PartName="/ppt/slideLayouts/slideLayout326.xml" ContentType="application/vnd.openxmlformats-officedocument.presentationml.slideLayout+xml"/>
  <Override PartName="/ppt/theme/theme29.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0.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1.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32.xml" ContentType="application/vnd.openxmlformats-officedocument.theme+xml"/>
  <Override PartName="/ppt/theme/theme3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ags/tag1.xml" ContentType="application/vnd.openxmlformats-officedocument.presentationml.tags+xml"/>
  <Override PartName="/ppt/notesSlides/notesSlide83.xml" ContentType="application/vnd.openxmlformats-officedocument.presentationml.notesSlide+xml"/>
  <Override PartName="/ppt/tags/tag2.xml" ContentType="application/vnd.openxmlformats-officedocument.presentationml.tags+xml"/>
  <Override PartName="/ppt/notesSlides/notesSlide84.xml" ContentType="application/vnd.openxmlformats-officedocument.presentationml.notesSlide+xml"/>
  <Override PartName="/ppt/tags/tag3.xml" ContentType="application/vnd.openxmlformats-officedocument.presentationml.tags+xml"/>
  <Override PartName="/ppt/notesSlides/notesSlide85.xml" ContentType="application/vnd.openxmlformats-officedocument.presentationml.notesSlide+xml"/>
  <Override PartName="/ppt/tags/tag4.xml" ContentType="application/vnd.openxmlformats-officedocument.presentationml.tags+xml"/>
  <Override PartName="/ppt/notesSlides/notesSlide86.xml" ContentType="application/vnd.openxmlformats-officedocument.presentationml.notesSlide+xml"/>
  <Override PartName="/ppt/tags/tag5.xml" ContentType="application/vnd.openxmlformats-officedocument.presentationml.tags+xml"/>
  <Override PartName="/ppt/notesSlides/notesSlide87.xml" ContentType="application/vnd.openxmlformats-officedocument.presentationml.notesSlide+xml"/>
  <Override PartName="/ppt/tags/tag6.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ags/tag7.xml" ContentType="application/vnd.openxmlformats-officedocument.presentationml.tags+xml"/>
  <Override PartName="/ppt/notesSlides/notesSlide90.xml" ContentType="application/vnd.openxmlformats-officedocument.presentationml.notesSlide+xml"/>
  <Override PartName="/ppt/tags/tag8.xml" ContentType="application/vnd.openxmlformats-officedocument.presentationml.tags+xml"/>
  <Override PartName="/ppt/notesSlides/notesSlide91.xml" ContentType="application/vnd.openxmlformats-officedocument.presentationml.notesSlide+xml"/>
  <Override PartName="/ppt/tags/tag9.xml" ContentType="application/vnd.openxmlformats-officedocument.presentationml.tags+xml"/>
  <Override PartName="/ppt/notesSlides/notesSlide92.xml" ContentType="application/vnd.openxmlformats-officedocument.presentationml.notesSlide+xml"/>
  <Override PartName="/ppt/tags/tag10.xml" ContentType="application/vnd.openxmlformats-officedocument.presentationml.tags+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tags/tag11.xml" ContentType="application/vnd.openxmlformats-officedocument.presentationml.tags+xml"/>
  <Override PartName="/ppt/notesSlides/notesSlide95.xml" ContentType="application/vnd.openxmlformats-officedocument.presentationml.notesSlide+xml"/>
  <Override PartName="/ppt/tags/tag12.xml" ContentType="application/vnd.openxmlformats-officedocument.presentationml.tags+xml"/>
  <Override PartName="/ppt/notesSlides/notesSlide96.xml" ContentType="application/vnd.openxmlformats-officedocument.presentationml.notesSlide+xml"/>
  <Override PartName="/ppt/tags/tag13.xml" ContentType="application/vnd.openxmlformats-officedocument.presentationml.tags+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9" r:id="rId5"/>
    <p:sldMasterId id="2147483721" r:id="rId6"/>
    <p:sldMasterId id="2147483733" r:id="rId7"/>
    <p:sldMasterId id="2147483747" r:id="rId8"/>
    <p:sldMasterId id="2147483760" r:id="rId9"/>
    <p:sldMasterId id="2147483773" r:id="rId10"/>
    <p:sldMasterId id="2147483786" r:id="rId11"/>
    <p:sldMasterId id="2147483799" r:id="rId12"/>
    <p:sldMasterId id="2147483812" r:id="rId13"/>
    <p:sldMasterId id="2147483824" r:id="rId14"/>
    <p:sldMasterId id="2147483837" r:id="rId15"/>
    <p:sldMasterId id="2147483840" r:id="rId16"/>
    <p:sldMasterId id="2147483852" r:id="rId17"/>
    <p:sldMasterId id="2147483866" r:id="rId18"/>
    <p:sldMasterId id="2147483878" r:id="rId19"/>
    <p:sldMasterId id="2147483890" r:id="rId20"/>
    <p:sldMasterId id="2147483903" r:id="rId21"/>
    <p:sldMasterId id="2147483917" r:id="rId22"/>
    <p:sldMasterId id="2147483929" r:id="rId23"/>
    <p:sldMasterId id="2147483951" r:id="rId24"/>
    <p:sldMasterId id="2147483965" r:id="rId25"/>
    <p:sldMasterId id="2147483977" r:id="rId26"/>
    <p:sldMasterId id="2147483989" r:id="rId27"/>
    <p:sldMasterId id="2147484001" r:id="rId28"/>
    <p:sldMasterId id="2147484013" r:id="rId29"/>
    <p:sldMasterId id="2147484015" r:id="rId30"/>
    <p:sldMasterId id="2147484029" r:id="rId31"/>
    <p:sldMasterId id="2147484041" r:id="rId32"/>
  </p:sldMasterIdLst>
  <p:notesMasterIdLst>
    <p:notesMasterId r:id="rId167"/>
  </p:notesMasterIdLst>
  <p:sldIdLst>
    <p:sldId id="256" r:id="rId33"/>
    <p:sldId id="5338" r:id="rId34"/>
    <p:sldId id="5339" r:id="rId35"/>
    <p:sldId id="5413" r:id="rId36"/>
    <p:sldId id="257" r:id="rId37"/>
    <p:sldId id="5454" r:id="rId38"/>
    <p:sldId id="425" r:id="rId39"/>
    <p:sldId id="5421" r:id="rId40"/>
    <p:sldId id="2517" r:id="rId41"/>
    <p:sldId id="663" r:id="rId42"/>
    <p:sldId id="5414" r:id="rId43"/>
    <p:sldId id="4764" r:id="rId44"/>
    <p:sldId id="1037" r:id="rId45"/>
    <p:sldId id="636" r:id="rId46"/>
    <p:sldId id="436" r:id="rId47"/>
    <p:sldId id="437" r:id="rId48"/>
    <p:sldId id="438" r:id="rId49"/>
    <p:sldId id="661" r:id="rId50"/>
    <p:sldId id="662" r:id="rId51"/>
    <p:sldId id="258" r:id="rId52"/>
    <p:sldId id="272" r:id="rId53"/>
    <p:sldId id="5452" r:id="rId54"/>
    <p:sldId id="273" r:id="rId55"/>
    <p:sldId id="799" r:id="rId56"/>
    <p:sldId id="800" r:id="rId57"/>
    <p:sldId id="801" r:id="rId58"/>
    <p:sldId id="802" r:id="rId59"/>
    <p:sldId id="803" r:id="rId60"/>
    <p:sldId id="804" r:id="rId61"/>
    <p:sldId id="805" r:id="rId62"/>
    <p:sldId id="806" r:id="rId63"/>
    <p:sldId id="807" r:id="rId64"/>
    <p:sldId id="808" r:id="rId65"/>
    <p:sldId id="809" r:id="rId66"/>
    <p:sldId id="810" r:id="rId67"/>
    <p:sldId id="811" r:id="rId68"/>
    <p:sldId id="812" r:id="rId69"/>
    <p:sldId id="813" r:id="rId70"/>
    <p:sldId id="814" r:id="rId71"/>
    <p:sldId id="815" r:id="rId72"/>
    <p:sldId id="816" r:id="rId73"/>
    <p:sldId id="817" r:id="rId74"/>
    <p:sldId id="293" r:id="rId75"/>
    <p:sldId id="294" r:id="rId76"/>
    <p:sldId id="295" r:id="rId77"/>
    <p:sldId id="296" r:id="rId78"/>
    <p:sldId id="297" r:id="rId79"/>
    <p:sldId id="298" r:id="rId80"/>
    <p:sldId id="299" r:id="rId81"/>
    <p:sldId id="300" r:id="rId82"/>
    <p:sldId id="5208" r:id="rId83"/>
    <p:sldId id="301" r:id="rId84"/>
    <p:sldId id="302" r:id="rId85"/>
    <p:sldId id="303" r:id="rId86"/>
    <p:sldId id="259" r:id="rId87"/>
    <p:sldId id="5448" r:id="rId88"/>
    <p:sldId id="5449" r:id="rId89"/>
    <p:sldId id="5450" r:id="rId90"/>
    <p:sldId id="5451" r:id="rId91"/>
    <p:sldId id="5355" r:id="rId92"/>
    <p:sldId id="786" r:id="rId93"/>
    <p:sldId id="2358" r:id="rId94"/>
    <p:sldId id="2359" r:id="rId95"/>
    <p:sldId id="2360" r:id="rId96"/>
    <p:sldId id="2361" r:id="rId97"/>
    <p:sldId id="2362" r:id="rId98"/>
    <p:sldId id="2363" r:id="rId99"/>
    <p:sldId id="2364" r:id="rId100"/>
    <p:sldId id="2365" r:id="rId101"/>
    <p:sldId id="2366" r:id="rId102"/>
    <p:sldId id="2367" r:id="rId103"/>
    <p:sldId id="2368" r:id="rId104"/>
    <p:sldId id="2369" r:id="rId105"/>
    <p:sldId id="2370" r:id="rId106"/>
    <p:sldId id="2371" r:id="rId107"/>
    <p:sldId id="2372" r:id="rId108"/>
    <p:sldId id="561" r:id="rId109"/>
    <p:sldId id="967" r:id="rId110"/>
    <p:sldId id="260" r:id="rId111"/>
    <p:sldId id="4041" r:id="rId112"/>
    <p:sldId id="4551" r:id="rId113"/>
    <p:sldId id="261" r:id="rId114"/>
    <p:sldId id="3706" r:id="rId115"/>
    <p:sldId id="5425" r:id="rId116"/>
    <p:sldId id="5426" r:id="rId117"/>
    <p:sldId id="5427" r:id="rId118"/>
    <p:sldId id="5428" r:id="rId119"/>
    <p:sldId id="3726" r:id="rId120"/>
    <p:sldId id="1010" r:id="rId121"/>
    <p:sldId id="262" r:id="rId122"/>
    <p:sldId id="266" r:id="rId123"/>
    <p:sldId id="5453" r:id="rId124"/>
    <p:sldId id="5434" r:id="rId125"/>
    <p:sldId id="5435" r:id="rId126"/>
    <p:sldId id="5436" r:id="rId127"/>
    <p:sldId id="5437" r:id="rId128"/>
    <p:sldId id="5438" r:id="rId129"/>
    <p:sldId id="5440" r:id="rId130"/>
    <p:sldId id="4699" r:id="rId131"/>
    <p:sldId id="5441" r:id="rId132"/>
    <p:sldId id="5442" r:id="rId133"/>
    <p:sldId id="5443" r:id="rId134"/>
    <p:sldId id="5439" r:id="rId135"/>
    <p:sldId id="5455" r:id="rId136"/>
    <p:sldId id="5444" r:id="rId137"/>
    <p:sldId id="5445" r:id="rId138"/>
    <p:sldId id="5446" r:id="rId139"/>
    <p:sldId id="267" r:id="rId140"/>
    <p:sldId id="5447" r:id="rId141"/>
    <p:sldId id="268" r:id="rId142"/>
    <p:sldId id="529" r:id="rId143"/>
    <p:sldId id="530" r:id="rId144"/>
    <p:sldId id="531" r:id="rId145"/>
    <p:sldId id="532" r:id="rId146"/>
    <p:sldId id="533" r:id="rId147"/>
    <p:sldId id="534" r:id="rId148"/>
    <p:sldId id="535" r:id="rId149"/>
    <p:sldId id="536" r:id="rId150"/>
    <p:sldId id="269" r:id="rId151"/>
    <p:sldId id="3734" r:id="rId152"/>
    <p:sldId id="4204" r:id="rId153"/>
    <p:sldId id="4202" r:id="rId154"/>
    <p:sldId id="4205" r:id="rId155"/>
    <p:sldId id="4206" r:id="rId156"/>
    <p:sldId id="263" r:id="rId157"/>
    <p:sldId id="264" r:id="rId158"/>
    <p:sldId id="265" r:id="rId159"/>
    <p:sldId id="5417" r:id="rId160"/>
    <p:sldId id="5418" r:id="rId161"/>
    <p:sldId id="5416" r:id="rId162"/>
    <p:sldId id="5419" r:id="rId163"/>
    <p:sldId id="5415" r:id="rId164"/>
    <p:sldId id="270" r:id="rId165"/>
    <p:sldId id="271" r:id="rId16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E00D6276-DD30-487F-911C-9933C7E80856}">
          <p14:sldIdLst>
            <p14:sldId id="256"/>
            <p14:sldId id="5338"/>
            <p14:sldId id="5339"/>
            <p14:sldId id="5413"/>
          </p14:sldIdLst>
        </p14:section>
        <p14:section name="A. Arrival at Bethany" id="{51FDBC35-85DB-4BA1-9A71-DCB1F0F96ADF}">
          <p14:sldIdLst>
            <p14:sldId id="257"/>
            <p14:sldId id="5454"/>
            <p14:sldId id="425"/>
            <p14:sldId id="5421"/>
            <p14:sldId id="2517"/>
            <p14:sldId id="663"/>
            <p14:sldId id="5414"/>
            <p14:sldId id="4764"/>
            <p14:sldId id="1037"/>
            <p14:sldId id="636"/>
            <p14:sldId id="436"/>
            <p14:sldId id="437"/>
            <p14:sldId id="438"/>
            <p14:sldId id="661"/>
            <p14:sldId id="662"/>
          </p14:sldIdLst>
        </p14:section>
        <p14:section name="B. Triumphal Entry" id="{D2C2B782-1590-4F26-BB51-54E4D5F8C07A}">
          <p14:sldIdLst>
            <p14:sldId id="258"/>
            <p14:sldId id="272"/>
            <p14:sldId id="5452"/>
            <p14:sldId id="273"/>
            <p14:sldId id="799"/>
            <p14:sldId id="800"/>
            <p14:sldId id="801"/>
            <p14:sldId id="802"/>
            <p14:sldId id="803"/>
            <p14:sldId id="804"/>
            <p14:sldId id="805"/>
            <p14:sldId id="806"/>
            <p14:sldId id="807"/>
            <p14:sldId id="808"/>
            <p14:sldId id="809"/>
            <p14:sldId id="810"/>
            <p14:sldId id="811"/>
            <p14:sldId id="812"/>
            <p14:sldId id="813"/>
            <p14:sldId id="814"/>
            <p14:sldId id="815"/>
            <p14:sldId id="816"/>
            <p14:sldId id="817"/>
            <p14:sldId id="293"/>
            <p14:sldId id="294"/>
            <p14:sldId id="295"/>
            <p14:sldId id="296"/>
            <p14:sldId id="297"/>
            <p14:sldId id="298"/>
            <p14:sldId id="299"/>
            <p14:sldId id="300"/>
            <p14:sldId id="5208"/>
            <p14:sldId id="301"/>
            <p14:sldId id="302"/>
            <p14:sldId id="303"/>
          </p14:sldIdLst>
        </p14:section>
        <p14:section name="C. Authority of the King" id="{8B291290-A279-4C47-A933-A82BFB121A6E}">
          <p14:sldIdLst>
            <p14:sldId id="259"/>
            <p14:sldId id="5448"/>
            <p14:sldId id="5449"/>
            <p14:sldId id="5450"/>
            <p14:sldId id="5451"/>
            <p14:sldId id="5355"/>
            <p14:sldId id="786"/>
            <p14:sldId id="2358"/>
            <p14:sldId id="2359"/>
            <p14:sldId id="2360"/>
            <p14:sldId id="2361"/>
            <p14:sldId id="2362"/>
            <p14:sldId id="2363"/>
            <p14:sldId id="2364"/>
            <p14:sldId id="2365"/>
            <p14:sldId id="2366"/>
            <p14:sldId id="2367"/>
            <p14:sldId id="2368"/>
            <p14:sldId id="2369"/>
            <p14:sldId id="2370"/>
            <p14:sldId id="2371"/>
            <p14:sldId id="2372"/>
            <p14:sldId id="561"/>
            <p14:sldId id="967"/>
          </p14:sldIdLst>
        </p14:section>
        <p14:section name="D. Invitations by the King" id="{F72ACA37-2133-4B5F-940A-DC8893E2A388}">
          <p14:sldIdLst>
            <p14:sldId id="260"/>
            <p14:sldId id="4041"/>
            <p14:sldId id="4551"/>
          </p14:sldIdLst>
        </p14:section>
        <p14:section name="E. Proof of Authority of the King" id="{5251E172-5D6D-45C7-8453-59AE470BDA5C}">
          <p14:sldIdLst>
            <p14:sldId id="261"/>
            <p14:sldId id="3706"/>
            <p14:sldId id="5425"/>
            <p14:sldId id="5426"/>
            <p14:sldId id="5427"/>
            <p14:sldId id="5428"/>
            <p14:sldId id="3726"/>
            <p14:sldId id="1010"/>
          </p14:sldIdLst>
        </p14:section>
        <p14:section name="F. King's Authority Challenged" id="{D4D09414-B7E6-4D0E-9B42-FC10F7AE1CD9}">
          <p14:sldIdLst>
            <p14:sldId id="262"/>
            <p14:sldId id="266"/>
            <p14:sldId id="5453"/>
            <p14:sldId id="5434"/>
            <p14:sldId id="5435"/>
            <p14:sldId id="5436"/>
            <p14:sldId id="5437"/>
            <p14:sldId id="5438"/>
            <p14:sldId id="5440"/>
            <p14:sldId id="4699"/>
            <p14:sldId id="5441"/>
            <p14:sldId id="5442"/>
            <p14:sldId id="5443"/>
            <p14:sldId id="5439"/>
            <p14:sldId id="5455"/>
            <p14:sldId id="5444"/>
            <p14:sldId id="5445"/>
            <p14:sldId id="5446"/>
            <p14:sldId id="267"/>
            <p14:sldId id="5447"/>
            <p14:sldId id="268"/>
            <p14:sldId id="529"/>
            <p14:sldId id="530"/>
            <p14:sldId id="531"/>
            <p14:sldId id="532"/>
            <p14:sldId id="533"/>
            <p14:sldId id="534"/>
            <p14:sldId id="535"/>
            <p14:sldId id="536"/>
            <p14:sldId id="269"/>
            <p14:sldId id="3734"/>
            <p14:sldId id="4204"/>
            <p14:sldId id="4202"/>
            <p14:sldId id="4205"/>
            <p14:sldId id="4206"/>
          </p14:sldIdLst>
        </p14:section>
        <p14:section name="G. Challenge by the King" id="{DC82A187-CBB8-41F8-A366-914D5586EFC5}">
          <p14:sldIdLst>
            <p14:sldId id="263"/>
          </p14:sldIdLst>
        </p14:section>
        <p14:section name="H. Judgment by the King" id="{FE8B8459-BD91-4FF7-ABC9-5747D471EFAC}">
          <p14:sldIdLst>
            <p14:sldId id="264"/>
          </p14:sldIdLst>
        </p14:section>
        <p14:section name="I. Instruction at the Treasury" id="{7DFAF384-845B-4CFF-92E5-3CB063FE20CA}">
          <p14:sldIdLst>
            <p14:sldId id="265"/>
            <p14:sldId id="5417"/>
            <p14:sldId id="5418"/>
            <p14:sldId id="5416"/>
            <p14:sldId id="5419"/>
            <p14:sldId id="5415"/>
            <p14:sldId id="270"/>
            <p14:sldId id="271"/>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0253" autoAdjust="0"/>
    <p:restoredTop sz="61470"/>
  </p:normalViewPr>
  <p:slideViewPr>
    <p:cSldViewPr snapToGrid="0">
      <p:cViewPr varScale="1">
        <p:scale>
          <a:sx n="76" d="100"/>
          <a:sy n="76" d="100"/>
        </p:scale>
        <p:origin x="456" y="496"/>
      </p:cViewPr>
      <p:guideLst/>
    </p:cSldViewPr>
  </p:slideViewPr>
  <p:notesTextViewPr>
    <p:cViewPr>
      <p:scale>
        <a:sx n="125" d="100"/>
        <a:sy n="125" d="100"/>
      </p:scale>
      <p:origin x="0" y="-1088"/>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5.xml"/><Relationship Id="rId21" Type="http://schemas.openxmlformats.org/officeDocument/2006/relationships/slideMaster" Target="slideMasters/slideMaster21.xml"/><Relationship Id="rId42" Type="http://schemas.openxmlformats.org/officeDocument/2006/relationships/slide" Target="slides/slide10.xml"/><Relationship Id="rId63" Type="http://schemas.openxmlformats.org/officeDocument/2006/relationships/slide" Target="slides/slide31.xml"/><Relationship Id="rId84" Type="http://schemas.openxmlformats.org/officeDocument/2006/relationships/slide" Target="slides/slide52.xml"/><Relationship Id="rId138" Type="http://schemas.openxmlformats.org/officeDocument/2006/relationships/slide" Target="slides/slide106.xml"/><Relationship Id="rId159" Type="http://schemas.openxmlformats.org/officeDocument/2006/relationships/slide" Target="slides/slide127.xml"/><Relationship Id="rId170" Type="http://schemas.openxmlformats.org/officeDocument/2006/relationships/theme" Target="theme/theme1.xml"/><Relationship Id="rId107" Type="http://schemas.openxmlformats.org/officeDocument/2006/relationships/slide" Target="slides/slide75.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21.xml"/><Relationship Id="rId74" Type="http://schemas.openxmlformats.org/officeDocument/2006/relationships/slide" Target="slides/slide42.xml"/><Relationship Id="rId128" Type="http://schemas.openxmlformats.org/officeDocument/2006/relationships/slide" Target="slides/slide96.xml"/><Relationship Id="rId149" Type="http://schemas.openxmlformats.org/officeDocument/2006/relationships/slide" Target="slides/slide117.xml"/><Relationship Id="rId5" Type="http://schemas.openxmlformats.org/officeDocument/2006/relationships/slideMaster" Target="slideMasters/slideMaster5.xml"/><Relationship Id="rId95" Type="http://schemas.openxmlformats.org/officeDocument/2006/relationships/slide" Target="slides/slide63.xml"/><Relationship Id="rId160" Type="http://schemas.openxmlformats.org/officeDocument/2006/relationships/slide" Target="slides/slide128.xml"/><Relationship Id="rId22" Type="http://schemas.openxmlformats.org/officeDocument/2006/relationships/slideMaster" Target="slideMasters/slideMaster22.xml"/><Relationship Id="rId43" Type="http://schemas.openxmlformats.org/officeDocument/2006/relationships/slide" Target="slides/slide11.xml"/><Relationship Id="rId64" Type="http://schemas.openxmlformats.org/officeDocument/2006/relationships/slide" Target="slides/slide32.xml"/><Relationship Id="rId118" Type="http://schemas.openxmlformats.org/officeDocument/2006/relationships/slide" Target="slides/slide86.xml"/><Relationship Id="rId139" Type="http://schemas.openxmlformats.org/officeDocument/2006/relationships/slide" Target="slides/slide107.xml"/><Relationship Id="rId85" Type="http://schemas.openxmlformats.org/officeDocument/2006/relationships/slide" Target="slides/slide53.xml"/><Relationship Id="rId150" Type="http://schemas.openxmlformats.org/officeDocument/2006/relationships/slide" Target="slides/slide118.xml"/><Relationship Id="rId171" Type="http://schemas.openxmlformats.org/officeDocument/2006/relationships/tableStyles" Target="tableStyles.xml"/><Relationship Id="rId12" Type="http://schemas.openxmlformats.org/officeDocument/2006/relationships/slideMaster" Target="slideMasters/slideMaster12.xml"/><Relationship Id="rId33" Type="http://schemas.openxmlformats.org/officeDocument/2006/relationships/slide" Target="slides/slide1.xml"/><Relationship Id="rId108" Type="http://schemas.openxmlformats.org/officeDocument/2006/relationships/slide" Target="slides/slide76.xml"/><Relationship Id="rId129" Type="http://schemas.openxmlformats.org/officeDocument/2006/relationships/slide" Target="slides/slide97.xml"/><Relationship Id="rId54" Type="http://schemas.openxmlformats.org/officeDocument/2006/relationships/slide" Target="slides/slide22.xml"/><Relationship Id="rId70" Type="http://schemas.openxmlformats.org/officeDocument/2006/relationships/slide" Target="slides/slide38.xml"/><Relationship Id="rId75" Type="http://schemas.openxmlformats.org/officeDocument/2006/relationships/slide" Target="slides/slide43.xml"/><Relationship Id="rId91" Type="http://schemas.openxmlformats.org/officeDocument/2006/relationships/slide" Target="slides/slide59.xml"/><Relationship Id="rId96" Type="http://schemas.openxmlformats.org/officeDocument/2006/relationships/slide" Target="slides/slide64.xml"/><Relationship Id="rId140" Type="http://schemas.openxmlformats.org/officeDocument/2006/relationships/slide" Target="slides/slide108.xml"/><Relationship Id="rId145" Type="http://schemas.openxmlformats.org/officeDocument/2006/relationships/slide" Target="slides/slide113.xml"/><Relationship Id="rId161" Type="http://schemas.openxmlformats.org/officeDocument/2006/relationships/slide" Target="slides/slide129.xml"/><Relationship Id="rId166" Type="http://schemas.openxmlformats.org/officeDocument/2006/relationships/slide" Target="slides/slide134.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7.xml"/><Relationship Id="rId114" Type="http://schemas.openxmlformats.org/officeDocument/2006/relationships/slide" Target="slides/slide82.xml"/><Relationship Id="rId119" Type="http://schemas.openxmlformats.org/officeDocument/2006/relationships/slide" Target="slides/slide87.xml"/><Relationship Id="rId44" Type="http://schemas.openxmlformats.org/officeDocument/2006/relationships/slide" Target="slides/slide12.xml"/><Relationship Id="rId60" Type="http://schemas.openxmlformats.org/officeDocument/2006/relationships/slide" Target="slides/slide28.xml"/><Relationship Id="rId65" Type="http://schemas.openxmlformats.org/officeDocument/2006/relationships/slide" Target="slides/slide33.xml"/><Relationship Id="rId81" Type="http://schemas.openxmlformats.org/officeDocument/2006/relationships/slide" Target="slides/slide49.xml"/><Relationship Id="rId86" Type="http://schemas.openxmlformats.org/officeDocument/2006/relationships/slide" Target="slides/slide54.xml"/><Relationship Id="rId130" Type="http://schemas.openxmlformats.org/officeDocument/2006/relationships/slide" Target="slides/slide98.xml"/><Relationship Id="rId135" Type="http://schemas.openxmlformats.org/officeDocument/2006/relationships/slide" Target="slides/slide103.xml"/><Relationship Id="rId151" Type="http://schemas.openxmlformats.org/officeDocument/2006/relationships/slide" Target="slides/slide119.xml"/><Relationship Id="rId156" Type="http://schemas.openxmlformats.org/officeDocument/2006/relationships/slide" Target="slides/slide124.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7.xml"/><Relationship Id="rId109" Type="http://schemas.openxmlformats.org/officeDocument/2006/relationships/slide" Target="slides/slide77.xml"/><Relationship Id="rId34" Type="http://schemas.openxmlformats.org/officeDocument/2006/relationships/slide" Target="slides/slide2.xml"/><Relationship Id="rId50" Type="http://schemas.openxmlformats.org/officeDocument/2006/relationships/slide" Target="slides/slide18.xml"/><Relationship Id="rId55" Type="http://schemas.openxmlformats.org/officeDocument/2006/relationships/slide" Target="slides/slide23.xml"/><Relationship Id="rId76" Type="http://schemas.openxmlformats.org/officeDocument/2006/relationships/slide" Target="slides/slide44.xml"/><Relationship Id="rId97" Type="http://schemas.openxmlformats.org/officeDocument/2006/relationships/slide" Target="slides/slide65.xml"/><Relationship Id="rId104" Type="http://schemas.openxmlformats.org/officeDocument/2006/relationships/slide" Target="slides/slide72.xml"/><Relationship Id="rId120" Type="http://schemas.openxmlformats.org/officeDocument/2006/relationships/slide" Target="slides/slide88.xml"/><Relationship Id="rId125" Type="http://schemas.openxmlformats.org/officeDocument/2006/relationships/slide" Target="slides/slide93.xml"/><Relationship Id="rId141" Type="http://schemas.openxmlformats.org/officeDocument/2006/relationships/slide" Target="slides/slide109.xml"/><Relationship Id="rId146" Type="http://schemas.openxmlformats.org/officeDocument/2006/relationships/slide" Target="slides/slide114.xml"/><Relationship Id="rId167"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39.xml"/><Relationship Id="rId92" Type="http://schemas.openxmlformats.org/officeDocument/2006/relationships/slide" Target="slides/slide60.xml"/><Relationship Id="rId162" Type="http://schemas.openxmlformats.org/officeDocument/2006/relationships/slide" Target="slides/slide13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8.xml"/><Relationship Id="rId45" Type="http://schemas.openxmlformats.org/officeDocument/2006/relationships/slide" Target="slides/slide13.xml"/><Relationship Id="rId66" Type="http://schemas.openxmlformats.org/officeDocument/2006/relationships/slide" Target="slides/slide34.xml"/><Relationship Id="rId87" Type="http://schemas.openxmlformats.org/officeDocument/2006/relationships/slide" Target="slides/slide55.xml"/><Relationship Id="rId110" Type="http://schemas.openxmlformats.org/officeDocument/2006/relationships/slide" Target="slides/slide78.xml"/><Relationship Id="rId115" Type="http://schemas.openxmlformats.org/officeDocument/2006/relationships/slide" Target="slides/slide83.xml"/><Relationship Id="rId131" Type="http://schemas.openxmlformats.org/officeDocument/2006/relationships/slide" Target="slides/slide99.xml"/><Relationship Id="rId136" Type="http://schemas.openxmlformats.org/officeDocument/2006/relationships/slide" Target="slides/slide104.xml"/><Relationship Id="rId157" Type="http://schemas.openxmlformats.org/officeDocument/2006/relationships/slide" Target="slides/slide125.xml"/><Relationship Id="rId61" Type="http://schemas.openxmlformats.org/officeDocument/2006/relationships/slide" Target="slides/slide29.xml"/><Relationship Id="rId82" Type="http://schemas.openxmlformats.org/officeDocument/2006/relationships/slide" Target="slides/slide50.xml"/><Relationship Id="rId152" Type="http://schemas.openxmlformats.org/officeDocument/2006/relationships/slide" Target="slides/slide120.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 Target="slides/slide3.xml"/><Relationship Id="rId56" Type="http://schemas.openxmlformats.org/officeDocument/2006/relationships/slide" Target="slides/slide24.xml"/><Relationship Id="rId77" Type="http://schemas.openxmlformats.org/officeDocument/2006/relationships/slide" Target="slides/slide45.xml"/><Relationship Id="rId100" Type="http://schemas.openxmlformats.org/officeDocument/2006/relationships/slide" Target="slides/slide68.xml"/><Relationship Id="rId105" Type="http://schemas.openxmlformats.org/officeDocument/2006/relationships/slide" Target="slides/slide73.xml"/><Relationship Id="rId126" Type="http://schemas.openxmlformats.org/officeDocument/2006/relationships/slide" Target="slides/slide94.xml"/><Relationship Id="rId147" Type="http://schemas.openxmlformats.org/officeDocument/2006/relationships/slide" Target="slides/slide115.xml"/><Relationship Id="rId168"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19.xml"/><Relationship Id="rId72" Type="http://schemas.openxmlformats.org/officeDocument/2006/relationships/slide" Target="slides/slide40.xml"/><Relationship Id="rId93" Type="http://schemas.openxmlformats.org/officeDocument/2006/relationships/slide" Target="slides/slide61.xml"/><Relationship Id="rId98" Type="http://schemas.openxmlformats.org/officeDocument/2006/relationships/slide" Target="slides/slide66.xml"/><Relationship Id="rId121" Type="http://schemas.openxmlformats.org/officeDocument/2006/relationships/slide" Target="slides/slide89.xml"/><Relationship Id="rId142" Type="http://schemas.openxmlformats.org/officeDocument/2006/relationships/slide" Target="slides/slide110.xml"/><Relationship Id="rId163" Type="http://schemas.openxmlformats.org/officeDocument/2006/relationships/slide" Target="slides/slide131.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14.xml"/><Relationship Id="rId67" Type="http://schemas.openxmlformats.org/officeDocument/2006/relationships/slide" Target="slides/slide35.xml"/><Relationship Id="rId116" Type="http://schemas.openxmlformats.org/officeDocument/2006/relationships/slide" Target="slides/slide84.xml"/><Relationship Id="rId137" Type="http://schemas.openxmlformats.org/officeDocument/2006/relationships/slide" Target="slides/slide105.xml"/><Relationship Id="rId158" Type="http://schemas.openxmlformats.org/officeDocument/2006/relationships/slide" Target="slides/slide126.xml"/><Relationship Id="rId20" Type="http://schemas.openxmlformats.org/officeDocument/2006/relationships/slideMaster" Target="slideMasters/slideMaster20.xml"/><Relationship Id="rId41" Type="http://schemas.openxmlformats.org/officeDocument/2006/relationships/slide" Target="slides/slide9.xml"/><Relationship Id="rId62" Type="http://schemas.openxmlformats.org/officeDocument/2006/relationships/slide" Target="slides/slide30.xml"/><Relationship Id="rId83" Type="http://schemas.openxmlformats.org/officeDocument/2006/relationships/slide" Target="slides/slide51.xml"/><Relationship Id="rId88" Type="http://schemas.openxmlformats.org/officeDocument/2006/relationships/slide" Target="slides/slide56.xml"/><Relationship Id="rId111" Type="http://schemas.openxmlformats.org/officeDocument/2006/relationships/slide" Target="slides/slide79.xml"/><Relationship Id="rId132" Type="http://schemas.openxmlformats.org/officeDocument/2006/relationships/slide" Target="slides/slide100.xml"/><Relationship Id="rId153" Type="http://schemas.openxmlformats.org/officeDocument/2006/relationships/slide" Target="slides/slide121.xml"/><Relationship Id="rId15" Type="http://schemas.openxmlformats.org/officeDocument/2006/relationships/slideMaster" Target="slideMasters/slideMaster15.xml"/><Relationship Id="rId36" Type="http://schemas.openxmlformats.org/officeDocument/2006/relationships/slide" Target="slides/slide4.xml"/><Relationship Id="rId57" Type="http://schemas.openxmlformats.org/officeDocument/2006/relationships/slide" Target="slides/slide25.xml"/><Relationship Id="rId106" Type="http://schemas.openxmlformats.org/officeDocument/2006/relationships/slide" Target="slides/slide74.xml"/><Relationship Id="rId127" Type="http://schemas.openxmlformats.org/officeDocument/2006/relationships/slide" Target="slides/slide9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20.xml"/><Relationship Id="rId73" Type="http://schemas.openxmlformats.org/officeDocument/2006/relationships/slide" Target="slides/slide41.xml"/><Relationship Id="rId78" Type="http://schemas.openxmlformats.org/officeDocument/2006/relationships/slide" Target="slides/slide46.xml"/><Relationship Id="rId94" Type="http://schemas.openxmlformats.org/officeDocument/2006/relationships/slide" Target="slides/slide62.xml"/><Relationship Id="rId99" Type="http://schemas.openxmlformats.org/officeDocument/2006/relationships/slide" Target="slides/slide67.xml"/><Relationship Id="rId101" Type="http://schemas.openxmlformats.org/officeDocument/2006/relationships/slide" Target="slides/slide69.xml"/><Relationship Id="rId122" Type="http://schemas.openxmlformats.org/officeDocument/2006/relationships/slide" Target="slides/slide90.xml"/><Relationship Id="rId143" Type="http://schemas.openxmlformats.org/officeDocument/2006/relationships/slide" Target="slides/slide111.xml"/><Relationship Id="rId148" Type="http://schemas.openxmlformats.org/officeDocument/2006/relationships/slide" Target="slides/slide116.xml"/><Relationship Id="rId164" Type="http://schemas.openxmlformats.org/officeDocument/2006/relationships/slide" Target="slides/slide132.xml"/><Relationship Id="rId169"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Master" Target="slideMasters/slideMaster26.xml"/><Relationship Id="rId47" Type="http://schemas.openxmlformats.org/officeDocument/2006/relationships/slide" Target="slides/slide15.xml"/><Relationship Id="rId68" Type="http://schemas.openxmlformats.org/officeDocument/2006/relationships/slide" Target="slides/slide36.xml"/><Relationship Id="rId89" Type="http://schemas.openxmlformats.org/officeDocument/2006/relationships/slide" Target="slides/slide57.xml"/><Relationship Id="rId112" Type="http://schemas.openxmlformats.org/officeDocument/2006/relationships/slide" Target="slides/slide80.xml"/><Relationship Id="rId133" Type="http://schemas.openxmlformats.org/officeDocument/2006/relationships/slide" Target="slides/slide101.xml"/><Relationship Id="rId154" Type="http://schemas.openxmlformats.org/officeDocument/2006/relationships/slide" Target="slides/slide122.xml"/><Relationship Id="rId16" Type="http://schemas.openxmlformats.org/officeDocument/2006/relationships/slideMaster" Target="slideMasters/slideMaster16.xml"/><Relationship Id="rId37" Type="http://schemas.openxmlformats.org/officeDocument/2006/relationships/slide" Target="slides/slide5.xml"/><Relationship Id="rId58" Type="http://schemas.openxmlformats.org/officeDocument/2006/relationships/slide" Target="slides/slide26.xml"/><Relationship Id="rId79" Type="http://schemas.openxmlformats.org/officeDocument/2006/relationships/slide" Target="slides/slide47.xml"/><Relationship Id="rId102" Type="http://schemas.openxmlformats.org/officeDocument/2006/relationships/slide" Target="slides/slide70.xml"/><Relationship Id="rId123" Type="http://schemas.openxmlformats.org/officeDocument/2006/relationships/slide" Target="slides/slide91.xml"/><Relationship Id="rId144" Type="http://schemas.openxmlformats.org/officeDocument/2006/relationships/slide" Target="slides/slide112.xml"/><Relationship Id="rId90" Type="http://schemas.openxmlformats.org/officeDocument/2006/relationships/slide" Target="slides/slide58.xml"/><Relationship Id="rId165" Type="http://schemas.openxmlformats.org/officeDocument/2006/relationships/slide" Target="slides/slide133.xml"/><Relationship Id="rId27" Type="http://schemas.openxmlformats.org/officeDocument/2006/relationships/slideMaster" Target="slideMasters/slideMaster27.xml"/><Relationship Id="rId48" Type="http://schemas.openxmlformats.org/officeDocument/2006/relationships/slide" Target="slides/slide16.xml"/><Relationship Id="rId69" Type="http://schemas.openxmlformats.org/officeDocument/2006/relationships/slide" Target="slides/slide37.xml"/><Relationship Id="rId113" Type="http://schemas.openxmlformats.org/officeDocument/2006/relationships/slide" Target="slides/slide81.xml"/><Relationship Id="rId134" Type="http://schemas.openxmlformats.org/officeDocument/2006/relationships/slide" Target="slides/slide102.xml"/><Relationship Id="rId80" Type="http://schemas.openxmlformats.org/officeDocument/2006/relationships/slide" Target="slides/slide48.xml"/><Relationship Id="rId155" Type="http://schemas.openxmlformats.org/officeDocument/2006/relationships/slide" Target="slides/slide123.xml"/><Relationship Id="rId17" Type="http://schemas.openxmlformats.org/officeDocument/2006/relationships/slideMaster" Target="slideMasters/slideMaster17.xml"/><Relationship Id="rId38" Type="http://schemas.openxmlformats.org/officeDocument/2006/relationships/slide" Target="slides/slide6.xml"/><Relationship Id="rId59" Type="http://schemas.openxmlformats.org/officeDocument/2006/relationships/slide" Target="slides/slide27.xml"/><Relationship Id="rId103" Type="http://schemas.openxmlformats.org/officeDocument/2006/relationships/slide" Target="slides/slide71.xml"/><Relationship Id="rId124" Type="http://schemas.openxmlformats.org/officeDocument/2006/relationships/slide" Target="slides/slide9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9C64C54-CC78-4BAA-B25E-5B8C2D3D4F73}" type="datetimeFigureOut">
              <a:rPr lang="en-GB" smtClean="0"/>
              <a:t>20/11/2025</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655B0B5-E42E-4986-80AC-A7650ED7D9A5}" type="slidenum">
              <a:rPr lang="en-GB" smtClean="0"/>
              <a:t>‹#›</a:t>
            </a:fld>
            <a:endParaRPr lang="en-GB"/>
          </a:p>
        </p:txBody>
      </p:sp>
    </p:spTree>
    <p:extLst>
      <p:ext uri="{BB962C8B-B14F-4D97-AF65-F5344CB8AC3E}">
        <p14:creationId xmlns:p14="http://schemas.microsoft.com/office/powerpoint/2010/main" val="31053504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is this event important? What would be missing in the Bible if there was no Triumphal Entry?</a:t>
            </a:r>
          </a:p>
          <a:p>
            <a:r>
              <a:rPr lang="en-US" dirty="0"/>
              <a:t>• Zech 9:9 would have gone unfulfilled</a:t>
            </a:r>
          </a:p>
          <a:p>
            <a:r>
              <a:rPr lang="en-US" dirty="0"/>
              <a:t>• The nation would not have had opportunity to believe</a:t>
            </a:r>
          </a:p>
          <a:p>
            <a:r>
              <a:rPr lang="en-US" dirty="0"/>
              <a:t>• Judgment required an offer to be rejected</a:t>
            </a:r>
          </a:p>
          <a:p>
            <a:r>
              <a:rPr lang="en-US" dirty="0"/>
              <a:t>• Messiah was BOTH a humble leader (on a donkey; Zech 9:9, first coming) but ALSO a conqueror (on a horse; Rev 19, second coming). Those in the first century could not see that it would be the same Messiah but in two advents.</a:t>
            </a:r>
          </a:p>
        </p:txBody>
      </p:sp>
      <p:sp>
        <p:nvSpPr>
          <p:cNvPr id="4" name="Slide Number Placeholder 3"/>
          <p:cNvSpPr>
            <a:spLocks noGrp="1"/>
          </p:cNvSpPr>
          <p:nvPr>
            <p:ph type="sldNum" sz="quarter" idx="5"/>
          </p:nvPr>
        </p:nvSpPr>
        <p:spPr/>
        <p:txBody>
          <a:bodyPr/>
          <a:lstStyle/>
          <a:p>
            <a:fld id="{C655B0B5-E42E-4986-80AC-A7650ED7D9A5}" type="slidenum">
              <a:rPr lang="en-GB" smtClean="0"/>
              <a:t>1</a:t>
            </a:fld>
            <a:endParaRPr lang="en-GB"/>
          </a:p>
        </p:txBody>
      </p:sp>
    </p:spTree>
    <p:extLst>
      <p:ext uri="{BB962C8B-B14F-4D97-AF65-F5344CB8AC3E}">
        <p14:creationId xmlns:p14="http://schemas.microsoft.com/office/powerpoint/2010/main" val="30603751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AFF5A6-88ED-1645-BAF9-85795FB34986}"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43426" name="Rectangle 1026"/>
          <p:cNvSpPr>
            <a:spLocks noGrp="1" noRot="1" noChangeAspect="1" noChangeArrowheads="1" noTextEdit="1"/>
          </p:cNvSpPr>
          <p:nvPr>
            <p:ph type="sldImg"/>
          </p:nvPr>
        </p:nvSpPr>
        <p:spPr>
          <a:ln/>
        </p:spPr>
      </p:sp>
      <p:sp>
        <p:nvSpPr>
          <p:cNvPr id="74342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Many clues in Daniel 9:24-27 indicate a gap between the 69</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and 70</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weeks. This is our present church age.</a:t>
            </a: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Common-474</a:t>
            </a:r>
          </a:p>
          <a:p>
            <a:r>
              <a:rPr lang="en-US" dirty="0">
                <a:latin typeface="Times New Roman" charset="0"/>
                <a:ea typeface="ＭＳ Ｐゴシック" charset="0"/>
                <a:cs typeface="ＭＳ Ｐゴシック" charset="0"/>
              </a:rPr>
              <a:t>LC-07-Presentation-9</a:t>
            </a:r>
          </a:p>
          <a:p>
            <a:r>
              <a:rPr lang="en-US" dirty="0">
                <a:latin typeface="Times New Roman" charset="0"/>
                <a:ea typeface="ＭＳ Ｐゴシック" charset="0"/>
                <a:cs typeface="ＭＳ Ｐゴシック" charset="0"/>
              </a:rPr>
              <a:t>OS-27-Daniel-406</a:t>
            </a:r>
          </a:p>
          <a:p>
            <a:r>
              <a:rPr lang="en-US" dirty="0">
                <a:latin typeface="Times New Roman" charset="0"/>
                <a:ea typeface="ＭＳ Ｐゴシック" charset="0"/>
                <a:cs typeface="ＭＳ Ｐゴシック" charset="0"/>
              </a:rPr>
              <a:t>NS-27-Rev1-2-slide 168</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Discussion about Resurrection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22:23</a:t>
            </a:r>
            <a:r>
              <a:rPr lang="en-US">
                <a:effectLst/>
                <a:latin typeface="Lucida Grande" panose="020B0600040502020204" pitchFamily="34" charset="0"/>
              </a:rPr>
              <a:t>    That same day Jesus was approached by some Sadducees—religious leaders who say there is no resurrection from the dead. They posed this question: </a:t>
            </a:r>
            <a:r>
              <a:rPr lang="en-US" b="1" baseline="30000">
                <a:solidFill>
                  <a:srgbClr val="006699"/>
                </a:solidFill>
                <a:effectLst/>
                <a:latin typeface="Helvetica Neue" panose="02000503000000020004" pitchFamily="2" charset="0"/>
              </a:rPr>
              <a:t>24</a:t>
            </a:r>
            <a:r>
              <a:rPr lang="en-US">
                <a:effectLst/>
                <a:latin typeface="Lucida Grande" panose="020B0600040502020204" pitchFamily="34" charset="0"/>
              </a:rPr>
              <a:t> “Teacher, Moses said, ‘If a man dies without children, his brother should marry the widow and have a child who will carry on the brother’s name.’</a:t>
            </a:r>
            <a:r>
              <a:rPr lang="en-US" baseline="30000">
                <a:effectLst/>
                <a:latin typeface="Lucida Grande" panose="020B0600040502020204" pitchFamily="34" charset="0"/>
              </a:rPr>
              <a:t>a</a:t>
            </a:r>
            <a:r>
              <a:rPr lang="en-US">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effectLst/>
                <a:latin typeface="Lucida Grande" panose="020B0600040502020204" pitchFamily="34" charset="0"/>
              </a:rPr>
              <a:t> Well, suppose there were seven brothers. The oldest one married and then died without children, so his brother married the widow. </a:t>
            </a:r>
            <a:r>
              <a:rPr lang="en-US" b="1" baseline="30000">
                <a:solidFill>
                  <a:srgbClr val="006699"/>
                </a:solidFill>
                <a:effectLst/>
                <a:latin typeface="Helvetica Neue" panose="02000503000000020004" pitchFamily="2" charset="0"/>
              </a:rPr>
              <a:t>26</a:t>
            </a:r>
            <a:r>
              <a:rPr lang="en-US">
                <a:effectLst/>
                <a:latin typeface="Lucida Grande" panose="020B0600040502020204" pitchFamily="34" charset="0"/>
              </a:rPr>
              <a:t> But the second brother also died, and the third brother married her. This continued with all seven of them. </a:t>
            </a:r>
            <a:r>
              <a:rPr lang="en-US" b="1" baseline="30000">
                <a:solidFill>
                  <a:srgbClr val="006699"/>
                </a:solidFill>
                <a:effectLst/>
                <a:latin typeface="Helvetica Neue" panose="02000503000000020004" pitchFamily="2" charset="0"/>
              </a:rPr>
              <a:t>27</a:t>
            </a:r>
            <a:r>
              <a:rPr lang="en-US">
                <a:effectLst/>
                <a:latin typeface="Lucida Grande" panose="020B0600040502020204" pitchFamily="34" charset="0"/>
              </a:rPr>
              <a:t> Last of all, the woman also died. </a:t>
            </a:r>
            <a:r>
              <a:rPr lang="en-US" b="1" baseline="30000">
                <a:solidFill>
                  <a:srgbClr val="006699"/>
                </a:solidFill>
                <a:effectLst/>
                <a:latin typeface="Helvetica Neue" panose="02000503000000020004" pitchFamily="2" charset="0"/>
              </a:rPr>
              <a:t>28</a:t>
            </a:r>
            <a:r>
              <a:rPr lang="en-US">
                <a:effectLst/>
                <a:latin typeface="Lucida Grande" panose="020B0600040502020204" pitchFamily="34" charset="0"/>
              </a:rPr>
              <a:t> So tell us, whose wife will she be in the resurrection? For all seven were married to 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22:29</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“Your mistake is that you don’t know the Scriptures, and you don’t know the power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30</a:t>
            </a:r>
            <a:r>
              <a:rPr lang="en-US">
                <a:solidFill>
                  <a:srgbClr val="FF2500"/>
                </a:solidFill>
                <a:effectLst/>
                <a:latin typeface="Lucida Grande" panose="020B0600040502020204" pitchFamily="34" charset="0"/>
              </a:rPr>
              <a:t> For when the dead rise, they will neither marry nor be given in marriage. In this respect they will be like the angels in heaven.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22:31</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now, as to whether there will be a resurrection of the dead—haven’t you ever read about this in the Scriptures? Long after Abraham, Isaac, and Jacob had died, God said,</a:t>
            </a:r>
            <a:r>
              <a:rPr lang="en-US" baseline="30000">
                <a:solidFill>
                  <a:srgbClr val="FF2500"/>
                </a:solidFill>
                <a:effectLst/>
                <a:latin typeface="Lucida Grande" panose="020B0600040502020204" pitchFamily="34" charset="0"/>
              </a:rPr>
              <a:t>a</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32</a:t>
            </a:r>
            <a:r>
              <a:rPr lang="en-US">
                <a:solidFill>
                  <a:srgbClr val="FF2500"/>
                </a:solidFill>
                <a:effectLst/>
                <a:latin typeface="Lucida Grande" panose="020B0600040502020204" pitchFamily="34" charset="0"/>
              </a:rPr>
              <a:t> ‘I am the God of Abraham, the God of Isaac, and the God of Jacob.’</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So he is the God of the living, not the dead.”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22:33</a:t>
            </a:r>
            <a:r>
              <a:rPr lang="en-US">
                <a:effectLst/>
                <a:latin typeface="Lucida Grande" panose="020B0600040502020204" pitchFamily="34" charset="0"/>
              </a:rPr>
              <a:t>    When the crowds heard him, they were astounded at his teaching.</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a:effectLst/>
                <a:latin typeface="Lucida Grande" panose="020B0600040502020204" pitchFamily="34" charset="0"/>
              </a:rPr>
              <a:t>Discussion about Resurrection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12:18</a:t>
            </a:r>
            <a:r>
              <a:rPr lang="en-US">
                <a:effectLst/>
                <a:latin typeface="Lucida Grande" panose="020B0600040502020204" pitchFamily="34" charset="0"/>
              </a:rPr>
              <a:t>    Then Jesus was approached by some Sadducees—religious leaders who say there is no resurrection from the dead. They posed this question: </a:t>
            </a:r>
            <a:r>
              <a:rPr lang="en-US" b="1" baseline="30000">
                <a:solidFill>
                  <a:srgbClr val="006699"/>
                </a:solidFill>
                <a:effectLst/>
                <a:latin typeface="Helvetica Neue" panose="02000503000000020004" pitchFamily="2" charset="0"/>
              </a:rPr>
              <a:t>19</a:t>
            </a:r>
            <a:r>
              <a:rPr lang="en-US">
                <a:effectLst/>
                <a:latin typeface="Lucida Grande" panose="020B0600040502020204" pitchFamily="34" charset="0"/>
              </a:rPr>
              <a:t> “Teacher, Moses gave us a law that if a man dies, leaving a wife without children, his brother should marry the widow and have a child who will carry on the brother’s name.</a:t>
            </a:r>
            <a:r>
              <a:rPr lang="en-US" baseline="30000">
                <a:effectLst/>
                <a:latin typeface="Lucida Grande" panose="020B0600040502020204" pitchFamily="34" charset="0"/>
              </a:rPr>
              <a:t>a</a:t>
            </a:r>
            <a:r>
              <a:rPr lang="en-US">
                <a:effectLst/>
                <a:latin typeface="Lucida Grande" panose="020B0600040502020204" pitchFamily="34" charset="0"/>
              </a:rPr>
              <a:t> </a:t>
            </a:r>
            <a:r>
              <a:rPr lang="en-US" b="1" baseline="30000">
                <a:solidFill>
                  <a:srgbClr val="006699"/>
                </a:solidFill>
                <a:effectLst/>
                <a:latin typeface="Helvetica Neue" panose="02000503000000020004" pitchFamily="2" charset="0"/>
              </a:rPr>
              <a:t>20</a:t>
            </a:r>
            <a:r>
              <a:rPr lang="en-US">
                <a:effectLst/>
                <a:latin typeface="Lucida Grande" panose="020B0600040502020204" pitchFamily="34" charset="0"/>
              </a:rPr>
              <a:t> Well, suppose there were seven brothers. The oldest one married and then died without children. </a:t>
            </a:r>
            <a:r>
              <a:rPr lang="en-US" b="1" baseline="30000">
                <a:solidFill>
                  <a:srgbClr val="006699"/>
                </a:solidFill>
                <a:effectLst/>
                <a:latin typeface="Helvetica Neue" panose="02000503000000020004" pitchFamily="2" charset="0"/>
              </a:rPr>
              <a:t>21</a:t>
            </a:r>
            <a:r>
              <a:rPr lang="en-US">
                <a:effectLst/>
                <a:latin typeface="Lucida Grande" panose="020B0600040502020204" pitchFamily="34" charset="0"/>
              </a:rPr>
              <a:t> So the second brother married the widow, but he also died without children. Then the third brother married her. </a:t>
            </a:r>
            <a:r>
              <a:rPr lang="en-US" b="1" baseline="30000">
                <a:solidFill>
                  <a:srgbClr val="006699"/>
                </a:solidFill>
                <a:effectLst/>
                <a:latin typeface="Helvetica Neue" panose="02000503000000020004" pitchFamily="2" charset="0"/>
              </a:rPr>
              <a:t>22</a:t>
            </a:r>
            <a:r>
              <a:rPr lang="en-US">
                <a:effectLst/>
                <a:latin typeface="Lucida Grande" panose="020B0600040502020204" pitchFamily="34" charset="0"/>
              </a:rPr>
              <a:t> This continued with all seven of them, and still there were no children. Last of all, the woman also died. </a:t>
            </a:r>
            <a:r>
              <a:rPr lang="en-US" b="1" baseline="30000">
                <a:solidFill>
                  <a:srgbClr val="006699"/>
                </a:solidFill>
                <a:effectLst/>
                <a:latin typeface="Helvetica Neue" panose="02000503000000020004" pitchFamily="2" charset="0"/>
              </a:rPr>
              <a:t>23</a:t>
            </a:r>
            <a:r>
              <a:rPr lang="en-US">
                <a:effectLst/>
                <a:latin typeface="Lucida Grande" panose="020B0600040502020204" pitchFamily="34" charset="0"/>
              </a:rPr>
              <a:t> So tell us, whose wife will she be in the resurrection? For all seven were married to 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12:24</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“Your mistake is that you don’t know the Scriptures, and you don’t know the power of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For when the dead rise, they will neither marry nor be given in marriage. In this respect they will be like the angels in heaven.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12:26</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now, as to whether the dead will be raised—haven’t you ever read about this in the writings of Moses, in the story of the burning bush? Long after Abraham, Isaac, and Jacob had died, God said to Moses,</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‘I am the God of Abraham, the God of Isaac, and the God of Jacob.’</a:t>
            </a:r>
            <a:r>
              <a:rPr lang="en-US" baseline="30000">
                <a:solidFill>
                  <a:srgbClr val="FF2500"/>
                </a:solidFill>
                <a:effectLst/>
                <a:latin typeface="Lucida Grande" panose="020B0600040502020204" pitchFamily="34" charset="0"/>
              </a:rPr>
              <a:t>b</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27</a:t>
            </a:r>
            <a:r>
              <a:rPr lang="en-US">
                <a:solidFill>
                  <a:srgbClr val="FF2500"/>
                </a:solidFill>
                <a:effectLst/>
                <a:latin typeface="Lucida Grande" panose="020B0600040502020204" pitchFamily="34" charset="0"/>
              </a:rPr>
              <a:t> So he is the God of the living, not the dead. You have made a serious error.”</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a:effectLst/>
                <a:latin typeface="Lucida Grande" panose="020B0600040502020204" pitchFamily="34" charset="0"/>
              </a:rPr>
              <a:t>Discussion about Resurrection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20:27</a:t>
            </a:r>
            <a:r>
              <a:rPr lang="en-US">
                <a:effectLst/>
                <a:latin typeface="Lucida Grande" panose="020B0600040502020204" pitchFamily="34" charset="0"/>
              </a:rPr>
              <a:t>    Then Jesus was approached by some Sadducees—religious leaders who say there is no resurrection from the dead. </a:t>
            </a:r>
            <a:r>
              <a:rPr lang="en-US" b="1" baseline="30000">
                <a:solidFill>
                  <a:srgbClr val="006699"/>
                </a:solidFill>
                <a:effectLst/>
                <a:latin typeface="Helvetica Neue" panose="02000503000000020004" pitchFamily="2" charset="0"/>
              </a:rPr>
              <a:t>28</a:t>
            </a:r>
            <a:r>
              <a:rPr lang="en-US">
                <a:effectLst/>
                <a:latin typeface="Lucida Grande" panose="020B0600040502020204" pitchFamily="34" charset="0"/>
              </a:rPr>
              <a:t> They posed this question: “Teacher, Moses gave us a law that if a man dies, leaving a wife but no children, his brother should marry the widow and have a child who will carry on the brother’s name.</a:t>
            </a:r>
            <a:r>
              <a:rPr lang="en-US" baseline="30000">
                <a:effectLst/>
                <a:latin typeface="Lucida Grande" panose="020B0600040502020204" pitchFamily="34" charset="0"/>
              </a:rPr>
              <a:t>a</a:t>
            </a:r>
            <a:r>
              <a:rPr lang="en-US">
                <a:effectLst/>
                <a:latin typeface="Lucida Grande" panose="020B0600040502020204" pitchFamily="34" charset="0"/>
              </a:rPr>
              <a:t> </a:t>
            </a:r>
            <a:r>
              <a:rPr lang="en-US" b="1" baseline="30000">
                <a:solidFill>
                  <a:srgbClr val="006699"/>
                </a:solidFill>
                <a:effectLst/>
                <a:latin typeface="Helvetica Neue" panose="02000503000000020004" pitchFamily="2" charset="0"/>
              </a:rPr>
              <a:t>29</a:t>
            </a:r>
            <a:r>
              <a:rPr lang="en-US">
                <a:effectLst/>
                <a:latin typeface="Lucida Grande" panose="020B0600040502020204" pitchFamily="34" charset="0"/>
              </a:rPr>
              <a:t> Well, suppose there were seven brothers. The oldest one married and then died without children. </a:t>
            </a:r>
            <a:r>
              <a:rPr lang="en-US" b="1" baseline="30000">
                <a:solidFill>
                  <a:srgbClr val="006699"/>
                </a:solidFill>
                <a:effectLst/>
                <a:latin typeface="Helvetica Neue" panose="02000503000000020004" pitchFamily="2" charset="0"/>
              </a:rPr>
              <a:t>30</a:t>
            </a:r>
            <a:r>
              <a:rPr lang="en-US">
                <a:effectLst/>
                <a:latin typeface="Lucida Grande" panose="020B0600040502020204" pitchFamily="34" charset="0"/>
              </a:rPr>
              <a:t> So the second brother married the widow, but he also died. </a:t>
            </a:r>
            <a:r>
              <a:rPr lang="en-US" b="1" baseline="30000">
                <a:solidFill>
                  <a:srgbClr val="006699"/>
                </a:solidFill>
                <a:effectLst/>
                <a:latin typeface="Helvetica Neue" panose="02000503000000020004" pitchFamily="2" charset="0"/>
              </a:rPr>
              <a:t>31</a:t>
            </a:r>
            <a:r>
              <a:rPr lang="en-US">
                <a:effectLst/>
                <a:latin typeface="Lucida Grande" panose="020B0600040502020204" pitchFamily="34" charset="0"/>
              </a:rPr>
              <a:t> Then the third brother married her. This continued with all seven of them, who died without children. </a:t>
            </a:r>
            <a:r>
              <a:rPr lang="en-US" b="1" baseline="30000">
                <a:solidFill>
                  <a:srgbClr val="006699"/>
                </a:solidFill>
                <a:effectLst/>
                <a:latin typeface="Helvetica Neue" panose="02000503000000020004" pitchFamily="2" charset="0"/>
              </a:rPr>
              <a:t>32</a:t>
            </a:r>
            <a:r>
              <a:rPr lang="en-US">
                <a:effectLst/>
                <a:latin typeface="Lucida Grande" panose="020B0600040502020204" pitchFamily="34" charset="0"/>
              </a:rPr>
              <a:t> Finally, the woman also died. </a:t>
            </a:r>
            <a:r>
              <a:rPr lang="en-US" b="1" baseline="30000">
                <a:solidFill>
                  <a:srgbClr val="006699"/>
                </a:solidFill>
                <a:effectLst/>
                <a:latin typeface="Helvetica Neue" panose="02000503000000020004" pitchFamily="2" charset="0"/>
              </a:rPr>
              <a:t>33</a:t>
            </a:r>
            <a:r>
              <a:rPr lang="en-US">
                <a:effectLst/>
                <a:latin typeface="Lucida Grande" panose="020B0600040502020204" pitchFamily="34" charset="0"/>
              </a:rPr>
              <a:t> So tell us, whose wife will she be in the resurrection? For all seven were married to her!”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20:34</a:t>
            </a:r>
            <a:r>
              <a:rPr lang="en-US">
                <a:solidFill>
                  <a:srgbClr val="000000"/>
                </a:solidFill>
                <a:effectLst/>
                <a:latin typeface="Lucida Grande" panose="020B0600040502020204" pitchFamily="34" charset="0"/>
              </a:rPr>
              <a:t>    Jesus replied, </a:t>
            </a:r>
            <a:r>
              <a:rPr lang="en-US">
                <a:solidFill>
                  <a:srgbClr val="FF2500"/>
                </a:solidFill>
                <a:effectLst/>
                <a:latin typeface="Lucida Grande" panose="020B0600040502020204" pitchFamily="34" charset="0"/>
              </a:rPr>
              <a:t>“Marriage is for people here on earth.</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35</a:t>
            </a:r>
            <a:r>
              <a:rPr lang="en-US">
                <a:solidFill>
                  <a:srgbClr val="FF2500"/>
                </a:solidFill>
                <a:effectLst/>
                <a:latin typeface="Lucida Grande" panose="020B0600040502020204" pitchFamily="34" charset="0"/>
              </a:rPr>
              <a:t> But in the age to come, those worthy of being raised from the dead will neither marry nor be given in marriage.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36</a:t>
            </a:r>
            <a:r>
              <a:rPr lang="en-US">
                <a:solidFill>
                  <a:srgbClr val="FF2500"/>
                </a:solidFill>
                <a:effectLst/>
                <a:latin typeface="Lucida Grande" panose="020B0600040502020204" pitchFamily="34" charset="0"/>
              </a:rPr>
              <a:t> And they will never die again. In this respect they will be like angels. They are children of God and children of the resurrection.</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20:37</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“But now, as to whether the dead will be raised—even Moses proved this when he wrote about the burning bush. Long after Abraham, Isaac, and Jacob had died, he referred to the Lord</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as ‘the God of Abraham, the God of Isaac, and the God of Jacob.’</a:t>
            </a:r>
            <a:r>
              <a:rPr lang="en-US" baseline="30000">
                <a:solidFill>
                  <a:srgbClr val="FF2500"/>
                </a:solidFill>
                <a:effectLst/>
                <a:latin typeface="Lucida Grande" panose="020B0600040502020204" pitchFamily="34" charset="0"/>
              </a:rPr>
              <a:t>b</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38</a:t>
            </a:r>
            <a:r>
              <a:rPr lang="en-US">
                <a:solidFill>
                  <a:srgbClr val="FF2500"/>
                </a:solidFill>
                <a:effectLst/>
                <a:latin typeface="Lucida Grande" panose="020B0600040502020204" pitchFamily="34" charset="0"/>
              </a:rPr>
              <a:t> So he is the God of the living, not the dead, for they are all alive to him.”</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20:39</a:t>
            </a:r>
            <a:r>
              <a:rPr lang="en-US">
                <a:effectLst/>
                <a:latin typeface="Lucida Grande" panose="020B0600040502020204" pitchFamily="34" charset="0"/>
              </a:rPr>
              <a:t>    “Well said, Teacher!” remarked some of the teachers of religious law who were standing there. </a:t>
            </a:r>
            <a:r>
              <a:rPr lang="en-US" b="1" baseline="30000">
                <a:solidFill>
                  <a:srgbClr val="006699"/>
                </a:solidFill>
                <a:effectLst/>
                <a:latin typeface="Helvetica Neue" panose="02000503000000020004" pitchFamily="2" charset="0"/>
              </a:rPr>
              <a:t>40</a:t>
            </a:r>
            <a:r>
              <a:rPr lang="en-US">
                <a:effectLst/>
                <a:latin typeface="Lucida Grande" panose="020B0600040502020204" pitchFamily="34" charset="0"/>
              </a:rPr>
              <a:t> And then no one dared to ask him any more questions. </a:t>
            </a:r>
          </a:p>
        </p:txBody>
      </p:sp>
      <p:sp>
        <p:nvSpPr>
          <p:cNvPr id="4" name="Slide Number Placeholder 3"/>
          <p:cNvSpPr>
            <a:spLocks noGrp="1"/>
          </p:cNvSpPr>
          <p:nvPr>
            <p:ph type="sldNum" sz="quarter" idx="5"/>
          </p:nvPr>
        </p:nvSpPr>
        <p:spPr/>
        <p:txBody>
          <a:bodyPr/>
          <a:lstStyle/>
          <a:p>
            <a:fld id="{C655B0B5-E42E-4986-80AC-A7650ED7D9A5}" type="slidenum">
              <a:rPr lang="en-GB" smtClean="0"/>
              <a:t>110</a:t>
            </a:fld>
            <a:endParaRPr lang="en-GB"/>
          </a:p>
        </p:txBody>
      </p:sp>
    </p:spTree>
    <p:extLst>
      <p:ext uri="{BB962C8B-B14F-4D97-AF65-F5344CB8AC3E}">
        <p14:creationId xmlns:p14="http://schemas.microsoft.com/office/powerpoint/2010/main" val="13021315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p>
          <a:p>
            <a:r>
              <a:rPr lang="en-US" sz="1200" kern="1200">
                <a:solidFill>
                  <a:schemeClr val="tx1"/>
                </a:solidFill>
                <a:effectLst/>
                <a:latin typeface="Arial"/>
                <a:ea typeface="+mn-ea"/>
                <a:cs typeface="Arial"/>
              </a:rPr>
              <a:t>________________</a:t>
            </a:r>
          </a:p>
          <a:p>
            <a:r>
              <a:rPr lang="en-US" sz="1200" kern="1200">
                <a:solidFill>
                  <a:schemeClr val="tx1"/>
                </a:solidFill>
                <a:effectLst/>
                <a:latin typeface="Arial"/>
                <a:ea typeface="+mn-ea"/>
                <a:cs typeface="Arial"/>
              </a:rPr>
              <a:t>OS-08-Ruth-129</a:t>
            </a:r>
          </a:p>
          <a:p>
            <a:r>
              <a:rPr lang="en-US" sz="1200" kern="1200">
                <a:solidFill>
                  <a:schemeClr val="tx1"/>
                </a:solidFill>
                <a:effectLst/>
                <a:latin typeface="Arial"/>
                <a:ea typeface="+mn-ea"/>
                <a:cs typeface="Arial"/>
              </a:rPr>
              <a:t>LC-Presentation-104</a:t>
            </a:r>
          </a:p>
          <a:p>
            <a:r>
              <a:rPr lang="en-US" sz="1200" kern="1200">
                <a:solidFill>
                  <a:schemeClr val="tx1"/>
                </a:solidFill>
                <a:effectLst/>
                <a:latin typeface="Arial"/>
                <a:ea typeface="+mn-ea"/>
                <a:cs typeface="Arial"/>
              </a:rPr>
              <a:t>NS-01-Matt15-28—slide 169</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0231683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(Hebrew). If the deceased man had no living brother then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was the closest male relative.  Ruth's first husband, Mahlon (4:10), had no living brother, thus making the next closest kin responsible (3:12), but since he refused to marry Ruth (4:5-6), Boaz became the closest kin.  This emphasis on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in Ruth is evident as the kinsman-redeemer appears 13 times in only four chapters.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4196728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The Most Important Commandment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22:34</a:t>
            </a:r>
            <a:r>
              <a:rPr lang="en-US" dirty="0">
                <a:effectLst/>
                <a:latin typeface="Lucida Grande" panose="020B0600040502020204" pitchFamily="34" charset="0"/>
              </a:rPr>
              <a:t>    But when the Pharisees heard that he had silenced the Sadducees with his reply, they met together to question him again. </a:t>
            </a:r>
            <a:r>
              <a:rPr lang="en-US" b="1" baseline="30000" dirty="0">
                <a:solidFill>
                  <a:srgbClr val="006699"/>
                </a:solidFill>
                <a:effectLst/>
                <a:latin typeface="Helvetica Neue" panose="02000503000000020004" pitchFamily="2" charset="0"/>
              </a:rPr>
              <a:t>35</a:t>
            </a:r>
            <a:r>
              <a:rPr lang="en-US" dirty="0">
                <a:effectLst/>
                <a:latin typeface="Lucida Grande" panose="020B0600040502020204" pitchFamily="34" charset="0"/>
              </a:rPr>
              <a:t> One of them, an expert in religious law, tried to trap him with this question: </a:t>
            </a:r>
            <a:r>
              <a:rPr lang="en-US" b="1" baseline="30000" dirty="0">
                <a:solidFill>
                  <a:srgbClr val="006699"/>
                </a:solidFill>
                <a:effectLst/>
                <a:latin typeface="Helvetica Neue" panose="02000503000000020004" pitchFamily="2" charset="0"/>
              </a:rPr>
              <a:t>36</a:t>
            </a:r>
            <a:r>
              <a:rPr lang="en-US" dirty="0">
                <a:effectLst/>
                <a:latin typeface="Lucida Grande" panose="020B0600040502020204" pitchFamily="34" charset="0"/>
              </a:rPr>
              <a:t> “Teacher, which is the most important commandment in the law of Moses?”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22:37</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“‘You must love the LORD your God with all your heart, all your soul, and all your mind.’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This is the first and greatest commandment.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 second is equally important: ‘Love your neighbor as yourself.’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 entire law and all the demands of the prophets are based on these two commandments.”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The Most Important Commandment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12:28</a:t>
            </a:r>
            <a:r>
              <a:rPr lang="en-US" dirty="0">
                <a:effectLst/>
                <a:latin typeface="Lucida Grande" panose="020B0600040502020204" pitchFamily="34" charset="0"/>
              </a:rPr>
              <a:t>    One of the teachers of religious law was standing there listening to the debate. He realized that Jesus had answered well, so he asked, “Of all the commandments, which is the most important?”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12:29</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“The most important commandment is this: ‘Listen, O Israel! The LORD our God is the one and only LORD.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And you must love the LORD your God with all your heart, all your soul, all your mind, and all your strength.’</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The second is equally important: ‘Love your neighbor as yourself.’ No other commandment is greater than these.”</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12:32</a:t>
            </a:r>
            <a:r>
              <a:rPr lang="en-US" dirty="0">
                <a:effectLst/>
                <a:latin typeface="Lucida Grande" panose="020B0600040502020204" pitchFamily="34" charset="0"/>
              </a:rPr>
              <a:t>    The teacher of religious law replied, “Well said, Teacher. You have spoken the truth by saying that there is only one God and no other.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And I know it is important to love him with all my heart and all my understanding and all my strength, and to love my neighbor as myself. This is more important than to offer all of the burnt offerings and sacrifices required in the law.”</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12:34</a:t>
            </a:r>
            <a:r>
              <a:rPr lang="en-US" dirty="0">
                <a:effectLst/>
                <a:latin typeface="Lucida Grande" panose="020B0600040502020204" pitchFamily="34" charset="0"/>
              </a:rPr>
              <a:t>    Realizing how much the man understood, Jesus said to him, </a:t>
            </a:r>
            <a:r>
              <a:rPr lang="en-US" dirty="0">
                <a:solidFill>
                  <a:srgbClr val="FF2500"/>
                </a:solidFill>
                <a:effectLst/>
                <a:latin typeface="Lucida Grande" panose="020B0600040502020204" pitchFamily="34" charset="0"/>
              </a:rPr>
              <a:t>“You are not far from the Kingdom of God.”</a:t>
            </a:r>
            <a:r>
              <a:rPr lang="en-US" dirty="0">
                <a:effectLst/>
                <a:latin typeface="Lucida Grande" panose="020B0600040502020204" pitchFamily="34" charset="0"/>
              </a:rPr>
              <a:t> And after that, no one dared to ask him any more questions. </a:t>
            </a: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119</a:t>
            </a:fld>
            <a:endParaRPr lang="en-GB"/>
          </a:p>
        </p:txBody>
      </p:sp>
    </p:spTree>
    <p:extLst>
      <p:ext uri="{BB962C8B-B14F-4D97-AF65-F5344CB8AC3E}">
        <p14:creationId xmlns:p14="http://schemas.microsoft.com/office/powerpoint/2010/main" val="261783874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latin typeface="Arial" panose="020B0604020202020204" pitchFamily="34" charset="0"/>
                <a:ea typeface="ＭＳ Ｐゴシック" panose="020B0600070205080204" pitchFamily="34" charset="-128"/>
                <a:cs typeface="Arial" panose="020B0604020202020204" pitchFamily="34" charset="0"/>
              </a:rPr>
              <a:t>What do you think is the most important thing we do as a church?  Worship? Evangelism? Fellowship? Bible study?  Prayer? When I was a pastor, a man inquiring about our church asked me, “So what is most important to your church?  What is unique?”  If he had asked you, what would you have said?  I told him one word: LOVE!</a:t>
            </a:r>
            <a:endPar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endPar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cs typeface="Arial" panose="020B0604020202020204" pitchFamily="34" charset="0"/>
              </a:rPr>
              <a:t> </a:t>
            </a:r>
          </a:p>
          <a:p>
            <a:pPr eaLnBrk="1" hangingPunct="1"/>
            <a:r>
              <a:rPr lang="en-US" altLang="en-US"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LC-06-Presentation-113</a:t>
            </a:r>
          </a:p>
          <a:p>
            <a:pPr eaLnBrk="1" hangingPunct="1"/>
            <a:r>
              <a:rPr lang="en-US" dirty="0">
                <a:latin typeface="Times New Roman" charset="0"/>
                <a:ea typeface="ＭＳ Ｐゴシック" charset="0"/>
                <a:cs typeface="ＭＳ Ｐゴシック" charset="0"/>
              </a:rPr>
              <a:t>NS-01-Matt15-28-slide 143</a:t>
            </a:r>
          </a:p>
          <a:p>
            <a:pPr eaLnBrk="1" hangingPunct="1"/>
            <a:r>
              <a:rPr lang="en-US" dirty="0">
                <a:latin typeface="Arial" charset="0"/>
                <a:ea typeface="ＭＳ Ｐゴシック" charset="0"/>
                <a:cs typeface="Arial"/>
              </a:rPr>
              <a:t>NS-02-Mark9-16-slide 107</a:t>
            </a:r>
            <a:endParaRPr lang="en-US" dirty="0">
              <a:latin typeface="Arial"/>
              <a:ea typeface="ＭＳ Ｐゴシック" charset="0"/>
              <a:cs typeface="Arial"/>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She obviously could not see beyond herself.</a:t>
            </a:r>
          </a:p>
          <a:p>
            <a:pPr eaLnBrk="1" hangingPunct="1"/>
            <a:r>
              <a:rPr lang="en-US" altLang="en-US"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143</a:t>
            </a:r>
          </a:p>
          <a:p>
            <a:pPr eaLnBrk="1" hangingPunct="1"/>
            <a:r>
              <a:rPr lang="en-US" dirty="0">
                <a:latin typeface="Arial" charset="0"/>
                <a:ea typeface="ＭＳ Ｐゴシック" charset="0"/>
                <a:cs typeface="Arial"/>
              </a:rPr>
              <a:t>NS-02-Mark9-16-slide 107</a:t>
            </a:r>
            <a:endParaRPr lang="en-US" dirty="0">
              <a:latin typeface="Arial"/>
              <a:ea typeface="ＭＳ Ｐゴシック" charset="0"/>
              <a:cs typeface="Arial"/>
            </a:endParaRPr>
          </a:p>
          <a:p>
            <a:endParaRPr lang="en-US" dirty="0"/>
          </a:p>
        </p:txBody>
      </p:sp>
    </p:spTree>
    <p:extLst>
      <p:ext uri="{BB962C8B-B14F-4D97-AF65-F5344CB8AC3E}">
        <p14:creationId xmlns:p14="http://schemas.microsoft.com/office/powerpoint/2010/main" val="12697408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She died young through suicide.</a:t>
            </a:r>
          </a:p>
          <a:p>
            <a:pPr eaLnBrk="1" hangingPunct="1"/>
            <a:r>
              <a:rPr lang="en-US" altLang="en-US" i="1"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________</a:t>
            </a:r>
          </a:p>
          <a:p>
            <a:pPr eaLnBrk="1" hangingPunct="1"/>
            <a:r>
              <a:rPr lang="en-US" dirty="0">
                <a:latin typeface="Times New Roman" charset="0"/>
                <a:ea typeface="ＭＳ Ｐゴシック" charset="0"/>
                <a:cs typeface="ＭＳ Ｐゴシック" charset="0"/>
              </a:rPr>
              <a:t>NS-01-Matt15-28-slide 144</a:t>
            </a:r>
          </a:p>
          <a:p>
            <a:pPr eaLnBrk="1" hangingPunct="1"/>
            <a:r>
              <a:rPr lang="en-US" dirty="0">
                <a:latin typeface="Arial" charset="0"/>
                <a:ea typeface="ＭＳ Ｐゴシック" charset="0"/>
                <a:cs typeface="Arial"/>
              </a:rPr>
              <a:t>NS-02-Mark9-16-slide 109</a:t>
            </a:r>
            <a:endParaRPr lang="en-US" dirty="0"/>
          </a:p>
        </p:txBody>
      </p:sp>
    </p:spTree>
    <p:extLst>
      <p:ext uri="{BB962C8B-B14F-4D97-AF65-F5344CB8AC3E}">
        <p14:creationId xmlns:p14="http://schemas.microsoft.com/office/powerpoint/2010/main" val="367980731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Times New Roman" charset="0"/>
                <a:ea typeface="ＭＳ Ｐゴシック" charset="0"/>
                <a:cs typeface="ＭＳ Ｐゴシック" charset="0"/>
              </a:rPr>
              <a:t>NS-01-Matt15-28-slide 146</a:t>
            </a:r>
          </a:p>
          <a:p>
            <a:pPr eaLnBrk="1" hangingPunct="1"/>
            <a:r>
              <a:rPr lang="en-US">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kumimoji="1" lang="en-US" sz="1200" kern="1200" dirty="0">
                <a:solidFill>
                  <a:schemeClr val="tx1"/>
                </a:solidFill>
                <a:effectLst/>
                <a:latin typeface="Arial"/>
                <a:ea typeface="ＭＳ Ｐゴシック" pitchFamily="-112" charset="-128"/>
                <a:cs typeface="Arial"/>
              </a:rPr>
              <a:t>Repentance will bring restoration in a church: God wants our church to really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We also need to be involved in his work: missions, teaching, accountability groups, finances, etc. </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OS-29-Joel-128</a:t>
            </a:r>
          </a:p>
          <a:p>
            <a:pPr eaLnBrk="1" hangingPunct="1"/>
            <a:r>
              <a:rPr lang="en-US" dirty="0">
                <a:latin typeface="Arial" charset="0"/>
                <a:ea typeface="ＭＳ Ｐゴシック" charset="0"/>
                <a:cs typeface="ＭＳ Ｐゴシック" charset="0"/>
              </a:rPr>
              <a:t>OP-05-Deut-71</a:t>
            </a:r>
          </a:p>
        </p:txBody>
      </p:sp>
    </p:spTree>
    <p:extLst>
      <p:ext uri="{BB962C8B-B14F-4D97-AF65-F5344CB8AC3E}">
        <p14:creationId xmlns:p14="http://schemas.microsoft.com/office/powerpoint/2010/main" val="428150333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006699"/>
                </a:solidFill>
                <a:effectLst/>
                <a:latin typeface="Helvetica Neue" panose="02000503000000020004" pitchFamily="2" charset="0"/>
              </a:rPr>
              <a:t>Matt. 22:41</a:t>
            </a:r>
            <a:r>
              <a:rPr lang="en-US" dirty="0">
                <a:effectLst/>
                <a:latin typeface="Lucida Grande" panose="020B0600040502020204" pitchFamily="34" charset="0"/>
              </a:rPr>
              <a:t>   Now while the Pharisees were gathered together, Jesus asked them a question: </a:t>
            </a:r>
            <a:r>
              <a:rPr lang="en-US" b="1" baseline="30000" dirty="0">
                <a:solidFill>
                  <a:srgbClr val="006699"/>
                </a:solidFill>
                <a:effectLst/>
                <a:latin typeface="Helvetica Neue" panose="02000503000000020004" pitchFamily="2" charset="0"/>
              </a:rPr>
              <a:t>42</a:t>
            </a:r>
            <a:r>
              <a:rPr lang="en-US" dirty="0">
                <a:solidFill>
                  <a:srgbClr val="FF2500"/>
                </a:solidFill>
                <a:effectLst/>
                <a:latin typeface="Lucida Grande" panose="020B0600040502020204" pitchFamily="34" charset="0"/>
              </a:rPr>
              <a:t> “What do you think about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Christ, whose son is He?”</a:t>
            </a:r>
            <a:r>
              <a:rPr lang="en-US" dirty="0">
                <a:effectLst/>
                <a:latin typeface="Lucida Grande" panose="020B0600040502020204" pitchFamily="34" charset="0"/>
              </a:rPr>
              <a:t> They *said to Him, “The son of David.” </a:t>
            </a:r>
            <a:r>
              <a:rPr lang="en-US" b="1" baseline="30000" dirty="0">
                <a:solidFill>
                  <a:srgbClr val="006699"/>
                </a:solidFill>
                <a:effectLst/>
                <a:latin typeface="Helvetica Neue" panose="02000503000000020004" pitchFamily="2" charset="0"/>
              </a:rPr>
              <a:t>43</a:t>
            </a:r>
            <a:r>
              <a:rPr lang="en-US" dirty="0">
                <a:effectLst/>
                <a:latin typeface="Lucida Grande" panose="020B0600040502020204" pitchFamily="34" charset="0"/>
              </a:rPr>
              <a:t> He *said to them, </a:t>
            </a:r>
            <a:r>
              <a:rPr lang="en-US" dirty="0">
                <a:solidFill>
                  <a:srgbClr val="FF2500"/>
                </a:solidFill>
                <a:effectLst/>
                <a:latin typeface="Lucida Grande" panose="020B0600040502020204" pitchFamily="34" charset="0"/>
              </a:rPr>
              <a:t>“Then how does David </a:t>
            </a:r>
            <a:r>
              <a:rPr lang="en-US" baseline="30000" dirty="0">
                <a:solidFill>
                  <a:srgbClr val="FF2500"/>
                </a:solidFill>
                <a:effectLst/>
                <a:latin typeface="Lucida Grande" panose="020B0600040502020204" pitchFamily="34" charset="0"/>
              </a:rPr>
              <a:t>1a</a:t>
            </a:r>
            <a:r>
              <a:rPr lang="en-US" dirty="0">
                <a:solidFill>
                  <a:srgbClr val="FF2500"/>
                </a:solidFill>
                <a:effectLst/>
                <a:latin typeface="Lucida Grande" panose="020B0600040502020204" pitchFamily="34" charset="0"/>
              </a:rPr>
              <a:t>in the Spirit call Him ‘Lord,’ saying,</a:t>
            </a:r>
            <a:endParaRPr lang="en-US" dirty="0">
              <a:effectLst/>
              <a:latin typeface="Lucida Grande" panose="020B0600040502020204" pitchFamily="34" charset="0"/>
            </a:endParaRPr>
          </a:p>
          <a:p>
            <a:r>
              <a:rPr lang="en-US" b="1" baseline="30000" dirty="0">
                <a:solidFill>
                  <a:srgbClr val="006699"/>
                </a:solidFill>
                <a:effectLst/>
                <a:latin typeface="Helvetica Neue" panose="02000503000000020004" pitchFamily="2" charset="0"/>
              </a:rPr>
              <a:t>44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 LORD SAID TO MY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“SIT AT MY RIGHT HAND,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UNTIL I PUT YOUR ENEMIES BENEATH YOUR FEET”’?</a:t>
            </a:r>
          </a:p>
          <a:p>
            <a:r>
              <a:rPr lang="en-US" b="1" baseline="30000" dirty="0">
                <a:solidFill>
                  <a:srgbClr val="006699"/>
                </a:solidFill>
                <a:effectLst/>
                <a:latin typeface="Helvetica Neue" panose="02000503000000020004" pitchFamily="2" charset="0"/>
              </a:rPr>
              <a:t>45</a:t>
            </a:r>
            <a:r>
              <a:rPr lang="en-US" dirty="0">
                <a:solidFill>
                  <a:srgbClr val="FF2500"/>
                </a:solidFill>
                <a:effectLst/>
                <a:latin typeface="Lucida Grande" panose="020B0600040502020204" pitchFamily="34" charset="0"/>
              </a:rPr>
              <a:t> “If David then calls Him ‘Lord,’ how is He his son?”</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46</a:t>
            </a:r>
            <a:r>
              <a:rPr lang="en-US" dirty="0">
                <a:effectLst/>
                <a:latin typeface="Lucida Grande" panose="020B0600040502020204" pitchFamily="34" charset="0"/>
              </a:rPr>
              <a:t> No one was able to answer Him a word, nor did anyone dare from that day on to ask Him </a:t>
            </a:r>
            <a:r>
              <a:rPr lang="en-US" baseline="30000" dirty="0">
                <a:effectLst/>
                <a:latin typeface="Lucida Grande" panose="020B0600040502020204" pitchFamily="34" charset="0"/>
              </a:rPr>
              <a:t>1</a:t>
            </a:r>
            <a:r>
              <a:rPr lang="en-US" dirty="0">
                <a:effectLst/>
                <a:latin typeface="Lucida Grande" panose="020B0600040502020204" pitchFamily="34" charset="0"/>
              </a:rPr>
              <a:t>another question.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12:35</a:t>
            </a:r>
            <a:r>
              <a:rPr lang="en-US" dirty="0">
                <a:solidFill>
                  <a:srgbClr val="000000"/>
                </a:solidFill>
                <a:effectLst/>
                <a:latin typeface="Lucida Grande" panose="020B0600040502020204" pitchFamily="34" charset="0"/>
              </a:rPr>
              <a:t>   And Jesus began to say, as He taught in the temple, </a:t>
            </a:r>
            <a:r>
              <a:rPr lang="en-US" dirty="0">
                <a:solidFill>
                  <a:srgbClr val="FF2500"/>
                </a:solidFill>
                <a:effectLst/>
                <a:latin typeface="Lucida Grande" panose="020B0600040502020204" pitchFamily="34" charset="0"/>
              </a:rPr>
              <a:t>“How is it that the scribes say that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Christ is the son of David?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36</a:t>
            </a:r>
            <a:r>
              <a:rPr lang="en-US" dirty="0">
                <a:solidFill>
                  <a:srgbClr val="FF2500"/>
                </a:solidFill>
                <a:effectLst/>
                <a:latin typeface="Lucida Grande" panose="020B0600040502020204" pitchFamily="34" charset="0"/>
              </a:rPr>
              <a:t> “David himself said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in the Holy Spirit,</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‘THE LORD SAID TO MY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“SIT AT MY RIGHT HAND,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UNTIL I PUT YOUR ENEMIES BENEATH YOUR FEET.”’</a:t>
            </a:r>
          </a:p>
          <a:p>
            <a:r>
              <a:rPr lang="en-US" b="1" baseline="30000" dirty="0">
                <a:solidFill>
                  <a:srgbClr val="006699"/>
                </a:solidFill>
                <a:effectLst/>
                <a:latin typeface="Helvetica Neue" panose="02000503000000020004" pitchFamily="2" charset="0"/>
              </a:rPr>
              <a:t>37</a:t>
            </a:r>
            <a:r>
              <a:rPr lang="en-US" dirty="0">
                <a:solidFill>
                  <a:srgbClr val="FF2500"/>
                </a:solidFill>
                <a:effectLst/>
                <a:latin typeface="Lucida Grande" panose="020B0600040502020204" pitchFamily="34" charset="0"/>
              </a:rPr>
              <a:t> “David himself calls Him ‘Lord’; so in what sense is He his son?”</a:t>
            </a:r>
            <a:r>
              <a:rPr lang="en-US" dirty="0">
                <a:solidFill>
                  <a:srgbClr val="000000"/>
                </a:solidFill>
                <a:effectLst/>
                <a:latin typeface="Lucida Grande" panose="020B0600040502020204" pitchFamily="34" charset="0"/>
              </a:rPr>
              <a:t> And the large crowd </a:t>
            </a:r>
            <a:r>
              <a:rPr lang="en-US" baseline="30000" dirty="0">
                <a:solidFill>
                  <a:srgbClr val="000000"/>
                </a:solidFill>
                <a:effectLst/>
                <a:latin typeface="Lucida Grande" panose="020B0600040502020204" pitchFamily="34" charset="0"/>
              </a:rPr>
              <a:t>1</a:t>
            </a:r>
            <a:r>
              <a:rPr lang="en-US" dirty="0">
                <a:solidFill>
                  <a:srgbClr val="000000"/>
                </a:solidFill>
                <a:effectLst/>
                <a:latin typeface="Lucida Grande" panose="020B0600040502020204" pitchFamily="34" charset="0"/>
              </a:rPr>
              <a:t>enjoyed listening to Him.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20:41</a:t>
            </a:r>
            <a:r>
              <a:rPr lang="en-US" dirty="0">
                <a:solidFill>
                  <a:srgbClr val="000000"/>
                </a:solidFill>
                <a:effectLst/>
                <a:latin typeface="Lucida Grande" panose="020B0600040502020204" pitchFamily="34" charset="0"/>
              </a:rPr>
              <a:t>   Then He said to them, </a:t>
            </a:r>
            <a:r>
              <a:rPr lang="en-US" dirty="0">
                <a:solidFill>
                  <a:srgbClr val="FF2500"/>
                </a:solidFill>
                <a:effectLst/>
                <a:latin typeface="Lucida Grande" panose="020B0600040502020204" pitchFamily="34" charset="0"/>
              </a:rPr>
              <a:t>“How is it that they say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Christ is David’s son?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42</a:t>
            </a:r>
            <a:r>
              <a:rPr lang="en-US" dirty="0">
                <a:solidFill>
                  <a:srgbClr val="FF2500"/>
                </a:solidFill>
                <a:effectLst/>
                <a:latin typeface="Lucida Grande" panose="020B0600040502020204" pitchFamily="34" charset="0"/>
              </a:rPr>
              <a:t> “For David himself says in the book of Psalms,</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‘THE LORD SAID TO MY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“SIT AT MY RIGHT HAND,</a:t>
            </a:r>
          </a:p>
          <a:p>
            <a:r>
              <a:rPr lang="en-US" b="1" baseline="30000" dirty="0">
                <a:solidFill>
                  <a:srgbClr val="006699"/>
                </a:solidFill>
                <a:effectLst/>
                <a:latin typeface="Helvetica Neue" panose="02000503000000020004" pitchFamily="2" charset="0"/>
              </a:rPr>
              <a:t>43</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UNTIL I MAKE YOUR ENEMIES A FOOTSTOOL FOR YOUR FEET.”’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20:44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“Therefore David calls Him ‘Lord,’ and how is He his son?”</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125</a:t>
            </a:fld>
            <a:endParaRPr lang="en-GB"/>
          </a:p>
        </p:txBody>
      </p:sp>
    </p:spTree>
    <p:extLst>
      <p:ext uri="{BB962C8B-B14F-4D97-AF65-F5344CB8AC3E}">
        <p14:creationId xmlns:p14="http://schemas.microsoft.com/office/powerpoint/2010/main" val="17910226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mn-ea"/>
                <a:cs typeface="Arial" panose="020B0604020202020204" pitchFamily="34" charset="0"/>
              </a:rPr>
              <a:t>Gabriel brought to Daniel the 70 "sevens" vision where God revealed that the full restoration would need Messiah to come twice (9:20-27)</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5909402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Pharisaism Exposed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23:1</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Then</a:t>
            </a:r>
            <a:r>
              <a:rPr lang="en-US" dirty="0">
                <a:solidFill>
                  <a:srgbClr val="000000"/>
                </a:solidFill>
                <a:effectLst/>
                <a:latin typeface="Lucida Grande" panose="020B0600040502020204" pitchFamily="34" charset="0"/>
              </a:rPr>
              <a:t> Jesus spoke to the crowds and to His disciples, </a:t>
            </a:r>
            <a:r>
              <a:rPr lang="en-US" b="1" baseline="30000" dirty="0">
                <a:solidFill>
                  <a:srgbClr val="006699"/>
                </a:solidFill>
                <a:effectLst/>
                <a:latin typeface="Helvetica Neue" panose="02000503000000020004" pitchFamily="2" charset="0"/>
              </a:rPr>
              <a:t>2</a:t>
            </a:r>
            <a:r>
              <a:rPr lang="en-US" dirty="0">
                <a:solidFill>
                  <a:srgbClr val="000000"/>
                </a:solidFill>
                <a:effectLst/>
                <a:latin typeface="Lucida Grande" panose="020B0600040502020204" pitchFamily="34" charset="0"/>
              </a:rPr>
              <a:t> saying: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scribes and the Pharisees have seated themselves in the chair of Moses;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a:t>
            </a:r>
            <a:r>
              <a:rPr lang="en-US" dirty="0">
                <a:solidFill>
                  <a:srgbClr val="FF2500"/>
                </a:solidFill>
                <a:effectLst/>
                <a:latin typeface="Lucida Grande" panose="020B0600040502020204" pitchFamily="34" charset="0"/>
              </a:rPr>
              <a:t> therefore all that they tell you, do and observe, but do not do according to their deeds; for they say things and do not do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They</a:t>
            </a:r>
            <a:r>
              <a:rPr lang="en-US" dirty="0">
                <a:solidFill>
                  <a:srgbClr val="FF2500"/>
                </a:solidFill>
                <a:effectLst/>
                <a:latin typeface="Lucida Grande" panose="020B0600040502020204" pitchFamily="34" charset="0"/>
              </a:rPr>
              <a:t> tie up heavy burdens and lay them on men’s shoulders, but they themselves are unwilling to move them with so much as a finger.</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a:t>
            </a:r>
            <a:r>
              <a:rPr lang="en-US" dirty="0">
                <a:solidFill>
                  <a:srgbClr val="FF2500"/>
                </a:solidFill>
                <a:effectLst/>
                <a:latin typeface="Lucida Grande" panose="020B0600040502020204" pitchFamily="34" charset="0"/>
              </a:rPr>
              <a:t> “But they do all their deeds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to</a:t>
            </a:r>
            <a:r>
              <a:rPr lang="en-US" dirty="0">
                <a:solidFill>
                  <a:srgbClr val="FF2500"/>
                </a:solidFill>
                <a:effectLst/>
                <a:latin typeface="Lucida Grande" panose="020B0600040502020204" pitchFamily="34" charset="0"/>
              </a:rPr>
              <a:t> be noticed by men; for they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broaden</a:t>
            </a:r>
            <a:r>
              <a:rPr lang="en-US" dirty="0">
                <a:solidFill>
                  <a:srgbClr val="FF2500"/>
                </a:solidFill>
                <a:effectLst/>
                <a:latin typeface="Lucida Grande" panose="020B0600040502020204" pitchFamily="34" charset="0"/>
              </a:rPr>
              <a:t>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phylacteries and lengthen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tassels of their garments.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6</a:t>
            </a:r>
            <a:r>
              <a:rPr lang="en-US" dirty="0">
                <a:solidFill>
                  <a:srgbClr val="FF2500"/>
                </a:solidFill>
                <a:effectLst/>
                <a:latin typeface="Lucida Grande" panose="020B0600040502020204" pitchFamily="34" charset="0"/>
              </a:rPr>
              <a:t> “They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love</a:t>
            </a:r>
            <a:r>
              <a:rPr lang="en-US" dirty="0">
                <a:solidFill>
                  <a:srgbClr val="FF2500"/>
                </a:solidFill>
                <a:effectLst/>
                <a:latin typeface="Lucida Grande" panose="020B0600040502020204" pitchFamily="34" charset="0"/>
              </a:rPr>
              <a:t> the place of honor at banquets and the chief seats in the synagogues,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7</a:t>
            </a:r>
            <a:r>
              <a:rPr lang="en-US" dirty="0">
                <a:solidFill>
                  <a:srgbClr val="FF2500"/>
                </a:solidFill>
                <a:effectLst/>
                <a:latin typeface="Lucida Grande" panose="020B0600040502020204" pitchFamily="34" charset="0"/>
              </a:rPr>
              <a:t> and respectful greetings in the marketplaces, and being called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Rabbi</a:t>
            </a:r>
            <a:r>
              <a:rPr lang="en-US" dirty="0">
                <a:solidFill>
                  <a:srgbClr val="FF2500"/>
                </a:solidFill>
                <a:effectLst/>
                <a:latin typeface="Lucida Grande" panose="020B0600040502020204" pitchFamily="34" charset="0"/>
              </a:rPr>
              <a:t> by men.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8</a:t>
            </a:r>
            <a:r>
              <a:rPr lang="en-US" dirty="0">
                <a:solidFill>
                  <a:srgbClr val="FF2500"/>
                </a:solidFill>
                <a:effectLst/>
                <a:latin typeface="Lucida Grande" panose="020B0600040502020204" pitchFamily="34" charset="0"/>
              </a:rPr>
              <a:t> “But </a:t>
            </a:r>
            <a:r>
              <a:rPr lang="en-US" baseline="30000" dirty="0">
                <a:solidFill>
                  <a:srgbClr val="FF2500"/>
                </a:solidFill>
                <a:effectLst/>
                <a:latin typeface="Lucida Grande" panose="020B0600040502020204" pitchFamily="34" charset="0"/>
              </a:rPr>
              <a:t>a</a:t>
            </a:r>
            <a:r>
              <a:rPr lang="en-US" dirty="0">
                <a:solidFill>
                  <a:srgbClr val="FF2500"/>
                </a:solidFill>
                <a:effectLst/>
                <a:latin typeface="Lucida Grande" panose="020B0600040502020204" pitchFamily="34" charset="0"/>
              </a:rPr>
              <a:t>do not be called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Rabbi</a:t>
            </a:r>
            <a:r>
              <a:rPr lang="en-US" dirty="0">
                <a:solidFill>
                  <a:srgbClr val="FF2500"/>
                </a:solidFill>
                <a:effectLst/>
                <a:latin typeface="Lucida Grande" panose="020B0600040502020204" pitchFamily="34" charset="0"/>
              </a:rPr>
              <a:t>; for One is your Teacher, and you are all brothers.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9</a:t>
            </a:r>
            <a:r>
              <a:rPr lang="en-US" dirty="0">
                <a:solidFill>
                  <a:srgbClr val="FF2500"/>
                </a:solidFill>
                <a:effectLst/>
                <a:latin typeface="Lucida Grande" panose="020B0600040502020204" pitchFamily="34" charset="0"/>
              </a:rPr>
              <a:t> “Do not call anyone on earth your father; for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One</a:t>
            </a:r>
            <a:r>
              <a:rPr lang="en-US" dirty="0">
                <a:solidFill>
                  <a:srgbClr val="FF2500"/>
                </a:solidFill>
                <a:effectLst/>
                <a:latin typeface="Lucida Grande" panose="020B0600040502020204" pitchFamily="34" charset="0"/>
              </a:rPr>
              <a:t> is your Father, He who is in heaven.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10</a:t>
            </a:r>
            <a:r>
              <a:rPr lang="en-US" dirty="0">
                <a:solidFill>
                  <a:srgbClr val="FF2500"/>
                </a:solidFill>
                <a:effectLst/>
                <a:latin typeface="Lucida Grande" panose="020B0600040502020204" pitchFamily="34" charset="0"/>
              </a:rPr>
              <a:t> “Do not be called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leaders; for One is your Leader, that is, Christ.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11</a:t>
            </a:r>
            <a:r>
              <a:rPr lang="en-US" dirty="0">
                <a:solidFill>
                  <a:srgbClr val="FF25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But</a:t>
            </a:r>
            <a:r>
              <a:rPr lang="en-US" dirty="0">
                <a:solidFill>
                  <a:srgbClr val="FF2500"/>
                </a:solidFill>
                <a:effectLst/>
                <a:latin typeface="Lucida Grande" panose="020B0600040502020204" pitchFamily="34" charset="0"/>
              </a:rPr>
              <a:t> the greatest among you shall be your servant.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12</a:t>
            </a:r>
            <a:r>
              <a:rPr lang="en-US" dirty="0">
                <a:solidFill>
                  <a:srgbClr val="FF25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Whoever</a:t>
            </a:r>
            <a:r>
              <a:rPr lang="en-US" dirty="0">
                <a:solidFill>
                  <a:srgbClr val="FF2500"/>
                </a:solidFill>
                <a:effectLst/>
                <a:latin typeface="Lucida Grande" panose="020B0600040502020204" pitchFamily="34" charset="0"/>
              </a:rPr>
              <a:t> exalts himself shall be humbled; and whoever humbles himself shall be exalted.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Eight Woes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23:13</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But</a:t>
            </a:r>
            <a:r>
              <a:rPr lang="en-US" dirty="0">
                <a:solidFill>
                  <a:srgbClr val="FF2500"/>
                </a:solidFill>
                <a:effectLst/>
                <a:latin typeface="Lucida Grande" panose="020B0600040502020204" pitchFamily="34" charset="0"/>
              </a:rPr>
              <a:t> woe to you, scribes and Pharisees, hypocrites,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because</a:t>
            </a:r>
            <a:r>
              <a:rPr lang="en-US" dirty="0">
                <a:solidFill>
                  <a:srgbClr val="FF2500"/>
                </a:solidFill>
                <a:effectLst/>
                <a:latin typeface="Lucida Grande" panose="020B0600040502020204" pitchFamily="34" charset="0"/>
              </a:rPr>
              <a:t> you shut off the kingdom of heaven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from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people; for you do not enter in yourselves, nor do you allow those who are entering to go in.</a:t>
            </a:r>
            <a:r>
              <a:rPr lang="en-US" dirty="0">
                <a:solidFill>
                  <a:srgbClr val="000000"/>
                </a:solidFill>
                <a:effectLst/>
                <a:latin typeface="Lucida Grande" panose="020B0600040502020204" pitchFamily="34" charset="0"/>
              </a:rPr>
              <a:t> </a:t>
            </a:r>
            <a:r>
              <a:rPr lang="en-US" b="1" dirty="0">
                <a:solidFill>
                  <a:srgbClr val="006699"/>
                </a:solidFill>
                <a:effectLst/>
                <a:latin typeface="Helvetica Neue" panose="02000503000000020004" pitchFamily="2" charset="0"/>
              </a:rPr>
              <a:t>Matt. 23:15</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“Woe to you, scribes and Pharisees, hypocrites, because you travel around on sea and land to make one </a:t>
            </a:r>
            <a:r>
              <a:rPr lang="en-US" baseline="30000" dirty="0">
                <a:solidFill>
                  <a:srgbClr val="FF2500"/>
                </a:solidFill>
                <a:effectLst/>
                <a:latin typeface="Lucida Grande" panose="020B0600040502020204" pitchFamily="34" charset="0"/>
              </a:rPr>
              <a:t>1a</a:t>
            </a:r>
            <a:r>
              <a:rPr lang="en-US" dirty="0">
                <a:solidFill>
                  <a:srgbClr val="FF2500"/>
                </a:solidFill>
                <a:effectLst/>
                <a:latin typeface="Lucida Grande" panose="020B0600040502020204" pitchFamily="34" charset="0"/>
              </a:rPr>
              <a:t>proselyte; and when he becomes one, you make him twice as much a son of </a:t>
            </a:r>
            <a:r>
              <a:rPr lang="en-US" baseline="30000" dirty="0">
                <a:solidFill>
                  <a:srgbClr val="FF2500"/>
                </a:solidFill>
                <a:effectLst/>
                <a:latin typeface="Lucida Grande" panose="020B0600040502020204" pitchFamily="34" charset="0"/>
              </a:rPr>
              <a:t>2b</a:t>
            </a:r>
            <a:r>
              <a:rPr lang="en-US" dirty="0">
                <a:solidFill>
                  <a:srgbClr val="FF2500"/>
                </a:solidFill>
                <a:effectLst/>
                <a:latin typeface="Lucida Grande" panose="020B0600040502020204" pitchFamily="34" charset="0"/>
              </a:rPr>
              <a:t>hell as yourselves.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23:16</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“Woe to you,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blind</a:t>
            </a:r>
            <a:r>
              <a:rPr lang="en-US" dirty="0">
                <a:solidFill>
                  <a:srgbClr val="FF2500"/>
                </a:solidFill>
                <a:effectLst/>
                <a:latin typeface="Lucida Grande" panose="020B0600040502020204" pitchFamily="34" charset="0"/>
              </a:rPr>
              <a:t> guides, who say,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Whoever</a:t>
            </a:r>
            <a:r>
              <a:rPr lang="en-US" dirty="0">
                <a:solidFill>
                  <a:srgbClr val="FF2500"/>
                </a:solidFill>
                <a:effectLst/>
                <a:latin typeface="Lucida Grande" panose="020B0600040502020204" pitchFamily="34" charset="0"/>
              </a:rPr>
              <a:t> swears by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temple, that is nothing; but whoever swears by the gold of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temple is obligated.’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17</a:t>
            </a:r>
            <a:r>
              <a:rPr lang="en-US" dirty="0">
                <a:solidFill>
                  <a:srgbClr val="FF2500"/>
                </a:solidFill>
                <a:effectLst/>
                <a:latin typeface="Lucida Grande" panose="020B0600040502020204" pitchFamily="34" charset="0"/>
              </a:rPr>
              <a:t> “You fools and blind men!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Which</a:t>
            </a:r>
            <a:r>
              <a:rPr lang="en-US" dirty="0">
                <a:solidFill>
                  <a:srgbClr val="FF2500"/>
                </a:solidFill>
                <a:effectLst/>
                <a:latin typeface="Lucida Grande" panose="020B0600040502020204" pitchFamily="34" charset="0"/>
              </a:rPr>
              <a:t> is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more important, the gold or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temple that sanctified the gold?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18</a:t>
            </a:r>
            <a:r>
              <a:rPr lang="en-US" dirty="0">
                <a:solidFill>
                  <a:srgbClr val="FF2500"/>
                </a:solidFill>
                <a:effectLst/>
                <a:latin typeface="Lucida Grande" panose="020B0600040502020204" pitchFamily="34" charset="0"/>
              </a:rPr>
              <a:t> “And, ‘Whoever swears by the altar, that is nothing, but whoever swears by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offering on it, he is obligated.’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19</a:t>
            </a:r>
            <a:r>
              <a:rPr lang="en-US" dirty="0">
                <a:solidFill>
                  <a:srgbClr val="FF2500"/>
                </a:solidFill>
                <a:effectLst/>
                <a:latin typeface="Lucida Grande" panose="020B0600040502020204" pitchFamily="34" charset="0"/>
              </a:rPr>
              <a:t> “You blind men,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which</a:t>
            </a:r>
            <a:r>
              <a:rPr lang="en-US" dirty="0">
                <a:solidFill>
                  <a:srgbClr val="FF2500"/>
                </a:solidFill>
                <a:effectLst/>
                <a:latin typeface="Lucida Grande" panose="020B0600040502020204" pitchFamily="34" charset="0"/>
              </a:rPr>
              <a:t> is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more important,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offering, or the altar that sanctifies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offering?</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20</a:t>
            </a:r>
            <a:r>
              <a:rPr lang="en-US" dirty="0">
                <a:solidFill>
                  <a:srgbClr val="FF2500"/>
                </a:solidFill>
                <a:effectLst/>
                <a:latin typeface="Lucida Grande" panose="020B0600040502020204" pitchFamily="34" charset="0"/>
              </a:rPr>
              <a:t> “Therefore,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whoever swears by the altar, swears both by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the altar and by everything on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21</a:t>
            </a:r>
            <a:r>
              <a:rPr lang="en-US" dirty="0">
                <a:solidFill>
                  <a:srgbClr val="FF2500"/>
                </a:solidFill>
                <a:effectLst/>
                <a:latin typeface="Lucida Grande" panose="020B0600040502020204" pitchFamily="34" charset="0"/>
              </a:rPr>
              <a:t> “And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whoever swears by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temple, swears both by </a:t>
            </a:r>
            <a:r>
              <a:rPr lang="en-US" baseline="30000" dirty="0">
                <a:solidFill>
                  <a:srgbClr val="FF2500"/>
                </a:solidFill>
                <a:effectLst/>
                <a:latin typeface="Lucida Grande" panose="020B0600040502020204" pitchFamily="34" charset="0"/>
              </a:rPr>
              <a:t>3</a:t>
            </a:r>
            <a:r>
              <a:rPr lang="en-US" dirty="0">
                <a:solidFill>
                  <a:srgbClr val="FF2500"/>
                </a:solidFill>
                <a:effectLst/>
                <a:latin typeface="Lucida Grande" panose="020B0600040502020204" pitchFamily="34" charset="0"/>
              </a:rPr>
              <a:t>the temple and by Him who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dwells</a:t>
            </a:r>
            <a:r>
              <a:rPr lang="en-US" dirty="0">
                <a:solidFill>
                  <a:srgbClr val="FF2500"/>
                </a:solidFill>
                <a:effectLst/>
                <a:latin typeface="Lucida Grande" panose="020B0600040502020204" pitchFamily="34" charset="0"/>
              </a:rPr>
              <a:t> within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22</a:t>
            </a:r>
            <a:r>
              <a:rPr lang="en-US" dirty="0">
                <a:solidFill>
                  <a:srgbClr val="FF2500"/>
                </a:solidFill>
                <a:effectLst/>
                <a:latin typeface="Lucida Grande" panose="020B0600040502020204" pitchFamily="34" charset="0"/>
              </a:rPr>
              <a:t> “And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whoever swears by heaven,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swears</a:t>
            </a:r>
            <a:r>
              <a:rPr lang="en-US" dirty="0">
                <a:solidFill>
                  <a:srgbClr val="FF2500"/>
                </a:solidFill>
                <a:effectLst/>
                <a:latin typeface="Lucida Grande" panose="020B0600040502020204" pitchFamily="34" charset="0"/>
              </a:rPr>
              <a:t> both by the throne of God and by Him who sits upon it.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23:23</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Woe</a:t>
            </a:r>
            <a:r>
              <a:rPr lang="en-US" dirty="0">
                <a:solidFill>
                  <a:srgbClr val="FF2500"/>
                </a:solidFill>
                <a:effectLst/>
                <a:latin typeface="Lucida Grande" panose="020B0600040502020204" pitchFamily="34" charset="0"/>
              </a:rPr>
              <a:t> to you, scribes and Pharisees, hypocrites! For you tithe mint and dill and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cummin, and have neglected the weightier provisions of the law: justice and mercy and faithfulness; but these are the things you should have done without neglecting the others.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24</a:t>
            </a:r>
            <a:r>
              <a:rPr lang="en-US" dirty="0">
                <a:solidFill>
                  <a:srgbClr val="FF2500"/>
                </a:solidFill>
                <a:effectLst/>
                <a:latin typeface="Lucida Grande" panose="020B0600040502020204" pitchFamily="34" charset="0"/>
              </a:rPr>
              <a:t> “You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blind</a:t>
            </a:r>
            <a:r>
              <a:rPr lang="en-US" dirty="0">
                <a:solidFill>
                  <a:srgbClr val="FF2500"/>
                </a:solidFill>
                <a:effectLst/>
                <a:latin typeface="Lucida Grande" panose="020B0600040502020204" pitchFamily="34" charset="0"/>
              </a:rPr>
              <a:t> guides, who strain out a gnat and swallow a camel!</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23:25</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“Woe to you, scribes and Pharisees, hypocrites! For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you</a:t>
            </a:r>
            <a:r>
              <a:rPr lang="en-US" dirty="0">
                <a:solidFill>
                  <a:srgbClr val="FF2500"/>
                </a:solidFill>
                <a:effectLst/>
                <a:latin typeface="Lucida Grande" panose="020B0600040502020204" pitchFamily="34" charset="0"/>
              </a:rPr>
              <a:t> clean the outside of the cup and of the dish, but inside they are full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of robbery and self-indulgence.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26</a:t>
            </a:r>
            <a:r>
              <a:rPr lang="en-US" dirty="0">
                <a:solidFill>
                  <a:srgbClr val="FF2500"/>
                </a:solidFill>
                <a:effectLst/>
                <a:latin typeface="Lucida Grande" panose="020B0600040502020204" pitchFamily="34" charset="0"/>
              </a:rPr>
              <a:t> “You blind Pharisee, first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clean</a:t>
            </a:r>
            <a:r>
              <a:rPr lang="en-US" dirty="0">
                <a:solidFill>
                  <a:srgbClr val="FF2500"/>
                </a:solidFill>
                <a:effectLst/>
                <a:latin typeface="Lucida Grande" panose="020B0600040502020204" pitchFamily="34" charset="0"/>
              </a:rPr>
              <a:t> the inside of the cup and of the dish, so that the outside of it may become clean also.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23:27</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Woe</a:t>
            </a:r>
            <a:r>
              <a:rPr lang="en-US" dirty="0">
                <a:solidFill>
                  <a:srgbClr val="FF2500"/>
                </a:solidFill>
                <a:effectLst/>
                <a:latin typeface="Lucida Grande" panose="020B0600040502020204" pitchFamily="34" charset="0"/>
              </a:rPr>
              <a:t> to you, scribes and Pharisees, hypocrites! For you are like whitewashed tombs which on the outside appear beautiful, but inside they are full of dead men’s bones and all uncleanness.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28</a:t>
            </a:r>
            <a:r>
              <a:rPr lang="en-US" dirty="0">
                <a:solidFill>
                  <a:srgbClr val="FF2500"/>
                </a:solidFill>
                <a:effectLst/>
                <a:latin typeface="Lucida Grande" panose="020B0600040502020204" pitchFamily="34" charset="0"/>
              </a:rPr>
              <a:t> “So you, too, outwardly appear righteous to men, but inwardly you are full of hypocrisy and lawlessness.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23:29</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Woe</a:t>
            </a:r>
            <a:r>
              <a:rPr lang="en-US" dirty="0">
                <a:solidFill>
                  <a:srgbClr val="FF2500"/>
                </a:solidFill>
                <a:effectLst/>
                <a:latin typeface="Lucida Grande" panose="020B0600040502020204" pitchFamily="34" charset="0"/>
              </a:rPr>
              <a:t> to you, scribes and Pharisees, hypocrites! For you build the tombs of the prophets and adorn the monuments of the righteous,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and say, ‘If we had been living in the days of our fathers, we would not have been partners with them in shedding the blood of the prophets.’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“So you testify against yourselves, that you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are</a:t>
            </a:r>
            <a:r>
              <a:rPr lang="en-US" dirty="0">
                <a:solidFill>
                  <a:srgbClr val="FF2500"/>
                </a:solidFill>
                <a:effectLst/>
                <a:latin typeface="Lucida Grande" panose="020B0600040502020204" pitchFamily="34" charset="0"/>
              </a:rPr>
              <a:t>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sons of those who murdered the prophets.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“Fill up, then, the measure of the guilt of your fathers.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33</a:t>
            </a:r>
            <a:r>
              <a:rPr lang="en-US" dirty="0">
                <a:solidFill>
                  <a:srgbClr val="FF2500"/>
                </a:solidFill>
                <a:effectLst/>
                <a:latin typeface="Lucida Grande" panose="020B0600040502020204" pitchFamily="34" charset="0"/>
              </a:rPr>
              <a:t> “You serpents,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you</a:t>
            </a:r>
            <a:r>
              <a:rPr lang="en-US" dirty="0">
                <a:solidFill>
                  <a:srgbClr val="FF2500"/>
                </a:solidFill>
                <a:effectLst/>
                <a:latin typeface="Lucida Grande" panose="020B0600040502020204" pitchFamily="34" charset="0"/>
              </a:rPr>
              <a:t> brood of vipers, how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will you escape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sentence of </a:t>
            </a:r>
            <a:r>
              <a:rPr lang="en-US" baseline="30000" dirty="0">
                <a:solidFill>
                  <a:srgbClr val="FF2500"/>
                </a:solidFill>
                <a:effectLst/>
                <a:latin typeface="Lucida Grande" panose="020B0600040502020204" pitchFamily="34" charset="0"/>
              </a:rPr>
              <a:t>3b</a:t>
            </a:r>
            <a:r>
              <a:rPr lang="en-US" dirty="0">
                <a:solidFill>
                  <a:srgbClr val="FF2500"/>
                </a:solidFill>
                <a:effectLst/>
                <a:latin typeface="Lucida Grande" panose="020B0600040502020204" pitchFamily="34" charset="0"/>
              </a:rPr>
              <a:t>hell?</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23:34</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Therefore</a:t>
            </a:r>
            <a:r>
              <a:rPr lang="en-US" dirty="0">
                <a:solidFill>
                  <a:srgbClr val="FF2500"/>
                </a:solidFill>
                <a:effectLst/>
                <a:latin typeface="Lucida Grande" panose="020B0600040502020204" pitchFamily="34" charset="0"/>
              </a:rPr>
              <a:t>, behold,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I</a:t>
            </a:r>
            <a:r>
              <a:rPr lang="en-US" dirty="0">
                <a:solidFill>
                  <a:srgbClr val="FF2500"/>
                </a:solidFill>
                <a:effectLst/>
                <a:latin typeface="Lucida Grande" panose="020B0600040502020204" pitchFamily="34" charset="0"/>
              </a:rPr>
              <a:t> am sending you prophets and wise men and scribes; some of them you will kill and crucify, and some of them you will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scourge</a:t>
            </a:r>
            <a:r>
              <a:rPr lang="en-US" dirty="0">
                <a:solidFill>
                  <a:srgbClr val="FF2500"/>
                </a:solidFill>
                <a:effectLst/>
                <a:latin typeface="Lucida Grande" panose="020B0600040502020204" pitchFamily="34" charset="0"/>
              </a:rPr>
              <a:t> in your synagogues, and </a:t>
            </a:r>
            <a:r>
              <a:rPr lang="en-US" baseline="30000" dirty="0" err="1">
                <a:solidFill>
                  <a:srgbClr val="FF2500"/>
                </a:solidFill>
                <a:effectLst/>
                <a:latin typeface="Lucida Grande" panose="020B0600040502020204" pitchFamily="34" charset="0"/>
              </a:rPr>
              <a:t>d</a:t>
            </a:r>
            <a:r>
              <a:rPr lang="en-US" dirty="0" err="1">
                <a:solidFill>
                  <a:srgbClr val="FF2500"/>
                </a:solidFill>
                <a:effectLst/>
                <a:latin typeface="Lucida Grande" panose="020B0600040502020204" pitchFamily="34" charset="0"/>
              </a:rPr>
              <a:t>persecute</a:t>
            </a:r>
            <a:r>
              <a:rPr lang="en-US" dirty="0">
                <a:solidFill>
                  <a:srgbClr val="FF2500"/>
                </a:solidFill>
                <a:effectLst/>
                <a:latin typeface="Lucida Grande" panose="020B0600040502020204" pitchFamily="34" charset="0"/>
              </a:rPr>
              <a:t> from city to city,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35</a:t>
            </a:r>
            <a:r>
              <a:rPr lang="en-US" dirty="0">
                <a:solidFill>
                  <a:srgbClr val="FF2500"/>
                </a:solidFill>
                <a:effectLst/>
                <a:latin typeface="Lucida Grande" panose="020B0600040502020204" pitchFamily="34" charset="0"/>
              </a:rPr>
              <a:t> so that upon you may fall the guilt of all the righteous blood shed on earth, from the blood of righteous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Abel</a:t>
            </a:r>
            <a:r>
              <a:rPr lang="en-US" dirty="0">
                <a:solidFill>
                  <a:srgbClr val="FF2500"/>
                </a:solidFill>
                <a:effectLst/>
                <a:latin typeface="Lucida Grande" panose="020B0600040502020204" pitchFamily="34" charset="0"/>
              </a:rPr>
              <a:t> to the blood of Zechariah, the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son</a:t>
            </a:r>
            <a:r>
              <a:rPr lang="en-US" dirty="0">
                <a:solidFill>
                  <a:srgbClr val="FF2500"/>
                </a:solidFill>
                <a:effectLst/>
                <a:latin typeface="Lucida Grande" panose="020B0600040502020204" pitchFamily="34" charset="0"/>
              </a:rPr>
              <a:t> of </a:t>
            </a:r>
            <a:r>
              <a:rPr lang="en-US" dirty="0" err="1">
                <a:solidFill>
                  <a:srgbClr val="FF2500"/>
                </a:solidFill>
                <a:effectLst/>
                <a:latin typeface="Lucida Grande" panose="020B0600040502020204" pitchFamily="34" charset="0"/>
              </a:rPr>
              <a:t>Berechiah</a:t>
            </a:r>
            <a:r>
              <a:rPr lang="en-US" dirty="0">
                <a:solidFill>
                  <a:srgbClr val="FF2500"/>
                </a:solidFill>
                <a:effectLst/>
                <a:latin typeface="Lucida Grande" panose="020B0600040502020204" pitchFamily="34" charset="0"/>
              </a:rPr>
              <a:t>, whom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you</a:t>
            </a:r>
            <a:r>
              <a:rPr lang="en-US" dirty="0">
                <a:solidFill>
                  <a:srgbClr val="FF2500"/>
                </a:solidFill>
                <a:effectLst/>
                <a:latin typeface="Lucida Grande" panose="020B0600040502020204" pitchFamily="34" charset="0"/>
              </a:rPr>
              <a:t> murdered between the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temple and the altar.</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36</a:t>
            </a:r>
            <a:r>
              <a:rPr lang="en-US" dirty="0">
                <a:solidFill>
                  <a:srgbClr val="FF2500"/>
                </a:solidFill>
                <a:effectLst/>
                <a:latin typeface="Lucida Grande" panose="020B0600040502020204" pitchFamily="34" charset="0"/>
              </a:rPr>
              <a:t> “Truly I say to you, all these things will come upon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this</a:t>
            </a:r>
            <a:r>
              <a:rPr lang="en-US" dirty="0">
                <a:solidFill>
                  <a:srgbClr val="FF2500"/>
                </a:solidFill>
                <a:effectLst/>
                <a:latin typeface="Lucida Grande" panose="020B0600040502020204" pitchFamily="34" charset="0"/>
              </a:rPr>
              <a:t> generation.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Lament over Jerusalem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23:37</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Jerusalem</a:t>
            </a:r>
            <a:r>
              <a:rPr lang="en-US" dirty="0">
                <a:solidFill>
                  <a:srgbClr val="FF2500"/>
                </a:solidFill>
                <a:effectLst/>
                <a:latin typeface="Lucida Grande" panose="020B0600040502020204" pitchFamily="34" charset="0"/>
              </a:rPr>
              <a:t>, Jerusalem, who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kills</a:t>
            </a:r>
            <a:r>
              <a:rPr lang="en-US" dirty="0">
                <a:solidFill>
                  <a:srgbClr val="FF2500"/>
                </a:solidFill>
                <a:effectLst/>
                <a:latin typeface="Lucida Grande" panose="020B0600040502020204" pitchFamily="34" charset="0"/>
              </a:rPr>
              <a:t> the prophets and stones those who are sent to her! How often I wanted to gather your children together, </a:t>
            </a:r>
            <a:r>
              <a:rPr lang="en-US" baseline="30000" dirty="0" err="1">
                <a:solidFill>
                  <a:srgbClr val="FF2500"/>
                </a:solidFill>
                <a:effectLst/>
                <a:latin typeface="Lucida Grande" panose="020B0600040502020204" pitchFamily="34" charset="0"/>
              </a:rPr>
              <a:t>c</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way a hen gathers her chicks under her wings, and you were unwilling.</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“Behold,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your</a:t>
            </a:r>
            <a:r>
              <a:rPr lang="en-US" dirty="0">
                <a:solidFill>
                  <a:srgbClr val="FF2500"/>
                </a:solidFill>
                <a:effectLst/>
                <a:latin typeface="Lucida Grande" panose="020B0600040502020204" pitchFamily="34" charset="0"/>
              </a:rPr>
              <a:t> house is being left to you desolate!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“For I say to you, from now on you will not see Me until you say,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BLESSED</a:t>
            </a:r>
            <a:r>
              <a:rPr lang="en-US" dirty="0">
                <a:solidFill>
                  <a:srgbClr val="FF2500"/>
                </a:solidFill>
                <a:effectLst/>
                <a:latin typeface="Lucida Grande" panose="020B0600040502020204" pitchFamily="34" charset="0"/>
              </a:rPr>
              <a:t> IS HE WHO COMES IN THE NAME OF THE LORD!’”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12:38</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In</a:t>
            </a:r>
            <a:r>
              <a:rPr lang="en-US" dirty="0">
                <a:solidFill>
                  <a:srgbClr val="000000"/>
                </a:solidFill>
                <a:effectLst/>
                <a:latin typeface="Lucida Grande" panose="020B0600040502020204" pitchFamily="34" charset="0"/>
              </a:rPr>
              <a:t> His teaching He was saying: </a:t>
            </a:r>
            <a:r>
              <a:rPr lang="en-US" dirty="0">
                <a:solidFill>
                  <a:srgbClr val="FF2500"/>
                </a:solidFill>
                <a:effectLst/>
                <a:latin typeface="Lucida Grande" panose="020B0600040502020204" pitchFamily="34" charset="0"/>
              </a:rPr>
              <a:t>“Beware of the scribes who like to walk around in long robes, and like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respectful</a:t>
            </a:r>
            <a:r>
              <a:rPr lang="en-US" dirty="0">
                <a:solidFill>
                  <a:srgbClr val="FF2500"/>
                </a:solidFill>
                <a:effectLst/>
                <a:latin typeface="Lucida Grande" panose="020B0600040502020204" pitchFamily="34" charset="0"/>
              </a:rPr>
              <a:t> greetings in the marketplaces,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and chief seats in the synagogues and places of honor at banquets,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0000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who</a:t>
            </a:r>
            <a:r>
              <a:rPr lang="en-US" dirty="0">
                <a:solidFill>
                  <a:srgbClr val="FF2500"/>
                </a:solidFill>
                <a:effectLst/>
                <a:latin typeface="Lucida Grande" panose="020B0600040502020204" pitchFamily="34" charset="0"/>
              </a:rPr>
              <a:t> devour widows’ houses, and for appearance’s sake offer long prayers; these will receive greater condemnation.”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20:45</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And</a:t>
            </a:r>
            <a:r>
              <a:rPr lang="en-US" dirty="0">
                <a:solidFill>
                  <a:srgbClr val="000000"/>
                </a:solidFill>
                <a:effectLst/>
                <a:latin typeface="Lucida Grande" panose="020B0600040502020204" pitchFamily="34" charset="0"/>
              </a:rPr>
              <a:t> while all the people were listening, He said to the disciples, </a:t>
            </a:r>
            <a:r>
              <a:rPr lang="en-US" b="1" baseline="30000" dirty="0">
                <a:solidFill>
                  <a:srgbClr val="006699"/>
                </a:solidFill>
                <a:effectLst/>
                <a:latin typeface="Helvetica Neue" panose="02000503000000020004" pitchFamily="2" charset="0"/>
              </a:rPr>
              <a:t>46</a:t>
            </a:r>
            <a:r>
              <a:rPr lang="en-US" dirty="0">
                <a:solidFill>
                  <a:srgbClr val="FF2500"/>
                </a:solidFill>
                <a:effectLst/>
                <a:latin typeface="Lucida Grande" panose="020B0600040502020204" pitchFamily="34" charset="0"/>
              </a:rPr>
              <a:t> “Beware of the scribes,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who</a:t>
            </a:r>
            <a:r>
              <a:rPr lang="en-US" dirty="0">
                <a:solidFill>
                  <a:srgbClr val="FF2500"/>
                </a:solidFill>
                <a:effectLst/>
                <a:latin typeface="Lucida Grande" panose="020B0600040502020204" pitchFamily="34" charset="0"/>
              </a:rPr>
              <a:t> like to walk around in long robes, and love respectful greetings in the marketplaces, and chief seats in the synagogues and places of honor at banquets,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47</a:t>
            </a:r>
            <a:r>
              <a:rPr lang="en-US" dirty="0">
                <a:solidFill>
                  <a:srgbClr val="FF2500"/>
                </a:solidFill>
                <a:effectLst/>
                <a:latin typeface="Lucida Grande" panose="020B0600040502020204" pitchFamily="34" charset="0"/>
              </a:rPr>
              <a:t> who devour widows’ houses, and for appearance’s sake offer long prayers. These will receive greater condemnation.”</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p:txBody>
      </p:sp>
      <p:sp>
        <p:nvSpPr>
          <p:cNvPr id="4" name="Slide Number Placeholder 3"/>
          <p:cNvSpPr>
            <a:spLocks noGrp="1"/>
          </p:cNvSpPr>
          <p:nvPr>
            <p:ph type="sldNum" sz="quarter" idx="5"/>
          </p:nvPr>
        </p:nvSpPr>
        <p:spPr/>
        <p:txBody>
          <a:bodyPr/>
          <a:lstStyle/>
          <a:p>
            <a:fld id="{C655B0B5-E42E-4986-80AC-A7650ED7D9A5}" type="slidenum">
              <a:rPr lang="en-GB" smtClean="0"/>
              <a:t>126</a:t>
            </a:fld>
            <a:endParaRPr lang="en-GB"/>
          </a:p>
        </p:txBody>
      </p:sp>
    </p:spTree>
    <p:extLst>
      <p:ext uri="{BB962C8B-B14F-4D97-AF65-F5344CB8AC3E}">
        <p14:creationId xmlns:p14="http://schemas.microsoft.com/office/powerpoint/2010/main" val="226558203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The Widow’s Mites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12:41</a:t>
            </a:r>
            <a:r>
              <a:rPr lang="en-US" dirty="0">
                <a:effectLst/>
                <a:latin typeface="Lucida Grande" panose="020B0600040502020204" pitchFamily="34" charset="0"/>
              </a:rPr>
              <a:t>   And He sat down opposite the treasury, and began observing how the people were putting money into the treasury; and many rich people were putting in large sums. </a:t>
            </a:r>
            <a:r>
              <a:rPr lang="en-US" b="1" baseline="30000" dirty="0">
                <a:solidFill>
                  <a:srgbClr val="006699"/>
                </a:solidFill>
                <a:effectLst/>
                <a:latin typeface="Helvetica Neue" panose="02000503000000020004" pitchFamily="2" charset="0"/>
              </a:rPr>
              <a:t>42</a:t>
            </a:r>
            <a:r>
              <a:rPr lang="en-US" dirty="0">
                <a:effectLst/>
                <a:latin typeface="Lucida Grande" panose="020B0600040502020204" pitchFamily="34" charset="0"/>
              </a:rPr>
              <a:t> A poor widow came and put in two </a:t>
            </a:r>
            <a:r>
              <a:rPr lang="en-US" baseline="30000" dirty="0">
                <a:effectLst/>
                <a:latin typeface="Lucida Grande" panose="020B0600040502020204" pitchFamily="34" charset="0"/>
              </a:rPr>
              <a:t>1</a:t>
            </a:r>
            <a:r>
              <a:rPr lang="en-US" dirty="0">
                <a:effectLst/>
                <a:latin typeface="Lucida Grande" panose="020B0600040502020204" pitchFamily="34" charset="0"/>
              </a:rPr>
              <a:t>small copper coins, which amount to a cent. </a:t>
            </a:r>
            <a:r>
              <a:rPr lang="en-US" b="1" baseline="30000" dirty="0">
                <a:solidFill>
                  <a:srgbClr val="006699"/>
                </a:solidFill>
                <a:effectLst/>
                <a:latin typeface="Helvetica Neue" panose="02000503000000020004" pitchFamily="2" charset="0"/>
              </a:rPr>
              <a:t>43</a:t>
            </a:r>
            <a:r>
              <a:rPr lang="en-US" dirty="0">
                <a:effectLst/>
                <a:latin typeface="Lucida Grande" panose="020B0600040502020204" pitchFamily="34" charset="0"/>
              </a:rPr>
              <a:t> Calling His disciples to Him, He said to them, </a:t>
            </a:r>
            <a:r>
              <a:rPr lang="en-US" dirty="0">
                <a:solidFill>
                  <a:srgbClr val="FF2500"/>
                </a:solidFill>
                <a:effectLst/>
                <a:latin typeface="Lucida Grande" panose="020B0600040502020204" pitchFamily="34" charset="0"/>
              </a:rPr>
              <a:t>“Truly I say to you, this poor widow put in more than all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the contributors to the treasury;</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44</a:t>
            </a:r>
            <a:r>
              <a:rPr lang="en-US" dirty="0">
                <a:solidFill>
                  <a:srgbClr val="FF2500"/>
                </a:solidFill>
                <a:effectLst/>
                <a:latin typeface="Lucida Grande" panose="020B0600040502020204" pitchFamily="34" charset="0"/>
              </a:rPr>
              <a:t> for they all put in out of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surplus, but she, out of her poverty, put in all she owned,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all she had to live on.”</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The Widow’s Gift</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21:1</a:t>
            </a:r>
            <a:r>
              <a:rPr lang="en-US" dirty="0">
                <a:solidFill>
                  <a:srgbClr val="000000"/>
                </a:solidFill>
                <a:effectLst/>
                <a:latin typeface="Lucida Grande" panose="020B0600040502020204" pitchFamily="34" charset="0"/>
              </a:rPr>
              <a:t>   And He looked up and saw the rich putting their gifts into the treasury. </a:t>
            </a:r>
            <a:r>
              <a:rPr lang="en-US" b="1" baseline="30000" dirty="0">
                <a:solidFill>
                  <a:srgbClr val="006699"/>
                </a:solidFill>
                <a:effectLst/>
                <a:latin typeface="Helvetica Neue" panose="02000503000000020004" pitchFamily="2" charset="0"/>
              </a:rPr>
              <a:t>2</a:t>
            </a:r>
            <a:r>
              <a:rPr lang="en-US" dirty="0">
                <a:solidFill>
                  <a:srgbClr val="000000"/>
                </a:solidFill>
                <a:effectLst/>
                <a:latin typeface="Lucida Grande" panose="020B0600040502020204" pitchFamily="34" charset="0"/>
              </a:rPr>
              <a:t> And He saw a poor widow putting in two small copper coins. </a:t>
            </a:r>
            <a:r>
              <a:rPr lang="en-US" b="1" baseline="30000" dirty="0">
                <a:solidFill>
                  <a:srgbClr val="006699"/>
                </a:solidFill>
                <a:effectLst/>
                <a:latin typeface="Helvetica Neue" panose="02000503000000020004" pitchFamily="2" charset="0"/>
              </a:rPr>
              <a:t>3</a:t>
            </a:r>
            <a:r>
              <a:rPr lang="en-US" dirty="0">
                <a:solidFill>
                  <a:srgbClr val="000000"/>
                </a:solidFill>
                <a:effectLst/>
                <a:latin typeface="Lucida Grande" panose="020B0600040502020204" pitchFamily="34" charset="0"/>
              </a:rPr>
              <a:t> And He said, </a:t>
            </a:r>
            <a:r>
              <a:rPr lang="en-US" dirty="0">
                <a:solidFill>
                  <a:srgbClr val="FF2500"/>
                </a:solidFill>
                <a:effectLst/>
                <a:latin typeface="Lucida Grande" panose="020B0600040502020204" pitchFamily="34" charset="0"/>
              </a:rPr>
              <a:t>“Truly I say to you, this poor widow put in more than all of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for they all out of their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surplus put into the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offering; but she out of her poverty put in all </a:t>
            </a:r>
            <a:r>
              <a:rPr lang="en-US" baseline="30000" dirty="0">
                <a:solidFill>
                  <a:srgbClr val="FF2500"/>
                </a:solidFill>
                <a:effectLst/>
                <a:latin typeface="Lucida Grande" panose="020B0600040502020204" pitchFamily="34" charset="0"/>
              </a:rPr>
              <a:t>3</a:t>
            </a:r>
            <a:r>
              <a:rPr lang="en-US" dirty="0">
                <a:solidFill>
                  <a:srgbClr val="FF2500"/>
                </a:solidFill>
                <a:effectLst/>
                <a:latin typeface="Lucida Grande" panose="020B0600040502020204" pitchFamily="34" charset="0"/>
              </a:rPr>
              <a:t>that she had to live on.”</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127</a:t>
            </a:fld>
            <a:endParaRPr lang="en-GB"/>
          </a:p>
        </p:txBody>
      </p:sp>
    </p:spTree>
    <p:extLst>
      <p:ext uri="{BB962C8B-B14F-4D97-AF65-F5344CB8AC3E}">
        <p14:creationId xmlns:p14="http://schemas.microsoft.com/office/powerpoint/2010/main" val="305409551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0364886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FDC22C-1763-4743-9455-51E60A073A1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p:spPr>
      </p:sp>
      <p:sp>
        <p:nvSpPr>
          <p:cNvPr id="430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The </a:t>
            </a:r>
            <a:r>
              <a:rPr lang="en-US" b="0" dirty="0" err="1">
                <a:latin typeface="Arial" panose="020B0604020202020204" pitchFamily="34" charset="0"/>
                <a:ea typeface="ＭＳ Ｐゴシック" charset="0"/>
                <a:cs typeface="Arial" panose="020B0604020202020204" pitchFamily="34" charset="0"/>
              </a:rPr>
              <a:t>phrase "times</a:t>
            </a:r>
            <a:r>
              <a:rPr lang="en-US" b="0" dirty="0">
                <a:latin typeface="Arial" panose="020B0604020202020204" pitchFamily="34" charset="0"/>
                <a:ea typeface="ＭＳ Ｐゴシック" charset="0"/>
                <a:cs typeface="Arial" panose="020B0604020202020204" pitchFamily="34" charset="0"/>
              </a:rPr>
              <a:t> of the Gentiles” is not in Daniel. But the concept is throughout his prophecy. It refers to the period when Israel would have no king over its land—beginning around the time of Jerusalem’s destruction and lasting until Jesus rules over the nation after his return.</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b="0" dirty="0">
                <a:ea typeface="ＭＳ Ｐゴシック" charset="0"/>
                <a:cs typeface="ＭＳ Ｐゴシック" charset="0"/>
              </a:rPr>
              <a:t>Jesus alone referred </a:t>
            </a:r>
            <a:r>
              <a:rPr lang="en-US" b="0" dirty="0" err="1">
                <a:ea typeface="ＭＳ Ｐゴシック" charset="0"/>
                <a:cs typeface="ＭＳ Ｐゴシック" charset="0"/>
              </a:rPr>
              <a:t>to "the times of the Gentiles" in Luke 21:24. However, the entire book of Daniel refers to this period of Gentile rule over Israel that interrupts the nation's rule by a son of David, although</a:t>
            </a:r>
            <a:r>
              <a:rPr lang="en-US" b="0" dirty="0">
                <a:ea typeface="ＭＳ Ｐゴシック" charset="0"/>
                <a:cs typeface="ＭＳ Ｐゴシック" charset="0"/>
              </a:rPr>
              <a:t> not by this phrase.  </a:t>
            </a:r>
          </a:p>
          <a:p>
            <a:pPr eaLnBrk="1" hangingPunct="1"/>
            <a:r>
              <a:rPr lang="en-US" b="0" dirty="0">
                <a:ea typeface="ＭＳ Ｐゴシック" charset="0"/>
                <a:cs typeface="ＭＳ Ｐゴシック" charset="0"/>
              </a:rPr>
              <a:t>______</a:t>
            </a:r>
          </a:p>
          <a:p>
            <a:pPr eaLnBrk="1" hangingPunct="1"/>
            <a:r>
              <a:rPr lang="en-US" b="0" dirty="0">
                <a:ea typeface="ＭＳ Ｐゴシック" charset="0"/>
                <a:cs typeface="ＭＳ Ｐゴシック" charset="0"/>
              </a:rPr>
              <a:t>Common-434</a:t>
            </a:r>
          </a:p>
          <a:p>
            <a:pPr eaLnBrk="1" hangingPunct="1"/>
            <a:r>
              <a:rPr lang="en-US" b="0" dirty="0">
                <a:ea typeface="ＭＳ Ｐゴシック" charset="0"/>
                <a:cs typeface="ＭＳ Ｐゴシック" charset="0"/>
              </a:rPr>
              <a:t>BE-42-Luke-80</a:t>
            </a:r>
          </a:p>
          <a:p>
            <a:pPr eaLnBrk="1" hangingPunct="1"/>
            <a:r>
              <a:rPr lang="en-US" b="0" dirty="0">
                <a:ea typeface="ＭＳ Ｐゴシック" charset="0"/>
                <a:cs typeface="ＭＳ Ｐゴシック" charset="0"/>
              </a:rPr>
              <a:t>LC-07-Presentation-12</a:t>
            </a:r>
          </a:p>
          <a:p>
            <a:pPr eaLnBrk="1" hangingPunct="1"/>
            <a:r>
              <a:rPr lang="en-US" b="0" dirty="0">
                <a:ea typeface="ＭＳ Ｐゴシック" charset="0"/>
                <a:cs typeface="ＭＳ Ｐゴシック" charset="0"/>
              </a:rPr>
              <a:t>LC-08-Preparation for the Death of the King-24</a:t>
            </a:r>
          </a:p>
          <a:p>
            <a:pPr eaLnBrk="1" hangingPunct="1"/>
            <a:r>
              <a:rPr lang="en-US" b="0" dirty="0">
                <a:ea typeface="ＭＳ Ｐゴシック" charset="0"/>
                <a:cs typeface="ＭＳ Ｐゴシック" charset="0"/>
              </a:rPr>
              <a:t>OS-27-Daniel-21, 383</a:t>
            </a:r>
          </a:p>
          <a:p>
            <a:pPr eaLnBrk="1" hangingPunct="1"/>
            <a:r>
              <a:rPr lang="en-US" b="0" dirty="0">
                <a:ea typeface="ＭＳ Ｐゴシック" charset="0"/>
                <a:cs typeface="ＭＳ Ｐゴシック" charset="0"/>
              </a:rPr>
              <a:t>NS-03-Luke 13-24-slide 137</a:t>
            </a:r>
          </a:p>
        </p:txBody>
      </p:sp>
    </p:spTree>
    <p:extLst>
      <p:ext uri="{BB962C8B-B14F-4D97-AF65-F5344CB8AC3E}">
        <p14:creationId xmlns:p14="http://schemas.microsoft.com/office/powerpoint/2010/main" val="37872194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AA5FD4-125E-1543-B8E0-42703000C709}"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Who is the Anointed One? Jesus!</a:t>
            </a:r>
          </a:p>
          <a:p>
            <a:r>
              <a:rPr lang="en-US" dirty="0">
                <a:latin typeface="Times New Roman" charset="0"/>
                <a:ea typeface="ＭＳ Ｐゴシック" charset="0"/>
                <a:cs typeface="ＭＳ Ｐゴシック" charset="0"/>
              </a:rPr>
              <a:t>Who is the ruler of verse 26? Titus!</a:t>
            </a:r>
          </a:p>
          <a:p>
            <a:r>
              <a:rPr lang="en-US" dirty="0">
                <a:latin typeface="Times New Roman" charset="0"/>
                <a:ea typeface="ＭＳ Ｐゴシック" charset="0"/>
                <a:cs typeface="ＭＳ Ｐゴシック" charset="0"/>
              </a:rPr>
              <a:t>Who is the ruler of verse 27? Antichrist!</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4CBD3E6-3F73-1146-A857-A8F7BAD6981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5714" name="Rectangle 2"/>
          <p:cNvSpPr>
            <a:spLocks noGrp="1" noRot="1" noChangeAspect="1" noChangeArrowheads="1" noTextEdit="1"/>
          </p:cNvSpPr>
          <p:nvPr>
            <p:ph type="sldImg"/>
          </p:nvPr>
        </p:nvSpPr>
        <p:spPr>
          <a:ln/>
        </p:spPr>
      </p:sp>
      <p:sp>
        <p:nvSpPr>
          <p:cNvPr id="755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CBE0D-C4FB-234C-A8CD-54D0A07FEED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AC1573-CF9D-EF4E-A49F-90FFBB70D19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57762" name="Rectangle 2"/>
          <p:cNvSpPr>
            <a:spLocks noGrp="1" noRot="1" noChangeAspect="1" noChangeArrowheads="1" noTextEdit="1"/>
          </p:cNvSpPr>
          <p:nvPr>
            <p:ph type="sldImg"/>
          </p:nvPr>
        </p:nvSpPr>
        <p:spPr>
          <a:ln/>
        </p:spPr>
      </p:sp>
      <p:sp>
        <p:nvSpPr>
          <p:cNvPr id="757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If the Jewish leaders had considered Daniel 9:25 and performed the math of the 173,880 days, they would have seen that Daniel prophesied that very day more than 600 years before!</a:t>
            </a:r>
          </a:p>
          <a:p>
            <a:r>
              <a:rPr lang="en-US"/>
              <a:t>______________</a:t>
            </a:r>
          </a:p>
          <a:p>
            <a:pPr eaLnBrk="1" hangingPunct="1"/>
            <a:r>
              <a:rPr lang="en-US" b="0" dirty="0">
                <a:ea typeface="ＭＳ Ｐゴシック" charset="0"/>
                <a:cs typeface="ＭＳ Ｐゴシック" charset="0"/>
              </a:rPr>
              <a:t>LC-07-Presentation-18</a:t>
            </a:r>
          </a:p>
          <a:p>
            <a:pPr eaLnBrk="1" hangingPunct="1"/>
            <a:r>
              <a:rPr lang="en-US" b="0" dirty="0">
                <a:ea typeface="ＭＳ Ｐゴシック" charset="0"/>
                <a:cs typeface="ＭＳ Ｐゴシック" charset="0"/>
              </a:rPr>
              <a:t>OS-27-Daniel8-12—slide 73</a:t>
            </a:r>
            <a:endParaRPr lang="en-US"/>
          </a:p>
        </p:txBody>
      </p:sp>
      <p:sp>
        <p:nvSpPr>
          <p:cNvPr id="4" name="Slide Number Placeholder 3"/>
          <p:cNvSpPr>
            <a:spLocks noGrp="1"/>
          </p:cNvSpPr>
          <p:nvPr>
            <p:ph type="sldNum" sz="quarter" idx="5"/>
          </p:nvPr>
        </p:nvSpPr>
        <p:spPr/>
        <p:txBody>
          <a:bodyPr/>
          <a:lstStyle/>
          <a:p>
            <a:fld id="{C655B0B5-E42E-4986-80AC-A7650ED7D9A5}" type="slidenum">
              <a:rPr lang="en-GB" smtClean="0"/>
              <a:t>18</a:t>
            </a:fld>
            <a:endParaRPr lang="en-GB"/>
          </a:p>
        </p:txBody>
      </p:sp>
    </p:spTree>
    <p:extLst>
      <p:ext uri="{BB962C8B-B14F-4D97-AF65-F5344CB8AC3E}">
        <p14:creationId xmlns:p14="http://schemas.microsoft.com/office/powerpoint/2010/main" val="94212769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Daniel 9:27 notes that Jesus will be presented to the nation and then cut off or die. </a:t>
            </a:r>
          </a:p>
        </p:txBody>
      </p:sp>
      <p:sp>
        <p:nvSpPr>
          <p:cNvPr id="4" name="Slide Number Placeholder 3"/>
          <p:cNvSpPr>
            <a:spLocks noGrp="1"/>
          </p:cNvSpPr>
          <p:nvPr>
            <p:ph type="sldNum" sz="quarter" idx="5"/>
          </p:nvPr>
        </p:nvSpPr>
        <p:spPr/>
        <p:txBody>
          <a:bodyPr/>
          <a:lstStyle/>
          <a:p>
            <a:fld id="{C655B0B5-E42E-4986-80AC-A7650ED7D9A5}" type="slidenum">
              <a:rPr lang="en-GB" smtClean="0"/>
              <a:t>20</a:t>
            </a:fld>
            <a:endParaRPr lang="en-GB"/>
          </a:p>
        </p:txBody>
      </p:sp>
    </p:spTree>
    <p:extLst>
      <p:ext uri="{BB962C8B-B14F-4D97-AF65-F5344CB8AC3E}">
        <p14:creationId xmlns:p14="http://schemas.microsoft.com/office/powerpoint/2010/main" val="426293896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1D810E-AC1E-5B49-B084-9E989CFE07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3762" name="Rectangle 2"/>
          <p:cNvSpPr>
            <a:spLocks noGrp="1" noRot="1" noChangeAspect="1" noChangeArrowheads="1"/>
          </p:cNvSpPr>
          <p:nvPr>
            <p:ph type="sldImg"/>
          </p:nvPr>
        </p:nvSpPr>
        <p:spPr>
          <a:solidFill>
            <a:srgbClr val="FFFFFF"/>
          </a:solidFill>
          <a:ln/>
        </p:spPr>
      </p:sp>
      <p:sp>
        <p:nvSpPr>
          <p:cNvPr id="37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4619858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0369F5-840B-3640-8B7E-16ABC71C3D1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3442" name="Rectangle 1026"/>
          <p:cNvSpPr>
            <a:spLocks noGrp="1" noRot="1" noChangeAspect="1" noChangeArrowheads="1" noTextEdit="1"/>
          </p:cNvSpPr>
          <p:nvPr>
            <p:ph type="sldImg"/>
          </p:nvPr>
        </p:nvSpPr>
        <p:spPr>
          <a:ln/>
        </p:spPr>
      </p:sp>
      <p:sp>
        <p:nvSpPr>
          <p:cNvPr id="57344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Jesus invested his final week in Jerusalem and Bethany east of it, going back and forth from Bethany to the city in a purposeful series of events designed to end in his crucifixion and resurrection.</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Common-437</a:t>
            </a:r>
          </a:p>
          <a:p>
            <a:pPr eaLnBrk="1" hangingPunct="1"/>
            <a:r>
              <a:rPr lang="en-US" dirty="0">
                <a:latin typeface="Times New Roman" charset="0"/>
                <a:ea typeface="ＭＳ Ｐゴシック" charset="0"/>
                <a:cs typeface="ＭＳ Ｐゴシック" charset="0"/>
              </a:rPr>
              <a:t>LC-00-NT Chronology-43</a:t>
            </a:r>
          </a:p>
          <a:p>
            <a:pPr eaLnBrk="1" hangingPunct="1"/>
            <a:r>
              <a:rPr lang="en-US" dirty="0">
                <a:latin typeface="Times New Roman" charset="0"/>
                <a:ea typeface="ＭＳ Ｐゴシック" charset="0"/>
                <a:cs typeface="ＭＳ Ｐゴシック" charset="0"/>
              </a:rPr>
              <a:t>LC-08-Official Presentation-21</a:t>
            </a:r>
          </a:p>
          <a:p>
            <a:pPr eaLnBrk="1" hangingPunct="1"/>
            <a:r>
              <a:rPr lang="en-US" dirty="0">
                <a:latin typeface="Times New Roman" charset="0"/>
                <a:ea typeface="ＭＳ Ｐゴシック" charset="0"/>
                <a:cs typeface="ＭＳ Ｐゴシック" charset="0"/>
              </a:rPr>
              <a:t>LC-09-Rejection-9</a:t>
            </a:r>
          </a:p>
          <a:p>
            <a:pPr eaLnBrk="1" hangingPunct="1"/>
            <a:r>
              <a:rPr lang="en-US" dirty="0">
                <a:latin typeface="Times New Roman" charset="0"/>
                <a:ea typeface="ＭＳ Ｐゴシック" charset="0"/>
                <a:cs typeface="ＭＳ Ｐゴシック" charset="0"/>
              </a:rPr>
              <a:t>NS-01-Matt15-28-slide 141</a:t>
            </a:r>
          </a:p>
          <a:p>
            <a:pPr eaLnBrk="1" hangingPunct="1"/>
            <a:r>
              <a:rPr lang="en-US" dirty="0">
                <a:latin typeface="Times New Roman" charset="0"/>
                <a:ea typeface="ＭＳ Ｐゴシック" charset="0"/>
                <a:cs typeface="ＭＳ Ｐゴシック" charset="0"/>
              </a:rPr>
              <a:t>NS-02-Mark9-16-slide 105</a:t>
            </a:r>
          </a:p>
          <a:p>
            <a:pPr eaLnBrk="1" hangingPunct="1"/>
            <a:r>
              <a:rPr lang="en-US" dirty="0">
                <a:latin typeface="Times New Roman" charset="0"/>
                <a:ea typeface="ＭＳ Ｐゴシック" charset="0"/>
                <a:cs typeface="ＭＳ Ｐゴシック" charset="0"/>
              </a:rPr>
              <a:t>NS-03-Luke13-24-slide 224</a:t>
            </a:r>
          </a:p>
          <a:p>
            <a:pPr eaLnBrk="1" hangingPunct="1"/>
            <a:r>
              <a:rPr lang="en-US" dirty="0">
                <a:latin typeface="Times New Roman" charset="0"/>
                <a:ea typeface="ＭＳ Ｐゴシック" charset="0"/>
                <a:cs typeface="ＭＳ Ｐゴシック" charset="0"/>
              </a:rPr>
              <a:t>NS-04-John12-21-slide 295</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antiquity and is seen in both the OT (e.g., Zephaniah) and the NT (1 Thess) where the central teaching appears in the middle of each writing.</a:t>
            </a:r>
          </a:p>
          <a:p>
            <a:endParaRPr lang="en-US" dirty="0"/>
          </a:p>
          <a:p>
            <a:r>
              <a:rPr lang="en-US" dirty="0"/>
              <a:t>Small Group Assignment: Explain this slide to your group member(s) and have the others explain it back.</a:t>
            </a:r>
          </a:p>
          <a:p>
            <a:endParaRPr lang="en-US" dirty="0"/>
          </a:p>
          <a:p>
            <a:r>
              <a:rPr lang="en-US" dirty="0"/>
              <a:t>After the beginning events of stages 1-3, Jesus also gets farther away from his Jewish roots in Judea (4), to go to the Samaritans (5), and even farther to Galilee (6), where most Gentiles lived. He ministered to Jews in Galilee, of course, but this climatic period was the focus of his ministry.</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9276975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r>
              <a:rPr lang="en-US" dirty="0">
                <a:cs typeface="+mn-cs"/>
              </a:rPr>
              <a:t>Psalm 118:26</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solidFill>
                  <a:srgbClr val="006699"/>
                </a:solidFill>
                <a:effectLst/>
                <a:latin typeface="Helvetica Neue" panose="02000503000000020004" pitchFamily="2" charset="0"/>
              </a:rPr>
              <a:t>John 11:55</a:t>
            </a:r>
            <a:r>
              <a:rPr lang="en-US" b="0" dirty="0">
                <a:effectLst/>
                <a:latin typeface="Lucida Grande" panose="020B0600040502020204" pitchFamily="34" charset="0"/>
              </a:rPr>
              <a:t>    It was now almost time for the Jewish Passover celebration, and many people from all over the country arrived in Jerusalem several days early so they could go through the purification ceremony before Passover began. </a:t>
            </a:r>
            <a:r>
              <a:rPr lang="en-US" b="0" baseline="30000" dirty="0">
                <a:solidFill>
                  <a:srgbClr val="006699"/>
                </a:solidFill>
                <a:effectLst/>
                <a:latin typeface="Helvetica Neue" panose="02000503000000020004" pitchFamily="2" charset="0"/>
              </a:rPr>
              <a:t>56</a:t>
            </a:r>
            <a:r>
              <a:rPr lang="en-US" b="0" dirty="0">
                <a:effectLst/>
                <a:latin typeface="Lucida Grande" panose="020B0600040502020204" pitchFamily="34" charset="0"/>
              </a:rPr>
              <a:t> They kept looking for Jesus, but as they stood around in the Temple, they said to each other, “What do you think? He won’t come for Passover, will he?” </a:t>
            </a:r>
            <a:r>
              <a:rPr lang="en-US" b="0" baseline="30000" dirty="0">
                <a:solidFill>
                  <a:srgbClr val="006699"/>
                </a:solidFill>
                <a:effectLst/>
                <a:latin typeface="Helvetica Neue" panose="02000503000000020004" pitchFamily="2" charset="0"/>
              </a:rPr>
              <a:t>57</a:t>
            </a:r>
            <a:r>
              <a:rPr lang="en-US" b="0" dirty="0">
                <a:effectLst/>
                <a:latin typeface="Lucida Grande" panose="020B0600040502020204" pitchFamily="34" charset="0"/>
              </a:rPr>
              <a:t> Meanwhile, the leading priests and Pharisees had publicly ordered that anyone seeing Jesus must report it immediately so they could arrest him.</a:t>
            </a:r>
          </a:p>
          <a:p>
            <a:endParaRPr lang="en-US" b="0" dirty="0">
              <a:effectLst/>
              <a:latin typeface="Lucida Grande" panose="020B0600040502020204" pitchFamily="34" charset="0"/>
            </a:endParaRPr>
          </a:p>
          <a:p>
            <a:r>
              <a:rPr lang="en-US" b="0" dirty="0">
                <a:solidFill>
                  <a:srgbClr val="006699"/>
                </a:solidFill>
                <a:effectLst/>
                <a:latin typeface="Helvetica Neue" panose="02000503000000020004" pitchFamily="2" charset="0"/>
              </a:rPr>
              <a:t>John 12:1</a:t>
            </a:r>
            <a:r>
              <a:rPr lang="en-US" b="0" dirty="0">
                <a:effectLst/>
                <a:latin typeface="Lucida Grande" panose="020B0600040502020204" pitchFamily="34" charset="0"/>
              </a:rPr>
              <a:t>    Six days before the Passover celebration began, Jesus arrived in Bethany, the home of Lazarus—the man he had raised from the dead.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006699"/>
                </a:solidFill>
                <a:effectLst/>
                <a:latin typeface="Helvetica Neue" panose="02000503000000020004" pitchFamily="2" charset="0"/>
              </a:rPr>
              <a:t>John 12:9</a:t>
            </a:r>
            <a:r>
              <a:rPr lang="en-US" b="0" dirty="0">
                <a:effectLst/>
                <a:latin typeface="Lucida Grande" panose="020B0600040502020204" pitchFamily="34" charset="0"/>
              </a:rPr>
              <a:t>    When all the people heard of Jesus’ arrival, they flocked to see him and also to see Lazarus, the man Jesus had raised from the dead. </a:t>
            </a:r>
            <a:r>
              <a:rPr lang="en-US" b="0" baseline="30000" dirty="0">
                <a:solidFill>
                  <a:srgbClr val="006699"/>
                </a:solidFill>
                <a:effectLst/>
                <a:latin typeface="Helvetica Neue" panose="02000503000000020004" pitchFamily="2" charset="0"/>
              </a:rPr>
              <a:t>10</a:t>
            </a:r>
            <a:r>
              <a:rPr lang="en-US" b="0" dirty="0">
                <a:effectLst/>
                <a:latin typeface="Lucida Grande" panose="020B0600040502020204" pitchFamily="34" charset="0"/>
              </a:rPr>
              <a:t> Then the leading priests decided to kill Lazarus, too, </a:t>
            </a:r>
            <a:r>
              <a:rPr lang="en-US" b="0" baseline="30000" dirty="0">
                <a:solidFill>
                  <a:srgbClr val="006699"/>
                </a:solidFill>
                <a:effectLst/>
                <a:latin typeface="Helvetica Neue" panose="02000503000000020004" pitchFamily="2" charset="0"/>
              </a:rPr>
              <a:t>11</a:t>
            </a:r>
            <a:r>
              <a:rPr lang="en-US" b="0" dirty="0">
                <a:effectLst/>
                <a:latin typeface="Lucida Grande" panose="020B0600040502020204" pitchFamily="34" charset="0"/>
              </a:rPr>
              <a:t> for it was because of him that many of the people had deserted them and believed in Jesus.</a:t>
            </a:r>
          </a:p>
          <a:p>
            <a:endParaRPr lang="en-US" b="0" dirty="0">
              <a:effectLst/>
              <a:latin typeface="Lucida Grande" panose="020B0600040502020204" pitchFamily="34" charset="0"/>
            </a:endParaRPr>
          </a:p>
          <a:p>
            <a:r>
              <a:rPr lang="en-US" b="0" dirty="0">
                <a:effectLst/>
                <a:latin typeface="Lucida Grande" panose="020B0600040502020204" pitchFamily="34" charset="0"/>
              </a:rPr>
              <a:t>Mary of Bethany later anointed Jesus at Bethany (covered in LC-08-Preparation for the Death of the King </a:t>
            </a:r>
            <a:r>
              <a:rPr lang="en-US" sz="1200" b="0">
                <a:effectLst/>
                <a:latin typeface="Times New Roman" panose="02020603050405020304" pitchFamily="18" charset="0"/>
                <a:ea typeface="Times New Roman" panose="02020603050405020304" pitchFamily="18" charset="0"/>
              </a:rPr>
              <a:t>§ 153</a:t>
            </a:r>
            <a:r>
              <a:rPr lang="en-US" b="0" dirty="0">
                <a:effectLst/>
                <a:latin typeface="Lucida Grande" panose="020B0600040502020204" pitchFamily="34" charset="0"/>
              </a:rPr>
              <a:t>), as it did not occur until after the Triumphal Entry. This is supported by the following:</a:t>
            </a:r>
          </a:p>
          <a:p>
            <a:r>
              <a:rPr lang="en-US" b="0" dirty="0">
                <a:effectLst/>
                <a:latin typeface="Lucida Grande" panose="020B0600040502020204" pitchFamily="34" charset="0"/>
              </a:rPr>
              <a:t>• Matthew 21 records the Triumphal Entry, but Mary does not anoint Jesus until Matt 26:6-13.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 Mark 11 records the Triumphal Entry, but Mary does not anoint Jesus until Mark 14:3-9.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ffectLst/>
                <a:latin typeface="Lucida Grande" panose="020B0600040502020204" pitchFamily="34" charset="0"/>
              </a:rPr>
              <a:t>• Luke 19:29-44 records the Triumphal Entry, but Mary does not anoint Jesus in Luke's gospel. Only the sinful unnamed woman anoints Jesus much before the Passion Week in Luke 7.</a:t>
            </a:r>
          </a:p>
        </p:txBody>
      </p:sp>
      <p:sp>
        <p:nvSpPr>
          <p:cNvPr id="4" name="Slide Number Placeholder 3"/>
          <p:cNvSpPr>
            <a:spLocks noGrp="1"/>
          </p:cNvSpPr>
          <p:nvPr>
            <p:ph type="sldNum" sz="quarter" idx="5"/>
          </p:nvPr>
        </p:nvSpPr>
        <p:spPr/>
        <p:txBody>
          <a:bodyPr/>
          <a:lstStyle/>
          <a:p>
            <a:fld id="{C655B0B5-E42E-4986-80AC-A7650ED7D9A5}" type="slidenum">
              <a:rPr lang="en-GB" smtClean="0"/>
              <a:t>5</a:t>
            </a:fld>
            <a:endParaRPr lang="en-GB"/>
          </a:p>
        </p:txBody>
      </p:sp>
    </p:spTree>
    <p:extLst>
      <p:ext uri="{BB962C8B-B14F-4D97-AF65-F5344CB8AC3E}">
        <p14:creationId xmlns:p14="http://schemas.microsoft.com/office/powerpoint/2010/main" val="333264195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Palm Sunday</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is an interesting name for the day,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it?</a:t>
            </a:r>
            <a:r>
              <a:rPr lang="en-SG" dirty="0">
                <a:effectLst/>
              </a:rPr>
              <a:t> </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0261601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0243"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We know that today recalls the palm branches waved at Jesus as he entered Jerusalem at the beginning of his last week of his life.  Yet the focus really </a:t>
            </a:r>
            <a:r>
              <a:rPr lang="en-US" sz="1200" kern="1200" dirty="0" err="1">
                <a:solidFill>
                  <a:schemeClr val="tx1"/>
                </a:solidFill>
                <a:effectLst/>
                <a:latin typeface="+mn-lt"/>
                <a:ea typeface="+mn-ea"/>
                <a:cs typeface="+mn-cs"/>
              </a:rPr>
              <a:t>isn</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the </a:t>
            </a:r>
            <a:r>
              <a:rPr lang="en-US" sz="1200" i="1" kern="1200" dirty="0">
                <a:solidFill>
                  <a:schemeClr val="tx1"/>
                </a:solidFill>
                <a:effectLst/>
                <a:latin typeface="+mn-lt"/>
                <a:ea typeface="+mn-ea"/>
                <a:cs typeface="+mn-cs"/>
              </a:rPr>
              <a:t>tree</a:t>
            </a:r>
            <a:r>
              <a:rPr lang="en-US" sz="1200" kern="1200" dirty="0">
                <a:solidFill>
                  <a:schemeClr val="tx1"/>
                </a:solidFill>
                <a:effectLst/>
                <a:latin typeface="+mn-lt"/>
                <a:ea typeface="+mn-ea"/>
                <a:cs typeface="+mn-cs"/>
              </a:rPr>
              <a:t> palms, but the </a:t>
            </a:r>
            <a:r>
              <a:rPr lang="en-US" sz="1200" i="1" kern="1200" dirty="0">
                <a:solidFill>
                  <a:schemeClr val="tx1"/>
                </a:solidFill>
                <a:effectLst/>
                <a:latin typeface="+mn-lt"/>
                <a:ea typeface="+mn-ea"/>
                <a:cs typeface="+mn-cs"/>
              </a:rPr>
              <a:t>hand</a:t>
            </a:r>
            <a:r>
              <a:rPr lang="en-US" sz="1200" kern="1200" dirty="0">
                <a:solidFill>
                  <a:schemeClr val="tx1"/>
                </a:solidFill>
                <a:effectLst/>
                <a:latin typeface="+mn-lt"/>
                <a:ea typeface="+mn-ea"/>
                <a:cs typeface="+mn-cs"/>
              </a:rPr>
              <a:t> palms of Jesus that would stretch out on a cross but a few days later. </a:t>
            </a:r>
            <a:endParaRPr lang="en-US" dirty="0">
              <a:latin typeface="Calibri" charset="0"/>
            </a:endParaRPr>
          </a:p>
        </p:txBody>
      </p:sp>
      <p:sp>
        <p:nvSpPr>
          <p:cNvPr id="10244"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68DFD0D-7E45-3B40-BB26-E6844740DDC0}"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318280846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Tree palms were but a prelude to the cross</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7175554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Even the alternate name—Triumphant Entry—is also perplexing</a:t>
            </a:r>
            <a:r>
              <a:rPr lang="en-SG" sz="1200" kern="1200" dirty="0">
                <a:solidFill>
                  <a:schemeClr val="tx1"/>
                </a:solidFill>
                <a:effectLst/>
                <a:latin typeface="+mn-lt"/>
                <a:ea typeface="+mn-ea"/>
                <a:cs typeface="+mn-cs"/>
              </a:rPr>
              <a:t>.</a:t>
            </a: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415273631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True, Jesus rode into Jesus and the crowds cheered his arrival.</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358040330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171"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sz="1200" kern="1200" dirty="0">
                <a:solidFill>
                  <a:schemeClr val="tx1"/>
                </a:solidFill>
                <a:effectLst/>
                <a:latin typeface="+mn-lt"/>
                <a:ea typeface="+mn-ea"/>
                <a:cs typeface="+mn-cs"/>
              </a:rPr>
              <a:t>Matthew 21:9 says the crowds that went ahead of him and those that followed shouted,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to the Song of David!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Blessed is he who comes in the name of the Lord!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Hosanna in the highest!</a:t>
            </a:r>
            <a:r>
              <a:rPr lang="mr-IN" sz="1200" kern="1200" dirty="0">
                <a:solidFill>
                  <a:schemeClr val="tx1"/>
                </a:solidFill>
                <a:effectLst/>
                <a:latin typeface="+mn-lt"/>
                <a:ea typeface="+mn-ea"/>
                <a:cs typeface="+mn-cs"/>
              </a:rPr>
              <a:t>"</a:t>
            </a:r>
            <a:r>
              <a:rPr lang="en-SG" dirty="0">
                <a:effectLst/>
              </a:rPr>
              <a:t> </a:t>
            </a:r>
          </a:p>
          <a:p>
            <a:pPr>
              <a:spcBef>
                <a:spcPct val="0"/>
              </a:spcBef>
            </a:pPr>
            <a:endParaRPr lang="en-SG" dirty="0">
              <a:effectLst/>
              <a:latin typeface="Calibri" charset="0"/>
            </a:endParaRPr>
          </a:p>
          <a:p>
            <a:r>
              <a:rPr lang="en-US" b="1" dirty="0">
                <a:solidFill>
                  <a:srgbClr val="006699"/>
                </a:solidFill>
                <a:effectLst/>
                <a:latin typeface="Helvetica Neue" panose="02000503000000020004" pitchFamily="2" charset="0"/>
              </a:rPr>
              <a:t>Psa. 118:22</a:t>
            </a:r>
            <a:r>
              <a:rPr lang="en-US" dirty="0">
                <a:effectLst/>
                <a:latin typeface="Lucida Grande" panose="020B0600040502020204" pitchFamily="34" charset="0"/>
              </a:rPr>
              <a:t>    The stone that the builders rejected</a:t>
            </a:r>
          </a:p>
          <a:p>
            <a:r>
              <a:rPr lang="en-US" dirty="0">
                <a:effectLst/>
                <a:latin typeface="Lucida Grande" panose="020B0600040502020204" pitchFamily="34" charset="0"/>
              </a:rPr>
              <a:t>has now become the cornerstone.</a:t>
            </a:r>
          </a:p>
          <a:p>
            <a:r>
              <a:rPr lang="en-US" b="1" baseline="30000" dirty="0">
                <a:solidFill>
                  <a:srgbClr val="006699"/>
                </a:solidFill>
                <a:effectLst/>
                <a:latin typeface="Helvetica Neue" panose="02000503000000020004" pitchFamily="2" charset="0"/>
              </a:rPr>
              <a:t>23</a:t>
            </a:r>
            <a:r>
              <a:rPr lang="en-US" dirty="0">
                <a:effectLst/>
                <a:latin typeface="Lucida Grande" panose="020B0600040502020204" pitchFamily="34" charset="0"/>
              </a:rPr>
              <a:t>  This is the LORD’s doing,</a:t>
            </a:r>
          </a:p>
          <a:p>
            <a:r>
              <a:rPr lang="en-US" dirty="0">
                <a:effectLst/>
                <a:latin typeface="Lucida Grande" panose="020B0600040502020204" pitchFamily="34" charset="0"/>
              </a:rPr>
              <a:t>and it is wonderful to see.</a:t>
            </a:r>
          </a:p>
          <a:p>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This is the day the LORD has made.</a:t>
            </a:r>
          </a:p>
          <a:p>
            <a:r>
              <a:rPr lang="en-US" dirty="0">
                <a:effectLst/>
                <a:latin typeface="Lucida Grande" panose="020B0600040502020204" pitchFamily="34" charset="0"/>
              </a:rPr>
              <a:t>We will rejoice and be glad in it.</a:t>
            </a:r>
          </a:p>
          <a:p>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Please, LORD, please save us.</a:t>
            </a:r>
          </a:p>
          <a:p>
            <a:r>
              <a:rPr lang="en-US" dirty="0">
                <a:effectLst/>
                <a:latin typeface="Lucida Grande" panose="020B0600040502020204" pitchFamily="34" charset="0"/>
              </a:rPr>
              <a:t>Please, LORD, please give us success.</a:t>
            </a:r>
          </a:p>
          <a:p>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Bless the one who comes in the name of the LORD.</a:t>
            </a:r>
          </a:p>
          <a:p>
            <a:r>
              <a:rPr lang="en-US" dirty="0">
                <a:effectLst/>
                <a:latin typeface="Lucida Grande" panose="020B0600040502020204" pitchFamily="34" charset="0"/>
              </a:rPr>
              <a:t>We bless you from the house of the LORD.</a:t>
            </a:r>
          </a:p>
          <a:p>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The LORD is God, shining upon us.</a:t>
            </a:r>
          </a:p>
          <a:p>
            <a:r>
              <a:rPr lang="en-US" dirty="0">
                <a:effectLst/>
                <a:latin typeface="Lucida Grande" panose="020B0600040502020204" pitchFamily="34" charset="0"/>
              </a:rPr>
              <a:t>Take the sacrifice and bind it with cords on the altar.</a:t>
            </a:r>
          </a:p>
          <a:p>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You are my God, and I will praise you!</a:t>
            </a:r>
          </a:p>
          <a:p>
            <a:r>
              <a:rPr lang="en-US" dirty="0">
                <a:effectLst/>
                <a:latin typeface="Lucida Grande" panose="020B0600040502020204" pitchFamily="34" charset="0"/>
              </a:rPr>
              <a:t>You are my God, and I will exalt you!</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Psa. 118:29</a:t>
            </a:r>
            <a:r>
              <a:rPr lang="en-US" dirty="0">
                <a:effectLst/>
                <a:latin typeface="Lucida Grande" panose="020B0600040502020204" pitchFamily="34" charset="0"/>
              </a:rPr>
              <a:t>    Give thanks to the LORD, for he is good!</a:t>
            </a:r>
          </a:p>
          <a:p>
            <a:r>
              <a:rPr lang="en-US" dirty="0">
                <a:effectLst/>
                <a:latin typeface="Lucida Grande" panose="020B0600040502020204" pitchFamily="34" charset="0"/>
              </a:rPr>
              <a:t>His faithful love endures forever.</a:t>
            </a:r>
          </a:p>
          <a:p>
            <a:pPr>
              <a:spcBef>
                <a:spcPct val="0"/>
              </a:spcBef>
            </a:pPr>
            <a:endParaRPr lang="en-US" dirty="0">
              <a:latin typeface="Calibri" charset="0"/>
            </a:endParaRPr>
          </a:p>
        </p:txBody>
      </p:sp>
      <p:sp>
        <p:nvSpPr>
          <p:cNvPr id="7172"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B94A39-A832-7E4A-92E2-7742786B7818}"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0300949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p:cNvSpPr>
            <a:spLocks noGrp="1" noRot="1" noChangeAspect="1" noChangeArrowheads="1"/>
          </p:cNvSpPr>
          <p:nvPr>
            <p:ph type="sldImg"/>
          </p:nvPr>
        </p:nvSpPr>
        <p:spPr>
          <a:solidFill>
            <a:srgbClr val="FFFFFF"/>
          </a:solidFill>
          <a:ln/>
        </p:spPr>
      </p:sp>
      <p:sp>
        <p:nvSpPr>
          <p:cNvPr id="1638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Mount of Olives repeatedly plays a vital role in biblical prophecy. Ezekiel last saw the glory of God leave the temple and land on this mount. More than 500 years later, some Galilean Jews last proclaimed Jesus as Messiah on the Mount of Olives at the Triumphal Entry (Luke 19:37) days before Jerusalem's leaders had him crucified, but Christ rose and returned to the Mount of Olives and ascended from there (Acts 1:10). The next time Jesus will be seen on earth is at this same Mount of Olives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b="1" dirty="0">
                <a:latin typeface="Calibri" panose="020F0502020204030204" pitchFamily="34" charset="0"/>
                <a:ea typeface="ＭＳ Ｐゴシック" charset="0"/>
                <a:cs typeface="Calibri" panose="020F0502020204030204" pitchFamily="34" charset="0"/>
              </a:rPr>
              <a:t>Common-400</a:t>
            </a:r>
          </a:p>
          <a:p>
            <a:pPr eaLnBrk="1" hangingPunct="1"/>
            <a:r>
              <a:rPr lang="en-US" dirty="0">
                <a:latin typeface="Times New Roman" charset="0"/>
                <a:ea typeface="ＭＳ Ｐゴシック" charset="0"/>
                <a:cs typeface="ＭＳ Ｐゴシック" charset="0"/>
              </a:rPr>
              <a:t>BE-38-Zechariah-126</a:t>
            </a:r>
          </a:p>
          <a:p>
            <a:pPr eaLnBrk="1" hangingPunct="1"/>
            <a:r>
              <a:rPr lang="en-US" dirty="0">
                <a:latin typeface="Calibri" panose="020F0502020204030204" pitchFamily="34" charset="0"/>
                <a:ea typeface="ＭＳ Ｐゴシック" charset="0"/>
                <a:cs typeface="Calibri" panose="020F0502020204030204" pitchFamily="34" charset="0"/>
              </a:rPr>
              <a:t>ES-13-Tribulation-19</a:t>
            </a:r>
            <a:endParaRPr lang="ar-SA"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ES-26-Restoration of Israel-299</a:t>
            </a:r>
          </a:p>
          <a:p>
            <a:pPr eaLnBrk="1" hangingPunct="1"/>
            <a:r>
              <a:rPr lang="en-US" dirty="0">
                <a:latin typeface="Calibri" panose="020F0502020204030204" pitchFamily="34" charset="0"/>
                <a:ea typeface="ＭＳ Ｐゴシック" charset="0"/>
                <a:cs typeface="Calibri" panose="020F0502020204030204" pitchFamily="34" charset="0"/>
              </a:rPr>
              <a:t>OS-26-Ezek1-39-slide 178</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OS-26-Ezek40-43-slide 86</a:t>
            </a:r>
            <a:endParaRPr lang="en-US" dirty="0">
              <a:latin typeface="Calibri" panose="020F0502020204030204" pitchFamily="34" charset="0"/>
              <a:ea typeface="ＭＳ Ｐゴシック" charset="0"/>
              <a:cs typeface="Calibri" panose="020F0502020204030204" pitchFamily="34" charset="0"/>
            </a:endParaRPr>
          </a:p>
          <a:p>
            <a:pPr eaLnBrk="1" hangingPunct="1"/>
            <a:r>
              <a:rPr lang="en-US" b="1" dirty="0">
                <a:latin typeface="Calibri" panose="020F0502020204030204" pitchFamily="34" charset="0"/>
                <a:ea typeface="ＭＳ Ｐゴシック" charset="0"/>
                <a:cs typeface="Calibri" panose="020F0502020204030204" pitchFamily="34" charset="0"/>
              </a:rPr>
              <a:t>OS-38-Zechariah-179</a:t>
            </a:r>
          </a:p>
          <a:p>
            <a:pPr eaLnBrk="1" hangingPunct="1"/>
            <a:r>
              <a:rPr lang="en-US" dirty="0">
                <a:latin typeface="Calibri" panose="020F0502020204030204" pitchFamily="34" charset="0"/>
                <a:ea typeface="ＭＳ Ｐゴシック" charset="0"/>
                <a:cs typeface="Calibri" panose="020F0502020204030204" pitchFamily="34" charset="0"/>
              </a:rPr>
              <a:t>LC-06-Official Presentation-49</a:t>
            </a:r>
          </a:p>
          <a:p>
            <a:pPr eaLnBrk="1" hangingPunct="1"/>
            <a:r>
              <a:rPr lang="en-US" dirty="0">
                <a:latin typeface="Calibri" panose="020F0502020204030204" pitchFamily="34" charset="0"/>
                <a:ea typeface="ＭＳ Ｐゴシック" charset="0"/>
                <a:cs typeface="Calibri" panose="020F0502020204030204" pitchFamily="34" charset="0"/>
              </a:rPr>
              <a:t>NS-01-Matt15-28-slide 112</a:t>
            </a:r>
          </a:p>
          <a:p>
            <a:pPr eaLnBrk="1" hangingPunct="1"/>
            <a:r>
              <a:rPr lang="en-US"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dirty="0">
                <a:latin typeface="Calibri" panose="020F0502020204030204" pitchFamily="34" charset="0"/>
                <a:ea typeface="ＭＳ Ｐゴシック" charset="0"/>
                <a:cs typeface="Calibri" panose="020F0502020204030204" pitchFamily="34" charset="0"/>
              </a:rPr>
              <a:t>NS-Acts1-2-slide 215</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Normally a king rode into the city as the victor over his enemies, while that very week would culminate in Jesus</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death on Friday, which we call Good Friday</a:t>
            </a:r>
            <a:r>
              <a:rPr lang="en-SG" sz="1200" kern="1200" dirty="0">
                <a:solidFill>
                  <a:schemeClr val="tx1"/>
                </a:solidFill>
                <a:effectLst/>
                <a:latin typeface="+mn-lt"/>
                <a:ea typeface="+mn-ea"/>
                <a:cs typeface="+mn-cs"/>
              </a:rPr>
              <a:t>.</a:t>
            </a:r>
            <a:endParaRPr lang="en-US" dirty="0">
              <a:cs typeface="ＭＳ Ｐゴシック" charset="0"/>
            </a:endParaRPr>
          </a:p>
        </p:txBody>
      </p:sp>
    </p:spTree>
    <p:extLst>
      <p:ext uri="{BB962C8B-B14F-4D97-AF65-F5344CB8AC3E}">
        <p14:creationId xmlns:p14="http://schemas.microsoft.com/office/powerpoint/2010/main" val="347985946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that name is equally puzzling.  Why is Good Friday called </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good</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a:t>
            </a:r>
            <a:r>
              <a:rPr lang="en-SG" dirty="0">
                <a:effectLst/>
              </a:rPr>
              <a:t> </a:t>
            </a:r>
          </a:p>
          <a:p>
            <a:r>
              <a:rPr lang="en-SG" dirty="0"/>
              <a:t>Our leader died on that day, so it seems strange to call the day </a:t>
            </a:r>
            <a:r>
              <a:rPr lang="mr-IN" dirty="0"/>
              <a:t>"</a:t>
            </a:r>
            <a:r>
              <a:rPr lang="en-SG" dirty="0"/>
              <a:t>good.</a:t>
            </a:r>
            <a:r>
              <a:rPr lang="mr-IN" dirty="0"/>
              <a:t>"</a:t>
            </a:r>
            <a:r>
              <a:rPr lang="en-SG" dirty="0"/>
              <a:t>  No other religion refers to the death of their leader as </a:t>
            </a:r>
            <a:r>
              <a:rPr lang="mr-IN" dirty="0"/>
              <a:t>"</a:t>
            </a:r>
            <a:r>
              <a:rPr lang="en-SG" dirty="0"/>
              <a:t>good.</a:t>
            </a:r>
            <a:r>
              <a:rPr lang="mr-IN" dirty="0"/>
              <a:t>"</a:t>
            </a:r>
            <a:endParaRPr lang="en-SG" dirty="0"/>
          </a:p>
          <a:p>
            <a:r>
              <a:rPr lang="en-SG" dirty="0"/>
              <a:t>We believe that his death was good.  How was that?</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47688905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Cleansing the Temple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21:12</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And</a:t>
            </a:r>
            <a:r>
              <a:rPr lang="en-US" dirty="0">
                <a:effectLst/>
                <a:latin typeface="Lucida Grande" panose="020B0600040502020204" pitchFamily="34" charset="0"/>
              </a:rPr>
              <a:t> Jesus entered the temple and drove out all those who were buying and selling in the temple, and overturned the tables of the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money</a:t>
            </a:r>
            <a:r>
              <a:rPr lang="en-US" dirty="0">
                <a:effectLst/>
                <a:latin typeface="Lucida Grande" panose="020B0600040502020204" pitchFamily="34" charset="0"/>
              </a:rPr>
              <a:t> changers and the seats of those who were selling </a:t>
            </a:r>
            <a:r>
              <a:rPr lang="en-US" baseline="30000" dirty="0" err="1">
                <a:effectLst/>
                <a:latin typeface="Lucida Grande" panose="020B0600040502020204" pitchFamily="34" charset="0"/>
              </a:rPr>
              <a:t>c</a:t>
            </a:r>
            <a:r>
              <a:rPr lang="en-US" dirty="0" err="1">
                <a:effectLst/>
                <a:latin typeface="Lucida Grande" panose="020B0600040502020204" pitchFamily="34" charset="0"/>
              </a:rPr>
              <a:t>doves</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And He *said to them, </a:t>
            </a:r>
            <a:r>
              <a:rPr lang="en-US" dirty="0">
                <a:solidFill>
                  <a:srgbClr val="FF2500"/>
                </a:solidFill>
                <a:effectLst/>
                <a:latin typeface="Lucida Grande" panose="020B0600040502020204" pitchFamily="34" charset="0"/>
              </a:rPr>
              <a:t>“It is written,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MY</a:t>
            </a:r>
            <a:r>
              <a:rPr lang="en-US" dirty="0">
                <a:solidFill>
                  <a:srgbClr val="FF2500"/>
                </a:solidFill>
                <a:effectLst/>
                <a:latin typeface="Lucida Grande" panose="020B0600040502020204" pitchFamily="34" charset="0"/>
              </a:rPr>
              <a:t> HOUSE SHALL BE CALLED A HOUSE OF PRAYER’; but you are making it a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ROBBERS</a:t>
            </a:r>
            <a:r>
              <a:rPr lang="en-US" dirty="0">
                <a:solidFill>
                  <a:srgbClr val="FF2500"/>
                </a:solidFill>
                <a:effectLst/>
                <a:latin typeface="Lucida Grande" panose="020B0600040502020204" pitchFamily="34" charset="0"/>
              </a:rPr>
              <a:t>’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DEN.”</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The Barren Fig Tree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21:18</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Now</a:t>
            </a:r>
            <a:r>
              <a:rPr lang="en-US" dirty="0">
                <a:effectLst/>
                <a:latin typeface="Lucida Grande" panose="020B0600040502020204" pitchFamily="34" charset="0"/>
              </a:rPr>
              <a:t> in the morning, when He was returning to the city, He became hungry. </a:t>
            </a:r>
            <a:r>
              <a:rPr lang="en-US" b="1" baseline="30000" dirty="0">
                <a:solidFill>
                  <a:srgbClr val="006699"/>
                </a:solidFill>
                <a:effectLst/>
                <a:latin typeface="Helvetica Neue" panose="02000503000000020004" pitchFamily="2" charset="0"/>
              </a:rPr>
              <a:t>19</a:t>
            </a:r>
            <a:r>
              <a:rPr lang="en-US" dirty="0">
                <a:effectLst/>
                <a:latin typeface="Lucida Grande" panose="020B0600040502020204" pitchFamily="34" charset="0"/>
              </a:rPr>
              <a:t> Seeing a lone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fig</a:t>
            </a:r>
            <a:r>
              <a:rPr lang="en-US" dirty="0">
                <a:effectLst/>
                <a:latin typeface="Lucida Grande" panose="020B0600040502020204" pitchFamily="34" charset="0"/>
              </a:rPr>
              <a:t> tree by the road, He came to it and found nothing on it except leaves only; and He *said to it, </a:t>
            </a:r>
            <a:r>
              <a:rPr lang="en-US" dirty="0">
                <a:solidFill>
                  <a:srgbClr val="FF2500"/>
                </a:solidFill>
                <a:effectLst/>
                <a:latin typeface="Lucida Grande" panose="020B0600040502020204" pitchFamily="34" charset="0"/>
              </a:rPr>
              <a:t>“No longer shall there ever be any fruit from you.”</a:t>
            </a:r>
            <a:r>
              <a:rPr lang="en-US" dirty="0">
                <a:effectLst/>
                <a:latin typeface="Lucida Grande" panose="020B0600040502020204" pitchFamily="34" charset="0"/>
              </a:rPr>
              <a:t> And at once the fig tree withered.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11:12</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On</a:t>
            </a:r>
            <a:r>
              <a:rPr lang="en-US" dirty="0">
                <a:effectLst/>
                <a:latin typeface="Lucida Grande" panose="020B0600040502020204" pitchFamily="34" charset="0"/>
              </a:rPr>
              <a:t> the next day, when they had left Bethany, He became hungry.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Seeing at a distance a fig tree in leaf, He went to see if perhaps He would find anything on it; and when He came to it, He found nothing but leaves, for it was not the season for figs.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He said to it, </a:t>
            </a:r>
            <a:r>
              <a:rPr lang="en-US" dirty="0">
                <a:solidFill>
                  <a:srgbClr val="FF2500"/>
                </a:solidFill>
                <a:effectLst/>
                <a:latin typeface="Lucida Grande" panose="020B0600040502020204" pitchFamily="34" charset="0"/>
              </a:rPr>
              <a:t>“May no one ever eat fruit from you again!”</a:t>
            </a:r>
            <a:r>
              <a:rPr lang="en-US" dirty="0">
                <a:effectLst/>
                <a:latin typeface="Lucida Grande" panose="020B0600040502020204" pitchFamily="34" charset="0"/>
              </a:rPr>
              <a:t> And His disciples were listening.</a:t>
            </a:r>
          </a:p>
          <a:p>
            <a:endParaRPr lang="en-US" dirty="0">
              <a:effectLst/>
              <a:latin typeface="Lucida Grande" panose="020B0600040502020204" pitchFamily="34" charset="0"/>
            </a:endParaRPr>
          </a:p>
          <a:p>
            <a:r>
              <a:rPr lang="en-US" dirty="0">
                <a:effectLst/>
                <a:latin typeface="Lucida Grande" panose="020B0600040502020204" pitchFamily="34" charset="0"/>
              </a:rPr>
              <a:t>Jesus Drives Money Changers from the Temple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11:15</a:t>
            </a:r>
            <a:r>
              <a:rPr lang="en-US" dirty="0">
                <a:effectLst/>
                <a:latin typeface="Lucida Grande" panose="020B0600040502020204" pitchFamily="34" charset="0"/>
              </a:rPr>
              <a:t>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Then</a:t>
            </a:r>
            <a:r>
              <a:rPr lang="en-US" dirty="0">
                <a:effectLst/>
                <a:latin typeface="Lucida Grande" panose="020B0600040502020204" pitchFamily="34" charset="0"/>
              </a:rPr>
              <a:t> they *came to Jerusalem. And He entered the temple and began to drive out those who were buying and selling in the temple, and overturned the tables of the money changers and the seats of those who were selling </a:t>
            </a:r>
            <a:r>
              <a:rPr lang="en-US" baseline="30000" dirty="0">
                <a:effectLst/>
                <a:latin typeface="Lucida Grande" panose="020B0600040502020204" pitchFamily="34" charset="0"/>
              </a:rPr>
              <a:t>1</a:t>
            </a:r>
            <a:r>
              <a:rPr lang="en-US" dirty="0">
                <a:effectLst/>
                <a:latin typeface="Lucida Grande" panose="020B0600040502020204" pitchFamily="34" charset="0"/>
              </a:rPr>
              <a:t>doves;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and He would not permit anyone to carry </a:t>
            </a:r>
            <a:r>
              <a:rPr lang="en-US" baseline="30000" dirty="0">
                <a:effectLst/>
                <a:latin typeface="Lucida Grande" panose="020B0600040502020204" pitchFamily="34" charset="0"/>
              </a:rPr>
              <a:t>1</a:t>
            </a:r>
            <a:r>
              <a:rPr lang="en-US" dirty="0">
                <a:effectLst/>
                <a:latin typeface="Lucida Grande" panose="020B0600040502020204" pitchFamily="34" charset="0"/>
              </a:rPr>
              <a:t>merchandise through the temple.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And He began to teach and say to them, </a:t>
            </a:r>
            <a:r>
              <a:rPr lang="en-US" dirty="0">
                <a:solidFill>
                  <a:srgbClr val="FF2500"/>
                </a:solidFill>
                <a:effectLst/>
                <a:latin typeface="Lucida Grande" panose="020B0600040502020204" pitchFamily="34" charset="0"/>
              </a:rPr>
              <a:t>“Is it not written,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MY</a:t>
            </a:r>
            <a:r>
              <a:rPr lang="en-US" dirty="0">
                <a:solidFill>
                  <a:srgbClr val="FF2500"/>
                </a:solidFill>
                <a:effectLst/>
                <a:latin typeface="Lucida Grande" panose="020B0600040502020204" pitchFamily="34" charset="0"/>
              </a:rPr>
              <a:t> HOUSE SHALL BE CALLED A HOUSE OF PRAYER FOR ALL THE NATIONS’?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But</a:t>
            </a:r>
            <a:r>
              <a:rPr lang="en-US" dirty="0">
                <a:solidFill>
                  <a:srgbClr val="FF2500"/>
                </a:solidFill>
                <a:effectLst/>
                <a:latin typeface="Lucida Grande" panose="020B0600040502020204" pitchFamily="34" charset="0"/>
              </a:rPr>
              <a:t> you have made it a ROBBERS’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DEN.”</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The chief priests and the scribes heard this, and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began</a:t>
            </a:r>
            <a:r>
              <a:rPr lang="en-US" dirty="0">
                <a:effectLst/>
                <a:latin typeface="Lucida Grande" panose="020B0600040502020204" pitchFamily="34" charset="0"/>
              </a:rPr>
              <a:t> seeking how to destroy Him; for they were afraid of Him, for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the</a:t>
            </a:r>
            <a:r>
              <a:rPr lang="en-US" dirty="0">
                <a:effectLst/>
                <a:latin typeface="Lucida Grande" panose="020B0600040502020204" pitchFamily="34" charset="0"/>
              </a:rPr>
              <a:t> whole crowd was astonished at His teaching.</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Traders Driven from the Temple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19:45</a:t>
            </a:r>
            <a:r>
              <a:rPr lang="en-US" dirty="0">
                <a:solidFill>
                  <a:srgbClr val="000000"/>
                </a:solidFill>
                <a:effectLst/>
                <a:latin typeface="Lucida Grande" panose="020B0600040502020204" pitchFamily="34" charset="0"/>
              </a:rPr>
              <a:t>   </a:t>
            </a:r>
            <a:r>
              <a:rPr lang="en-US" baseline="30000" dirty="0" err="1">
                <a:solidFill>
                  <a:srgbClr val="000000"/>
                </a:solidFill>
                <a:effectLst/>
                <a:latin typeface="Lucida Grande" panose="020B0600040502020204" pitchFamily="34" charset="0"/>
              </a:rPr>
              <a:t>a</a:t>
            </a:r>
            <a:r>
              <a:rPr lang="en-US" dirty="0" err="1">
                <a:solidFill>
                  <a:srgbClr val="000000"/>
                </a:solidFill>
                <a:effectLst/>
                <a:latin typeface="Lucida Grande" panose="020B0600040502020204" pitchFamily="34" charset="0"/>
              </a:rPr>
              <a:t>Jesus</a:t>
            </a:r>
            <a:r>
              <a:rPr lang="en-US" dirty="0">
                <a:solidFill>
                  <a:srgbClr val="000000"/>
                </a:solidFill>
                <a:effectLst/>
                <a:latin typeface="Lucida Grande" panose="020B0600040502020204" pitchFamily="34" charset="0"/>
              </a:rPr>
              <a:t> entered the temple and began to drive out those who were selling, </a:t>
            </a:r>
            <a:r>
              <a:rPr lang="en-US" b="1" baseline="30000" dirty="0">
                <a:solidFill>
                  <a:srgbClr val="006699"/>
                </a:solidFill>
                <a:effectLst/>
                <a:latin typeface="Helvetica Neue" panose="02000503000000020004" pitchFamily="2" charset="0"/>
              </a:rPr>
              <a:t>46</a:t>
            </a:r>
            <a:r>
              <a:rPr lang="en-US" dirty="0">
                <a:solidFill>
                  <a:srgbClr val="000000"/>
                </a:solidFill>
                <a:effectLst/>
                <a:latin typeface="Lucida Grande" panose="020B0600040502020204" pitchFamily="34" charset="0"/>
              </a:rPr>
              <a:t> saying to them, </a:t>
            </a:r>
            <a:r>
              <a:rPr lang="en-US" dirty="0">
                <a:solidFill>
                  <a:srgbClr val="FF2500"/>
                </a:solidFill>
                <a:effectLst/>
                <a:latin typeface="Lucida Grande" panose="020B0600040502020204" pitchFamily="34" charset="0"/>
              </a:rPr>
              <a:t>“It is written,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AND</a:t>
            </a:r>
            <a:r>
              <a:rPr lang="en-US" dirty="0">
                <a:solidFill>
                  <a:srgbClr val="FF2500"/>
                </a:solidFill>
                <a:effectLst/>
                <a:latin typeface="Lucida Grande" panose="020B0600040502020204" pitchFamily="34" charset="0"/>
              </a:rPr>
              <a:t> MY HOUSE SHALL BE A HOUSE OF PRAYER,’ </a:t>
            </a:r>
            <a:r>
              <a:rPr lang="en-US" baseline="30000" dirty="0" err="1">
                <a:solidFill>
                  <a:srgbClr val="FF2500"/>
                </a:solidFill>
                <a:effectLst/>
                <a:latin typeface="Lucida Grande" panose="020B0600040502020204" pitchFamily="34" charset="0"/>
              </a:rPr>
              <a:t>b</a:t>
            </a:r>
            <a:r>
              <a:rPr lang="en-US" dirty="0" err="1">
                <a:solidFill>
                  <a:srgbClr val="FF2500"/>
                </a:solidFill>
                <a:effectLst/>
                <a:latin typeface="Lucida Grande" panose="020B0600040502020204" pitchFamily="34" charset="0"/>
              </a:rPr>
              <a:t>but</a:t>
            </a:r>
            <a:r>
              <a:rPr lang="en-US" dirty="0">
                <a:solidFill>
                  <a:srgbClr val="FF2500"/>
                </a:solidFill>
                <a:effectLst/>
                <a:latin typeface="Lucida Grande" panose="020B0600040502020204" pitchFamily="34" charset="0"/>
              </a:rPr>
              <a:t> you have made it a ROBBERS’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DEN.”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19:47</a:t>
            </a:r>
            <a:r>
              <a:rPr lang="en-US" dirty="0">
                <a:effectLst/>
                <a:latin typeface="Lucida Grande" panose="020B0600040502020204" pitchFamily="34" charset="0"/>
              </a:rPr>
              <a:t>   And </a:t>
            </a:r>
            <a:r>
              <a:rPr lang="en-US" baseline="30000" dirty="0" err="1">
                <a:effectLst/>
                <a:latin typeface="Lucida Grande" panose="020B0600040502020204" pitchFamily="34" charset="0"/>
              </a:rPr>
              <a:t>a</a:t>
            </a:r>
            <a:r>
              <a:rPr lang="en-US" dirty="0" err="1">
                <a:effectLst/>
                <a:latin typeface="Lucida Grande" panose="020B0600040502020204" pitchFamily="34" charset="0"/>
              </a:rPr>
              <a:t>He</a:t>
            </a:r>
            <a:r>
              <a:rPr lang="en-US" dirty="0">
                <a:effectLst/>
                <a:latin typeface="Lucida Grande" panose="020B0600040502020204" pitchFamily="34" charset="0"/>
              </a:rPr>
              <a:t> was teaching daily in the temple; but the chief priests and the scribes and the leading men among the people </a:t>
            </a:r>
            <a:r>
              <a:rPr lang="en-US" baseline="30000" dirty="0" err="1">
                <a:effectLst/>
                <a:latin typeface="Lucida Grande" panose="020B0600040502020204" pitchFamily="34" charset="0"/>
              </a:rPr>
              <a:t>b</a:t>
            </a:r>
            <a:r>
              <a:rPr lang="en-US" dirty="0" err="1">
                <a:effectLst/>
                <a:latin typeface="Lucida Grande" panose="020B0600040502020204" pitchFamily="34" charset="0"/>
              </a:rPr>
              <a:t>were</a:t>
            </a:r>
            <a:r>
              <a:rPr lang="en-US" dirty="0">
                <a:effectLst/>
                <a:latin typeface="Lucida Grande" panose="020B0600040502020204" pitchFamily="34" charset="0"/>
              </a:rPr>
              <a:t> trying to destroy Him, </a:t>
            </a:r>
            <a:r>
              <a:rPr lang="en-US" b="1" baseline="30000" dirty="0">
                <a:solidFill>
                  <a:srgbClr val="006699"/>
                </a:solidFill>
                <a:effectLst/>
                <a:latin typeface="Helvetica Neue" panose="02000503000000020004" pitchFamily="2" charset="0"/>
              </a:rPr>
              <a:t>48</a:t>
            </a:r>
            <a:r>
              <a:rPr lang="en-US" dirty="0">
                <a:effectLst/>
                <a:latin typeface="Lucida Grande" panose="020B0600040502020204" pitchFamily="34" charset="0"/>
              </a:rPr>
              <a:t> and they could not find </a:t>
            </a:r>
            <a:r>
              <a:rPr lang="en-US" baseline="30000" dirty="0">
                <a:effectLst/>
                <a:latin typeface="Lucida Grande" panose="020B0600040502020204" pitchFamily="34" charset="0"/>
              </a:rPr>
              <a:t>1</a:t>
            </a:r>
            <a:r>
              <a:rPr lang="en-US" dirty="0">
                <a:effectLst/>
                <a:latin typeface="Lucida Grande" panose="020B0600040502020204" pitchFamily="34" charset="0"/>
              </a:rPr>
              <a:t>anything that they might do, for all the people were hanging on to </a:t>
            </a:r>
            <a:r>
              <a:rPr lang="en-US" baseline="30000" dirty="0">
                <a:effectLst/>
                <a:latin typeface="Lucida Grande" panose="020B0600040502020204" pitchFamily="34" charset="0"/>
              </a:rPr>
              <a:t>2</a:t>
            </a:r>
            <a:r>
              <a:rPr lang="en-US" dirty="0">
                <a:effectLst/>
                <a:latin typeface="Lucida Grande" panose="020B0600040502020204" pitchFamily="34" charset="0"/>
              </a:rPr>
              <a:t>every word He said. </a:t>
            </a: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55</a:t>
            </a:fld>
            <a:endParaRPr lang="en-GB"/>
          </a:p>
        </p:txBody>
      </p:sp>
    </p:spTree>
    <p:extLst>
      <p:ext uri="{BB962C8B-B14F-4D97-AF65-F5344CB8AC3E}">
        <p14:creationId xmlns:p14="http://schemas.microsoft.com/office/powerpoint/2010/main" val="39776363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Zion’s Coming King</a:t>
            </a:r>
            <a:br>
              <a:rPr kumimoji="1" lang="en-US" sz="1200" kern="1200">
                <a:solidFill>
                  <a:schemeClr val="tx1"/>
                </a:solidFill>
                <a:effectLst/>
                <a:latin typeface="Times New Roman" pitchFamily="-111" charset="0"/>
                <a:ea typeface="ＭＳ Ｐゴシック" pitchFamily="24" charset="-128"/>
                <a:cs typeface="ＭＳ Ｐゴシック" pitchFamily="24" charset="-128"/>
              </a:rPr>
            </a:br>
            <a:endParaRPr kumimoji="1" lang="en-US" sz="1200" kern="1200">
              <a:solidFill>
                <a:schemeClr val="tx1"/>
              </a:solidFill>
              <a:effectLst/>
              <a:latin typeface="Times New Roman" pitchFamily="-111" charset="0"/>
              <a:ea typeface="ＭＳ Ｐゴシック" pitchFamily="24" charset="-128"/>
              <a:cs typeface="ＭＳ Ｐゴシック" pitchFamily="24" charset="-128"/>
            </a:endParaRPr>
          </a:p>
          <a:p>
            <a:r>
              <a:rPr kumimoji="1" lang="en-US" sz="1200" b="1" kern="1200">
                <a:solidFill>
                  <a:schemeClr val="tx1"/>
                </a:solidFill>
                <a:effectLst/>
                <a:latin typeface="Times New Roman" pitchFamily="-111" charset="0"/>
                <a:ea typeface="ＭＳ Ｐゴシック" pitchFamily="24" charset="-128"/>
                <a:cs typeface="ＭＳ Ｐゴシック" pitchFamily="24" charset="-128"/>
              </a:rPr>
              <a:t>Zech. 9:9</a:t>
            </a:r>
            <a:r>
              <a:rPr kumimoji="1" lang="en-US" sz="1200" kern="1200">
                <a:solidFill>
                  <a:schemeClr val="tx1"/>
                </a:solidFill>
                <a:effectLst/>
                <a:latin typeface="Times New Roman" pitchFamily="-111" charset="0"/>
                <a:ea typeface="ＭＳ Ｐゴシック" pitchFamily="24" charset="-128"/>
                <a:cs typeface="ＭＳ Ｐゴシック" pitchFamily="24" charset="-128"/>
              </a:rPr>
              <a:t>    Rejoice, O people of Zion!</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Shout in triumph, O people of Jerusalem!</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Look, your king is coming to you.</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He is righteous and victorious,</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yet he is humble, riding on a donkey—</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riding on a donkey’s colt.</a:t>
            </a:r>
          </a:p>
          <a:p>
            <a:r>
              <a:rPr kumimoji="1" lang="en-US" sz="1200" b="1" kern="1200" baseline="30000">
                <a:solidFill>
                  <a:schemeClr val="tx1"/>
                </a:solidFill>
                <a:effectLst/>
                <a:latin typeface="Times New Roman" pitchFamily="-111" charset="0"/>
                <a:ea typeface="ＭＳ Ｐゴシック" pitchFamily="24" charset="-128"/>
                <a:cs typeface="ＭＳ Ｐゴシック" pitchFamily="24" charset="-128"/>
              </a:rPr>
              <a:t>10</a:t>
            </a:r>
            <a:r>
              <a:rPr kumimoji="1" lang="en-US" sz="1200" kern="1200">
                <a:solidFill>
                  <a:schemeClr val="tx1"/>
                </a:solidFill>
                <a:effectLst/>
                <a:latin typeface="Times New Roman" pitchFamily="-111" charset="0"/>
                <a:ea typeface="ＭＳ Ｐゴシック" pitchFamily="24" charset="-128"/>
                <a:cs typeface="ＭＳ Ｐゴシック" pitchFamily="24" charset="-128"/>
              </a:rPr>
              <a:t> I will remove the battle chariots from Israel</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and the warhorses from Jerusalem.</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I will destroy all the weapons used in battle,</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and your king will bring peace to the nations.</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His realm will stretch from sea to sea</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and from the Euphrates River to the ends of the earth.</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_________________</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LC-07-Presentation-6</a:t>
            </a:r>
          </a:p>
          <a:p>
            <a:r>
              <a:rPr kumimoji="1" lang="en-US" sz="1200" kern="1200">
                <a:solidFill>
                  <a:schemeClr val="tx1"/>
                </a:solidFill>
                <a:effectLst/>
                <a:latin typeface="Times New Roman" pitchFamily="-111" charset="0"/>
                <a:ea typeface="ＭＳ Ｐゴシック" pitchFamily="24" charset="-128"/>
                <a:cs typeface="ＭＳ Ｐゴシック" pitchFamily="24" charset="-128"/>
              </a:rPr>
              <a:t>OS-38-Zechariah-145</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880E400-09E7-E346-BADC-7D664C8590B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926081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Jesus Curses the Fig Tree</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Mark 11:12</a:t>
            </a:r>
            <a:r>
              <a:rPr lang="en-US" sz="1200" kern="1200">
                <a:solidFill>
                  <a:schemeClr val="tx1"/>
                </a:solidFill>
                <a:effectLst/>
                <a:latin typeface="+mn-lt"/>
                <a:ea typeface="+mn-ea"/>
                <a:cs typeface="+mn-cs"/>
              </a:rPr>
              <a:t>    The next morning as they were leaving Bethany, Jesus was hungry. </a:t>
            </a:r>
            <a:r>
              <a:rPr lang="en-US" sz="1200" b="1" kern="1200" baseline="30000">
                <a:solidFill>
                  <a:schemeClr val="tx1"/>
                </a:solidFill>
                <a:effectLst/>
                <a:latin typeface="+mn-lt"/>
                <a:ea typeface="+mn-ea"/>
                <a:cs typeface="+mn-cs"/>
              </a:rPr>
              <a:t>13</a:t>
            </a:r>
            <a:r>
              <a:rPr lang="en-US" sz="1200" kern="1200">
                <a:solidFill>
                  <a:schemeClr val="tx1"/>
                </a:solidFill>
                <a:effectLst/>
                <a:latin typeface="+mn-lt"/>
                <a:ea typeface="+mn-ea"/>
                <a:cs typeface="+mn-cs"/>
              </a:rPr>
              <a:t> He noticed a fig tree in full leaf a little way off, so he went over to see if he could find any figs. But there were only leaves because it was too early in the season for fruit. </a:t>
            </a:r>
            <a:r>
              <a:rPr lang="en-US" sz="1200" b="1" kern="1200" baseline="30000">
                <a:solidFill>
                  <a:schemeClr val="tx1"/>
                </a:solidFill>
                <a:effectLst/>
                <a:latin typeface="+mn-lt"/>
                <a:ea typeface="+mn-ea"/>
                <a:cs typeface="+mn-cs"/>
              </a:rPr>
              <a:t>14</a:t>
            </a:r>
            <a:r>
              <a:rPr lang="en-US" sz="1200" kern="1200">
                <a:solidFill>
                  <a:schemeClr val="tx1"/>
                </a:solidFill>
                <a:effectLst/>
                <a:latin typeface="+mn-lt"/>
                <a:ea typeface="+mn-ea"/>
                <a:cs typeface="+mn-cs"/>
              </a:rPr>
              <a:t> Then Jesus said to the tree, “May no one ever eat your fruit again!” And the disciples heard him say it. </a:t>
            </a:r>
          </a:p>
        </p:txBody>
      </p:sp>
      <p:sp>
        <p:nvSpPr>
          <p:cNvPr id="4" name="Slide Number Placeholder 3"/>
          <p:cNvSpPr>
            <a:spLocks noGrp="1"/>
          </p:cNvSpPr>
          <p:nvPr>
            <p:ph type="sldNum" sz="quarter" idx="5"/>
          </p:nvPr>
        </p:nvSpPr>
        <p:spPr/>
        <p:txBody>
          <a:bodyPr/>
          <a:lstStyle/>
          <a:p>
            <a:fld id="{C655B0B5-E42E-4986-80AC-A7650ED7D9A5}" type="slidenum">
              <a:rPr lang="en-GB" smtClean="0"/>
              <a:t>56</a:t>
            </a:fld>
            <a:endParaRPr lang="en-GB"/>
          </a:p>
        </p:txBody>
      </p:sp>
    </p:spTree>
    <p:extLst>
      <p:ext uri="{BB962C8B-B14F-4D97-AF65-F5344CB8AC3E}">
        <p14:creationId xmlns:p14="http://schemas.microsoft.com/office/powerpoint/2010/main" val="309562190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7" name="Text Box 1">
            <a:extLst>
              <a:ext uri="{FF2B5EF4-FFF2-40B4-BE49-F238E27FC236}">
                <a16:creationId xmlns:a16="http://schemas.microsoft.com/office/drawing/2014/main" id="{202E5E0F-085C-B3A1-E28A-9B642228A51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4338" name="Text Box 2">
            <a:extLst>
              <a:ext uri="{FF2B5EF4-FFF2-40B4-BE49-F238E27FC236}">
                <a16:creationId xmlns:a16="http://schemas.microsoft.com/office/drawing/2014/main" id="{9FCE31B6-578D-9E94-88ED-F090119F014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11:12</a:t>
            </a:r>
            <a:r>
              <a:rPr lang="en-US" sz="1200" kern="1200">
                <a:solidFill>
                  <a:schemeClr val="tx1"/>
                </a:solidFill>
                <a:effectLst/>
                <a:latin typeface="+mn-lt"/>
                <a:ea typeface="+mn-ea"/>
                <a:cs typeface="+mn-cs"/>
              </a:rPr>
              <a:t>    The next morning as they were leaving Bethany, Jesus was hungry. </a:t>
            </a:r>
            <a:r>
              <a:rPr lang="en-US" sz="1200" b="1" kern="1200" baseline="30000">
                <a:solidFill>
                  <a:schemeClr val="tx1"/>
                </a:solidFill>
                <a:effectLst/>
                <a:latin typeface="+mn-lt"/>
                <a:ea typeface="+mn-ea"/>
                <a:cs typeface="+mn-cs"/>
              </a:rPr>
              <a:t>13</a:t>
            </a:r>
            <a:r>
              <a:rPr lang="en-US" sz="1200" kern="1200">
                <a:solidFill>
                  <a:schemeClr val="tx1"/>
                </a:solidFill>
                <a:effectLst/>
                <a:latin typeface="+mn-lt"/>
                <a:ea typeface="+mn-ea"/>
                <a:cs typeface="+mn-cs"/>
              </a:rPr>
              <a:t> He noticed a fig tree in full leaf a little way off, so he went over to see if he could find any figs.</a:t>
            </a:r>
            <a:endParaRPr lang="en-US" altLang="en-US"/>
          </a:p>
        </p:txBody>
      </p:sp>
    </p:spTree>
    <p:extLst>
      <p:ext uri="{BB962C8B-B14F-4D97-AF65-F5344CB8AC3E}">
        <p14:creationId xmlns:p14="http://schemas.microsoft.com/office/powerpoint/2010/main" val="9275222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1" name="Text Box 1">
            <a:extLst>
              <a:ext uri="{FF2B5EF4-FFF2-40B4-BE49-F238E27FC236}">
                <a16:creationId xmlns:a16="http://schemas.microsoft.com/office/drawing/2014/main" id="{52DB2625-8516-CB81-068B-C8429621C0F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5362" name="Text Box 2">
            <a:extLst>
              <a:ext uri="{FF2B5EF4-FFF2-40B4-BE49-F238E27FC236}">
                <a16:creationId xmlns:a16="http://schemas.microsoft.com/office/drawing/2014/main" id="{4F0EBABE-B601-33A3-DF23-C3B35295B96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11:13b</a:t>
            </a:r>
            <a:r>
              <a:rPr lang="en-US" sz="1200" kern="1200">
                <a:solidFill>
                  <a:schemeClr val="tx1"/>
                </a:solidFill>
                <a:effectLst/>
                <a:latin typeface="+mn-lt"/>
                <a:ea typeface="+mn-ea"/>
                <a:cs typeface="+mn-cs"/>
              </a:rPr>
              <a:t>    But there were only leaves because it was too early in the season for fruit. </a:t>
            </a:r>
            <a:endParaRPr lang="en-US" altLang="en-US"/>
          </a:p>
        </p:txBody>
      </p:sp>
    </p:spTree>
    <p:extLst>
      <p:ext uri="{BB962C8B-B14F-4D97-AF65-F5344CB8AC3E}">
        <p14:creationId xmlns:p14="http://schemas.microsoft.com/office/powerpoint/2010/main" val="411731517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3BA1E50A-850B-8645-5035-6EEA065964E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5F71495F-E573-A700-4334-C374626FD4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altLang="en-US" b="1"/>
              <a:t>Mark 11:14</a:t>
            </a:r>
            <a:r>
              <a:rPr lang="en-US" altLang="en-US"/>
              <a:t> </a:t>
            </a:r>
            <a:r>
              <a:rPr lang="en-US" sz="1200" kern="1200">
                <a:solidFill>
                  <a:schemeClr val="tx1"/>
                </a:solidFill>
                <a:effectLst/>
                <a:latin typeface="+mn-lt"/>
                <a:ea typeface="+mn-ea"/>
                <a:cs typeface="+mn-cs"/>
              </a:rPr>
              <a:t>Then Jesus said to the tree, “May no one ever eat your fruit again!” And the disciples heard him say it. </a:t>
            </a:r>
            <a:endParaRPr lang="en-US" altLang="en-US"/>
          </a:p>
        </p:txBody>
      </p:sp>
    </p:spTree>
    <p:extLst>
      <p:ext uri="{BB962C8B-B14F-4D97-AF65-F5344CB8AC3E}">
        <p14:creationId xmlns:p14="http://schemas.microsoft.com/office/powerpoint/2010/main" val="81433641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0369F5-840B-3640-8B7E-16ABC71C3D1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3442" name="Rectangle 1026"/>
          <p:cNvSpPr>
            <a:spLocks noGrp="1" noRot="1" noChangeAspect="1" noChangeArrowheads="1" noTextEdit="1"/>
          </p:cNvSpPr>
          <p:nvPr>
            <p:ph type="sldImg"/>
          </p:nvPr>
        </p:nvSpPr>
        <p:spPr>
          <a:ln/>
        </p:spPr>
      </p:sp>
      <p:sp>
        <p:nvSpPr>
          <p:cNvPr id="57344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Jesus invested his final week in Jerusalem and Bethany east of it, going back and forth from Bethany to the city in a purposeful series of events designed to end in his crucifixion and resurrection.</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Common-437</a:t>
            </a:r>
          </a:p>
          <a:p>
            <a:pPr eaLnBrk="1" hangingPunct="1"/>
            <a:r>
              <a:rPr lang="en-US" dirty="0">
                <a:latin typeface="Times New Roman" charset="0"/>
                <a:ea typeface="ＭＳ Ｐゴシック" charset="0"/>
                <a:cs typeface="ＭＳ Ｐゴシック" charset="0"/>
              </a:rPr>
              <a:t>LC-00-NT Chronology-43</a:t>
            </a:r>
          </a:p>
          <a:p>
            <a:pPr eaLnBrk="1" hangingPunct="1"/>
            <a:r>
              <a:rPr lang="en-US" dirty="0">
                <a:latin typeface="Times New Roman" charset="0"/>
                <a:ea typeface="ＭＳ Ｐゴシック" charset="0"/>
                <a:cs typeface="ＭＳ Ｐゴシック" charset="0"/>
              </a:rPr>
              <a:t>LC-08-Official Presentation-21</a:t>
            </a:r>
          </a:p>
          <a:p>
            <a:pPr eaLnBrk="1" hangingPunct="1"/>
            <a:r>
              <a:rPr lang="en-US" dirty="0">
                <a:latin typeface="Times New Roman" charset="0"/>
                <a:ea typeface="ＭＳ Ｐゴシック" charset="0"/>
                <a:cs typeface="ＭＳ Ｐゴシック" charset="0"/>
              </a:rPr>
              <a:t>LC-09-Rejection-9</a:t>
            </a:r>
          </a:p>
          <a:p>
            <a:pPr eaLnBrk="1" hangingPunct="1"/>
            <a:r>
              <a:rPr lang="en-US" dirty="0">
                <a:latin typeface="Times New Roman" charset="0"/>
                <a:ea typeface="ＭＳ Ｐゴシック" charset="0"/>
                <a:cs typeface="ＭＳ Ｐゴシック" charset="0"/>
              </a:rPr>
              <a:t>NS-01-Matt15-28-slide 141</a:t>
            </a:r>
          </a:p>
          <a:p>
            <a:pPr eaLnBrk="1" hangingPunct="1"/>
            <a:r>
              <a:rPr lang="en-US" dirty="0">
                <a:latin typeface="Times New Roman" charset="0"/>
                <a:ea typeface="ＭＳ Ｐゴシック" charset="0"/>
                <a:cs typeface="ＭＳ Ｐゴシック" charset="0"/>
              </a:rPr>
              <a:t>NS-02-Mark9-16-slide 105</a:t>
            </a:r>
          </a:p>
          <a:p>
            <a:pPr eaLnBrk="1" hangingPunct="1"/>
            <a:r>
              <a:rPr lang="en-US" dirty="0">
                <a:latin typeface="Times New Roman" charset="0"/>
                <a:ea typeface="ＭＳ Ｐゴシック" charset="0"/>
                <a:cs typeface="ＭＳ Ｐゴシック" charset="0"/>
              </a:rPr>
              <a:t>NS-03-Luke13-24-slide 224</a:t>
            </a:r>
          </a:p>
          <a:p>
            <a:pPr eaLnBrk="1" hangingPunct="1"/>
            <a:r>
              <a:rPr lang="en-US" dirty="0">
                <a:latin typeface="Times New Roman" charset="0"/>
                <a:ea typeface="ＭＳ Ｐゴシック" charset="0"/>
                <a:cs typeface="ＭＳ Ｐゴシック" charset="0"/>
              </a:rPr>
              <a:t>NS-04-John12-21-slide 295</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cleansed the temple twice:</a:t>
            </a:r>
          </a:p>
          <a:p>
            <a:r>
              <a:rPr lang="en-US" dirty="0"/>
              <a:t>(1) Only John's gospel notes first time at the beginning of his ministry (John 2:13-24). This text is in the following slides.</a:t>
            </a:r>
          </a:p>
          <a:p>
            <a:r>
              <a:rPr lang="en-US" dirty="0"/>
              <a:t>(2) Three years later, Jesus had to do it all over once again, as noted in the Synoptics above.</a:t>
            </a:r>
          </a:p>
          <a:p>
            <a:r>
              <a:rPr lang="en-US" dirty="0"/>
              <a:t>___________</a:t>
            </a:r>
          </a:p>
          <a:p>
            <a:r>
              <a:rPr lang="en-US" dirty="0"/>
              <a:t>LC-07-Official Presentation-39</a:t>
            </a:r>
          </a:p>
          <a:p>
            <a:r>
              <a:rPr lang="en-US" dirty="0"/>
              <a:t>NS-01-Matt15-28—slide 134</a:t>
            </a:r>
          </a:p>
          <a:p>
            <a:r>
              <a:rPr lang="en-US" dirty="0"/>
              <a:t>NS-02-Mark9-16—slide 74</a:t>
            </a:r>
          </a:p>
          <a:p>
            <a:r>
              <a:rPr lang="en-US" dirty="0"/>
              <a:t>NS-03-Luke13-24—slide 123</a:t>
            </a:r>
          </a:p>
          <a:p>
            <a:r>
              <a:rPr lang="en-US" dirty="0"/>
              <a:t>NS-04-John1-11—slide 226</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79714878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27019129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42029974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22134795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3145260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7931273-8000-044B-B81E-FEDF7DB6ABC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spcBef>
                <a:spcPct val="0"/>
              </a:spcBef>
            </a:pPr>
            <a:r>
              <a:rPr lang="en-US" sz="2400" dirty="0">
                <a:latin typeface="Times New Roman" charset="0"/>
                <a:ea typeface="ＭＳ Ｐゴシック" charset="0"/>
                <a:cs typeface="ＭＳ Ｐゴシック" charset="0"/>
              </a:rPr>
              <a:t>John leaves out the many details of Passion Week noted in the Synoptics except his anointing and Triumphal Entry, choosing instead to highlight the prediction of his death and the unbelief of the leaders. He also places the anointing BEFORE the Triumphal Entry whereas Matthew and Mark place it afterwards.</a:t>
            </a:r>
          </a:p>
          <a:p>
            <a:pPr>
              <a:spcBef>
                <a:spcPct val="0"/>
              </a:spcBef>
            </a:pPr>
            <a:r>
              <a:rPr lang="en-US" sz="2400" dirty="0">
                <a:latin typeface="Times New Roman" charset="0"/>
                <a:ea typeface="ＭＳ Ｐゴシック" charset="0"/>
                <a:cs typeface="ＭＳ Ｐゴシック" charset="0"/>
              </a:rPr>
              <a:t>____________</a:t>
            </a:r>
          </a:p>
          <a:p>
            <a:pPr>
              <a:spcBef>
                <a:spcPct val="0"/>
              </a:spcBef>
            </a:pPr>
            <a:r>
              <a:rPr lang="en-US" sz="2400" dirty="0">
                <a:latin typeface="Times New Roman" charset="0"/>
                <a:ea typeface="ＭＳ Ｐゴシック" charset="0"/>
                <a:cs typeface="ＭＳ Ｐゴシック" charset="0"/>
              </a:rPr>
              <a:t>Common-438</a:t>
            </a:r>
          </a:p>
          <a:p>
            <a:pPr>
              <a:spcBef>
                <a:spcPct val="0"/>
              </a:spcBef>
            </a:pPr>
            <a:r>
              <a:rPr lang="en-US" sz="2400" dirty="0">
                <a:latin typeface="Times New Roman" charset="0"/>
                <a:ea typeface="ＭＳ Ｐゴシック" charset="0"/>
                <a:cs typeface="ＭＳ Ｐゴシック" charset="0"/>
              </a:rPr>
              <a:t>LC-07-Official Presentation-3</a:t>
            </a:r>
          </a:p>
          <a:p>
            <a:pPr eaLnBrk="1" hangingPunct="1"/>
            <a:r>
              <a:rPr lang="en-US" sz="2400" dirty="0">
                <a:latin typeface="Times New Roman" charset="0"/>
                <a:ea typeface="ＭＳ Ｐゴシック" charset="0"/>
                <a:cs typeface="ＭＳ Ｐゴシック" charset="0"/>
              </a:rPr>
              <a:t>NS-01-Matt15-28-slide 183</a:t>
            </a:r>
          </a:p>
          <a:p>
            <a:pPr eaLnBrk="1" hangingPunct="1"/>
            <a:r>
              <a:rPr lang="en-US" sz="2400" dirty="0">
                <a:latin typeface="Times New Roman" charset="0"/>
                <a:ea typeface="ＭＳ Ｐゴシック" charset="0"/>
                <a:cs typeface="ＭＳ Ｐゴシック" charset="0"/>
              </a:rPr>
              <a:t>NS-02-Mark9-16-slide 130</a:t>
            </a:r>
          </a:p>
          <a:p>
            <a:pPr eaLnBrk="1" hangingPunct="1"/>
            <a:r>
              <a:rPr lang="en-US" sz="2400" dirty="0">
                <a:latin typeface="Times New Roman" charset="0"/>
                <a:ea typeface="ＭＳ Ｐゴシック" charset="0"/>
                <a:cs typeface="ＭＳ Ｐゴシック" charset="0"/>
              </a:rPr>
              <a:t>NS-03-Luke13-24-slide 104</a:t>
            </a:r>
          </a:p>
          <a:p>
            <a:pPr eaLnBrk="1" hangingPunct="1"/>
            <a:r>
              <a:rPr lang="en-US" sz="2400" dirty="0">
                <a:latin typeface="Times New Roman" charset="0"/>
                <a:ea typeface="ＭＳ Ｐゴシック" charset="0"/>
                <a:cs typeface="ＭＳ Ｐゴシック" charset="0"/>
              </a:rPr>
              <a:t>NS-04-John12-21-slide 4</a:t>
            </a:r>
          </a:p>
          <a:p>
            <a:pPr>
              <a:spcBef>
                <a:spcPct val="0"/>
              </a:spcBef>
            </a:pPr>
            <a:endParaRPr lang="en-US" sz="2400" dirty="0">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4412066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533376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28817193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80297753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r>
              <a:rPr lang="en-US" dirty="0">
                <a:cs typeface="+mn-cs"/>
              </a:rPr>
              <a:t>John emphasizes the marketplace idea.</a:t>
            </a:r>
          </a:p>
          <a:p>
            <a:pPr defTabSz="457177">
              <a:defRPr/>
            </a:pPr>
            <a:r>
              <a:rPr lang="en-US" dirty="0">
                <a:cs typeface="+mn-cs"/>
              </a:rPr>
              <a:t>But the Synoptics note the purpose of the temple:</a:t>
            </a:r>
          </a:p>
          <a:p>
            <a:r>
              <a:rPr lang="en-US" dirty="0">
                <a:solidFill>
                  <a:srgbClr val="006699"/>
                </a:solidFill>
                <a:effectLst/>
                <a:latin typeface="Arial" panose="020B0604020202020204" pitchFamily="34" charset="0"/>
              </a:rPr>
              <a:t>Mark 11:17</a:t>
            </a:r>
            <a:r>
              <a:rPr lang="en-US" dirty="0">
                <a:solidFill>
                  <a:srgbClr val="000000"/>
                </a:solidFill>
                <a:effectLst/>
                <a:latin typeface="Arial" panose="020B0604020202020204" pitchFamily="34" charset="0"/>
              </a:rPr>
              <a:t> He said to them, </a:t>
            </a:r>
            <a:r>
              <a:rPr lang="en-US" dirty="0">
                <a:solidFill>
                  <a:srgbClr val="FF2500"/>
                </a:solidFill>
                <a:effectLst/>
                <a:latin typeface="Arial" panose="020B0604020202020204" pitchFamily="34" charset="0"/>
              </a:rPr>
              <a:t>“The Scriptures declare, ‘My Temple will be called a house of prayer for all nations,’ but you have turned it into a den of thieves.”</a:t>
            </a:r>
          </a:p>
          <a:p>
            <a:r>
              <a:rPr lang="en-US" dirty="0">
                <a:solidFill>
                  <a:srgbClr val="006699"/>
                </a:solidFill>
                <a:effectLst/>
                <a:latin typeface="Arial" panose="020B0604020202020204" pitchFamily="34" charset="0"/>
              </a:rPr>
              <a:t>Mark 11:18</a:t>
            </a:r>
            <a:r>
              <a:rPr lang="en-US" dirty="0">
                <a:effectLst/>
                <a:latin typeface="Arial" panose="020B0604020202020204" pitchFamily="34" charset="0"/>
              </a:rPr>
              <a:t>    When the leading priests and teachers of religious law heard what Jesus had done, they began planning how to kill him. But they were afraid of him because the people were so amazed at his teaching.</a:t>
            </a:r>
          </a:p>
          <a:p>
            <a:pPr defTabSz="457177">
              <a:defRPr/>
            </a:pPr>
            <a:endParaRPr lang="en-US" dirty="0">
              <a:cs typeface="+mn-cs"/>
            </a:endParaRPr>
          </a:p>
          <a:p>
            <a:pPr defTabSz="457177">
              <a:defRPr/>
            </a:pPr>
            <a:r>
              <a:rPr lang="en-US" dirty="0">
                <a:cs typeface="+mn-cs"/>
              </a:rPr>
              <a:t>Why this addition? What has changed in these three years?</a:t>
            </a:r>
          </a:p>
          <a:p>
            <a:pPr defTabSz="457177">
              <a:defRPr/>
            </a:pPr>
            <a:r>
              <a:rPr lang="en-US" dirty="0">
                <a:cs typeface="+mn-cs"/>
              </a:rPr>
              <a:t>He had not presented himself as king in John at the beginning of his ministry.</a:t>
            </a:r>
          </a:p>
          <a:p>
            <a:pPr defTabSz="457177">
              <a:defRPr/>
            </a:pPr>
            <a:r>
              <a:rPr lang="en-US" dirty="0">
                <a:cs typeface="+mn-cs"/>
              </a:rPr>
              <a:t>But at the end (Synoptics), Jesus had been rejected by the nation and spoke about reaching Gentiles.</a:t>
            </a:r>
          </a:p>
          <a:p>
            <a:pPr marL="0" marR="0" lvl="0" indent="0" algn="l" defTabSz="457177" rtl="0" eaLnBrk="1" fontAlgn="auto" latinLnBrk="0" hangingPunct="1">
              <a:lnSpc>
                <a:spcPct val="100000"/>
              </a:lnSpc>
              <a:spcBef>
                <a:spcPts val="0"/>
              </a:spcBef>
              <a:spcAft>
                <a:spcPts val="0"/>
              </a:spcAft>
              <a:buClrTx/>
              <a:buSzTx/>
              <a:buFontTx/>
              <a:buNone/>
              <a:tabLst/>
              <a:defRPr/>
            </a:pPr>
            <a:r>
              <a:rPr lang="en-US" dirty="0">
                <a:cs typeface="+mn-cs"/>
              </a:rPr>
              <a:t>This was to fulfill Solomon's prayer for the temple to reach Gentiles (1 Kings 8), which </a:t>
            </a:r>
            <a:r>
              <a:rPr lang="en-US" dirty="0">
                <a:effectLst/>
                <a:latin typeface="Lucida Grande" panose="020B0600040502020204" pitchFamily="34" charset="0"/>
              </a:rPr>
              <a:t>Isa 56:7; Jer 7:11 also prophesy.</a:t>
            </a:r>
          </a:p>
          <a:p>
            <a:pPr marL="0" marR="0" lvl="0" indent="0" algn="l" defTabSz="457177"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Is. 56:7</a:t>
            </a:r>
            <a:r>
              <a:rPr lang="en-US" dirty="0">
                <a:effectLst/>
                <a:latin typeface="Lucida Grande" panose="020B0600040502020204" pitchFamily="34" charset="0"/>
              </a:rPr>
              <a:t>  I will bring them to my holy mountain of Jerusalem</a:t>
            </a:r>
          </a:p>
          <a:p>
            <a:r>
              <a:rPr lang="en-US" dirty="0">
                <a:effectLst/>
                <a:latin typeface="Lucida Grande" panose="020B0600040502020204" pitchFamily="34" charset="0"/>
              </a:rPr>
              <a:t>and will fill them with joy in my house of prayer.</a:t>
            </a:r>
          </a:p>
          <a:p>
            <a:r>
              <a:rPr lang="en-US" dirty="0">
                <a:effectLst/>
                <a:latin typeface="Lucida Grande" panose="020B0600040502020204" pitchFamily="34" charset="0"/>
              </a:rPr>
              <a:t>I will accept their burnt offerings and sacrifices,</a:t>
            </a:r>
          </a:p>
          <a:p>
            <a:r>
              <a:rPr lang="en-US" dirty="0">
                <a:effectLst/>
                <a:latin typeface="Lucida Grande" panose="020B0600040502020204" pitchFamily="34" charset="0"/>
              </a:rPr>
              <a:t>because my Temple will be called a house of prayer for all nations.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Jer. 7:11</a:t>
            </a:r>
            <a:r>
              <a:rPr lang="en-US" dirty="0">
                <a:effectLst/>
                <a:latin typeface="Lucida Grande" panose="020B0600040502020204" pitchFamily="34" charset="0"/>
              </a:rPr>
              <a:t> Don’t you yourselves admit that this Temple, which bears my name, has become a den of thieves? Surely I see all the evil going on there. I, the LORD, have spoken!</a:t>
            </a:r>
          </a:p>
          <a:p>
            <a:pPr marL="0" marR="0" lvl="0" indent="0" algn="l" defTabSz="457177"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p:txBody>
      </p:sp>
    </p:spTree>
    <p:extLst>
      <p:ext uri="{BB962C8B-B14F-4D97-AF65-F5344CB8AC3E}">
        <p14:creationId xmlns:p14="http://schemas.microsoft.com/office/powerpoint/2010/main" val="407122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85372643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57932765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92538100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51209631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1988792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began and ended the 70-year exile. </a:t>
            </a:r>
          </a:p>
          <a:p>
            <a:r>
              <a:rPr lang="en-US" dirty="0">
                <a:latin typeface="Times New Roman" charset="0"/>
                <a:ea typeface="ＭＳ Ｐゴシック" charset="0"/>
                <a:cs typeface="ＭＳ Ｐゴシック" charset="0"/>
              </a:rPr>
              <a:t>But we can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BE-27-Daniel-89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OB-13-Persians-46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Overviews-295,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OS-14-2Chron-308</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OS-14-Reasons for Exile-54</a:t>
            </a:r>
          </a:p>
          <a:p>
            <a:r>
              <a:rPr lang="en-US" dirty="0">
                <a:cs typeface="ＭＳ Ｐゴシック" charset="0"/>
              </a:rPr>
              <a:t>OS-15-Ezra-14, 35</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OS-17-Esther-33</a:t>
            </a:r>
          </a:p>
          <a:p>
            <a:r>
              <a:rPr lang="en-US" b="0" dirty="0">
                <a:latin typeface="Times New Roman" charset="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7198208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417504101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NLT:</a:t>
            </a:r>
          </a:p>
          <a:p>
            <a:r>
              <a:rPr lang="en-US" b="1" dirty="0">
                <a:solidFill>
                  <a:srgbClr val="006699"/>
                </a:solidFill>
                <a:effectLst/>
                <a:latin typeface="Helvetica Neue" panose="02000503000000020004" pitchFamily="2" charset="0"/>
              </a:rPr>
              <a:t>John 12:20</a:t>
            </a:r>
            <a:r>
              <a:rPr lang="en-US" dirty="0">
                <a:effectLst/>
                <a:latin typeface="Lucida Grande" panose="020B0600040502020204" pitchFamily="34" charset="0"/>
              </a:rPr>
              <a:t>    Some Greeks who had come to Jerusalem for the Passover celebration </a:t>
            </a:r>
            <a:r>
              <a:rPr lang="en-US" b="1" baseline="30000" dirty="0">
                <a:solidFill>
                  <a:srgbClr val="006699"/>
                </a:solidFill>
                <a:effectLst/>
                <a:latin typeface="Helvetica Neue" panose="02000503000000020004" pitchFamily="2" charset="0"/>
              </a:rPr>
              <a:t>21</a:t>
            </a:r>
            <a:r>
              <a:rPr lang="en-US" dirty="0">
                <a:effectLst/>
                <a:latin typeface="Lucida Grande" panose="020B0600040502020204" pitchFamily="34" charset="0"/>
              </a:rPr>
              <a:t> paid a visit to Philip, who was from Bethsaida in Galilee. They said, “Sir, we want to meet Jesus.” </a:t>
            </a: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Philip told Andrew about it, and they went together to ask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12:23</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“Now the time has come for the Son of Man</a:t>
            </a:r>
            <a:r>
              <a:rPr lang="en-US" baseline="30000" dirty="0">
                <a:solidFill>
                  <a:srgbClr val="FF2500"/>
                </a:solidFill>
                <a:effectLst/>
                <a:latin typeface="Lucida Grande" panose="020B0600040502020204" pitchFamily="34" charset="0"/>
              </a:rPr>
              <a:t>a</a:t>
            </a:r>
            <a:r>
              <a:rPr lang="en-US" dirty="0">
                <a:solidFill>
                  <a:srgbClr val="FF2500"/>
                </a:solidFill>
                <a:effectLst/>
                <a:latin typeface="Lucida Grande" panose="020B0600040502020204" pitchFamily="34" charset="0"/>
              </a:rPr>
              <a:t> to enter into his glory.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24</a:t>
            </a:r>
            <a:r>
              <a:rPr lang="en-US" dirty="0">
                <a:solidFill>
                  <a:srgbClr val="FF2500"/>
                </a:solidFill>
                <a:effectLst/>
                <a:latin typeface="Lucida Grande" panose="020B0600040502020204" pitchFamily="34" charset="0"/>
              </a:rPr>
              <a:t> I tell you the truth, unless a kernel of wheat is planted in the soil and dies, it remains alone. But its death will produce many new kernels—a plentiful harvest of new lives.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Those who love their life in this world will lose it. Those who care nothing for their life in this world will keep it for eternity.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26</a:t>
            </a:r>
            <a:r>
              <a:rPr lang="en-US" dirty="0">
                <a:solidFill>
                  <a:srgbClr val="FF2500"/>
                </a:solidFill>
                <a:effectLst/>
                <a:latin typeface="Lucida Grande" panose="020B0600040502020204" pitchFamily="34" charset="0"/>
              </a:rPr>
              <a:t> Anyone who wants to serve me must follow me, because my servants must be where I am. And the Father will honor anyone who serves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12:27</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“Now my soul is deeply troubled. Should I pray, ‘Father, save me from this hour’? But this is the very reason I came!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28</a:t>
            </a:r>
            <a:r>
              <a:rPr lang="en-US" dirty="0">
                <a:solidFill>
                  <a:srgbClr val="FF2500"/>
                </a:solidFill>
                <a:effectLst/>
                <a:latin typeface="Lucida Grande" panose="020B0600040502020204" pitchFamily="34" charset="0"/>
              </a:rPr>
              <a:t> Father, bring glory to your name.”</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  Then a voice spoke from heaven, saying, “I have already brought glory to my name, and I will do so again.”</a:t>
            </a:r>
          </a:p>
          <a:p>
            <a:r>
              <a:rPr lang="en-US" b="1" baseline="30000" dirty="0">
                <a:solidFill>
                  <a:srgbClr val="006699"/>
                </a:solidFill>
                <a:effectLst/>
                <a:latin typeface="Helvetica Neue" panose="02000503000000020004" pitchFamily="2" charset="0"/>
              </a:rPr>
              <a:t>29</a:t>
            </a:r>
            <a:r>
              <a:rPr lang="en-US" dirty="0">
                <a:effectLst/>
                <a:latin typeface="Lucida Grande" panose="020B0600040502020204" pitchFamily="34" charset="0"/>
              </a:rPr>
              <a:t> When the crowd heard the voice, some thought it was thunder, while others declared an angel had spoken to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12:30</a:t>
            </a:r>
            <a:r>
              <a:rPr lang="en-US" dirty="0">
                <a:solidFill>
                  <a:srgbClr val="000000"/>
                </a:solidFill>
                <a:effectLst/>
                <a:latin typeface="Lucida Grande" panose="020B0600040502020204" pitchFamily="34" charset="0"/>
              </a:rPr>
              <a:t>    Then Jesus told them, </a:t>
            </a:r>
            <a:r>
              <a:rPr lang="en-US" dirty="0">
                <a:solidFill>
                  <a:srgbClr val="FF2500"/>
                </a:solidFill>
                <a:effectLst/>
                <a:latin typeface="Lucida Grande" panose="020B0600040502020204" pitchFamily="34" charset="0"/>
              </a:rPr>
              <a:t>“The voice was for your benefit, not mine.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The time for judging this world has come, when Satan, the ruler of this world, will be cast out.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And when I am lifted up from the earth, I will draw everyone to myself.”</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33</a:t>
            </a:r>
            <a:r>
              <a:rPr lang="en-US" dirty="0">
                <a:solidFill>
                  <a:srgbClr val="000000"/>
                </a:solidFill>
                <a:effectLst/>
                <a:latin typeface="Lucida Grande" panose="020B0600040502020204" pitchFamily="34" charset="0"/>
              </a:rPr>
              <a:t> He said this to indicate how he was going to die.</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12:34</a:t>
            </a:r>
            <a:r>
              <a:rPr lang="en-US" dirty="0">
                <a:effectLst/>
                <a:latin typeface="Lucida Grande" panose="020B0600040502020204" pitchFamily="34" charset="0"/>
              </a:rPr>
              <a:t>    The crowd responded, “We understood from Scripture that the Messiah would live forever. How can you say the Son of Man will die? Just who is this Son of Man, anyway?”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12:35</a:t>
            </a:r>
            <a:r>
              <a:rPr lang="en-US" dirty="0">
                <a:solidFill>
                  <a:srgbClr val="000000"/>
                </a:solidFill>
                <a:effectLst/>
                <a:latin typeface="Lucida Grande" panose="020B0600040502020204" pitchFamily="34" charset="0"/>
              </a:rPr>
              <a:t>    Jesus replied, </a:t>
            </a:r>
            <a:r>
              <a:rPr lang="en-US" dirty="0">
                <a:solidFill>
                  <a:srgbClr val="FF2500"/>
                </a:solidFill>
                <a:effectLst/>
                <a:latin typeface="Lucida Grande" panose="020B0600040502020204" pitchFamily="34" charset="0"/>
              </a:rPr>
              <a:t>“My light will shine for you just a little longer. Walk in the light while you can, so the darkness will not overtake you. Those who walk in the darkness cannot see where they are going.</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36</a:t>
            </a:r>
            <a:r>
              <a:rPr lang="en-US" dirty="0">
                <a:solidFill>
                  <a:srgbClr val="FF2500"/>
                </a:solidFill>
                <a:effectLst/>
                <a:latin typeface="Lucida Grande" panose="020B0600040502020204" pitchFamily="34" charset="0"/>
              </a:rPr>
              <a:t> Put your trust in the light while there is still time; then you will become children of the light.”</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 After saying these things, Jesus went away and was hidden from them.</a:t>
            </a:r>
          </a:p>
          <a:p>
            <a:endParaRPr lang="en-US" dirty="0">
              <a:effectLst/>
              <a:latin typeface="Lucida Grande" panose="020B0600040502020204" pitchFamily="34" charset="0"/>
            </a:endParaRPr>
          </a:p>
          <a:p>
            <a:r>
              <a:rPr lang="en-US" b="1" dirty="0">
                <a:effectLst/>
                <a:latin typeface="Lucida Grande" panose="020B0600040502020204" pitchFamily="34" charset="0"/>
              </a:rPr>
              <a:t>The Unbelief of the People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12:37</a:t>
            </a:r>
            <a:r>
              <a:rPr lang="en-US" dirty="0">
                <a:effectLst/>
                <a:latin typeface="Lucida Grande" panose="020B0600040502020204" pitchFamily="34" charset="0"/>
              </a:rPr>
              <a:t>    But despite all the miraculous signs Jesus had done, most of the people still did not believe in him. </a:t>
            </a:r>
            <a:r>
              <a:rPr lang="en-US" b="1" baseline="30000" dirty="0">
                <a:solidFill>
                  <a:srgbClr val="006699"/>
                </a:solidFill>
                <a:effectLst/>
                <a:latin typeface="Helvetica Neue" panose="02000503000000020004" pitchFamily="2" charset="0"/>
              </a:rPr>
              <a:t>38</a:t>
            </a:r>
            <a:r>
              <a:rPr lang="en-US" dirty="0">
                <a:effectLst/>
                <a:latin typeface="Lucida Grande" panose="020B0600040502020204" pitchFamily="34" charset="0"/>
              </a:rPr>
              <a:t>  This is exactly what Isaiah the prophet had predicted: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  “LORD, who has believed our message?</a:t>
            </a:r>
          </a:p>
          <a:p>
            <a:r>
              <a:rPr lang="en-US" dirty="0">
                <a:effectLst/>
                <a:latin typeface="Lucida Grande" panose="020B0600040502020204" pitchFamily="34" charset="0"/>
              </a:rPr>
              <a:t>To whom has the LORD revealed his powerful arm?”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12:39</a:t>
            </a:r>
            <a:r>
              <a:rPr lang="en-US" dirty="0">
                <a:effectLst/>
                <a:latin typeface="Lucida Grande" panose="020B0600040502020204" pitchFamily="34" charset="0"/>
              </a:rPr>
              <a:t>    But the people couldn’t believe, for as Isaiah also said,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12:40</a:t>
            </a:r>
            <a:r>
              <a:rPr lang="en-US" dirty="0">
                <a:effectLst/>
                <a:latin typeface="Lucida Grande" panose="020B0600040502020204" pitchFamily="34" charset="0"/>
              </a:rPr>
              <a:t>    “The Lord has blinded their eyes</a:t>
            </a:r>
          </a:p>
          <a:p>
            <a:r>
              <a:rPr lang="en-US" dirty="0">
                <a:effectLst/>
                <a:latin typeface="Lucida Grande" panose="020B0600040502020204" pitchFamily="34" charset="0"/>
              </a:rPr>
              <a:t>and hardened their hearts—</a:t>
            </a:r>
          </a:p>
          <a:p>
            <a:r>
              <a:rPr lang="en-US" dirty="0">
                <a:effectLst/>
                <a:latin typeface="Lucida Grande" panose="020B0600040502020204" pitchFamily="34" charset="0"/>
              </a:rPr>
              <a:t>so that their eyes cannot see,</a:t>
            </a:r>
          </a:p>
          <a:p>
            <a:r>
              <a:rPr lang="en-US" dirty="0">
                <a:effectLst/>
                <a:latin typeface="Lucida Grande" panose="020B0600040502020204" pitchFamily="34" charset="0"/>
              </a:rPr>
              <a:t>and their hearts cannot understand,</a:t>
            </a:r>
          </a:p>
          <a:p>
            <a:r>
              <a:rPr lang="en-US" dirty="0">
                <a:effectLst/>
                <a:latin typeface="Lucida Grande" panose="020B0600040502020204" pitchFamily="34" charset="0"/>
              </a:rPr>
              <a:t>and they cannot turn to me</a:t>
            </a:r>
          </a:p>
          <a:p>
            <a:r>
              <a:rPr lang="en-US" dirty="0">
                <a:effectLst/>
                <a:latin typeface="Lucida Grande" panose="020B0600040502020204" pitchFamily="34" charset="0"/>
              </a:rPr>
              <a:t>and have me heal them.”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12:41</a:t>
            </a:r>
            <a:r>
              <a:rPr lang="en-US" dirty="0">
                <a:effectLst/>
                <a:latin typeface="Lucida Grande" panose="020B0600040502020204" pitchFamily="34" charset="0"/>
              </a:rPr>
              <a:t>    Isaiah was referring to Jesus when he said this, because he saw the future and spoke of the Messiah’s glory. </a:t>
            </a:r>
            <a:r>
              <a:rPr lang="en-US" b="1" baseline="30000" dirty="0">
                <a:solidFill>
                  <a:srgbClr val="006699"/>
                </a:solidFill>
                <a:effectLst/>
                <a:latin typeface="Helvetica Neue" panose="02000503000000020004" pitchFamily="2" charset="0"/>
              </a:rPr>
              <a:t>42</a:t>
            </a:r>
            <a:r>
              <a:rPr lang="en-US" dirty="0">
                <a:effectLst/>
                <a:latin typeface="Lucida Grande" panose="020B0600040502020204" pitchFamily="34" charset="0"/>
              </a:rPr>
              <a:t> Many people did believe in him, however, including some of the Jewish leaders. But they wouldn’t admit it for fear that the Pharisees would expel them from the synagogue. </a:t>
            </a:r>
            <a:r>
              <a:rPr lang="en-US" b="1" baseline="30000" dirty="0">
                <a:solidFill>
                  <a:srgbClr val="006699"/>
                </a:solidFill>
                <a:effectLst/>
                <a:latin typeface="Helvetica Neue" panose="02000503000000020004" pitchFamily="2" charset="0"/>
              </a:rPr>
              <a:t>43</a:t>
            </a:r>
            <a:r>
              <a:rPr lang="en-US" dirty="0">
                <a:effectLst/>
                <a:latin typeface="Lucida Grande" panose="020B0600040502020204" pitchFamily="34" charset="0"/>
              </a:rPr>
              <a:t> For they loved human praise more than the praise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12:44</a:t>
            </a:r>
            <a:r>
              <a:rPr lang="en-US" dirty="0">
                <a:solidFill>
                  <a:srgbClr val="000000"/>
                </a:solidFill>
                <a:effectLst/>
                <a:latin typeface="Lucida Grande" panose="020B0600040502020204" pitchFamily="34" charset="0"/>
              </a:rPr>
              <a:t>    Jesus shouted to the crowds, </a:t>
            </a:r>
            <a:r>
              <a:rPr lang="en-US" dirty="0">
                <a:solidFill>
                  <a:srgbClr val="FF2500"/>
                </a:solidFill>
                <a:effectLst/>
                <a:latin typeface="Lucida Grande" panose="020B0600040502020204" pitchFamily="34" charset="0"/>
              </a:rPr>
              <a:t>“If you trust me, you are trusting not only me, but also God who sent 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45</a:t>
            </a:r>
            <a:r>
              <a:rPr lang="en-US" dirty="0">
                <a:solidFill>
                  <a:srgbClr val="FF2500"/>
                </a:solidFill>
                <a:effectLst/>
                <a:latin typeface="Lucida Grande" panose="020B0600040502020204" pitchFamily="34" charset="0"/>
              </a:rPr>
              <a:t> For when you see me, you are seeing the one who sent 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46</a:t>
            </a:r>
            <a:r>
              <a:rPr lang="en-US" dirty="0">
                <a:solidFill>
                  <a:srgbClr val="FF2500"/>
                </a:solidFill>
                <a:effectLst/>
                <a:latin typeface="Lucida Grande" panose="020B0600040502020204" pitchFamily="34" charset="0"/>
              </a:rPr>
              <a:t> I have come as a light to shine in this dark world, so that all who put their trust in me will no longer remain in the dark.</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47</a:t>
            </a:r>
            <a:r>
              <a:rPr lang="en-US" dirty="0">
                <a:solidFill>
                  <a:srgbClr val="FF2500"/>
                </a:solidFill>
                <a:effectLst/>
                <a:latin typeface="Lucida Grande" panose="020B0600040502020204" pitchFamily="34" charset="0"/>
              </a:rPr>
              <a:t> I will not judge those who hear me but don’t obey me, for I have come to save the world and not to judge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48</a:t>
            </a:r>
            <a:r>
              <a:rPr lang="en-US" dirty="0">
                <a:solidFill>
                  <a:srgbClr val="FF2500"/>
                </a:solidFill>
                <a:effectLst/>
                <a:latin typeface="Lucida Grande" panose="020B0600040502020204" pitchFamily="34" charset="0"/>
              </a:rPr>
              <a:t> But all who reject me and my message will be judged on the day of judgment by the truth I have spoken.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49</a:t>
            </a:r>
            <a:r>
              <a:rPr lang="en-US" dirty="0">
                <a:solidFill>
                  <a:srgbClr val="FF2500"/>
                </a:solidFill>
                <a:effectLst/>
                <a:latin typeface="Lucida Grande" panose="020B0600040502020204" pitchFamily="34" charset="0"/>
              </a:rPr>
              <a:t> I don’t speak on my own authority. The Father who sent me has commanded me what to say and how to say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50</a:t>
            </a:r>
            <a:r>
              <a:rPr lang="en-US" dirty="0">
                <a:solidFill>
                  <a:srgbClr val="FF2500"/>
                </a:solidFill>
                <a:effectLst/>
                <a:latin typeface="Lucida Grande" panose="020B0600040502020204" pitchFamily="34" charset="0"/>
              </a:rPr>
              <a:t> And I know his commands lead to eternal life; so I say whatever the Father tells me to say.”</a:t>
            </a:r>
          </a:p>
          <a:p>
            <a:r>
              <a:rPr lang="en-US" dirty="0">
                <a:solidFill>
                  <a:srgbClr val="FF2500"/>
                </a:solidFill>
                <a:effectLst/>
                <a:latin typeface="Lucida Grande" panose="020B0600040502020204" pitchFamily="34" charset="0"/>
              </a:rPr>
              <a:t>______</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solidFill>
                <a:srgbClr val="006699"/>
              </a:solidFill>
              <a:effectLst/>
              <a:latin typeface="Helvetica Neue" panose="02000503000000020004"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Gentiles in the OT came to faith via Israel:</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Ruth 1:16</a:t>
            </a:r>
            <a:r>
              <a:rPr lang="en-US" dirty="0">
                <a:effectLst/>
                <a:latin typeface="Lucida Grande" panose="020B0600040502020204" pitchFamily="34" charset="0"/>
              </a:rPr>
              <a:t>    But Ruth replied, “Don’t ask me to leave you and turn back. Wherever you go, I will go; wherever you live, I will live. Your people will be my people, and your God will be my God.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Wherever you die, I will die, and there I will be buried. May the LORD punish me severely if I allow anything but death to separate us!” </a:t>
            </a:r>
          </a:p>
          <a:p>
            <a:endParaRPr lang="en-US" dirty="0">
              <a:solidFill>
                <a:srgbClr val="FF2500"/>
              </a:solidFill>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79</a:t>
            </a:fld>
            <a:endParaRPr lang="en-GB"/>
          </a:p>
        </p:txBody>
      </p:sp>
    </p:spTree>
    <p:extLst>
      <p:ext uri="{BB962C8B-B14F-4D97-AF65-F5344CB8AC3E}">
        <p14:creationId xmlns:p14="http://schemas.microsoft.com/office/powerpoint/2010/main" val="36700609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From Paul Tanner Notes:</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New Testament authors (including Jesus!) make frequent reference to Isaiah and attribute the quotation to the prophet Isaiah. Note that Jn 12:38-41 quotes Isa 53:1 and 6:9, and attributes them both to Isaiah (cf. Mt 3:3; 12:17; Lk 3:4; Acts 8:28; Rom 9:27- 33; 10:16-21).”</a:t>
            </a:r>
            <a:endParaRPr lang="en-US" dirty="0"/>
          </a:p>
        </p:txBody>
      </p:sp>
    </p:spTree>
    <p:extLst>
      <p:ext uri="{BB962C8B-B14F-4D97-AF65-F5344CB8AC3E}">
        <p14:creationId xmlns:p14="http://schemas.microsoft.com/office/powerpoint/2010/main" val="332296131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b="1">
                <a:solidFill>
                  <a:srgbClr val="006699"/>
                </a:solidFill>
                <a:effectLst/>
                <a:latin typeface="Helvetica Neue" panose="02000503000000020004" pitchFamily="2" charset="0"/>
              </a:rPr>
              <a:t>Matt. 21:20</a:t>
            </a:r>
            <a:r>
              <a:rPr lang="en-US">
                <a:effectLst/>
                <a:latin typeface="Lucida Grande" panose="020B0600040502020204" pitchFamily="34" charset="0"/>
              </a:rPr>
              <a:t>    The disciples were amazed when they saw this and asked, “How did the fig tree wither so quickly?”</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21:21</a:t>
            </a:r>
            <a:r>
              <a:rPr lang="en-US">
                <a:solidFill>
                  <a:srgbClr val="000000"/>
                </a:solidFill>
                <a:effectLst/>
                <a:latin typeface="Lucida Grande" panose="020B0600040502020204" pitchFamily="34" charset="0"/>
              </a:rPr>
              <a:t>    Then Jesus told them, </a:t>
            </a:r>
            <a:r>
              <a:rPr lang="en-US">
                <a:solidFill>
                  <a:srgbClr val="FF2500"/>
                </a:solidFill>
                <a:effectLst/>
                <a:latin typeface="Lucida Grande" panose="020B0600040502020204" pitchFamily="34" charset="0"/>
              </a:rPr>
              <a:t>“I tell you the truth, if you have faith and don’t doubt, you can do things like this and much more. You can even say to this mountain, ‘May you be lifted up and thrown into the sea,’ and it will happen.</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22</a:t>
            </a:r>
            <a:r>
              <a:rPr lang="en-US">
                <a:solidFill>
                  <a:srgbClr val="FF2500"/>
                </a:solidFill>
                <a:effectLst/>
                <a:latin typeface="Lucida Grande" panose="020B0600040502020204" pitchFamily="34" charset="0"/>
              </a:rPr>
              <a:t> You can pray for anything, and if you have faith, you will receive it.”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11:19</a:t>
            </a:r>
            <a:r>
              <a:rPr lang="en-US">
                <a:effectLst/>
                <a:latin typeface="Lucida Grande" panose="020B0600040502020204" pitchFamily="34" charset="0"/>
              </a:rPr>
              <a:t>    That evening Jesus and the disciples left</a:t>
            </a:r>
            <a:r>
              <a:rPr lang="en-US" baseline="30000">
                <a:effectLst/>
                <a:latin typeface="Lucida Grande" panose="020B0600040502020204" pitchFamily="34" charset="0"/>
              </a:rPr>
              <a:t>a</a:t>
            </a:r>
            <a:r>
              <a:rPr lang="en-US">
                <a:effectLst/>
                <a:latin typeface="Lucida Grande" panose="020B0600040502020204" pitchFamily="34" charset="0"/>
              </a:rPr>
              <a:t> the city.</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11:20</a:t>
            </a:r>
            <a:r>
              <a:rPr lang="en-US">
                <a:effectLst/>
                <a:latin typeface="Lucida Grande" panose="020B0600040502020204" pitchFamily="34" charset="0"/>
              </a:rPr>
              <a:t>    The next morning as they passed by the fig tree he had cursed, the disciples noticed it had withered from the roots up. </a:t>
            </a:r>
            <a:r>
              <a:rPr lang="en-US" b="1" baseline="30000">
                <a:solidFill>
                  <a:srgbClr val="006699"/>
                </a:solidFill>
                <a:effectLst/>
                <a:latin typeface="Helvetica Neue" panose="02000503000000020004" pitchFamily="2" charset="0"/>
              </a:rPr>
              <a:t>21</a:t>
            </a:r>
            <a:r>
              <a:rPr lang="en-US">
                <a:effectLst/>
                <a:latin typeface="Lucida Grande" panose="020B0600040502020204" pitchFamily="34" charset="0"/>
              </a:rPr>
              <a:t> Peter remembered what Jesus had said to the tree on the previous day and exclaimed, “Look, Rabbi! The fig tree you cursed has withered and died!”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11:22</a:t>
            </a:r>
            <a:r>
              <a:rPr lang="en-US">
                <a:solidFill>
                  <a:srgbClr val="000000"/>
                </a:solidFill>
                <a:effectLst/>
                <a:latin typeface="Lucida Grande" panose="020B0600040502020204" pitchFamily="34" charset="0"/>
              </a:rPr>
              <a:t>    Then Jesus said to the disciples, </a:t>
            </a:r>
            <a:r>
              <a:rPr lang="en-US">
                <a:solidFill>
                  <a:srgbClr val="FF2500"/>
                </a:solidFill>
                <a:effectLst/>
                <a:latin typeface="Lucida Grande" panose="020B0600040502020204" pitchFamily="34" charset="0"/>
              </a:rPr>
              <a:t>“Have faith in God.</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23</a:t>
            </a:r>
            <a:r>
              <a:rPr lang="en-US">
                <a:solidFill>
                  <a:srgbClr val="FF2500"/>
                </a:solidFill>
                <a:effectLst/>
                <a:latin typeface="Lucida Grande" panose="020B0600040502020204" pitchFamily="34" charset="0"/>
              </a:rPr>
              <a:t> I tell you the truth, you can say to this mountain, ‘May you be lifted up and thrown into the sea,’ and it will happen. But you must really believe it will happen and have no doubt in your heart.</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24</a:t>
            </a:r>
            <a:r>
              <a:rPr lang="en-US">
                <a:solidFill>
                  <a:srgbClr val="FF2500"/>
                </a:solidFill>
                <a:effectLst/>
                <a:latin typeface="Lucida Grande" panose="020B0600040502020204" pitchFamily="34" charset="0"/>
              </a:rPr>
              <a:t> I tell you, you can pray for anything, and if you believe that you’ve received it, it will be yours.</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25</a:t>
            </a:r>
            <a:r>
              <a:rPr lang="en-US">
                <a:solidFill>
                  <a:srgbClr val="FF2500"/>
                </a:solidFill>
                <a:effectLst/>
                <a:latin typeface="Lucida Grande" panose="020B0600040502020204" pitchFamily="34" charset="0"/>
              </a:rPr>
              <a:t> But when you are praying, first forgive anyone you are holding a grudge against, so that your Father in heaven will forgive your sins, too.</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a:t>
            </a:r>
            <a:br>
              <a:rPr lang="en-US">
                <a:effectLst/>
                <a:latin typeface="Lucida Grande" panose="020B0600040502020204" pitchFamily="34" charset="0"/>
              </a:rPr>
            </a:b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21:37</a:t>
            </a:r>
            <a:r>
              <a:rPr lang="en-US">
                <a:effectLst/>
                <a:latin typeface="Lucida Grande" panose="020B0600040502020204" pitchFamily="34" charset="0"/>
              </a:rPr>
              <a:t>    Every day Jesus went to the Temple to teach, and each evening he returned to spend the night on the Mount of Olives. </a:t>
            </a:r>
            <a:r>
              <a:rPr lang="en-US" b="1" baseline="30000">
                <a:solidFill>
                  <a:srgbClr val="006699"/>
                </a:solidFill>
                <a:effectLst/>
                <a:latin typeface="Helvetica Neue" panose="02000503000000020004" pitchFamily="2" charset="0"/>
              </a:rPr>
              <a:t>38</a:t>
            </a:r>
            <a:r>
              <a:rPr lang="en-US">
                <a:effectLst/>
                <a:latin typeface="Lucida Grande" panose="020B0600040502020204" pitchFamily="34" charset="0"/>
              </a:rPr>
              <a:t> The crowds gathered at the Temple early each morning to hear him. </a:t>
            </a:r>
          </a:p>
        </p:txBody>
      </p:sp>
      <p:sp>
        <p:nvSpPr>
          <p:cNvPr id="4" name="Slide Number Placeholder 3"/>
          <p:cNvSpPr>
            <a:spLocks noGrp="1"/>
          </p:cNvSpPr>
          <p:nvPr>
            <p:ph type="sldNum" sz="quarter" idx="5"/>
          </p:nvPr>
        </p:nvSpPr>
        <p:spPr/>
        <p:txBody>
          <a:bodyPr/>
          <a:lstStyle/>
          <a:p>
            <a:fld id="{C655B0B5-E42E-4986-80AC-A7650ED7D9A5}" type="slidenum">
              <a:rPr lang="en-GB" smtClean="0"/>
              <a:t>82</a:t>
            </a:fld>
            <a:endParaRPr lang="en-GB"/>
          </a:p>
        </p:txBody>
      </p:sp>
    </p:spTree>
    <p:extLst>
      <p:ext uri="{BB962C8B-B14F-4D97-AF65-F5344CB8AC3E}">
        <p14:creationId xmlns:p14="http://schemas.microsoft.com/office/powerpoint/2010/main" val="21869436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mn-lt"/>
                <a:ea typeface="+mn-ea"/>
                <a:cs typeface="+mn-cs"/>
              </a:rPr>
              <a:t>Mark 11:20</a:t>
            </a:r>
            <a:r>
              <a:rPr lang="en-US" sz="1200" kern="1200">
                <a:solidFill>
                  <a:schemeClr val="tx1"/>
                </a:solidFill>
                <a:effectLst/>
                <a:latin typeface="+mn-lt"/>
                <a:ea typeface="+mn-ea"/>
                <a:cs typeface="+mn-cs"/>
              </a:rPr>
              <a:t>    The next morning as they passed by the fig tree he had cursed, the disciples noticed it had withered from the roots up. </a:t>
            </a:r>
            <a:r>
              <a:rPr lang="en-US" sz="1200" b="1" kern="1200" baseline="30000">
                <a:solidFill>
                  <a:schemeClr val="tx1"/>
                </a:solidFill>
                <a:effectLst/>
                <a:latin typeface="+mn-lt"/>
                <a:ea typeface="+mn-ea"/>
                <a:cs typeface="+mn-cs"/>
              </a:rPr>
              <a:t>21</a:t>
            </a:r>
            <a:r>
              <a:rPr lang="en-US" sz="1200" kern="1200">
                <a:solidFill>
                  <a:schemeClr val="tx1"/>
                </a:solidFill>
                <a:effectLst/>
                <a:latin typeface="+mn-lt"/>
                <a:ea typeface="+mn-ea"/>
                <a:cs typeface="+mn-cs"/>
              </a:rPr>
              <a:t> Peter remembered what Jesus had said to the tree on the previous day and exclaimed, “Look, Rabbi! The fig tree you cursed has withered and died!”</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Mark 11:22</a:t>
            </a:r>
            <a:r>
              <a:rPr lang="en-US" sz="1200" kern="1200">
                <a:solidFill>
                  <a:schemeClr val="tx1"/>
                </a:solidFill>
                <a:effectLst/>
                <a:latin typeface="+mn-lt"/>
                <a:ea typeface="+mn-ea"/>
                <a:cs typeface="+mn-cs"/>
              </a:rPr>
              <a:t>    Then Jesus said to the disciples, “Have faith in God. </a:t>
            </a:r>
            <a:r>
              <a:rPr lang="en-US" sz="1200" b="1" kern="1200" baseline="30000">
                <a:solidFill>
                  <a:schemeClr val="tx1"/>
                </a:solidFill>
                <a:effectLst/>
                <a:latin typeface="+mn-lt"/>
                <a:ea typeface="+mn-ea"/>
                <a:cs typeface="+mn-cs"/>
              </a:rPr>
              <a:t>23</a:t>
            </a:r>
            <a:r>
              <a:rPr lang="en-US" sz="1200" kern="1200">
                <a:solidFill>
                  <a:schemeClr val="tx1"/>
                </a:solidFill>
                <a:effectLst/>
                <a:latin typeface="+mn-lt"/>
                <a:ea typeface="+mn-ea"/>
                <a:cs typeface="+mn-cs"/>
              </a:rPr>
              <a:t> I tell you the truth, you can say to this mountain, ‘May you be lifted up and thrown into the sea,’ and it will happen. But you must really believe it will happen and have no doubt in your heart. </a:t>
            </a:r>
            <a:r>
              <a:rPr lang="en-US" sz="1200" b="1" kern="1200" baseline="30000">
                <a:solidFill>
                  <a:schemeClr val="tx1"/>
                </a:solidFill>
                <a:effectLst/>
                <a:latin typeface="+mn-lt"/>
                <a:ea typeface="+mn-ea"/>
                <a:cs typeface="+mn-cs"/>
              </a:rPr>
              <a:t>24</a:t>
            </a:r>
            <a:r>
              <a:rPr lang="en-US" sz="1200" kern="1200">
                <a:solidFill>
                  <a:schemeClr val="tx1"/>
                </a:solidFill>
                <a:effectLst/>
                <a:latin typeface="+mn-lt"/>
                <a:ea typeface="+mn-ea"/>
                <a:cs typeface="+mn-cs"/>
              </a:rPr>
              <a:t> I tell you, you can pray for anything, and if you believe that you’ve received it, it will be yours. </a:t>
            </a:r>
            <a:r>
              <a:rPr lang="en-US" sz="1200" b="1" kern="1200" baseline="30000">
                <a:solidFill>
                  <a:schemeClr val="tx1"/>
                </a:solidFill>
                <a:effectLst/>
                <a:latin typeface="+mn-lt"/>
                <a:ea typeface="+mn-ea"/>
                <a:cs typeface="+mn-cs"/>
              </a:rPr>
              <a:t>25</a:t>
            </a:r>
            <a:r>
              <a:rPr lang="en-US" sz="1200" kern="1200">
                <a:solidFill>
                  <a:schemeClr val="tx1"/>
                </a:solidFill>
                <a:effectLst/>
                <a:latin typeface="+mn-lt"/>
                <a:ea typeface="+mn-ea"/>
                <a:cs typeface="+mn-cs"/>
              </a:rPr>
              <a:t> But when you are praying, first forgive anyone you are holding a grudge against, so that your Father in heaven will forgive your sins, too.” </a:t>
            </a:r>
          </a:p>
        </p:txBody>
      </p:sp>
      <p:sp>
        <p:nvSpPr>
          <p:cNvPr id="4" name="Slide Number Placeholder 3"/>
          <p:cNvSpPr>
            <a:spLocks noGrp="1"/>
          </p:cNvSpPr>
          <p:nvPr>
            <p:ph type="sldNum" sz="quarter" idx="5"/>
          </p:nvPr>
        </p:nvSpPr>
        <p:spPr/>
        <p:txBody>
          <a:bodyPr/>
          <a:lstStyle/>
          <a:p>
            <a:fld id="{C655B0B5-E42E-4986-80AC-A7650ED7D9A5}" type="slidenum">
              <a:rPr lang="en-GB" smtClean="0"/>
              <a:t>83</a:t>
            </a:fld>
            <a:endParaRPr lang="en-GB"/>
          </a:p>
        </p:txBody>
      </p:sp>
    </p:spTree>
    <p:extLst>
      <p:ext uri="{BB962C8B-B14F-4D97-AF65-F5344CB8AC3E}">
        <p14:creationId xmlns:p14="http://schemas.microsoft.com/office/powerpoint/2010/main" val="207803631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C2DF5548-4829-8274-230C-F4CDB39DB1E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2FFDC9AC-9EEA-4680-EF0E-26BC1971E0E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11:20</a:t>
            </a:r>
            <a:r>
              <a:rPr lang="en-US" sz="1200" kern="1200">
                <a:solidFill>
                  <a:schemeClr val="tx1"/>
                </a:solidFill>
                <a:effectLst/>
                <a:latin typeface="+mn-lt"/>
                <a:ea typeface="+mn-ea"/>
                <a:cs typeface="+mn-cs"/>
              </a:rPr>
              <a:t>    The next morning as they passed by the fig tree he had cursed, the disciples noticed it had withered from the roots up. </a:t>
            </a:r>
            <a:endParaRPr lang="en-US"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9EB57415-1D39-3A17-D80C-AD97BC40A06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8D3C7B6A-29E5-4585-0F1E-32FD7C9B56D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11:21</a:t>
            </a:r>
            <a:r>
              <a:rPr lang="en-US" sz="1200" kern="1200">
                <a:solidFill>
                  <a:schemeClr val="tx1"/>
                </a:solidFill>
                <a:effectLst/>
                <a:latin typeface="+mn-lt"/>
                <a:ea typeface="+mn-ea"/>
                <a:cs typeface="+mn-cs"/>
              </a:rPr>
              <a:t>   Peter remembered what Jesus had said to the tree on the previous day and exclaimed, “Look, Rabbi! The fig tree you cursed has withered and died!”</a:t>
            </a:r>
            <a:endParaRPr lang="en-US"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B3A10701-A859-F4E6-BA78-A2A73B08263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E4069F2E-CDB4-F4F3-741C-C7124D9A52F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11:22-23</a:t>
            </a:r>
            <a:r>
              <a:rPr lang="en-US" sz="1200" kern="1200">
                <a:solidFill>
                  <a:schemeClr val="tx1"/>
                </a:solidFill>
                <a:effectLst/>
                <a:latin typeface="+mn-lt"/>
                <a:ea typeface="+mn-ea"/>
                <a:cs typeface="+mn-cs"/>
              </a:rPr>
              <a:t>    Then Jesus said to the disciples, “Have faith in God. </a:t>
            </a:r>
            <a:r>
              <a:rPr lang="en-US" sz="1200" b="1" kern="1200" baseline="30000">
                <a:solidFill>
                  <a:schemeClr val="tx1"/>
                </a:solidFill>
                <a:effectLst/>
                <a:latin typeface="+mn-lt"/>
                <a:ea typeface="+mn-ea"/>
                <a:cs typeface="+mn-cs"/>
              </a:rPr>
              <a:t>23</a:t>
            </a:r>
            <a:r>
              <a:rPr lang="en-US" sz="1200" kern="1200">
                <a:solidFill>
                  <a:schemeClr val="tx1"/>
                </a:solidFill>
                <a:effectLst/>
                <a:latin typeface="+mn-lt"/>
                <a:ea typeface="+mn-ea"/>
                <a:cs typeface="+mn-cs"/>
              </a:rPr>
              <a:t> I tell you the truth, you can say to this mountain, ‘May you be lifted up and thrown into the sea,’ and it will happen. But you must really believe it will happen and have no doubt in your heart."</a:t>
            </a:r>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36FADD-A434-C04B-BC45-93E5BEDCC3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panose="020B0604020202020204" pitchFamily="34" charset="0"/>
                <a:ea typeface="+mn-ea"/>
                <a:cs typeface="Arial" panose="020B0604020202020204" pitchFamily="34" charset="0"/>
              </a:rPr>
              <a:t>The nearness of restoration compelled Daniel to confess God’s just judgment of Israel's sins and ask God to restore Jerusalem’s temple (9:3-19)</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2071763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127F3B20-AC73-1390-F076-88EF3418101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34DCCB80-2F10-7282-8A26-738D3E6B37F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r>
              <a:rPr lang="en-US" sz="1200" b="1" kern="1200">
                <a:solidFill>
                  <a:schemeClr val="tx1"/>
                </a:solidFill>
                <a:effectLst/>
                <a:latin typeface="+mn-lt"/>
                <a:ea typeface="+mn-ea"/>
                <a:cs typeface="+mn-cs"/>
              </a:rPr>
              <a:t>Mark 11:24-25</a:t>
            </a:r>
            <a:r>
              <a:rPr lang="en-US" sz="1200" kern="1200">
                <a:solidFill>
                  <a:schemeClr val="tx1"/>
                </a:solidFill>
                <a:effectLst/>
                <a:latin typeface="+mn-lt"/>
                <a:ea typeface="+mn-ea"/>
                <a:cs typeface="+mn-cs"/>
              </a:rPr>
              <a:t>    I tell you, you can pray for anything, and if you believe that you’ve received it, it will be yours. </a:t>
            </a:r>
            <a:r>
              <a:rPr lang="en-US" sz="1200" b="1" kern="1200" baseline="30000">
                <a:solidFill>
                  <a:schemeClr val="tx1"/>
                </a:solidFill>
                <a:effectLst/>
                <a:latin typeface="+mn-lt"/>
                <a:ea typeface="+mn-ea"/>
                <a:cs typeface="+mn-cs"/>
              </a:rPr>
              <a:t>25</a:t>
            </a:r>
            <a:r>
              <a:rPr lang="en-US" sz="1200" kern="1200">
                <a:solidFill>
                  <a:schemeClr val="tx1"/>
                </a:solidFill>
                <a:effectLst/>
                <a:latin typeface="+mn-lt"/>
                <a:ea typeface="+mn-ea"/>
                <a:cs typeface="+mn-cs"/>
              </a:rPr>
              <a:t> But when you are praying, first forgive anyone you are holding a grudge against, so that your Father in heaven will forgive your sins, too.” </a:t>
            </a:r>
            <a:endParaRPr lang="en-US"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FOUR MOVEMENTS:</a:t>
            </a:r>
          </a:p>
          <a:p>
            <a:endParaRPr lang="en-US" dirty="0">
              <a:effectLst/>
              <a:latin typeface="Lucida Grande" panose="020B0600040502020204" pitchFamily="34" charset="0"/>
            </a:endParaRPr>
          </a:p>
          <a:p>
            <a:r>
              <a:rPr lang="en-US" dirty="0">
                <a:effectLst/>
                <a:latin typeface="Lucida Grande" panose="020B0600040502020204" pitchFamily="34" charset="0"/>
              </a:rPr>
              <a:t>Authority Challenged</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21:23</a:t>
            </a:r>
            <a:r>
              <a:rPr lang="en-US" dirty="0">
                <a:effectLst/>
                <a:latin typeface="Lucida Grande" panose="020B0600040502020204" pitchFamily="34" charset="0"/>
              </a:rPr>
              <a:t>   </a:t>
            </a:r>
            <a:r>
              <a:rPr lang="en-US" dirty="0" err="1">
                <a:effectLst/>
                <a:latin typeface="Lucida Grande" panose="020B0600040502020204" pitchFamily="34" charset="0"/>
              </a:rPr>
              <a:t>When</a:t>
            </a:r>
            <a:r>
              <a:rPr lang="en-US" dirty="0">
                <a:effectLst/>
                <a:latin typeface="Lucida Grande" panose="020B0600040502020204" pitchFamily="34" charset="0"/>
              </a:rPr>
              <a:t> He entered the temple, the chief priests and the elders of the people came to Him </a:t>
            </a:r>
            <a:r>
              <a:rPr lang="en-US" dirty="0" err="1">
                <a:effectLst/>
                <a:latin typeface="Lucida Grande" panose="020B0600040502020204" pitchFamily="34" charset="0"/>
              </a:rPr>
              <a:t>while</a:t>
            </a:r>
            <a:r>
              <a:rPr lang="en-US" dirty="0">
                <a:effectLst/>
                <a:latin typeface="Lucida Grande" panose="020B0600040502020204" pitchFamily="34" charset="0"/>
              </a:rPr>
              <a:t> He was teaching, and said, “By what authority are You doing these things, and who gave You this authority?” </a:t>
            </a:r>
            <a:r>
              <a:rPr lang="en-US" b="1" baseline="30000" dirty="0">
                <a:solidFill>
                  <a:srgbClr val="006699"/>
                </a:solidFill>
                <a:effectLst/>
                <a:latin typeface="Helvetica Neue" panose="02000503000000020004" pitchFamily="2" charset="0"/>
              </a:rPr>
              <a:t>24</a:t>
            </a:r>
            <a:r>
              <a:rPr lang="en-US" dirty="0">
                <a:effectLst/>
                <a:latin typeface="Lucida Grande" panose="020B0600040502020204" pitchFamily="34" charset="0"/>
              </a:rPr>
              <a:t> Jesus said to them, </a:t>
            </a:r>
            <a:r>
              <a:rPr lang="en-US" dirty="0">
                <a:solidFill>
                  <a:srgbClr val="FF2500"/>
                </a:solidFill>
                <a:effectLst/>
                <a:latin typeface="Lucida Grande" panose="020B0600040502020204" pitchFamily="34" charset="0"/>
              </a:rPr>
              <a:t>“I will also ask you one thing, which if you tell Me, I will also tell you by what authority I do these things.</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25</a:t>
            </a:r>
            <a:r>
              <a:rPr lang="en-US" dirty="0">
                <a:solidFill>
                  <a:srgbClr val="FF2500"/>
                </a:solidFill>
                <a:effectLst/>
                <a:latin typeface="Lucida Grande" panose="020B0600040502020204" pitchFamily="34" charset="0"/>
              </a:rPr>
              <a:t> “The baptism of John was from what source, from heaven or from men?”</a:t>
            </a:r>
            <a:r>
              <a:rPr lang="en-US" dirty="0">
                <a:effectLst/>
                <a:latin typeface="Lucida Grande" panose="020B0600040502020204" pitchFamily="34" charset="0"/>
              </a:rPr>
              <a:t> And they began reasoning among themselves, saying, “If we say, ‘From heaven,’ He will say to us, ‘Then why did you not believe him?’ </a:t>
            </a:r>
            <a:r>
              <a:rPr lang="en-US" b="1" baseline="30000" dirty="0">
                <a:solidFill>
                  <a:srgbClr val="006699"/>
                </a:solidFill>
                <a:effectLst/>
                <a:latin typeface="Helvetica Neue" panose="02000503000000020004" pitchFamily="2" charset="0"/>
              </a:rPr>
              <a:t>26</a:t>
            </a:r>
            <a:r>
              <a:rPr lang="en-US" dirty="0">
                <a:effectLst/>
                <a:latin typeface="Lucida Grande" panose="020B0600040502020204" pitchFamily="34" charset="0"/>
              </a:rPr>
              <a:t> “But if we say, ‘From men,’ we fear the people; for they all regard John as a prophet.”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And answering Jesus, they said, “We do not know.” He also said to them, </a:t>
            </a:r>
            <a:r>
              <a:rPr lang="en-US" dirty="0">
                <a:solidFill>
                  <a:srgbClr val="FF2500"/>
                </a:solidFill>
                <a:effectLst/>
                <a:latin typeface="Lucida Grande" panose="020B0600040502020204" pitchFamily="34" charset="0"/>
              </a:rPr>
              <a:t>“Neither will I tell you by what authority I do these things."</a:t>
            </a:r>
            <a:endParaRPr lang="en-US" dirty="0">
              <a:effectLst/>
              <a:latin typeface="Lucida Grande" panose="020B0600040502020204" pitchFamily="34" charset="0"/>
            </a:endParaRPr>
          </a:p>
          <a:p>
            <a:endParaRPr lang="en-US" dirty="0">
              <a:effectLst/>
              <a:latin typeface="Lucida Grande" panose="020B0600040502020204" pitchFamily="34" charset="0"/>
            </a:endParaRPr>
          </a:p>
          <a:p>
            <a:r>
              <a:rPr lang="en-US" dirty="0">
                <a:effectLst/>
                <a:latin typeface="Lucida Grande" panose="020B0600040502020204" pitchFamily="34" charset="0"/>
              </a:rPr>
              <a:t>Parable of Two Sons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21:28</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“But what do you think? A man had two sons, and he came to the first and said, ‘</a:t>
            </a:r>
            <a:r>
              <a:rPr lang="en-US" baseline="30000" dirty="0">
                <a:solidFill>
                  <a:srgbClr val="FF2500"/>
                </a:solidFill>
                <a:effectLst/>
                <a:latin typeface="Lucida Grande" panose="020B0600040502020204" pitchFamily="34" charset="0"/>
              </a:rPr>
              <a:t>2</a:t>
            </a:r>
            <a:r>
              <a:rPr lang="en-US" dirty="0">
                <a:solidFill>
                  <a:srgbClr val="FF2500"/>
                </a:solidFill>
                <a:effectLst/>
                <a:latin typeface="Lucida Grande" panose="020B0600040502020204" pitchFamily="34" charset="0"/>
              </a:rPr>
              <a:t>Son, go work today in the </a:t>
            </a:r>
            <a:r>
              <a:rPr lang="en-US" dirty="0" err="1">
                <a:solidFill>
                  <a:srgbClr val="FF2500"/>
                </a:solidFill>
                <a:effectLst/>
                <a:latin typeface="Lucida Grande" panose="020B0600040502020204" pitchFamily="34" charset="0"/>
              </a:rPr>
              <a:t>vineyard</a:t>
            </a:r>
            <a:r>
              <a:rPr lang="en-US" dirty="0">
                <a:solidFill>
                  <a:srgbClr val="FF2500"/>
                </a:solidFill>
                <a:effectLst/>
                <a:latin typeface="Lucida Grande" panose="020B0600040502020204" pitchFamily="34" charset="0"/>
              </a:rPr>
              <a: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29</a:t>
            </a:r>
            <a:r>
              <a:rPr lang="en-US" dirty="0">
                <a:solidFill>
                  <a:srgbClr val="FF2500"/>
                </a:solidFill>
                <a:effectLst/>
                <a:latin typeface="Lucida Grande" panose="020B0600040502020204" pitchFamily="34" charset="0"/>
              </a:rPr>
              <a:t> “And he answered, ‘I will not’; but afterward he regretted it and went.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“The man came to the second and said the same thing; and he answered, ‘I will, sir’; but he did not go.</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solidFill>
                  <a:srgbClr val="FF2500"/>
                </a:solidFill>
                <a:effectLst/>
                <a:latin typeface="Lucida Grande" panose="020B0600040502020204" pitchFamily="34" charset="0"/>
              </a:rPr>
              <a:t> “Which of the two did the will of his father?”</a:t>
            </a:r>
            <a:r>
              <a:rPr lang="en-US" dirty="0">
                <a:solidFill>
                  <a:srgbClr val="000000"/>
                </a:solidFill>
                <a:effectLst/>
                <a:latin typeface="Lucida Grande" panose="020B0600040502020204" pitchFamily="34" charset="0"/>
              </a:rPr>
              <a:t> They said, “The first.” Jesus said to them, </a:t>
            </a:r>
            <a:r>
              <a:rPr lang="en-US" dirty="0">
                <a:solidFill>
                  <a:srgbClr val="FF2500"/>
                </a:solidFill>
                <a:effectLst/>
                <a:latin typeface="Lucida Grande" panose="020B0600040502020204" pitchFamily="34" charset="0"/>
              </a:rPr>
              <a:t>“Truly I say to you that </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tax collectors and prostitutes will get into the kingdom of God before you.</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32</a:t>
            </a:r>
            <a:r>
              <a:rPr lang="en-US" dirty="0">
                <a:solidFill>
                  <a:srgbClr val="FF2500"/>
                </a:solidFill>
                <a:effectLst/>
                <a:latin typeface="Lucida Grande" panose="020B0600040502020204" pitchFamily="34" charset="0"/>
              </a:rPr>
              <a:t> “For John came to you in the way of righteousness and you did not believe him; but </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tax collectors and prostitutes did believe him; and you, seeing this, did not even feel remorse afterward so as to believe him."</a:t>
            </a:r>
          </a:p>
          <a:p>
            <a:endParaRPr lang="en-US" dirty="0">
              <a:effectLst/>
              <a:latin typeface="Lucida Grande" panose="020B0600040502020204" pitchFamily="34" charset="0"/>
            </a:endParaRPr>
          </a:p>
          <a:p>
            <a:r>
              <a:rPr lang="en-US" dirty="0">
                <a:effectLst/>
                <a:latin typeface="Lucida Grande" panose="020B0600040502020204" pitchFamily="34" charset="0"/>
              </a:rPr>
              <a:t>Parable of the Landowner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21:33</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“Listen to another parable. </a:t>
            </a:r>
            <a:r>
              <a:rPr lang="en-US" dirty="0" err="1">
                <a:solidFill>
                  <a:srgbClr val="FF2500"/>
                </a:solidFill>
                <a:effectLst/>
                <a:latin typeface="Lucida Grande" panose="020B0600040502020204" pitchFamily="34" charset="0"/>
              </a:rPr>
              <a:t>There</a:t>
            </a:r>
            <a:r>
              <a:rPr lang="en-US" dirty="0">
                <a:solidFill>
                  <a:srgbClr val="FF2500"/>
                </a:solidFill>
                <a:effectLst/>
                <a:latin typeface="Lucida Grande" panose="020B0600040502020204" pitchFamily="34" charset="0"/>
              </a:rPr>
              <a:t> was a landowner who </a:t>
            </a:r>
            <a:r>
              <a:rPr lang="en-US" dirty="0" err="1">
                <a:solidFill>
                  <a:srgbClr val="FF2500"/>
                </a:solidFill>
                <a:effectLst/>
                <a:latin typeface="Lucida Grande" panose="020B0600040502020204" pitchFamily="34" charset="0"/>
              </a:rPr>
              <a:t>PLANTED</a:t>
            </a:r>
            <a:r>
              <a:rPr lang="en-US" dirty="0">
                <a:solidFill>
                  <a:srgbClr val="FF2500"/>
                </a:solidFill>
                <a:effectLst/>
                <a:latin typeface="Lucida Grande" panose="020B0600040502020204" pitchFamily="34" charset="0"/>
              </a:rPr>
              <a:t> A </a:t>
            </a:r>
            <a:r>
              <a:rPr lang="en-US" dirty="0" err="1">
                <a:solidFill>
                  <a:srgbClr val="FF2500"/>
                </a:solidFill>
                <a:effectLst/>
                <a:latin typeface="Lucida Grande" panose="020B0600040502020204" pitchFamily="34" charset="0"/>
              </a:rPr>
              <a:t>VINEYARD</a:t>
            </a:r>
            <a:r>
              <a:rPr lang="en-US" dirty="0">
                <a:solidFill>
                  <a:srgbClr val="FF2500"/>
                </a:solidFill>
                <a:effectLst/>
                <a:latin typeface="Lucida Grande" panose="020B0600040502020204" pitchFamily="34" charset="0"/>
              </a:rPr>
              <a:t> AND PUT A WALL AROUND IT AND DUG A WINE PRESS IN IT, AND BUILT A TOWER, and rented it out to vine-growers and </a:t>
            </a:r>
            <a:r>
              <a:rPr lang="en-US" dirty="0" err="1">
                <a:solidFill>
                  <a:srgbClr val="FF2500"/>
                </a:solidFill>
                <a:effectLst/>
                <a:latin typeface="Lucida Grande" panose="020B0600040502020204" pitchFamily="34" charset="0"/>
              </a:rPr>
              <a:t>went</a:t>
            </a:r>
            <a:r>
              <a:rPr lang="en-US" dirty="0">
                <a:solidFill>
                  <a:srgbClr val="FF2500"/>
                </a:solidFill>
                <a:effectLst/>
                <a:latin typeface="Lucida Grande" panose="020B0600040502020204" pitchFamily="34" charset="0"/>
              </a:rPr>
              <a:t> on a journey.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34</a:t>
            </a:r>
            <a:r>
              <a:rPr lang="en-US" dirty="0">
                <a:solidFill>
                  <a:srgbClr val="FF2500"/>
                </a:solidFill>
                <a:effectLst/>
                <a:latin typeface="Lucida Grande" panose="020B0600040502020204" pitchFamily="34" charset="0"/>
              </a:rPr>
              <a:t> “When the harvest time approached, he </a:t>
            </a:r>
            <a:r>
              <a:rPr lang="en-US" dirty="0" err="1">
                <a:solidFill>
                  <a:srgbClr val="FF2500"/>
                </a:solidFill>
                <a:effectLst/>
                <a:latin typeface="Lucida Grande" panose="020B0600040502020204" pitchFamily="34" charset="0"/>
              </a:rPr>
              <a:t>sent</a:t>
            </a:r>
            <a:r>
              <a:rPr lang="en-US" dirty="0">
                <a:solidFill>
                  <a:srgbClr val="FF2500"/>
                </a:solidFill>
                <a:effectLst/>
                <a:latin typeface="Lucida Grande" panose="020B0600040502020204" pitchFamily="34" charset="0"/>
              </a:rPr>
              <a:t> his slaves to the vine-growers to receive his produce.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35</a:t>
            </a:r>
            <a:r>
              <a:rPr lang="en-US" dirty="0">
                <a:solidFill>
                  <a:srgbClr val="FF2500"/>
                </a:solidFill>
                <a:effectLst/>
                <a:latin typeface="Lucida Grande" panose="020B0600040502020204" pitchFamily="34" charset="0"/>
              </a:rPr>
              <a:t> “The vine-growers took his slaves and beat one, and killed another, and stoned a third.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36</a:t>
            </a:r>
            <a:r>
              <a:rPr lang="en-US" dirty="0">
                <a:solidFill>
                  <a:srgbClr val="FF2500"/>
                </a:solidFill>
                <a:effectLst/>
                <a:latin typeface="Lucida Grande" panose="020B0600040502020204" pitchFamily="34" charset="0"/>
              </a:rPr>
              <a:t> “Again he </a:t>
            </a:r>
            <a:r>
              <a:rPr lang="en-US" dirty="0" err="1">
                <a:solidFill>
                  <a:srgbClr val="FF2500"/>
                </a:solidFill>
                <a:effectLst/>
                <a:latin typeface="Lucida Grande" panose="020B0600040502020204" pitchFamily="34" charset="0"/>
              </a:rPr>
              <a:t>sent</a:t>
            </a:r>
            <a:r>
              <a:rPr lang="en-US" dirty="0">
                <a:solidFill>
                  <a:srgbClr val="FF2500"/>
                </a:solidFill>
                <a:effectLst/>
                <a:latin typeface="Lucida Grande" panose="020B0600040502020204" pitchFamily="34" charset="0"/>
              </a:rPr>
              <a:t> another group of slaves larger than the first; and they did the same thing to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37</a:t>
            </a:r>
            <a:r>
              <a:rPr lang="en-US" dirty="0">
                <a:solidFill>
                  <a:srgbClr val="FF2500"/>
                </a:solidFill>
                <a:effectLst/>
                <a:latin typeface="Lucida Grande" panose="020B0600040502020204" pitchFamily="34" charset="0"/>
              </a:rPr>
              <a:t> “But afterward he sent his son to them, saying, ‘They will respect my son.’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38</a:t>
            </a:r>
            <a:r>
              <a:rPr lang="en-US" dirty="0">
                <a:solidFill>
                  <a:srgbClr val="FF2500"/>
                </a:solidFill>
                <a:effectLst/>
                <a:latin typeface="Lucida Grande" panose="020B0600040502020204" pitchFamily="34" charset="0"/>
              </a:rPr>
              <a:t> “But when the vine-growers saw the son, they said among themselves, ‘This is the heir; come, let us kill him and seize his inheritance.’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39</a:t>
            </a:r>
            <a:r>
              <a:rPr lang="en-US" dirty="0">
                <a:solidFill>
                  <a:srgbClr val="FF2500"/>
                </a:solidFill>
                <a:effectLst/>
                <a:latin typeface="Lucida Grande" panose="020B0600040502020204" pitchFamily="34" charset="0"/>
              </a:rPr>
              <a:t> “They took him, and threw him out of the vineyard and killed him.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40</a:t>
            </a:r>
            <a:r>
              <a:rPr lang="en-US" dirty="0">
                <a:solidFill>
                  <a:srgbClr val="FF2500"/>
                </a:solidFill>
                <a:effectLst/>
                <a:latin typeface="Lucida Grande" panose="020B0600040502020204" pitchFamily="34" charset="0"/>
              </a:rPr>
              <a:t> “Therefore when the owner of the vineyard comes, what will he do to those vine-growers?”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41</a:t>
            </a:r>
            <a:r>
              <a:rPr lang="en-US" dirty="0">
                <a:solidFill>
                  <a:srgbClr val="000000"/>
                </a:solidFill>
                <a:effectLst/>
                <a:latin typeface="Lucida Grande" panose="020B0600040502020204" pitchFamily="34" charset="0"/>
              </a:rPr>
              <a:t> They said to Him, “He will bring those wretches to a wretched end, and </a:t>
            </a:r>
            <a:r>
              <a:rPr lang="en-US" dirty="0" err="1">
                <a:solidFill>
                  <a:srgbClr val="000000"/>
                </a:solidFill>
                <a:effectLst/>
                <a:latin typeface="Lucida Grande" panose="020B0600040502020204" pitchFamily="34" charset="0"/>
              </a:rPr>
              <a:t>will</a:t>
            </a:r>
            <a:r>
              <a:rPr lang="en-US" dirty="0">
                <a:solidFill>
                  <a:srgbClr val="000000"/>
                </a:solidFill>
                <a:effectLst/>
                <a:latin typeface="Lucida Grande" panose="020B0600040502020204" pitchFamily="34" charset="0"/>
              </a:rPr>
              <a:t> rent out the vineyard to other vine-growers who will pay him the proceeds at the proper seasons.”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21:42</a:t>
            </a:r>
            <a:r>
              <a:rPr lang="en-US" dirty="0">
                <a:solidFill>
                  <a:srgbClr val="000000"/>
                </a:solidFill>
                <a:effectLst/>
                <a:latin typeface="Lucida Grande" panose="020B0600040502020204" pitchFamily="34" charset="0"/>
              </a:rPr>
              <a:t>    Jesus said to them, </a:t>
            </a:r>
            <a:r>
              <a:rPr lang="en-US" dirty="0">
                <a:solidFill>
                  <a:srgbClr val="FF2500"/>
                </a:solidFill>
                <a:effectLst/>
                <a:latin typeface="Lucida Grande" panose="020B0600040502020204" pitchFamily="34" charset="0"/>
              </a:rPr>
              <a:t>“Did you never read in the Scriptures,</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STONE WHICH THE BUILDERS REJECTED,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THIS BECAME THE CHIEF CORNER stone;</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THIS CAME ABOUT FROM THE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AND IT IS MARVELOUS IN OUR EYES’?</a:t>
            </a:r>
          </a:p>
          <a:p>
            <a:r>
              <a:rPr lang="en-US" b="1" baseline="30000" dirty="0">
                <a:solidFill>
                  <a:srgbClr val="006699"/>
                </a:solidFill>
                <a:effectLst/>
                <a:latin typeface="Helvetica Neue" panose="02000503000000020004" pitchFamily="2" charset="0"/>
              </a:rPr>
              <a:t>43</a:t>
            </a:r>
            <a:r>
              <a:rPr lang="en-US" dirty="0">
                <a:solidFill>
                  <a:srgbClr val="FF2500"/>
                </a:solidFill>
                <a:effectLst/>
                <a:latin typeface="Lucida Grande" panose="020B0600040502020204" pitchFamily="34" charset="0"/>
              </a:rPr>
              <a:t> “Therefore I say to you, the kingdom of God will be taken away from you and given to a people, producing the fruit of it.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44</a:t>
            </a:r>
            <a:r>
              <a:rPr lang="en-US" dirty="0">
                <a:solidFill>
                  <a:srgbClr val="FF2500"/>
                </a:solidFill>
                <a:effectLst/>
                <a:latin typeface="Lucida Grande" panose="020B0600040502020204" pitchFamily="34" charset="0"/>
              </a:rPr>
              <a:t> “And </a:t>
            </a:r>
            <a:r>
              <a:rPr lang="en-US" dirty="0" err="1">
                <a:solidFill>
                  <a:srgbClr val="FF2500"/>
                </a:solidFill>
                <a:effectLst/>
                <a:latin typeface="Lucida Grande" panose="020B0600040502020204" pitchFamily="34" charset="0"/>
              </a:rPr>
              <a:t>he</a:t>
            </a:r>
            <a:r>
              <a:rPr lang="en-US" dirty="0">
                <a:solidFill>
                  <a:srgbClr val="FF2500"/>
                </a:solidFill>
                <a:effectLst/>
                <a:latin typeface="Lucida Grande" panose="020B0600040502020204" pitchFamily="34" charset="0"/>
              </a:rPr>
              <a:t> who falls on this stone will be broken to pieces; but on whomever it falls, it will scatter him like dust.”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21:45</a:t>
            </a:r>
            <a:r>
              <a:rPr lang="en-US" dirty="0">
                <a:effectLst/>
                <a:latin typeface="Lucida Grande" panose="020B0600040502020204" pitchFamily="34" charset="0"/>
              </a:rPr>
              <a:t>   When the chief priests and the Pharisees heard His parables, they understood that He was speaking about them. </a:t>
            </a:r>
            <a:r>
              <a:rPr lang="en-US" b="1" baseline="30000" dirty="0">
                <a:solidFill>
                  <a:srgbClr val="006699"/>
                </a:solidFill>
                <a:effectLst/>
                <a:latin typeface="Helvetica Neue" panose="02000503000000020004" pitchFamily="2" charset="0"/>
              </a:rPr>
              <a:t>46</a:t>
            </a:r>
            <a:r>
              <a:rPr lang="en-US" dirty="0">
                <a:effectLst/>
                <a:latin typeface="Lucida Grande" panose="020B0600040502020204" pitchFamily="34" charset="0"/>
              </a:rPr>
              <a:t> When they sought to seize Him, they feared the people, because they considered Him to be a </a:t>
            </a:r>
            <a:r>
              <a:rPr lang="en-US" dirty="0" err="1">
                <a:effectLst/>
                <a:latin typeface="Lucida Grande" panose="020B0600040502020204" pitchFamily="34" charset="0"/>
              </a:rPr>
              <a:t>prophet</a:t>
            </a:r>
            <a:r>
              <a:rPr lang="en-US" dirty="0">
                <a:effectLst/>
                <a:latin typeface="Lucida Grande" panose="020B0600040502020204" pitchFamily="34" charset="0"/>
              </a:rPr>
              <a:t>.</a:t>
            </a:r>
          </a:p>
          <a:p>
            <a:endParaRPr lang="en-US" dirty="0">
              <a:effectLst/>
              <a:latin typeface="Lucida Grande" panose="020B0600040502020204" pitchFamily="34" charset="0"/>
            </a:endParaRPr>
          </a:p>
          <a:p>
            <a:r>
              <a:rPr lang="en-US" dirty="0">
                <a:effectLst/>
                <a:latin typeface="Lucida Grande" panose="020B0600040502020204" pitchFamily="34" charset="0"/>
              </a:rPr>
              <a:t>Parable of the Marriage Feast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22:1</a:t>
            </a:r>
            <a:r>
              <a:rPr lang="en-US" dirty="0">
                <a:solidFill>
                  <a:srgbClr val="000000"/>
                </a:solidFill>
                <a:effectLst/>
                <a:latin typeface="Lucida Grande" panose="020B0600040502020204" pitchFamily="34" charset="0"/>
              </a:rPr>
              <a:t>   Jesus spoke to them again in parables, saying, </a:t>
            </a:r>
            <a:r>
              <a:rPr lang="en-US" b="1" baseline="30000" dirty="0">
                <a:solidFill>
                  <a:srgbClr val="006699"/>
                </a:solidFill>
                <a:effectLst/>
                <a:latin typeface="Helvetica Neue" panose="02000503000000020004" pitchFamily="2" charset="0"/>
              </a:rPr>
              <a:t>2</a:t>
            </a:r>
            <a:r>
              <a:rPr lang="en-US" dirty="0">
                <a:solidFill>
                  <a:srgbClr val="FF2500"/>
                </a:solidFill>
                <a:effectLst/>
                <a:latin typeface="Lucida Grande" panose="020B0600040502020204" pitchFamily="34" charset="0"/>
              </a:rPr>
              <a:t>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kingdom of heaven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may be compared to a king who </a:t>
            </a:r>
            <a:r>
              <a:rPr lang="en-US" baseline="30000" dirty="0">
                <a:solidFill>
                  <a:srgbClr val="FF2500"/>
                </a:solidFill>
                <a:effectLst/>
                <a:latin typeface="Lucida Grande" panose="020B0600040502020204" pitchFamily="34" charset="0"/>
              </a:rPr>
              <a:t>3</a:t>
            </a:r>
            <a:r>
              <a:rPr lang="en-US" dirty="0">
                <a:solidFill>
                  <a:srgbClr val="FF2500"/>
                </a:solidFill>
                <a:effectLst/>
                <a:latin typeface="Lucida Grande" panose="020B0600040502020204" pitchFamily="34" charset="0"/>
              </a:rPr>
              <a:t>gave a </a:t>
            </a:r>
            <a:r>
              <a:rPr lang="en-US" dirty="0" err="1">
                <a:solidFill>
                  <a:srgbClr val="FF2500"/>
                </a:solidFill>
                <a:effectLst/>
                <a:latin typeface="Lucida Grande" panose="020B0600040502020204" pitchFamily="34" charset="0"/>
              </a:rPr>
              <a:t>wedding</a:t>
            </a:r>
            <a:r>
              <a:rPr lang="en-US" dirty="0">
                <a:solidFill>
                  <a:srgbClr val="FF2500"/>
                </a:solidFill>
                <a:effectLst/>
                <a:latin typeface="Lucida Grande" panose="020B0600040502020204" pitchFamily="34" charset="0"/>
              </a:rPr>
              <a:t> feast for his son.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a:t>
            </a:r>
            <a:r>
              <a:rPr lang="en-US" dirty="0">
                <a:solidFill>
                  <a:srgbClr val="FF2500"/>
                </a:solidFill>
                <a:effectLst/>
                <a:latin typeface="Lucida Grande" panose="020B0600040502020204" pitchFamily="34" charset="0"/>
              </a:rPr>
              <a:t> “And he </a:t>
            </a:r>
            <a:r>
              <a:rPr lang="en-US" baseline="30000" dirty="0" err="1">
                <a:solidFill>
                  <a:srgbClr val="FF2500"/>
                </a:solidFill>
                <a:effectLst/>
                <a:latin typeface="Lucida Grande" panose="020B0600040502020204" pitchFamily="34" charset="0"/>
              </a:rPr>
              <a:t>a</a:t>
            </a:r>
            <a:r>
              <a:rPr lang="en-US" dirty="0" err="1">
                <a:solidFill>
                  <a:srgbClr val="FF2500"/>
                </a:solidFill>
                <a:effectLst/>
                <a:latin typeface="Lucida Grande" panose="020B0600040502020204" pitchFamily="34" charset="0"/>
              </a:rPr>
              <a:t>sent</a:t>
            </a:r>
            <a:r>
              <a:rPr lang="en-US" dirty="0">
                <a:solidFill>
                  <a:srgbClr val="FF2500"/>
                </a:solidFill>
                <a:effectLst/>
                <a:latin typeface="Lucida Grande" panose="020B0600040502020204" pitchFamily="34" charset="0"/>
              </a:rPr>
              <a:t> out his slaves to call those who had been invited to the wedding feast, and they were unwilling to come.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“Again he </a:t>
            </a:r>
            <a:r>
              <a:rPr lang="en-US" dirty="0" err="1">
                <a:solidFill>
                  <a:srgbClr val="FF2500"/>
                </a:solidFill>
                <a:effectLst/>
                <a:latin typeface="Lucida Grande" panose="020B0600040502020204" pitchFamily="34" charset="0"/>
              </a:rPr>
              <a:t>sent</a:t>
            </a:r>
            <a:r>
              <a:rPr lang="en-US" dirty="0">
                <a:solidFill>
                  <a:srgbClr val="FF2500"/>
                </a:solidFill>
                <a:effectLst/>
                <a:latin typeface="Lucida Grande" panose="020B0600040502020204" pitchFamily="34" charset="0"/>
              </a:rPr>
              <a:t> out other slaves saying, ‘Tell those who have been invited, “Behold, I have prepared my dinner; my oxen and my fattened livestock are all butchered and everything is ready; come to the wedding feast.”’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a:t>
            </a:r>
            <a:r>
              <a:rPr lang="en-US" dirty="0">
                <a:solidFill>
                  <a:srgbClr val="FF2500"/>
                </a:solidFill>
                <a:effectLst/>
                <a:latin typeface="Lucida Grande" panose="020B0600040502020204" pitchFamily="34" charset="0"/>
              </a:rPr>
              <a:t> “But they paid no attention and went their way, one to his own </a:t>
            </a:r>
            <a:r>
              <a:rPr lang="en-US" baseline="30000" dirty="0">
                <a:solidFill>
                  <a:srgbClr val="FF2500"/>
                </a:solidFill>
                <a:effectLst/>
                <a:latin typeface="Lucida Grande" panose="020B0600040502020204" pitchFamily="34" charset="0"/>
              </a:rPr>
              <a:t>1</a:t>
            </a:r>
            <a:r>
              <a:rPr lang="en-US" dirty="0">
                <a:solidFill>
                  <a:srgbClr val="FF2500"/>
                </a:solidFill>
                <a:effectLst/>
                <a:latin typeface="Lucida Grande" panose="020B0600040502020204" pitchFamily="34" charset="0"/>
              </a:rPr>
              <a:t>farm, another to his business,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6</a:t>
            </a:r>
            <a:r>
              <a:rPr lang="en-US" dirty="0">
                <a:solidFill>
                  <a:srgbClr val="FF2500"/>
                </a:solidFill>
                <a:effectLst/>
                <a:latin typeface="Lucida Grande" panose="020B0600040502020204" pitchFamily="34" charset="0"/>
              </a:rPr>
              <a:t> and the rest seized his slaves and mistreated them and killed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7</a:t>
            </a:r>
            <a:r>
              <a:rPr lang="en-US" dirty="0">
                <a:solidFill>
                  <a:srgbClr val="FF2500"/>
                </a:solidFill>
                <a:effectLst/>
                <a:latin typeface="Lucida Grande" panose="020B0600040502020204" pitchFamily="34" charset="0"/>
              </a:rPr>
              <a:t> “But the king was enraged, and he sent his armies and destroyed those murderers and set their city on fire.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8</a:t>
            </a:r>
            <a:r>
              <a:rPr lang="en-US" dirty="0">
                <a:solidFill>
                  <a:srgbClr val="FF2500"/>
                </a:solidFill>
                <a:effectLst/>
                <a:latin typeface="Lucida Grande" panose="020B0600040502020204" pitchFamily="34" charset="0"/>
              </a:rPr>
              <a:t> “Then he said to his slaves, ‘The wedding is ready, but those who were invited were not worthy.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9</a:t>
            </a:r>
            <a:r>
              <a:rPr lang="en-US" dirty="0">
                <a:solidFill>
                  <a:srgbClr val="FF2500"/>
                </a:solidFill>
                <a:effectLst/>
                <a:latin typeface="Lucida Grande" panose="020B0600040502020204" pitchFamily="34" charset="0"/>
              </a:rPr>
              <a:t> ‘Go therefore to </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main highways, and as many as you find there, invite to the wedding feast.’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10</a:t>
            </a:r>
            <a:r>
              <a:rPr lang="en-US" dirty="0">
                <a:solidFill>
                  <a:srgbClr val="FF2500"/>
                </a:solidFill>
                <a:effectLst/>
                <a:latin typeface="Lucida Grande" panose="020B0600040502020204" pitchFamily="34" charset="0"/>
              </a:rPr>
              <a:t> “Those slaves went out into the streets and gathered together all they found, both evil and good; and the wedding hall was filled with dinner guests.</a:t>
            </a:r>
          </a:p>
          <a:p>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—Now the King turns His attention to those "gathered" in verse 10, meaning believers who entered the banquet or are saved:</a:t>
            </a:r>
          </a:p>
          <a:p>
            <a:r>
              <a:rPr lang="en-US" dirty="0">
                <a:solidFill>
                  <a:srgbClr val="FF2500"/>
                </a:solidFill>
                <a:effectLst/>
                <a:latin typeface="Lucida Grande" panose="020B0600040502020204" pitchFamily="34" charset="0"/>
              </a:rPr>
              <a:t>"</a:t>
            </a:r>
            <a:r>
              <a:rPr lang="en-US" sz="1200" kern="1200">
                <a:solidFill>
                  <a:schemeClr val="tx1"/>
                </a:solidFill>
                <a:effectLst/>
                <a:latin typeface="+mn-lt"/>
                <a:ea typeface="+mn-ea"/>
                <a:cs typeface="+mn-cs"/>
              </a:rPr>
              <a:t>This suggests that the Pharisees of the earlier part of the chapter are no longer the focus. Having rebuked the Pharisees, Jesus now addresses the gathered believers.</a:t>
            </a:r>
            <a:r>
              <a:rPr lang="en-US" sz="1200" kern="1200" baseline="30000">
                <a:solidFill>
                  <a:schemeClr val="tx1"/>
                </a:solidFill>
                <a:effectLst/>
                <a:latin typeface="+mn-lt"/>
                <a:ea typeface="+mn-ea"/>
                <a:cs typeface="+mn-cs"/>
              </a:rPr>
              <a:t>2473</a:t>
            </a:r>
            <a:r>
              <a:rPr lang="en-US" sz="1200" kern="1200">
                <a:solidFill>
                  <a:schemeClr val="tx1"/>
                </a:solidFill>
                <a:effectLst/>
                <a:latin typeface="+mn-lt"/>
                <a:ea typeface="+mn-ea"/>
                <a:cs typeface="+mn-cs"/>
              </a:rPr>
              <a:t> He does not want His disciples to take their status for granted, and so He points out that they too will face a final accountability for their lives. There are two categories of believers at the Marriage Banquet of the Lamb, those properly attired and those who are not. After the feast begins, the King notes that there is one saved man who entered who should not be there:</a:t>
            </a:r>
          </a:p>
          <a:p>
            <a:r>
              <a:rPr lang="en-US" sz="1200" i="1" kern="1200">
                <a:solidFill>
                  <a:schemeClr val="tx1"/>
                </a:solidFill>
                <a:effectLst/>
                <a:latin typeface="+mn-lt"/>
                <a:ea typeface="+mn-ea"/>
                <a:cs typeface="+mn-cs"/>
              </a:rPr>
              <a:t>But when the King came in to look over the dinner guests, He saw there a man not dressed in wedding clothes, and He said to him, “Friend, how did you come in here without wedding clothes?” And he was speechless (Matthew 22:11-12).Æ—Dillow, 770</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22:11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“But when the king came in to look over the dinner guests, he saw a man there who was not dressed in wedding clothes,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12</a:t>
            </a:r>
            <a:r>
              <a:rPr lang="en-US" dirty="0">
                <a:solidFill>
                  <a:srgbClr val="FF2500"/>
                </a:solidFill>
                <a:effectLst/>
                <a:latin typeface="Lucida Grande" panose="020B0600040502020204" pitchFamily="34" charset="0"/>
              </a:rPr>
              <a:t> and he said to him, ‘</a:t>
            </a:r>
            <a:r>
              <a:rPr lang="en-US" dirty="0" err="1">
                <a:solidFill>
                  <a:srgbClr val="FF2500"/>
                </a:solidFill>
                <a:effectLst/>
                <a:latin typeface="Lucida Grande" panose="020B0600040502020204" pitchFamily="34" charset="0"/>
              </a:rPr>
              <a:t>Friend</a:t>
            </a:r>
            <a:r>
              <a:rPr lang="en-US" dirty="0">
                <a:solidFill>
                  <a:srgbClr val="FF2500"/>
                </a:solidFill>
                <a:effectLst/>
                <a:latin typeface="Lucida Grande" panose="020B0600040502020204" pitchFamily="34" charset="0"/>
              </a:rPr>
              <a:t>, how did you come in here without wedding clothes?’ And the man was speechless.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13</a:t>
            </a:r>
            <a:r>
              <a:rPr lang="en-US" dirty="0">
                <a:solidFill>
                  <a:srgbClr val="FF2500"/>
                </a:solidFill>
                <a:effectLst/>
                <a:latin typeface="Lucida Grande" panose="020B0600040502020204" pitchFamily="34" charset="0"/>
              </a:rPr>
              <a:t> “Then the king said to the servants, ‘Bind him hand and foot, and throw him into </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outer darkness; in that place there will be weeping and gnashing of teeth.’</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14</a:t>
            </a:r>
            <a:r>
              <a:rPr lang="en-US" dirty="0">
                <a:solidFill>
                  <a:srgbClr val="FF2500"/>
                </a:solidFill>
                <a:effectLst/>
                <a:latin typeface="Lucida Grande" panose="020B0600040502020204" pitchFamily="34" charset="0"/>
              </a:rPr>
              <a:t> “For many are called, but few are </a:t>
            </a:r>
            <a:r>
              <a:rPr lang="en-US" dirty="0" err="1">
                <a:solidFill>
                  <a:srgbClr val="FF2500"/>
                </a:solidFill>
                <a:effectLst/>
                <a:latin typeface="Lucida Grande" panose="020B0600040502020204" pitchFamily="34" charset="0"/>
              </a:rPr>
              <a:t>chosen</a:t>
            </a:r>
            <a:r>
              <a:rPr lang="en-US" dirty="0">
                <a:solidFill>
                  <a:srgbClr val="FF2500"/>
                </a:solidFill>
                <a:effectLst/>
                <a:latin typeface="Lucida Grande" panose="020B0600040502020204" pitchFamily="34" charset="0"/>
              </a:rPr>
              <a:t>.”</a:t>
            </a:r>
          </a:p>
          <a:p>
            <a:endParaRPr lang="en-US" dirty="0">
              <a:effectLst/>
              <a:latin typeface="Lucida Grande" panose="020B0600040502020204" pitchFamily="34" charset="0"/>
            </a:endParaRPr>
          </a:p>
          <a:p>
            <a:r>
              <a:rPr lang="en-US" dirty="0">
                <a:effectLst/>
                <a:latin typeface="Lucida Grande" panose="020B0600040502020204" pitchFamily="34" charset="0"/>
              </a:rPr>
              <a:t>Jesus’ Authority Questioned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11:27</a:t>
            </a:r>
            <a:r>
              <a:rPr lang="en-US" dirty="0">
                <a:effectLst/>
                <a:latin typeface="Lucida Grande" panose="020B0600040502020204" pitchFamily="34" charset="0"/>
              </a:rPr>
              <a:t>   They came again to Jerusalem. </a:t>
            </a:r>
            <a:r>
              <a:rPr lang="en-US" dirty="0" err="1">
                <a:effectLst/>
                <a:latin typeface="Lucida Grande" panose="020B0600040502020204" pitchFamily="34" charset="0"/>
              </a:rPr>
              <a:t>And</a:t>
            </a:r>
            <a:r>
              <a:rPr lang="en-US" dirty="0">
                <a:effectLst/>
                <a:latin typeface="Lucida Grande" panose="020B0600040502020204" pitchFamily="34" charset="0"/>
              </a:rPr>
              <a:t> as He was walking in the temple, the chief priests and the scribes and the elders came to Him, </a:t>
            </a:r>
            <a:r>
              <a:rPr lang="en-US" b="1" baseline="30000" dirty="0">
                <a:solidFill>
                  <a:srgbClr val="006699"/>
                </a:solidFill>
                <a:effectLst/>
                <a:latin typeface="Helvetica Neue" panose="02000503000000020004" pitchFamily="2" charset="0"/>
              </a:rPr>
              <a:t>28</a:t>
            </a:r>
            <a:r>
              <a:rPr lang="en-US" dirty="0">
                <a:effectLst/>
                <a:latin typeface="Lucida Grande" panose="020B0600040502020204" pitchFamily="34" charset="0"/>
              </a:rPr>
              <a:t> and began saying to Him, “By what authority are You doing these things, or who gave You this authority to do these things?” </a:t>
            </a:r>
            <a:r>
              <a:rPr lang="en-US" b="1" baseline="30000" dirty="0">
                <a:solidFill>
                  <a:srgbClr val="006699"/>
                </a:solidFill>
                <a:effectLst/>
                <a:latin typeface="Helvetica Neue" panose="02000503000000020004" pitchFamily="2" charset="0"/>
              </a:rPr>
              <a:t>29</a:t>
            </a:r>
            <a:r>
              <a:rPr lang="en-US" dirty="0">
                <a:effectLst/>
                <a:latin typeface="Lucida Grande" panose="020B0600040502020204" pitchFamily="34" charset="0"/>
              </a:rPr>
              <a:t> And Jesus said to them, </a:t>
            </a:r>
            <a:r>
              <a:rPr lang="en-US" dirty="0">
                <a:solidFill>
                  <a:srgbClr val="FF2500"/>
                </a:solidFill>
                <a:effectLst/>
                <a:latin typeface="Lucida Grande" panose="020B0600040502020204" pitchFamily="34" charset="0"/>
              </a:rPr>
              <a:t>“I will ask you one question, and you answer Me, and then I will tell you by what authority I do these things.</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30</a:t>
            </a:r>
            <a:r>
              <a:rPr lang="en-US" dirty="0">
                <a:solidFill>
                  <a:srgbClr val="FF2500"/>
                </a:solidFill>
                <a:effectLst/>
                <a:latin typeface="Lucida Grande" panose="020B0600040502020204" pitchFamily="34" charset="0"/>
              </a:rPr>
              <a:t> “Was the baptism of John from heaven, or from men? Answer Me.”</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They began reasoning among themselves, saying, “If we say, ‘From heaven,’ He will say, ‘Then why did you not believe him?’ </a:t>
            </a:r>
            <a:r>
              <a:rPr lang="en-US" b="1" baseline="30000" dirty="0">
                <a:solidFill>
                  <a:srgbClr val="006699"/>
                </a:solidFill>
                <a:effectLst/>
                <a:latin typeface="Helvetica Neue" panose="02000503000000020004" pitchFamily="2" charset="0"/>
              </a:rPr>
              <a:t>32</a:t>
            </a:r>
            <a:r>
              <a:rPr lang="en-US" dirty="0">
                <a:effectLst/>
                <a:latin typeface="Lucida Grande" panose="020B0600040502020204" pitchFamily="34" charset="0"/>
              </a:rPr>
              <a:t> “But shall we say, ‘From men’?” — they were afraid of the people, for everyone considered John to have been a real prophet.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Answering Jesus, they said, “We do not know.” And Jesus said to them, </a:t>
            </a:r>
            <a:r>
              <a:rPr lang="en-US" dirty="0">
                <a:solidFill>
                  <a:srgbClr val="FF2500"/>
                </a:solidFill>
                <a:effectLst/>
                <a:latin typeface="Lucida Grande" panose="020B0600040502020204" pitchFamily="34" charset="0"/>
              </a:rPr>
              <a:t>“Nor will I tell you by what authority I do these things.”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Parable of the Vine-growers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12:1</a:t>
            </a:r>
            <a:r>
              <a:rPr lang="en-US" dirty="0">
                <a:solidFill>
                  <a:srgbClr val="000000"/>
                </a:solidFill>
                <a:effectLst/>
                <a:latin typeface="Lucida Grande" panose="020B0600040502020204" pitchFamily="34" charset="0"/>
              </a:rPr>
              <a:t>   </a:t>
            </a:r>
            <a:r>
              <a:rPr lang="en-US" dirty="0" err="1">
                <a:solidFill>
                  <a:srgbClr val="000000"/>
                </a:solidFill>
                <a:effectLst/>
                <a:latin typeface="Lucida Grande" panose="020B0600040502020204" pitchFamily="34" charset="0"/>
              </a:rPr>
              <a:t>And</a:t>
            </a:r>
            <a:r>
              <a:rPr lang="en-US" dirty="0">
                <a:solidFill>
                  <a:srgbClr val="000000"/>
                </a:solidFill>
                <a:effectLst/>
                <a:latin typeface="Lucida Grande" panose="020B0600040502020204" pitchFamily="34" charset="0"/>
              </a:rPr>
              <a:t> He began to speak to them in parables: </a:t>
            </a:r>
            <a:r>
              <a:rPr lang="en-US" dirty="0">
                <a:solidFill>
                  <a:srgbClr val="FF2500"/>
                </a:solidFill>
                <a:effectLst/>
                <a:latin typeface="Lucida Grande" panose="020B0600040502020204" pitchFamily="34" charset="0"/>
              </a:rPr>
              <a:t>“</a:t>
            </a:r>
            <a:r>
              <a:rPr lang="en-US" dirty="0" err="1">
                <a:solidFill>
                  <a:srgbClr val="FF2500"/>
                </a:solidFill>
                <a:effectLst/>
                <a:latin typeface="Lucida Grande" panose="020B0600040502020204" pitchFamily="34" charset="0"/>
              </a:rPr>
              <a:t>A</a:t>
            </a:r>
            <a:r>
              <a:rPr lang="en-US" dirty="0">
                <a:solidFill>
                  <a:srgbClr val="FF2500"/>
                </a:solidFill>
                <a:effectLst/>
                <a:latin typeface="Lucida Grande" panose="020B0600040502020204" pitchFamily="34" charset="0"/>
              </a:rPr>
              <a:t> man </a:t>
            </a:r>
            <a:r>
              <a:rPr lang="en-US" dirty="0" err="1">
                <a:solidFill>
                  <a:srgbClr val="FF2500"/>
                </a:solidFill>
                <a:effectLst/>
                <a:latin typeface="Lucida Grande" panose="020B0600040502020204" pitchFamily="34" charset="0"/>
              </a:rPr>
              <a:t>PLANTED</a:t>
            </a:r>
            <a:r>
              <a:rPr lang="en-US" dirty="0">
                <a:solidFill>
                  <a:srgbClr val="FF2500"/>
                </a:solidFill>
                <a:effectLst/>
                <a:latin typeface="Lucida Grande" panose="020B0600040502020204" pitchFamily="34" charset="0"/>
              </a:rPr>
              <a:t> A VINEYARD AND PUT A WALL AROUND IT, AND DUG A VAT UNDER THE WINE PRESS AND BUILT A TOWER, and rented it out to vine-growers and went on a journey.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2</a:t>
            </a:r>
            <a:r>
              <a:rPr lang="en-US" dirty="0">
                <a:solidFill>
                  <a:srgbClr val="FF2500"/>
                </a:solidFill>
                <a:effectLst/>
                <a:latin typeface="Lucida Grande" panose="020B0600040502020204" pitchFamily="34" charset="0"/>
              </a:rPr>
              <a:t> “At the harvest time he sent a slave to the vine-growers, in order to receive some of the produce of the vineyard from the vine-growers.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3</a:t>
            </a:r>
            <a:r>
              <a:rPr lang="en-US" dirty="0">
                <a:solidFill>
                  <a:srgbClr val="FF2500"/>
                </a:solidFill>
                <a:effectLst/>
                <a:latin typeface="Lucida Grande" panose="020B0600040502020204" pitchFamily="34" charset="0"/>
              </a:rPr>
              <a:t> “They took him, and beat him and sent him away empty-handed.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“Again he sent them another slave, and they wounded him in the head, and treated him shamefully.</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a:t>
            </a:r>
            <a:r>
              <a:rPr lang="en-US" dirty="0">
                <a:solidFill>
                  <a:srgbClr val="FF2500"/>
                </a:solidFill>
                <a:effectLst/>
                <a:latin typeface="Lucida Grande" panose="020B0600040502020204" pitchFamily="34" charset="0"/>
              </a:rPr>
              <a:t> “And he sent another, and that one they killed; and so with many others, beating some and killing others.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6</a:t>
            </a:r>
            <a:r>
              <a:rPr lang="en-US" dirty="0">
                <a:solidFill>
                  <a:srgbClr val="FF2500"/>
                </a:solidFill>
                <a:effectLst/>
                <a:latin typeface="Lucida Grande" panose="020B0600040502020204" pitchFamily="34" charset="0"/>
              </a:rPr>
              <a:t> “He had one more to send, a beloved son; he sent him last of all to them, saying, ‘They will respect my son.’</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7</a:t>
            </a:r>
            <a:r>
              <a:rPr lang="en-US" dirty="0">
                <a:solidFill>
                  <a:srgbClr val="FF2500"/>
                </a:solidFill>
                <a:effectLst/>
                <a:latin typeface="Lucida Grande" panose="020B0600040502020204" pitchFamily="34" charset="0"/>
              </a:rPr>
              <a:t> “But those vine-growers said to one another, ‘This is the heir; come, let us kill him, and the inheritance will be ours!’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8</a:t>
            </a:r>
            <a:r>
              <a:rPr lang="en-US" dirty="0">
                <a:solidFill>
                  <a:srgbClr val="FF2500"/>
                </a:solidFill>
                <a:effectLst/>
                <a:latin typeface="Lucida Grande" panose="020B0600040502020204" pitchFamily="34" charset="0"/>
              </a:rPr>
              <a:t> “They took him, and killed him and threw him out of the vineyard.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9</a:t>
            </a:r>
            <a:r>
              <a:rPr lang="en-US" dirty="0">
                <a:solidFill>
                  <a:srgbClr val="FF2500"/>
                </a:solidFill>
                <a:effectLst/>
                <a:latin typeface="Lucida Grande" panose="020B0600040502020204" pitchFamily="34" charset="0"/>
              </a:rPr>
              <a:t> “What will the owner of the vineyard do? He will come and destroy the vine-growers, and will give the vineyard to others.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10</a:t>
            </a:r>
            <a:r>
              <a:rPr lang="en-US" dirty="0">
                <a:solidFill>
                  <a:srgbClr val="FF2500"/>
                </a:solidFill>
                <a:effectLst/>
                <a:latin typeface="Lucida Grande" panose="020B0600040502020204" pitchFamily="34" charset="0"/>
              </a:rPr>
              <a:t> “Have you not even read this Scripture:</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STONE WHICH THE BUILDERS REJECTED,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THIS BECAME THE CHIEF CORNER stone;</a:t>
            </a:r>
          </a:p>
          <a:p>
            <a:r>
              <a:rPr lang="en-US" b="1" baseline="30000" dirty="0">
                <a:solidFill>
                  <a:srgbClr val="006699"/>
                </a:solidFill>
                <a:effectLst/>
                <a:latin typeface="Helvetica Neue" panose="02000503000000020004" pitchFamily="2" charset="0"/>
              </a:rPr>
              <a:t>11</a:t>
            </a:r>
            <a:r>
              <a:rPr lang="en-US" dirty="0">
                <a:solidFill>
                  <a:srgbClr val="000000"/>
                </a:solidFill>
                <a:effectLst/>
                <a:latin typeface="Lucida Grande" panose="020B0600040502020204" pitchFamily="34" charset="0"/>
              </a:rPr>
              <a:t>  </a:t>
            </a:r>
            <a:r>
              <a:rPr lang="en-US" dirty="0" err="1">
                <a:solidFill>
                  <a:srgbClr val="FF2500"/>
                </a:solidFill>
                <a:effectLst/>
                <a:latin typeface="Lucida Grande" panose="020B0600040502020204" pitchFamily="34" charset="0"/>
              </a:rPr>
              <a:t>THIS</a:t>
            </a:r>
            <a:r>
              <a:rPr lang="en-US" dirty="0">
                <a:solidFill>
                  <a:srgbClr val="FF2500"/>
                </a:solidFill>
                <a:effectLst/>
                <a:latin typeface="Lucida Grande" panose="020B0600040502020204" pitchFamily="34" charset="0"/>
              </a:rPr>
              <a:t> CAME ABOUT FROM THE LORD,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AND IT IS MARVELOUS IN OUR EYES’?”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12:12</a:t>
            </a:r>
            <a:r>
              <a:rPr lang="en-US" dirty="0">
                <a:effectLst/>
                <a:latin typeface="Lucida Grande" panose="020B0600040502020204" pitchFamily="34" charset="0"/>
              </a:rPr>
              <a:t>   </a:t>
            </a:r>
            <a:r>
              <a:rPr lang="en-US" dirty="0" err="1">
                <a:effectLst/>
                <a:latin typeface="Lucida Grande" panose="020B0600040502020204" pitchFamily="34" charset="0"/>
              </a:rPr>
              <a:t>And</a:t>
            </a:r>
            <a:r>
              <a:rPr lang="en-US" dirty="0">
                <a:effectLst/>
                <a:latin typeface="Lucida Grande" panose="020B0600040502020204" pitchFamily="34" charset="0"/>
              </a:rPr>
              <a:t> they were seeking to seize Him, and yet they feared the people, for they understood that He spoke the parable against them. And so </a:t>
            </a:r>
            <a:r>
              <a:rPr lang="en-US" dirty="0" err="1">
                <a:effectLst/>
                <a:latin typeface="Lucida Grande" panose="020B0600040502020204" pitchFamily="34" charset="0"/>
              </a:rPr>
              <a:t>they</a:t>
            </a:r>
            <a:r>
              <a:rPr lang="en-US" dirty="0">
                <a:effectLst/>
                <a:latin typeface="Lucida Grande" panose="020B0600040502020204" pitchFamily="34" charset="0"/>
              </a:rPr>
              <a:t> left Him and went away.</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Jesus’ Authority Questioned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20:1</a:t>
            </a:r>
            <a:r>
              <a:rPr lang="en-US" dirty="0">
                <a:effectLst/>
                <a:latin typeface="Lucida Grande" panose="020B0600040502020204" pitchFamily="34" charset="0"/>
              </a:rPr>
              <a:t>   </a:t>
            </a:r>
            <a:r>
              <a:rPr lang="en-US" dirty="0" err="1">
                <a:effectLst/>
                <a:latin typeface="Lucida Grande" panose="020B0600040502020204" pitchFamily="34" charset="0"/>
              </a:rPr>
              <a:t>On</a:t>
            </a:r>
            <a:r>
              <a:rPr lang="en-US" dirty="0">
                <a:effectLst/>
                <a:latin typeface="Lucida Grande" panose="020B0600040502020204" pitchFamily="34" charset="0"/>
              </a:rPr>
              <a:t> one of the days while </a:t>
            </a:r>
            <a:r>
              <a:rPr lang="en-US" dirty="0" err="1">
                <a:effectLst/>
                <a:latin typeface="Lucida Grande" panose="020B0600040502020204" pitchFamily="34" charset="0"/>
              </a:rPr>
              <a:t>He</a:t>
            </a:r>
            <a:r>
              <a:rPr lang="en-US" dirty="0">
                <a:effectLst/>
                <a:latin typeface="Lucida Grande" panose="020B0600040502020204" pitchFamily="34" charset="0"/>
              </a:rPr>
              <a:t> was teaching the people in the temple and </a:t>
            </a:r>
            <a:r>
              <a:rPr lang="en-US" dirty="0" err="1">
                <a:effectLst/>
                <a:latin typeface="Lucida Grande" panose="020B0600040502020204" pitchFamily="34" charset="0"/>
              </a:rPr>
              <a:t>preaching</a:t>
            </a:r>
            <a:r>
              <a:rPr lang="en-US" dirty="0">
                <a:effectLst/>
                <a:latin typeface="Lucida Grande" panose="020B0600040502020204" pitchFamily="34" charset="0"/>
              </a:rPr>
              <a:t> the gospel, the chief priests and the scribes with the elders </a:t>
            </a:r>
            <a:r>
              <a:rPr lang="en-US" dirty="0" err="1">
                <a:effectLst/>
                <a:latin typeface="Lucida Grande" panose="020B0600040502020204" pitchFamily="34" charset="0"/>
              </a:rPr>
              <a:t>confronted</a:t>
            </a:r>
            <a:r>
              <a:rPr lang="en-US" dirty="0">
                <a:effectLst/>
                <a:latin typeface="Lucida Grande" panose="020B0600040502020204" pitchFamily="34" charset="0"/>
              </a:rPr>
              <a:t> Him,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and they spoke, saying to Him, “Tell us by what authority You are doing these things, or who is the one who gave You this authority?”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Jesus answered and said to them, </a:t>
            </a:r>
            <a:r>
              <a:rPr lang="en-US" dirty="0">
                <a:solidFill>
                  <a:srgbClr val="FF2500"/>
                </a:solidFill>
                <a:effectLst/>
                <a:latin typeface="Lucida Grande" panose="020B0600040502020204" pitchFamily="34" charset="0"/>
              </a:rPr>
              <a:t>“I will also ask you a question, and you tell Me:</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4</a:t>
            </a:r>
            <a:r>
              <a:rPr lang="en-US" dirty="0">
                <a:solidFill>
                  <a:srgbClr val="FF2500"/>
                </a:solidFill>
                <a:effectLst/>
                <a:latin typeface="Lucida Grande" panose="020B0600040502020204" pitchFamily="34" charset="0"/>
              </a:rPr>
              <a:t> “Was the baptism of John from heaven or from men?”</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They reasoned among themselves, saying, “If we say, ‘From heaven,’ He will say, ‘Why did you not believe him?’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“But if we say, ‘From men,’ all the people will stone us to death, for they are convinced that John was a </a:t>
            </a:r>
            <a:r>
              <a:rPr lang="en-US" dirty="0" err="1">
                <a:effectLst/>
                <a:latin typeface="Lucida Grande" panose="020B0600040502020204" pitchFamily="34" charset="0"/>
              </a:rPr>
              <a:t>prophet</a:t>
            </a:r>
            <a:r>
              <a:rPr lang="en-US" dirty="0">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So they answered that they did not know where it came from.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And Jesus said to them, </a:t>
            </a:r>
            <a:r>
              <a:rPr lang="en-US" dirty="0">
                <a:solidFill>
                  <a:srgbClr val="FF2500"/>
                </a:solidFill>
                <a:effectLst/>
                <a:latin typeface="Lucida Grande" panose="020B0600040502020204" pitchFamily="34" charset="0"/>
              </a:rPr>
              <a:t>“Nor will I tell you by what authority I do these things.”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Parable of the Vine-growers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20:9</a:t>
            </a:r>
            <a:r>
              <a:rPr lang="en-US" dirty="0">
                <a:solidFill>
                  <a:srgbClr val="000000"/>
                </a:solidFill>
                <a:effectLst/>
                <a:latin typeface="Lucida Grande" panose="020B0600040502020204" pitchFamily="34" charset="0"/>
              </a:rPr>
              <a:t>   </a:t>
            </a:r>
            <a:r>
              <a:rPr lang="en-US" dirty="0" err="1">
                <a:solidFill>
                  <a:srgbClr val="000000"/>
                </a:solidFill>
                <a:effectLst/>
                <a:latin typeface="Lucida Grande" panose="020B0600040502020204" pitchFamily="34" charset="0"/>
              </a:rPr>
              <a:t>And</a:t>
            </a:r>
            <a:r>
              <a:rPr lang="en-US" dirty="0">
                <a:solidFill>
                  <a:srgbClr val="000000"/>
                </a:solidFill>
                <a:effectLst/>
                <a:latin typeface="Lucida Grande" panose="020B0600040502020204" pitchFamily="34" charset="0"/>
              </a:rPr>
              <a:t> He began to tell the people this parable: </a:t>
            </a:r>
            <a:r>
              <a:rPr lang="en-US" dirty="0">
                <a:solidFill>
                  <a:srgbClr val="FF2500"/>
                </a:solidFill>
                <a:effectLst/>
                <a:latin typeface="Lucida Grande" panose="020B0600040502020204" pitchFamily="34" charset="0"/>
              </a:rPr>
              <a:t>“A man planted a vineyard and rented it out to vine-growers, and went on a journey for a long time.</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10</a:t>
            </a:r>
            <a:r>
              <a:rPr lang="en-US" dirty="0">
                <a:solidFill>
                  <a:srgbClr val="FF2500"/>
                </a:solidFill>
                <a:effectLst/>
                <a:latin typeface="Lucida Grande" panose="020B0600040502020204" pitchFamily="34" charset="0"/>
              </a:rPr>
              <a:t> “At the harvest time he sent a slave to the vine-growers, so that they would give him some of the produce of the vineyard; but the vine-growers beat him and sent him away empty-handed.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11</a:t>
            </a:r>
            <a:r>
              <a:rPr lang="en-US" dirty="0">
                <a:solidFill>
                  <a:srgbClr val="FF2500"/>
                </a:solidFill>
                <a:effectLst/>
                <a:latin typeface="Lucida Grande" panose="020B0600040502020204" pitchFamily="34" charset="0"/>
              </a:rPr>
              <a:t> “And he proceeded to send another slave; and they beat him also and treated him shamefully and sent him away empty-handed.</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12</a:t>
            </a:r>
            <a:r>
              <a:rPr lang="en-US" dirty="0">
                <a:solidFill>
                  <a:srgbClr val="FF2500"/>
                </a:solidFill>
                <a:effectLst/>
                <a:latin typeface="Lucida Grande" panose="020B0600040502020204" pitchFamily="34" charset="0"/>
              </a:rPr>
              <a:t> “And he proceeded to send a third; and this one also they wounded and cast out.</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13</a:t>
            </a:r>
            <a:r>
              <a:rPr lang="en-US" dirty="0">
                <a:solidFill>
                  <a:srgbClr val="FF2500"/>
                </a:solidFill>
                <a:effectLst/>
                <a:latin typeface="Lucida Grande" panose="020B0600040502020204" pitchFamily="34" charset="0"/>
              </a:rPr>
              <a:t> “The owner of the vineyard said, ‘What shall I do? I will send my beloved son; perhaps they will </a:t>
            </a:r>
            <a:r>
              <a:rPr lang="en-US" dirty="0" err="1">
                <a:solidFill>
                  <a:srgbClr val="FF2500"/>
                </a:solidFill>
                <a:effectLst/>
                <a:latin typeface="Lucida Grande" panose="020B0600040502020204" pitchFamily="34" charset="0"/>
              </a:rPr>
              <a:t>respect</a:t>
            </a:r>
            <a:r>
              <a:rPr lang="en-US" dirty="0">
                <a:solidFill>
                  <a:srgbClr val="FF2500"/>
                </a:solidFill>
                <a:effectLst/>
                <a:latin typeface="Lucida Grande" panose="020B0600040502020204" pitchFamily="34" charset="0"/>
              </a:rPr>
              <a:t> him.’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14</a:t>
            </a:r>
            <a:r>
              <a:rPr lang="en-US" dirty="0">
                <a:solidFill>
                  <a:srgbClr val="FF2500"/>
                </a:solidFill>
                <a:effectLst/>
                <a:latin typeface="Lucida Grande" panose="020B0600040502020204" pitchFamily="34" charset="0"/>
              </a:rPr>
              <a:t> “But when the vine-growers saw him, they reasoned with one another, saying, ‘This is the heir; let us kill him so that the inheritance will be ours.’</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15</a:t>
            </a:r>
            <a:r>
              <a:rPr lang="en-US" dirty="0">
                <a:solidFill>
                  <a:srgbClr val="FF2500"/>
                </a:solidFill>
                <a:effectLst/>
                <a:latin typeface="Lucida Grande" panose="020B0600040502020204" pitchFamily="34" charset="0"/>
              </a:rPr>
              <a:t> “So they threw him out of the vineyard and killed him. What, then, will the owner of the vineyard do to them?</a:t>
            </a:r>
            <a:r>
              <a:rPr lang="en-US" dirty="0">
                <a:solidFill>
                  <a:srgbClr val="000000"/>
                </a:solidFill>
                <a:effectLst/>
                <a:latin typeface="Lucida Grande" panose="020B0600040502020204" pitchFamily="34" charset="0"/>
              </a:rPr>
              <a:t> </a:t>
            </a:r>
            <a:r>
              <a:rPr lang="en-US" b="1" baseline="30000" dirty="0">
                <a:solidFill>
                  <a:srgbClr val="006699"/>
                </a:solidFill>
                <a:effectLst/>
                <a:latin typeface="Helvetica Neue" panose="02000503000000020004" pitchFamily="2" charset="0"/>
              </a:rPr>
              <a:t>16</a:t>
            </a:r>
            <a:r>
              <a:rPr lang="en-US" dirty="0">
                <a:solidFill>
                  <a:srgbClr val="FF2500"/>
                </a:solidFill>
                <a:effectLst/>
                <a:latin typeface="Lucida Grande" panose="020B0600040502020204" pitchFamily="34" charset="0"/>
              </a:rPr>
              <a:t> “He will come and </a:t>
            </a:r>
            <a:r>
              <a:rPr lang="en-US" dirty="0" err="1">
                <a:solidFill>
                  <a:srgbClr val="FF2500"/>
                </a:solidFill>
                <a:effectLst/>
                <a:latin typeface="Lucida Grande" panose="020B0600040502020204" pitchFamily="34" charset="0"/>
              </a:rPr>
              <a:t>destroy</a:t>
            </a:r>
            <a:r>
              <a:rPr lang="en-US" dirty="0">
                <a:solidFill>
                  <a:srgbClr val="FF2500"/>
                </a:solidFill>
                <a:effectLst/>
                <a:latin typeface="Lucida Grande" panose="020B0600040502020204" pitchFamily="34" charset="0"/>
              </a:rPr>
              <a:t> these vine-growers and will give the vineyard to others.”</a:t>
            </a:r>
            <a:r>
              <a:rPr lang="en-US" dirty="0">
                <a:solidFill>
                  <a:srgbClr val="000000"/>
                </a:solidFill>
                <a:effectLst/>
                <a:latin typeface="Lucida Grande" panose="020B0600040502020204" pitchFamily="34" charset="0"/>
              </a:rPr>
              <a:t> When they heard it, they said, “</a:t>
            </a:r>
            <a:r>
              <a:rPr lang="en-US" dirty="0" err="1">
                <a:solidFill>
                  <a:srgbClr val="000000"/>
                </a:solidFill>
                <a:effectLst/>
                <a:latin typeface="Lucida Grande" panose="020B0600040502020204" pitchFamily="34" charset="0"/>
              </a:rPr>
              <a:t>May</a:t>
            </a:r>
            <a:r>
              <a:rPr lang="en-US" dirty="0">
                <a:solidFill>
                  <a:srgbClr val="000000"/>
                </a:solidFill>
                <a:effectLst/>
                <a:latin typeface="Lucida Grande" panose="020B0600040502020204" pitchFamily="34" charset="0"/>
              </a:rPr>
              <a:t> it never be!”</a:t>
            </a:r>
            <a:endParaRPr lang="en-US" dirty="0">
              <a:solidFill>
                <a:srgbClr val="FF2500"/>
              </a:solidFill>
              <a:effectLst/>
              <a:latin typeface="Lucida Grande" panose="020B0600040502020204" pitchFamily="34" charset="0"/>
            </a:endParaRPr>
          </a:p>
          <a:p>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But Jesus looked at them and said, </a:t>
            </a:r>
            <a:r>
              <a:rPr lang="en-US" dirty="0">
                <a:solidFill>
                  <a:srgbClr val="FF2500"/>
                </a:solidFill>
                <a:effectLst/>
                <a:latin typeface="Lucida Grande" panose="020B0600040502020204" pitchFamily="34" charset="0"/>
              </a:rPr>
              <a:t>“What then is this that is written:</a:t>
            </a:r>
            <a:r>
              <a:rPr lang="en-US" dirty="0">
                <a:effectLst/>
                <a:latin typeface="Lucida Grande" panose="020B0600040502020204" pitchFamily="34" charset="0"/>
              </a:rPr>
              <a:t> </a:t>
            </a:r>
          </a:p>
          <a:p>
            <a:r>
              <a:rPr lang="en-US" dirty="0">
                <a:solidFill>
                  <a:srgbClr val="FF2500"/>
                </a:solidFill>
                <a:effectLst/>
                <a:latin typeface="Lucida Grande" panose="020B0600040502020204" pitchFamily="34" charset="0"/>
              </a:rPr>
              <a:t>‘</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STONE WHICH THE BUILDERS REJECTED,</a:t>
            </a:r>
            <a:r>
              <a:rPr lang="en-US" dirty="0">
                <a:solidFill>
                  <a:srgbClr val="000000"/>
                </a:solidFill>
                <a:effectLst/>
                <a:latin typeface="Lucida Grande" panose="020B0600040502020204" pitchFamily="34" charset="0"/>
              </a:rPr>
              <a:t> </a:t>
            </a:r>
            <a:endParaRPr lang="en-US" dirty="0">
              <a:solidFill>
                <a:srgbClr val="FF2500"/>
              </a:solidFill>
              <a:effectLst/>
              <a:latin typeface="Lucida Grande" panose="020B0600040502020204" pitchFamily="34" charset="0"/>
            </a:endParaRPr>
          </a:p>
          <a:p>
            <a:r>
              <a:rPr lang="en-US" dirty="0">
                <a:solidFill>
                  <a:srgbClr val="FF2500"/>
                </a:solidFill>
                <a:effectLst/>
                <a:latin typeface="Lucida Grande" panose="020B0600040502020204" pitchFamily="34" charset="0"/>
              </a:rPr>
              <a:t>THIS BECAME </a:t>
            </a:r>
            <a:r>
              <a:rPr lang="en-US" dirty="0" err="1">
                <a:solidFill>
                  <a:srgbClr val="FF2500"/>
                </a:solidFill>
                <a:effectLst/>
                <a:latin typeface="Lucida Grande" panose="020B0600040502020204" pitchFamily="34" charset="0"/>
              </a:rPr>
              <a:t>THE</a:t>
            </a:r>
            <a:r>
              <a:rPr lang="en-US" dirty="0">
                <a:solidFill>
                  <a:srgbClr val="FF2500"/>
                </a:solidFill>
                <a:effectLst/>
                <a:latin typeface="Lucida Grande" panose="020B0600040502020204" pitchFamily="34" charset="0"/>
              </a:rPr>
              <a:t> CHIEF CORNER stone’?</a:t>
            </a:r>
          </a:p>
          <a:p>
            <a:r>
              <a:rPr lang="en-US" b="1" baseline="30000" dirty="0">
                <a:solidFill>
                  <a:srgbClr val="006699"/>
                </a:solidFill>
                <a:effectLst/>
                <a:latin typeface="Helvetica Neue" panose="02000503000000020004" pitchFamily="2" charset="0"/>
              </a:rPr>
              <a:t>18</a:t>
            </a:r>
            <a:r>
              <a:rPr lang="en-US" dirty="0">
                <a:solidFill>
                  <a:srgbClr val="FF2500"/>
                </a:solidFill>
                <a:effectLst/>
                <a:latin typeface="Lucida Grande" panose="020B0600040502020204" pitchFamily="34" charset="0"/>
              </a:rPr>
              <a:t> “</a:t>
            </a:r>
            <a:r>
              <a:rPr lang="en-US" dirty="0" err="1">
                <a:solidFill>
                  <a:srgbClr val="FF2500"/>
                </a:solidFill>
                <a:effectLst/>
                <a:latin typeface="Lucida Grande" panose="020B0600040502020204" pitchFamily="34" charset="0"/>
              </a:rPr>
              <a:t>Everyone</a:t>
            </a:r>
            <a:r>
              <a:rPr lang="en-US" dirty="0">
                <a:solidFill>
                  <a:srgbClr val="FF2500"/>
                </a:solidFill>
                <a:effectLst/>
                <a:latin typeface="Lucida Grande" panose="020B0600040502020204" pitchFamily="34" charset="0"/>
              </a:rPr>
              <a:t> who falls on that stone will be broken to pieces; but on whomever it falls, it will scatter him like dust.”</a:t>
            </a:r>
          </a:p>
          <a:p>
            <a:endParaRPr lang="en-US" dirty="0">
              <a:effectLst/>
              <a:latin typeface="Lucida Grande" panose="020B0600040502020204" pitchFamily="34" charset="0"/>
            </a:endParaRPr>
          </a:p>
          <a:p>
            <a:r>
              <a:rPr lang="en-US" dirty="0">
                <a:effectLst/>
                <a:latin typeface="Lucida Grande" panose="020B0600040502020204" pitchFamily="34" charset="0"/>
              </a:rPr>
              <a:t>Tribute to Caesar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20:19</a:t>
            </a:r>
            <a:r>
              <a:rPr lang="en-US" dirty="0">
                <a:effectLst/>
                <a:latin typeface="Lucida Grande" panose="020B0600040502020204" pitchFamily="34" charset="0"/>
              </a:rPr>
              <a:t>   The scribes and the chief priests </a:t>
            </a:r>
            <a:r>
              <a:rPr lang="en-US" dirty="0" err="1">
                <a:effectLst/>
                <a:latin typeface="Lucida Grande" panose="020B0600040502020204" pitchFamily="34" charset="0"/>
              </a:rPr>
              <a:t>tried</a:t>
            </a:r>
            <a:r>
              <a:rPr lang="en-US" dirty="0">
                <a:effectLst/>
                <a:latin typeface="Lucida Grande" panose="020B0600040502020204" pitchFamily="34" charset="0"/>
              </a:rPr>
              <a:t> to lay hands on Him that very hour, and they feared the people; for they understood that He spoke this parable against them. </a:t>
            </a:r>
          </a:p>
          <a:p>
            <a:r>
              <a:rPr lang="en-US" dirty="0">
                <a:effectLst/>
                <a:latin typeface="Lucida Grande" panose="020B0600040502020204" pitchFamily="34" charset="0"/>
              </a:rPr>
              <a:t>___________________</a:t>
            </a:r>
          </a:p>
          <a:p>
            <a:r>
              <a:rPr lang="en-US" dirty="0">
                <a:effectLst/>
                <a:latin typeface="Lucida Grande" panose="020B0600040502020204" pitchFamily="34" charset="0"/>
              </a:rPr>
              <a:t>BKC: "Luke 20:16 By way of application Jesus said </a:t>
            </a:r>
            <a:r>
              <a:rPr lang="en-US" b="1" dirty="0">
                <a:effectLst/>
                <a:latin typeface="Lucida Grande" panose="020B0600040502020204" pitchFamily="34" charset="0"/>
              </a:rPr>
              <a:t>the kingdom of God</a:t>
            </a:r>
            <a:r>
              <a:rPr lang="en-US" dirty="0">
                <a:effectLst/>
                <a:latin typeface="Lucida Grande" panose="020B0600040502020204" pitchFamily="34" charset="0"/>
              </a:rPr>
              <a:t> was being </a:t>
            </a:r>
            <a:r>
              <a:rPr lang="en-US" b="1" dirty="0">
                <a:effectLst/>
                <a:latin typeface="Lucida Grande" panose="020B0600040502020204" pitchFamily="34" charset="0"/>
              </a:rPr>
              <a:t>taken away from</a:t>
            </a:r>
            <a:r>
              <a:rPr lang="en-US" dirty="0">
                <a:effectLst/>
                <a:latin typeface="Lucida Grande" panose="020B0600040502020204" pitchFamily="34" charset="0"/>
              </a:rPr>
              <a:t> those who heard Him, </a:t>
            </a:r>
            <a:r>
              <a:rPr lang="en-US" b="1" dirty="0">
                <a:effectLst/>
                <a:latin typeface="Lucida Grande" panose="020B0600040502020204" pitchFamily="34" charset="0"/>
              </a:rPr>
              <a:t>and</a:t>
            </a:r>
            <a:r>
              <a:rPr lang="en-US" dirty="0">
                <a:effectLst/>
                <a:latin typeface="Lucida Grande" panose="020B0600040502020204" pitchFamily="34" charset="0"/>
              </a:rPr>
              <a:t> it would be </a:t>
            </a:r>
            <a:r>
              <a:rPr lang="en-US" b="1" dirty="0">
                <a:effectLst/>
                <a:latin typeface="Lucida Grande" panose="020B0600040502020204" pitchFamily="34" charset="0"/>
              </a:rPr>
              <a:t>given to the people who</a:t>
            </a:r>
            <a:r>
              <a:rPr lang="en-US" dirty="0">
                <a:effectLst/>
                <a:latin typeface="Lucida Grande" panose="020B0600040502020204" pitchFamily="34" charset="0"/>
              </a:rPr>
              <a:t> would </a:t>
            </a:r>
            <a:r>
              <a:rPr lang="en-US" b="1" dirty="0">
                <a:effectLst/>
                <a:latin typeface="Lucida Grande" panose="020B0600040502020204" pitchFamily="34" charset="0"/>
              </a:rPr>
              <a:t>produce its fruit.</a:t>
            </a:r>
            <a:r>
              <a:rPr lang="en-US" dirty="0">
                <a:effectLst/>
                <a:latin typeface="Lucida Grande" panose="020B0600040502020204" pitchFamily="34" charset="0"/>
              </a:rPr>
              <a:t> The word for 'people'… is usually translated 'nation.' (It appears here without an article.) Two interpretations of this verse are often presented. One is that Jesus was saying the kingdom had been taken from the Jewish nation and would be given to Gentile nations who would produce the proper fruit of genuine faith. It is argued that since </a:t>
            </a:r>
            <a:r>
              <a:rPr lang="en-US" dirty="0">
                <a:effectLst/>
                <a:latin typeface="Helena" pitchFamily="2" charset="0"/>
              </a:rPr>
              <a:t>[ethne]</a:t>
            </a:r>
            <a:r>
              <a:rPr lang="en-US" dirty="0">
                <a:effectLst/>
                <a:latin typeface="Lucida Grande" panose="020B0600040502020204" pitchFamily="34" charset="0"/>
              </a:rPr>
              <a:t> is singular, not plural, the word refers to the church which is called a nation in Romans 10:19 and 1 Peter 2:9-10. But the kingdom has not been taken completely away from Israel forever (Rom. 11:15, 25). And the church is not now inheriting the kingdom.</a:t>
            </a:r>
          </a:p>
          <a:p>
            <a:r>
              <a:rPr lang="en-US" dirty="0">
                <a:effectLst/>
                <a:latin typeface="Lucida Grande" panose="020B0600040502020204" pitchFamily="34" charset="0"/>
              </a:rPr>
              <a:t>A better interpretation is that Jesus was simply saying the kingdom was being taken away from the nation Israel at that time, but it would be given back to the nation in a future day when that nation would demonstrate true </a:t>
            </a:r>
            <a:r>
              <a:rPr lang="en-US" dirty="0">
                <a:solidFill>
                  <a:srgbClr val="006699"/>
                </a:solidFill>
                <a:effectLst/>
                <a:latin typeface="Lucida Grande" panose="020B0600040502020204" pitchFamily="34" charset="0"/>
              </a:rPr>
              <a:t>[Vol. 2, p. 71]</a:t>
            </a:r>
            <a:r>
              <a:rPr lang="en-US" dirty="0">
                <a:effectLst/>
                <a:latin typeface="Lucida Grande" panose="020B0600040502020204" pitchFamily="34" charset="0"/>
              </a:rPr>
              <a:t> repentance and faith. In this view Jesus was using the term 'nation' in the sense of generation (cf. Matt. 23:36). Because of their rejection, that generation of Israel would never be able to experience the kingdom of God (cf. comments on 21:18-22). But a future generation in Israel will respond in saving faith to this same Messiah (Rom. 11:26-27), and to that future generation the kingdom will be given. By rejecting Jesus </a:t>
            </a:r>
            <a:r>
              <a:rPr lang="en-US" b="1" dirty="0">
                <a:effectLst/>
                <a:latin typeface="Lucida Grande" panose="020B0600040502020204" pitchFamily="34" charset="0"/>
              </a:rPr>
              <a:t>the Stone,</a:t>
            </a:r>
            <a:r>
              <a:rPr lang="en-US" dirty="0">
                <a:effectLst/>
                <a:latin typeface="Lucida Grande" panose="020B0600040502020204" pitchFamily="34" charset="0"/>
              </a:rPr>
              <a:t> these </a:t>
            </a:r>
            <a:r>
              <a:rPr lang="en-US" b="1" dirty="0">
                <a:effectLst/>
                <a:latin typeface="Lucida Grande" panose="020B0600040502020204" pitchFamily="34" charset="0"/>
              </a:rPr>
              <a:t>builders</a:t>
            </a:r>
            <a:r>
              <a:rPr lang="en-US" dirty="0">
                <a:effectLst/>
                <a:latin typeface="Lucida Grande" panose="020B0600040502020204" pitchFamily="34" charset="0"/>
              </a:rPr>
              <a:t> (Matt. 21:42) suffered judgment </a:t>
            </a:r>
            <a:r>
              <a:rPr lang="en-US" b="1" dirty="0">
                <a:effectLst/>
                <a:latin typeface="Lucida Grande" panose="020B0600040502020204" pitchFamily="34" charset="0"/>
              </a:rPr>
              <a:t>(he on whom it</a:t>
            </a:r>
            <a:r>
              <a:rPr lang="en-US" dirty="0">
                <a:effectLst/>
                <a:latin typeface="Lucida Grande" panose="020B0600040502020204" pitchFamily="34" charset="0"/>
              </a:rPr>
              <a:t> [the Stone] </a:t>
            </a:r>
            <a:r>
              <a:rPr lang="en-US" b="1" dirty="0">
                <a:effectLst/>
                <a:latin typeface="Lucida Grande" panose="020B0600040502020204" pitchFamily="34" charset="0"/>
              </a:rPr>
              <a:t>falls will be crushed).</a:t>
            </a:r>
            <a:r>
              <a:rPr lang="en-US" dirty="0">
                <a:effectLst/>
                <a:latin typeface="Lucida Grande" panose="020B0600040502020204" pitchFamily="34" charset="0"/>
              </a:rPr>
              <a:t> The religious leaders (then </a:t>
            </a:r>
            <a:r>
              <a:rPr lang="en-US" b="1" dirty="0">
                <a:effectLst/>
                <a:latin typeface="Lucida Grande" panose="020B0600040502020204" pitchFamily="34" charset="0"/>
              </a:rPr>
              <a:t>the chief priests and the Pharisees,</a:t>
            </a:r>
            <a:r>
              <a:rPr lang="en-US" dirty="0">
                <a:effectLst/>
                <a:latin typeface="Lucida Grande" panose="020B0600040502020204" pitchFamily="34" charset="0"/>
              </a:rPr>
              <a:t> v. 45; cf. v. 23) realized Jesus’ remarks were directed toward </a:t>
            </a:r>
            <a:r>
              <a:rPr lang="en-US" b="1" dirty="0">
                <a:effectLst/>
                <a:latin typeface="Lucida Grande" panose="020B0600040502020204" pitchFamily="34" charset="0"/>
              </a:rPr>
              <a:t>them,</a:t>
            </a:r>
            <a:r>
              <a:rPr lang="en-US" dirty="0">
                <a:effectLst/>
                <a:latin typeface="Lucida Grande" panose="020B0600040502020204" pitchFamily="34" charset="0"/>
              </a:rPr>
              <a:t> and </a:t>
            </a:r>
            <a:r>
              <a:rPr lang="en-US" b="1" dirty="0">
                <a:effectLst/>
                <a:latin typeface="Lucida Grande" panose="020B0600040502020204" pitchFamily="34" charset="0"/>
              </a:rPr>
              <a:t>they</a:t>
            </a:r>
            <a:r>
              <a:rPr lang="en-US" dirty="0">
                <a:effectLst/>
                <a:latin typeface="Lucida Grande" panose="020B0600040502020204" pitchFamily="34" charset="0"/>
              </a:rPr>
              <a:t> tried their best </a:t>
            </a:r>
            <a:r>
              <a:rPr lang="en-US" b="1" dirty="0">
                <a:effectLst/>
                <a:latin typeface="Lucida Grande" panose="020B0600040502020204" pitchFamily="34" charset="0"/>
              </a:rPr>
              <a:t>to arrest Him. But they were afraid of the ... people</a:t>
            </a:r>
            <a:r>
              <a:rPr lang="en-US" dirty="0">
                <a:effectLst/>
                <a:latin typeface="Lucida Grande" panose="020B0600040502020204" pitchFamily="34" charset="0"/>
              </a:rPr>
              <a:t> (cf. v. 26), who thought Jesus </a:t>
            </a:r>
            <a:r>
              <a:rPr lang="en-US" b="1" dirty="0">
                <a:effectLst/>
                <a:latin typeface="Lucida Grande" panose="020B0600040502020204" pitchFamily="34" charset="0"/>
              </a:rPr>
              <a:t>was a Prophet</a:t>
            </a:r>
            <a:r>
              <a:rPr lang="en-US" dirty="0">
                <a:effectLst/>
                <a:latin typeface="Lucida Grande" panose="020B0600040502020204" pitchFamily="34" charset="0"/>
              </a:rPr>
              <a:t> (cf. v. 11), so they were unable to act."</a:t>
            </a:r>
          </a:p>
          <a:p>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Accordance" pitchFamily="2" charset="-79"/>
                <a:cs typeface="Accordance" pitchFamily="2" charset="-79"/>
              </a:rPr>
              <a:t>Louis A. Barbieri Jr., </a:t>
            </a:r>
            <a:r>
              <a:rPr lang="en-US" i="1" dirty="0">
                <a:effectLst/>
                <a:latin typeface="Accordance" pitchFamily="2" charset="-79"/>
                <a:cs typeface="Accordance" pitchFamily="2" charset="-79"/>
              </a:rPr>
              <a:t>Matthew</a:t>
            </a:r>
            <a:r>
              <a:rPr lang="en-US" dirty="0">
                <a:effectLst/>
                <a:latin typeface="Accordance" pitchFamily="2" charset="-79"/>
                <a:cs typeface="Accordance" pitchFamily="2" charset="-79"/>
              </a:rPr>
              <a:t> (The Bible Knowledge Commentary; eds. John F. Walvoord and Roy B. Zuck; Accordance electronic ed. 2 vols.; Wheaton: Victor Books, 1983), 2:70-71.</a:t>
            </a:r>
          </a:p>
          <a:p>
            <a:endParaRPr lang="en-US" dirty="0">
              <a:effectLst/>
              <a:latin typeface="Lucida Grande" panose="020B0600040502020204" pitchFamily="34" charset="0"/>
            </a:endParaRPr>
          </a:p>
          <a:p>
            <a:endParaRPr lang="en-US" dirty="0"/>
          </a:p>
        </p:txBody>
      </p:sp>
      <p:sp>
        <p:nvSpPr>
          <p:cNvPr id="4" name="Slide Number Placeholder 3"/>
          <p:cNvSpPr>
            <a:spLocks noGrp="1"/>
          </p:cNvSpPr>
          <p:nvPr>
            <p:ph type="sldNum" sz="quarter" idx="5"/>
          </p:nvPr>
        </p:nvSpPr>
        <p:spPr/>
        <p:txBody>
          <a:bodyPr/>
          <a:lstStyle/>
          <a:p>
            <a:fld id="{C655B0B5-E42E-4986-80AC-A7650ED7D9A5}" type="slidenum">
              <a:rPr lang="en-GB" smtClean="0"/>
              <a:t>91</a:t>
            </a:fld>
            <a:endParaRPr lang="en-GB"/>
          </a:p>
        </p:txBody>
      </p:sp>
    </p:spTree>
    <p:extLst>
      <p:ext uri="{BB962C8B-B14F-4D97-AF65-F5344CB8AC3E}">
        <p14:creationId xmlns:p14="http://schemas.microsoft.com/office/powerpoint/2010/main" val="44957034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0369F5-840B-3640-8B7E-16ABC71C3D1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573442" name="Rectangle 1026"/>
          <p:cNvSpPr>
            <a:spLocks noGrp="1" noRot="1" noChangeAspect="1" noChangeArrowheads="1" noTextEdit="1"/>
          </p:cNvSpPr>
          <p:nvPr>
            <p:ph type="sldImg"/>
          </p:nvPr>
        </p:nvSpPr>
        <p:spPr>
          <a:ln/>
        </p:spPr>
      </p:sp>
      <p:sp>
        <p:nvSpPr>
          <p:cNvPr id="57344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Jesus invested his final week in Jerusalem and Bethany east of it, going back and forth from Bethany to the city in a purposeful series of events designed to end in his crucifixion and resurrection.</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Common-437</a:t>
            </a:r>
          </a:p>
          <a:p>
            <a:pPr eaLnBrk="1" hangingPunct="1"/>
            <a:r>
              <a:rPr lang="en-US" dirty="0">
                <a:latin typeface="Times New Roman" charset="0"/>
                <a:ea typeface="ＭＳ Ｐゴシック" charset="0"/>
                <a:cs typeface="ＭＳ Ｐゴシック" charset="0"/>
              </a:rPr>
              <a:t>LC-00-NT Chronology-43</a:t>
            </a:r>
          </a:p>
          <a:p>
            <a:pPr eaLnBrk="1" hangingPunct="1"/>
            <a:r>
              <a:rPr lang="en-US" dirty="0">
                <a:latin typeface="Times New Roman" charset="0"/>
                <a:ea typeface="ＭＳ Ｐゴシック" charset="0"/>
                <a:cs typeface="ＭＳ Ｐゴシック" charset="0"/>
              </a:rPr>
              <a:t>LC-08-Official Presentation-21, 59, 91</a:t>
            </a:r>
          </a:p>
          <a:p>
            <a:pPr eaLnBrk="1" hangingPunct="1"/>
            <a:r>
              <a:rPr lang="en-US" dirty="0">
                <a:latin typeface="Times New Roman" charset="0"/>
                <a:ea typeface="ＭＳ Ｐゴシック" charset="0"/>
                <a:cs typeface="ＭＳ Ｐゴシック" charset="0"/>
              </a:rPr>
              <a:t>LC-09-Rejection-9</a:t>
            </a:r>
          </a:p>
          <a:p>
            <a:pPr eaLnBrk="1" hangingPunct="1"/>
            <a:r>
              <a:rPr lang="en-US" dirty="0">
                <a:latin typeface="Times New Roman" charset="0"/>
                <a:ea typeface="ＭＳ Ｐゴシック" charset="0"/>
                <a:cs typeface="ＭＳ Ｐゴシック" charset="0"/>
              </a:rPr>
              <a:t>NS-01-Matt15-28-slide 141</a:t>
            </a:r>
          </a:p>
          <a:p>
            <a:pPr eaLnBrk="1" hangingPunct="1"/>
            <a:r>
              <a:rPr lang="en-US" dirty="0">
                <a:latin typeface="Times New Roman" charset="0"/>
                <a:ea typeface="ＭＳ Ｐゴシック" charset="0"/>
                <a:cs typeface="ＭＳ Ｐゴシック" charset="0"/>
              </a:rPr>
              <a:t>NS-02-Mark9-16-slide 105</a:t>
            </a:r>
          </a:p>
          <a:p>
            <a:pPr eaLnBrk="1" hangingPunct="1"/>
            <a:r>
              <a:rPr lang="en-US" dirty="0">
                <a:latin typeface="Times New Roman" charset="0"/>
                <a:ea typeface="ＭＳ Ｐゴシック" charset="0"/>
                <a:cs typeface="ＭＳ Ｐゴシック" charset="0"/>
              </a:rPr>
              <a:t>NS-03-Luke13-24-slide 224</a:t>
            </a:r>
          </a:p>
          <a:p>
            <a:pPr eaLnBrk="1" hangingPunct="1"/>
            <a:r>
              <a:rPr lang="en-US" dirty="0">
                <a:latin typeface="Times New Roman" charset="0"/>
                <a:ea typeface="ＭＳ Ｐゴシック" charset="0"/>
                <a:cs typeface="ＭＳ Ｐゴシック" charset="0"/>
              </a:rPr>
              <a:t>NS-04-John12-21-slide 295</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mn-lt"/>
                <a:ea typeface="+mn-ea"/>
                <a:cs typeface="+mn-cs"/>
              </a:rPr>
              <a:t>Matt. 21:45</a:t>
            </a:r>
            <a:r>
              <a:rPr lang="en-US" sz="1200" kern="1200">
                <a:solidFill>
                  <a:schemeClr val="tx1"/>
                </a:solidFill>
                <a:effectLst/>
                <a:latin typeface="+mn-lt"/>
                <a:ea typeface="+mn-ea"/>
                <a:cs typeface="+mn-cs"/>
              </a:rPr>
              <a:t>    When the leading priests and Pharisees heard this parable, they realized he was telling the story against them—they were the wicked farmers. </a:t>
            </a:r>
            <a:r>
              <a:rPr lang="en-US" sz="1200" b="1" kern="1200" baseline="30000">
                <a:solidFill>
                  <a:schemeClr val="tx1"/>
                </a:solidFill>
                <a:effectLst/>
                <a:latin typeface="+mn-lt"/>
                <a:ea typeface="+mn-ea"/>
                <a:cs typeface="+mn-cs"/>
              </a:rPr>
              <a:t>46</a:t>
            </a:r>
            <a:r>
              <a:rPr lang="en-US" sz="1200" kern="1200">
                <a:solidFill>
                  <a:schemeClr val="tx1"/>
                </a:solidFill>
                <a:effectLst/>
                <a:latin typeface="+mn-lt"/>
                <a:ea typeface="+mn-ea"/>
                <a:cs typeface="+mn-cs"/>
              </a:rPr>
              <a:t> They wanted to arrest him, but they were afraid of the crowds, who considered Jesus to be a prophet.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Parable of the Great Feast</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a:t>
            </a:r>
            <a:r>
              <a:rPr lang="en-US" sz="1200" kern="1200">
                <a:solidFill>
                  <a:schemeClr val="tx1"/>
                </a:solidFill>
                <a:effectLst/>
                <a:latin typeface="+mn-lt"/>
                <a:ea typeface="+mn-ea"/>
                <a:cs typeface="+mn-cs"/>
              </a:rPr>
              <a:t>    Jesus also told them other parables. He said, </a:t>
            </a:r>
            <a:r>
              <a:rPr lang="en-US" sz="1200" b="1" kern="1200" baseline="30000">
                <a:solidFill>
                  <a:schemeClr val="tx1"/>
                </a:solidFill>
                <a:effectLst/>
                <a:latin typeface="+mn-lt"/>
                <a:ea typeface="+mn-ea"/>
                <a:cs typeface="+mn-cs"/>
              </a:rPr>
              <a:t>2</a:t>
            </a:r>
            <a:r>
              <a:rPr lang="en-US" sz="1200" kern="1200">
                <a:solidFill>
                  <a:schemeClr val="tx1"/>
                </a:solidFill>
                <a:effectLst/>
                <a:latin typeface="+mn-lt"/>
                <a:ea typeface="+mn-ea"/>
                <a:cs typeface="+mn-cs"/>
              </a:rPr>
              <a:t> “The Kingdom of Heaven can be illustrated by the story of a king who prepared a great wedding feast for his son. </a:t>
            </a:r>
            <a:r>
              <a:rPr lang="en-US" sz="1200" b="1" kern="1200" baseline="30000">
                <a:solidFill>
                  <a:schemeClr val="tx1"/>
                </a:solidFill>
                <a:effectLst/>
                <a:latin typeface="+mn-lt"/>
                <a:ea typeface="+mn-ea"/>
                <a:cs typeface="+mn-cs"/>
              </a:rPr>
              <a:t>3</a:t>
            </a:r>
            <a:r>
              <a:rPr lang="en-US" sz="1200" kern="1200">
                <a:solidFill>
                  <a:schemeClr val="tx1"/>
                </a:solidFill>
                <a:effectLst/>
                <a:latin typeface="+mn-lt"/>
                <a:ea typeface="+mn-ea"/>
                <a:cs typeface="+mn-cs"/>
              </a:rPr>
              <a:t> When the banquet was ready, he sent his servants to notify those who were invited. But they all refused to come!</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22:4</a:t>
            </a:r>
            <a:r>
              <a:rPr lang="en-US" sz="1200" kern="1200">
                <a:solidFill>
                  <a:schemeClr val="tx1"/>
                </a:solidFill>
                <a:effectLst/>
                <a:latin typeface="+mn-lt"/>
                <a:ea typeface="+mn-ea"/>
                <a:cs typeface="+mn-cs"/>
              </a:rPr>
              <a:t>    “So he sent other servants to tell them, ‘The feast has been prepared. The bulls and fattened cattle have been killed, and everything is ready. Come to the banquet!’ </a:t>
            </a:r>
            <a:r>
              <a:rPr lang="en-US" sz="1200" b="1" kern="1200" baseline="30000">
                <a:solidFill>
                  <a:schemeClr val="tx1"/>
                </a:solidFill>
                <a:effectLst/>
                <a:latin typeface="+mn-lt"/>
                <a:ea typeface="+mn-ea"/>
                <a:cs typeface="+mn-cs"/>
              </a:rPr>
              <a:t>5</a:t>
            </a:r>
            <a:r>
              <a:rPr lang="en-US" sz="1200" kern="1200">
                <a:solidFill>
                  <a:schemeClr val="tx1"/>
                </a:solidFill>
                <a:effectLst/>
                <a:latin typeface="+mn-lt"/>
                <a:ea typeface="+mn-ea"/>
                <a:cs typeface="+mn-cs"/>
              </a:rPr>
              <a:t> But the guests he had invited ignored them and went their own way, one to his farm, another to his business. </a:t>
            </a:r>
            <a:r>
              <a:rPr lang="en-US" sz="1200" b="1" kern="1200" baseline="30000">
                <a:solidFill>
                  <a:schemeClr val="tx1"/>
                </a:solidFill>
                <a:effectLst/>
                <a:latin typeface="+mn-lt"/>
                <a:ea typeface="+mn-ea"/>
                <a:cs typeface="+mn-cs"/>
              </a:rPr>
              <a:t>6</a:t>
            </a:r>
            <a:r>
              <a:rPr lang="en-US" sz="1200" kern="1200">
                <a:solidFill>
                  <a:schemeClr val="tx1"/>
                </a:solidFill>
                <a:effectLst/>
                <a:latin typeface="+mn-lt"/>
                <a:ea typeface="+mn-ea"/>
                <a:cs typeface="+mn-cs"/>
              </a:rPr>
              <a:t> Others seized his messengers and insulted them and killed them.</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22:7</a:t>
            </a:r>
            <a:r>
              <a:rPr lang="en-US" sz="1200" kern="1200">
                <a:solidFill>
                  <a:schemeClr val="tx1"/>
                </a:solidFill>
                <a:effectLst/>
                <a:latin typeface="+mn-lt"/>
                <a:ea typeface="+mn-ea"/>
                <a:cs typeface="+mn-cs"/>
              </a:rPr>
              <a:t>    “The king was furious, and he sent out his army to destroy the murderers and burn their town. </a:t>
            </a:r>
            <a:r>
              <a:rPr lang="en-US" sz="1200" b="1" kern="1200" baseline="30000">
                <a:solidFill>
                  <a:schemeClr val="tx1"/>
                </a:solidFill>
                <a:effectLst/>
                <a:latin typeface="+mn-lt"/>
                <a:ea typeface="+mn-ea"/>
                <a:cs typeface="+mn-cs"/>
              </a:rPr>
              <a:t>8</a:t>
            </a:r>
            <a:r>
              <a:rPr lang="en-US" sz="1200" kern="1200">
                <a:solidFill>
                  <a:schemeClr val="tx1"/>
                </a:solidFill>
                <a:effectLst/>
                <a:latin typeface="+mn-lt"/>
                <a:ea typeface="+mn-ea"/>
                <a:cs typeface="+mn-cs"/>
              </a:rPr>
              <a:t> And he said to his servants, ‘The wedding feast is ready, and the guests I invited aren’t worthy of the honor. </a:t>
            </a:r>
            <a:r>
              <a:rPr lang="en-US" sz="1200" b="1" kern="1200" baseline="30000">
                <a:solidFill>
                  <a:schemeClr val="tx1"/>
                </a:solidFill>
                <a:effectLst/>
                <a:latin typeface="+mn-lt"/>
                <a:ea typeface="+mn-ea"/>
                <a:cs typeface="+mn-cs"/>
              </a:rPr>
              <a:t>9</a:t>
            </a:r>
            <a:r>
              <a:rPr lang="en-US" sz="1200" kern="1200">
                <a:solidFill>
                  <a:schemeClr val="tx1"/>
                </a:solidFill>
                <a:effectLst/>
                <a:latin typeface="+mn-lt"/>
                <a:ea typeface="+mn-ea"/>
                <a:cs typeface="+mn-cs"/>
              </a:rPr>
              <a:t> Now go out to the street corners and invite everyone you see.’ </a:t>
            </a:r>
            <a:r>
              <a:rPr lang="en-US" sz="1200" b="1" kern="1200" baseline="30000">
                <a:solidFill>
                  <a:schemeClr val="tx1"/>
                </a:solidFill>
                <a:effectLst/>
                <a:latin typeface="+mn-lt"/>
                <a:ea typeface="+mn-ea"/>
                <a:cs typeface="+mn-cs"/>
              </a:rPr>
              <a:t>10</a:t>
            </a:r>
            <a:r>
              <a:rPr lang="en-US" sz="1200" kern="1200">
                <a:solidFill>
                  <a:schemeClr val="tx1"/>
                </a:solidFill>
                <a:effectLst/>
                <a:latin typeface="+mn-lt"/>
                <a:ea typeface="+mn-ea"/>
                <a:cs typeface="+mn-cs"/>
              </a:rPr>
              <a:t> So the servants brought in everyone they could find, good and bad alike, and the banquet hall was filled with guests.</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22:11</a:t>
            </a:r>
            <a:r>
              <a:rPr lang="en-US" sz="1200" kern="1200">
                <a:solidFill>
                  <a:schemeClr val="tx1"/>
                </a:solidFill>
                <a:effectLst/>
                <a:latin typeface="+mn-lt"/>
                <a:ea typeface="+mn-ea"/>
                <a:cs typeface="+mn-cs"/>
              </a:rPr>
              <a:t>    “But when the king came in to meet the guests, he noticed a man who wasn’t wearing the proper clothes for a wedding. </a:t>
            </a:r>
            <a:r>
              <a:rPr lang="en-US" sz="1200" b="1" kern="1200" baseline="30000">
                <a:solidFill>
                  <a:schemeClr val="tx1"/>
                </a:solidFill>
                <a:effectLst/>
                <a:latin typeface="+mn-lt"/>
                <a:ea typeface="+mn-ea"/>
                <a:cs typeface="+mn-cs"/>
              </a:rPr>
              <a:t>12</a:t>
            </a:r>
            <a:r>
              <a:rPr lang="en-US" sz="1200" kern="1200">
                <a:solidFill>
                  <a:schemeClr val="tx1"/>
                </a:solidFill>
                <a:effectLst/>
                <a:latin typeface="+mn-lt"/>
                <a:ea typeface="+mn-ea"/>
                <a:cs typeface="+mn-cs"/>
              </a:rPr>
              <a:t> ‘Friend,’ he asked, ‘how is it that you are here without wedding clothes?’ But the man had no reply. </a:t>
            </a:r>
            <a:r>
              <a:rPr lang="en-US" sz="1200" b="1" kern="1200" baseline="30000">
                <a:solidFill>
                  <a:schemeClr val="tx1"/>
                </a:solidFill>
                <a:effectLst/>
                <a:latin typeface="+mn-lt"/>
                <a:ea typeface="+mn-ea"/>
                <a:cs typeface="+mn-cs"/>
              </a:rPr>
              <a:t>13</a:t>
            </a:r>
            <a:r>
              <a:rPr lang="en-US" sz="1200" kern="1200">
                <a:solidFill>
                  <a:schemeClr val="tx1"/>
                </a:solidFill>
                <a:effectLst/>
                <a:latin typeface="+mn-lt"/>
                <a:ea typeface="+mn-ea"/>
                <a:cs typeface="+mn-cs"/>
              </a:rPr>
              <a:t> Then the king said to his aides, ‘Bind his hands and feet and throw him into the outer darkness,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22:14</a:t>
            </a:r>
            <a:r>
              <a:rPr lang="en-US" sz="1200" kern="1200">
                <a:solidFill>
                  <a:schemeClr val="tx1"/>
                </a:solidFill>
                <a:effectLst/>
                <a:latin typeface="+mn-lt"/>
                <a:ea typeface="+mn-ea"/>
                <a:cs typeface="+mn-cs"/>
              </a:rPr>
              <a:t>    “For many are called, but few are chosen.” </a:t>
            </a:r>
          </a:p>
        </p:txBody>
      </p:sp>
      <p:sp>
        <p:nvSpPr>
          <p:cNvPr id="4" name="Slide Number Placeholder 3"/>
          <p:cNvSpPr>
            <a:spLocks noGrp="1"/>
          </p:cNvSpPr>
          <p:nvPr>
            <p:ph type="sldNum" sz="quarter" idx="5"/>
          </p:nvPr>
        </p:nvSpPr>
        <p:spPr/>
        <p:txBody>
          <a:bodyPr/>
          <a:lstStyle/>
          <a:p>
            <a:pPr marL="0" marR="0" lvl="0" indent="0" algn="r" defTabSz="947987"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947987"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a:ea typeface="+mn-ea"/>
              <a:cs typeface="Arial" charset="0"/>
            </a:endParaRPr>
          </a:p>
        </p:txBody>
      </p:sp>
    </p:spTree>
    <p:extLst>
      <p:ext uri="{BB962C8B-B14F-4D97-AF65-F5344CB8AC3E}">
        <p14:creationId xmlns:p14="http://schemas.microsoft.com/office/powerpoint/2010/main" val="242828435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111311398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27256398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sz="1200" b="1" kern="1200">
                <a:solidFill>
                  <a:schemeClr val="tx1"/>
                </a:solidFill>
                <a:effectLst/>
                <a:latin typeface="+mn-lt"/>
                <a:ea typeface="+mn-ea"/>
                <a:cs typeface="+mn-cs"/>
              </a:rPr>
              <a:t>Matt. 22:1</a:t>
            </a:r>
            <a:r>
              <a:rPr lang="en-US" sz="1200" kern="1200">
                <a:solidFill>
                  <a:schemeClr val="tx1"/>
                </a:solidFill>
                <a:effectLst/>
                <a:latin typeface="+mn-lt"/>
                <a:ea typeface="+mn-ea"/>
                <a:cs typeface="+mn-cs"/>
              </a:rPr>
              <a:t>    Jesus also told them other parables. He said, </a:t>
            </a:r>
            <a:r>
              <a:rPr lang="en-US" sz="1200" b="1" kern="1200" baseline="30000">
                <a:solidFill>
                  <a:schemeClr val="tx1"/>
                </a:solidFill>
                <a:effectLst/>
                <a:latin typeface="+mn-lt"/>
                <a:ea typeface="+mn-ea"/>
                <a:cs typeface="+mn-cs"/>
              </a:rPr>
              <a:t>2</a:t>
            </a:r>
            <a:r>
              <a:rPr lang="en-US" sz="1200" kern="1200">
                <a:solidFill>
                  <a:schemeClr val="tx1"/>
                </a:solidFill>
                <a:effectLst/>
                <a:latin typeface="+mn-lt"/>
                <a:ea typeface="+mn-ea"/>
                <a:cs typeface="+mn-cs"/>
              </a:rPr>
              <a:t> “The Kingdom of Heaven can be illustrated by the story of a king who prepared a great wedding feast for his son. </a:t>
            </a:r>
            <a:r>
              <a:rPr lang="en-US" sz="1200" b="1" kern="1200" baseline="30000">
                <a:solidFill>
                  <a:schemeClr val="tx1"/>
                </a:solidFill>
                <a:effectLst/>
                <a:latin typeface="+mn-lt"/>
                <a:ea typeface="+mn-ea"/>
                <a:cs typeface="+mn-cs"/>
              </a:rPr>
              <a:t>3</a:t>
            </a:r>
            <a:r>
              <a:rPr lang="en-US" sz="1200" kern="1200">
                <a:solidFill>
                  <a:schemeClr val="tx1"/>
                </a:solidFill>
                <a:effectLst/>
                <a:latin typeface="+mn-lt"/>
                <a:ea typeface="+mn-ea"/>
                <a:cs typeface="+mn-cs"/>
              </a:rPr>
              <a:t> When the banquet was ready, he sent his servants to notify those who were invited. But they all refused to come!</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22:4</a:t>
            </a:r>
            <a:r>
              <a:rPr lang="en-US" sz="1200" kern="1200">
                <a:solidFill>
                  <a:schemeClr val="tx1"/>
                </a:solidFill>
                <a:effectLst/>
                <a:latin typeface="+mn-lt"/>
                <a:ea typeface="+mn-ea"/>
                <a:cs typeface="+mn-cs"/>
              </a:rPr>
              <a:t>    “So he sent other servants to tell them, ‘The feast has been prepared. The bulls and fattened cattle have been killed, and everything is ready. Come to the banquet!’ </a:t>
            </a:r>
            <a:r>
              <a:rPr lang="en-US" sz="1200" b="1" kern="1200" baseline="30000">
                <a:solidFill>
                  <a:schemeClr val="tx1"/>
                </a:solidFill>
                <a:effectLst/>
                <a:latin typeface="+mn-lt"/>
                <a:ea typeface="+mn-ea"/>
                <a:cs typeface="+mn-cs"/>
              </a:rPr>
              <a:t>5</a:t>
            </a:r>
            <a:r>
              <a:rPr lang="en-US" sz="1200" kern="1200">
                <a:solidFill>
                  <a:schemeClr val="tx1"/>
                </a:solidFill>
                <a:effectLst/>
                <a:latin typeface="+mn-lt"/>
                <a:ea typeface="+mn-ea"/>
                <a:cs typeface="+mn-cs"/>
              </a:rPr>
              <a:t> But the guests he had invited ignored them and went their own way, one to his farm, another to his business. </a:t>
            </a:r>
            <a:r>
              <a:rPr lang="en-US" sz="1200" b="1" kern="1200" baseline="30000">
                <a:solidFill>
                  <a:schemeClr val="tx1"/>
                </a:solidFill>
                <a:effectLst/>
                <a:latin typeface="+mn-lt"/>
                <a:ea typeface="+mn-ea"/>
                <a:cs typeface="+mn-cs"/>
              </a:rPr>
              <a:t>6</a:t>
            </a:r>
            <a:r>
              <a:rPr lang="en-US" sz="1200" kern="1200">
                <a:solidFill>
                  <a:schemeClr val="tx1"/>
                </a:solidFill>
                <a:effectLst/>
                <a:latin typeface="+mn-lt"/>
                <a:ea typeface="+mn-ea"/>
                <a:cs typeface="+mn-cs"/>
              </a:rPr>
              <a:t> Others seized his messengers and insulted them and killed them.</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22:7</a:t>
            </a:r>
            <a:r>
              <a:rPr lang="en-US" sz="1200" kern="1200">
                <a:solidFill>
                  <a:schemeClr val="tx1"/>
                </a:solidFill>
                <a:effectLst/>
                <a:latin typeface="+mn-lt"/>
                <a:ea typeface="+mn-ea"/>
                <a:cs typeface="+mn-cs"/>
              </a:rPr>
              <a:t>    “The king was furious, and he sent out his army to destroy the murderers and burn their town. </a:t>
            </a:r>
            <a:r>
              <a:rPr lang="en-US" sz="1200" b="1" kern="1200" baseline="30000">
                <a:solidFill>
                  <a:schemeClr val="tx1"/>
                </a:solidFill>
                <a:effectLst/>
                <a:latin typeface="+mn-lt"/>
                <a:ea typeface="+mn-ea"/>
                <a:cs typeface="+mn-cs"/>
              </a:rPr>
              <a:t>8</a:t>
            </a:r>
            <a:r>
              <a:rPr lang="en-US" sz="1200" kern="1200">
                <a:solidFill>
                  <a:schemeClr val="tx1"/>
                </a:solidFill>
                <a:effectLst/>
                <a:latin typeface="+mn-lt"/>
                <a:ea typeface="+mn-ea"/>
                <a:cs typeface="+mn-cs"/>
              </a:rPr>
              <a:t> And he said to his servants, ‘The wedding feast is ready, and the guests I invited aren’t worthy of the honor. </a:t>
            </a:r>
            <a:r>
              <a:rPr lang="en-US" sz="1200" b="1" kern="1200" baseline="30000">
                <a:solidFill>
                  <a:schemeClr val="tx1"/>
                </a:solidFill>
                <a:effectLst/>
                <a:latin typeface="+mn-lt"/>
                <a:ea typeface="+mn-ea"/>
                <a:cs typeface="+mn-cs"/>
              </a:rPr>
              <a:t>9</a:t>
            </a:r>
            <a:r>
              <a:rPr lang="en-US" sz="1200" kern="1200">
                <a:solidFill>
                  <a:schemeClr val="tx1"/>
                </a:solidFill>
                <a:effectLst/>
                <a:latin typeface="+mn-lt"/>
                <a:ea typeface="+mn-ea"/>
                <a:cs typeface="+mn-cs"/>
              </a:rPr>
              <a:t> Now go out to the street corners and invite everyone you see.’ </a:t>
            </a:r>
            <a:r>
              <a:rPr lang="en-US" sz="1200" b="1" kern="1200" baseline="30000">
                <a:solidFill>
                  <a:schemeClr val="tx1"/>
                </a:solidFill>
                <a:effectLst/>
                <a:latin typeface="+mn-lt"/>
                <a:ea typeface="+mn-ea"/>
                <a:cs typeface="+mn-cs"/>
              </a:rPr>
              <a:t>10</a:t>
            </a:r>
            <a:r>
              <a:rPr lang="en-US" sz="1200" kern="1200">
                <a:solidFill>
                  <a:schemeClr val="tx1"/>
                </a:solidFill>
                <a:effectLst/>
                <a:latin typeface="+mn-lt"/>
                <a:ea typeface="+mn-ea"/>
                <a:cs typeface="+mn-cs"/>
              </a:rPr>
              <a:t> So the servants brought in everyone they could find, good and bad alike, and the banquet hall was filled with guests.</a:t>
            </a:r>
          </a:p>
          <a:p>
            <a:pPr>
              <a:spcBef>
                <a:spcPct val="0"/>
              </a:spcBef>
            </a:pPr>
            <a:endParaRPr lang="en-US" altLang="en-US"/>
          </a:p>
        </p:txBody>
      </p:sp>
      <p:sp>
        <p:nvSpPr>
          <p:cNvPr id="11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09A000-CCD9-481A-9210-A7EB2AE8A8B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368000382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EC5799-B236-48FE-8711-368BF3314E5E}"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419266287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3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B27295-D657-43D2-86D6-597B59C3C83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277205499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 There is a future reign of the Servant Kings—you and me!</a:t>
            </a:r>
          </a:p>
          <a:p>
            <a:r>
              <a:rPr lang="en-US" dirty="0">
                <a:latin typeface="Times New Roman" charset="0"/>
                <a:ea typeface="ＭＳ Ｐゴシック" charset="0"/>
                <a:cs typeface="ＭＳ Ｐゴシック" charset="0"/>
              </a:rPr>
              <a:t>• Joseph Dillow articulates our future inheritance in his massive book, </a:t>
            </a:r>
            <a:r>
              <a:rPr lang="en-US" i="1" dirty="0">
                <a:latin typeface="Times New Roman" charset="0"/>
                <a:ea typeface="ＭＳ Ｐゴシック" charset="0"/>
                <a:cs typeface="ＭＳ Ｐゴシック" charset="0"/>
              </a:rPr>
              <a:t>Final Destiny</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 Dillow is the key author of what he calls the Partakers View.</a:t>
            </a:r>
          </a:p>
          <a:p>
            <a:r>
              <a:rPr lang="en-US" dirty="0">
                <a:latin typeface="Times New Roman" charset="0"/>
                <a:ea typeface="ＭＳ Ｐゴシック" charset="0"/>
                <a:cs typeface="ＭＳ Ｐゴシック" charset="0"/>
              </a:rPr>
              <a:t>This view explains inheritance in the OT.</a:t>
            </a:r>
          </a:p>
          <a:p>
            <a:r>
              <a:rPr lang="en-US" dirty="0">
                <a:latin typeface="Times New Roman" charset="0"/>
                <a:ea typeface="ＭＳ Ｐゴシック" charset="0"/>
                <a:cs typeface="ＭＳ Ｐゴシック" charset="0"/>
              </a:rPr>
              <a:t>Inheritance in the OT was of two types:</a:t>
            </a:r>
          </a:p>
          <a:p>
            <a:r>
              <a:rPr lang="en-US" dirty="0">
                <a:latin typeface="Times New Roman" charset="0"/>
                <a:ea typeface="ＭＳ Ｐゴシック" charset="0"/>
                <a:cs typeface="ＭＳ Ｐゴシック" charset="0"/>
              </a:rPr>
              <a:t>All Israelites who believed in the LORD would have God as their inheritance, or be saved.</a:t>
            </a:r>
          </a:p>
          <a:p>
            <a:r>
              <a:rPr lang="en-US" dirty="0">
                <a:latin typeface="Times New Roman" charset="0"/>
                <a:ea typeface="ＭＳ Ｐゴシック" charset="0"/>
                <a:cs typeface="ＭＳ Ｐゴシック" charset="0"/>
              </a:rPr>
              <a:t>But only those Israelites who obeyed the LORD wholeheartedly would inherit Canaan, or be rewarded.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Dillow calls this view the Partakers View based on Hebrews 3:14 that promises believers who persevere to be partakers or sharers with Jesus in his future rule.</a:t>
            </a:r>
          </a:p>
          <a:p>
            <a:pPr eaLnBrk="1" hangingPunct="1"/>
            <a:r>
              <a:rPr lang="en-US" dirty="0">
                <a:latin typeface="Times New Roman" charset="0"/>
                <a:ea typeface="ＭＳ Ｐゴシック" charset="0"/>
                <a:cs typeface="ＭＳ Ｐゴシック" charset="0"/>
              </a:rPr>
              <a:t>___________</a:t>
            </a:r>
          </a:p>
          <a:p>
            <a:pPr eaLnBrk="1" hangingPunct="1"/>
            <a:r>
              <a:rPr lang="en-US" dirty="0">
                <a:latin typeface="Times New Roman" charset="0"/>
                <a:ea typeface="ＭＳ Ｐゴシック" charset="0"/>
                <a:cs typeface="ＭＳ Ｐゴシック" charset="0"/>
              </a:rPr>
              <a:t>Common-257</a:t>
            </a:r>
          </a:p>
          <a:p>
            <a:pPr eaLnBrk="1" hangingPunct="1"/>
            <a:r>
              <a:rPr lang="en-US" dirty="0">
                <a:latin typeface="Times New Roman" charset="0"/>
                <a:ea typeface="ＭＳ Ｐゴシック" charset="0"/>
                <a:cs typeface="ＭＳ Ｐゴシック" charset="0"/>
              </a:rPr>
              <a:t>LC-05-Opposition-196</a:t>
            </a:r>
          </a:p>
          <a:p>
            <a:pPr eaLnBrk="1" hangingPunct="1"/>
            <a:r>
              <a:rPr lang="en-US" dirty="0">
                <a:latin typeface="Times New Roman" charset="0"/>
                <a:ea typeface="ＭＳ Ｐゴシック" charset="0"/>
                <a:cs typeface="ＭＳ Ｐゴシック" charset="0"/>
              </a:rPr>
              <a:t>LC-07-Presentation-99</a:t>
            </a:r>
          </a:p>
          <a:p>
            <a:pPr eaLnBrk="1" hangingPunct="1"/>
            <a:r>
              <a:rPr lang="en-US" dirty="0">
                <a:latin typeface="Times New Roman" charset="0"/>
                <a:ea typeface="ＭＳ Ｐゴシック" charset="0"/>
                <a:cs typeface="ＭＳ Ｐゴシック" charset="0"/>
              </a:rPr>
              <a:t>LC-08-Preparation-61</a:t>
            </a:r>
          </a:p>
          <a:p>
            <a:r>
              <a:rPr lang="en-US" dirty="0">
                <a:latin typeface="Times New Roman" charset="0"/>
                <a:ea typeface="ＭＳ Ｐゴシック" charset="0"/>
                <a:cs typeface="ＭＳ Ｐゴシック" charset="0"/>
              </a:rPr>
              <a:t>OS-04-Numbers-148</a:t>
            </a:r>
          </a:p>
          <a:p>
            <a:r>
              <a:rPr lang="en-US" dirty="0">
                <a:latin typeface="Times New Roman" charset="0"/>
                <a:ea typeface="ＭＳ Ｐゴシック" charset="0"/>
                <a:cs typeface="ＭＳ Ｐゴシック" charset="0"/>
              </a:rPr>
              <a:t>OS-06-Joshua-175</a:t>
            </a:r>
          </a:p>
          <a:p>
            <a:r>
              <a:rPr lang="en-US" dirty="0">
                <a:latin typeface="Times New Roman" charset="0"/>
                <a:ea typeface="ＭＳ Ｐゴシック" charset="0"/>
                <a:cs typeface="ＭＳ Ｐゴシック" charset="0"/>
              </a:rPr>
              <a:t>NP-Rev3v7-13—slide 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NS-19-Hebrews-58, 186, 448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NS-27-Rev3—slide 157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SA-15-Inheritance-35, 173</a:t>
            </a:r>
            <a:endParaRPr lang="en-US" b="0"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TP-01-Our Inheritance OT Summary-35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TP-03-Our Inheritance Hebrews Warnings-56</a:t>
            </a:r>
            <a:endParaRPr lang="en-US" b="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22194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FA380D-DAF7-2B4D-943B-AC8D4B1D5354}"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034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0342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sz="1200" kern="1200">
                <a:solidFill>
                  <a:schemeClr val="tx1"/>
                </a:solidFill>
                <a:effectLst/>
                <a:latin typeface="+mn-lt"/>
                <a:ea typeface="+mn-ea"/>
                <a:cs typeface="+mn-cs"/>
              </a:rPr>
              <a:t>John 1:9 The one who is the true light, who gives light to everyone, was coming into the world.</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Titus 2:11    For the grace of God has been revealed, bringing salvation to all people.</a:t>
            </a:r>
          </a:p>
          <a:p>
            <a:endParaRPr lang="en-US" sz="1200" kern="1200">
              <a:solidFill>
                <a:schemeClr val="tx1"/>
              </a:solidFill>
              <a:effectLst/>
              <a:latin typeface="+mn-lt"/>
              <a:ea typeface="+mn-ea"/>
              <a:cs typeface="+mn-cs"/>
            </a:endParaRPr>
          </a:p>
          <a:p>
            <a:r>
              <a:rPr lang="en-US" sz="1200" i="1" kern="1200">
                <a:solidFill>
                  <a:schemeClr val="tx1"/>
                </a:solidFill>
                <a:effectLst/>
                <a:latin typeface="+mn-lt"/>
                <a:ea typeface="+mn-ea"/>
                <a:cs typeface="+mn-cs"/>
              </a:rPr>
              <a:t>God’s Anger at Sin</a:t>
            </a:r>
            <a:endParaRPr lang="en-US" sz="1200" kern="1200">
              <a:solidFill>
                <a:schemeClr val="tx1"/>
              </a:solidFill>
              <a:effectLst/>
              <a:latin typeface="+mn-lt"/>
              <a:ea typeface="+mn-ea"/>
              <a:cs typeface="+mn-cs"/>
            </a:endParaRP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Rom. 1:18    But God shows his anger from heaven against all sinful, wicked people who suppress the truth by their wickedness. 19 They know the truth about God because he has made it obvious to them. 20 For ever since the world was created, people have seen the earth and sky. Through everything God made, they can clearly see his invisible qualities—his eternal power and divine nature. So they have no excuse for not knowing God. </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But this parable refers to which banquet?</a:t>
            </a:r>
          </a:p>
          <a:p>
            <a:r>
              <a:rPr lang="en-US" sz="1200" kern="1200">
                <a:solidFill>
                  <a:schemeClr val="tx1"/>
                </a:solidFill>
                <a:effectLst/>
                <a:latin typeface="+mn-lt"/>
                <a:ea typeface="+mn-ea"/>
                <a:cs typeface="+mn-cs"/>
              </a:rPr>
              <a:t>(1) Matt 22:1-10 Messianic Banquet (representing salvation, accepted by all believers "which celebrates Christ’s marriage to the church"—Dillow, 766)</a:t>
            </a:r>
          </a:p>
          <a:p>
            <a:pPr>
              <a:spcBef>
                <a:spcPct val="0"/>
              </a:spcBef>
            </a:pPr>
            <a:r>
              <a:rPr lang="en-US" altLang="en-US"/>
              <a:t>(2) Rev 19:7, 9 at the Wedding Feast of the Lamb (believers), also called the Judgment Seat of Christ (2 Cor 5:10)</a:t>
            </a:r>
          </a:p>
          <a:p>
            <a:r>
              <a:rPr lang="en-US" sz="1200" kern="1200">
                <a:solidFill>
                  <a:schemeClr val="tx1"/>
                </a:solidFill>
                <a:effectLst/>
                <a:latin typeface="+mn-lt"/>
                <a:ea typeface="+mn-ea"/>
                <a:cs typeface="+mn-cs"/>
              </a:rPr>
              <a:t>Rev. 19:7  Let us be glad and rejoice,</a:t>
            </a:r>
          </a:p>
          <a:p>
            <a:r>
              <a:rPr lang="en-US" sz="1200" kern="1200">
                <a:solidFill>
                  <a:schemeClr val="tx1"/>
                </a:solidFill>
                <a:effectLst/>
                <a:latin typeface="+mn-lt"/>
                <a:ea typeface="+mn-ea"/>
                <a:cs typeface="+mn-cs"/>
              </a:rPr>
              <a:t>and let us give honor to him.</a:t>
            </a:r>
          </a:p>
          <a:p>
            <a:r>
              <a:rPr lang="en-US" sz="1200" kern="1200">
                <a:solidFill>
                  <a:schemeClr val="tx1"/>
                </a:solidFill>
                <a:effectLst/>
                <a:latin typeface="+mn-lt"/>
                <a:ea typeface="+mn-ea"/>
                <a:cs typeface="+mn-cs"/>
              </a:rPr>
              <a:t>For the time has come for the wedding feast of the Lamb,</a:t>
            </a:r>
          </a:p>
          <a:p>
            <a:r>
              <a:rPr lang="en-US" sz="1200" kern="1200">
                <a:solidFill>
                  <a:schemeClr val="tx1"/>
                </a:solidFill>
                <a:effectLst/>
                <a:latin typeface="+mn-lt"/>
                <a:ea typeface="+mn-ea"/>
                <a:cs typeface="+mn-cs"/>
              </a:rPr>
              <a:t>and his bride has prepared herself.</a:t>
            </a:r>
          </a:p>
          <a:p>
            <a:r>
              <a:rPr lang="en-US" sz="1200" kern="1200">
                <a:solidFill>
                  <a:schemeClr val="tx1"/>
                </a:solidFill>
                <a:effectLst/>
                <a:latin typeface="+mn-lt"/>
                <a:ea typeface="+mn-ea"/>
                <a:cs typeface="+mn-cs"/>
              </a:rPr>
              <a:t>Rev. 19:9    And the angel said to me, “Write this: Blessed are those who are invited to the wedding feast of the Lamb.” And he added, “These are true words that come from God.” </a:t>
            </a:r>
          </a:p>
          <a:p>
            <a:pPr>
              <a:spcBef>
                <a:spcPct val="0"/>
              </a:spcBef>
            </a:pPr>
            <a:endParaRPr lang="en-US" altLang="en-US"/>
          </a:p>
        </p:txBody>
      </p:sp>
      <p:sp>
        <p:nvSpPr>
          <p:cNvPr id="1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0BC1E8-7358-4F78-9B27-A611BA94A654}"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sz="1200" b="1" kern="1200">
                <a:solidFill>
                  <a:schemeClr val="tx1"/>
                </a:solidFill>
                <a:effectLst/>
                <a:latin typeface="+mn-lt"/>
                <a:ea typeface="+mn-ea"/>
                <a:cs typeface="+mn-cs"/>
              </a:rPr>
              <a:t>Matt. 22:11</a:t>
            </a:r>
            <a:r>
              <a:rPr lang="en-US" sz="1200" kern="1200">
                <a:solidFill>
                  <a:schemeClr val="tx1"/>
                </a:solidFill>
                <a:effectLst/>
                <a:latin typeface="+mn-lt"/>
                <a:ea typeface="+mn-ea"/>
                <a:cs typeface="+mn-cs"/>
              </a:rPr>
              <a:t>    “But when the king came in to meet the guests, he noticed a man who wasn’t wearing the proper clothes for a wedding. </a:t>
            </a:r>
            <a:r>
              <a:rPr lang="en-US" sz="1200" b="1" kern="1200" baseline="30000">
                <a:solidFill>
                  <a:schemeClr val="tx1"/>
                </a:solidFill>
                <a:effectLst/>
                <a:latin typeface="+mn-lt"/>
                <a:ea typeface="+mn-ea"/>
                <a:cs typeface="+mn-cs"/>
              </a:rPr>
              <a:t>12</a:t>
            </a:r>
            <a:r>
              <a:rPr lang="en-US" sz="1200" kern="1200">
                <a:solidFill>
                  <a:schemeClr val="tx1"/>
                </a:solidFill>
                <a:effectLst/>
                <a:latin typeface="+mn-lt"/>
                <a:ea typeface="+mn-ea"/>
                <a:cs typeface="+mn-cs"/>
              </a:rPr>
              <a:t> ‘Friend,’ he asked, ‘how is it that you are here without wedding clothes?’ But the man had no reply. </a:t>
            </a:r>
            <a:r>
              <a:rPr lang="en-US" sz="1200" b="1" kern="1200" baseline="30000">
                <a:solidFill>
                  <a:schemeClr val="tx1"/>
                </a:solidFill>
                <a:effectLst/>
                <a:latin typeface="+mn-lt"/>
                <a:ea typeface="+mn-ea"/>
                <a:cs typeface="+mn-cs"/>
              </a:rPr>
              <a:t>13</a:t>
            </a:r>
            <a:r>
              <a:rPr lang="en-US" sz="1200" kern="1200">
                <a:solidFill>
                  <a:schemeClr val="tx1"/>
                </a:solidFill>
                <a:effectLst/>
                <a:latin typeface="+mn-lt"/>
                <a:ea typeface="+mn-ea"/>
                <a:cs typeface="+mn-cs"/>
              </a:rPr>
              <a:t> Then the king said to his aides, ‘Bind his hands and feet and throw him into the outer darkness,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22:14</a:t>
            </a:r>
            <a:r>
              <a:rPr lang="en-US" sz="1200" kern="1200">
                <a:solidFill>
                  <a:schemeClr val="tx1"/>
                </a:solidFill>
                <a:effectLst/>
                <a:latin typeface="+mn-lt"/>
                <a:ea typeface="+mn-ea"/>
                <a:cs typeface="+mn-cs"/>
              </a:rPr>
              <a:t>    “For many are called, but few are chosen.” </a:t>
            </a:r>
          </a:p>
          <a:p>
            <a:pPr>
              <a:spcBef>
                <a:spcPct val="0"/>
              </a:spcBef>
            </a:pPr>
            <a:endParaRPr lang="en-US" altLang="en-US"/>
          </a:p>
          <a:p>
            <a:pPr>
              <a:spcBef>
                <a:spcPct val="0"/>
              </a:spcBef>
            </a:pPr>
            <a:r>
              <a:rPr lang="en-US" altLang="en-US"/>
              <a:t>Which of the two white garments does Matthew 22:11-13 refer to?</a:t>
            </a:r>
          </a:p>
          <a:p>
            <a:pPr>
              <a:spcBef>
                <a:spcPct val="0"/>
              </a:spcBef>
            </a:pPr>
            <a:endParaRPr lang="en-US" altLang="en-US"/>
          </a:p>
          <a:p>
            <a:r>
              <a:rPr lang="en-US" altLang="en-US"/>
              <a:t>"</a:t>
            </a:r>
            <a:r>
              <a:rPr lang="en-US" sz="1200" kern="1200">
                <a:solidFill>
                  <a:schemeClr val="tx1"/>
                </a:solidFill>
                <a:effectLst/>
                <a:latin typeface="+mn-lt"/>
                <a:ea typeface="+mn-ea"/>
                <a:cs typeface="+mn-cs"/>
              </a:rPr>
              <a:t>To show up at such a banquet without the proper attire was a sign of disrespect for the king. That is all that can be made of his lack of clothing. To imply that these garments were given to guests and therefore refer to the imputed righteousness of Christ given to believers is to stretch the detail far beyond anything suggested in the context.</a:t>
            </a:r>
            <a:r>
              <a:rPr lang="en-US" sz="1200" kern="1200" baseline="30000">
                <a:solidFill>
                  <a:schemeClr val="tx1"/>
                </a:solidFill>
                <a:effectLst/>
                <a:latin typeface="+mn-lt"/>
                <a:ea typeface="+mn-ea"/>
                <a:cs typeface="+mn-cs"/>
              </a:rPr>
              <a:t>2474</a:t>
            </a:r>
            <a:r>
              <a:rPr lang="en-US" sz="1200" kern="1200">
                <a:solidFill>
                  <a:schemeClr val="tx1"/>
                </a:solidFill>
                <a:effectLst/>
                <a:latin typeface="+mn-lt"/>
                <a:ea typeface="+mn-ea"/>
                <a:cs typeface="+mn-cs"/>
              </a:rPr>
              <a:t> As Hagner notes, “The idea that the host provided the proper garment for the wedding feast is both difficult to substantiate and moreover irrelevant to Matthew’s point.”</a:t>
            </a:r>
            <a:r>
              <a:rPr lang="en-US" sz="1200" kern="1200" baseline="30000">
                <a:solidFill>
                  <a:schemeClr val="tx1"/>
                </a:solidFill>
                <a:effectLst/>
                <a:latin typeface="+mn-lt"/>
                <a:ea typeface="+mn-ea"/>
                <a:cs typeface="+mn-cs"/>
              </a:rPr>
              <a:t>2475</a:t>
            </a:r>
            <a:r>
              <a:rPr lang="en-US" sz="1200" kern="1200">
                <a:solidFill>
                  <a:schemeClr val="tx1"/>
                </a:solidFill>
                <a:effectLst/>
                <a:latin typeface="+mn-lt"/>
                <a:ea typeface="+mn-ea"/>
                <a:cs typeface="+mn-cs"/>
              </a:rPr>
              <a:t> Carson agrees, “There is no historical foundation for Augustine’s suggestion that </a:t>
            </a:r>
            <a:r>
              <a:rPr lang="en-US" sz="1200" i="1" kern="1200">
                <a:solidFill>
                  <a:schemeClr val="tx1"/>
                </a:solidFill>
                <a:effectLst/>
                <a:latin typeface="+mn-lt"/>
                <a:ea typeface="+mn-ea"/>
                <a:cs typeface="+mn-cs"/>
              </a:rPr>
              <a:t>wedding clothes </a:t>
            </a:r>
            <a:r>
              <a:rPr lang="en-US" sz="1200" kern="1200">
                <a:solidFill>
                  <a:schemeClr val="tx1"/>
                </a:solidFill>
                <a:effectLst/>
                <a:latin typeface="+mn-lt"/>
                <a:ea typeface="+mn-ea"/>
                <a:cs typeface="+mn-cs"/>
              </a:rPr>
              <a:t>were provided by the host.”</a:t>
            </a:r>
            <a:r>
              <a:rPr lang="en-US" sz="1200" kern="1200" baseline="30000">
                <a:solidFill>
                  <a:schemeClr val="tx1"/>
                </a:solidFill>
                <a:effectLst/>
                <a:latin typeface="+mn-lt"/>
                <a:ea typeface="+mn-ea"/>
                <a:cs typeface="+mn-cs"/>
              </a:rPr>
              <a:t>2476</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It is rather obvious that the wedding clothes could not possibly be something provided by the host. If they were, the man would never have been permitted to enter the banquet at all. Imagine the servants approaching this man, and he says he will come and then they give him the wedding clothes that the host requires and the man refuses to wear them. Would the servants have allowed him to enter the banquet? Certainly not! No, the wedding garment must be something the man himself finds and puts on. After accepting the invitation he would return to his house, put on his “tuxedo,” and then go to the banquet. Some of these verses don’t even have “righteousness” in them.</a:t>
            </a:r>
            <a:r>
              <a:rPr lang="en-US" sz="1200" kern="1200" baseline="30000">
                <a:solidFill>
                  <a:schemeClr val="tx1"/>
                </a:solidFill>
                <a:effectLst/>
                <a:latin typeface="+mn-lt"/>
                <a:ea typeface="+mn-ea"/>
                <a:cs typeface="+mn-cs"/>
              </a:rPr>
              <a:t>2477</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What then is the indispensable wedding garment mentioned in verse eleven? The nature of the garment is made explicitly clear in Revelation 19:7-8: “</a:t>
            </a:r>
            <a:r>
              <a:rPr lang="en-US" sz="1200" i="1" kern="1200">
                <a:solidFill>
                  <a:schemeClr val="tx1"/>
                </a:solidFill>
                <a:effectLst/>
                <a:latin typeface="+mn-lt"/>
                <a:ea typeface="+mn-ea"/>
                <a:cs typeface="+mn-cs"/>
              </a:rPr>
              <a:t>Let us rejoice and be glad and give the glory to Him, for the marriage of the Lamb has come and His bride has made herself ready. And it was given to her to clothe herself in fine linen, bright and clean; for the fine linen is the </a:t>
            </a:r>
            <a:r>
              <a:rPr lang="en-US" sz="1200" b="1" i="1" kern="1200">
                <a:solidFill>
                  <a:schemeClr val="tx1"/>
                </a:solidFill>
                <a:effectLst/>
                <a:latin typeface="+mn-lt"/>
                <a:ea typeface="+mn-ea"/>
                <a:cs typeface="+mn-cs"/>
              </a:rPr>
              <a:t>righteous acts of the saints.</a:t>
            </a:r>
            <a:r>
              <a:rPr lang="en-US" sz="1200" kern="1200">
                <a:solidFill>
                  <a:schemeClr val="tx1"/>
                </a:solidFill>
                <a:effectLst/>
                <a:latin typeface="+mn-lt"/>
                <a:ea typeface="+mn-ea"/>
                <a:cs typeface="+mn-cs"/>
              </a:rPr>
              <a:t>” Ezekiel also links these garments with purity. All who enter at the “gates of the inner court” shall be “clothed with linen garments” (Ezekiel 44:17), a symbol of purity.</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These practical, righteous acts (Revelation 15:4) do not refer to the act of the Son of God in declaring us righteous (justification). This garment must be put on by the believer himself. When the invitation went out to </a:t>
            </a:r>
            <a:r>
              <a:rPr lang="en-US" sz="1200" i="1" kern="1200">
                <a:solidFill>
                  <a:schemeClr val="tx1"/>
                </a:solidFill>
                <a:effectLst/>
                <a:latin typeface="+mn-lt"/>
                <a:ea typeface="+mn-ea"/>
                <a:cs typeface="+mn-cs"/>
              </a:rPr>
              <a:t>all </a:t>
            </a:r>
            <a:r>
              <a:rPr lang="en-US" sz="1200" kern="1200">
                <a:solidFill>
                  <a:schemeClr val="tx1"/>
                </a:solidFill>
                <a:effectLst/>
                <a:latin typeface="+mn-lt"/>
                <a:ea typeface="+mn-ea"/>
                <a:cs typeface="+mn-cs"/>
              </a:rPr>
              <a:t>in verse 10, it was indicated that in order to enter the banquet one must have a life of works; that is, in addition to responding in faith to the invitation, they must also be “worthy.” Elsewhere, Jesus said, “</a:t>
            </a:r>
            <a:r>
              <a:rPr lang="en-US" sz="1200" i="1" kern="1200">
                <a:solidFill>
                  <a:schemeClr val="tx1"/>
                </a:solidFill>
                <a:effectLst/>
                <a:latin typeface="+mn-lt"/>
                <a:ea typeface="+mn-ea"/>
                <a:cs typeface="+mn-cs"/>
              </a:rPr>
              <a:t>the laborer is </a:t>
            </a:r>
            <a:r>
              <a:rPr lang="en-US" sz="1200" b="1" i="1" kern="1200">
                <a:solidFill>
                  <a:schemeClr val="tx1"/>
                </a:solidFill>
                <a:effectLst/>
                <a:latin typeface="+mn-lt"/>
                <a:ea typeface="+mn-ea"/>
                <a:cs typeface="+mn-cs"/>
              </a:rPr>
              <a:t>worthy </a:t>
            </a:r>
            <a:r>
              <a:rPr lang="en-US" sz="1200" i="1" kern="1200">
                <a:solidFill>
                  <a:schemeClr val="tx1"/>
                </a:solidFill>
                <a:effectLst/>
                <a:latin typeface="+mn-lt"/>
                <a:ea typeface="+mn-ea"/>
                <a:cs typeface="+mn-cs"/>
              </a:rPr>
              <a:t>of his wages” </a:t>
            </a:r>
            <a:r>
              <a:rPr lang="en-US" sz="1200" kern="1200">
                <a:solidFill>
                  <a:schemeClr val="tx1"/>
                </a:solidFill>
                <a:effectLst/>
                <a:latin typeface="+mn-lt"/>
                <a:ea typeface="+mn-ea"/>
                <a:cs typeface="+mn-cs"/>
              </a:rPr>
              <a:t>(Luke 10:7, NKJV). This guest was not worthy of reward, and, as we shall see, he will be excluded from the banquet."</a:t>
            </a:r>
          </a:p>
          <a:p>
            <a:endParaRPr lang="en-US" sz="1200" kern="1200">
              <a:solidFill>
                <a:schemeClr val="tx1"/>
              </a:solidFill>
              <a:effectLst/>
              <a:latin typeface="+mn-lt"/>
              <a:ea typeface="+mn-ea"/>
              <a:cs typeface="+mn-cs"/>
            </a:endParaRPr>
          </a:p>
          <a:p>
            <a:r>
              <a:rPr lang="en-US" sz="1200" kern="1200" baseline="30000">
                <a:solidFill>
                  <a:schemeClr val="tx1"/>
                </a:solidFill>
                <a:effectLst/>
                <a:latin typeface="+mn-lt"/>
                <a:ea typeface="+mn-ea"/>
                <a:cs typeface="+mn-cs"/>
              </a:rPr>
              <a:t>2473</a:t>
            </a:r>
            <a:r>
              <a:rPr lang="en-US" sz="1200" kern="1200">
                <a:solidFill>
                  <a:schemeClr val="tx1"/>
                </a:solidFill>
                <a:effectLst/>
                <a:latin typeface="+mn-lt"/>
                <a:ea typeface="+mn-ea"/>
                <a:cs typeface="+mn-cs"/>
              </a:rPr>
              <a:t> For further evidence of this shift in focus, see the </a:t>
            </a:r>
            <a:r>
              <a:rPr lang="en-US" sz="1200" i="1" kern="1200">
                <a:solidFill>
                  <a:schemeClr val="tx1"/>
                </a:solidFill>
                <a:effectLst/>
                <a:latin typeface="+mn-lt"/>
                <a:ea typeface="+mn-ea"/>
                <a:cs typeface="+mn-cs"/>
              </a:rPr>
              <a:t>Excursus on Salt Unfit for the Dunghill </a:t>
            </a:r>
            <a:r>
              <a:rPr lang="en-US" sz="1200" kern="1200">
                <a:solidFill>
                  <a:schemeClr val="tx1"/>
                </a:solidFill>
                <a:effectLst/>
                <a:latin typeface="+mn-lt"/>
                <a:ea typeface="+mn-ea"/>
                <a:cs typeface="+mn-cs"/>
              </a:rPr>
              <a:t>at the end of this chapter.</a:t>
            </a:r>
          </a:p>
          <a:p>
            <a:r>
              <a:rPr lang="en-US" sz="1200" kern="1200" baseline="30000">
                <a:solidFill>
                  <a:schemeClr val="tx1"/>
                </a:solidFill>
                <a:effectLst/>
                <a:latin typeface="+mn-lt"/>
                <a:ea typeface="+mn-ea"/>
                <a:cs typeface="+mn-cs"/>
              </a:rPr>
              <a:t>2474</a:t>
            </a:r>
            <a:r>
              <a:rPr lang="en-US" sz="1200" kern="1200">
                <a:solidFill>
                  <a:schemeClr val="tx1"/>
                </a:solidFill>
                <a:effectLst/>
                <a:latin typeface="+mn-lt"/>
                <a:ea typeface="+mn-ea"/>
                <a:cs typeface="+mn-cs"/>
              </a:rPr>
              <a:t> Contra Hendriksen and Kistemaker, </a:t>
            </a:r>
            <a:r>
              <a:rPr lang="en-US" sz="1200" i="1" kern="1200">
                <a:solidFill>
                  <a:schemeClr val="tx1"/>
                </a:solidFill>
                <a:effectLst/>
                <a:latin typeface="+mn-lt"/>
                <a:ea typeface="+mn-ea"/>
                <a:cs typeface="+mn-cs"/>
              </a:rPr>
              <a:t>Exposition of the Gospel According to Matthew</a:t>
            </a:r>
            <a:r>
              <a:rPr lang="en-US" sz="1200" kern="1200">
                <a:solidFill>
                  <a:schemeClr val="tx1"/>
                </a:solidFill>
                <a:effectLst/>
                <a:latin typeface="+mn-lt"/>
                <a:ea typeface="+mn-ea"/>
                <a:cs typeface="+mn-cs"/>
              </a:rPr>
              <a:t>, 798.</a:t>
            </a:r>
          </a:p>
          <a:p>
            <a:r>
              <a:rPr lang="en-US" sz="1200" kern="1200" baseline="30000">
                <a:solidFill>
                  <a:schemeClr val="tx1"/>
                </a:solidFill>
                <a:effectLst/>
                <a:latin typeface="+mn-lt"/>
                <a:ea typeface="+mn-ea"/>
                <a:cs typeface="+mn-cs"/>
              </a:rPr>
              <a:t>2475</a:t>
            </a:r>
            <a:r>
              <a:rPr lang="en-US" sz="1200" kern="1200">
                <a:solidFill>
                  <a:schemeClr val="tx1"/>
                </a:solidFill>
                <a:effectLst/>
                <a:latin typeface="+mn-lt"/>
                <a:ea typeface="+mn-ea"/>
                <a:cs typeface="+mn-cs"/>
              </a:rPr>
              <a:t> Hagner, </a:t>
            </a:r>
            <a:r>
              <a:rPr lang="en-US" sz="1200" i="1" kern="1200">
                <a:solidFill>
                  <a:schemeClr val="tx1"/>
                </a:solidFill>
                <a:effectLst/>
                <a:latin typeface="+mn-lt"/>
                <a:ea typeface="+mn-ea"/>
                <a:cs typeface="+mn-cs"/>
              </a:rPr>
              <a:t>Matthew 14-28</a:t>
            </a:r>
            <a:r>
              <a:rPr lang="en-US" sz="1200" kern="1200">
                <a:solidFill>
                  <a:schemeClr val="tx1"/>
                </a:solidFill>
                <a:effectLst/>
                <a:latin typeface="+mn-lt"/>
                <a:ea typeface="+mn-ea"/>
                <a:cs typeface="+mn-cs"/>
              </a:rPr>
              <a:t>, 631.</a:t>
            </a:r>
          </a:p>
          <a:p>
            <a:r>
              <a:rPr lang="en-US" sz="1200" kern="1200" baseline="30000">
                <a:solidFill>
                  <a:schemeClr val="tx1"/>
                </a:solidFill>
                <a:effectLst/>
                <a:latin typeface="+mn-lt"/>
                <a:ea typeface="+mn-ea"/>
                <a:cs typeface="+mn-cs"/>
              </a:rPr>
              <a:t>2476</a:t>
            </a:r>
            <a:r>
              <a:rPr lang="en-US" sz="1200" kern="1200">
                <a:solidFill>
                  <a:schemeClr val="tx1"/>
                </a:solidFill>
                <a:effectLst/>
                <a:latin typeface="+mn-lt"/>
                <a:ea typeface="+mn-ea"/>
                <a:cs typeface="+mn-cs"/>
              </a:rPr>
              <a:t> D. A. Carson, "Matthew," in </a:t>
            </a:r>
            <a:r>
              <a:rPr lang="en-US" sz="1200" i="1" kern="1200">
                <a:solidFill>
                  <a:schemeClr val="tx1"/>
                </a:solidFill>
                <a:effectLst/>
                <a:latin typeface="+mn-lt"/>
                <a:ea typeface="+mn-ea"/>
                <a:cs typeface="+mn-cs"/>
              </a:rPr>
              <a:t>The New Bible Commentary: 21st Century Edition</a:t>
            </a:r>
            <a:r>
              <a:rPr lang="en-US" sz="1200" kern="1200">
                <a:solidFill>
                  <a:schemeClr val="tx1"/>
                </a:solidFill>
                <a:effectLst/>
                <a:latin typeface="+mn-lt"/>
                <a:ea typeface="+mn-ea"/>
                <a:cs typeface="+mn-cs"/>
              </a:rPr>
              <a:t>, ed. D. Guthrie and J. A. Motyer (Downers Grove, IL: InterVarsity Press, 1994), s.v. "Matthew 21:28".</a:t>
            </a:r>
          </a:p>
          <a:p>
            <a:r>
              <a:rPr lang="en-US" sz="1200" kern="1200" baseline="30000">
                <a:solidFill>
                  <a:schemeClr val="tx1"/>
                </a:solidFill>
                <a:effectLst/>
                <a:latin typeface="+mn-lt"/>
                <a:ea typeface="+mn-ea"/>
                <a:cs typeface="+mn-cs"/>
              </a:rPr>
              <a:t>2477</a:t>
            </a:r>
            <a:r>
              <a:rPr lang="en-US" sz="1200" kern="1200">
                <a:solidFill>
                  <a:schemeClr val="tx1"/>
                </a:solidFill>
                <a:effectLst/>
                <a:latin typeface="+mn-lt"/>
                <a:ea typeface="+mn-ea"/>
                <a:cs typeface="+mn-cs"/>
              </a:rPr>
              <a:t> Some link these garments with the garments of salvation and the robe of righteousness of Isaiah 61:10. They assert, without basis, that the “robe of righteousness” is the imputed righteousness of Christ. Yet, there is not one use of “righteousness” in Isaiah that refers to imputation. The overwhelming use is moral or ethical righteousness. For example, Isaiah 5:7, 16; 9:7; 10:22; 28:17; 32:16; 45:23; 46:12; 48:1; 57:12; 58:2; 59:14; 63:1; 64:5. It is far more likely that the righteousness referred to, to be consistent with Isaiah’s use of the term is the righteousness of those who are living by God’s standards (cf. Isa 58:8; 60:21). Martin, "Isaiah," 1116. This is how “garments” are symbolically used in many places in the Old Testament (e.g., Job 29:14; Psalm 132:9; Isaiah 11:5). It is also possible that “righteousness” in Isaiah 61:10 refers to “legitimacy.” The speaker is an unnamed administrator [possibly Artaxerxes]. John D.</a:t>
            </a:r>
          </a:p>
          <a:p>
            <a:r>
              <a:rPr lang="en-US" sz="1200" kern="1200">
                <a:solidFill>
                  <a:schemeClr val="tx1"/>
                </a:solidFill>
                <a:effectLst/>
                <a:latin typeface="+mn-lt"/>
                <a:ea typeface="+mn-ea"/>
                <a:cs typeface="+mn-cs"/>
              </a:rPr>
              <a:t>W. Watts, </a:t>
            </a:r>
            <a:r>
              <a:rPr lang="en-US" sz="1200" i="1" kern="1200">
                <a:solidFill>
                  <a:schemeClr val="tx1"/>
                </a:solidFill>
                <a:effectLst/>
                <a:latin typeface="+mn-lt"/>
                <a:ea typeface="+mn-ea"/>
                <a:cs typeface="+mn-cs"/>
              </a:rPr>
              <a:t>Isaiah 34-66</a:t>
            </a:r>
            <a:r>
              <a:rPr lang="en-US" sz="1200" kern="1200">
                <a:solidFill>
                  <a:schemeClr val="tx1"/>
                </a:solidFill>
                <a:effectLst/>
                <a:latin typeface="+mn-lt"/>
                <a:ea typeface="+mn-ea"/>
                <a:cs typeface="+mn-cs"/>
              </a:rPr>
              <a:t>, Word Biblical Commentary (Dallas: Word, 2002), 301. “The ruler-administrator fits the role of Artaxerxes and his renewal of the decree of restoration (Ezra 7:12–28).” See Jeremiah 51:10, “vindication,” and 2 Samuel 19:28 in the sense of “entitlement.”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—Joseph Dillow, </a:t>
            </a:r>
            <a:r>
              <a:rPr lang="en-US" sz="1200" i="1" kern="1200">
                <a:solidFill>
                  <a:schemeClr val="tx1"/>
                </a:solidFill>
                <a:effectLst/>
                <a:latin typeface="+mn-lt"/>
                <a:ea typeface="+mn-ea"/>
                <a:cs typeface="+mn-cs"/>
              </a:rPr>
              <a:t>Final Destiny</a:t>
            </a:r>
            <a:r>
              <a:rPr lang="en-US" sz="1200" kern="1200">
                <a:solidFill>
                  <a:schemeClr val="tx1"/>
                </a:solidFill>
                <a:effectLst/>
                <a:latin typeface="+mn-lt"/>
                <a:ea typeface="+mn-ea"/>
                <a:cs typeface="+mn-cs"/>
              </a:rPr>
              <a:t>, 770-771</a:t>
            </a:r>
          </a:p>
          <a:p>
            <a:r>
              <a:rPr lang="en-US" altLang="en-US" sz="1200" i="0" kern="1200">
                <a:solidFill>
                  <a:schemeClr val="tx1"/>
                </a:solidFill>
                <a:effectLst/>
                <a:latin typeface="+mn-lt"/>
                <a:ea typeface="+mn-ea"/>
                <a:cs typeface="+mn-cs"/>
              </a:rPr>
              <a:t>———————————</a:t>
            </a:r>
          </a:p>
          <a:p>
            <a:r>
              <a:rPr lang="en-US" altLang="en-US" sz="1200" i="0" kern="1200">
                <a:solidFill>
                  <a:schemeClr val="tx1"/>
                </a:solidFill>
                <a:effectLst/>
                <a:latin typeface="+mn-lt"/>
                <a:ea typeface="+mn-ea"/>
                <a:cs typeface="+mn-cs"/>
              </a:rPr>
              <a:t>"</a:t>
            </a:r>
            <a:r>
              <a:rPr lang="en-US" sz="1200" kern="1200">
                <a:solidFill>
                  <a:schemeClr val="tx1"/>
                </a:solidFill>
                <a:effectLst/>
                <a:latin typeface="+mn-lt"/>
                <a:ea typeface="+mn-ea"/>
                <a:cs typeface="+mn-cs"/>
              </a:rPr>
              <a:t>In contrast to the hostile Pharisees who wanted to kill him (Matthew 21:46), Jesus calls this man, “Friend.” According to Leon Morris, </a:t>
            </a:r>
            <a:r>
              <a:rPr lang="en-US" sz="1200" i="1" kern="1200">
                <a:solidFill>
                  <a:schemeClr val="tx1"/>
                </a:solidFill>
                <a:effectLst/>
                <a:latin typeface="+mn-lt"/>
                <a:ea typeface="+mn-ea"/>
                <a:cs typeface="+mn-cs"/>
              </a:rPr>
              <a:t>“</a:t>
            </a:r>
            <a:r>
              <a:rPr lang="en-US" sz="1200" kern="1200">
                <a:solidFill>
                  <a:schemeClr val="tx1"/>
                </a:solidFill>
                <a:effectLst/>
                <a:latin typeface="+mn-lt"/>
                <a:ea typeface="+mn-ea"/>
                <a:cs typeface="+mn-cs"/>
              </a:rPr>
              <a:t>‘</a:t>
            </a:r>
            <a:r>
              <a:rPr lang="en-US" sz="1200" i="1" kern="1200">
                <a:solidFill>
                  <a:schemeClr val="tx1"/>
                </a:solidFill>
                <a:effectLst/>
                <a:latin typeface="+mn-lt"/>
                <a:ea typeface="+mn-ea"/>
                <a:cs typeface="+mn-cs"/>
              </a:rPr>
              <a:t>Friend’ </a:t>
            </a:r>
            <a:r>
              <a:rPr lang="en-US" sz="1200" kern="1200">
                <a:solidFill>
                  <a:schemeClr val="tx1"/>
                </a:solidFill>
                <a:effectLst/>
                <a:latin typeface="+mn-lt"/>
                <a:ea typeface="+mn-ea"/>
                <a:cs typeface="+mn-cs"/>
              </a:rPr>
              <a:t>is a kindly word, and there is something of an appeal about it.”</a:t>
            </a:r>
            <a:r>
              <a:rPr lang="en-US" sz="1200" kern="1200" baseline="30000">
                <a:solidFill>
                  <a:schemeClr val="tx1"/>
                </a:solidFill>
                <a:effectLst/>
                <a:latin typeface="+mn-lt"/>
                <a:ea typeface="+mn-ea"/>
                <a:cs typeface="+mn-cs"/>
              </a:rPr>
              <a:t>2482</a:t>
            </a:r>
            <a:r>
              <a:rPr lang="en-US" sz="1200" kern="1200">
                <a:solidFill>
                  <a:schemeClr val="tx1"/>
                </a:solidFill>
                <a:effectLst/>
                <a:latin typeface="+mn-lt"/>
                <a:ea typeface="+mn-ea"/>
                <a:cs typeface="+mn-cs"/>
              </a:rPr>
              <a:t> Nolland agrees, “It is a conventional way of addressing someone whose name is not known, but only when this is to be in a friendly manner.”</a:t>
            </a:r>
            <a:r>
              <a:rPr lang="en-US" sz="1200" kern="1200" baseline="30000">
                <a:solidFill>
                  <a:schemeClr val="tx1"/>
                </a:solidFill>
                <a:effectLst/>
                <a:latin typeface="+mn-lt"/>
                <a:ea typeface="+mn-ea"/>
                <a:cs typeface="+mn-cs"/>
              </a:rPr>
              <a:t>2483</a:t>
            </a:r>
            <a:r>
              <a:rPr lang="en-US" sz="1200" kern="1200">
                <a:solidFill>
                  <a:schemeClr val="tx1"/>
                </a:solidFill>
                <a:effectLst/>
                <a:latin typeface="+mn-lt"/>
                <a:ea typeface="+mn-ea"/>
                <a:cs typeface="+mn-cs"/>
              </a:rPr>
              <a:t> It would seem rather inconsistent of Christ to use this term and</a:t>
            </a:r>
            <a:r>
              <a:rPr lang="el-GR" sz="1200" kern="1200">
                <a:solidFill>
                  <a:schemeClr val="tx1"/>
                </a:solidFill>
                <a:effectLst/>
                <a:latin typeface="+mn-lt"/>
                <a:ea typeface="+mn-ea"/>
                <a:cs typeface="+mn-cs"/>
              </a:rPr>
              <a:t> </a:t>
            </a:r>
            <a:r>
              <a:rPr lang="en-US" sz="1200" kern="1200">
                <a:solidFill>
                  <a:schemeClr val="tx1"/>
                </a:solidFill>
                <a:effectLst/>
                <a:latin typeface="+mn-lt"/>
                <a:ea typeface="+mn-ea"/>
                <a:cs typeface="+mn-cs"/>
              </a:rPr>
              <a:t>then in the following verse to consign the man to eternal damnation.</a:t>
            </a:r>
            <a:r>
              <a:rPr lang="en-US" sz="1200" kern="1200" baseline="30000">
                <a:solidFill>
                  <a:schemeClr val="tx1"/>
                </a:solidFill>
                <a:effectLst/>
                <a:latin typeface="+mn-lt"/>
                <a:ea typeface="+mn-ea"/>
                <a:cs typeface="+mn-cs"/>
              </a:rPr>
              <a:t>2484</a:t>
            </a:r>
            <a:r>
              <a:rPr lang="en-US" sz="1200" kern="1200">
                <a:solidFill>
                  <a:schemeClr val="tx1"/>
                </a:solidFill>
                <a:effectLst/>
                <a:latin typeface="+mn-lt"/>
                <a:ea typeface="+mn-ea"/>
                <a:cs typeface="+mn-cs"/>
              </a:rPr>
              <a:t> It better fits an address to one of His regenerate saints than to the sons of disobedience."</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—Joseph Dillow, </a:t>
            </a:r>
            <a:r>
              <a:rPr lang="en-US" sz="1200" i="1" kern="1200">
                <a:solidFill>
                  <a:schemeClr val="tx1"/>
                </a:solidFill>
                <a:effectLst/>
                <a:latin typeface="+mn-lt"/>
                <a:ea typeface="+mn-ea"/>
                <a:cs typeface="+mn-cs"/>
              </a:rPr>
              <a:t>Final Destiny</a:t>
            </a:r>
            <a:r>
              <a:rPr lang="en-US" sz="1200" kern="1200">
                <a:solidFill>
                  <a:schemeClr val="tx1"/>
                </a:solidFill>
                <a:effectLst/>
                <a:latin typeface="+mn-lt"/>
                <a:ea typeface="+mn-ea"/>
                <a:cs typeface="+mn-cs"/>
              </a:rPr>
              <a:t>, 771-772</a:t>
            </a:r>
          </a:p>
          <a:p>
            <a:endParaRPr lang="en-US" sz="1200" kern="1200">
              <a:solidFill>
                <a:schemeClr val="tx1"/>
              </a:solidFill>
              <a:effectLst/>
              <a:latin typeface="+mn-lt"/>
              <a:ea typeface="+mn-ea"/>
              <a:cs typeface="+mn-cs"/>
            </a:endParaRPr>
          </a:p>
          <a:p>
            <a:endParaRPr lang="en-US" sz="1200" kern="1200">
              <a:solidFill>
                <a:schemeClr val="tx1"/>
              </a:solidFill>
              <a:effectLst/>
              <a:latin typeface="+mn-lt"/>
              <a:ea typeface="+mn-ea"/>
              <a:cs typeface="+mn-cs"/>
            </a:endParaRPr>
          </a:p>
          <a:p>
            <a:pPr>
              <a:spcBef>
                <a:spcPct val="0"/>
              </a:spcBef>
            </a:pPr>
            <a:endParaRPr lang="en-US" altLang="en-US"/>
          </a:p>
        </p:txBody>
      </p:sp>
      <p:sp>
        <p:nvSpPr>
          <p:cNvPr id="15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C74C56-59CB-4881-BB67-045FB6DD61C2}"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a:t>
            </a:r>
            <a:r>
              <a:rPr lang="en-US" sz="1200" b="1" i="1" kern="1200">
                <a:solidFill>
                  <a:schemeClr val="tx1"/>
                </a:solidFill>
                <a:effectLst/>
                <a:latin typeface="+mn-lt"/>
                <a:ea typeface="+mn-ea"/>
                <a:cs typeface="+mn-cs"/>
              </a:rPr>
              <a:t>Parable of the Wedding Banquet (Matthew 22:1-14)</a:t>
            </a:r>
          </a:p>
          <a:p>
            <a:r>
              <a:rPr lang="en-US" sz="1200" kern="1200">
                <a:solidFill>
                  <a:schemeClr val="tx1"/>
                </a:solidFill>
                <a:effectLst/>
                <a:latin typeface="+mn-lt"/>
                <a:ea typeface="+mn-ea"/>
                <a:cs typeface="+mn-cs"/>
              </a:rPr>
              <a:t>In the parable of the wedding banquet in Matthew 22:1-14, a great celebration is described. However, not all will participate in that joy. Jesus describes this lamentable fact in His parable of the unprepared wedding guest.</a:t>
            </a:r>
          </a:p>
          <a:p>
            <a:r>
              <a:rPr lang="en-US" sz="1200" kern="1200">
                <a:solidFill>
                  <a:schemeClr val="tx1"/>
                </a:solidFill>
                <a:effectLst/>
                <a:latin typeface="+mn-lt"/>
                <a:ea typeface="+mn-ea"/>
                <a:cs typeface="+mn-cs"/>
              </a:rPr>
              <a:t>A king has invited all to attend a great feast which one day will take place in his Palace (possibly, in the New Jerusalem) during the time of the Great Tribulation.</a:t>
            </a:r>
            <a:r>
              <a:rPr lang="en-US" sz="1200" kern="1200" baseline="30000">
                <a:solidFill>
                  <a:schemeClr val="tx1"/>
                </a:solidFill>
                <a:effectLst/>
                <a:latin typeface="+mn-lt"/>
                <a:ea typeface="+mn-ea"/>
                <a:cs typeface="+mn-cs"/>
              </a:rPr>
              <a:t>2451</a:t>
            </a:r>
            <a:r>
              <a:rPr lang="en-US" sz="1200" kern="1200">
                <a:solidFill>
                  <a:schemeClr val="tx1"/>
                </a:solidFill>
                <a:effectLst/>
                <a:latin typeface="+mn-lt"/>
                <a:ea typeface="+mn-ea"/>
                <a:cs typeface="+mn-cs"/>
              </a:rPr>
              <a:t> The parable identifies four responses to his invitation. The first two are negative and represent those on earth during the present era who reject the king’s invitation to participate in this heavenly banquet. One group was merely indifferent and made excuses why they could not attend (Matthew 22:5; Luke 14:18-20). Perhaps, this represents many in Israel who did not believe Jesus was the Messiah. A second group, possibly directly referring to the Pharisees, was openly hostile (Matthew 22:6-7). Both of these groups represent nonbelievers who totally rejected the free offer to come to the feast.</a:t>
            </a:r>
          </a:p>
          <a:p>
            <a:r>
              <a:rPr lang="en-US" sz="1200" kern="1200">
                <a:solidFill>
                  <a:schemeClr val="tx1"/>
                </a:solidFill>
                <a:effectLst/>
                <a:latin typeface="+mn-lt"/>
                <a:ea typeface="+mn-ea"/>
                <a:cs typeface="+mn-cs"/>
              </a:rPr>
              <a:t>But there are two more groups who do accept the king’s invitation while on earth and now appear at this Marriage Banquet in the New Jerusalem. One group, enters the banquet wearing the appropriate wedding clothes (Matthew 22:10) and another appears at the banquet completely unprepared, lacking the life of good works required to share in the joy of the King and his other guests (Matthew 22:11). This second group [is] described in another parable as foolish virgins who similarly were unprepared (Matthew 25:1-13). These two groups represent two categories of Christians."</a:t>
            </a:r>
          </a:p>
          <a:p>
            <a:r>
              <a:rPr lang="en-US" altLang="en-US" sz="1200" kern="1200">
                <a:solidFill>
                  <a:schemeClr val="tx1"/>
                </a:solidFill>
                <a:effectLst/>
                <a:latin typeface="+mn-lt"/>
                <a:ea typeface="+mn-ea"/>
                <a:cs typeface="+mn-cs"/>
              </a:rPr>
              <a:t>—Joseph Dillow, </a:t>
            </a:r>
            <a:r>
              <a:rPr lang="en-US" altLang="en-US" sz="1200" i="1" kern="1200">
                <a:solidFill>
                  <a:schemeClr val="tx1"/>
                </a:solidFill>
                <a:effectLst/>
                <a:latin typeface="+mn-lt"/>
                <a:ea typeface="+mn-ea"/>
                <a:cs typeface="+mn-cs"/>
              </a:rPr>
              <a:t>Final Destiny</a:t>
            </a:r>
            <a:r>
              <a:rPr lang="en-US" altLang="en-US" sz="1200" i="0" kern="1200">
                <a:solidFill>
                  <a:schemeClr val="tx1"/>
                </a:solidFill>
                <a:effectLst/>
                <a:latin typeface="+mn-lt"/>
                <a:ea typeface="+mn-ea"/>
                <a:cs typeface="+mn-cs"/>
              </a:rPr>
              <a:t> (2012), 765.</a:t>
            </a:r>
          </a:p>
          <a:p>
            <a:endParaRPr lang="en-US" altLang="en-US" i="0"/>
          </a:p>
        </p:txBody>
      </p:sp>
      <p:sp>
        <p:nvSpPr>
          <p:cNvPr id="16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18154E-6E67-49D5-ADE3-84BBCF2E2FD8}"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Are the judgments of God referring to the same event in these two verses?</a:t>
            </a:r>
          </a:p>
          <a:p>
            <a:endParaRPr lang="en-US"/>
          </a:p>
          <a:p>
            <a:r>
              <a:rPr lang="en-US" sz="1200" kern="1200">
                <a:solidFill>
                  <a:schemeClr val="tx1"/>
                </a:solidFill>
                <a:effectLst/>
                <a:latin typeface="+mn-lt"/>
                <a:ea typeface="+mn-ea"/>
                <a:cs typeface="+mn-cs"/>
              </a:rPr>
              <a:t>Matt. 24:2 But he responded, “Do you see all these buildings? I tell you the truth, they will be completely demolished. Not one stone will be left on top of another!”</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Matt. 25:41    “Then the King will turn to those on the left and say, ‘Away with you, you cursed ones, into the eternal fire prepared for the devil and his demons. </a:t>
            </a:r>
          </a:p>
          <a:p>
            <a:endParaRPr lang="en-US"/>
          </a:p>
          <a:p>
            <a:r>
              <a:rPr lang="en-US"/>
              <a:t>No—The first was in AD 70 when Titus conquered Jerusalem, as depicted in this picture. The second relates to the whole world at the end of the Tribulation.</a:t>
            </a:r>
          </a:p>
          <a:p>
            <a:r>
              <a:rPr lang="en-US"/>
              <a:t>——————</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Matt. 25:30</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Now throw this useless servant into outer darkness, where there will be weeping and gnashing of teeth.’</a:t>
            </a:r>
          </a:p>
          <a:p>
            <a:endParaRPr lang="en-US"/>
          </a:p>
          <a:p>
            <a:r>
              <a:rPr lang="en-US" sz="1200" kern="1200">
                <a:solidFill>
                  <a:schemeClr val="tx1"/>
                </a:solidFill>
                <a:effectLst/>
                <a:latin typeface="+mn-lt"/>
                <a:ea typeface="+mn-ea"/>
                <a:cs typeface="+mn-cs"/>
              </a:rPr>
              <a:t>The Hebrew noun (</a:t>
            </a:r>
            <a:r>
              <a:rPr lang="en-US" sz="1200" i="1" kern="1200">
                <a:solidFill>
                  <a:schemeClr val="tx1"/>
                </a:solidFill>
                <a:effectLst/>
                <a:latin typeface="+mn-lt"/>
                <a:ea typeface="+mn-ea"/>
                <a:cs typeface="+mn-cs"/>
              </a:rPr>
              <a:t>bĕkî</a:t>
            </a:r>
            <a:r>
              <a:rPr lang="en-US" sz="1200" kern="1200">
                <a:solidFill>
                  <a:schemeClr val="tx1"/>
                </a:solidFill>
                <a:effectLst/>
                <a:latin typeface="+mn-lt"/>
                <a:ea typeface="+mn-ea"/>
                <a:cs typeface="+mn-cs"/>
              </a:rPr>
              <a:t>) means “a lamentation” or “weeping” cf. Jeremiah 31:15. The Hebrew verb (</a:t>
            </a:r>
            <a:r>
              <a:rPr lang="en-US" sz="1200" i="1" kern="1200">
                <a:solidFill>
                  <a:schemeClr val="tx1"/>
                </a:solidFill>
                <a:effectLst/>
                <a:latin typeface="+mn-lt"/>
                <a:ea typeface="+mn-ea"/>
                <a:cs typeface="+mn-cs"/>
              </a:rPr>
              <a:t>bākâ</a:t>
            </a:r>
            <a:r>
              <a:rPr lang="en-US" sz="1200" kern="1200">
                <a:solidFill>
                  <a:schemeClr val="tx1"/>
                </a:solidFill>
                <a:effectLst/>
                <a:latin typeface="+mn-lt"/>
                <a:ea typeface="+mn-ea"/>
                <a:cs typeface="+mn-cs"/>
              </a:rPr>
              <a:t>)</a:t>
            </a:r>
            <a:r>
              <a:rPr lang="en-US" sz="1200" kern="1200" baseline="30000">
                <a:solidFill>
                  <a:schemeClr val="tx1"/>
                </a:solidFill>
                <a:effectLst/>
                <a:latin typeface="+mn-lt"/>
                <a:ea typeface="+mn-ea"/>
                <a:cs typeface="+mn-cs"/>
              </a:rPr>
              <a:t>2516</a:t>
            </a:r>
            <a:r>
              <a:rPr lang="en-US" sz="1200" kern="1200">
                <a:solidFill>
                  <a:schemeClr val="tx1"/>
                </a:solidFill>
                <a:effectLst/>
                <a:latin typeface="+mn-lt"/>
                <a:ea typeface="+mn-ea"/>
                <a:cs typeface="+mn-cs"/>
              </a:rPr>
              <a:t> means “‘to weep, cry, shed tears”</a:t>
            </a:r>
            <a:r>
              <a:rPr lang="en-US" sz="1200" kern="1200" baseline="30000">
                <a:solidFill>
                  <a:schemeClr val="tx1"/>
                </a:solidFill>
                <a:effectLst/>
                <a:latin typeface="+mn-lt"/>
                <a:ea typeface="+mn-ea"/>
                <a:cs typeface="+mn-cs"/>
              </a:rPr>
              <a:t>2517</a:t>
            </a:r>
            <a:r>
              <a:rPr lang="en-US" sz="1200" kern="1200">
                <a:solidFill>
                  <a:schemeClr val="tx1"/>
                </a:solidFill>
                <a:effectLst/>
                <a:latin typeface="+mn-lt"/>
                <a:ea typeface="+mn-ea"/>
                <a:cs typeface="+mn-cs"/>
              </a:rPr>
              <a:t> (cf. Deuteronomy 34:8).”</a:t>
            </a:r>
            <a:r>
              <a:rPr lang="en-US" sz="1200" kern="1200" baseline="30000">
                <a:solidFill>
                  <a:schemeClr val="tx1"/>
                </a:solidFill>
                <a:effectLst/>
                <a:latin typeface="+mn-lt"/>
                <a:ea typeface="+mn-ea"/>
                <a:cs typeface="+mn-cs"/>
              </a:rPr>
              <a:t>2518</a:t>
            </a:r>
            <a:r>
              <a:rPr lang="en-US" sz="1200" kern="1200">
                <a:solidFill>
                  <a:schemeClr val="tx1"/>
                </a:solidFill>
                <a:effectLst/>
                <a:latin typeface="+mn-lt"/>
                <a:ea typeface="+mn-ea"/>
                <a:cs typeface="+mn-cs"/>
              </a:rPr>
              <a:t> Isaiah wept bitterly (Heb </a:t>
            </a:r>
            <a:r>
              <a:rPr lang="en-US" sz="1200" i="1" kern="1200">
                <a:solidFill>
                  <a:schemeClr val="tx1"/>
                </a:solidFill>
                <a:effectLst/>
                <a:latin typeface="+mn-lt"/>
                <a:ea typeface="+mn-ea"/>
                <a:cs typeface="+mn-cs"/>
              </a:rPr>
              <a:t>bākâ</a:t>
            </a:r>
            <a:r>
              <a:rPr lang="en-US" sz="1200" kern="1200">
                <a:solidFill>
                  <a:schemeClr val="tx1"/>
                </a:solidFill>
                <a:effectLst/>
                <a:latin typeface="+mn-lt"/>
                <a:ea typeface="+mn-ea"/>
                <a:cs typeface="+mn-cs"/>
              </a:rPr>
              <a:t>) over Israel (Isaiah 22:4). Peter wept bitterly (same expression) over his denial of Christ (Matthew 26:70). If God can weep bitterly, violently, and with tears over our sin (Jeremiah 10:10),</a:t>
            </a:r>
            <a:r>
              <a:rPr lang="en-US" sz="1200" kern="1200" baseline="30000">
                <a:solidFill>
                  <a:schemeClr val="tx1"/>
                </a:solidFill>
                <a:effectLst/>
                <a:latin typeface="+mn-lt"/>
                <a:ea typeface="+mn-ea"/>
                <a:cs typeface="+mn-cs"/>
              </a:rPr>
              <a:t>2519</a:t>
            </a:r>
            <a:r>
              <a:rPr lang="en-US" sz="1200" kern="1200">
                <a:solidFill>
                  <a:schemeClr val="tx1"/>
                </a:solidFill>
                <a:effectLst/>
                <a:latin typeface="+mn-lt"/>
                <a:ea typeface="+mn-ea"/>
                <a:cs typeface="+mn-cs"/>
              </a:rPr>
              <a:t> why cannot the carnal Christian do the same at the Judgment Seat of Christ? Bitter weeping is not confined to remorse in the lake of fire. After denying the Lord three times, Peter, full of shame and remorse, “went out and </a:t>
            </a:r>
            <a:r>
              <a:rPr lang="en-US" sz="1200" i="1" kern="1200">
                <a:solidFill>
                  <a:schemeClr val="tx1"/>
                </a:solidFill>
                <a:effectLst/>
                <a:latin typeface="+mn-lt"/>
                <a:ea typeface="+mn-ea"/>
                <a:cs typeface="+mn-cs"/>
              </a:rPr>
              <a:t>wept bitterly</a:t>
            </a:r>
            <a:r>
              <a:rPr lang="en-US" sz="1200" kern="1200">
                <a:solidFill>
                  <a:schemeClr val="tx1"/>
                </a:solidFill>
                <a:effectLst/>
                <a:latin typeface="+mn-lt"/>
                <a:ea typeface="+mn-ea"/>
                <a:cs typeface="+mn-cs"/>
              </a:rPr>
              <a:t>” (Luke 22:61–62).</a:t>
            </a:r>
          </a:p>
          <a:p>
            <a:r>
              <a:rPr lang="en-US" sz="1200" kern="1200">
                <a:solidFill>
                  <a:schemeClr val="tx1"/>
                </a:solidFill>
                <a:effectLst/>
                <a:latin typeface="+mn-lt"/>
                <a:ea typeface="+mn-ea"/>
                <a:cs typeface="+mn-cs"/>
              </a:rPr>
              <a:t>While there is an understandable tendency among many commentators to assume that these sobering words could not possibly describe the experience of true believers, we must ask, “Why not?” To assume that this phrase speaks of damnation is an assumption imported into the passage. Spiros Zodhiates correctly observes, “These terms may be applied to believers who have failed the Lord in their service. ‘Outer darkness’ may be a reference to a place or position of far less rewards for the servants who proved themselves less diligent than those who used and exercised their talents to the fullest.”</a:t>
            </a:r>
            <a:r>
              <a:rPr lang="en-US" sz="1200" kern="1200" baseline="30000">
                <a:solidFill>
                  <a:schemeClr val="tx1"/>
                </a:solidFill>
                <a:effectLst/>
                <a:latin typeface="+mn-lt"/>
                <a:ea typeface="+mn-ea"/>
                <a:cs typeface="+mn-cs"/>
              </a:rPr>
              <a:t>2520</a:t>
            </a:r>
            <a:r>
              <a:rPr lang="en-US">
                <a:effectLst/>
              </a:rPr>
              <a:t> </a:t>
            </a:r>
          </a:p>
          <a:p>
            <a:endParaRPr lang="en-US" sz="1200" kern="1200">
              <a:solidFill>
                <a:schemeClr val="tx1"/>
              </a:solidFill>
              <a:effectLst/>
              <a:latin typeface="+mn-lt"/>
              <a:ea typeface="+mn-ea"/>
              <a:cs typeface="+mn-cs"/>
            </a:endParaRPr>
          </a:p>
          <a:p>
            <a:r>
              <a:rPr lang="en-US"/>
              <a:t>—Joseph Dillow, </a:t>
            </a:r>
            <a:r>
              <a:rPr lang="en-US" i="1"/>
              <a:t>Final Destiny</a:t>
            </a:r>
            <a:r>
              <a:rPr lang="en-US" i="0"/>
              <a:t>, 780</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A6E1A5A-4971-4C5A-91A3-2213988DE511}"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86925027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a:solidFill>
                  <a:schemeClr val="tx1"/>
                </a:solidFill>
                <a:effectLst/>
                <a:latin typeface="+mn-lt"/>
                <a:ea typeface="+mn-ea"/>
                <a:cs typeface="+mn-cs"/>
              </a:rPr>
              <a:t>Must all of these passages refer to the same judgment of eternal hell? While they all mention weeping, note that the descriptions are not identical and that only the Matthew 13 passages clearly refer to hellfire.</a:t>
            </a:r>
          </a:p>
          <a:p>
            <a:endParaRPr lang="en-US" sz="1200" b="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8:12</a:t>
            </a:r>
            <a:r>
              <a:rPr lang="en-US" sz="1200" kern="1200">
                <a:solidFill>
                  <a:schemeClr val="tx1"/>
                </a:solidFill>
                <a:effectLst/>
                <a:latin typeface="+mn-lt"/>
                <a:ea typeface="+mn-ea"/>
                <a:cs typeface="+mn-cs"/>
              </a:rPr>
              <a:t> But many Israelites—those for whom the Kingdom was prepared—will be thrown into outer darkness, where there will be weeping and gnashing of teeth.</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13:42</a:t>
            </a:r>
            <a:r>
              <a:rPr lang="en-US" sz="1200" kern="1200">
                <a:solidFill>
                  <a:schemeClr val="tx1"/>
                </a:solidFill>
                <a:effectLst/>
                <a:latin typeface="+mn-lt"/>
                <a:ea typeface="+mn-ea"/>
                <a:cs typeface="+mn-cs"/>
              </a:rPr>
              <a:t> And the angels will throw them into the fiery furnace,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13:50</a:t>
            </a:r>
            <a:r>
              <a:rPr lang="en-US" sz="1200" kern="1200">
                <a:solidFill>
                  <a:schemeClr val="tx1"/>
                </a:solidFill>
                <a:effectLst/>
                <a:latin typeface="+mn-lt"/>
                <a:ea typeface="+mn-ea"/>
                <a:cs typeface="+mn-cs"/>
              </a:rPr>
              <a:t> throwing the wicked into the fiery furnace,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22:13</a:t>
            </a:r>
            <a:r>
              <a:rPr lang="en-US" sz="1200" kern="1200">
                <a:solidFill>
                  <a:schemeClr val="tx1"/>
                </a:solidFill>
                <a:effectLst/>
                <a:latin typeface="+mn-lt"/>
                <a:ea typeface="+mn-ea"/>
                <a:cs typeface="+mn-cs"/>
              </a:rPr>
              <a:t> Then the king said to his aides, ‘Bind his hands and feet and throw him into the outer darkness, where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24:51</a:t>
            </a:r>
            <a:r>
              <a:rPr lang="en-US" sz="1200" kern="1200">
                <a:solidFill>
                  <a:schemeClr val="tx1"/>
                </a:solidFill>
                <a:effectLst/>
                <a:latin typeface="+mn-lt"/>
                <a:ea typeface="+mn-ea"/>
                <a:cs typeface="+mn-cs"/>
              </a:rPr>
              <a:t> and he will cut the servant to pieces and assign him a place with the hypocrites. In that place there will be weeping and gnashing of teeth.</a:t>
            </a:r>
            <a:br>
              <a:rPr lang="en-US" sz="1200" kern="1200">
                <a:solidFill>
                  <a:schemeClr val="tx1"/>
                </a:solidFill>
                <a:effectLst/>
                <a:latin typeface="+mn-lt"/>
                <a:ea typeface="+mn-ea"/>
                <a:cs typeface="+mn-cs"/>
              </a:rPr>
            </a:br>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Matt. 25:30</a:t>
            </a:r>
            <a:r>
              <a:rPr lang="en-US" sz="1200" kern="1200">
                <a:solidFill>
                  <a:schemeClr val="tx1"/>
                </a:solidFill>
                <a:effectLst/>
                <a:latin typeface="+mn-lt"/>
                <a:ea typeface="+mn-ea"/>
                <a:cs typeface="+mn-cs"/>
              </a:rPr>
              <a:t> Now throw this useless servant into outer darkness, where there will be weeping and gnashing of teeth.’</a:t>
            </a:r>
          </a:p>
          <a:p>
            <a:endParaRPr lang="en-US" sz="1200" kern="1200">
              <a:solidFill>
                <a:schemeClr val="tx1"/>
              </a:solidFill>
              <a:effectLst/>
              <a:latin typeface="+mn-lt"/>
              <a:ea typeface="+mn-ea"/>
              <a:cs typeface="+mn-cs"/>
            </a:endParaRPr>
          </a:p>
          <a:p>
            <a:r>
              <a:rPr lang="en-US" sz="1200" b="1" kern="1200">
                <a:solidFill>
                  <a:schemeClr val="tx1"/>
                </a:solidFill>
                <a:effectLst/>
                <a:latin typeface="+mn-lt"/>
                <a:ea typeface="+mn-ea"/>
                <a:cs typeface="+mn-cs"/>
              </a:rPr>
              <a:t>Luke 13:28</a:t>
            </a:r>
            <a:r>
              <a:rPr lang="en-US" sz="1200" kern="1200">
                <a:solidFill>
                  <a:schemeClr val="tx1"/>
                </a:solidFill>
                <a:effectLst/>
                <a:latin typeface="+mn-lt"/>
                <a:ea typeface="+mn-ea"/>
                <a:cs typeface="+mn-cs"/>
              </a:rPr>
              <a:t>    “There will be weeping and gnashing of teeth, for you will see Abraham, Isaac, Jacob, and all the prophets in the Kingdom of God, but you will be thrown out. </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Does the "darkness outside" imply hell? Not necessarily, as even Christians can live in darkness:</a:t>
            </a:r>
          </a:p>
          <a:p>
            <a:endParaRPr lang="en-US" sz="1200" kern="1200">
              <a:solidFill>
                <a:schemeClr val="tx1"/>
              </a:solidFill>
              <a:effectLst/>
              <a:latin typeface="+mn-lt"/>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sz="1200" i="1" kern="1200">
                <a:solidFill>
                  <a:schemeClr val="tx1"/>
                </a:solidFill>
                <a:effectLst/>
                <a:latin typeface="+mn-lt"/>
                <a:ea typeface="+mn-ea"/>
                <a:cs typeface="+mn-cs"/>
              </a:rPr>
              <a:t>Anyone who claims to be in the light but hates his brother is still in the darkness. Whoever loves his brother lives in the light, and there is nothing in him to make him stumble. But whoever hates his brother is in the darkness and walks around in the darkness; he does not know where he is going, because the darkness has blinded him (1 John 2:9-11, NIV).</a:t>
            </a:r>
            <a:endParaRPr lang="en-US" sz="1200" kern="1200">
              <a:solidFill>
                <a:schemeClr val="tx1"/>
              </a:solidFill>
              <a:effectLst/>
              <a:latin typeface="+mn-lt"/>
              <a:ea typeface="+mn-ea"/>
              <a:cs typeface="+mn-cs"/>
            </a:endParaRP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This is clearly distinguished from the "furnance of fire" that parallels the "lake of fire" for unbelievers in Matthew 13:42, 50…</a:t>
            </a:r>
          </a:p>
          <a:p>
            <a:endParaRPr lang="en-US" sz="1200" kern="1200">
              <a:solidFill>
                <a:schemeClr val="tx1"/>
              </a:solidFill>
              <a:effectLst/>
              <a:latin typeface="+mn-lt"/>
              <a:ea typeface="+mn-ea"/>
              <a:cs typeface="+mn-cs"/>
            </a:endParaRPr>
          </a:p>
          <a:p>
            <a:pPr lvl="1"/>
            <a:r>
              <a:rPr lang="en-US" sz="1200" b="1" kern="1200">
                <a:solidFill>
                  <a:schemeClr val="tx1"/>
                </a:solidFill>
                <a:effectLst/>
                <a:latin typeface="+mn-lt"/>
                <a:ea typeface="+mn-ea"/>
                <a:cs typeface="+mn-cs"/>
              </a:rPr>
              <a:t>Matt. 13:42</a:t>
            </a:r>
            <a:r>
              <a:rPr lang="en-US" sz="1200" kern="1200">
                <a:solidFill>
                  <a:schemeClr val="tx1"/>
                </a:solidFill>
                <a:effectLst/>
                <a:latin typeface="+mn-lt"/>
                <a:ea typeface="+mn-ea"/>
                <a:cs typeface="+mn-cs"/>
              </a:rPr>
              <a:t> And the angels will throw them into the fiery furnace, where there will be weeping and gnashing of teeth.</a:t>
            </a:r>
          </a:p>
          <a:p>
            <a:pPr lvl="1"/>
            <a:endParaRPr lang="en-US" sz="1200" kern="1200">
              <a:solidFill>
                <a:schemeClr val="tx1"/>
              </a:solidFill>
              <a:effectLst/>
              <a:latin typeface="+mn-lt"/>
              <a:ea typeface="+mn-ea"/>
              <a:cs typeface="+mn-cs"/>
            </a:endParaRPr>
          </a:p>
          <a:p>
            <a:pPr lvl="1"/>
            <a:r>
              <a:rPr lang="en-US" sz="1200" b="1" kern="1200">
                <a:solidFill>
                  <a:schemeClr val="tx1"/>
                </a:solidFill>
                <a:effectLst/>
                <a:latin typeface="+mn-lt"/>
                <a:ea typeface="+mn-ea"/>
                <a:cs typeface="+mn-cs"/>
              </a:rPr>
              <a:t>Matt. 13:50</a:t>
            </a:r>
            <a:r>
              <a:rPr lang="en-US" sz="1200" kern="1200">
                <a:solidFill>
                  <a:schemeClr val="tx1"/>
                </a:solidFill>
                <a:effectLst/>
                <a:latin typeface="+mn-lt"/>
                <a:ea typeface="+mn-ea"/>
                <a:cs typeface="+mn-cs"/>
              </a:rPr>
              <a:t> throwing the wicked into the fiery furnace, where there will be weeping and gnashing of teeth.</a:t>
            </a:r>
          </a:p>
          <a:p>
            <a:endParaRPr lang="en-US" sz="1200" kern="1200">
              <a:solidFill>
                <a:schemeClr val="tx1"/>
              </a:solidFill>
              <a:effectLst/>
              <a:latin typeface="+mn-lt"/>
              <a:ea typeface="+mn-ea"/>
              <a:cs typeface="+mn-cs"/>
            </a:endParaRPr>
          </a:p>
          <a:p>
            <a:r>
              <a:rPr lang="en-US" sz="1200" b="0" kern="1200">
                <a:solidFill>
                  <a:schemeClr val="tx1"/>
                </a:solidFill>
                <a:effectLst/>
                <a:latin typeface="+mn-lt"/>
                <a:ea typeface="+mn-ea"/>
                <a:cs typeface="+mn-cs"/>
              </a:rPr>
              <a:t>———————————</a:t>
            </a:r>
          </a:p>
          <a:p>
            <a:endParaRPr lang="en-US" sz="1200" b="0" kern="1200">
              <a:solidFill>
                <a:schemeClr val="tx1"/>
              </a:solidFill>
              <a:effectLst/>
              <a:latin typeface="+mn-lt"/>
              <a:ea typeface="+mn-ea"/>
              <a:cs typeface="+mn-cs"/>
            </a:endParaRPr>
          </a:p>
          <a:p>
            <a:r>
              <a:rPr lang="en-US"/>
              <a:t>Joseph Dillow, </a:t>
            </a:r>
            <a:r>
              <a:rPr lang="en-US" i="1"/>
              <a:t>Final Destiny</a:t>
            </a:r>
            <a:r>
              <a:rPr lang="en-US" i="0"/>
              <a:t>, 773-777, notes the following:</a:t>
            </a:r>
          </a:p>
          <a:p>
            <a:endParaRPr lang="en-US" sz="1200" b="1" kern="1200">
              <a:solidFill>
                <a:schemeClr val="tx1"/>
              </a:solidFill>
              <a:effectLst/>
              <a:latin typeface="+mn-lt"/>
              <a:ea typeface="+mn-ea"/>
              <a:cs typeface="+mn-cs"/>
            </a:endParaRPr>
          </a:p>
          <a:p>
            <a:r>
              <a:rPr lang="en-US" sz="1200" kern="1200">
                <a:solidFill>
                  <a:schemeClr val="tx1"/>
                </a:solidFill>
                <a:effectLst/>
                <a:latin typeface="+mn-lt"/>
                <a:ea typeface="+mn-ea"/>
                <a:cs typeface="+mn-cs"/>
              </a:rPr>
              <a:t>But where are they sent? The term, “the darkness outside” is often associated in Experimental Predestinarian thinking with final damnation and torture.</a:t>
            </a:r>
            <a:r>
              <a:rPr lang="en-US" sz="1200" kern="1200" baseline="30000">
                <a:solidFill>
                  <a:schemeClr val="tx1"/>
                </a:solidFill>
                <a:effectLst/>
                <a:latin typeface="+mn-lt"/>
                <a:ea typeface="+mn-ea"/>
                <a:cs typeface="+mn-cs"/>
              </a:rPr>
              <a:t>2489</a:t>
            </a:r>
            <a:r>
              <a:rPr lang="en-US" sz="1200" kern="1200">
                <a:solidFill>
                  <a:schemeClr val="tx1"/>
                </a:solidFill>
                <a:effectLst/>
                <a:latin typeface="+mn-lt"/>
                <a:ea typeface="+mn-ea"/>
                <a:cs typeface="+mn-cs"/>
              </a:rPr>
              <a:t> The phrase is associated with eschatological judgment in three places (Matthew 8:12; 22:13; 25:30).</a:t>
            </a:r>
          </a:p>
          <a:p>
            <a:endParaRPr lang="en-US">
              <a:effectLst/>
            </a:endParaRPr>
          </a:p>
          <a:p>
            <a:r>
              <a:rPr lang="en-US" sz="1200" kern="1200">
                <a:solidFill>
                  <a:schemeClr val="tx1"/>
                </a:solidFill>
                <a:effectLst/>
                <a:latin typeface="+mn-lt"/>
                <a:ea typeface="+mn-ea"/>
                <a:cs typeface="+mn-cs"/>
              </a:rPr>
              <a:t>A related phrase, “weeping and gnashing of teeth,” is used seven times; the phrase “darkness outside” is used three times. The phrase “furnace of fire,” which does refer to damnation, is used only twice and never in association with the darkness outside. Why? The simplest suggestion is that they refer to two different experiences. The furnace of fire is clearly the experience of eternal separation from God, which will be the fate of the “sons of the devil” (the tares, Matthew 13:48) and of the bad fish (the wicked, Matthew 13:47-50). The darkness that is outside is a metaphor for exclusion from the joy of the light of the wedding festivities which occur in the New Jerusalem during the tribulation (Matthew 22:13; 25:30), or from the Messianic Banquet at the beginning of the millennium (Matthew 8:12).</a:t>
            </a:r>
            <a:r>
              <a:rPr lang="en-US" sz="1200" kern="1200" baseline="30000">
                <a:solidFill>
                  <a:schemeClr val="tx1"/>
                </a:solidFill>
                <a:effectLst/>
                <a:latin typeface="+mn-lt"/>
                <a:ea typeface="+mn-ea"/>
                <a:cs typeface="+mn-cs"/>
              </a:rPr>
              <a:t>2490</a:t>
            </a:r>
          </a:p>
          <a:p>
            <a:endParaRPr lang="en-US" sz="1200" kern="1200" baseline="30000">
              <a:solidFill>
                <a:schemeClr val="tx1"/>
              </a:solidFill>
              <a:effectLst/>
              <a:latin typeface="+mn-lt"/>
              <a:ea typeface="+mn-ea"/>
              <a:cs typeface="+mn-cs"/>
            </a:endParaRPr>
          </a:p>
          <a:p>
            <a:r>
              <a:rPr lang="en-US" sz="1200" kern="1200">
                <a:solidFill>
                  <a:schemeClr val="tx1"/>
                </a:solidFill>
                <a:effectLst/>
                <a:latin typeface="+mn-lt"/>
                <a:ea typeface="+mn-ea"/>
                <a:cs typeface="+mn-cs"/>
              </a:rPr>
              <a:t>Banquets in the Middle East were held at night. The key phrase in Greek is </a:t>
            </a:r>
            <a:r>
              <a:rPr lang="en-US" sz="1200" i="1" kern="1200">
                <a:solidFill>
                  <a:schemeClr val="tx1"/>
                </a:solidFill>
                <a:effectLst/>
                <a:latin typeface="+mn-lt"/>
                <a:ea typeface="+mn-ea"/>
                <a:cs typeface="+mn-cs"/>
              </a:rPr>
              <a:t>to skotos to exōteron</a:t>
            </a:r>
            <a:r>
              <a:rPr lang="en-US" sz="1200" kern="1200">
                <a:solidFill>
                  <a:schemeClr val="tx1"/>
                </a:solidFill>
                <a:effectLst/>
                <a:latin typeface="+mn-lt"/>
                <a:ea typeface="+mn-ea"/>
                <a:cs typeface="+mn-cs"/>
              </a:rPr>
              <a:t>, simply translated “the darkness outside.” If there is anything to be made of the word order, it would be that the adjective “outside” is specifying either the kind or the location of the darkness. This is not the farthest darkness, that is, the lake of fire. John Nolland is correct in saying, “‘The darkness outside [the building which has the banquet hall]’ fits the imagery better than ‘the farthest darkness.’ We are to think of an evening banquet well lit inside but surrounded by darkness outside.”</a:t>
            </a:r>
            <a:r>
              <a:rPr lang="en-US" sz="1200" kern="1200" baseline="30000">
                <a:solidFill>
                  <a:schemeClr val="tx1"/>
                </a:solidFill>
                <a:effectLst/>
                <a:latin typeface="+mn-lt"/>
                <a:ea typeface="+mn-ea"/>
                <a:cs typeface="+mn-cs"/>
              </a:rPr>
              <a:t>2491</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Experimental Predestinarians translate it “outermost darkness,” in order to emphasize damnation. In this discussion we choose to render the phrase as “the darkness outside,” rather than “outer darkness,” for two reasons. One is to keep this specifying aspect before us. The second relates to the connotation of the phrase “the outer darkness.” Because it has come to be strongly associated with judgment in the lake of fire, it makes an objective consideration of this passage more difficult.</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“Darkness” (</a:t>
            </a:r>
            <a:r>
              <a:rPr lang="en-US" sz="1200" i="1" kern="1200">
                <a:solidFill>
                  <a:schemeClr val="tx1"/>
                </a:solidFill>
                <a:effectLst/>
                <a:latin typeface="+mn-lt"/>
                <a:ea typeface="+mn-ea"/>
                <a:cs typeface="+mn-cs"/>
              </a:rPr>
              <a:t>skotos</a:t>
            </a:r>
            <a:r>
              <a:rPr lang="en-US" sz="1200" kern="1200">
                <a:solidFill>
                  <a:schemeClr val="tx1"/>
                </a:solidFill>
                <a:effectLst/>
                <a:latin typeface="+mn-lt"/>
                <a:ea typeface="+mn-ea"/>
                <a:cs typeface="+mn-cs"/>
              </a:rPr>
              <a:t>) can simply refer to physical darkness (Luke 23:44-45).</a:t>
            </a:r>
            <a:r>
              <a:rPr lang="en-US" sz="1200" kern="1200" baseline="30000">
                <a:solidFill>
                  <a:schemeClr val="tx1"/>
                </a:solidFill>
                <a:effectLst/>
                <a:latin typeface="+mn-lt"/>
                <a:ea typeface="+mn-ea"/>
                <a:cs typeface="+mn-cs"/>
              </a:rPr>
              <a:t>2492</a:t>
            </a:r>
            <a:r>
              <a:rPr lang="en-US" sz="1200" kern="1200">
                <a:solidFill>
                  <a:schemeClr val="tx1"/>
                </a:solidFill>
                <a:effectLst/>
                <a:latin typeface="+mn-lt"/>
                <a:ea typeface="+mn-ea"/>
                <a:cs typeface="+mn-cs"/>
              </a:rPr>
              <a:t> The notion of “judgment in the lake of fire” is not part of the semantic value of the word. The phrase is used thee times in the New Testament and it is never associated with the “furnace of fire.” In Matthew 22:13, it is associated with the relative darkness outside of a banquet hall.</a:t>
            </a:r>
            <a:r>
              <a:rPr lang="en-US" sz="1200" kern="1200" baseline="30000">
                <a:solidFill>
                  <a:schemeClr val="tx1"/>
                </a:solidFill>
                <a:effectLst/>
                <a:latin typeface="+mn-lt"/>
                <a:ea typeface="+mn-ea"/>
                <a:cs typeface="+mn-cs"/>
              </a:rPr>
              <a:t>2493</a:t>
            </a:r>
            <a:r>
              <a:rPr lang="en-US" sz="1200" kern="1200">
                <a:solidFill>
                  <a:schemeClr val="tx1"/>
                </a:solidFill>
                <a:effectLst/>
                <a:latin typeface="+mn-lt"/>
                <a:ea typeface="+mn-ea"/>
                <a:cs typeface="+mn-cs"/>
              </a:rPr>
              <a:t> It is clear that genuine believers, “the sons of the Kingdom,” might be cast into the “outer darkness.” In Matthew 8:12, these “the sons of the Kingdom, are defined as saved people, “the wheat,” (13:38).</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Some argue against the above interpretation by suggesting that there is an incongruity between a true believer who is a “son of light” and who no longer remains in darkness (John 12:46; cf. Matt 5:14; 16; Luke 16:8) and the scene in the parable.</a:t>
            </a:r>
            <a:r>
              <a:rPr lang="en-US" sz="1200" kern="1200" baseline="30000">
                <a:solidFill>
                  <a:schemeClr val="tx1"/>
                </a:solidFill>
                <a:effectLst/>
                <a:latin typeface="+mn-lt"/>
                <a:ea typeface="+mn-ea"/>
                <a:cs typeface="+mn-cs"/>
              </a:rPr>
              <a:t>2494</a:t>
            </a:r>
            <a:r>
              <a:rPr lang="en-US" sz="1200" kern="1200">
                <a:solidFill>
                  <a:schemeClr val="tx1"/>
                </a:solidFill>
                <a:effectLst/>
                <a:latin typeface="+mn-lt"/>
                <a:ea typeface="+mn-ea"/>
                <a:cs typeface="+mn-cs"/>
              </a:rPr>
              <a:t> This is a classic usage of the illegitimate identify transfer where the term “darkness” in John 12:46, meaning a lost state, is imported into the meaning of the word and then brought into a completely unrelated context by a different author who wrote 30 or 40 years earlier. John himself understands that true believers, when they are angry with their brothers, are “in the darkness” and walk around “in the darkness” (1 John 2:9-11). He says,</a:t>
            </a:r>
          </a:p>
          <a:p>
            <a:pPr lvl="1"/>
            <a:r>
              <a:rPr lang="en-US" sz="1200" i="1" kern="1200">
                <a:solidFill>
                  <a:schemeClr val="tx1"/>
                </a:solidFill>
                <a:effectLst/>
                <a:latin typeface="+mn-lt"/>
                <a:ea typeface="+mn-ea"/>
                <a:cs typeface="+mn-cs"/>
              </a:rPr>
              <a:t>Anyone who claims to be in the light but hates his brother is still in the darkness. Whoever loves his brother lives in the light, and there is nothing in him to make him stumble. But whoever hates his brother is in the darkness and walks around in the darkness; he does not know where he is going, because the darkness has blinded him (1 John 2:9-11, NIV).</a:t>
            </a:r>
          </a:p>
          <a:p>
            <a:pPr lvl="1"/>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To be in darkness is used here as a metaphor for exclusion from fellowship with the Lord.</a:t>
            </a:r>
            <a:r>
              <a:rPr lang="en-US" sz="1200" kern="1200" baseline="30000">
                <a:solidFill>
                  <a:schemeClr val="tx1"/>
                </a:solidFill>
                <a:effectLst/>
                <a:latin typeface="+mn-lt"/>
                <a:ea typeface="+mn-ea"/>
                <a:cs typeface="+mn-cs"/>
              </a:rPr>
              <a:t>2495</a:t>
            </a:r>
            <a:br>
              <a:rPr lang="en-US" sz="1200" kern="1200">
                <a:solidFill>
                  <a:schemeClr val="tx1"/>
                </a:solidFill>
                <a:effectLst/>
                <a:latin typeface="+mn-lt"/>
                <a:ea typeface="+mn-ea"/>
                <a:cs typeface="+mn-cs"/>
              </a:rPr>
            </a:br>
            <a:endParaRPr lang="en-US">
              <a:effectLst/>
            </a:endParaRPr>
          </a:p>
          <a:p>
            <a:r>
              <a:rPr lang="en-US" sz="1200" kern="1200">
                <a:solidFill>
                  <a:schemeClr val="tx1"/>
                </a:solidFill>
                <a:effectLst/>
                <a:latin typeface="+mn-lt"/>
                <a:ea typeface="+mn-ea"/>
                <a:cs typeface="+mn-cs"/>
              </a:rPr>
              <a:t>By using the phrase “the darkness outside” rather than “outer darkness,” we are freed from traditional usage that might color our thinking, enabling us to more easily discern what the phrase means in context. When we do that, it becomes highly probable that this phrase refers to the darkness outside the relative light of the banquet hall.</a:t>
            </a:r>
            <a:r>
              <a:rPr lang="en-US" sz="1200" kern="1200" baseline="30000">
                <a:solidFill>
                  <a:schemeClr val="tx1"/>
                </a:solidFill>
                <a:effectLst/>
                <a:latin typeface="+mn-lt"/>
                <a:ea typeface="+mn-ea"/>
                <a:cs typeface="+mn-cs"/>
              </a:rPr>
              <a:t>2496</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Presumably, </a:t>
            </a:r>
            <a:r>
              <a:rPr lang="en-US" sz="1200" i="1" kern="1200">
                <a:solidFill>
                  <a:schemeClr val="tx1"/>
                </a:solidFill>
                <a:effectLst/>
                <a:latin typeface="+mn-lt"/>
                <a:ea typeface="+mn-ea"/>
                <a:cs typeface="+mn-cs"/>
              </a:rPr>
              <a:t>in the story </a:t>
            </a:r>
            <a:r>
              <a:rPr lang="en-US" sz="1200" kern="1200">
                <a:solidFill>
                  <a:schemeClr val="tx1"/>
                </a:solidFill>
                <a:effectLst/>
                <a:latin typeface="+mn-lt"/>
                <a:ea typeface="+mn-ea"/>
                <a:cs typeface="+mn-cs"/>
              </a:rPr>
              <a:t>this is a local area immediately outside the banquet hall. The phrase is a metaphor for an experience of exclusion from the joy. If it has a spatial inference, it refers to a region in the New Jerusalem in heaven which is outside the banquet hall where the wedding festivities occur. This does not mean they are on the “edge of the kingdom,” but they are outside the celebration.</a:t>
            </a:r>
            <a:r>
              <a:rPr lang="en-US" sz="1200" kern="1200" baseline="30000">
                <a:solidFill>
                  <a:schemeClr val="tx1"/>
                </a:solidFill>
                <a:effectLst/>
                <a:latin typeface="+mn-lt"/>
                <a:ea typeface="+mn-ea"/>
                <a:cs typeface="+mn-cs"/>
              </a:rPr>
              <a:t>2497</a:t>
            </a:r>
            <a:r>
              <a:rPr lang="en-US" sz="1200" kern="1200">
                <a:solidFill>
                  <a:schemeClr val="tx1"/>
                </a:solidFill>
                <a:effectLst/>
                <a:latin typeface="+mn-lt"/>
                <a:ea typeface="+mn-ea"/>
                <a:cs typeface="+mn-cs"/>
              </a:rPr>
              <a:t> This is a parable and it is inappropriate to speculate regarding all the details and then draw inferences from them. The present writer doubts there is a spatial inference. Rather this is a metaphor for the experience of exclusion.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If one chooses to take all the details literally, significant problems arise. For example, it is difficult to imagine that there is a literal table with food set for a hundred million faithful believers (or however many millions) in some gigantic banquet hall. Imagine ten people at each table. This would require ten million tables! Yet if one chooses to press for spatial inferences to the outer darkness in this parable, it would be inconsistent to deny that spatial inferences regarding the banquet can lead to absurdities. This parable is a story with two main points – exclusion/regret or joy/celebration. In my opinion one over interprets by insisting a literal spatial location for the darkness outside. That said, it </a:t>
            </a:r>
            <a:r>
              <a:rPr lang="en-US" sz="1200" i="1" kern="1200">
                <a:solidFill>
                  <a:schemeClr val="tx1"/>
                </a:solidFill>
                <a:effectLst/>
                <a:latin typeface="+mn-lt"/>
                <a:ea typeface="+mn-ea"/>
                <a:cs typeface="+mn-cs"/>
              </a:rPr>
              <a:t>is a metaphor for an </a:t>
            </a:r>
            <a:r>
              <a:rPr lang="en-US" sz="1200" b="1" i="1" kern="1200">
                <a:solidFill>
                  <a:schemeClr val="tx1"/>
                </a:solidFill>
                <a:effectLst/>
                <a:latin typeface="+mn-lt"/>
                <a:ea typeface="+mn-ea"/>
                <a:cs typeface="+mn-cs"/>
              </a:rPr>
              <a:t>experience </a:t>
            </a:r>
            <a:r>
              <a:rPr lang="en-US" sz="1200" i="1" kern="1200">
                <a:solidFill>
                  <a:schemeClr val="tx1"/>
                </a:solidFill>
                <a:effectLst/>
                <a:latin typeface="+mn-lt"/>
                <a:ea typeface="+mn-ea"/>
                <a:cs typeface="+mn-cs"/>
              </a:rPr>
              <a:t>and any spatial reference is an incidental inference. </a:t>
            </a:r>
            <a:r>
              <a:rPr lang="en-US" sz="1200" kern="1200">
                <a:solidFill>
                  <a:schemeClr val="tx1"/>
                </a:solidFill>
                <a:effectLst/>
                <a:latin typeface="+mn-lt"/>
                <a:ea typeface="+mn-ea"/>
                <a:cs typeface="+mn-cs"/>
              </a:rPr>
              <a:t>As Walvoord has stressed, “It should be remembered that this will not be a literal feast with millions of people attending, but it is a symbolic concept where the guests, or friends, of the bride and the bridegroom will join in on the celebration of the marriage of the bridegroom and the bride.”</a:t>
            </a:r>
            <a:r>
              <a:rPr lang="en-US" sz="1200" kern="1200" baseline="30000">
                <a:solidFill>
                  <a:schemeClr val="tx1"/>
                </a:solidFill>
                <a:effectLst/>
                <a:latin typeface="+mn-lt"/>
                <a:ea typeface="+mn-ea"/>
                <a:cs typeface="+mn-cs"/>
              </a:rPr>
              <a:t>2498</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Experimental Predestinarians say this man is being tortured in the lake of fire.</a:t>
            </a:r>
            <a:r>
              <a:rPr lang="en-US" sz="1200" kern="1200" baseline="30000">
                <a:solidFill>
                  <a:schemeClr val="tx1"/>
                </a:solidFill>
                <a:effectLst/>
                <a:latin typeface="+mn-lt"/>
                <a:ea typeface="+mn-ea"/>
                <a:cs typeface="+mn-cs"/>
              </a:rPr>
              <a:t>2499</a:t>
            </a:r>
            <a:r>
              <a:rPr lang="en-US" sz="1200" kern="1200">
                <a:solidFill>
                  <a:schemeClr val="tx1"/>
                </a:solidFill>
                <a:effectLst/>
                <a:latin typeface="+mn-lt"/>
                <a:ea typeface="+mn-ea"/>
                <a:cs typeface="+mn-cs"/>
              </a:rPr>
              <a:t> We disagree. The expression implies nothing about the damnation of the one who “weeps and wails.” Charles Stanley correctly states, “To be in the ‘outer darkness’ is to be in the kingdom of God but outside the circle of men and women whose faithfulness on this earth earned them a special rank or position of authority.” </a:t>
            </a:r>
            <a:r>
              <a:rPr lang="en-US" sz="1200" kern="1200" baseline="30000">
                <a:solidFill>
                  <a:schemeClr val="tx1"/>
                </a:solidFill>
                <a:effectLst/>
                <a:latin typeface="+mn-lt"/>
                <a:ea typeface="+mn-ea"/>
                <a:cs typeface="+mn-cs"/>
              </a:rPr>
              <a:t>2500</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Karl Pagenkemper rejects the Partner interpretation of this parable, in part, on the grounds that if the punishment is experienced by the carnal Christian, it is not severe enough. He asserts, “To suggest that the expulsion from the banquet into the ‘outer darkness’ refers </a:t>
            </a:r>
            <a:r>
              <a:rPr lang="en-US" sz="1200" i="1" kern="1200">
                <a:solidFill>
                  <a:schemeClr val="tx1"/>
                </a:solidFill>
                <a:effectLst/>
                <a:latin typeface="+mn-lt"/>
                <a:ea typeface="+mn-ea"/>
                <a:cs typeface="+mn-cs"/>
              </a:rPr>
              <a:t>only </a:t>
            </a:r>
            <a:r>
              <a:rPr lang="en-US" sz="1200" kern="1200">
                <a:solidFill>
                  <a:schemeClr val="tx1"/>
                </a:solidFill>
                <a:effectLst/>
                <a:latin typeface="+mn-lt"/>
                <a:ea typeface="+mn-ea"/>
                <a:cs typeface="+mn-cs"/>
              </a:rPr>
              <a:t>to missing the initial banquet at the beginning of the [millennial] kingdom is to suggest that such a lack of faith simply is a </a:t>
            </a:r>
            <a:r>
              <a:rPr lang="en-US" sz="1200" i="1" kern="1200">
                <a:solidFill>
                  <a:schemeClr val="tx1"/>
                </a:solidFill>
                <a:effectLst/>
                <a:latin typeface="+mn-lt"/>
                <a:ea typeface="+mn-ea"/>
                <a:cs typeface="+mn-cs"/>
              </a:rPr>
              <a:t>temporary inconvenience</a:t>
            </a:r>
            <a:r>
              <a:rPr lang="en-US" sz="1200" kern="1200">
                <a:solidFill>
                  <a:schemeClr val="tx1"/>
                </a:solidFill>
                <a:effectLst/>
                <a:latin typeface="+mn-lt"/>
                <a:ea typeface="+mn-ea"/>
                <a:cs typeface="+mn-cs"/>
              </a:rPr>
              <a:t>.”</a:t>
            </a:r>
            <a:r>
              <a:rPr lang="en-US" sz="1200" kern="1200" baseline="30000">
                <a:solidFill>
                  <a:schemeClr val="tx1"/>
                </a:solidFill>
                <a:effectLst/>
                <a:latin typeface="+mn-lt"/>
                <a:ea typeface="+mn-ea"/>
                <a:cs typeface="+mn-cs"/>
              </a:rPr>
              <a:t>2501</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a:t>
            </a:r>
            <a:r>
              <a:rPr lang="en-US" sz="1200" i="1" kern="1200">
                <a:solidFill>
                  <a:schemeClr val="tx1"/>
                </a:solidFill>
                <a:effectLst/>
                <a:latin typeface="+mn-lt"/>
                <a:ea typeface="+mn-ea"/>
                <a:cs typeface="+mn-cs"/>
              </a:rPr>
              <a:t>Only</a:t>
            </a:r>
            <a:r>
              <a:rPr lang="en-US" sz="1200" kern="1200">
                <a:solidFill>
                  <a:schemeClr val="tx1"/>
                </a:solidFill>
                <a:effectLst/>
                <a:latin typeface="+mn-lt"/>
                <a:ea typeface="+mn-ea"/>
                <a:cs typeface="+mn-cs"/>
              </a:rPr>
              <a:t>” missing the initial banquet!? </a:t>
            </a:r>
            <a:r>
              <a:rPr lang="en-US" sz="1200" i="1" kern="1200">
                <a:solidFill>
                  <a:schemeClr val="tx1"/>
                </a:solidFill>
                <a:effectLst/>
                <a:latin typeface="+mn-lt"/>
                <a:ea typeface="+mn-ea"/>
                <a:cs typeface="+mn-cs"/>
              </a:rPr>
              <a:t>Simply </a:t>
            </a:r>
            <a:r>
              <a:rPr lang="en-US" sz="1200" kern="1200">
                <a:solidFill>
                  <a:schemeClr val="tx1"/>
                </a:solidFill>
                <a:effectLst/>
                <a:latin typeface="+mn-lt"/>
                <a:ea typeface="+mn-ea"/>
                <a:cs typeface="+mn-cs"/>
              </a:rPr>
              <a:t>a “</a:t>
            </a:r>
            <a:r>
              <a:rPr lang="en-US" sz="1200" i="1" kern="1200">
                <a:solidFill>
                  <a:schemeClr val="tx1"/>
                </a:solidFill>
                <a:effectLst/>
                <a:latin typeface="+mn-lt"/>
                <a:ea typeface="+mn-ea"/>
                <a:cs typeface="+mn-cs"/>
              </a:rPr>
              <a:t>temporary inconvenience”</a:t>
            </a:r>
            <a:r>
              <a:rPr lang="en-US" sz="1200" kern="1200">
                <a:solidFill>
                  <a:schemeClr val="tx1"/>
                </a:solidFill>
                <a:effectLst/>
                <a:latin typeface="+mn-lt"/>
                <a:ea typeface="+mn-ea"/>
                <a:cs typeface="+mn-cs"/>
              </a:rPr>
              <a:t>!? Behind this shocking perspective is the notion that only a threat of the lake of fire is adequate to motivate a Christian who does not live up to the demands of discipleship. Apparently, having the Savior dismiss the totality, or even the majority of one’s life work as worthless is a matter of little consequence. Is it really reasonable to think that to face rebuke by Christ, to be excluded from the Marriage Banquet of the Lamb and then to be denied the privilege of co-reigning with Him </a:t>
            </a:r>
            <a:r>
              <a:rPr lang="en-US" sz="1200" b="1" kern="1200">
                <a:solidFill>
                  <a:schemeClr val="tx1"/>
                </a:solidFill>
                <a:effectLst/>
                <a:latin typeface="+mn-lt"/>
                <a:ea typeface="+mn-ea"/>
                <a:cs typeface="+mn-cs"/>
              </a:rPr>
              <a:t>throughout the thousand year millennium and eternity </a:t>
            </a:r>
            <a:r>
              <a:rPr lang="en-US" sz="1200" kern="1200">
                <a:solidFill>
                  <a:schemeClr val="tx1"/>
                </a:solidFill>
                <a:effectLst/>
                <a:latin typeface="+mn-lt"/>
                <a:ea typeface="+mn-ea"/>
                <a:cs typeface="+mn-cs"/>
              </a:rPr>
              <a:t>are only </a:t>
            </a:r>
            <a:r>
              <a:rPr lang="en-US" sz="1200" i="1" kern="1200">
                <a:solidFill>
                  <a:schemeClr val="tx1"/>
                </a:solidFill>
                <a:effectLst/>
                <a:latin typeface="+mn-lt"/>
                <a:ea typeface="+mn-ea"/>
                <a:cs typeface="+mn-cs"/>
              </a:rPr>
              <a:t>temporary inconveniences</a:t>
            </a:r>
            <a:r>
              <a:rPr lang="en-US" sz="1200" kern="1200">
                <a:solidFill>
                  <a:schemeClr val="tx1"/>
                </a:solidFill>
                <a:effectLst/>
                <a:latin typeface="+mn-lt"/>
                <a:ea typeface="+mn-ea"/>
                <a:cs typeface="+mn-cs"/>
              </a:rPr>
              <a:t>? Eternity is not temporary! Nor are such privileges merely conveniences! Would Pagenkemper actually have us believe that hearing Christ say, “Well done” and granting us rulership with Him are insignificant results? He slights the Savior’s promises when he loses sight of their significance by calling their loss nothing more than </a:t>
            </a:r>
            <a:r>
              <a:rPr lang="en-US" sz="1200" i="1" kern="1200">
                <a:solidFill>
                  <a:schemeClr val="tx1"/>
                </a:solidFill>
                <a:effectLst/>
                <a:latin typeface="+mn-lt"/>
                <a:ea typeface="+mn-ea"/>
                <a:cs typeface="+mn-cs"/>
              </a:rPr>
              <a:t>temporary inconveniences</a:t>
            </a:r>
            <a:r>
              <a:rPr lang="en-US" sz="1200" kern="1200">
                <a:solidFill>
                  <a:schemeClr val="tx1"/>
                </a:solidFill>
                <a:effectLst/>
                <a:latin typeface="+mn-lt"/>
                <a:ea typeface="+mn-ea"/>
                <a:cs typeface="+mn-cs"/>
              </a:rPr>
              <a:t>. The Scripture says that it will be a time of “weeping and gnashing of teeth,” that is, profound regret.</a:t>
            </a:r>
            <a:r>
              <a:rPr lang="en-US" sz="1200" kern="1200" baseline="30000">
                <a:solidFill>
                  <a:schemeClr val="tx1"/>
                </a:solidFill>
                <a:effectLst/>
                <a:latin typeface="+mn-lt"/>
                <a:ea typeface="+mn-ea"/>
                <a:cs typeface="+mn-cs"/>
              </a:rPr>
              <a:t>2502</a:t>
            </a:r>
            <a:r>
              <a:rPr lang="en-US" sz="1200" kern="1200">
                <a:solidFill>
                  <a:schemeClr val="tx1"/>
                </a:solidFill>
                <a:effectLst/>
                <a:latin typeface="+mn-lt"/>
                <a:ea typeface="+mn-ea"/>
                <a:cs typeface="+mn-cs"/>
              </a:rPr>
              <a:t> There is something strangely disturbing about a viewpoint of eternity that can dismiss as unimportant, greater capacity for intimacy with God and opportunities to serve Him, simply because, by the grace of God there will be no regrets or comparison in the new heavens and the new earth.</a:t>
            </a:r>
            <a:r>
              <a:rPr lang="en-US" sz="1200" kern="1200" baseline="30000">
                <a:solidFill>
                  <a:schemeClr val="tx1"/>
                </a:solidFill>
                <a:effectLst/>
                <a:latin typeface="+mn-lt"/>
                <a:ea typeface="+mn-ea"/>
                <a:cs typeface="+mn-cs"/>
              </a:rPr>
              <a:t>2503</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Matthew therefore leads us to imagine a feast of great rejoicing. All the faithful Christians of the church are there to celebrate their wedding feast with their King. This joyful banquet is portrayed by the Lord as occurring in the evening in a brightly lit banquet hall. Outside the banquet, where the shining lights of the feast are not present, into </a:t>
            </a:r>
            <a:r>
              <a:rPr lang="en-US" sz="1200" i="1" kern="1200">
                <a:solidFill>
                  <a:schemeClr val="tx1"/>
                </a:solidFill>
                <a:effectLst/>
                <a:latin typeface="+mn-lt"/>
                <a:ea typeface="+mn-ea"/>
                <a:cs typeface="+mn-cs"/>
              </a:rPr>
              <a:t>that place</a:t>
            </a:r>
            <a:r>
              <a:rPr lang="en-US" sz="1200" kern="1200">
                <a:solidFill>
                  <a:schemeClr val="tx1"/>
                </a:solidFill>
                <a:effectLst/>
                <a:latin typeface="+mn-lt"/>
                <a:ea typeface="+mn-ea"/>
                <a:cs typeface="+mn-cs"/>
              </a:rPr>
              <a:t>, where the evening darkness prevails, the unfaithful will be led. This darkness is not literal, but is a metaphor for the exclusion of the carnal Christian from the glorious reign of the </a:t>
            </a:r>
            <a:r>
              <a:rPr lang="en-US" sz="1200" i="1" kern="1200">
                <a:solidFill>
                  <a:schemeClr val="tx1"/>
                </a:solidFill>
                <a:effectLst/>
                <a:latin typeface="+mn-lt"/>
                <a:ea typeface="+mn-ea"/>
                <a:cs typeface="+mn-cs"/>
              </a:rPr>
              <a:t>Metochoi</a:t>
            </a:r>
            <a:r>
              <a:rPr lang="en-US" sz="1200" kern="1200">
                <a:solidFill>
                  <a:schemeClr val="tx1"/>
                </a:solidFill>
                <a:effectLst/>
                <a:latin typeface="+mn-lt"/>
                <a:ea typeface="+mn-ea"/>
                <a:cs typeface="+mn-cs"/>
              </a:rPr>
              <a:t>. It is not the darkness of eternal exclusion from heaven.</a:t>
            </a:r>
          </a:p>
          <a:p>
            <a:endParaRPr lang="en-US" sz="1200" kern="1200">
              <a:solidFill>
                <a:schemeClr val="tx1"/>
              </a:solidFill>
              <a:effectLst/>
              <a:latin typeface="+mn-lt"/>
              <a:ea typeface="+mn-ea"/>
              <a:cs typeface="+mn-cs"/>
            </a:endParaRPr>
          </a:p>
          <a:p>
            <a:r>
              <a:rPr lang="en-US" sz="1200" kern="1200">
                <a:solidFill>
                  <a:schemeClr val="tx1"/>
                </a:solidFill>
                <a:effectLst/>
                <a:latin typeface="+mn-lt"/>
                <a:ea typeface="+mn-ea"/>
                <a:cs typeface="+mn-cs"/>
              </a:rPr>
              <a:t>—————————————————</a:t>
            </a:r>
          </a:p>
          <a:p>
            <a:r>
              <a:rPr lang="en-US" sz="1200" kern="1200" baseline="30000">
                <a:solidFill>
                  <a:schemeClr val="tx1"/>
                </a:solidFill>
                <a:effectLst/>
                <a:latin typeface="+mn-lt"/>
                <a:ea typeface="+mn-ea"/>
                <a:cs typeface="+mn-cs"/>
              </a:rPr>
              <a:t>2487</a:t>
            </a:r>
            <a:r>
              <a:rPr lang="en-US" sz="1200" kern="1200">
                <a:solidFill>
                  <a:schemeClr val="tx1"/>
                </a:solidFill>
                <a:effectLst/>
                <a:latin typeface="+mn-lt"/>
                <a:ea typeface="+mn-ea"/>
                <a:cs typeface="+mn-cs"/>
              </a:rPr>
              <a:t> BDAG, 16. This text, however, may refer to Jesus’ being led around in the wilderness after he arrived there.</a:t>
            </a:r>
          </a:p>
          <a:p>
            <a:r>
              <a:rPr lang="en-US" sz="1200" kern="1200" baseline="30000">
                <a:solidFill>
                  <a:schemeClr val="tx1"/>
                </a:solidFill>
                <a:effectLst/>
                <a:latin typeface="+mn-lt"/>
                <a:ea typeface="+mn-ea"/>
                <a:cs typeface="+mn-cs"/>
              </a:rPr>
              <a:t>2488</a:t>
            </a:r>
            <a:r>
              <a:rPr lang="en-US" sz="1200" kern="1200">
                <a:solidFill>
                  <a:schemeClr val="tx1"/>
                </a:solidFill>
                <a:effectLst/>
                <a:latin typeface="+mn-lt"/>
                <a:ea typeface="+mn-ea"/>
                <a:cs typeface="+mn-cs"/>
              </a:rPr>
              <a:t> Louw-Nida, 51-56.</a:t>
            </a:r>
          </a:p>
          <a:p>
            <a:r>
              <a:rPr lang="en-US" sz="1200" kern="1200" baseline="30000">
                <a:solidFill>
                  <a:schemeClr val="tx1"/>
                </a:solidFill>
                <a:effectLst/>
                <a:latin typeface="+mn-lt"/>
                <a:ea typeface="+mn-ea"/>
                <a:cs typeface="+mn-cs"/>
              </a:rPr>
              <a:t>2489</a:t>
            </a:r>
            <a:r>
              <a:rPr lang="en-US" sz="1200" kern="1200">
                <a:solidFill>
                  <a:schemeClr val="tx1"/>
                </a:solidFill>
                <a:effectLst/>
                <a:latin typeface="+mn-lt"/>
                <a:ea typeface="+mn-ea"/>
                <a:cs typeface="+mn-cs"/>
              </a:rPr>
              <a:t> For the most comprehensive study of the “outer darkness” in print, see Marty Cauley’s extensive 1220 page treatment of the subject that decisively rejects the notion that it always refers to damnation. Cauley, </a:t>
            </a:r>
            <a:r>
              <a:rPr lang="en-US" sz="1200" i="1" kern="1200">
                <a:solidFill>
                  <a:schemeClr val="tx1"/>
                </a:solidFill>
                <a:effectLst/>
                <a:latin typeface="+mn-lt"/>
                <a:ea typeface="+mn-ea"/>
                <a:cs typeface="+mn-cs"/>
              </a:rPr>
              <a:t>The Outer Darkness</a:t>
            </a:r>
            <a:r>
              <a:rPr lang="en-US" sz="1200" kern="1200">
                <a:solidFill>
                  <a:schemeClr val="tx1"/>
                </a:solidFill>
                <a:effectLst/>
                <a:latin typeface="+mn-lt"/>
                <a:ea typeface="+mn-ea"/>
                <a:cs typeface="+mn-cs"/>
              </a:rPr>
              <a:t>, 1220.</a:t>
            </a:r>
          </a:p>
          <a:p>
            <a:r>
              <a:rPr lang="en-US" sz="1200" kern="1200">
                <a:solidFill>
                  <a:schemeClr val="tx1"/>
                </a:solidFill>
                <a:effectLst/>
                <a:latin typeface="+mn-lt"/>
                <a:ea typeface="+mn-ea"/>
                <a:cs typeface="+mn-cs"/>
              </a:rPr>
              <a:t>LORD and rely on his God” (Isaiah 50:10, NIV). This passage appears to be a call to a true believer to cease from walking in the dark and to start trusting in God and rely on Him.</a:t>
            </a:r>
          </a:p>
          <a:p>
            <a:r>
              <a:rPr lang="en-US" sz="1200" kern="1200" baseline="30000">
                <a:solidFill>
                  <a:schemeClr val="tx1"/>
                </a:solidFill>
                <a:effectLst/>
                <a:latin typeface="+mn-lt"/>
                <a:ea typeface="+mn-ea"/>
                <a:cs typeface="+mn-cs"/>
              </a:rPr>
              <a:t>2490</a:t>
            </a:r>
            <a:r>
              <a:rPr lang="en-US" sz="1200" kern="1200">
                <a:solidFill>
                  <a:schemeClr val="tx1"/>
                </a:solidFill>
                <a:effectLst/>
                <a:latin typeface="+mn-lt"/>
                <a:ea typeface="+mn-ea"/>
                <a:cs typeface="+mn-cs"/>
              </a:rPr>
              <a:t> The Partner interpretation of the “outer darkness,” while not common, is found among a number of evangelicals. Warren Wiersbe, for example, says, “Some feel that this unprofitable servant was not a true believer. But it seems that he </a:t>
            </a:r>
            <a:r>
              <a:rPr lang="en-US" sz="1200" i="1" kern="1200">
                <a:solidFill>
                  <a:schemeClr val="tx1"/>
                </a:solidFill>
                <a:effectLst/>
                <a:latin typeface="+mn-lt"/>
                <a:ea typeface="+mn-ea"/>
                <a:cs typeface="+mn-cs"/>
              </a:rPr>
              <a:t>was </a:t>
            </a:r>
            <a:r>
              <a:rPr lang="en-US" sz="1200" kern="1200">
                <a:solidFill>
                  <a:schemeClr val="tx1"/>
                </a:solidFill>
                <a:effectLst/>
                <a:latin typeface="+mn-lt"/>
                <a:ea typeface="+mn-ea"/>
                <a:cs typeface="+mn-cs"/>
              </a:rPr>
              <a:t>a true servant, even though he proved to be unprofitable. The “outer darkness” of Matthew 25:30 need not refer to hell, even though that is often the case in the Gospels (Matt. 8:12; 22:13). It is dangerous to build theology on parables, for parables illustrate truth in vivid ways. The man was dealt with by the Lord, he lost his opportunity for service, and he gained no praise or reward. To me, that is outer darkness.” See Warren W. Wiersbe, </a:t>
            </a:r>
            <a:r>
              <a:rPr lang="en-US" sz="1200" i="1" kern="1200">
                <a:solidFill>
                  <a:schemeClr val="tx1"/>
                </a:solidFill>
                <a:effectLst/>
                <a:latin typeface="+mn-lt"/>
                <a:ea typeface="+mn-ea"/>
                <a:cs typeface="+mn-cs"/>
              </a:rPr>
              <a:t>The Bible Exposition Commentary </a:t>
            </a:r>
            <a:r>
              <a:rPr lang="en-US" sz="1200" kern="1200">
                <a:solidFill>
                  <a:schemeClr val="tx1"/>
                </a:solidFill>
                <a:effectLst/>
                <a:latin typeface="+mn-lt"/>
                <a:ea typeface="+mn-ea"/>
                <a:cs typeface="+mn-cs"/>
              </a:rPr>
              <a:t>(Wheaton: Victor Books, 1996), s.v. "Matthew 24:25". Spiros Zodhiates says, “In the first two instances, ‘outer darkness’ refers to the place of suffering for the unbelievers contrasted to the light where the believers dwell. The expression ‘outer darkness’ in Matthew 25:30 occurs at the end of the</a:t>
            </a:r>
          </a:p>
          <a:p>
            <a:r>
              <a:rPr lang="en-US" sz="1200" kern="1200">
                <a:solidFill>
                  <a:schemeClr val="tx1"/>
                </a:solidFill>
                <a:effectLst/>
                <a:latin typeface="+mn-lt"/>
                <a:ea typeface="+mn-ea"/>
                <a:cs typeface="+mn-cs"/>
              </a:rPr>
              <a:t>parable of the talents, a parable to show the necessity of serving Christ faithfully according to His investment in us. Therefore, in this instance, the ‘outer darkness’ must mean a place of far less reward for the servants who proved themselves less diligent than those who used and exercise their talents to the fullest.” See Spiros Zodhiates, </a:t>
            </a:r>
            <a:r>
              <a:rPr lang="en-US" sz="1200" i="1" kern="1200">
                <a:solidFill>
                  <a:schemeClr val="tx1"/>
                </a:solidFill>
                <a:effectLst/>
                <a:latin typeface="+mn-lt"/>
                <a:ea typeface="+mn-ea"/>
                <a:cs typeface="+mn-cs"/>
              </a:rPr>
              <a:t>Hebrew-Greek Key Word Study Bible </a:t>
            </a:r>
            <a:r>
              <a:rPr lang="en-US" sz="1200" kern="1200">
                <a:solidFill>
                  <a:schemeClr val="tx1"/>
                </a:solidFill>
                <a:effectLst/>
                <a:latin typeface="+mn-lt"/>
                <a:ea typeface="+mn-ea"/>
                <a:cs typeface="+mn-cs"/>
              </a:rPr>
              <a:t>(Chattanooga: AMG Publishers, 2008), 1270-71. Marty Cauley alerted me to these two citations. See Cauley, </a:t>
            </a:r>
            <a:r>
              <a:rPr lang="en-US" sz="1200" i="1" kern="1200">
                <a:solidFill>
                  <a:schemeClr val="tx1"/>
                </a:solidFill>
                <a:effectLst/>
                <a:latin typeface="+mn-lt"/>
                <a:ea typeface="+mn-ea"/>
                <a:cs typeface="+mn-cs"/>
              </a:rPr>
              <a:t>The Outer Darkness</a:t>
            </a:r>
            <a:r>
              <a:rPr lang="en-US" sz="1200" kern="1200">
                <a:solidFill>
                  <a:schemeClr val="tx1"/>
                </a:solidFill>
                <a:effectLst/>
                <a:latin typeface="+mn-lt"/>
                <a:ea typeface="+mn-ea"/>
                <a:cs typeface="+mn-cs"/>
              </a:rPr>
              <a:t>, 453.</a:t>
            </a:r>
          </a:p>
          <a:p>
            <a:r>
              <a:rPr lang="en-US" sz="1200" kern="1200" baseline="30000">
                <a:solidFill>
                  <a:schemeClr val="tx1"/>
                </a:solidFill>
                <a:effectLst/>
                <a:latin typeface="+mn-lt"/>
                <a:ea typeface="+mn-ea"/>
                <a:cs typeface="+mn-cs"/>
              </a:rPr>
              <a:t>2491</a:t>
            </a:r>
            <a:r>
              <a:rPr lang="en-US" sz="1200" kern="1200">
                <a:solidFill>
                  <a:schemeClr val="tx1"/>
                </a:solidFill>
                <a:effectLst/>
                <a:latin typeface="+mn-lt"/>
                <a:ea typeface="+mn-ea"/>
                <a:cs typeface="+mn-cs"/>
              </a:rPr>
              <a:t> Nolland, </a:t>
            </a:r>
            <a:r>
              <a:rPr lang="en-US" sz="1200" i="1" kern="1200">
                <a:solidFill>
                  <a:schemeClr val="tx1"/>
                </a:solidFill>
                <a:effectLst/>
                <a:latin typeface="+mn-lt"/>
                <a:ea typeface="+mn-ea"/>
                <a:cs typeface="+mn-cs"/>
              </a:rPr>
              <a:t>The Gospel of Matthew: A Commentary on the Greek Text</a:t>
            </a:r>
            <a:r>
              <a:rPr lang="en-US" sz="1200" kern="1200">
                <a:solidFill>
                  <a:schemeClr val="tx1"/>
                </a:solidFill>
                <a:effectLst/>
                <a:latin typeface="+mn-lt"/>
                <a:ea typeface="+mn-ea"/>
                <a:cs typeface="+mn-cs"/>
              </a:rPr>
              <a:t>, 357. However, Nolland equates this darkness with damnation. To prove this Nolland cites references to darkness in the Pseudepigrapha, </a:t>
            </a:r>
            <a:r>
              <a:rPr lang="en-US" sz="1200" i="1" kern="1200">
                <a:solidFill>
                  <a:schemeClr val="tx1"/>
                </a:solidFill>
                <a:effectLst/>
                <a:latin typeface="+mn-lt"/>
                <a:ea typeface="+mn-ea"/>
                <a:cs typeface="+mn-cs"/>
              </a:rPr>
              <a:t>Wis</a:t>
            </a:r>
            <a:r>
              <a:rPr lang="en-US" sz="1200" kern="1200">
                <a:solidFill>
                  <a:schemeClr val="tx1"/>
                </a:solidFill>
                <a:effectLst/>
                <a:latin typeface="+mn-lt"/>
                <a:ea typeface="+mn-ea"/>
                <a:cs typeface="+mn-cs"/>
              </a:rPr>
              <a:t>. 17:21</a:t>
            </a:r>
            <a:r>
              <a:rPr lang="en-US" sz="1200" i="1" kern="1200">
                <a:solidFill>
                  <a:schemeClr val="tx1"/>
                </a:solidFill>
                <a:effectLst/>
                <a:latin typeface="+mn-lt"/>
                <a:ea typeface="+mn-ea"/>
                <a:cs typeface="+mn-cs"/>
              </a:rPr>
              <a:t>; Pss. Sol</a:t>
            </a:r>
            <a:r>
              <a:rPr lang="en-US" sz="1200" kern="1200">
                <a:solidFill>
                  <a:schemeClr val="tx1"/>
                </a:solidFill>
                <a:effectLst/>
                <a:latin typeface="+mn-lt"/>
                <a:ea typeface="+mn-ea"/>
                <a:cs typeface="+mn-cs"/>
              </a:rPr>
              <a:t>. 14:9; and the Apocrypha, Tob. 14:10 with possible allusions to 2 Peter 2:17; Jude 13. The only justification is that when one sees the word “darkness,” it must mean final damnation. Is this not reading one’s theology into the passages?</a:t>
            </a:r>
          </a:p>
          <a:p>
            <a:r>
              <a:rPr lang="en-US" sz="1200" kern="1200" baseline="30000">
                <a:solidFill>
                  <a:schemeClr val="tx1"/>
                </a:solidFill>
                <a:effectLst/>
                <a:latin typeface="+mn-lt"/>
                <a:ea typeface="+mn-ea"/>
                <a:cs typeface="+mn-cs"/>
              </a:rPr>
              <a:t>2492</a:t>
            </a:r>
            <a:r>
              <a:rPr lang="en-US" sz="1200" kern="1200">
                <a:solidFill>
                  <a:schemeClr val="tx1"/>
                </a:solidFill>
                <a:effectLst/>
                <a:latin typeface="+mn-lt"/>
                <a:ea typeface="+mn-ea"/>
                <a:cs typeface="+mn-cs"/>
              </a:rPr>
              <a:t> See also Matthew 27:45; Mark 15:33; Acts 13:11.</a:t>
            </a:r>
          </a:p>
          <a:p>
            <a:r>
              <a:rPr lang="en-US" sz="1200" kern="1200" baseline="30000">
                <a:solidFill>
                  <a:schemeClr val="tx1"/>
                </a:solidFill>
                <a:effectLst/>
                <a:latin typeface="+mn-lt"/>
                <a:ea typeface="+mn-ea"/>
                <a:cs typeface="+mn-cs"/>
              </a:rPr>
              <a:t>2493</a:t>
            </a:r>
            <a:r>
              <a:rPr lang="en-US" sz="1200" kern="1200">
                <a:solidFill>
                  <a:schemeClr val="tx1"/>
                </a:solidFill>
                <a:effectLst/>
                <a:latin typeface="+mn-lt"/>
                <a:ea typeface="+mn-ea"/>
                <a:cs typeface="+mn-cs"/>
              </a:rPr>
              <a:t> Only Christ uses the term, and it is found only in Matthew 8:12; 22:13; 25:30. The region in view is simply outside some other region, contiguous to it. As Matthew puts it, it is in “that place.” In two of the references, a house of feasting is in view. In these passages the King comes into the banquet hall, and then some guests are sent out of it. The banquet hall is brilliantly lit up, but, by contrast, the gardens around them are in black darkness. All that is meant is “darkness which is without, outside the house.”</a:t>
            </a:r>
          </a:p>
          <a:p>
            <a:r>
              <a:rPr lang="en-US" sz="1200" kern="1200" baseline="30000">
                <a:solidFill>
                  <a:schemeClr val="tx1"/>
                </a:solidFill>
                <a:effectLst/>
                <a:latin typeface="+mn-lt"/>
                <a:ea typeface="+mn-ea"/>
                <a:cs typeface="+mn-cs"/>
              </a:rPr>
              <a:t>2494</a:t>
            </a:r>
            <a:r>
              <a:rPr lang="en-US" sz="1200" kern="1200">
                <a:solidFill>
                  <a:schemeClr val="tx1"/>
                </a:solidFill>
                <a:effectLst/>
                <a:latin typeface="+mn-lt"/>
                <a:ea typeface="+mn-ea"/>
                <a:cs typeface="+mn-cs"/>
              </a:rPr>
              <a:t> Pagenkemper, "An Analysis of the Rejection Motif in the Synoptic Parables and Its Relationship to Pauline Soteriology", 114.</a:t>
            </a:r>
          </a:p>
          <a:p>
            <a:r>
              <a:rPr lang="en-US" sz="1200" kern="1200" baseline="30000">
                <a:solidFill>
                  <a:schemeClr val="tx1"/>
                </a:solidFill>
                <a:effectLst/>
                <a:latin typeface="+mn-lt"/>
                <a:ea typeface="+mn-ea"/>
                <a:cs typeface="+mn-cs"/>
              </a:rPr>
              <a:t>2495</a:t>
            </a:r>
            <a:r>
              <a:rPr lang="en-US" sz="1200" kern="1200">
                <a:solidFill>
                  <a:schemeClr val="tx1"/>
                </a:solidFill>
                <a:effectLst/>
                <a:latin typeface="+mn-lt"/>
                <a:ea typeface="+mn-ea"/>
                <a:cs typeface="+mn-cs"/>
              </a:rPr>
              <a:t> No doubt Isaiah had the same idea in mind when he said, “Who among you fears the LORD and obeys the word of his servant? Let him who walks in the dark, who has no light, trust in the name of the LORD and rely on his God” (Isaiah 50:10, NIV). This passage appears to be a call to a true believer to cease from walking in the dark and to start trusting in God and rely on Him.</a:t>
            </a:r>
            <a:r>
              <a:rPr lang="en-US">
                <a:effectLst/>
              </a:rPr>
              <a:t> </a:t>
            </a:r>
            <a:endParaRPr lang="en-US" sz="1200" kern="1200">
              <a:solidFill>
                <a:schemeClr val="tx1"/>
              </a:solidFill>
              <a:effectLst/>
              <a:latin typeface="+mn-lt"/>
              <a:ea typeface="+mn-ea"/>
              <a:cs typeface="+mn-cs"/>
            </a:endParaRPr>
          </a:p>
          <a:p>
            <a:r>
              <a:rPr lang="en-US" sz="1200" kern="1200" baseline="30000">
                <a:solidFill>
                  <a:schemeClr val="tx1"/>
                </a:solidFill>
                <a:effectLst/>
                <a:latin typeface="+mn-lt"/>
                <a:ea typeface="+mn-ea"/>
                <a:cs typeface="+mn-cs"/>
              </a:rPr>
              <a:t>2496</a:t>
            </a:r>
            <a:r>
              <a:rPr lang="en-US" sz="1200" kern="1200">
                <a:solidFill>
                  <a:schemeClr val="tx1"/>
                </a:solidFill>
                <a:effectLst/>
                <a:latin typeface="+mn-lt"/>
                <a:ea typeface="+mn-ea"/>
                <a:cs typeface="+mn-cs"/>
              </a:rPr>
              <a:t> Thayer seems to agree when he says the phrase refers to “the darkness outside the limits of the lighted palace.” Joseph H. Thayer, </a:t>
            </a:r>
            <a:r>
              <a:rPr lang="en-US" sz="1200" i="1" kern="1200">
                <a:solidFill>
                  <a:schemeClr val="tx1"/>
                </a:solidFill>
                <a:effectLst/>
                <a:latin typeface="+mn-lt"/>
                <a:ea typeface="+mn-ea"/>
                <a:cs typeface="+mn-cs"/>
              </a:rPr>
              <a:t>Thayer's Greek-English Lexicon of the Greek New Testament </a:t>
            </a:r>
            <a:r>
              <a:rPr lang="en-US" sz="1200" kern="1200">
                <a:solidFill>
                  <a:schemeClr val="tx1"/>
                </a:solidFill>
                <a:effectLst/>
                <a:latin typeface="+mn-lt"/>
                <a:ea typeface="+mn-ea"/>
                <a:cs typeface="+mn-cs"/>
              </a:rPr>
              <a:t>(Grand Rapids: Associate Publishers and Authors, 1889), 226.</a:t>
            </a:r>
          </a:p>
          <a:p>
            <a:r>
              <a:rPr lang="en-US" sz="1200" kern="1200" baseline="30000">
                <a:solidFill>
                  <a:schemeClr val="tx1"/>
                </a:solidFill>
                <a:effectLst/>
                <a:latin typeface="+mn-lt"/>
                <a:ea typeface="+mn-ea"/>
                <a:cs typeface="+mn-cs"/>
              </a:rPr>
              <a:t>2497</a:t>
            </a:r>
            <a:r>
              <a:rPr lang="en-US" sz="1200" kern="1200">
                <a:solidFill>
                  <a:schemeClr val="tx1"/>
                </a:solidFill>
                <a:effectLst/>
                <a:latin typeface="+mn-lt"/>
                <a:ea typeface="+mn-ea"/>
                <a:cs typeface="+mn-cs"/>
              </a:rPr>
              <a:t> Darrell Bock, in his commentary on Luke, misunderstands this when he says, “Outer darkness does not mean being on the edge of the kingdom or on the edge of light, excluded only from participating in kingdom administration. It means totally outside. The kingdom is light, so one cannot be in darkness and in the kingdom at the same time, much less in outer darkness!” Darrell L Bock, Luke 9:51-24:53, Baker Exegetical Commentary on the New Testament (Grand Rapids: Baker Books, 1996) 1183. Also, sinful people who are lawless can certainly be “in” the kingdom; see Matthew 5:19, Revelation 20:7-10. They are not “totally outside” in a geographical sense, but they are certainly totally outside the company of the </a:t>
            </a:r>
            <a:r>
              <a:rPr lang="en-US" sz="1200" i="1" kern="1200">
                <a:solidFill>
                  <a:schemeClr val="tx1"/>
                </a:solidFill>
                <a:effectLst/>
                <a:latin typeface="+mn-lt"/>
                <a:ea typeface="+mn-ea"/>
                <a:cs typeface="+mn-cs"/>
              </a:rPr>
              <a:t>Metochoi </a:t>
            </a:r>
            <a:r>
              <a:rPr lang="en-US" sz="1200" kern="1200">
                <a:solidFill>
                  <a:schemeClr val="tx1"/>
                </a:solidFill>
                <a:effectLst/>
                <a:latin typeface="+mn-lt"/>
                <a:ea typeface="+mn-ea"/>
                <a:cs typeface="+mn-cs"/>
              </a:rPr>
              <a:t>and co-heirship with Christ.</a:t>
            </a:r>
          </a:p>
          <a:p>
            <a:r>
              <a:rPr lang="en-US" sz="1200" kern="1200" baseline="30000">
                <a:solidFill>
                  <a:schemeClr val="tx1"/>
                </a:solidFill>
                <a:effectLst/>
                <a:latin typeface="+mn-lt"/>
                <a:ea typeface="+mn-ea"/>
                <a:cs typeface="+mn-cs"/>
              </a:rPr>
              <a:t>2498</a:t>
            </a:r>
            <a:r>
              <a:rPr lang="en-US" sz="1200" kern="1200">
                <a:solidFill>
                  <a:schemeClr val="tx1"/>
                </a:solidFill>
                <a:effectLst/>
                <a:latin typeface="+mn-lt"/>
                <a:ea typeface="+mn-ea"/>
                <a:cs typeface="+mn-cs"/>
              </a:rPr>
              <a:t> John F. Walvoord, </a:t>
            </a:r>
            <a:r>
              <a:rPr lang="en-US" sz="1200" i="1" kern="1200">
                <a:solidFill>
                  <a:schemeClr val="tx1"/>
                </a:solidFill>
                <a:effectLst/>
                <a:latin typeface="+mn-lt"/>
                <a:ea typeface="+mn-ea"/>
                <a:cs typeface="+mn-cs"/>
              </a:rPr>
              <a:t>The Prophecy Knowledge Handbook </a:t>
            </a:r>
            <a:r>
              <a:rPr lang="en-US" sz="1200" kern="1200">
                <a:solidFill>
                  <a:schemeClr val="tx1"/>
                </a:solidFill>
                <a:effectLst/>
                <a:latin typeface="+mn-lt"/>
                <a:ea typeface="+mn-ea"/>
                <a:cs typeface="+mn-cs"/>
              </a:rPr>
              <a:t>(Dallas: Dallas Seminary Press, 1990), 618. Similarly Marty Cauley places this supper on earth after the revelation and opines that it lasts “throughout the millennial age,” Cauley, </a:t>
            </a:r>
            <a:r>
              <a:rPr lang="en-US" sz="1200" i="1" kern="1200">
                <a:solidFill>
                  <a:schemeClr val="tx1"/>
                </a:solidFill>
                <a:effectLst/>
                <a:latin typeface="+mn-lt"/>
                <a:ea typeface="+mn-ea"/>
                <a:cs typeface="+mn-cs"/>
              </a:rPr>
              <a:t>The Outer Darkness</a:t>
            </a:r>
            <a:r>
              <a:rPr lang="en-US" sz="1200" kern="1200">
                <a:solidFill>
                  <a:schemeClr val="tx1"/>
                </a:solidFill>
                <a:effectLst/>
                <a:latin typeface="+mn-lt"/>
                <a:ea typeface="+mn-ea"/>
                <a:cs typeface="+mn-cs"/>
              </a:rPr>
              <a:t>, 970.</a:t>
            </a:r>
          </a:p>
          <a:p>
            <a:r>
              <a:rPr lang="en-US" sz="1200" kern="1200" baseline="30000">
                <a:solidFill>
                  <a:schemeClr val="tx1"/>
                </a:solidFill>
                <a:effectLst/>
                <a:latin typeface="+mn-lt"/>
                <a:ea typeface="+mn-ea"/>
                <a:cs typeface="+mn-cs"/>
              </a:rPr>
              <a:t>2499</a:t>
            </a:r>
            <a:r>
              <a:rPr lang="en-US" sz="1200" kern="1200">
                <a:solidFill>
                  <a:schemeClr val="tx1"/>
                </a:solidFill>
                <a:effectLst/>
                <a:latin typeface="+mn-lt"/>
                <a:ea typeface="+mn-ea"/>
                <a:cs typeface="+mn-cs"/>
              </a:rPr>
              <a:t> Leon Morris cannot bring himself to say “final damnation,” so he describes this as a place of “uncomfortable lodging of those who are rejected.” Morris, </a:t>
            </a:r>
            <a:r>
              <a:rPr lang="en-US" sz="1200" i="1" kern="1200">
                <a:solidFill>
                  <a:schemeClr val="tx1"/>
                </a:solidFill>
                <a:effectLst/>
                <a:latin typeface="+mn-lt"/>
                <a:ea typeface="+mn-ea"/>
                <a:cs typeface="+mn-cs"/>
              </a:rPr>
              <a:t>The Gospel According to Matthew</a:t>
            </a:r>
            <a:r>
              <a:rPr lang="en-US" sz="1200" kern="1200">
                <a:solidFill>
                  <a:schemeClr val="tx1"/>
                </a:solidFill>
                <a:effectLst/>
                <a:latin typeface="+mn-lt"/>
                <a:ea typeface="+mn-ea"/>
                <a:cs typeface="+mn-cs"/>
              </a:rPr>
              <a:t>, 552.</a:t>
            </a:r>
          </a:p>
          <a:p>
            <a:r>
              <a:rPr lang="en-US" sz="1200" kern="1200" baseline="30000">
                <a:solidFill>
                  <a:schemeClr val="tx1"/>
                </a:solidFill>
                <a:effectLst/>
                <a:latin typeface="+mn-lt"/>
                <a:ea typeface="+mn-ea"/>
                <a:cs typeface="+mn-cs"/>
              </a:rPr>
              <a:t>2500</a:t>
            </a:r>
            <a:r>
              <a:rPr lang="en-US" sz="1200" kern="1200">
                <a:solidFill>
                  <a:schemeClr val="tx1"/>
                </a:solidFill>
                <a:effectLst/>
                <a:latin typeface="+mn-lt"/>
                <a:ea typeface="+mn-ea"/>
                <a:cs typeface="+mn-cs"/>
              </a:rPr>
              <a:t> Charles Stanley, </a:t>
            </a:r>
            <a:r>
              <a:rPr lang="en-US" sz="1200" i="1" kern="1200">
                <a:solidFill>
                  <a:schemeClr val="tx1"/>
                </a:solidFill>
                <a:effectLst/>
                <a:latin typeface="+mn-lt"/>
                <a:ea typeface="+mn-ea"/>
                <a:cs typeface="+mn-cs"/>
              </a:rPr>
              <a:t>Eternal Security: Can You Be Sure?" </a:t>
            </a:r>
            <a:r>
              <a:rPr lang="en-US" sz="1200" kern="1200">
                <a:solidFill>
                  <a:schemeClr val="tx1"/>
                </a:solidFill>
                <a:effectLst/>
                <a:latin typeface="+mn-lt"/>
                <a:ea typeface="+mn-ea"/>
                <a:cs typeface="+mn-cs"/>
              </a:rPr>
              <a:t>(Nashville: Oliver Nelson, 1990), 126.</a:t>
            </a:r>
          </a:p>
          <a:p>
            <a:r>
              <a:rPr lang="en-US" sz="1200" kern="1200" baseline="30000">
                <a:solidFill>
                  <a:schemeClr val="tx1"/>
                </a:solidFill>
                <a:effectLst/>
                <a:latin typeface="+mn-lt"/>
                <a:ea typeface="+mn-ea"/>
                <a:cs typeface="+mn-cs"/>
              </a:rPr>
              <a:t>2501</a:t>
            </a:r>
            <a:r>
              <a:rPr lang="en-US" sz="1200" kern="1200">
                <a:solidFill>
                  <a:schemeClr val="tx1"/>
                </a:solidFill>
                <a:effectLst/>
                <a:latin typeface="+mn-lt"/>
                <a:ea typeface="+mn-ea"/>
                <a:cs typeface="+mn-cs"/>
              </a:rPr>
              <a:t> Pagenkemper, "An Analysis of the Rejection Motif in the Synoptic Parables and Its Relationship to Pauline Soteriology", 113. In the interpretation given in this chapter, we do not suggest that this exclusion is from “the initial banquet at the beginning of the [millennial] kingdom.” There is no literal banquet in the kingdom. Instead, the entire kingdom era is called a banquet, a Messianic Banquet. The unfaithful believer is being exluded from the Marriage Banquet of the Lamb in the New Jerusalem prior to the second coming.</a:t>
            </a:r>
          </a:p>
          <a:p>
            <a:r>
              <a:rPr lang="en-US" sz="1200" kern="1200" baseline="30000">
                <a:solidFill>
                  <a:schemeClr val="tx1"/>
                </a:solidFill>
                <a:effectLst/>
                <a:latin typeface="+mn-lt"/>
                <a:ea typeface="+mn-ea"/>
                <a:cs typeface="+mn-cs"/>
              </a:rPr>
              <a:t>2502</a:t>
            </a:r>
            <a:r>
              <a:rPr lang="en-US" sz="1200" kern="1200">
                <a:solidFill>
                  <a:schemeClr val="tx1"/>
                </a:solidFill>
                <a:effectLst/>
                <a:latin typeface="+mn-lt"/>
                <a:ea typeface="+mn-ea"/>
                <a:cs typeface="+mn-cs"/>
              </a:rPr>
              <a:t> See the section on the Duration of Remorse in chapter 48, pp. 761 ff. Also p. 322.</a:t>
            </a:r>
          </a:p>
          <a:p>
            <a:r>
              <a:rPr lang="en-US" sz="1200" kern="1200" baseline="30000">
                <a:solidFill>
                  <a:schemeClr val="tx1"/>
                </a:solidFill>
                <a:effectLst/>
                <a:latin typeface="+mn-lt"/>
                <a:ea typeface="+mn-ea"/>
                <a:cs typeface="+mn-cs"/>
              </a:rPr>
              <a:t>2503</a:t>
            </a:r>
            <a:r>
              <a:rPr lang="en-US" sz="1200" kern="1200">
                <a:solidFill>
                  <a:schemeClr val="tx1"/>
                </a:solidFill>
                <a:effectLst/>
                <a:latin typeface="+mn-lt"/>
                <a:ea typeface="+mn-ea"/>
                <a:cs typeface="+mn-cs"/>
              </a:rPr>
              <a:t> For example, Craig Blomberg says, “If such gradations are not perceptible or do not matter, why introduce them in the first place? And if they are imperceptible and do not matter, then how can they be motivation for a life that pleases God now?” Blomberg, "Degrees of Reward in the Kingdom of Heaven?," 162.</a:t>
            </a:r>
          </a:p>
          <a:p>
            <a:endParaRPr lang="en-US" sz="1200" kern="1200">
              <a:solidFill>
                <a:schemeClr val="tx1"/>
              </a:solidFill>
              <a:effectLst/>
              <a:latin typeface="+mn-lt"/>
              <a:ea typeface="+mn-ea"/>
              <a:cs typeface="+mn-cs"/>
            </a:endParaRPr>
          </a:p>
          <a:p>
            <a:r>
              <a:rPr lang="en-US"/>
              <a:t>—Joseph Dillow, </a:t>
            </a:r>
            <a:r>
              <a:rPr lang="en-US" i="1"/>
              <a:t>Final Destiny</a:t>
            </a:r>
            <a:r>
              <a:rPr lang="en-US" i="0"/>
              <a:t>, 773-777</a:t>
            </a:r>
          </a:p>
          <a:p>
            <a:r>
              <a:rPr lang="en-US" i="0"/>
              <a:t>___________________</a:t>
            </a:r>
          </a:p>
          <a:p>
            <a:r>
              <a:rPr lang="en-US" i="0"/>
              <a:t>LC-07-Official Presentation-104</a:t>
            </a:r>
          </a:p>
          <a:p>
            <a:r>
              <a:rPr lang="en-US" i="0"/>
              <a:t>LC-08-Preparation for Death-59</a:t>
            </a:r>
          </a:p>
          <a:p>
            <a:r>
              <a:rPr lang="en-US" i="0"/>
              <a:t>NS-01-Matt15-28—slide 209</a:t>
            </a:r>
            <a:endParaRPr lang="en-US"/>
          </a:p>
          <a:p>
            <a:endParaRPr lang="en-US"/>
          </a:p>
        </p:txBody>
      </p:sp>
      <p:sp>
        <p:nvSpPr>
          <p:cNvPr id="4" name="Slide Number Placeholder 3"/>
          <p:cNvSpPr>
            <a:spLocks noGrp="1"/>
          </p:cNvSpPr>
          <p:nvPr>
            <p:ph type="sldNum" sz="quarter" idx="5"/>
          </p:nvPr>
        </p:nvSpPr>
        <p:spPr/>
        <p:txBody>
          <a:bodyPr/>
          <a:lstStyle/>
          <a:p>
            <a:fld id="{C655B0B5-E42E-4986-80AC-A7650ED7D9A5}" type="slidenum">
              <a:rPr lang="en-GB" smtClean="0"/>
              <a:t>104</a:t>
            </a:fld>
            <a:endParaRPr lang="en-GB"/>
          </a:p>
        </p:txBody>
      </p:sp>
    </p:spTree>
    <p:extLst>
      <p:ext uri="{BB962C8B-B14F-4D97-AF65-F5344CB8AC3E}">
        <p14:creationId xmlns:p14="http://schemas.microsoft.com/office/powerpoint/2010/main" val="237195007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base" latinLnBrk="0" hangingPunct="1">
              <a:lnSpc>
                <a:spcPct val="100000"/>
              </a:lnSpc>
              <a:spcBef>
                <a:spcPct val="0"/>
              </a:spcBef>
              <a:spcAft>
                <a:spcPct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473614" rtl="0" eaLnBrk="1" fontAlgn="base" latinLnBrk="0" hangingPunct="1">
                <a:lnSpc>
                  <a:spcPct val="100000"/>
                </a:lnSpc>
                <a:spcBef>
                  <a:spcPct val="0"/>
                </a:spcBef>
                <a:spcAft>
                  <a:spcPct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Tree>
    <p:extLst>
      <p:ext uri="{BB962C8B-B14F-4D97-AF65-F5344CB8AC3E}">
        <p14:creationId xmlns:p14="http://schemas.microsoft.com/office/powerpoint/2010/main" val="99480770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base" latinLnBrk="0" hangingPunct="1">
              <a:lnSpc>
                <a:spcPct val="100000"/>
              </a:lnSpc>
              <a:spcBef>
                <a:spcPct val="0"/>
              </a:spcBef>
              <a:spcAft>
                <a:spcPct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rPr>
              <a:pPr marL="0" marR="0" lvl="0" indent="0" algn="r" defTabSz="473614"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charset="0"/>
            </a:endParaRPr>
          </a:p>
        </p:txBody>
      </p:sp>
    </p:spTree>
    <p:extLst>
      <p:ext uri="{BB962C8B-B14F-4D97-AF65-F5344CB8AC3E}">
        <p14:creationId xmlns:p14="http://schemas.microsoft.com/office/powerpoint/2010/main" val="61708574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174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E280C04-CCB1-44A6-9F03-45862427ABFC}" type="slidenum">
              <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alt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effectLst/>
                <a:latin typeface="Lucida Grande" panose="020B0600040502020204" pitchFamily="34" charset="0"/>
              </a:rPr>
              <a:t>Taxes for Caesar</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22:15</a:t>
            </a:r>
            <a:r>
              <a:rPr lang="en-US">
                <a:effectLst/>
                <a:latin typeface="Lucida Grande" panose="020B0600040502020204" pitchFamily="34" charset="0"/>
              </a:rPr>
              <a:t>    Then the Pharisees met together to plot how to trap Jesus into saying something for which he could be arrested. </a:t>
            </a:r>
            <a:r>
              <a:rPr lang="en-US" b="1" baseline="30000">
                <a:solidFill>
                  <a:srgbClr val="006699"/>
                </a:solidFill>
                <a:effectLst/>
                <a:latin typeface="Helvetica Neue" panose="02000503000000020004" pitchFamily="2" charset="0"/>
              </a:rPr>
              <a:t>16</a:t>
            </a:r>
            <a:r>
              <a:rPr lang="en-US">
                <a:effectLst/>
                <a:latin typeface="Lucida Grande" panose="020B0600040502020204" pitchFamily="34" charset="0"/>
              </a:rPr>
              <a:t> They sent some of their disciples, along with the supporters of Herod, to meet with him. “Teacher,” they said, “we know how honest you are. You teach the way of God truthfully. You are impartial and don’t play favorites. </a:t>
            </a:r>
            <a:r>
              <a:rPr lang="en-US" b="1" baseline="30000">
                <a:solidFill>
                  <a:srgbClr val="006699"/>
                </a:solidFill>
                <a:effectLst/>
                <a:latin typeface="Helvetica Neue" panose="02000503000000020004" pitchFamily="2" charset="0"/>
              </a:rPr>
              <a:t>17</a:t>
            </a:r>
            <a:r>
              <a:rPr lang="en-US">
                <a:effectLst/>
                <a:latin typeface="Lucida Grande" panose="020B0600040502020204" pitchFamily="34" charset="0"/>
              </a:rPr>
              <a:t> Now tell us what you think about this: Is it right to pay taxes to Caesar or not?”</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22:18</a:t>
            </a:r>
            <a:r>
              <a:rPr lang="en-US">
                <a:solidFill>
                  <a:srgbClr val="000000"/>
                </a:solidFill>
                <a:effectLst/>
                <a:latin typeface="Lucida Grande" panose="020B0600040502020204" pitchFamily="34" charset="0"/>
              </a:rPr>
              <a:t>    But Jesus knew their evil motives. </a:t>
            </a:r>
            <a:r>
              <a:rPr lang="en-US">
                <a:solidFill>
                  <a:srgbClr val="FF2500"/>
                </a:solidFill>
                <a:effectLst/>
                <a:latin typeface="Lucida Grande" panose="020B0600040502020204" pitchFamily="34" charset="0"/>
              </a:rPr>
              <a:t>“You hypocrites!”</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“Why are you trying to trap me?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Here, show me the coin used for the tax.”</a:t>
            </a:r>
            <a:r>
              <a:rPr lang="en-US">
                <a:solidFill>
                  <a:srgbClr val="000000"/>
                </a:solidFill>
                <a:effectLst/>
                <a:latin typeface="Lucida Grande" panose="020B0600040502020204" pitchFamily="34" charset="0"/>
              </a:rPr>
              <a:t> When they handed him a Roman coin,</a:t>
            </a:r>
            <a:r>
              <a:rPr lang="en-US" baseline="30000">
                <a:solidFill>
                  <a:srgbClr val="000000"/>
                </a:solidFill>
                <a:effectLst/>
                <a:latin typeface="Lucida Grande" panose="020B0600040502020204" pitchFamily="34" charset="0"/>
              </a:rPr>
              <a:t>a</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20</a:t>
            </a:r>
            <a:r>
              <a:rPr lang="en-US">
                <a:solidFill>
                  <a:srgbClr val="000000"/>
                </a:solidFill>
                <a:effectLst/>
                <a:latin typeface="Lucida Grande" panose="020B0600040502020204" pitchFamily="34" charset="0"/>
              </a:rPr>
              <a:t> he asked, </a:t>
            </a:r>
            <a:r>
              <a:rPr lang="en-US">
                <a:solidFill>
                  <a:srgbClr val="FF2500"/>
                </a:solidFill>
                <a:effectLst/>
                <a:latin typeface="Lucida Grande" panose="020B0600040502020204" pitchFamily="34" charset="0"/>
              </a:rPr>
              <a:t>“Whose picture and title are stamped on it?”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22:21</a:t>
            </a:r>
            <a:r>
              <a:rPr lang="en-US">
                <a:effectLst/>
                <a:latin typeface="Lucida Grande" panose="020B0600040502020204" pitchFamily="34" charset="0"/>
              </a:rPr>
              <a:t>    “Caesar’s,” they replied. </a:t>
            </a:r>
          </a:p>
          <a:p>
            <a:pPr>
              <a:buNone/>
            </a:pPr>
            <a:endParaRPr lang="en-US">
              <a:effectLst/>
              <a:latin typeface="Lucida Grande" panose="020B0600040502020204" pitchFamily="34" charset="0"/>
            </a:endParaRPr>
          </a:p>
          <a:p>
            <a:pPr>
              <a:buNone/>
            </a:pPr>
            <a:r>
              <a:rPr lang="en-US">
                <a:solidFill>
                  <a:srgbClr val="FF2500"/>
                </a:solidFill>
                <a:effectLst/>
                <a:latin typeface="Lucida Grande" panose="020B0600040502020204" pitchFamily="34" charset="0"/>
              </a:rPr>
              <a:t>“Well, then,”</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“give to Caesar what belongs to Caesar, and give to God what belongs to God.”</a:t>
            </a:r>
            <a:br>
              <a:rPr lang="en-US">
                <a:effectLst/>
                <a:latin typeface="Lucida Grande" panose="020B0600040502020204" pitchFamily="34" charset="0"/>
              </a:rPr>
            </a:b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Matt. 22:22</a:t>
            </a:r>
            <a:r>
              <a:rPr lang="en-US">
                <a:effectLst/>
                <a:latin typeface="Lucida Grande" panose="020B0600040502020204" pitchFamily="34" charset="0"/>
              </a:rPr>
              <a:t>    His reply amazed them, and they went away.</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Taxes for Caesar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12:13</a:t>
            </a:r>
            <a:r>
              <a:rPr lang="en-US">
                <a:effectLst/>
                <a:latin typeface="Lucida Grande" panose="020B0600040502020204" pitchFamily="34" charset="0"/>
              </a:rPr>
              <a:t>    Later the leaders sent some Pharisees and supporters of Herod to trap Jesus into saying something for which he could be arrested. </a:t>
            </a:r>
            <a:r>
              <a:rPr lang="en-US" b="1" baseline="30000">
                <a:solidFill>
                  <a:srgbClr val="006699"/>
                </a:solidFill>
                <a:effectLst/>
                <a:latin typeface="Helvetica Neue" panose="02000503000000020004" pitchFamily="2" charset="0"/>
              </a:rPr>
              <a:t>14</a:t>
            </a:r>
            <a:r>
              <a:rPr lang="en-US">
                <a:effectLst/>
                <a:latin typeface="Lucida Grande" panose="020B0600040502020204" pitchFamily="34" charset="0"/>
              </a:rPr>
              <a:t> “Teacher,” they said, “we know how honest you are. You are impartial and don’t play favorites. You teach the way of God truthfully. Now tell us—is it right to pay taxes to Caesar or not? </a:t>
            </a:r>
            <a:r>
              <a:rPr lang="en-US" b="1" baseline="30000">
                <a:solidFill>
                  <a:srgbClr val="006699"/>
                </a:solidFill>
                <a:effectLst/>
                <a:latin typeface="Helvetica Neue" panose="02000503000000020004" pitchFamily="2" charset="0"/>
              </a:rPr>
              <a:t>15</a:t>
            </a:r>
            <a:r>
              <a:rPr lang="en-US">
                <a:effectLst/>
                <a:latin typeface="Lucida Grande" panose="020B0600040502020204" pitchFamily="34" charset="0"/>
              </a:rPr>
              <a:t>  Should we pay them, or shouldn’t we?” </a:t>
            </a:r>
          </a:p>
          <a:p>
            <a:pPr>
              <a:buNone/>
            </a:pPr>
            <a:endParaRPr lang="en-US">
              <a:effectLst/>
              <a:latin typeface="Lucida Grande" panose="020B0600040502020204" pitchFamily="34" charset="0"/>
            </a:endParaRPr>
          </a:p>
          <a:p>
            <a:pPr>
              <a:buNone/>
            </a:pPr>
            <a:r>
              <a:rPr lang="en-US">
                <a:solidFill>
                  <a:srgbClr val="000000"/>
                </a:solidFill>
                <a:effectLst/>
                <a:latin typeface="Lucida Grande" panose="020B0600040502020204" pitchFamily="34" charset="0"/>
              </a:rPr>
              <a:t>  Jesus saw through their hypocrisy and said, </a:t>
            </a:r>
            <a:r>
              <a:rPr lang="en-US">
                <a:solidFill>
                  <a:srgbClr val="FF2500"/>
                </a:solidFill>
                <a:effectLst/>
                <a:latin typeface="Lucida Grande" panose="020B0600040502020204" pitchFamily="34" charset="0"/>
              </a:rPr>
              <a:t>“Why are you trying to trap me? Show me a Roman coin,</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and I’ll tell you.”</a:t>
            </a:r>
          </a:p>
          <a:p>
            <a:pPr>
              <a:buNone/>
            </a:pPr>
            <a:endParaRPr lang="en-US" b="1" baseline="30000">
              <a:solidFill>
                <a:srgbClr val="006699"/>
              </a:solidFill>
              <a:effectLst/>
              <a:latin typeface="Helvetica Neue" panose="02000503000000020004" pitchFamily="2" charset="0"/>
            </a:endParaRPr>
          </a:p>
          <a:p>
            <a:pPr>
              <a:buNone/>
            </a:pPr>
            <a:r>
              <a:rPr lang="en-US" b="1" baseline="30000">
                <a:solidFill>
                  <a:srgbClr val="006699"/>
                </a:solidFill>
                <a:effectLst/>
                <a:latin typeface="Helvetica Neue" panose="02000503000000020004" pitchFamily="2" charset="0"/>
              </a:rPr>
              <a:t>16</a:t>
            </a:r>
            <a:r>
              <a:rPr lang="en-US">
                <a:solidFill>
                  <a:srgbClr val="000000"/>
                </a:solidFill>
                <a:effectLst/>
                <a:latin typeface="Lucida Grande" panose="020B0600040502020204" pitchFamily="34" charset="0"/>
              </a:rPr>
              <a:t> When they handed it to him, he asked, </a:t>
            </a:r>
            <a:r>
              <a:rPr lang="en-US">
                <a:solidFill>
                  <a:srgbClr val="FF2500"/>
                </a:solidFill>
                <a:effectLst/>
                <a:latin typeface="Lucida Grande" panose="020B0600040502020204" pitchFamily="34" charset="0"/>
              </a:rPr>
              <a:t>“Whose picture and title are stamped on it?”</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  “Caesar’s,” they replied.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Mark 12:17</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“Well, then,”</a:t>
            </a:r>
            <a:r>
              <a:rPr lang="en-US">
                <a:solidFill>
                  <a:srgbClr val="000000"/>
                </a:solidFill>
                <a:effectLst/>
                <a:latin typeface="Lucida Grande" panose="020B0600040502020204" pitchFamily="34" charset="0"/>
              </a:rPr>
              <a:t> Jesus said, </a:t>
            </a:r>
            <a:r>
              <a:rPr lang="en-US">
                <a:solidFill>
                  <a:srgbClr val="FF2500"/>
                </a:solidFill>
                <a:effectLst/>
                <a:latin typeface="Lucida Grande" panose="020B0600040502020204" pitchFamily="34" charset="0"/>
              </a:rPr>
              <a:t>“give to Caesar what belongs to Caesar, and give to God what belongs to God.”</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His reply completely amazed them.</a:t>
            </a: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Taxes for Caesar</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20:20</a:t>
            </a:r>
            <a:r>
              <a:rPr lang="en-US">
                <a:effectLst/>
                <a:latin typeface="Lucida Grande" panose="020B0600040502020204" pitchFamily="34" charset="0"/>
              </a:rPr>
              <a:t>    Watching for their opportunity, the leaders sent spies pretending to be honest men. They tried to get Jesus to say something that could be reported to the Roman governor so he would arrest Jesus. </a:t>
            </a:r>
            <a:r>
              <a:rPr lang="en-US" b="1" baseline="30000">
                <a:solidFill>
                  <a:srgbClr val="006699"/>
                </a:solidFill>
                <a:effectLst/>
                <a:latin typeface="Helvetica Neue" panose="02000503000000020004" pitchFamily="2" charset="0"/>
              </a:rPr>
              <a:t>21</a:t>
            </a:r>
            <a:r>
              <a:rPr lang="en-US">
                <a:effectLst/>
                <a:latin typeface="Lucida Grande" panose="020B0600040502020204" pitchFamily="34" charset="0"/>
              </a:rPr>
              <a:t> “Teacher,” they said, “we know that you speak and teach what is right and are not influenced by what others think. You teach the way of God truthfully. </a:t>
            </a:r>
            <a:r>
              <a:rPr lang="en-US" b="1" baseline="30000">
                <a:solidFill>
                  <a:srgbClr val="006699"/>
                </a:solidFill>
                <a:effectLst/>
                <a:latin typeface="Helvetica Neue" panose="02000503000000020004" pitchFamily="2" charset="0"/>
              </a:rPr>
              <a:t>22</a:t>
            </a:r>
            <a:r>
              <a:rPr lang="en-US">
                <a:effectLst/>
                <a:latin typeface="Lucida Grande" panose="020B0600040502020204" pitchFamily="34" charset="0"/>
              </a:rPr>
              <a:t> Now tell us—is it right for us to pay taxes to Caesar or not?”</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20:23</a:t>
            </a:r>
            <a:r>
              <a:rPr lang="en-US">
                <a:solidFill>
                  <a:srgbClr val="000000"/>
                </a:solidFill>
                <a:effectLst/>
                <a:latin typeface="Lucida Grande" panose="020B0600040502020204" pitchFamily="34" charset="0"/>
              </a:rPr>
              <a:t>    He saw through their trickery and said, </a:t>
            </a:r>
            <a:r>
              <a:rPr lang="en-US" b="1" baseline="30000">
                <a:solidFill>
                  <a:srgbClr val="006699"/>
                </a:solidFill>
                <a:effectLst/>
                <a:latin typeface="Helvetica Neue" panose="02000503000000020004" pitchFamily="2" charset="0"/>
              </a:rPr>
              <a:t>24</a:t>
            </a:r>
            <a:r>
              <a:rPr lang="en-US">
                <a:solidFill>
                  <a:srgbClr val="FF2500"/>
                </a:solidFill>
                <a:effectLst/>
                <a:latin typeface="Lucida Grande" panose="020B0600040502020204" pitchFamily="34" charset="0"/>
              </a:rPr>
              <a:t> “Show me a Roman coin.</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Whose picture and title are stamped on it?”</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pPr>
              <a:buNone/>
            </a:pPr>
            <a:endParaRPr lang="en-US">
              <a:effectLst/>
              <a:latin typeface="Lucida Grande" panose="020B0600040502020204" pitchFamily="34" charset="0"/>
            </a:endParaRPr>
          </a:p>
          <a:p>
            <a:pPr>
              <a:buNone/>
            </a:pPr>
            <a:r>
              <a:rPr lang="en-US">
                <a:effectLst/>
                <a:latin typeface="Lucida Grande" panose="020B0600040502020204" pitchFamily="34" charset="0"/>
              </a:rPr>
              <a:t>  “Caesar’s,” they replied.</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Luke 20:25</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“Well then,”</a:t>
            </a:r>
            <a:r>
              <a:rPr lang="en-US">
                <a:solidFill>
                  <a:srgbClr val="000000"/>
                </a:solidFill>
                <a:effectLst/>
                <a:latin typeface="Lucida Grande" panose="020B0600040502020204" pitchFamily="34" charset="0"/>
              </a:rPr>
              <a:t> he said, </a:t>
            </a:r>
            <a:r>
              <a:rPr lang="en-US">
                <a:solidFill>
                  <a:srgbClr val="FF2500"/>
                </a:solidFill>
                <a:effectLst/>
                <a:latin typeface="Lucida Grande" panose="020B0600040502020204" pitchFamily="34" charset="0"/>
              </a:rPr>
              <a:t>“give to Caesar what belongs to Caesar, and give to God what belongs to God.”</a:t>
            </a:r>
          </a:p>
          <a:p>
            <a:pPr>
              <a:buNone/>
            </a:pPr>
            <a:endParaRPr lang="en-US">
              <a:effectLst/>
              <a:latin typeface="Lucida Grande" panose="020B0600040502020204" pitchFamily="34" charset="0"/>
            </a:endParaRPr>
          </a:p>
          <a:p>
            <a:r>
              <a:rPr lang="en-US" b="1">
                <a:solidFill>
                  <a:srgbClr val="006699"/>
                </a:solidFill>
                <a:effectLst/>
                <a:latin typeface="Helvetica Neue" panose="02000503000000020004" pitchFamily="2" charset="0"/>
              </a:rPr>
              <a:t>Luke 20:26</a:t>
            </a:r>
            <a:r>
              <a:rPr lang="en-US">
                <a:effectLst/>
                <a:latin typeface="Lucida Grande" panose="020B0600040502020204" pitchFamily="34" charset="0"/>
              </a:rPr>
              <a:t>    So they failed to trap him by what he said in front of the people. Instead, they were amazed by his answer, and they became silent. </a:t>
            </a:r>
          </a:p>
        </p:txBody>
      </p:sp>
      <p:sp>
        <p:nvSpPr>
          <p:cNvPr id="4" name="Slide Number Placeholder 3"/>
          <p:cNvSpPr>
            <a:spLocks noGrp="1"/>
          </p:cNvSpPr>
          <p:nvPr>
            <p:ph type="sldNum" sz="quarter" idx="5"/>
          </p:nvPr>
        </p:nvSpPr>
        <p:spPr/>
        <p:txBody>
          <a:bodyPr/>
          <a:lstStyle/>
          <a:p>
            <a:fld id="{C655B0B5-E42E-4986-80AC-A7650ED7D9A5}" type="slidenum">
              <a:rPr lang="en-GB" smtClean="0"/>
              <a:t>108</a:t>
            </a:fld>
            <a:endParaRPr lang="en-GB"/>
          </a:p>
        </p:txBody>
      </p:sp>
    </p:spTree>
    <p:extLst>
      <p:ext uri="{BB962C8B-B14F-4D97-AF65-F5344CB8AC3E}">
        <p14:creationId xmlns:p14="http://schemas.microsoft.com/office/powerpoint/2010/main" val="274738172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__________</a:t>
            </a:r>
          </a:p>
          <a:p>
            <a:r>
              <a:rPr lang="en-US" sz="1200" kern="1200">
                <a:solidFill>
                  <a:schemeClr val="tx1"/>
                </a:solidFill>
                <a:effectLst/>
                <a:latin typeface="Arial"/>
                <a:ea typeface="+mn-ea"/>
                <a:cs typeface="Arial"/>
              </a:rPr>
              <a:t>LC-Presentation-102</a:t>
            </a:r>
          </a:p>
          <a:p>
            <a:r>
              <a:rPr lang="en-US" sz="1200" kern="1200">
                <a:solidFill>
                  <a:schemeClr val="tx1"/>
                </a:solidFill>
                <a:effectLst/>
                <a:latin typeface="Arial"/>
                <a:ea typeface="+mn-ea"/>
                <a:cs typeface="Arial"/>
              </a:rPr>
              <a:t>NS-01-Matt15-28—slide 163</a:t>
            </a:r>
            <a:endParaRPr lang="en-US">
              <a:latin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0506575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8827748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5718934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515257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96263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177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3887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185958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solidFill>
                <a:srgbClr val="FFFFCC"/>
              </a:solidFill>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25187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2083767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8329183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677641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919030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72882205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0478866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5895280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1272148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2726249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1745641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9778937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73011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1654029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9254869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94410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25646952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8727331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04855219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4927186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35526130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1465840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2350633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08606735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19554220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91713742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8165863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1014048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8873525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7199883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319548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6385285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7109681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3829770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6128983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6633475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6515421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595632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65999622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976477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7608207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206146389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305533876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198459804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330441911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336425919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84128200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195764813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20896569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75871189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275031118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144889593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1068"/>
          <p:cNvSpPr>
            <a:spLocks noGrp="1" noChangeArrowheads="1"/>
          </p:cNvSpPr>
          <p:nvPr>
            <p:ph type="dt" sz="quarter" idx="10"/>
          </p:nvPr>
        </p:nvSpPr>
        <p:spPr/>
        <p:txBody>
          <a:bodyPr/>
          <a:lstStyle>
            <a:lvl1pPr>
              <a:defRPr/>
            </a:lvl1pPr>
          </a:lstStyle>
          <a:p>
            <a:pPr>
              <a:defRPr/>
            </a:pPr>
            <a:endParaRPr lang="en-US">
              <a:solidFill>
                <a:srgbClr val="FFFFFF"/>
              </a:solidFill>
              <a:latin typeface="Arial"/>
            </a:endParaRPr>
          </a:p>
        </p:txBody>
      </p:sp>
      <p:sp>
        <p:nvSpPr>
          <p:cNvPr id="45" name="Rectangle 1069"/>
          <p:cNvSpPr>
            <a:spLocks noGrp="1" noChangeArrowheads="1"/>
          </p:cNvSpPr>
          <p:nvPr>
            <p:ph type="ftr" sz="quarter" idx="11"/>
          </p:nvPr>
        </p:nvSpPr>
        <p:spPr/>
        <p:txBody>
          <a:bodyPr/>
          <a:lstStyle>
            <a:lvl1pPr>
              <a:defRPr/>
            </a:lvl1pPr>
          </a:lstStyle>
          <a:p>
            <a:pPr>
              <a:defRPr/>
            </a:pPr>
            <a:endParaRPr lang="en-US">
              <a:solidFill>
                <a:srgbClr val="FFFFFF"/>
              </a:solidFill>
              <a:latin typeface="Arial"/>
            </a:endParaRPr>
          </a:p>
        </p:txBody>
      </p:sp>
      <p:sp>
        <p:nvSpPr>
          <p:cNvPr id="46" name="Rectangle 1070"/>
          <p:cNvSpPr>
            <a:spLocks noGrp="1" noChangeArrowheads="1"/>
          </p:cNvSpPr>
          <p:nvPr>
            <p:ph type="sldNum" sz="quarter" idx="12"/>
          </p:nvPr>
        </p:nvSpPr>
        <p:spPr/>
        <p:txBody>
          <a:bodyPr/>
          <a:lstStyle>
            <a:lvl1pPr>
              <a:defRPr/>
            </a:lvl1pPr>
          </a:lstStyle>
          <a:p>
            <a:pPr>
              <a:defRPr/>
            </a:pPr>
            <a:fld id="{65942D50-732B-0749-A3D3-9A7AB51B3B4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2117784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6C7ED6C-6A9B-7B4F-A78E-37508CC4BB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150754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88AA525D-1ECF-4B48-8944-3D6324548D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267122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BE1FD1F1-8A2E-EC4C-B618-830E4E8399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197356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A651EDD4-A4B4-9341-9274-278CD25C33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42817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4B557A31-A867-4740-8E87-08920FA818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856631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0221CEB-5F3F-D94E-983F-0A50EA681D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4203991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0C91BE97-DF07-5E43-AB55-395428E64E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076972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t>20/11/2025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8242257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2ED5AA2B-5FEB-7A4C-B760-4F21AC369A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846987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5AB9C94-24F2-5843-A4F5-F3240D6EBC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9377619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356B941-9D4D-6649-BCB2-E06D79FC4B5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9355060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19A88487-B206-B242-8616-7D7B99DA96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47683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latin typeface="Arial" charset="0"/>
            </a:endParaRPr>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ea typeface="ＭＳ Ｐゴシック" charset="-128"/>
                <a:cs typeface="ＭＳ Ｐゴシック" charset="-128"/>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ea typeface="ＭＳ Ｐゴシック" charset="-128"/>
                <a:cs typeface="ＭＳ Ｐゴシック" charset="-128"/>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ea typeface="ＭＳ Ｐゴシック" charset="0"/>
                <a:cs typeface="ＭＳ Ｐゴシック" charset="0"/>
              </a:defRPr>
            </a:lvl1pPr>
          </a:lstStyle>
          <a:p>
            <a:pPr>
              <a:defRPr/>
            </a:pPr>
            <a:fld id="{68231B40-3899-C747-ACBB-C007D32C1C43}" type="slidenum">
              <a:rPr lang="en-US" altLang="ja-JP"/>
              <a:pPr>
                <a:defRPr/>
              </a:pPr>
              <a:t>‹#›</a:t>
            </a:fld>
            <a:endParaRPr lang="en-US" altLang="ja-JP"/>
          </a:p>
        </p:txBody>
      </p:sp>
    </p:spTree>
    <p:extLst>
      <p:ext uri="{BB962C8B-B14F-4D97-AF65-F5344CB8AC3E}">
        <p14:creationId xmlns:p14="http://schemas.microsoft.com/office/powerpoint/2010/main" val="87338003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Helvetica" charset="0"/>
              <a:ea typeface="Osaka" charset="0"/>
              <a:cs typeface="Osak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Helvetica" charset="0"/>
              <a:ea typeface="Osaka" charset="0"/>
              <a:cs typeface="Osak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Helvetica" charset="0"/>
              <a:ea typeface="Osaka" charset="0"/>
              <a:cs typeface="Osak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sz="1800">
              <a:solidFill>
                <a:srgbClr val="FFFFFF"/>
              </a:solidFill>
              <a:latin typeface="Helvetica" charset="0"/>
              <a:ea typeface="Osaka" charset="0"/>
              <a:cs typeface="Osak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a:solidFill>
                <a:srgbClr val="FFFFFF"/>
              </a:solidFill>
              <a:latin typeface="Helvetica"/>
              <a:ea typeface="Osaka"/>
              <a:cs typeface="Osak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sz="1800" dirty="0">
              <a:solidFill>
                <a:srgbClr val="FFFFFF"/>
              </a:solidFill>
              <a:latin typeface="Helvetica"/>
              <a:ea typeface="Osaka"/>
              <a:cs typeface="Osaka"/>
            </a:endParaRPr>
          </a:p>
        </p:txBody>
      </p:sp>
      <p:sp>
        <p:nvSpPr>
          <p:cNvPr id="8" name="Date Placeholder 1"/>
          <p:cNvSpPr>
            <a:spLocks noGrp="1"/>
          </p:cNvSpPr>
          <p:nvPr>
            <p:ph type="dt" sz="half" idx="10"/>
          </p:nvPr>
        </p:nvSpPr>
        <p:spPr/>
        <p:txBody>
          <a:bodyPr/>
          <a:lstStyle>
            <a:lvl1pPr>
              <a:defRPr>
                <a:solidFill>
                  <a:schemeClr val="tx1"/>
                </a:solidFill>
                <a:latin typeface="Helvetica" charset="0"/>
                <a:ea typeface="ＭＳ Ｐゴシック" charset="0"/>
                <a:cs typeface="ＭＳ Ｐゴシック" charset="0"/>
              </a:defRPr>
            </a:lvl1pPr>
          </a:lstStyle>
          <a:p>
            <a:pPr>
              <a:defRPr/>
            </a:pPr>
            <a:fld id="{FEAFEF05-13D8-C547-8DB2-A6950F96B537}" type="datetime1">
              <a:rPr lang="en-US">
                <a:solidFill>
                  <a:srgbClr val="FFFFFF"/>
                </a:solidFill>
              </a:rPr>
              <a:pPr>
                <a:defRPr/>
              </a:pPr>
              <a:t>11/20/25</a:t>
            </a:fld>
            <a:endParaRPr lang="en-US">
              <a:solidFill>
                <a:srgbClr val="FFFFFF"/>
              </a:solidFill>
            </a:endParaRPr>
          </a:p>
        </p:txBody>
      </p:sp>
      <p:sp>
        <p:nvSpPr>
          <p:cNvPr id="9" name="Footer Placeholder 2"/>
          <p:cNvSpPr>
            <a:spLocks noGrp="1"/>
          </p:cNvSpPr>
          <p:nvPr>
            <p:ph type="ftr" sz="quarter" idx="11"/>
          </p:nvPr>
        </p:nvSpPr>
        <p:spPr/>
        <p:txBody>
          <a:bodyPr/>
          <a:lstStyle>
            <a:lvl1pPr>
              <a:defRPr>
                <a:solidFill>
                  <a:schemeClr val="tx1"/>
                </a:solidFill>
                <a:ea typeface="ＭＳ Ｐゴシック" charset="-128"/>
                <a:cs typeface="ＭＳ Ｐゴシック" charset="-128"/>
              </a:defRPr>
            </a:lvl1pPr>
          </a:lstStyle>
          <a:p>
            <a:pPr>
              <a:defRPr/>
            </a:pPr>
            <a:endParaRPr lang="en-US">
              <a:solidFill>
                <a:srgbClr val="FFFFFF"/>
              </a:solidFill>
            </a:endParaRPr>
          </a:p>
        </p:txBody>
      </p:sp>
      <p:sp>
        <p:nvSpPr>
          <p:cNvPr id="10" name="Slide Number Placeholder 3"/>
          <p:cNvSpPr>
            <a:spLocks noGrp="1"/>
          </p:cNvSpPr>
          <p:nvPr>
            <p:ph type="sldNum" sz="quarter" idx="12"/>
          </p:nvPr>
        </p:nvSpPr>
        <p:spPr>
          <a:xfrm>
            <a:off x="4267200" y="6324600"/>
            <a:ext cx="609600" cy="441325"/>
          </a:xfrm>
        </p:spPr>
        <p:txBody>
          <a:bodyPr/>
          <a:lstStyle>
            <a:lvl1pPr>
              <a:defRPr>
                <a:ea typeface="ＭＳ Ｐゴシック" charset="0"/>
                <a:cs typeface="ＭＳ Ｐゴシック" charset="0"/>
              </a:defRPr>
            </a:lvl1pPr>
          </a:lstStyle>
          <a:p>
            <a:pPr>
              <a:defRPr/>
            </a:pPr>
            <a:fld id="{0288D8DE-F7A6-1A4E-A42A-93A0EB94F0C0}" type="slidenum">
              <a:rPr lang="en-US"/>
              <a:pPr>
                <a:defRPr/>
              </a:pPr>
              <a:t>‹#›</a:t>
            </a:fld>
            <a:endParaRPr lang="en-US"/>
          </a:p>
        </p:txBody>
      </p:sp>
    </p:spTree>
    <p:extLst>
      <p:ext uri="{BB962C8B-B14F-4D97-AF65-F5344CB8AC3E}">
        <p14:creationId xmlns:p14="http://schemas.microsoft.com/office/powerpoint/2010/main" val="16010663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25"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67608" name="Rectangle 24"/>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67609" name="Rectangle 2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pPr>
              <a:defRPr/>
            </a:pPr>
            <a:fld id="{B244416E-1622-A445-949A-CC6CAD909D6F}" type="slidenum">
              <a:rPr lang="en-US"/>
              <a:pPr>
                <a:defRPr/>
              </a:pPr>
              <a:t>‹#›</a:t>
            </a:fld>
            <a:endParaRPr lang="en-US"/>
          </a:p>
        </p:txBody>
      </p:sp>
    </p:spTree>
    <p:extLst>
      <p:ext uri="{BB962C8B-B14F-4D97-AF65-F5344CB8AC3E}">
        <p14:creationId xmlns:p14="http://schemas.microsoft.com/office/powerpoint/2010/main" val="95701931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F0B0062C-568F-1F4D-9AD7-41EA77251B4F}"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0011245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0F92123C-06BC-644E-B3A1-E0865C577FE8}"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579414397"/>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901EAD4-1854-8345-B6D2-BEA77E1304FD}"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6185900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t>20/11/2025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41124006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pPr>
              <a:defRPr/>
            </a:pPr>
            <a:fld id="{965C62E8-0116-CA4D-B113-80088F3A76B4}" type="slidenum">
              <a:rPr lang="en-US"/>
              <a:pPr>
                <a:defRPr/>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401301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pPr>
              <a:defRPr/>
            </a:pPr>
            <a:fld id="{89D980F1-7ECA-D744-9058-926A5F5FE1B5}" type="slidenum">
              <a:rPr lang="en-US"/>
              <a:pPr>
                <a:defRPr/>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0128411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93C45CE2-6731-C941-9920-E9FFF4197F82}"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5939205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6899D55B-F41E-0C45-9795-B9CBD948E6F1}"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4895979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78B6AB76-533F-AB42-9DEB-A9CBA1727720}"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140841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238BDD6F-0A8B-DC47-A4F7-F22000682630}"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1365241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AD4313DA-6EEB-B047-B91E-D81EF291D263}"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476282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6846376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17361125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59469150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t>20/11/2025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4074102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77700335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75236125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93708146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92992690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86978867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26548905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80694838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46448980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5021071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18754204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94457614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8"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10"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1"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3"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5"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7"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7079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9707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smtClean="0"/>
            </a:lvl1pPr>
          </a:lstStyle>
          <a:p>
            <a:pPr>
              <a:defRPr/>
            </a:pPr>
            <a:fld id="{47854895-4BE2-A64B-8662-C11FDB479C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5438126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F41FDB0-FB8B-5D4A-BC41-49ED6ED59F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353510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E456A5A-E34C-4348-8FD6-02A307F43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9365050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D150DE4F-BD61-9B45-9D3B-0B502ED6CB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94877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56460A74-2934-E64E-ACD2-A0816AA06A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6319435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04A346B3-BED8-6E47-80E3-A62F0B12CE5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61953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22597F9-A97A-EE41-A2B0-4468941CF08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631213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A373F3E9-FB27-A147-939B-CDD5B188EB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3475394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DB11A4A-BFD7-7B41-BCE2-33CD927025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5491643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5C8FE41-8E75-CA46-921F-3D70ADC74C3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28660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1889521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35046665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2E6A113A-19E1-2B4B-9D01-55FA78E3AF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95466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6413"/>
            <a:chOff x="0" y="0"/>
            <a:chExt cx="5760" cy="4319"/>
          </a:xfrm>
        </p:grpSpPr>
        <p:sp>
          <p:nvSpPr>
            <p:cNvPr id="5"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6"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7"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 name="Freeform 1030"/>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 name="Freeform 1032"/>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1033"/>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3" name="Freeform 1035"/>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5" name="Freeform 1037"/>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7" name="Freeform 1039"/>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9"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0"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1"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3"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5"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26"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7"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9"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0" name="Freeform 1052"/>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4"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35"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6"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7"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8"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9"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41" name="Group 1063"/>
            <p:cNvGrpSpPr>
              <a:grpSpLocks/>
            </p:cNvGrpSpPr>
            <p:nvPr userDrawn="1"/>
          </p:nvGrpSpPr>
          <p:grpSpPr bwMode="auto">
            <a:xfrm>
              <a:off x="0" y="1632"/>
              <a:ext cx="5758" cy="1858"/>
              <a:chOff x="0" y="1632"/>
              <a:chExt cx="5758" cy="1858"/>
            </a:xfrm>
          </p:grpSpPr>
          <p:sp>
            <p:nvSpPr>
              <p:cNvPr id="42"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3"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3466" name="Rectangle 1066"/>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103467" name="Rectangle 1067"/>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1068"/>
          <p:cNvSpPr>
            <a:spLocks noGrp="1" noChangeArrowheads="1"/>
          </p:cNvSpPr>
          <p:nvPr>
            <p:ph type="dt" sz="quarter" idx="10"/>
          </p:nvPr>
        </p:nvSpPr>
        <p:spPr/>
        <p:txBody>
          <a:bodyPr/>
          <a:lstStyle>
            <a:lvl1pPr>
              <a:defRPr/>
            </a:lvl1pPr>
          </a:lstStyle>
          <a:p>
            <a:pPr>
              <a:defRPr/>
            </a:pPr>
            <a:endParaRPr lang="en-US"/>
          </a:p>
        </p:txBody>
      </p:sp>
      <p:sp>
        <p:nvSpPr>
          <p:cNvPr id="45" name="Rectangle 1069"/>
          <p:cNvSpPr>
            <a:spLocks noGrp="1" noChangeArrowheads="1"/>
          </p:cNvSpPr>
          <p:nvPr>
            <p:ph type="ftr" sz="quarter" idx="11"/>
          </p:nvPr>
        </p:nvSpPr>
        <p:spPr/>
        <p:txBody>
          <a:bodyPr/>
          <a:lstStyle>
            <a:lvl1pPr>
              <a:defRPr/>
            </a:lvl1pPr>
          </a:lstStyle>
          <a:p>
            <a:pPr>
              <a:defRPr/>
            </a:pPr>
            <a:endParaRPr lang="en-US"/>
          </a:p>
        </p:txBody>
      </p:sp>
      <p:sp>
        <p:nvSpPr>
          <p:cNvPr id="46" name="Rectangle 1070"/>
          <p:cNvSpPr>
            <a:spLocks noGrp="1" noChangeArrowheads="1"/>
          </p:cNvSpPr>
          <p:nvPr>
            <p:ph type="sldNum" sz="quarter" idx="12"/>
          </p:nvPr>
        </p:nvSpPr>
        <p:spPr/>
        <p:txBody>
          <a:bodyPr/>
          <a:lstStyle>
            <a:lvl1pPr>
              <a:defRPr/>
            </a:lvl1pPr>
          </a:lstStyle>
          <a:p>
            <a:pPr>
              <a:defRPr/>
            </a:pPr>
            <a:fld id="{65942D50-732B-0749-A3D3-9A7AB51B3B40}" type="slidenum">
              <a:rPr lang="en-US"/>
              <a:pPr>
                <a:defRPr/>
              </a:pPr>
              <a:t>‹#›</a:t>
            </a:fld>
            <a:endParaRPr lang="en-US"/>
          </a:p>
        </p:txBody>
      </p:sp>
    </p:spTree>
    <p:extLst>
      <p:ext uri="{BB962C8B-B14F-4D97-AF65-F5344CB8AC3E}">
        <p14:creationId xmlns:p14="http://schemas.microsoft.com/office/powerpoint/2010/main" val="12037358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F6C7ED6C-6A9B-7B4F-A78E-37508CC4BB5E}" type="slidenum">
              <a:rPr lang="en-US"/>
              <a:pPr>
                <a:defRPr/>
              </a:pPr>
              <a:t>‹#›</a:t>
            </a:fld>
            <a:endParaRPr lang="en-US"/>
          </a:p>
        </p:txBody>
      </p:sp>
    </p:spTree>
    <p:extLst>
      <p:ext uri="{BB962C8B-B14F-4D97-AF65-F5344CB8AC3E}">
        <p14:creationId xmlns:p14="http://schemas.microsoft.com/office/powerpoint/2010/main" val="23033168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88AA525D-1ECF-4B48-8944-3D6324548D04}" type="slidenum">
              <a:rPr lang="en-US"/>
              <a:pPr>
                <a:defRPr/>
              </a:pPr>
              <a:t>‹#›</a:t>
            </a:fld>
            <a:endParaRPr lang="en-US"/>
          </a:p>
        </p:txBody>
      </p:sp>
    </p:spTree>
    <p:extLst>
      <p:ext uri="{BB962C8B-B14F-4D97-AF65-F5344CB8AC3E}">
        <p14:creationId xmlns:p14="http://schemas.microsoft.com/office/powerpoint/2010/main" val="276799813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BE1FD1F1-8A2E-EC4C-B618-830E4E839961}" type="slidenum">
              <a:rPr lang="en-US"/>
              <a:pPr>
                <a:defRPr/>
              </a:pPr>
              <a:t>‹#›</a:t>
            </a:fld>
            <a:endParaRPr lang="en-US"/>
          </a:p>
        </p:txBody>
      </p:sp>
    </p:spTree>
    <p:extLst>
      <p:ext uri="{BB962C8B-B14F-4D97-AF65-F5344CB8AC3E}">
        <p14:creationId xmlns:p14="http://schemas.microsoft.com/office/powerpoint/2010/main" val="170660596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A651EDD4-A4B4-9341-9274-278CD25C3317}" type="slidenum">
              <a:rPr lang="en-US"/>
              <a:pPr>
                <a:defRPr/>
              </a:pPr>
              <a:t>‹#›</a:t>
            </a:fld>
            <a:endParaRPr lang="en-US"/>
          </a:p>
        </p:txBody>
      </p:sp>
    </p:spTree>
    <p:extLst>
      <p:ext uri="{BB962C8B-B14F-4D97-AF65-F5344CB8AC3E}">
        <p14:creationId xmlns:p14="http://schemas.microsoft.com/office/powerpoint/2010/main" val="151156439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4B557A31-A867-4740-8E87-08920FA8183D}" type="slidenum">
              <a:rPr lang="en-US"/>
              <a:pPr>
                <a:defRPr/>
              </a:pPr>
              <a:t>‹#›</a:t>
            </a:fld>
            <a:endParaRPr lang="en-US"/>
          </a:p>
        </p:txBody>
      </p:sp>
    </p:spTree>
    <p:extLst>
      <p:ext uri="{BB962C8B-B14F-4D97-AF65-F5344CB8AC3E}">
        <p14:creationId xmlns:p14="http://schemas.microsoft.com/office/powerpoint/2010/main" val="126930419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A0221CEB-5F3F-D94E-983F-0A50EA681DDC}" type="slidenum">
              <a:rPr lang="en-US"/>
              <a:pPr>
                <a:defRPr/>
              </a:pPr>
              <a:t>‹#›</a:t>
            </a:fld>
            <a:endParaRPr lang="en-US"/>
          </a:p>
        </p:txBody>
      </p:sp>
    </p:spTree>
    <p:extLst>
      <p:ext uri="{BB962C8B-B14F-4D97-AF65-F5344CB8AC3E}">
        <p14:creationId xmlns:p14="http://schemas.microsoft.com/office/powerpoint/2010/main" val="218058091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0C91BE97-DF07-5E43-AB55-395428E64E73}" type="slidenum">
              <a:rPr lang="en-US"/>
              <a:pPr>
                <a:defRPr/>
              </a:pPr>
              <a:t>‹#›</a:t>
            </a:fld>
            <a:endParaRPr lang="en-US"/>
          </a:p>
        </p:txBody>
      </p:sp>
    </p:spTree>
    <p:extLst>
      <p:ext uri="{BB962C8B-B14F-4D97-AF65-F5344CB8AC3E}">
        <p14:creationId xmlns:p14="http://schemas.microsoft.com/office/powerpoint/2010/main" val="403171757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2ED5AA2B-5FEB-7A4C-B760-4F21AC369A2B}" type="slidenum">
              <a:rPr lang="en-US"/>
              <a:pPr>
                <a:defRPr/>
              </a:pPr>
              <a:t>‹#›</a:t>
            </a:fld>
            <a:endParaRPr lang="en-US"/>
          </a:p>
        </p:txBody>
      </p:sp>
    </p:spTree>
    <p:extLst>
      <p:ext uri="{BB962C8B-B14F-4D97-AF65-F5344CB8AC3E}">
        <p14:creationId xmlns:p14="http://schemas.microsoft.com/office/powerpoint/2010/main" val="20508671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56669466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5AB9C94-24F2-5843-A4F5-F3240D6EBC73}" type="slidenum">
              <a:rPr lang="en-US"/>
              <a:pPr>
                <a:defRPr/>
              </a:pPr>
              <a:t>‹#›</a:t>
            </a:fld>
            <a:endParaRPr lang="en-US"/>
          </a:p>
        </p:txBody>
      </p:sp>
    </p:spTree>
    <p:extLst>
      <p:ext uri="{BB962C8B-B14F-4D97-AF65-F5344CB8AC3E}">
        <p14:creationId xmlns:p14="http://schemas.microsoft.com/office/powerpoint/2010/main" val="279943068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4356B941-9D4D-6649-BCB2-E06D79FC4B5F}" type="slidenum">
              <a:rPr lang="en-US"/>
              <a:pPr>
                <a:defRPr/>
              </a:pPr>
              <a:t>‹#›</a:t>
            </a:fld>
            <a:endParaRPr lang="en-US"/>
          </a:p>
        </p:txBody>
      </p:sp>
    </p:spTree>
    <p:extLst>
      <p:ext uri="{BB962C8B-B14F-4D97-AF65-F5344CB8AC3E}">
        <p14:creationId xmlns:p14="http://schemas.microsoft.com/office/powerpoint/2010/main" val="163017021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F2BADFA-14AB-7D43-9DEC-FBDC8E01488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171615984"/>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2990D8-6FB6-7F4B-BA93-C66B0DD1B80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15347027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C0E03E-4CB9-4046-90CB-81C3DEE4E8A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48491017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F1F59B9-9CB2-3B4A-AB04-B47990BE209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21412981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418287-4EB7-8B4B-B953-DF8614D14F2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38706368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618754-9569-FE4A-A296-3EFCF1FD1C0F}"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907568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DF90554-FC23-B641-972D-59DBC7F1DD6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19283692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D87B5E-C093-FB4C-A46D-39BD18CACC5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9799081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61198765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5A6F57-F07B-6D47-9520-9A044C1CC2F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3612781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E85EEF-783A-3447-B412-D5B2B7D8C6D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56545108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54615E-6C62-FF4B-8A67-53E7ADAEE19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77922256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124707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5073569"/>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9852043"/>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6829043"/>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2698689"/>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3116218"/>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4076394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3216889800"/>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5850472"/>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2522938"/>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3903902"/>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0646175"/>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6276403"/>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7615084"/>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8457490"/>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58A56D-72C2-8438-35C0-A43EF22DFE6E}"/>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53BEC4AD-7516-E815-88CF-B5C288189C21}"/>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12DBD88-5119-3399-AEF6-5BAEE4928D63}"/>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8E42668-5099-7D73-A5D8-4D5E71F6D188}"/>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D1855C8-E611-5899-CEDB-303978C82419}"/>
              </a:ext>
            </a:extLst>
          </p:cNvPr>
          <p:cNvSpPr>
            <a:spLocks noGrp="1"/>
          </p:cNvSpPr>
          <p:nvPr>
            <p:ph type="sldNum" idx="12"/>
          </p:nvPr>
        </p:nvSpPr>
        <p:spPr/>
        <p:txBody>
          <a:bodyPr/>
          <a:lstStyle>
            <a:lvl1pPr>
              <a:defRPr/>
            </a:lvl1pPr>
          </a:lstStyle>
          <a:p>
            <a:fld id="{C58641F9-4D85-6646-9531-35C434A4AD29}" type="slidenum">
              <a:rPr lang="en-US" altLang="en-US"/>
              <a:pPr/>
              <a:t>‹#›</a:t>
            </a:fld>
            <a:endParaRPr lang="en-US" altLang="en-US"/>
          </a:p>
        </p:txBody>
      </p:sp>
    </p:spTree>
    <p:extLst>
      <p:ext uri="{BB962C8B-B14F-4D97-AF65-F5344CB8AC3E}">
        <p14:creationId xmlns:p14="http://schemas.microsoft.com/office/powerpoint/2010/main" val="214870361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352206-4656-4B3C-30E0-4FA2C5C92B9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7AE3C51-DA31-1612-99C3-B51D64C8DD2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27D4340-F4BF-2588-4263-50EB39CA43A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B42717F-D06F-6087-9593-0D15C09DB2A7}"/>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3D0778F-A500-64E4-D70C-AC3EF47D5726}"/>
              </a:ext>
            </a:extLst>
          </p:cNvPr>
          <p:cNvSpPr>
            <a:spLocks noGrp="1"/>
          </p:cNvSpPr>
          <p:nvPr>
            <p:ph type="sldNum" idx="12"/>
          </p:nvPr>
        </p:nvSpPr>
        <p:spPr/>
        <p:txBody>
          <a:bodyPr/>
          <a:lstStyle>
            <a:lvl1pPr>
              <a:defRPr/>
            </a:lvl1pPr>
          </a:lstStyle>
          <a:p>
            <a:fld id="{3CD75B6B-FA8F-5545-955A-0E061DB9BE85}" type="slidenum">
              <a:rPr lang="en-US" altLang="en-US"/>
              <a:pPr/>
              <a:t>‹#›</a:t>
            </a:fld>
            <a:endParaRPr lang="en-US" altLang="en-US"/>
          </a:p>
        </p:txBody>
      </p:sp>
    </p:spTree>
    <p:extLst>
      <p:ext uri="{BB962C8B-B14F-4D97-AF65-F5344CB8AC3E}">
        <p14:creationId xmlns:p14="http://schemas.microsoft.com/office/powerpoint/2010/main" val="12937790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4BC65-210E-A6DF-4784-484F8E9F52FE}"/>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41C978EA-BE29-2C65-5D20-DAE7D810DACB}"/>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390FF47E-05C9-4E80-C00B-48E14B8618A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7B6EA58D-EA0F-1DEA-93A7-B56BDF28173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CE066F8-9DCB-E8B5-78F6-B38BF144DD66}"/>
              </a:ext>
            </a:extLst>
          </p:cNvPr>
          <p:cNvSpPr>
            <a:spLocks noGrp="1"/>
          </p:cNvSpPr>
          <p:nvPr>
            <p:ph type="sldNum" idx="12"/>
          </p:nvPr>
        </p:nvSpPr>
        <p:spPr/>
        <p:txBody>
          <a:bodyPr/>
          <a:lstStyle>
            <a:lvl1pPr>
              <a:defRPr/>
            </a:lvl1pPr>
          </a:lstStyle>
          <a:p>
            <a:fld id="{F3BA1832-6BD6-2244-89A9-A97C2D82BFD5}" type="slidenum">
              <a:rPr lang="en-US" altLang="en-US"/>
              <a:pPr/>
              <a:t>‹#›</a:t>
            </a:fld>
            <a:endParaRPr lang="en-US" altLang="en-US"/>
          </a:p>
        </p:txBody>
      </p:sp>
    </p:spTree>
    <p:extLst>
      <p:ext uri="{BB962C8B-B14F-4D97-AF65-F5344CB8AC3E}">
        <p14:creationId xmlns:p14="http://schemas.microsoft.com/office/powerpoint/2010/main" val="371965187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427706275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E19F7A-032F-628F-DB3F-7ACE4C664C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C151A1-C2B3-C40B-9D31-44A8BCC8F8B2}"/>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E7AC4F1-F0B3-AF53-7878-40282606120F}"/>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4E01557-BDE1-0539-B00D-D6B5ECADFEC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F962E235-BBC4-452D-8273-F274806C3B9F}"/>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7DD788F-FF81-8156-58C3-B2C77001DD15}"/>
              </a:ext>
            </a:extLst>
          </p:cNvPr>
          <p:cNvSpPr>
            <a:spLocks noGrp="1"/>
          </p:cNvSpPr>
          <p:nvPr>
            <p:ph type="sldNum" idx="12"/>
          </p:nvPr>
        </p:nvSpPr>
        <p:spPr/>
        <p:txBody>
          <a:bodyPr/>
          <a:lstStyle>
            <a:lvl1pPr>
              <a:defRPr/>
            </a:lvl1pPr>
          </a:lstStyle>
          <a:p>
            <a:fld id="{FE31BFC3-D956-644D-BE00-D5512F19CD4F}" type="slidenum">
              <a:rPr lang="en-US" altLang="en-US"/>
              <a:pPr/>
              <a:t>‹#›</a:t>
            </a:fld>
            <a:endParaRPr lang="en-US" altLang="en-US"/>
          </a:p>
        </p:txBody>
      </p:sp>
    </p:spTree>
    <p:extLst>
      <p:ext uri="{BB962C8B-B14F-4D97-AF65-F5344CB8AC3E}">
        <p14:creationId xmlns:p14="http://schemas.microsoft.com/office/powerpoint/2010/main" val="89571195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805374-0A34-C57D-19FC-527A4171C6F8}"/>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29EFFD88-356C-321A-B43F-7E742DD65F51}"/>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9384BA13-3B3C-CB55-A895-82B61557B7DF}"/>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B31D559-C20E-FC8E-B4BD-DFF8ACAFD5C4}"/>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5B2BC60F-B60E-6A7D-C3E1-22E3321C4CF5}"/>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1450102-3BFF-6D6A-EC73-B901B9335B6E}"/>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9AEC3A-0758-13E9-76B1-DDE0F4184E72}"/>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D736B609-D6DC-4004-D9A1-52937DE41AA1}"/>
              </a:ext>
            </a:extLst>
          </p:cNvPr>
          <p:cNvSpPr>
            <a:spLocks noGrp="1"/>
          </p:cNvSpPr>
          <p:nvPr>
            <p:ph type="sldNum" idx="12"/>
          </p:nvPr>
        </p:nvSpPr>
        <p:spPr/>
        <p:txBody>
          <a:bodyPr/>
          <a:lstStyle>
            <a:lvl1pPr>
              <a:defRPr/>
            </a:lvl1pPr>
          </a:lstStyle>
          <a:p>
            <a:fld id="{02A2C8DA-3480-3549-9D5C-63BD826249C9}" type="slidenum">
              <a:rPr lang="en-US" altLang="en-US"/>
              <a:pPr/>
              <a:t>‹#›</a:t>
            </a:fld>
            <a:endParaRPr lang="en-US" altLang="en-US"/>
          </a:p>
        </p:txBody>
      </p:sp>
    </p:spTree>
    <p:extLst>
      <p:ext uri="{BB962C8B-B14F-4D97-AF65-F5344CB8AC3E}">
        <p14:creationId xmlns:p14="http://schemas.microsoft.com/office/powerpoint/2010/main" val="79963903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0A9CBA-B0A3-1C4F-5090-FC5273F82F5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CD5DC9B-F3FF-7ED5-3DC8-1FA30AB366B4}"/>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8E07FA69-B301-8BB9-7A97-0D8D381150B0}"/>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BC6B9799-34A9-4439-DF84-0ACE7C0ED708}"/>
              </a:ext>
            </a:extLst>
          </p:cNvPr>
          <p:cNvSpPr>
            <a:spLocks noGrp="1"/>
          </p:cNvSpPr>
          <p:nvPr>
            <p:ph type="sldNum" idx="12"/>
          </p:nvPr>
        </p:nvSpPr>
        <p:spPr/>
        <p:txBody>
          <a:bodyPr/>
          <a:lstStyle>
            <a:lvl1pPr>
              <a:defRPr/>
            </a:lvl1pPr>
          </a:lstStyle>
          <a:p>
            <a:fld id="{186184F0-C0FD-6540-B633-0A9E9522BB72}" type="slidenum">
              <a:rPr lang="en-US" altLang="en-US"/>
              <a:pPr/>
              <a:t>‹#›</a:t>
            </a:fld>
            <a:endParaRPr lang="en-US" altLang="en-US"/>
          </a:p>
        </p:txBody>
      </p:sp>
    </p:spTree>
    <p:extLst>
      <p:ext uri="{BB962C8B-B14F-4D97-AF65-F5344CB8AC3E}">
        <p14:creationId xmlns:p14="http://schemas.microsoft.com/office/powerpoint/2010/main" val="76324006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76E6C05-647D-F2CE-FEEB-8DBED26E3FAC}"/>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372EE253-4530-6582-5694-DED8EE37AA8F}"/>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C31ABBEF-4B15-A33C-DFC0-62BE1C3BB472}"/>
              </a:ext>
            </a:extLst>
          </p:cNvPr>
          <p:cNvSpPr>
            <a:spLocks noGrp="1"/>
          </p:cNvSpPr>
          <p:nvPr>
            <p:ph type="sldNum" idx="12"/>
          </p:nvPr>
        </p:nvSpPr>
        <p:spPr/>
        <p:txBody>
          <a:bodyPr/>
          <a:lstStyle>
            <a:lvl1pPr>
              <a:defRPr/>
            </a:lvl1pPr>
          </a:lstStyle>
          <a:p>
            <a:fld id="{DC325804-27AD-1B43-BB19-90928DA5A399}" type="slidenum">
              <a:rPr lang="en-US" altLang="en-US"/>
              <a:pPr/>
              <a:t>‹#›</a:t>
            </a:fld>
            <a:endParaRPr lang="en-US" altLang="en-US"/>
          </a:p>
        </p:txBody>
      </p:sp>
    </p:spTree>
    <p:extLst>
      <p:ext uri="{BB962C8B-B14F-4D97-AF65-F5344CB8AC3E}">
        <p14:creationId xmlns:p14="http://schemas.microsoft.com/office/powerpoint/2010/main" val="371155824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B7573-AA85-0249-57B2-C9A55695CDB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823B4F09-A886-D7F9-31F2-7534D21B5922}"/>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9138122-1D07-3EC8-D61F-AD5500BD86D0}"/>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8410FF4B-3504-6FC7-0DD2-167C95B3ECD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D7D78116-16FC-8753-CD3F-CA7436DA777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D1FE506C-40F6-DA3A-6922-9F3F7273D65F}"/>
              </a:ext>
            </a:extLst>
          </p:cNvPr>
          <p:cNvSpPr>
            <a:spLocks noGrp="1"/>
          </p:cNvSpPr>
          <p:nvPr>
            <p:ph type="sldNum" idx="12"/>
          </p:nvPr>
        </p:nvSpPr>
        <p:spPr/>
        <p:txBody>
          <a:bodyPr/>
          <a:lstStyle>
            <a:lvl1pPr>
              <a:defRPr/>
            </a:lvl1pPr>
          </a:lstStyle>
          <a:p>
            <a:fld id="{6C70FE48-3C56-9C47-92C6-C2D337D511FB}" type="slidenum">
              <a:rPr lang="en-US" altLang="en-US"/>
              <a:pPr/>
              <a:t>‹#›</a:t>
            </a:fld>
            <a:endParaRPr lang="en-US" altLang="en-US"/>
          </a:p>
        </p:txBody>
      </p:sp>
    </p:spTree>
    <p:extLst>
      <p:ext uri="{BB962C8B-B14F-4D97-AF65-F5344CB8AC3E}">
        <p14:creationId xmlns:p14="http://schemas.microsoft.com/office/powerpoint/2010/main" val="284077623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744E45-C693-6D6A-E146-FF311699A7B4}"/>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874A6CFE-0514-7E17-F997-1D524A137DF9}"/>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6252089-639F-E259-B74B-DB97E3937B84}"/>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072E7C5D-2C1C-72D9-845B-E550676E144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F2A86DFB-5990-4643-C5B3-29F3689D7B3F}"/>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32411C5D-1FA2-8C95-700B-57CF636F7A67}"/>
              </a:ext>
            </a:extLst>
          </p:cNvPr>
          <p:cNvSpPr>
            <a:spLocks noGrp="1"/>
          </p:cNvSpPr>
          <p:nvPr>
            <p:ph type="sldNum" idx="12"/>
          </p:nvPr>
        </p:nvSpPr>
        <p:spPr/>
        <p:txBody>
          <a:bodyPr/>
          <a:lstStyle>
            <a:lvl1pPr>
              <a:defRPr/>
            </a:lvl1pPr>
          </a:lstStyle>
          <a:p>
            <a:fld id="{4342B959-DFD2-3E46-8345-B25CF4E220A3}" type="slidenum">
              <a:rPr lang="en-US" altLang="en-US"/>
              <a:pPr/>
              <a:t>‹#›</a:t>
            </a:fld>
            <a:endParaRPr lang="en-US" altLang="en-US"/>
          </a:p>
        </p:txBody>
      </p:sp>
    </p:spTree>
    <p:extLst>
      <p:ext uri="{BB962C8B-B14F-4D97-AF65-F5344CB8AC3E}">
        <p14:creationId xmlns:p14="http://schemas.microsoft.com/office/powerpoint/2010/main" val="189781342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335F22-135C-77BC-9FCC-C9CBEF66031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CF12C532-26F7-FB0D-7E79-402148E9C2C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3F11B9-F012-2B6C-6A2B-B6CD213779D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F358967-1C06-376E-9365-77BC57F5F1D4}"/>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06EF341-ECBF-9060-9FD6-E96932F7478C}"/>
              </a:ext>
            </a:extLst>
          </p:cNvPr>
          <p:cNvSpPr>
            <a:spLocks noGrp="1"/>
          </p:cNvSpPr>
          <p:nvPr>
            <p:ph type="sldNum" idx="12"/>
          </p:nvPr>
        </p:nvSpPr>
        <p:spPr/>
        <p:txBody>
          <a:bodyPr/>
          <a:lstStyle>
            <a:lvl1pPr>
              <a:defRPr/>
            </a:lvl1pPr>
          </a:lstStyle>
          <a:p>
            <a:fld id="{C9EF0635-A1D8-5745-9CFE-70F8A82C4650}" type="slidenum">
              <a:rPr lang="en-US" altLang="en-US"/>
              <a:pPr/>
              <a:t>‹#›</a:t>
            </a:fld>
            <a:endParaRPr lang="en-US" altLang="en-US"/>
          </a:p>
        </p:txBody>
      </p:sp>
    </p:spTree>
    <p:extLst>
      <p:ext uri="{BB962C8B-B14F-4D97-AF65-F5344CB8AC3E}">
        <p14:creationId xmlns:p14="http://schemas.microsoft.com/office/powerpoint/2010/main" val="373575255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251D020-C7D8-A409-9043-824AFBFED466}"/>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8B419E2-C2E5-1E92-12A9-51E6FF13C69E}"/>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3DB6920-0A1C-E4C6-12C7-30545CB54E10}"/>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9F2F6D37-9046-B041-FFA9-B5E203806D2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924C8F7-3A64-7B6A-F7B9-9597BB41757C}"/>
              </a:ext>
            </a:extLst>
          </p:cNvPr>
          <p:cNvSpPr>
            <a:spLocks noGrp="1"/>
          </p:cNvSpPr>
          <p:nvPr>
            <p:ph type="sldNum" idx="12"/>
          </p:nvPr>
        </p:nvSpPr>
        <p:spPr/>
        <p:txBody>
          <a:bodyPr/>
          <a:lstStyle>
            <a:lvl1pPr>
              <a:defRPr/>
            </a:lvl1pPr>
          </a:lstStyle>
          <a:p>
            <a:fld id="{C79DC5EB-FD42-504F-9C5E-9A9FB1F62493}" type="slidenum">
              <a:rPr lang="en-US" altLang="en-US"/>
              <a:pPr/>
              <a:t>‹#›</a:t>
            </a:fld>
            <a:endParaRPr lang="en-US" altLang="en-US"/>
          </a:p>
        </p:txBody>
      </p:sp>
    </p:spTree>
    <p:extLst>
      <p:ext uri="{BB962C8B-B14F-4D97-AF65-F5344CB8AC3E}">
        <p14:creationId xmlns:p14="http://schemas.microsoft.com/office/powerpoint/2010/main" val="298287599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5"/>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750492171"/>
      </p:ext>
    </p:extLst>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321950841"/>
      </p:ext>
    </p:extLst>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1862790821"/>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12" y="2906713"/>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13779344"/>
      </p:ext>
    </p:extLst>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00"/>
            <a:ext cx="4038600" cy="4525963"/>
          </a:xfrm>
          <a:prstGeom prst="rect">
            <a:avLst/>
          </a:prstGeom>
        </p:spPr>
        <p:txBody>
          <a:bodyPr/>
          <a:lstStyle>
            <a:lvl1pPr>
              <a:spcBef>
                <a:spcPts val="600"/>
              </a:spcBef>
              <a:defRPr sz="2800"/>
            </a:lvl1pPr>
            <a:lvl2pPr marL="790575" indent="-333375">
              <a:spcBef>
                <a:spcPts val="600"/>
              </a:spcBef>
              <a:defRPr sz="2800"/>
            </a:lvl2pPr>
            <a:lvl3pPr marL="1234438" indent="-320038">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3103823"/>
      </p:ext>
    </p:extLst>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0" y="1535112"/>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5" y="1535112"/>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66950057"/>
      </p:ext>
    </p:extLst>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366335888"/>
      </p:ext>
    </p:extLst>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198" y="1435100"/>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208508365"/>
      </p:ext>
    </p:extLst>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88"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84" name="Shape 84"/>
          <p:cNvSpPr>
            <a:spLocks noGrp="1"/>
          </p:cNvSpPr>
          <p:nvPr>
            <p:ph type="body" sz="quarter" idx="1"/>
          </p:nvPr>
        </p:nvSpPr>
        <p:spPr>
          <a:xfrm>
            <a:off x="1792288" y="5367337"/>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81870945"/>
      </p:ext>
    </p:extLst>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475299442"/>
      </p:ext>
    </p:extLst>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38"/>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38"/>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92017932"/>
      </p:ext>
    </p:extLst>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630" tIns="45630" rIns="45630" bIns="45630"/>
          <a:lstStyle>
            <a:lvl1pPr defTabSz="456342"/>
          </a:lstStyle>
          <a:p>
            <a:r>
              <a:t>Title Text</a:t>
            </a:r>
          </a:p>
        </p:txBody>
      </p:sp>
      <p:sp>
        <p:nvSpPr>
          <p:cNvPr id="111" name="Shape 111"/>
          <p:cNvSpPr>
            <a:spLocks noGrp="1"/>
          </p:cNvSpPr>
          <p:nvPr>
            <p:ph type="body" sz="quarter" idx="1"/>
          </p:nvPr>
        </p:nvSpPr>
        <p:spPr>
          <a:xfrm>
            <a:off x="1371600" y="3886201"/>
            <a:ext cx="6400800" cy="1752603"/>
          </a:xfrm>
          <a:prstGeom prst="rect">
            <a:avLst/>
          </a:prstGeom>
        </p:spPr>
        <p:txBody>
          <a:bodyPr lIns="45630" tIns="45630" rIns="45630" bIns="45630"/>
          <a:lstStyle>
            <a:lvl1pPr marL="0" indent="0" algn="ctr" defTabSz="456342">
              <a:buSzTx/>
              <a:buFontTx/>
              <a:buNone/>
              <a:defRPr>
                <a:solidFill>
                  <a:srgbClr val="888888"/>
                </a:solidFill>
              </a:defRPr>
            </a:lvl1pPr>
            <a:lvl2pPr marL="0" indent="0" algn="ctr" defTabSz="456342">
              <a:buSzTx/>
              <a:buFontTx/>
              <a:buNone/>
              <a:defRPr>
                <a:solidFill>
                  <a:srgbClr val="888888"/>
                </a:solidFill>
              </a:defRPr>
            </a:lvl2pPr>
            <a:lvl3pPr marL="0" indent="0" algn="ctr" defTabSz="456342">
              <a:buSzTx/>
              <a:buFontTx/>
              <a:buNone/>
              <a:defRPr>
                <a:solidFill>
                  <a:srgbClr val="888888"/>
                </a:solidFill>
              </a:defRPr>
            </a:lvl3pPr>
            <a:lvl4pPr marL="0" indent="0" algn="ctr" defTabSz="456342">
              <a:buSzTx/>
              <a:buFontTx/>
              <a:buNone/>
              <a:defRPr>
                <a:solidFill>
                  <a:srgbClr val="888888"/>
                </a:solidFill>
              </a:defRPr>
            </a:lvl4pPr>
            <a:lvl5pPr marL="0" indent="0" algn="ctr" defTabSz="456342">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283327662"/>
      </p:ext>
    </p:extLst>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630" tIns="45630" rIns="45630" bIns="45630"/>
          <a:lstStyle>
            <a:lvl1pPr defTabSz="456342"/>
          </a:lstStyle>
          <a:p>
            <a:r>
              <a:t>Title Text</a:t>
            </a:r>
          </a:p>
        </p:txBody>
      </p:sp>
      <p:sp>
        <p:nvSpPr>
          <p:cNvPr id="120" name="Shape 120"/>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876261956"/>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2640119161"/>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12" y="4406900"/>
            <a:ext cx="7772401" cy="1362075"/>
          </a:xfrm>
          <a:prstGeom prst="rect">
            <a:avLst/>
          </a:prstGeom>
        </p:spPr>
        <p:txBody>
          <a:bodyPr lIns="45630" tIns="45630" rIns="45630" bIns="45630" anchor="t"/>
          <a:lstStyle>
            <a:lvl1pPr algn="l" defTabSz="456342">
              <a:defRPr sz="4000" b="1" cap="all"/>
            </a:lvl1pPr>
          </a:lstStyle>
          <a:p>
            <a:r>
              <a:t>Title Text</a:t>
            </a:r>
          </a:p>
        </p:txBody>
      </p:sp>
      <p:sp>
        <p:nvSpPr>
          <p:cNvPr id="129" name="Shape 129"/>
          <p:cNvSpPr>
            <a:spLocks noGrp="1"/>
          </p:cNvSpPr>
          <p:nvPr>
            <p:ph type="body" sz="quarter" idx="1"/>
          </p:nvPr>
        </p:nvSpPr>
        <p:spPr>
          <a:xfrm>
            <a:off x="722312" y="2906714"/>
            <a:ext cx="7772401" cy="1500190"/>
          </a:xfrm>
          <a:prstGeom prst="rect">
            <a:avLst/>
          </a:prstGeom>
        </p:spPr>
        <p:txBody>
          <a:bodyPr lIns="45630" tIns="45630" rIns="45630" bIns="45630" anchor="b"/>
          <a:lstStyle>
            <a:lvl1pPr marL="0" indent="0" defTabSz="456342">
              <a:spcBef>
                <a:spcPts val="400"/>
              </a:spcBef>
              <a:buSzTx/>
              <a:buFontTx/>
              <a:buNone/>
              <a:defRPr sz="2000">
                <a:solidFill>
                  <a:srgbClr val="888888"/>
                </a:solidFill>
              </a:defRPr>
            </a:lvl1pPr>
            <a:lvl2pPr marL="0" indent="0" defTabSz="456342">
              <a:spcBef>
                <a:spcPts val="400"/>
              </a:spcBef>
              <a:buSzTx/>
              <a:buFontTx/>
              <a:buNone/>
              <a:defRPr sz="2000">
                <a:solidFill>
                  <a:srgbClr val="888888"/>
                </a:solidFill>
              </a:defRPr>
            </a:lvl2pPr>
            <a:lvl3pPr marL="0" indent="0" defTabSz="456342">
              <a:spcBef>
                <a:spcPts val="400"/>
              </a:spcBef>
              <a:buSzTx/>
              <a:buFontTx/>
              <a:buNone/>
              <a:defRPr sz="2000">
                <a:solidFill>
                  <a:srgbClr val="888888"/>
                </a:solidFill>
              </a:defRPr>
            </a:lvl3pPr>
            <a:lvl4pPr marL="0" indent="0" defTabSz="456342">
              <a:spcBef>
                <a:spcPts val="400"/>
              </a:spcBef>
              <a:buSzTx/>
              <a:buFontTx/>
              <a:buNone/>
              <a:defRPr sz="2000">
                <a:solidFill>
                  <a:srgbClr val="888888"/>
                </a:solidFill>
              </a:defRPr>
            </a:lvl4pPr>
            <a:lvl5pPr marL="0" indent="0" defTabSz="456342">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191160130"/>
      </p:ext>
    </p:extLst>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630" tIns="45630" rIns="45630" bIns="45630"/>
          <a:lstStyle>
            <a:lvl1pPr defTabSz="456342"/>
          </a:lstStyle>
          <a:p>
            <a:r>
              <a:t>Title Text</a:t>
            </a:r>
          </a:p>
        </p:txBody>
      </p:sp>
      <p:sp>
        <p:nvSpPr>
          <p:cNvPr id="138" name="Shape 138"/>
          <p:cNvSpPr>
            <a:spLocks noGrp="1"/>
          </p:cNvSpPr>
          <p:nvPr>
            <p:ph type="body" sz="half" idx="1"/>
          </p:nvPr>
        </p:nvSpPr>
        <p:spPr>
          <a:xfrm>
            <a:off x="457200" y="1600200"/>
            <a:ext cx="4038600" cy="4525963"/>
          </a:xfrm>
          <a:prstGeom prst="rect">
            <a:avLst/>
          </a:prstGeom>
        </p:spPr>
        <p:txBody>
          <a:bodyPr lIns="45630" tIns="45630" rIns="45630" bIns="45630"/>
          <a:lstStyle>
            <a:lvl1pPr marL="342252" indent="-342252" defTabSz="456342">
              <a:spcBef>
                <a:spcPts val="600"/>
              </a:spcBef>
              <a:defRPr sz="2800"/>
            </a:lvl1pPr>
            <a:lvl2pPr marL="789082" indent="-332754" defTabSz="456342">
              <a:spcBef>
                <a:spcPts val="600"/>
              </a:spcBef>
              <a:defRPr sz="2800"/>
            </a:lvl2pPr>
            <a:lvl3pPr marL="1232105" indent="-319439" defTabSz="456342">
              <a:spcBef>
                <a:spcPts val="600"/>
              </a:spcBef>
              <a:defRPr sz="2800"/>
            </a:lvl3pPr>
            <a:lvl4pPr marL="1723956" indent="-354932" defTabSz="456342">
              <a:spcBef>
                <a:spcPts val="600"/>
              </a:spcBef>
              <a:defRPr sz="2800"/>
            </a:lvl4pPr>
            <a:lvl5pPr marL="2180284" indent="-354932" defTabSz="456342">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02855513"/>
      </p:ext>
    </p:extLst>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630" tIns="45630" rIns="45630" bIns="45630"/>
          <a:lstStyle>
            <a:lvl1pPr defTabSz="456342"/>
          </a:lstStyle>
          <a:p>
            <a:r>
              <a:t>Title Text</a:t>
            </a:r>
          </a:p>
        </p:txBody>
      </p:sp>
      <p:sp>
        <p:nvSpPr>
          <p:cNvPr id="147" name="Shape 147"/>
          <p:cNvSpPr>
            <a:spLocks noGrp="1"/>
          </p:cNvSpPr>
          <p:nvPr>
            <p:ph type="body" sz="quarter" idx="1"/>
          </p:nvPr>
        </p:nvSpPr>
        <p:spPr>
          <a:xfrm>
            <a:off x="457200" y="1535112"/>
            <a:ext cx="4040188" cy="639763"/>
          </a:xfrm>
          <a:prstGeom prst="rect">
            <a:avLst/>
          </a:prstGeom>
        </p:spPr>
        <p:txBody>
          <a:bodyPr lIns="45630" tIns="45630" rIns="45630" bIns="45630" anchor="b"/>
          <a:lstStyle>
            <a:lvl1pPr marL="0" indent="0" defTabSz="456342">
              <a:spcBef>
                <a:spcPts val="500"/>
              </a:spcBef>
              <a:buSzTx/>
              <a:buFontTx/>
              <a:buNone/>
              <a:defRPr sz="2400" b="1"/>
            </a:lvl1pPr>
            <a:lvl2pPr marL="0" indent="0" defTabSz="456342">
              <a:spcBef>
                <a:spcPts val="500"/>
              </a:spcBef>
              <a:buSzTx/>
              <a:buFontTx/>
              <a:buNone/>
              <a:defRPr sz="2400" b="1"/>
            </a:lvl2pPr>
            <a:lvl3pPr marL="0" indent="0" defTabSz="456342">
              <a:spcBef>
                <a:spcPts val="500"/>
              </a:spcBef>
              <a:buSzTx/>
              <a:buFontTx/>
              <a:buNone/>
              <a:defRPr sz="2400" b="1"/>
            </a:lvl3pPr>
            <a:lvl4pPr marL="0" indent="0" defTabSz="456342">
              <a:spcBef>
                <a:spcPts val="500"/>
              </a:spcBef>
              <a:buSzTx/>
              <a:buFontTx/>
              <a:buNone/>
              <a:defRPr sz="2400" b="1"/>
            </a:lvl4pPr>
            <a:lvl5pPr marL="0" indent="0" defTabSz="456342">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2"/>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080490628"/>
      </p:ext>
    </p:extLst>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630" tIns="45630" rIns="45630" bIns="45630"/>
          <a:lstStyle>
            <a:lvl1pPr defTabSz="456342"/>
          </a:lstStyle>
          <a:p>
            <a:r>
              <a:t>Title Text</a:t>
            </a:r>
          </a:p>
        </p:txBody>
      </p:sp>
      <p:sp>
        <p:nvSpPr>
          <p:cNvPr id="157" name="Shape 157"/>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444588427"/>
      </p:ext>
    </p:extLst>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1227658"/>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37" y="273050"/>
            <a:ext cx="3008317" cy="1162050"/>
          </a:xfrm>
          <a:prstGeom prst="rect">
            <a:avLst/>
          </a:prstGeom>
        </p:spPr>
        <p:txBody>
          <a:bodyPr lIns="45630" tIns="45630" rIns="45630" bIns="45630" anchor="b"/>
          <a:lstStyle>
            <a:lvl1pPr algn="l" defTabSz="456342">
              <a:defRPr sz="2000" b="1"/>
            </a:lvl1pPr>
          </a:lstStyle>
          <a:p>
            <a:r>
              <a:t>Title Text</a:t>
            </a:r>
          </a:p>
        </p:txBody>
      </p:sp>
      <p:sp>
        <p:nvSpPr>
          <p:cNvPr id="172" name="Shape 172"/>
          <p:cNvSpPr>
            <a:spLocks noGrp="1"/>
          </p:cNvSpPr>
          <p:nvPr>
            <p:ph type="body" idx="1"/>
          </p:nvPr>
        </p:nvSpPr>
        <p:spPr>
          <a:xfrm>
            <a:off x="3575050" y="273088"/>
            <a:ext cx="5111750" cy="5853113"/>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37"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30364028"/>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88" y="4800600"/>
            <a:ext cx="5486403" cy="566738"/>
          </a:xfrm>
          <a:prstGeom prst="rect">
            <a:avLst/>
          </a:prstGeom>
        </p:spPr>
        <p:txBody>
          <a:bodyPr lIns="45630" tIns="45630" rIns="45630" bIns="45630" anchor="b"/>
          <a:lstStyle>
            <a:lvl1pPr algn="l" defTabSz="456342">
              <a:defRPr sz="2000" b="1"/>
            </a:lvl1pPr>
          </a:lstStyle>
          <a:p>
            <a:r>
              <a:t>Title Text</a:t>
            </a:r>
          </a:p>
        </p:txBody>
      </p:sp>
      <p:sp>
        <p:nvSpPr>
          <p:cNvPr id="182" name="Shape 182"/>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183" name="Shape 183"/>
          <p:cNvSpPr>
            <a:spLocks noGrp="1"/>
          </p:cNvSpPr>
          <p:nvPr>
            <p:ph type="body" sz="quarter" idx="1"/>
          </p:nvPr>
        </p:nvSpPr>
        <p:spPr>
          <a:xfrm>
            <a:off x="1792288" y="5367337"/>
            <a:ext cx="5486403" cy="804865"/>
          </a:xfrm>
          <a:prstGeom prst="rect">
            <a:avLst/>
          </a:prstGeom>
        </p:spPr>
        <p:txBody>
          <a:bodyPr lIns="45630" tIns="45630" rIns="45630" bIns="45630"/>
          <a:lstStyle>
            <a:lvl1pPr marL="0" indent="0" defTabSz="456342">
              <a:spcBef>
                <a:spcPts val="300"/>
              </a:spcBef>
              <a:buSzTx/>
              <a:buFontTx/>
              <a:buNone/>
              <a:defRPr sz="1400"/>
            </a:lvl1pPr>
            <a:lvl2pPr marL="0" indent="0" defTabSz="456342">
              <a:spcBef>
                <a:spcPts val="300"/>
              </a:spcBef>
              <a:buSzTx/>
              <a:buFontTx/>
              <a:buNone/>
              <a:defRPr sz="1400"/>
            </a:lvl2pPr>
            <a:lvl3pPr marL="0" indent="0" defTabSz="456342">
              <a:spcBef>
                <a:spcPts val="300"/>
              </a:spcBef>
              <a:buSzTx/>
              <a:buFontTx/>
              <a:buNone/>
              <a:defRPr sz="1400"/>
            </a:lvl3pPr>
            <a:lvl4pPr marL="0" indent="0" defTabSz="456342">
              <a:spcBef>
                <a:spcPts val="300"/>
              </a:spcBef>
              <a:buSzTx/>
              <a:buFontTx/>
              <a:buNone/>
              <a:defRPr sz="1400"/>
            </a:lvl4pPr>
            <a:lvl5pPr marL="0" indent="0" defTabSz="456342">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639393805"/>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630" tIns="45630" rIns="45630" bIns="45630"/>
          <a:lstStyle>
            <a:lvl1pPr defTabSz="456342"/>
          </a:lstStyle>
          <a:p>
            <a:r>
              <a:t>Title Text</a:t>
            </a:r>
          </a:p>
        </p:txBody>
      </p:sp>
      <p:sp>
        <p:nvSpPr>
          <p:cNvPr id="192" name="Shape 192"/>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81051245"/>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74"/>
            <a:ext cx="2057400" cy="5851529"/>
          </a:xfrm>
          <a:prstGeom prst="rect">
            <a:avLst/>
          </a:prstGeom>
        </p:spPr>
        <p:txBody>
          <a:bodyPr lIns="45630" tIns="45630" rIns="45630" bIns="45630"/>
          <a:lstStyle>
            <a:lvl1pPr defTabSz="456342"/>
          </a:lstStyle>
          <a:p>
            <a:r>
              <a:t>Title Text</a:t>
            </a:r>
          </a:p>
        </p:txBody>
      </p:sp>
      <p:sp>
        <p:nvSpPr>
          <p:cNvPr id="201" name="Shape 201"/>
          <p:cNvSpPr>
            <a:spLocks noGrp="1"/>
          </p:cNvSpPr>
          <p:nvPr>
            <p:ph type="body" idx="1"/>
          </p:nvPr>
        </p:nvSpPr>
        <p:spPr>
          <a:xfrm>
            <a:off x="457200" y="274674"/>
            <a:ext cx="6019800" cy="5851529"/>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11845151"/>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7068989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4073554079"/>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424099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09186784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12826534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86359156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2956510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87351014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10319301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3033462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71080028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599222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4019375509"/>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0391514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52215673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53176819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07572985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17721152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C283D9E-1490-4D67-9559-BEC89C2033C7}" type="datetimeFigureOut">
              <a:rPr lang="en-US" smtClean="0"/>
              <a:t>11/20/25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81270370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C283D9E-1490-4D67-9559-BEC89C2033C7}" type="datetimeFigureOut">
              <a:rPr lang="en-US" smtClean="0"/>
              <a:t>11/20/25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96181421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C283D9E-1490-4D67-9559-BEC89C2033C7}" type="datetimeFigureOut">
              <a:rPr lang="en-US" smtClean="0"/>
              <a:t>11/20/25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82468474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283D9E-1490-4D67-9559-BEC89C2033C7}" type="datetimeFigureOut">
              <a:rPr lang="en-US" smtClean="0"/>
              <a:t>11/20/25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7790691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11/20/25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82804257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3434038340"/>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11/20/25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86653082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87110636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11/20/25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44530254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A766DDE-127E-458A-B5F3-7C9D42F7CEC0}" type="slidenum">
              <a:rPr lang="en-US"/>
              <a:pPr>
                <a:defRPr/>
              </a:pPr>
              <a:t>‹#›</a:t>
            </a:fld>
            <a:endParaRPr lang="en-US"/>
          </a:p>
        </p:txBody>
      </p:sp>
    </p:spTree>
    <p:extLst>
      <p:ext uri="{BB962C8B-B14F-4D97-AF65-F5344CB8AC3E}">
        <p14:creationId xmlns:p14="http://schemas.microsoft.com/office/powerpoint/2010/main" val="421261481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730EAF-E075-4067-8FEA-5996A40BFAF4}" type="slidenum">
              <a:rPr lang="en-US"/>
              <a:pPr>
                <a:defRPr/>
              </a:pPr>
              <a:t>‹#›</a:t>
            </a:fld>
            <a:endParaRPr lang="en-US"/>
          </a:p>
        </p:txBody>
      </p:sp>
    </p:spTree>
    <p:extLst>
      <p:ext uri="{BB962C8B-B14F-4D97-AF65-F5344CB8AC3E}">
        <p14:creationId xmlns:p14="http://schemas.microsoft.com/office/powerpoint/2010/main" val="168386623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4C7773-8653-4E2E-95C6-EF21FDB0EF63}" type="slidenum">
              <a:rPr lang="en-US"/>
              <a:pPr>
                <a:defRPr/>
              </a:pPr>
              <a:t>‹#›</a:t>
            </a:fld>
            <a:endParaRPr lang="en-US"/>
          </a:p>
        </p:txBody>
      </p:sp>
    </p:spTree>
    <p:extLst>
      <p:ext uri="{BB962C8B-B14F-4D97-AF65-F5344CB8AC3E}">
        <p14:creationId xmlns:p14="http://schemas.microsoft.com/office/powerpoint/2010/main" val="390755406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A033605-9F6B-4AD3-B52F-6E21A8E4E21C}" type="slidenum">
              <a:rPr lang="en-US"/>
              <a:pPr>
                <a:defRPr/>
              </a:pPr>
              <a:t>‹#›</a:t>
            </a:fld>
            <a:endParaRPr lang="en-US"/>
          </a:p>
        </p:txBody>
      </p:sp>
    </p:spTree>
    <p:extLst>
      <p:ext uri="{BB962C8B-B14F-4D97-AF65-F5344CB8AC3E}">
        <p14:creationId xmlns:p14="http://schemas.microsoft.com/office/powerpoint/2010/main" val="145261457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B1239D3-F73F-4E8D-868F-0E6C826A291A}" type="slidenum">
              <a:rPr lang="en-US"/>
              <a:pPr>
                <a:defRPr/>
              </a:pPr>
              <a:t>‹#›</a:t>
            </a:fld>
            <a:endParaRPr lang="en-US"/>
          </a:p>
        </p:txBody>
      </p:sp>
    </p:spTree>
    <p:extLst>
      <p:ext uri="{BB962C8B-B14F-4D97-AF65-F5344CB8AC3E}">
        <p14:creationId xmlns:p14="http://schemas.microsoft.com/office/powerpoint/2010/main" val="68938918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DF64D6B-D8DF-4BEF-A476-62226C68FCA6}" type="slidenum">
              <a:rPr lang="en-US"/>
              <a:pPr>
                <a:defRPr/>
              </a:pPr>
              <a:t>‹#›</a:t>
            </a:fld>
            <a:endParaRPr lang="en-US"/>
          </a:p>
        </p:txBody>
      </p:sp>
    </p:spTree>
    <p:extLst>
      <p:ext uri="{BB962C8B-B14F-4D97-AF65-F5344CB8AC3E}">
        <p14:creationId xmlns:p14="http://schemas.microsoft.com/office/powerpoint/2010/main" val="364255645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3595726D-E098-43D4-B6A2-540BD0C53129}" type="slidenum">
              <a:rPr lang="en-US"/>
              <a:pPr>
                <a:defRPr/>
              </a:pPr>
              <a:t>‹#›</a:t>
            </a:fld>
            <a:endParaRPr lang="en-US"/>
          </a:p>
        </p:txBody>
      </p:sp>
    </p:spTree>
    <p:extLst>
      <p:ext uri="{BB962C8B-B14F-4D97-AF65-F5344CB8AC3E}">
        <p14:creationId xmlns:p14="http://schemas.microsoft.com/office/powerpoint/2010/main" val="24453079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t>20/11/2025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3978807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2764642794"/>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07AA07-AF9C-447E-B211-B2605DC86DBD}" type="slidenum">
              <a:rPr lang="en-US"/>
              <a:pPr>
                <a:defRPr/>
              </a:pPr>
              <a:t>‹#›</a:t>
            </a:fld>
            <a:endParaRPr lang="en-US"/>
          </a:p>
        </p:txBody>
      </p:sp>
    </p:spTree>
    <p:extLst>
      <p:ext uri="{BB962C8B-B14F-4D97-AF65-F5344CB8AC3E}">
        <p14:creationId xmlns:p14="http://schemas.microsoft.com/office/powerpoint/2010/main" val="316134340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433CED-FAD0-43D7-9FC4-775C3F2052DB}" type="slidenum">
              <a:rPr lang="en-US"/>
              <a:pPr>
                <a:defRPr/>
              </a:pPr>
              <a:t>‹#›</a:t>
            </a:fld>
            <a:endParaRPr lang="en-US"/>
          </a:p>
        </p:txBody>
      </p:sp>
    </p:spTree>
    <p:extLst>
      <p:ext uri="{BB962C8B-B14F-4D97-AF65-F5344CB8AC3E}">
        <p14:creationId xmlns:p14="http://schemas.microsoft.com/office/powerpoint/2010/main" val="12061665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EFC0A4-650F-43AA-8EB7-A6884ED8560E}" type="slidenum">
              <a:rPr lang="en-US"/>
              <a:pPr>
                <a:defRPr/>
              </a:pPr>
              <a:t>‹#›</a:t>
            </a:fld>
            <a:endParaRPr lang="en-US"/>
          </a:p>
        </p:txBody>
      </p:sp>
    </p:spTree>
    <p:extLst>
      <p:ext uri="{BB962C8B-B14F-4D97-AF65-F5344CB8AC3E}">
        <p14:creationId xmlns:p14="http://schemas.microsoft.com/office/powerpoint/2010/main" val="40971970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A09F78-A2E3-432C-B2E4-23980702F816}" type="slidenum">
              <a:rPr lang="en-US"/>
              <a:pPr>
                <a:defRPr/>
              </a:pPr>
              <a:t>‹#›</a:t>
            </a:fld>
            <a:endParaRPr lang="en-US"/>
          </a:p>
        </p:txBody>
      </p:sp>
    </p:spTree>
    <p:extLst>
      <p:ext uri="{BB962C8B-B14F-4D97-AF65-F5344CB8AC3E}">
        <p14:creationId xmlns:p14="http://schemas.microsoft.com/office/powerpoint/2010/main" val="140762316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05826"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05827"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4006645-742E-F847-8213-5135F0DB6AA2}" type="slidenum">
              <a:rPr lang="en-US"/>
              <a:pPr>
                <a:defRPr/>
              </a:pPr>
              <a:t>‹#›</a:t>
            </a:fld>
            <a:endParaRPr lang="en-US"/>
          </a:p>
        </p:txBody>
      </p:sp>
    </p:spTree>
    <p:extLst>
      <p:ext uri="{BB962C8B-B14F-4D97-AF65-F5344CB8AC3E}">
        <p14:creationId xmlns:p14="http://schemas.microsoft.com/office/powerpoint/2010/main" val="145857145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35312D9-3E6B-D14D-B2CF-29792DE5A26C}" type="slidenum">
              <a:rPr lang="en-US"/>
              <a:pPr>
                <a:defRPr/>
              </a:pPr>
              <a:t>‹#›</a:t>
            </a:fld>
            <a:endParaRPr lang="en-US"/>
          </a:p>
        </p:txBody>
      </p:sp>
    </p:spTree>
    <p:extLst>
      <p:ext uri="{BB962C8B-B14F-4D97-AF65-F5344CB8AC3E}">
        <p14:creationId xmlns:p14="http://schemas.microsoft.com/office/powerpoint/2010/main" val="145856346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BFD939D-AE3C-9348-BB7C-12B616F7306E}" type="slidenum">
              <a:rPr lang="en-US"/>
              <a:pPr>
                <a:defRPr/>
              </a:pPr>
              <a:t>‹#›</a:t>
            </a:fld>
            <a:endParaRPr lang="en-US"/>
          </a:p>
        </p:txBody>
      </p:sp>
    </p:spTree>
    <p:extLst>
      <p:ext uri="{BB962C8B-B14F-4D97-AF65-F5344CB8AC3E}">
        <p14:creationId xmlns:p14="http://schemas.microsoft.com/office/powerpoint/2010/main" val="111062833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BC73C29-3EF2-8846-AA98-FBDBFC86DEC3}" type="slidenum">
              <a:rPr lang="en-US"/>
              <a:pPr>
                <a:defRPr/>
              </a:pPr>
              <a:t>‹#›</a:t>
            </a:fld>
            <a:endParaRPr lang="en-US"/>
          </a:p>
        </p:txBody>
      </p:sp>
    </p:spTree>
    <p:extLst>
      <p:ext uri="{BB962C8B-B14F-4D97-AF65-F5344CB8AC3E}">
        <p14:creationId xmlns:p14="http://schemas.microsoft.com/office/powerpoint/2010/main" val="296820721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7C3DDC24-0E51-7949-AD77-02B378B12F06}" type="slidenum">
              <a:rPr lang="en-US"/>
              <a:pPr>
                <a:defRPr/>
              </a:pPr>
              <a:t>‹#›</a:t>
            </a:fld>
            <a:endParaRPr lang="en-US"/>
          </a:p>
        </p:txBody>
      </p:sp>
    </p:spTree>
    <p:extLst>
      <p:ext uri="{BB962C8B-B14F-4D97-AF65-F5344CB8AC3E}">
        <p14:creationId xmlns:p14="http://schemas.microsoft.com/office/powerpoint/2010/main" val="253466965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ACD929C6-48B7-724E-B2FD-0C9DD15F7DAF}" type="slidenum">
              <a:rPr lang="en-US"/>
              <a:pPr>
                <a:defRPr/>
              </a:pPr>
              <a:t>‹#›</a:t>
            </a:fld>
            <a:endParaRPr lang="en-US"/>
          </a:p>
        </p:txBody>
      </p:sp>
    </p:spTree>
    <p:extLst>
      <p:ext uri="{BB962C8B-B14F-4D97-AF65-F5344CB8AC3E}">
        <p14:creationId xmlns:p14="http://schemas.microsoft.com/office/powerpoint/2010/main" val="8494070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979294971"/>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2EFB5B3A-7FC2-E544-9F6B-A267166C9B94}" type="slidenum">
              <a:rPr lang="en-US"/>
              <a:pPr>
                <a:defRPr/>
              </a:pPr>
              <a:t>‹#›</a:t>
            </a:fld>
            <a:endParaRPr lang="en-US"/>
          </a:p>
        </p:txBody>
      </p:sp>
    </p:spTree>
    <p:extLst>
      <p:ext uri="{BB962C8B-B14F-4D97-AF65-F5344CB8AC3E}">
        <p14:creationId xmlns:p14="http://schemas.microsoft.com/office/powerpoint/2010/main" val="266584895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6B60A95C-1A06-1640-8E92-4F726476B48B}" type="slidenum">
              <a:rPr lang="en-US"/>
              <a:pPr>
                <a:defRPr/>
              </a:pPr>
              <a:t>‹#›</a:t>
            </a:fld>
            <a:endParaRPr lang="en-US"/>
          </a:p>
        </p:txBody>
      </p:sp>
    </p:spTree>
    <p:extLst>
      <p:ext uri="{BB962C8B-B14F-4D97-AF65-F5344CB8AC3E}">
        <p14:creationId xmlns:p14="http://schemas.microsoft.com/office/powerpoint/2010/main" val="95984672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48F6CC97-12ED-DF4E-8736-0E5872899EBF}" type="slidenum">
              <a:rPr lang="en-US"/>
              <a:pPr>
                <a:defRPr/>
              </a:pPr>
              <a:t>‹#›</a:t>
            </a:fld>
            <a:endParaRPr lang="en-US"/>
          </a:p>
        </p:txBody>
      </p:sp>
    </p:spTree>
    <p:extLst>
      <p:ext uri="{BB962C8B-B14F-4D97-AF65-F5344CB8AC3E}">
        <p14:creationId xmlns:p14="http://schemas.microsoft.com/office/powerpoint/2010/main" val="287463742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F21AD0A-1CC5-F145-A882-251D2B8F01B5}" type="slidenum">
              <a:rPr lang="en-US"/>
              <a:pPr>
                <a:defRPr/>
              </a:pPr>
              <a:t>‹#›</a:t>
            </a:fld>
            <a:endParaRPr lang="en-US"/>
          </a:p>
        </p:txBody>
      </p:sp>
    </p:spTree>
    <p:extLst>
      <p:ext uri="{BB962C8B-B14F-4D97-AF65-F5344CB8AC3E}">
        <p14:creationId xmlns:p14="http://schemas.microsoft.com/office/powerpoint/2010/main" val="2545201428"/>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4742794-3302-7540-86F8-68684EDE2D09}" type="slidenum">
              <a:rPr lang="en-US"/>
              <a:pPr>
                <a:defRPr/>
              </a:pPr>
              <a:t>‹#›</a:t>
            </a:fld>
            <a:endParaRPr lang="en-US"/>
          </a:p>
        </p:txBody>
      </p:sp>
    </p:spTree>
    <p:extLst>
      <p:ext uri="{BB962C8B-B14F-4D97-AF65-F5344CB8AC3E}">
        <p14:creationId xmlns:p14="http://schemas.microsoft.com/office/powerpoint/2010/main" val="409747920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5069309"/>
      </p:ext>
    </p:extLst>
  </p:cSld>
  <p:clrMapOvr>
    <a:masterClrMapping/>
  </p:clrMapOvr>
  <p:transition>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7399321"/>
      </p:ext>
    </p:extLst>
  </p:cSld>
  <p:clrMapOvr>
    <a:masterClrMapping/>
  </p:clrMapOvr>
  <p:transition>
    <p:randomBar dir="vert"/>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1134249"/>
      </p:ext>
    </p:extLst>
  </p:cSld>
  <p:clrMapOvr>
    <a:masterClrMapping/>
  </p:clrMapOvr>
  <p:transition>
    <p:randomBar dir="vert"/>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5920447"/>
      </p:ext>
    </p:extLst>
  </p:cSld>
  <p:clrMapOvr>
    <a:masterClrMapping/>
  </p:clrMapOvr>
  <p:transition>
    <p:randomBar dir="vert"/>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7056640"/>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484661222"/>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6684314"/>
      </p:ext>
    </p:extLst>
  </p:cSld>
  <p:clrMapOvr>
    <a:masterClrMapping/>
  </p:clrMapOvr>
  <p:transition>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5767526"/>
      </p:ext>
    </p:extLst>
  </p:cSld>
  <p:clrMapOvr>
    <a:masterClrMapping/>
  </p:clrMapOvr>
  <p:transition>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5822044"/>
      </p:ext>
    </p:extLst>
  </p:cSld>
  <p:clrMapOvr>
    <a:masterClrMapping/>
  </p:clrMapOvr>
  <p:transition>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5445558"/>
      </p:ext>
    </p:extLst>
  </p:cSld>
  <p:clrMapOvr>
    <a:masterClrMapping/>
  </p:clrMapOvr>
  <p:transition>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1171704"/>
      </p:ext>
    </p:extLst>
  </p:cSld>
  <p:clrMapOvr>
    <a:masterClrMapping/>
  </p:clrMapOvr>
  <p:transition>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97453861"/>
      </p:ext>
    </p:extLst>
  </p:cSld>
  <p:clrMapOvr>
    <a:masterClrMapping/>
  </p:clrMapOvr>
  <p:transition>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236687859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4525134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5921599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0708484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2688358605"/>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67443008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7692627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3498221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172134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8062294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3550962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78888014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99397412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96953486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09414411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14081004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56441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652757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994068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605656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569740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5392087"/>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291196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35538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419547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100866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219760861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302427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p>
        </p:txBody>
      </p:sp>
      <p:sp>
        <p:nvSpPr>
          <p:cNvPr id="25" name="Rectangle 30"/>
          <p:cNvSpPr>
            <a:spLocks noGrp="1" noChangeArrowheads="1"/>
          </p:cNvSpPr>
          <p:nvPr>
            <p:ph type="ftr" sz="quarter" idx="11"/>
          </p:nvPr>
        </p:nvSpPr>
        <p:spPr/>
        <p:txBody>
          <a:bodyPr/>
          <a:lstStyle>
            <a:lvl1pPr>
              <a:defRPr/>
            </a:lvl1pPr>
          </a:lstStyle>
          <a:p>
            <a:pPr>
              <a:defRPr/>
            </a:pPr>
            <a:endParaRPr lang="en-US"/>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pPr>
                <a:defRPr/>
              </a:pPr>
              <a:t>‹#›</a:t>
            </a:fld>
            <a:endParaRPr lang="en-US"/>
          </a:p>
        </p:txBody>
      </p:sp>
    </p:spTree>
    <p:extLst>
      <p:ext uri="{BB962C8B-B14F-4D97-AF65-F5344CB8AC3E}">
        <p14:creationId xmlns:p14="http://schemas.microsoft.com/office/powerpoint/2010/main" val="71954276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pPr>
                <a:defRPr/>
              </a:pPr>
              <a:t>‹#›</a:t>
            </a:fld>
            <a:endParaRPr lang="en-US"/>
          </a:p>
        </p:txBody>
      </p:sp>
    </p:spTree>
    <p:extLst>
      <p:ext uri="{BB962C8B-B14F-4D97-AF65-F5344CB8AC3E}">
        <p14:creationId xmlns:p14="http://schemas.microsoft.com/office/powerpoint/2010/main" val="304517015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pPr>
                <a:defRPr/>
              </a:pPr>
              <a:t>‹#›</a:t>
            </a:fld>
            <a:endParaRPr lang="en-US"/>
          </a:p>
        </p:txBody>
      </p:sp>
    </p:spTree>
    <p:extLst>
      <p:ext uri="{BB962C8B-B14F-4D97-AF65-F5344CB8AC3E}">
        <p14:creationId xmlns:p14="http://schemas.microsoft.com/office/powerpoint/2010/main" val="106277384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pPr>
                <a:defRPr/>
              </a:pPr>
              <a:t>‹#›</a:t>
            </a:fld>
            <a:endParaRPr lang="en-US"/>
          </a:p>
        </p:txBody>
      </p:sp>
    </p:spTree>
    <p:extLst>
      <p:ext uri="{BB962C8B-B14F-4D97-AF65-F5344CB8AC3E}">
        <p14:creationId xmlns:p14="http://schemas.microsoft.com/office/powerpoint/2010/main" val="93694970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p>
        </p:txBody>
      </p:sp>
      <p:sp>
        <p:nvSpPr>
          <p:cNvPr id="8" name="Rectangle 28"/>
          <p:cNvSpPr>
            <a:spLocks noGrp="1" noChangeArrowheads="1"/>
          </p:cNvSpPr>
          <p:nvPr>
            <p:ph type="ftr" sz="quarter" idx="11"/>
          </p:nvPr>
        </p:nvSpPr>
        <p:spPr>
          <a:ln/>
        </p:spPr>
        <p:txBody>
          <a:bodyPr/>
          <a:lstStyle>
            <a:lvl1pPr>
              <a:defRPr/>
            </a:lvl1pPr>
          </a:lstStyle>
          <a:p>
            <a:pPr>
              <a:defRPr/>
            </a:pPr>
            <a:endParaRPr lang="en-US"/>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pPr>
                <a:defRPr/>
              </a:pPr>
              <a:t>‹#›</a:t>
            </a:fld>
            <a:endParaRPr lang="en-US"/>
          </a:p>
        </p:txBody>
      </p:sp>
    </p:spTree>
    <p:extLst>
      <p:ext uri="{BB962C8B-B14F-4D97-AF65-F5344CB8AC3E}">
        <p14:creationId xmlns:p14="http://schemas.microsoft.com/office/powerpoint/2010/main" val="359202057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p>
        </p:txBody>
      </p:sp>
      <p:sp>
        <p:nvSpPr>
          <p:cNvPr id="4" name="Rectangle 28"/>
          <p:cNvSpPr>
            <a:spLocks noGrp="1" noChangeArrowheads="1"/>
          </p:cNvSpPr>
          <p:nvPr>
            <p:ph type="ftr" sz="quarter" idx="11"/>
          </p:nvPr>
        </p:nvSpPr>
        <p:spPr>
          <a:ln/>
        </p:spPr>
        <p:txBody>
          <a:bodyPr/>
          <a:lstStyle>
            <a:lvl1pPr>
              <a:defRPr/>
            </a:lvl1pPr>
          </a:lstStyle>
          <a:p>
            <a:pPr>
              <a:defRPr/>
            </a:pPr>
            <a:endParaRPr lang="en-US"/>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pPr>
                <a:defRPr/>
              </a:pPr>
              <a:t>‹#›</a:t>
            </a:fld>
            <a:endParaRPr lang="en-US"/>
          </a:p>
        </p:txBody>
      </p:sp>
    </p:spTree>
    <p:extLst>
      <p:ext uri="{BB962C8B-B14F-4D97-AF65-F5344CB8AC3E}">
        <p14:creationId xmlns:p14="http://schemas.microsoft.com/office/powerpoint/2010/main" val="85531651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p>
        </p:txBody>
      </p:sp>
      <p:sp>
        <p:nvSpPr>
          <p:cNvPr id="3" name="Rectangle 28"/>
          <p:cNvSpPr>
            <a:spLocks noGrp="1" noChangeArrowheads="1"/>
          </p:cNvSpPr>
          <p:nvPr>
            <p:ph type="ftr" sz="quarter" idx="11"/>
          </p:nvPr>
        </p:nvSpPr>
        <p:spPr>
          <a:ln/>
        </p:spPr>
        <p:txBody>
          <a:bodyPr/>
          <a:lstStyle>
            <a:lvl1pPr>
              <a:defRPr/>
            </a:lvl1pPr>
          </a:lstStyle>
          <a:p>
            <a:pPr>
              <a:defRPr/>
            </a:pPr>
            <a:endParaRPr lang="en-US"/>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pPr>
                <a:defRPr/>
              </a:pPr>
              <a:t>‹#›</a:t>
            </a:fld>
            <a:endParaRPr lang="en-US"/>
          </a:p>
        </p:txBody>
      </p:sp>
    </p:spTree>
    <p:extLst>
      <p:ext uri="{BB962C8B-B14F-4D97-AF65-F5344CB8AC3E}">
        <p14:creationId xmlns:p14="http://schemas.microsoft.com/office/powerpoint/2010/main" val="161491655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pPr>
                <a:defRPr/>
              </a:pPr>
              <a:t>‹#›</a:t>
            </a:fld>
            <a:endParaRPr lang="en-US"/>
          </a:p>
        </p:txBody>
      </p:sp>
    </p:spTree>
    <p:extLst>
      <p:ext uri="{BB962C8B-B14F-4D97-AF65-F5344CB8AC3E}">
        <p14:creationId xmlns:p14="http://schemas.microsoft.com/office/powerpoint/2010/main" val="107297796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p>
        </p:txBody>
      </p:sp>
      <p:sp>
        <p:nvSpPr>
          <p:cNvPr id="6" name="Rectangle 28"/>
          <p:cNvSpPr>
            <a:spLocks noGrp="1" noChangeArrowheads="1"/>
          </p:cNvSpPr>
          <p:nvPr>
            <p:ph type="ftr" sz="quarter" idx="11"/>
          </p:nvPr>
        </p:nvSpPr>
        <p:spPr>
          <a:ln/>
        </p:spPr>
        <p:txBody>
          <a:bodyPr/>
          <a:lstStyle>
            <a:lvl1pPr>
              <a:defRPr/>
            </a:lvl1pPr>
          </a:lstStyle>
          <a:p>
            <a:pPr>
              <a:defRPr/>
            </a:pPr>
            <a:endParaRPr lang="en-US"/>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pPr>
                <a:defRPr/>
              </a:pPr>
              <a:t>‹#›</a:t>
            </a:fld>
            <a:endParaRPr lang="en-US"/>
          </a:p>
        </p:txBody>
      </p:sp>
    </p:spTree>
    <p:extLst>
      <p:ext uri="{BB962C8B-B14F-4D97-AF65-F5344CB8AC3E}">
        <p14:creationId xmlns:p14="http://schemas.microsoft.com/office/powerpoint/2010/main" val="243928261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17895105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pPr>
                <a:defRPr/>
              </a:pPr>
              <a:t>‹#›</a:t>
            </a:fld>
            <a:endParaRPr lang="en-US"/>
          </a:p>
        </p:txBody>
      </p:sp>
    </p:spTree>
    <p:extLst>
      <p:ext uri="{BB962C8B-B14F-4D97-AF65-F5344CB8AC3E}">
        <p14:creationId xmlns:p14="http://schemas.microsoft.com/office/powerpoint/2010/main" val="4048021455"/>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pPr>
                <a:defRPr/>
              </a:pPr>
              <a:t>‹#›</a:t>
            </a:fld>
            <a:endParaRPr lang="en-US"/>
          </a:p>
        </p:txBody>
      </p:sp>
    </p:spTree>
    <p:extLst>
      <p:ext uri="{BB962C8B-B14F-4D97-AF65-F5344CB8AC3E}">
        <p14:creationId xmlns:p14="http://schemas.microsoft.com/office/powerpoint/2010/main" val="380474691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p>
        </p:txBody>
      </p:sp>
      <p:sp>
        <p:nvSpPr>
          <p:cNvPr id="5" name="Rectangle 28"/>
          <p:cNvSpPr>
            <a:spLocks noGrp="1" noChangeArrowheads="1"/>
          </p:cNvSpPr>
          <p:nvPr>
            <p:ph type="ftr" sz="quarter" idx="11"/>
          </p:nvPr>
        </p:nvSpPr>
        <p:spPr>
          <a:ln/>
        </p:spPr>
        <p:txBody>
          <a:bodyPr/>
          <a:lstStyle>
            <a:lvl1pPr>
              <a:defRPr/>
            </a:lvl1pPr>
          </a:lstStyle>
          <a:p>
            <a:pPr>
              <a:defRPr/>
            </a:pPr>
            <a:endParaRPr lang="en-US"/>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pPr>
                <a:defRPr/>
              </a:pPr>
              <a:t>‹#›</a:t>
            </a:fld>
            <a:endParaRPr lang="en-US"/>
          </a:p>
        </p:txBody>
      </p:sp>
    </p:spTree>
    <p:extLst>
      <p:ext uri="{BB962C8B-B14F-4D97-AF65-F5344CB8AC3E}">
        <p14:creationId xmlns:p14="http://schemas.microsoft.com/office/powerpoint/2010/main" val="36514628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143004312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63730028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41548545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009296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398979187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6302128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13860810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40053558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227202665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1861226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165821279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278684725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25516517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4"/>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12107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t>20/11/2025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3484430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182831224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12748699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245338244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346534803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257735827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65531291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30741962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646A40A2-1A7F-E940-B3C0-3EBC633C484F}" type="datetimeFigureOut">
              <a:rPr lang="en-US"/>
              <a:pPr/>
              <a:t>11/20/25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F8B749AA-51D6-394A-A4FC-2652740AB9F0}" type="slidenum">
              <a:rPr lang="en-US"/>
              <a:pPr/>
              <a:t>‹#›</a:t>
            </a:fld>
            <a:endParaRPr lang="en-US"/>
          </a:p>
        </p:txBody>
      </p:sp>
    </p:spTree>
    <p:extLst>
      <p:ext uri="{BB962C8B-B14F-4D97-AF65-F5344CB8AC3E}">
        <p14:creationId xmlns:p14="http://schemas.microsoft.com/office/powerpoint/2010/main" val="3270843999"/>
      </p:ext>
    </p:extLst>
  </p:cSld>
  <p:clrMapOvr>
    <a:masterClrMapping/>
  </p:clrMapOvr>
  <p:transition spd="slow">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E91C3765-EC3A-2347-BAB9-9B69B56968D8}" type="datetimeFigureOut">
              <a:rPr lang="en-US"/>
              <a:pPr/>
              <a:t>11/20/25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8B1B77CD-37B6-1146-A19C-E5639186FDEB}" type="slidenum">
              <a:rPr lang="en-US"/>
              <a:pPr/>
              <a:t>‹#›</a:t>
            </a:fld>
            <a:endParaRPr lang="en-US"/>
          </a:p>
        </p:txBody>
      </p:sp>
    </p:spTree>
    <p:extLst>
      <p:ext uri="{BB962C8B-B14F-4D97-AF65-F5344CB8AC3E}">
        <p14:creationId xmlns:p14="http://schemas.microsoft.com/office/powerpoint/2010/main" val="2517339493"/>
      </p:ext>
    </p:extLst>
  </p:cSld>
  <p:clrMapOvr>
    <a:masterClrMapping/>
  </p:clrMapOvr>
  <p:transition spd="slow">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C4D3D4C4-556A-D34E-BDCA-93F872896B58}" type="datetimeFigureOut">
              <a:rPr lang="en-US"/>
              <a:pPr/>
              <a:t>11/20/25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5B176137-5771-9F41-9F83-9F61E1332504}" type="slidenum">
              <a:rPr lang="en-US"/>
              <a:pPr/>
              <a:t>‹#›</a:t>
            </a:fld>
            <a:endParaRPr lang="en-US"/>
          </a:p>
        </p:txBody>
      </p:sp>
    </p:spTree>
    <p:extLst>
      <p:ext uri="{BB962C8B-B14F-4D97-AF65-F5344CB8AC3E}">
        <p14:creationId xmlns:p14="http://schemas.microsoft.com/office/powerpoint/2010/main" val="4140247415"/>
      </p:ext>
    </p:extLst>
  </p:cSld>
  <p:clrMapOvr>
    <a:masterClrMapping/>
  </p:clrMapOvr>
  <p:transition spd="slow">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t>20/11/2025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5407323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8EF78977-24D1-644C-ADF9-B176C6ACB4C0}" type="datetimeFigureOut">
              <a:rPr lang="en-US"/>
              <a:pPr/>
              <a:t>11/20/25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771DA27B-6613-CB43-A4D6-5A95AB3FB5BD}" type="slidenum">
              <a:rPr lang="en-US"/>
              <a:pPr/>
              <a:t>‹#›</a:t>
            </a:fld>
            <a:endParaRPr lang="en-US"/>
          </a:p>
        </p:txBody>
      </p:sp>
    </p:spTree>
    <p:extLst>
      <p:ext uri="{BB962C8B-B14F-4D97-AF65-F5344CB8AC3E}">
        <p14:creationId xmlns:p14="http://schemas.microsoft.com/office/powerpoint/2010/main" val="2765408623"/>
      </p:ext>
    </p:extLst>
  </p:cSld>
  <p:clrMapOvr>
    <a:masterClrMapping/>
  </p:clrMapOvr>
  <p:transition spd="slow">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fld id="{062F881D-6380-EC4B-B791-38A1AE037F1F}" type="datetimeFigureOut">
              <a:rPr lang="en-US"/>
              <a:pPr/>
              <a:t>11/20/25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EFFF0E42-28DB-044C-BBFF-604D49A2197F}" type="slidenum">
              <a:rPr lang="en-US"/>
              <a:pPr/>
              <a:t>‹#›</a:t>
            </a:fld>
            <a:endParaRPr lang="en-US"/>
          </a:p>
        </p:txBody>
      </p:sp>
    </p:spTree>
    <p:extLst>
      <p:ext uri="{BB962C8B-B14F-4D97-AF65-F5344CB8AC3E}">
        <p14:creationId xmlns:p14="http://schemas.microsoft.com/office/powerpoint/2010/main" val="2722808590"/>
      </p:ext>
    </p:extLst>
  </p:cSld>
  <p:clrMapOvr>
    <a:masterClrMapping/>
  </p:clrMapOvr>
  <p:transition spd="slow">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fld id="{9B85D139-EB19-7848-A807-642B58AAA95C}" type="datetimeFigureOut">
              <a:rPr lang="en-US"/>
              <a:pPr/>
              <a:t>11/20/25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24C81018-F8B9-E740-8A7E-4AC7D489C398}" type="slidenum">
              <a:rPr lang="en-US"/>
              <a:pPr/>
              <a:t>‹#›</a:t>
            </a:fld>
            <a:endParaRPr lang="en-US"/>
          </a:p>
        </p:txBody>
      </p:sp>
    </p:spTree>
    <p:extLst>
      <p:ext uri="{BB962C8B-B14F-4D97-AF65-F5344CB8AC3E}">
        <p14:creationId xmlns:p14="http://schemas.microsoft.com/office/powerpoint/2010/main" val="2303664373"/>
      </p:ext>
    </p:extLst>
  </p:cSld>
  <p:clrMapOvr>
    <a:masterClrMapping/>
  </p:clrMapOvr>
  <p:transition spd="slow">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fld id="{5F74A13B-266A-5A45-B46D-A7077A76E94F}" type="datetimeFigureOut">
              <a:rPr lang="en-US"/>
              <a:pPr/>
              <a:t>11/20/25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4592C43F-E98E-8A4D-8AF9-8880D7D52978}" type="slidenum">
              <a:rPr lang="en-US"/>
              <a:pPr/>
              <a:t>‹#›</a:t>
            </a:fld>
            <a:endParaRPr lang="en-US"/>
          </a:p>
        </p:txBody>
      </p:sp>
    </p:spTree>
    <p:extLst>
      <p:ext uri="{BB962C8B-B14F-4D97-AF65-F5344CB8AC3E}">
        <p14:creationId xmlns:p14="http://schemas.microsoft.com/office/powerpoint/2010/main" val="648219477"/>
      </p:ext>
    </p:extLst>
  </p:cSld>
  <p:clrMapOvr>
    <a:masterClrMapping/>
  </p:clrMapOvr>
  <p:transition spd="slow">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FEB1CE5F-7C25-B14A-BB0C-8AF491016EC9}" type="datetimeFigureOut">
              <a:rPr lang="en-US"/>
              <a:pPr/>
              <a:t>11/20/25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D8442A44-C60C-3540-ABC5-86B8EAE56017}" type="slidenum">
              <a:rPr lang="en-US"/>
              <a:pPr/>
              <a:t>‹#›</a:t>
            </a:fld>
            <a:endParaRPr lang="en-US"/>
          </a:p>
        </p:txBody>
      </p:sp>
    </p:spTree>
    <p:extLst>
      <p:ext uri="{BB962C8B-B14F-4D97-AF65-F5344CB8AC3E}">
        <p14:creationId xmlns:p14="http://schemas.microsoft.com/office/powerpoint/2010/main" val="1850078145"/>
      </p:ext>
    </p:extLst>
  </p:cSld>
  <p:clrMapOvr>
    <a:masterClrMapping/>
  </p:clrMapOvr>
  <p:transition spd="slow">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fld id="{18CD8591-41C9-EA46-BE7B-640F2C3387DF}" type="datetimeFigureOut">
              <a:rPr lang="en-US"/>
              <a:pPr/>
              <a:t>11/20/25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B8C0FF84-406C-5449-873F-A13F0C17AD28}" type="slidenum">
              <a:rPr lang="en-US"/>
              <a:pPr/>
              <a:t>‹#›</a:t>
            </a:fld>
            <a:endParaRPr lang="en-US"/>
          </a:p>
        </p:txBody>
      </p:sp>
    </p:spTree>
    <p:extLst>
      <p:ext uri="{BB962C8B-B14F-4D97-AF65-F5344CB8AC3E}">
        <p14:creationId xmlns:p14="http://schemas.microsoft.com/office/powerpoint/2010/main" val="3205605975"/>
      </p:ext>
    </p:extLst>
  </p:cSld>
  <p:clrMapOvr>
    <a:masterClrMapping/>
  </p:clrMapOvr>
  <p:transition spd="slow">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FECAC3E-E8AE-4B46-BB27-94FFBFDA18A4}" type="datetimeFigureOut">
              <a:rPr lang="en-US"/>
              <a:pPr/>
              <a:t>11/20/25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A84B1C84-5CB2-D54C-96D7-AECD56D7B624}" type="slidenum">
              <a:rPr lang="en-US"/>
              <a:pPr/>
              <a:t>‹#›</a:t>
            </a:fld>
            <a:endParaRPr lang="en-US"/>
          </a:p>
        </p:txBody>
      </p:sp>
    </p:spTree>
    <p:extLst>
      <p:ext uri="{BB962C8B-B14F-4D97-AF65-F5344CB8AC3E}">
        <p14:creationId xmlns:p14="http://schemas.microsoft.com/office/powerpoint/2010/main" val="1142217958"/>
      </p:ext>
    </p:extLst>
  </p:cSld>
  <p:clrMapOvr>
    <a:masterClrMapping/>
  </p:clrMapOvr>
  <p:transition spd="slow">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0DF1B041-0579-E14B-902B-E71AA5B7A609}" type="datetimeFigureOut">
              <a:rPr lang="en-US"/>
              <a:pPr/>
              <a:t>11/20/25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60B9C1D0-5665-064F-952D-03DF08A195E4}" type="slidenum">
              <a:rPr lang="en-US"/>
              <a:pPr/>
              <a:t>‹#›</a:t>
            </a:fld>
            <a:endParaRPr lang="en-US"/>
          </a:p>
        </p:txBody>
      </p:sp>
    </p:spTree>
    <p:extLst>
      <p:ext uri="{BB962C8B-B14F-4D97-AF65-F5344CB8AC3E}">
        <p14:creationId xmlns:p14="http://schemas.microsoft.com/office/powerpoint/2010/main" val="3025691426"/>
      </p:ext>
    </p:extLst>
  </p:cSld>
  <p:clrMapOvr>
    <a:masterClrMapping/>
  </p:clrMapOvr>
  <p:transition spd="slow">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23170493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13169562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t>20/11/2025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6192231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4394830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14698938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285305999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1102482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40529562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342241805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376596633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128773299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98954080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14998866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37633397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643313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78675091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5904199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53556453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29743067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Arial"/>
            </a:endParaRPr>
          </a:p>
        </p:txBody>
      </p:sp>
      <p:sp>
        <p:nvSpPr>
          <p:cNvPr id="9" name="Slide Number Placeholder 8"/>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43933602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Arial"/>
            </a:endParaRPr>
          </a:p>
        </p:txBody>
      </p:sp>
      <p:sp>
        <p:nvSpPr>
          <p:cNvPr id="5" name="Slide Number Placeholder 4"/>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03126292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Arial"/>
            </a:endParaRPr>
          </a:p>
        </p:txBody>
      </p:sp>
      <p:sp>
        <p:nvSpPr>
          <p:cNvPr id="4" name="Slide Number Placeholder 3"/>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39587500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20629914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9804219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20/11/2025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6063889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4019983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921CE0-09F0-C844-9567-91EE901B4A6D}" type="datetimeFigureOut">
              <a:rPr lang="en-US" smtClean="0">
                <a:solidFill>
                  <a:prstClr val="black">
                    <a:tint val="75000"/>
                  </a:prstClr>
                </a:solidFill>
                <a:latin typeface="Arial"/>
              </a:rPr>
              <a:pPr/>
              <a:t>11/20/25</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EB521DE6-3A55-8940-8CE2-E7FB3B1EADE7}"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01738117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Shape 14"/>
        <p:cNvGrpSpPr/>
        <p:nvPr/>
      </p:nvGrpSpPr>
      <p:grpSpPr>
        <a:xfrm>
          <a:off x="0" y="0"/>
          <a:ext cx="0" cy="0"/>
          <a:chOff x="0" y="0"/>
          <a:chExt cx="0" cy="0"/>
        </a:xfrm>
      </p:grpSpPr>
      <p:sp>
        <p:nvSpPr>
          <p:cNvPr id="15" name="Shape 15"/>
          <p:cNvSpPr txBox="1">
            <a:spLocks noGrp="1"/>
          </p:cNvSpPr>
          <p:nvPr>
            <p:ph type="body" idx="1"/>
          </p:nvPr>
        </p:nvSpPr>
        <p:spPr>
          <a:xfrm>
            <a:off x="457200" y="274637"/>
            <a:ext cx="8229600" cy="5851525"/>
          </a:xfrm>
          <a:prstGeom prst="rect">
            <a:avLst/>
          </a:prstGeom>
          <a:noFill/>
          <a:ln>
            <a:noFill/>
          </a:ln>
        </p:spPr>
        <p:txBody>
          <a:bodyPr lIns="91425" tIns="91425" rIns="91425" bIns="91425" anchor="t" anchorCtr="0"/>
          <a:lstStyle>
            <a:lvl1pPr marL="342900" indent="-88900" algn="ctr" rtl="0">
              <a:spcBef>
                <a:spcPts val="800"/>
              </a:spcBef>
              <a:spcAft>
                <a:spcPts val="0"/>
              </a:spcAft>
              <a:buClr>
                <a:srgbClr val="FAFAFA"/>
              </a:buClr>
              <a:buFont typeface="Calibri"/>
              <a:buChar char="•"/>
              <a:defRPr sz="4000" b="1">
                <a:solidFill>
                  <a:srgbClr val="FAFAFA"/>
                </a:solidFill>
                <a:latin typeface="Calibri"/>
                <a:ea typeface="Calibri"/>
                <a:cs typeface="Calibri"/>
                <a:sym typeface="Calibri"/>
              </a:defRPr>
            </a:lvl1pPr>
            <a:lvl2pPr marL="742950" indent="-3175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2pPr>
            <a:lvl3pPr marL="11430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3pPr>
            <a:lvl4pPr marL="16002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4pPr>
            <a:lvl5pPr marL="2057400" indent="25400" algn="ctr" rtl="0">
              <a:spcBef>
                <a:spcPts val="800"/>
              </a:spcBef>
              <a:spcAft>
                <a:spcPts val="0"/>
              </a:spcAft>
              <a:buClr>
                <a:srgbClr val="FFFFFF"/>
              </a:buClr>
              <a:buFont typeface="Calibri"/>
              <a:buChar char="»"/>
              <a:defRPr sz="4000">
                <a:solidFill>
                  <a:srgbClr val="FFFFFF"/>
                </a:solidFill>
                <a:latin typeface="Calibri"/>
                <a:ea typeface="Calibri"/>
                <a:cs typeface="Calibri"/>
                <a:sym typeface="Calibri"/>
              </a:defRPr>
            </a:lvl5pPr>
            <a:lvl6pPr marL="2514600" indent="-101600" algn="l" rtl="0">
              <a:spcBef>
                <a:spcPts val="400"/>
              </a:spcBef>
              <a:buClr>
                <a:schemeClr val="dk1"/>
              </a:buClr>
              <a:buFont typeface="Calibri"/>
              <a:buChar char="•"/>
              <a:defRPr sz="2000">
                <a:solidFill>
                  <a:schemeClr val="dk1"/>
                </a:solidFill>
                <a:latin typeface="Calibri"/>
                <a:ea typeface="Calibri"/>
                <a:cs typeface="Calibri"/>
                <a:sym typeface="Calibri"/>
              </a:defRPr>
            </a:lvl6pPr>
            <a:lvl7pPr marL="2971800" indent="-101600" algn="l" rtl="0">
              <a:spcBef>
                <a:spcPts val="400"/>
              </a:spcBef>
              <a:buClr>
                <a:schemeClr val="dk1"/>
              </a:buClr>
              <a:buFont typeface="Calibri"/>
              <a:buChar char="•"/>
              <a:defRPr sz="2000">
                <a:solidFill>
                  <a:schemeClr val="dk1"/>
                </a:solidFill>
                <a:latin typeface="Calibri"/>
                <a:ea typeface="Calibri"/>
                <a:cs typeface="Calibri"/>
                <a:sym typeface="Calibri"/>
              </a:defRPr>
            </a:lvl7pPr>
            <a:lvl8pPr marL="3429000" indent="-101600" algn="l" rtl="0">
              <a:spcBef>
                <a:spcPts val="400"/>
              </a:spcBef>
              <a:buClr>
                <a:schemeClr val="dk1"/>
              </a:buClr>
              <a:buFont typeface="Calibri"/>
              <a:buChar char="•"/>
              <a:defRPr sz="2000">
                <a:solidFill>
                  <a:schemeClr val="dk1"/>
                </a:solidFill>
                <a:latin typeface="Calibri"/>
                <a:ea typeface="Calibri"/>
                <a:cs typeface="Calibri"/>
                <a:sym typeface="Calibri"/>
              </a:defRPr>
            </a:lvl8pPr>
            <a:lvl9pPr marL="3886200" indent="-101600" algn="l" rtl="0">
              <a:spcBef>
                <a:spcPts val="400"/>
              </a:spcBef>
              <a:buClr>
                <a:schemeClr val="dk1"/>
              </a:buClr>
              <a:buFont typeface="Calibri"/>
              <a:buChar char="•"/>
              <a:defRPr sz="2000">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1242657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482556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476619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737750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515991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855431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100576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76184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theme" Target="../theme/theme11.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13" Type="http://schemas.openxmlformats.org/officeDocument/2006/relationships/image" Target="../media/image3.emf"/><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6" Type="http://schemas.openxmlformats.org/officeDocument/2006/relationships/image" Target="../media/image6.png"/><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5" Type="http://schemas.openxmlformats.org/officeDocument/2006/relationships/image" Target="../media/image5.png"/><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 Id="rId14" Type="http://schemas.openxmlformats.org/officeDocument/2006/relationships/image" Target="../media/image4.png"/></Relationships>
</file>

<file path=ppt/slideMasters/_rels/slideMaster15.xml.rels><?xml version="1.0" encoding="UTF-8" standalone="yes"?>
<Relationships xmlns="http://schemas.openxmlformats.org/package/2006/relationships"><Relationship Id="rId3"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4" Type="http://schemas.openxmlformats.org/officeDocument/2006/relationships/image" Target="../media/image7.emf"/></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image" Target="../media/image4.png"/><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18.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5" Type="http://schemas.openxmlformats.org/officeDocument/2006/relationships/image" Target="../media/image6.png"/><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image" Target="../media/image5.pn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image" Target="../media/image4.png"/><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19.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image" Target="../media/image6.png"/><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image" Target="../media/image5.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theme" Target="../theme/theme20.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image" Target="../media/image8.jpe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2.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slideLayout" Target="../slideLayouts/slideLayout260.xml"/><Relationship Id="rId18" Type="http://schemas.openxmlformats.org/officeDocument/2006/relationships/slideLayout" Target="../slideLayouts/slideLayout265.xml"/><Relationship Id="rId3" Type="http://schemas.openxmlformats.org/officeDocument/2006/relationships/slideLayout" Target="../slideLayouts/slideLayout250.xml"/><Relationship Id="rId21" Type="http://schemas.openxmlformats.org/officeDocument/2006/relationships/slideLayout" Target="../slideLayouts/slideLayout268.xml"/><Relationship Id="rId7" Type="http://schemas.openxmlformats.org/officeDocument/2006/relationships/slideLayout" Target="../slideLayouts/slideLayout254.xml"/><Relationship Id="rId12" Type="http://schemas.openxmlformats.org/officeDocument/2006/relationships/slideLayout" Target="../slideLayouts/slideLayout259.xml"/><Relationship Id="rId17" Type="http://schemas.openxmlformats.org/officeDocument/2006/relationships/slideLayout" Target="../slideLayouts/slideLayout264.xml"/><Relationship Id="rId2" Type="http://schemas.openxmlformats.org/officeDocument/2006/relationships/slideLayout" Target="../slideLayouts/slideLayout249.xml"/><Relationship Id="rId16" Type="http://schemas.openxmlformats.org/officeDocument/2006/relationships/slideLayout" Target="../slideLayouts/slideLayout263.xml"/><Relationship Id="rId20" Type="http://schemas.openxmlformats.org/officeDocument/2006/relationships/slideLayout" Target="../slideLayouts/slideLayout267.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5" Type="http://schemas.openxmlformats.org/officeDocument/2006/relationships/slideLayout" Target="../slideLayouts/slideLayout262.xml"/><Relationship Id="rId10" Type="http://schemas.openxmlformats.org/officeDocument/2006/relationships/slideLayout" Target="../slideLayouts/slideLayout257.xml"/><Relationship Id="rId19" Type="http://schemas.openxmlformats.org/officeDocument/2006/relationships/slideLayout" Target="../slideLayouts/slideLayout266.xml"/><Relationship Id="rId4" Type="http://schemas.openxmlformats.org/officeDocument/2006/relationships/slideLayout" Target="../slideLayouts/slideLayout251.xml"/><Relationship Id="rId9" Type="http://schemas.openxmlformats.org/officeDocument/2006/relationships/slideLayout" Target="../slideLayouts/slideLayout256.xml"/><Relationship Id="rId14" Type="http://schemas.openxmlformats.org/officeDocument/2006/relationships/slideLayout" Target="../slideLayouts/slideLayout261.xml"/><Relationship Id="rId22"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6.xml"/><Relationship Id="rId13" Type="http://schemas.openxmlformats.org/officeDocument/2006/relationships/slideLayout" Target="../slideLayouts/slideLayout281.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slideLayout" Target="../slideLayouts/slideLayout280.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 Id="rId1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25.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26.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27.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28.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4.xml"/><Relationship Id="rId13" Type="http://schemas.openxmlformats.org/officeDocument/2006/relationships/slideLayout" Target="../slideLayouts/slideLayout339.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slideLayout" Target="../slideLayouts/slideLayout338.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 Id="rId14" Type="http://schemas.openxmlformats.org/officeDocument/2006/relationships/theme" Target="../theme/theme3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8.xml"/><Relationship Id="rId13" Type="http://schemas.openxmlformats.org/officeDocument/2006/relationships/theme" Target="../theme/theme32.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slideLayout" Target="../slideLayouts/slideLayout362.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image" Target="../media/image1.jpeg"/><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t>20/11/2025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t>‹#›</a:t>
            </a:fld>
            <a:endParaRPr lang="en-GB"/>
          </a:p>
        </p:txBody>
      </p:sp>
    </p:spTree>
    <p:extLst>
      <p:ext uri="{BB962C8B-B14F-4D97-AF65-F5344CB8AC3E}">
        <p14:creationId xmlns:p14="http://schemas.microsoft.com/office/powerpoint/2010/main" val="421647305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solidFill>
                <a:srgbClr val="FFFFCC"/>
              </a:solidFill>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22345992"/>
      </p:ext>
    </p:extLst>
  </p:cSld>
  <p:clrMap bg1="dk2" tx1="lt1" bg2="dk1" tx2="lt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8298094"/>
      </p:ext>
    </p:extLst>
  </p:cSld>
  <p:clrMap bg1="dk2" tx1="lt1" bg2="dk1" tx2="lt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 id="214748379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1033710179"/>
      </p:ext>
    </p:extLst>
  </p:cSld>
  <p:clrMap bg1="dk2" tx1="lt1" bg2="dk1" tx2="lt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93235407"/>
      </p:ext>
    </p:extLst>
  </p:cSld>
  <p:clrMap bg1="dk2" tx1="lt1" bg2="dk1" tx2="lt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0"/>
                  <a:cs typeface="ＭＳ Ｐゴシック" charset="0"/>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mn-ea"/>
                <a:cs typeface="+mn-cs"/>
              </a:defRPr>
            </a:lvl1pPr>
          </a:lstStyle>
          <a:p>
            <a:pPr defTabSz="914400" fontAlgn="base">
              <a:spcBef>
                <a:spcPct val="0"/>
              </a:spcBef>
              <a:spcAft>
                <a:spcPct val="0"/>
              </a:spcAft>
              <a:defRPr/>
            </a:pPr>
            <a:endParaRPr lang="en-US">
              <a:solidFill>
                <a:srgbClr val="FFFFFF"/>
              </a:solidFill>
              <a:latin typeface="Arial"/>
            </a:endParaRPr>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defTabSz="914400" fontAlgn="base">
              <a:spcBef>
                <a:spcPct val="0"/>
              </a:spcBef>
              <a:spcAft>
                <a:spcPct val="0"/>
              </a:spcAft>
              <a:defRPr/>
            </a:pPr>
            <a:fld id="{EA069ED4-E982-1E4A-947C-63F350557FE8}"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247249849"/>
      </p:ext>
    </p:extLst>
  </p:cSld>
  <p:clrMap bg1="dk2" tx1="lt1" bg2="dk1" tx2="lt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 id="214748383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2530" name="Group 2"/>
          <p:cNvGrpSpPr>
            <a:grpSpLocks/>
          </p:cNvGrpSpPr>
          <p:nvPr/>
        </p:nvGrpSpPr>
        <p:grpSpPr bwMode="auto">
          <a:xfrm>
            <a:off x="0" y="2286000"/>
            <a:ext cx="9144000" cy="3581400"/>
            <a:chOff x="0" y="1968"/>
            <a:chExt cx="5760" cy="2256"/>
          </a:xfrm>
        </p:grpSpPr>
        <p:sp>
          <p:nvSpPr>
            <p:cNvPr id="2253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3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3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4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5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6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7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8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sp>
          <p:nvSpPr>
            <p:cNvPr id="2259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Times" charset="0"/>
                <a:ea typeface="Osaka" charset="0"/>
                <a:cs typeface="Osaka" charset="0"/>
              </a:endParaRPr>
            </a:p>
          </p:txBody>
        </p:sp>
      </p:grpSp>
      <p:sp>
        <p:nvSpPr>
          <p:cNvPr id="2253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253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1" sz="1400">
                <a:solidFill>
                  <a:srgbClr val="FFFFFF"/>
                </a:solidFill>
                <a:latin typeface="Helvetica" charset="0"/>
                <a:ea typeface="Osaka" charset="0"/>
                <a:cs typeface="Osaka" charset="0"/>
              </a:defRPr>
            </a:lvl1pPr>
          </a:lstStyle>
          <a:p>
            <a:pPr>
              <a:defRPr/>
            </a:pPr>
            <a:fld id="{94A04964-6F10-374B-93F0-578960873101}" type="slidenum">
              <a:rPr lang="en-US" altLang="ja-JP"/>
              <a:pPr>
                <a:defRPr/>
              </a:pPr>
              <a:t>‹#›</a:t>
            </a:fld>
            <a:endParaRPr lang="en-US" altLang="ja-JP"/>
          </a:p>
        </p:txBody>
      </p:sp>
      <p:pic>
        <p:nvPicPr>
          <p:cNvPr id="22536" name="Picture 7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87310708"/>
      </p:ext>
    </p:extLst>
  </p:cSld>
  <p:clrMap bg1="dk2" tx1="lt1" bg2="dk1" tx2="lt2" accent1="accent1" accent2="accent2" accent3="accent3" accent4="accent4" accent5="accent5" accent6="accent6" hlink="hlink" folHlink="folHlink"/>
  <p:sldLayoutIdLst>
    <p:sldLayoutId id="2147483838" r:id="rId1"/>
    <p:sldLayoutId id="2147483839" r:id="rId2"/>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8914" name="Group 2"/>
          <p:cNvGrpSpPr>
            <a:grpSpLocks/>
          </p:cNvGrpSpPr>
          <p:nvPr/>
        </p:nvGrpSpPr>
        <p:grpSpPr bwMode="auto">
          <a:xfrm>
            <a:off x="0" y="0"/>
            <a:ext cx="9159875" cy="6858000"/>
            <a:chOff x="0" y="0"/>
            <a:chExt cx="5770" cy="4320"/>
          </a:xfrm>
        </p:grpSpPr>
        <p:sp>
          <p:nvSpPr>
            <p:cNvPr id="66563"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9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9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9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9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6569"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66570"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9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9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9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6575"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6577"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6579"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389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9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89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66583"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66584"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66585"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6586"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mn-lt"/>
                <a:ea typeface="+mn-ea"/>
                <a:cs typeface="+mn-cs"/>
              </a:defRPr>
            </a:lvl1pPr>
          </a:lstStyle>
          <a:p>
            <a:pPr>
              <a:defRPr/>
            </a:pPr>
            <a:endParaRPr lang="en-US"/>
          </a:p>
        </p:txBody>
      </p:sp>
      <p:sp>
        <p:nvSpPr>
          <p:cNvPr id="66587"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Tahoma" charset="0"/>
              </a:defRPr>
            </a:lvl1pPr>
          </a:lstStyle>
          <a:p>
            <a:pPr>
              <a:defRPr/>
            </a:pPr>
            <a:fld id="{1DE82E4D-1F6D-EF4F-869D-616E9CC17CAB}" type="slidenum">
              <a:rPr lang="en-US"/>
              <a:pPr>
                <a:defRPr/>
              </a:pPr>
              <a:t>‹#›</a:t>
            </a:fld>
            <a:endParaRPr lang="en-US"/>
          </a:p>
        </p:txBody>
      </p:sp>
      <p:sp>
        <p:nvSpPr>
          <p:cNvPr id="66588"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mn-lt"/>
                <a:ea typeface="+mn-ea"/>
                <a:cs typeface="+mn-cs"/>
              </a:defRPr>
            </a:lvl1pPr>
          </a:lstStyle>
          <a:p>
            <a:pPr>
              <a:defRPr/>
            </a:pPr>
            <a:endParaRPr lang="en-US"/>
          </a:p>
        </p:txBody>
      </p:sp>
    </p:spTree>
    <p:extLst>
      <p:ext uri="{BB962C8B-B14F-4D97-AF65-F5344CB8AC3E}">
        <p14:creationId xmlns:p14="http://schemas.microsoft.com/office/powerpoint/2010/main" val="302488262"/>
      </p:ext>
    </p:extLst>
  </p:cSld>
  <p:clrMap bg1="dk2" tx1="lt1" bg2="dk1" tx2="lt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b="1">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folHlink"/>
        </a:buClr>
        <a:buSzPct val="80000"/>
        <a:buFont typeface="Wingdings" charset="0"/>
        <a:buChar char="l"/>
        <a:defRPr sz="2800" b="1">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80000"/>
        <a:buFont typeface="Wingdings" charset="0"/>
        <a:buChar char="l"/>
        <a:defRPr sz="2400" b="1">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hlink"/>
        </a:buClr>
        <a:buSzPct val="80000"/>
        <a:buFont typeface="Wingdings" charset="0"/>
        <a:buChar char="l"/>
        <a:defRPr sz="2000" b="1">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SzPct val="80000"/>
        <a:buFont typeface="Wingdings" charset="0"/>
        <a:buChar char="l"/>
        <a:defRPr sz="2000" b="1">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5627868"/>
      </p:ext>
    </p:extLst>
  </p:cSld>
  <p:clrMap bg1="dk2" tx1="lt1" bg2="dk1" tx2="lt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 id="2147483864" r:id="rId12"/>
    <p:sldLayoutId id="2147483865"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6413"/>
            <a:chOff x="0" y="0"/>
            <a:chExt cx="5760" cy="4319"/>
          </a:xfrm>
        </p:grpSpPr>
        <p:sp>
          <p:nvSpPr>
            <p:cNvPr id="9697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899"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37901"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37902"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4"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6"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08"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Comic Sans MS" pitchFamily="21" charset="0"/>
              </a:endParaRPr>
            </a:p>
          </p:txBody>
        </p:sp>
        <p:sp>
          <p:nvSpPr>
            <p:cNvPr id="9697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1"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379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a:solidFill>
                  <a:srgbClr val="FFFFFF"/>
                </a:solidFill>
                <a:latin typeface="Comic Sans MS" charset="0"/>
              </a:endParaRPr>
            </a:p>
          </p:txBody>
        </p:sp>
        <p:sp>
          <p:nvSpPr>
            <p:cNvPr id="9697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nvGrpSpPr>
            <p:cNvPr id="37932" name="Group 39"/>
            <p:cNvGrpSpPr>
              <a:grpSpLocks/>
            </p:cNvGrpSpPr>
            <p:nvPr userDrawn="1"/>
          </p:nvGrpSpPr>
          <p:grpSpPr bwMode="auto">
            <a:xfrm>
              <a:off x="0" y="1632"/>
              <a:ext cx="5758" cy="1858"/>
              <a:chOff x="0" y="1632"/>
              <a:chExt cx="5758" cy="1858"/>
            </a:xfrm>
          </p:grpSpPr>
          <p:sp>
            <p:nvSpPr>
              <p:cNvPr id="9697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sp>
            <p:nvSpPr>
              <p:cNvPr id="9697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Comic Sans MS" pitchFamily="21" charset="0"/>
                </a:endParaRPr>
              </a:p>
            </p:txBody>
          </p:sp>
        </p:grpSp>
      </p:grpSp>
      <p:sp>
        <p:nvSpPr>
          <p:cNvPr id="9697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97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697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1" charset="0"/>
                <a:ea typeface="+mn-ea"/>
                <a:cs typeface="+mn-cs"/>
              </a:defRPr>
            </a:lvl1pPr>
          </a:lstStyle>
          <a:p>
            <a:pPr>
              <a:defRPr/>
            </a:pPr>
            <a:endParaRPr lang="en-US">
              <a:solidFill>
                <a:srgbClr val="FFFFFF"/>
              </a:solidFill>
            </a:endParaRPr>
          </a:p>
        </p:txBody>
      </p:sp>
      <p:sp>
        <p:nvSpPr>
          <p:cNvPr id="9697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1" charset="0"/>
                <a:ea typeface="+mn-ea"/>
                <a:cs typeface="+mn-cs"/>
              </a:defRPr>
            </a:lvl1pPr>
          </a:lstStyle>
          <a:p>
            <a:pPr>
              <a:defRPr/>
            </a:pPr>
            <a:endParaRPr lang="en-US">
              <a:solidFill>
                <a:srgbClr val="FFFFFF"/>
              </a:solidFill>
            </a:endParaRPr>
          </a:p>
        </p:txBody>
      </p:sp>
      <p:sp>
        <p:nvSpPr>
          <p:cNvPr id="9697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effectLst>
                  <a:outerShdw blurRad="38100" dist="38100" dir="2700000" algn="tl">
                    <a:srgbClr val="000000"/>
                  </a:outerShdw>
                </a:effectLst>
                <a:latin typeface="Arial" charset="0"/>
              </a:defRPr>
            </a:lvl1pPr>
          </a:lstStyle>
          <a:p>
            <a:pPr>
              <a:defRPr/>
            </a:pPr>
            <a:fld id="{D521B623-290C-6F40-AFBB-3F6F064D2D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1005368"/>
      </p:ext>
    </p:extLst>
  </p:cSld>
  <p:clrMap bg1="dk2" tx1="lt1" bg2="dk1" tx2="lt2" accent1="accent1" accent2="accent2" accent3="accent3" accent4="accent4" accent5="accent5" accent6="accent6" hlink="hlink" folHlink="folHlink"/>
  <p:sldLayoutIdLst>
    <p:sldLayoutId id="2147483867" r:id="rId1"/>
    <p:sldLayoutId id="2147483868" r:id="rId2"/>
    <p:sldLayoutId id="2147483869" r:id="rId3"/>
    <p:sldLayoutId id="2147483870" r:id="rId4"/>
    <p:sldLayoutId id="2147483871" r:id="rId5"/>
    <p:sldLayoutId id="2147483872" r:id="rId6"/>
    <p:sldLayoutId id="2147483873" r:id="rId7"/>
    <p:sldLayoutId id="2147483874" r:id="rId8"/>
    <p:sldLayoutId id="2147483875" r:id="rId9"/>
    <p:sldLayoutId id="2147483876" r:id="rId10"/>
    <p:sldLayoutId id="214748387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0"/>
            <a:ext cx="9144000" cy="6856413"/>
            <a:chOff x="0" y="0"/>
            <a:chExt cx="5760" cy="4319"/>
          </a:xfrm>
        </p:grpSpPr>
        <p:sp>
          <p:nvSpPr>
            <p:cNvPr id="102403"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4"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05"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1" name="Freeform 6"/>
            <p:cNvSpPr>
              <a:spLocks/>
            </p:cNvSpPr>
            <p:nvPr/>
          </p:nvSpPr>
          <p:spPr bwMode="hidden">
            <a:xfrm>
              <a:off x="4038" y="3577"/>
              <a:ext cx="1720" cy="65"/>
            </a:xfrm>
            <a:custGeom>
              <a:avLst/>
              <a:gdLst>
                <a:gd name="T0" fmla="*/ 1684 w 1722"/>
                <a:gd name="T1" fmla="*/ 47 h 66"/>
                <a:gd name="T2" fmla="*/ 1684 w 1722"/>
                <a:gd name="T3" fmla="*/ 41 h 66"/>
                <a:gd name="T4" fmla="*/ 0 w 1722"/>
                <a:gd name="T5" fmla="*/ 0 h 66"/>
                <a:gd name="T6" fmla="*/ 0 w 1722"/>
                <a:gd name="T7" fmla="*/ 33 h 66"/>
                <a:gd name="T8" fmla="*/ 1684 w 1722"/>
                <a:gd name="T9" fmla="*/ 47 h 66"/>
                <a:gd name="T10" fmla="*/ 1684 w 1722"/>
                <a:gd name="T11" fmla="*/ 4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07"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51213" name="Freeform 8"/>
            <p:cNvSpPr>
              <a:spLocks/>
            </p:cNvSpPr>
            <p:nvPr/>
          </p:nvSpPr>
          <p:spPr bwMode="hidden">
            <a:xfrm>
              <a:off x="4784" y="3702"/>
              <a:ext cx="974" cy="101"/>
            </a:xfrm>
            <a:custGeom>
              <a:avLst/>
              <a:gdLst>
                <a:gd name="T0" fmla="*/ 956 w 975"/>
                <a:gd name="T1" fmla="*/ 48 h 101"/>
                <a:gd name="T2" fmla="*/ 956 w 975"/>
                <a:gd name="T3" fmla="*/ 0 h 101"/>
                <a:gd name="T4" fmla="*/ 0 w 975"/>
                <a:gd name="T5" fmla="*/ 24 h 101"/>
                <a:gd name="T6" fmla="*/ 0 w 975"/>
                <a:gd name="T7" fmla="*/ 101 h 101"/>
                <a:gd name="T8" fmla="*/ 956 w 975"/>
                <a:gd name="T9" fmla="*/ 48 h 101"/>
                <a:gd name="T10" fmla="*/ 95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1214" name="Freeform 9"/>
            <p:cNvSpPr>
              <a:spLocks/>
            </p:cNvSpPr>
            <p:nvPr/>
          </p:nvSpPr>
          <p:spPr bwMode="hidden">
            <a:xfrm>
              <a:off x="3619" y="3815"/>
              <a:ext cx="2139" cy="198"/>
            </a:xfrm>
            <a:custGeom>
              <a:avLst/>
              <a:gdLst>
                <a:gd name="T0" fmla="*/ 2103 w 2141"/>
                <a:gd name="T1" fmla="*/ 0 h 198"/>
                <a:gd name="T2" fmla="*/ 0 w 2141"/>
                <a:gd name="T3" fmla="*/ 156 h 198"/>
                <a:gd name="T4" fmla="*/ 0 w 2141"/>
                <a:gd name="T5" fmla="*/ 198 h 198"/>
                <a:gd name="T6" fmla="*/ 2103 w 2141"/>
                <a:gd name="T7" fmla="*/ 0 h 198"/>
                <a:gd name="T8" fmla="*/ 210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0"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6" name="Freeform 11"/>
            <p:cNvSpPr>
              <a:spLocks/>
            </p:cNvSpPr>
            <p:nvPr/>
          </p:nvSpPr>
          <p:spPr bwMode="hidden">
            <a:xfrm>
              <a:off x="2097" y="4043"/>
              <a:ext cx="2514" cy="276"/>
            </a:xfrm>
            <a:custGeom>
              <a:avLst/>
              <a:gdLst>
                <a:gd name="T0" fmla="*/ 2125 w 2517"/>
                <a:gd name="T1" fmla="*/ 276 h 276"/>
                <a:gd name="T2" fmla="*/ 2460 w 2517"/>
                <a:gd name="T3" fmla="*/ 204 h 276"/>
                <a:gd name="T4" fmla="*/ 2203 w 2517"/>
                <a:gd name="T5" fmla="*/ 0 h 276"/>
                <a:gd name="T6" fmla="*/ 0 w 2517"/>
                <a:gd name="T7" fmla="*/ 276 h 276"/>
                <a:gd name="T8" fmla="*/ 2125 w 2517"/>
                <a:gd name="T9" fmla="*/ 276 h 276"/>
                <a:gd name="T10" fmla="*/ 212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2"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18" name="Freeform 13"/>
            <p:cNvSpPr>
              <a:spLocks/>
            </p:cNvSpPr>
            <p:nvPr/>
          </p:nvSpPr>
          <p:spPr bwMode="hidden">
            <a:xfrm>
              <a:off x="5030" y="3151"/>
              <a:ext cx="728" cy="240"/>
            </a:xfrm>
            <a:custGeom>
              <a:avLst/>
              <a:gdLst>
                <a:gd name="T0" fmla="*/ 710 w 729"/>
                <a:gd name="T1" fmla="*/ 240 h 240"/>
                <a:gd name="T2" fmla="*/ 0 w 729"/>
                <a:gd name="T3" fmla="*/ 0 h 240"/>
                <a:gd name="T4" fmla="*/ 0 w 729"/>
                <a:gd name="T5" fmla="*/ 6 h 240"/>
                <a:gd name="T6" fmla="*/ 710 w 729"/>
                <a:gd name="T7" fmla="*/ 240 h 240"/>
                <a:gd name="T8" fmla="*/ 71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4"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0" name="Freeform 15"/>
            <p:cNvSpPr>
              <a:spLocks/>
            </p:cNvSpPr>
            <p:nvPr/>
          </p:nvSpPr>
          <p:spPr bwMode="hidden">
            <a:xfrm>
              <a:off x="5030" y="3049"/>
              <a:ext cx="728" cy="318"/>
            </a:xfrm>
            <a:custGeom>
              <a:avLst/>
              <a:gdLst>
                <a:gd name="T0" fmla="*/ 710 w 729"/>
                <a:gd name="T1" fmla="*/ 318 h 318"/>
                <a:gd name="T2" fmla="*/ 710 w 729"/>
                <a:gd name="T3" fmla="*/ 312 h 318"/>
                <a:gd name="T4" fmla="*/ 0 w 729"/>
                <a:gd name="T5" fmla="*/ 0 h 318"/>
                <a:gd name="T6" fmla="*/ 0 w 729"/>
                <a:gd name="T7" fmla="*/ 54 h 318"/>
                <a:gd name="T8" fmla="*/ 710 w 729"/>
                <a:gd name="T9" fmla="*/ 318 h 318"/>
                <a:gd name="T10" fmla="*/ 71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16"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7"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18"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0"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2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2"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3"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102424"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6"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27"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3" name="Freeform 28"/>
            <p:cNvSpPr>
              <a:spLocks/>
            </p:cNvSpPr>
            <p:nvPr/>
          </p:nvSpPr>
          <p:spPr bwMode="hidden">
            <a:xfrm>
              <a:off x="5698" y="653"/>
              <a:ext cx="60" cy="311"/>
            </a:xfrm>
            <a:custGeom>
              <a:avLst/>
              <a:gdLst>
                <a:gd name="T0" fmla="*/ 0 w 60"/>
                <a:gd name="T1" fmla="*/ 144 h 312"/>
                <a:gd name="T2" fmla="*/ 60 w 60"/>
                <a:gd name="T3" fmla="*/ 29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29"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123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31"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2"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3"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4"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5"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6"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7"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38"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51244" name="Group 39"/>
            <p:cNvGrpSpPr>
              <a:grpSpLocks/>
            </p:cNvGrpSpPr>
            <p:nvPr userDrawn="1"/>
          </p:nvGrpSpPr>
          <p:grpSpPr bwMode="auto">
            <a:xfrm>
              <a:off x="0" y="1632"/>
              <a:ext cx="5758" cy="1858"/>
              <a:chOff x="0" y="1632"/>
              <a:chExt cx="5758" cy="1858"/>
            </a:xfrm>
          </p:grpSpPr>
          <p:sp>
            <p:nvSpPr>
              <p:cNvPr id="102440"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02441"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102442"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443"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444"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02445"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mn-lt"/>
                <a:ea typeface="+mn-ea"/>
                <a:cs typeface="+mn-cs"/>
              </a:defRPr>
            </a:lvl1pPr>
          </a:lstStyle>
          <a:p>
            <a:pPr>
              <a:defRPr/>
            </a:pPr>
            <a:endParaRPr lang="en-US"/>
          </a:p>
        </p:txBody>
      </p:sp>
      <p:sp>
        <p:nvSpPr>
          <p:cNvPr id="102446"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EA069ED4-E982-1E4A-947C-63F350557FE8}" type="slidenum">
              <a:rPr lang="en-US"/>
              <a:pPr>
                <a:defRPr/>
              </a:pPr>
              <a:t>‹#›</a:t>
            </a:fld>
            <a:endParaRPr lang="en-US"/>
          </a:p>
        </p:txBody>
      </p:sp>
    </p:spTree>
    <p:extLst>
      <p:ext uri="{BB962C8B-B14F-4D97-AF65-F5344CB8AC3E}">
        <p14:creationId xmlns:p14="http://schemas.microsoft.com/office/powerpoint/2010/main" val="3837980843"/>
      </p:ext>
    </p:extLst>
  </p:cSld>
  <p:clrMap bg1="dk2" tx1="lt1" bg2="dk1" tx2="lt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t>20/11/2025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t>‹#›</a:t>
            </a:fld>
            <a:endParaRPr lang="en-GB"/>
          </a:p>
        </p:txBody>
      </p:sp>
    </p:spTree>
    <p:extLst>
      <p:ext uri="{BB962C8B-B14F-4D97-AF65-F5344CB8AC3E}">
        <p14:creationId xmlns:p14="http://schemas.microsoft.com/office/powerpoint/2010/main" val="183455850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lgn="ct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8B7CBFBD-A24F-E149-AACB-2AD93A87433A}"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482093181"/>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076786570"/>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43A3975E-F1FB-16B4-1C18-0B36D6F036F8}"/>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C42CB653-FDCD-59DF-45D4-69982B057394}"/>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3A33F0A2-4F72-F8FE-203D-B88490224BF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1DA1B6C1-331E-B2FC-0E51-FDED63399261}"/>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D608C4C-B0A1-2AA9-AB55-43A828E70D17}"/>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E910FCED-B040-FD44-9CBA-383566C23E2E}" type="slidenum">
              <a:rPr lang="en-US" altLang="en-US"/>
              <a:pPr/>
              <a:t>‹#›</a:t>
            </a:fld>
            <a:endParaRPr lang="en-US" altLang="en-US"/>
          </a:p>
        </p:txBody>
      </p:sp>
    </p:spTree>
    <p:extLst>
      <p:ext uri="{BB962C8B-B14F-4D97-AF65-F5344CB8AC3E}">
        <p14:creationId xmlns:p14="http://schemas.microsoft.com/office/powerpoint/2010/main" val="955572748"/>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38"/>
            <a:ext cx="8229600" cy="1143001"/>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chor="ctr">
            <a:normAutofit/>
          </a:bodyPr>
          <a:lstStyle/>
          <a:p>
            <a:r>
              <a:t>Title Text</a:t>
            </a:r>
          </a:p>
        </p:txBody>
      </p:sp>
      <p:sp>
        <p:nvSpPr>
          <p:cNvPr id="3" name="Shape 3"/>
          <p:cNvSpPr>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22823" y="6404294"/>
            <a:ext cx="263978" cy="269237"/>
          </a:xfrm>
          <a:prstGeom prst="rect">
            <a:avLst/>
          </a:prstGeom>
          <a:ln w="12700">
            <a:miter lim="400000"/>
          </a:ln>
        </p:spPr>
        <p:txBody>
          <a:bodyPr wrap="none" lIns="45718" tIns="45718" rIns="45718" bIns="45718" anchor="ctr">
            <a:spAutoFit/>
          </a:bodyPr>
          <a:lstStyle>
            <a:lvl1pPr algn="r">
              <a:defRPr sz="1200">
                <a:solidFill>
                  <a:srgbClr val="898989"/>
                </a:solidFill>
              </a:defRPr>
            </a:lvl1pPr>
          </a:lstStyle>
          <a:p>
            <a:pPr eaLnBrk="1" fontAlgn="auto">
              <a:spcBef>
                <a:spcPts val="0"/>
              </a:spcBef>
              <a:spcAft>
                <a:spcPts val="0"/>
              </a:spcAft>
            </a:pPr>
            <a:fld id="{86CB4B4D-7CA3-9044-876B-883B54F8677D}" type="slidenum">
              <a:rPr kern="0">
                <a:latin typeface="Calibri"/>
                <a:ea typeface="Calibri"/>
                <a:cs typeface="Calibri"/>
                <a:sym typeface="Calibri"/>
              </a:rPr>
              <a:pPr eaLnBrk="1" fontAlgn="auto">
                <a:spcBef>
                  <a:spcPts val="0"/>
                </a:spcBef>
                <a:spcAft>
                  <a:spcPts val="0"/>
                </a:spcAft>
              </a:pPr>
              <a:t>‹#›</a:t>
            </a:fld>
            <a:endParaRPr kern="0">
              <a:latin typeface="Calibri"/>
              <a:ea typeface="Calibri"/>
              <a:cs typeface="Calibri"/>
              <a:sym typeface="Calibri"/>
            </a:endParaRPr>
          </a:p>
        </p:txBody>
      </p:sp>
    </p:spTree>
    <p:extLst>
      <p:ext uri="{BB962C8B-B14F-4D97-AF65-F5344CB8AC3E}">
        <p14:creationId xmlns:p14="http://schemas.microsoft.com/office/powerpoint/2010/main" val="1080960590"/>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32" r:id="rId3"/>
    <p:sldLayoutId id="2147483933" r:id="rId4"/>
    <p:sldLayoutId id="2147483934" r:id="rId5"/>
    <p:sldLayoutId id="2147483935" r:id="rId6"/>
    <p:sldLayoutId id="2147483936" r:id="rId7"/>
    <p:sldLayoutId id="2147483937" r:id="rId8"/>
    <p:sldLayoutId id="2147483938" r:id="rId9"/>
    <p:sldLayoutId id="2147483939" r:id="rId10"/>
    <p:sldLayoutId id="2147483940" r:id="rId11"/>
    <p:sldLayoutId id="2147483941" r:id="rId12"/>
    <p:sldLayoutId id="2147483942" r:id="rId13"/>
    <p:sldLayoutId id="2147483943" r:id="rId14"/>
    <p:sldLayoutId id="2147483944" r:id="rId15"/>
    <p:sldLayoutId id="2147483945" r:id="rId16"/>
    <p:sldLayoutId id="2147483946" r:id="rId17"/>
    <p:sldLayoutId id="2147483947" r:id="rId18"/>
    <p:sldLayoutId id="2147483948" r:id="rId19"/>
    <p:sldLayoutId id="2147483949" r:id="rId20"/>
    <p:sldLayoutId id="2147483950" r:id="rId21"/>
  </p:sldLayoutIdLst>
  <p:transition spd="med"/>
  <p:txStyles>
    <p:titleStyle>
      <a:lvl1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900" marR="0" indent="-3429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771" marR="0" indent="-326571"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9200" marR="0" indent="-3048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73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45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517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89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61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233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335487597"/>
      </p:ext>
    </p:extLst>
  </p:cSld>
  <p:clrMap bg1="lt1" tx1="dk1" bg2="lt2" tx2="dk2" accent1="accent1" accent2="accent2" accent3="accent3" accent4="accent4" accent5="accent5" accent6="accent6" hlink="hlink" folHlink="folHlink"/>
  <p:sldLayoutIdLst>
    <p:sldLayoutId id="2147483952" r:id="rId1"/>
    <p:sldLayoutId id="2147483953" r:id="rId2"/>
    <p:sldLayoutId id="2147483954" r:id="rId3"/>
    <p:sldLayoutId id="2147483955" r:id="rId4"/>
    <p:sldLayoutId id="2147483956" r:id="rId5"/>
    <p:sldLayoutId id="2147483957" r:id="rId6"/>
    <p:sldLayoutId id="2147483958" r:id="rId7"/>
    <p:sldLayoutId id="2147483959" r:id="rId8"/>
    <p:sldLayoutId id="2147483960" r:id="rId9"/>
    <p:sldLayoutId id="2147483961" r:id="rId10"/>
    <p:sldLayoutId id="2147483962" r:id="rId11"/>
    <p:sldLayoutId id="2147483963" r:id="rId12"/>
    <p:sldLayoutId id="214748396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283D9E-1490-4D67-9559-BEC89C2033C7}" type="datetimeFigureOut">
              <a:rPr lang="en-US" smtClean="0"/>
              <a:t>11/20/25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728D31-5266-4E4B-8919-65C318439E3A}" type="slidenum">
              <a:rPr lang="en-US" smtClean="0"/>
              <a:t>‹#›</a:t>
            </a:fld>
            <a:endParaRPr lang="en-US"/>
          </a:p>
        </p:txBody>
      </p:sp>
    </p:spTree>
    <p:extLst>
      <p:ext uri="{BB962C8B-B14F-4D97-AF65-F5344CB8AC3E}">
        <p14:creationId xmlns:p14="http://schemas.microsoft.com/office/powerpoint/2010/main" val="3453679008"/>
      </p:ext>
    </p:extLst>
  </p:cSld>
  <p:clrMap bg1="lt1" tx1="dk1" bg2="lt2" tx2="dk2" accent1="accent1" accent2="accent2" accent3="accent3" accent4="accent4" accent5="accent5" accent6="accent6" hlink="hlink" folHlink="folHlink"/>
  <p:sldLayoutIdLst>
    <p:sldLayoutId id="2147483966" r:id="rId1"/>
    <p:sldLayoutId id="2147483967" r:id="rId2"/>
    <p:sldLayoutId id="2147483968" r:id="rId3"/>
    <p:sldLayoutId id="2147483969" r:id="rId4"/>
    <p:sldLayoutId id="2147483970" r:id="rId5"/>
    <p:sldLayoutId id="2147483971" r:id="rId6"/>
    <p:sldLayoutId id="2147483972" r:id="rId7"/>
    <p:sldLayoutId id="2147483973" r:id="rId8"/>
    <p:sldLayoutId id="2147483974" r:id="rId9"/>
    <p:sldLayoutId id="2147483975" r:id="rId10"/>
    <p:sldLayoutId id="2147483976"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charset="0"/>
                <a:cs typeface="Arial" charset="0"/>
              </a:defRPr>
            </a:lvl1pPr>
          </a:lstStyle>
          <a:p>
            <a:pPr>
              <a:defRPr/>
            </a:pPr>
            <a:fld id="{316FB597-F428-4656-9F29-DE8B3A98EBD6}" type="slidenum">
              <a:rPr lang="en-US"/>
              <a:pPr>
                <a:defRPr/>
              </a:pPr>
              <a:t>‹#›</a:t>
            </a:fld>
            <a:endParaRPr lang="en-US"/>
          </a:p>
        </p:txBody>
      </p:sp>
    </p:spTree>
    <p:extLst>
      <p:ext uri="{BB962C8B-B14F-4D97-AF65-F5344CB8AC3E}">
        <p14:creationId xmlns:p14="http://schemas.microsoft.com/office/powerpoint/2010/main" val="2028620737"/>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cs typeface="Arial" charset="0"/>
        </a:defRPr>
      </a:lvl2pPr>
      <a:lvl3pPr algn="ctr" rtl="0" eaLnBrk="0" fontAlgn="base" hangingPunct="0">
        <a:spcBef>
          <a:spcPct val="0"/>
        </a:spcBef>
        <a:spcAft>
          <a:spcPct val="0"/>
        </a:spcAft>
        <a:defRPr sz="4400">
          <a:solidFill>
            <a:schemeClr val="tx2"/>
          </a:solidFill>
          <a:latin typeface="Arial" charset="0"/>
          <a:cs typeface="Arial" charset="0"/>
        </a:defRPr>
      </a:lvl3pPr>
      <a:lvl4pPr algn="ctr" rtl="0" eaLnBrk="0" fontAlgn="base" hangingPunct="0">
        <a:spcBef>
          <a:spcPct val="0"/>
        </a:spcBef>
        <a:spcAft>
          <a:spcPct val="0"/>
        </a:spcAft>
        <a:defRPr sz="4400">
          <a:solidFill>
            <a:schemeClr val="tx2"/>
          </a:solidFill>
          <a:latin typeface="Arial" charset="0"/>
          <a:cs typeface="Arial" charset="0"/>
        </a:defRPr>
      </a:lvl4pPr>
      <a:lvl5pPr algn="ctr" rtl="0" eaLnBrk="0" fontAlgn="base" hangingPunct="0">
        <a:spcBef>
          <a:spcPct val="0"/>
        </a:spcBef>
        <a:spcAft>
          <a:spcPct val="0"/>
        </a:spcAft>
        <a:defRPr sz="4400">
          <a:solidFill>
            <a:schemeClr val="tx2"/>
          </a:solidFill>
          <a:latin typeface="Arial"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480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ea typeface="Osaka" charset="-128"/>
                <a:cs typeface="Osaka" charset="-128"/>
              </a:defRPr>
            </a:lvl1pPr>
          </a:lstStyle>
          <a:p>
            <a:pPr>
              <a:defRPr/>
            </a:pPr>
            <a:endParaRPr lang="en-US"/>
          </a:p>
        </p:txBody>
      </p:sp>
      <p:sp>
        <p:nvSpPr>
          <p:cNvPr id="20480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ea typeface="Osaka" charset="-128"/>
                <a:cs typeface="Osaka" charset="-128"/>
              </a:defRPr>
            </a:lvl1pPr>
          </a:lstStyle>
          <a:p>
            <a:pPr>
              <a:defRPr/>
            </a:pPr>
            <a:endParaRPr lang="en-US"/>
          </a:p>
        </p:txBody>
      </p:sp>
      <p:sp>
        <p:nvSpPr>
          <p:cNvPr id="2048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ea typeface="Osaka" charset="0"/>
                <a:cs typeface="Osaka" charset="0"/>
              </a:defRPr>
            </a:lvl1pPr>
          </a:lstStyle>
          <a:p>
            <a:pPr>
              <a:defRPr/>
            </a:pPr>
            <a:fld id="{2AB0F4CB-4781-C341-8EA0-76A2C66E578A}" type="slidenum">
              <a:rPr lang="en-US"/>
              <a:pPr>
                <a:defRPr/>
              </a:pPr>
              <a:t>‹#›</a:t>
            </a:fld>
            <a:endParaRPr lang="en-US"/>
          </a:p>
        </p:txBody>
      </p:sp>
    </p:spTree>
    <p:extLst>
      <p:ext uri="{BB962C8B-B14F-4D97-AF65-F5344CB8AC3E}">
        <p14:creationId xmlns:p14="http://schemas.microsoft.com/office/powerpoint/2010/main" val="4094260415"/>
      </p:ext>
    </p:extLst>
  </p:cSld>
  <p:clrMap bg1="lt1" tx1="dk1" bg2="lt2" tx2="dk2" accent1="accent1" accent2="accent2" accent3="accent3" accent4="accent4" accent5="accent5" accent6="accent6" hlink="hlink" folHlink="folHlink"/>
  <p:sldLayoutIdLst>
    <p:sldLayoutId id="2147483990" r:id="rId1"/>
    <p:sldLayoutId id="2147483991" r:id="rId2"/>
    <p:sldLayoutId id="2147483992" r:id="rId3"/>
    <p:sldLayoutId id="2147483993" r:id="rId4"/>
    <p:sldLayoutId id="2147483994" r:id="rId5"/>
    <p:sldLayoutId id="2147483995" r:id="rId6"/>
    <p:sldLayoutId id="2147483996" r:id="rId7"/>
    <p:sldLayoutId id="2147483997" r:id="rId8"/>
    <p:sldLayoutId id="2147483998" r:id="rId9"/>
    <p:sldLayoutId id="2147483999" r:id="rId10"/>
    <p:sldLayoutId id="21474840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430405581"/>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3498562539"/>
      </p:ext>
    </p:extLst>
  </p:cSld>
  <p:clrMap bg1="lt1" tx1="dk1" bg2="lt2" tx2="dk2" accent1="accent1" accent2="accent2" accent3="accent3" accent4="accent4" accent5="accent5" accent6="accent6" hlink="hlink" folHlink="folHlink"/>
  <p:sldLayoutIdLst>
    <p:sldLayoutId id="214748401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307900860"/>
      </p:ext>
    </p:extLst>
  </p:cSld>
  <p:clrMap bg1="dk2" tx1="lt1" bg2="dk1"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04889975"/>
      </p:ext>
    </p:extLst>
  </p:cSld>
  <p:clrMap bg1="lt1" tx1="dk1" bg2="lt2" tx2="dk2" accent1="accent1" accent2="accent2" accent3="accent3" accent4="accent4" accent5="accent5" accent6="accent6" hlink="hlink" folHlink="folHlink"/>
  <p:sldLayoutIdLst>
    <p:sldLayoutId id="2147484016" r:id="rId1"/>
    <p:sldLayoutId id="2147484017" r:id="rId2"/>
    <p:sldLayoutId id="2147484018" r:id="rId3"/>
    <p:sldLayoutId id="2147484019" r:id="rId4"/>
    <p:sldLayoutId id="2147484020" r:id="rId5"/>
    <p:sldLayoutId id="2147484021" r:id="rId6"/>
    <p:sldLayoutId id="2147484022" r:id="rId7"/>
    <p:sldLayoutId id="2147484023" r:id="rId8"/>
    <p:sldLayoutId id="2147484024" r:id="rId9"/>
    <p:sldLayoutId id="2147484025" r:id="rId10"/>
    <p:sldLayoutId id="2147484026" r:id="rId11"/>
    <p:sldLayoutId id="2147484027" r:id="rId12"/>
    <p:sldLayoutId id="214748402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8761998"/>
      </p:ext>
    </p:extLst>
  </p:cSld>
  <p:clrMap bg1="lt1" tx1="dk1" bg2="lt2" tx2="dk2" accent1="accent1" accent2="accent2" accent3="accent3" accent4="accent4" accent5="accent5" accent6="accent6" hlink="hlink" folHlink="folHlink"/>
  <p:sldLayoutIdLst>
    <p:sldLayoutId id="2147484030" r:id="rId1"/>
    <p:sldLayoutId id="2147484031" r:id="rId2"/>
    <p:sldLayoutId id="2147484032" r:id="rId3"/>
    <p:sldLayoutId id="2147484033" r:id="rId4"/>
    <p:sldLayoutId id="2147484034" r:id="rId5"/>
    <p:sldLayoutId id="2147484035" r:id="rId6"/>
    <p:sldLayoutId id="2147484036" r:id="rId7"/>
    <p:sldLayoutId id="2147484037" r:id="rId8"/>
    <p:sldLayoutId id="2147484038" r:id="rId9"/>
    <p:sldLayoutId id="2147484039" r:id="rId10"/>
    <p:sldLayoutId id="214748404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a:endParaRPr kumimoji="1" lang="en-US">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defRPr/>
              </a:pPr>
              <a:endParaRPr lang="en-US"/>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pPr>
                <a:defRPr/>
              </a:pPr>
              <a:t>‹#›</a:t>
            </a:fld>
            <a:endParaRPr lang="en-US"/>
          </a:p>
        </p:txBody>
      </p:sp>
    </p:spTree>
    <p:extLst>
      <p:ext uri="{BB962C8B-B14F-4D97-AF65-F5344CB8AC3E}">
        <p14:creationId xmlns:p14="http://schemas.microsoft.com/office/powerpoint/2010/main" val="2178105575"/>
      </p:ext>
    </p:extLst>
  </p:cSld>
  <p:clrMap bg1="dk2" tx1="lt1" bg2="dk1" tx2="lt2" accent1="accent1" accent2="accent2" accent3="accent3" accent4="accent4" accent5="accent5" accent6="accent6" hlink="hlink" folHlink="folHlink"/>
  <p:sldLayoutIdLst>
    <p:sldLayoutId id="2147484042" r:id="rId1"/>
    <p:sldLayoutId id="2147484043" r:id="rId2"/>
    <p:sldLayoutId id="2147484044" r:id="rId3"/>
    <p:sldLayoutId id="2147484045" r:id="rId4"/>
    <p:sldLayoutId id="2147484046" r:id="rId5"/>
    <p:sldLayoutId id="2147484047" r:id="rId6"/>
    <p:sldLayoutId id="2147484048" r:id="rId7"/>
    <p:sldLayoutId id="2147484049" r:id="rId8"/>
    <p:sldLayoutId id="2147484050" r:id="rId9"/>
    <p:sldLayoutId id="2147484051" r:id="rId10"/>
    <p:sldLayoutId id="2147484052" r:id="rId11"/>
    <p:sldLayoutId id="2147484053"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423620501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endParaRPr lang="en-US" sz="180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fld id="{4370C4B8-28FD-CA45-96DB-445CE5F9BEB5}" type="slidenum">
              <a:rPr lang="en-US" sz="1800" smtClean="0">
                <a:cs typeface="DejaVu Sans" charset="0"/>
              </a:rPr>
              <a:pPr defTabSz="321503">
                <a:buSzPct val="100000"/>
              </a:pPr>
              <a:t>‹#›</a:t>
            </a:fld>
            <a:endParaRPr lang="en-US" sz="1800">
              <a:cs typeface="DejaVu Sans" charset="0"/>
            </a:endParaRPr>
          </a:p>
        </p:txBody>
      </p:sp>
    </p:spTree>
    <p:extLst>
      <p:ext uri="{BB962C8B-B14F-4D97-AF65-F5344CB8AC3E}">
        <p14:creationId xmlns:p14="http://schemas.microsoft.com/office/powerpoint/2010/main" val="1763894571"/>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xStyles>
    <p:titleStyle>
      <a:lvl1pPr algn="ctr" defTabSz="321503"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6" descr="palm sundaycontenemptyt.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Title Placeholder 1"/>
          <p:cNvSpPr>
            <a:spLocks noGrp="1"/>
          </p:cNvSpPr>
          <p:nvPr>
            <p:ph type="title"/>
          </p:nvPr>
        </p:nvSpPr>
        <p:spPr bwMode="auto">
          <a:xfrm>
            <a:off x="228600" y="76200"/>
            <a:ext cx="6858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Text Placeholder 2"/>
          <p:cNvSpPr>
            <a:spLocks noGrp="1"/>
          </p:cNvSpPr>
          <p:nvPr>
            <p:ph type="body" idx="1"/>
          </p:nvPr>
        </p:nvSpPr>
        <p:spPr bwMode="auto">
          <a:xfrm>
            <a:off x="457200" y="1371600"/>
            <a:ext cx="8229600" cy="475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defRPr>
            </a:lvl1pPr>
          </a:lstStyle>
          <a:p>
            <a:pPr eaLnBrk="1" hangingPunct="1"/>
            <a:fld id="{3BA4472C-6186-C244-8827-F0E01B42753D}" type="datetimeFigureOut">
              <a:rPr lang="en-US" smtClean="0">
                <a:cs typeface="Arial" charset="0"/>
              </a:rPr>
              <a:pPr eaLnBrk="1" hangingPunct="1"/>
              <a:t>11/20/25</a:t>
            </a:fld>
            <a:endParaRPr lang="en-US">
              <a:cs typeface="Arial"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charset="0"/>
              </a:defRPr>
            </a:lvl1pPr>
          </a:lstStyle>
          <a:p>
            <a:pPr eaLnBrk="1" hangingPunct="1"/>
            <a:fld id="{BA8BE87D-6EF0-114D-BEC2-A820A72651B0}" type="slidenum">
              <a:rPr lang="en-US" smtClean="0">
                <a:cs typeface="Arial" charset="0"/>
              </a:rPr>
              <a:pPr eaLnBrk="1" hangingPunct="1"/>
              <a:t>‹#›</a:t>
            </a:fld>
            <a:endParaRPr lang="en-US">
              <a:cs typeface="Arial" charset="0"/>
            </a:endParaRPr>
          </a:p>
        </p:txBody>
      </p:sp>
    </p:spTree>
    <p:extLst>
      <p:ext uri="{BB962C8B-B14F-4D97-AF65-F5344CB8AC3E}">
        <p14:creationId xmlns:p14="http://schemas.microsoft.com/office/powerpoint/2010/main" val="2663049345"/>
      </p:ext>
    </p:extLst>
  </p:cSld>
  <p:clrMap bg1="lt1" tx1="dk1" bg2="lt2" tx2="dk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Lst>
  <p:transition spd="slow">
    <p:fade/>
  </p:transition>
  <p:txStyles>
    <p:title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ＭＳ Ｐゴシック" charset="0"/>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237735265"/>
      </p:ext>
    </p:extLst>
  </p:cSld>
  <p:clrMap bg1="lt1" tx1="dk1" bg2="lt2" tx2="dk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 id="2147483741" r:id="rId8"/>
    <p:sldLayoutId id="2147483742" r:id="rId9"/>
    <p:sldLayoutId id="2147483743" r:id="rId10"/>
    <p:sldLayoutId id="2147483744" r:id="rId11"/>
    <p:sldLayoutId id="2147483745" r:id="rId12"/>
    <p:sldLayoutId id="214748374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F0921CE0-09F0-C844-9567-91EE901B4A6D}" type="datetimeFigureOut">
              <a:rPr lang="en-US" smtClean="0">
                <a:solidFill>
                  <a:prstClr val="black">
                    <a:tint val="75000"/>
                  </a:prstClr>
                </a:solidFill>
                <a:latin typeface="Arial"/>
                <a:ea typeface="+mn-ea"/>
                <a:cs typeface="+mn-cs"/>
              </a:rPr>
              <a:pPr defTabSz="457200" eaLnBrk="1" fontAlgn="auto" hangingPunct="1">
                <a:spcBef>
                  <a:spcPts val="0"/>
                </a:spcBef>
                <a:spcAft>
                  <a:spcPts val="0"/>
                </a:spcAft>
              </a:pPr>
              <a:t>11/20/25</a:t>
            </a:fld>
            <a:endParaRPr lang="en-US">
              <a:solidFill>
                <a:prstClr val="black">
                  <a:tint val="75000"/>
                </a:prstClr>
              </a:solidFill>
              <a:latin typeface="Arial"/>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Arial"/>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EB521DE6-3A55-8940-8CE2-E7FB3B1EADE7}" type="slidenum">
              <a:rPr lang="en-US" smtClean="0">
                <a:solidFill>
                  <a:prstClr val="black">
                    <a:tint val="75000"/>
                  </a:prstClr>
                </a:solidFill>
                <a:latin typeface="Arial"/>
                <a:ea typeface="+mn-ea"/>
                <a:cs typeface="+mn-cs"/>
              </a:rPr>
              <a:pPr defTabSz="457200" eaLnBrk="1" fontAlgn="auto" hangingPunct="1">
                <a:spcBef>
                  <a:spcPts val="0"/>
                </a:spcBef>
                <a:spcAft>
                  <a:spcPts val="0"/>
                </a:spcAft>
              </a:pPr>
              <a:t>‹#›</a:t>
            </a:fld>
            <a:endParaRPr lang="en-US">
              <a:solidFill>
                <a:prstClr val="black">
                  <a:tint val="75000"/>
                </a:prstClr>
              </a:solidFill>
              <a:latin typeface="Arial"/>
              <a:ea typeface="+mn-ea"/>
              <a:cs typeface="+mn-cs"/>
            </a:endParaRPr>
          </a:p>
        </p:txBody>
      </p:sp>
    </p:spTree>
    <p:extLst>
      <p:ext uri="{BB962C8B-B14F-4D97-AF65-F5344CB8AC3E}">
        <p14:creationId xmlns:p14="http://schemas.microsoft.com/office/powerpoint/2010/main" val="2507022720"/>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 id="2147483759" r:id="rId12"/>
  </p:sldLayoutIdLst>
  <p:txStyles>
    <p:titleStyle>
      <a:lvl1pPr algn="ctr" defTabSz="457200" rtl="0" eaLnBrk="1" latinLnBrk="0" hangingPunct="1">
        <a:spcBef>
          <a:spcPct val="0"/>
        </a:spcBef>
        <a:buNone/>
        <a:defRPr sz="3600" b="1" kern="1200">
          <a:solidFill>
            <a:schemeClr val="bg1"/>
          </a:solidFill>
          <a:effectLst>
            <a:glow rad="190500">
              <a:schemeClr val="tx1">
                <a:alpha val="75000"/>
              </a:schemeClr>
            </a:glow>
            <a:outerShdw blurRad="50800" dist="38100" dir="2700000" algn="tl" rotWithShape="0">
              <a:srgbClr val="000000">
                <a:alpha val="43000"/>
              </a:srgbClr>
            </a:outerShdw>
          </a:effectLst>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931619374"/>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9.xml"/><Relationship Id="rId1" Type="http://schemas.openxmlformats.org/officeDocument/2006/relationships/slideLayout" Target="../slideLayouts/slideLayout164.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99.xml"/><Relationship Id="rId1" Type="http://schemas.openxmlformats.org/officeDocument/2006/relationships/tags" Target="../tags/tag7.xml"/><Relationship Id="rId5" Type="http://schemas.openxmlformats.org/officeDocument/2006/relationships/image" Target="../media/image111.jpeg"/><Relationship Id="rId4" Type="http://schemas.openxmlformats.org/officeDocument/2006/relationships/image" Target="../media/image110.jpg"/></Relationships>
</file>

<file path=ppt/slides/_rels/slide101.xml.rels><?xml version="1.0" encoding="UTF-8" standalone="yes"?>
<Relationships xmlns="http://schemas.openxmlformats.org/package/2006/relationships"><Relationship Id="rId8" Type="http://schemas.openxmlformats.org/officeDocument/2006/relationships/image" Target="../media/image115.emf"/><Relationship Id="rId3" Type="http://schemas.openxmlformats.org/officeDocument/2006/relationships/notesSlide" Target="../notesSlides/notesSlide91.xml"/><Relationship Id="rId7" Type="http://schemas.openxmlformats.org/officeDocument/2006/relationships/image" Target="../media/image114.emf"/><Relationship Id="rId2" Type="http://schemas.openxmlformats.org/officeDocument/2006/relationships/slideLayout" Target="../slideLayouts/slideLayout299.xml"/><Relationship Id="rId1" Type="http://schemas.openxmlformats.org/officeDocument/2006/relationships/tags" Target="../tags/tag8.xml"/><Relationship Id="rId6" Type="http://schemas.microsoft.com/office/2007/relationships/hdphoto" Target="../media/hdphoto7.wdp"/><Relationship Id="rId5" Type="http://schemas.openxmlformats.org/officeDocument/2006/relationships/image" Target="../media/image113.png"/><Relationship Id="rId10" Type="http://schemas.openxmlformats.org/officeDocument/2006/relationships/image" Target="../media/image117.emf"/><Relationship Id="rId4" Type="http://schemas.openxmlformats.org/officeDocument/2006/relationships/image" Target="../media/image112.jpg"/><Relationship Id="rId9" Type="http://schemas.openxmlformats.org/officeDocument/2006/relationships/image" Target="../media/image116.emf"/></Relationships>
</file>

<file path=ppt/slides/_rels/slide102.xml.rels><?xml version="1.0" encoding="UTF-8" standalone="yes"?>
<Relationships xmlns="http://schemas.openxmlformats.org/package/2006/relationships"><Relationship Id="rId3" Type="http://schemas.openxmlformats.org/officeDocument/2006/relationships/audio" Target="../media/media1.wav"/><Relationship Id="rId7" Type="http://schemas.openxmlformats.org/officeDocument/2006/relationships/image" Target="../media/image119.png"/><Relationship Id="rId2" Type="http://schemas.microsoft.com/office/2007/relationships/media" Target="../media/media1.wav"/><Relationship Id="rId1" Type="http://schemas.openxmlformats.org/officeDocument/2006/relationships/tags" Target="../tags/tag9.xml"/><Relationship Id="rId6" Type="http://schemas.openxmlformats.org/officeDocument/2006/relationships/image" Target="../media/image118.jpeg"/><Relationship Id="rId5" Type="http://schemas.openxmlformats.org/officeDocument/2006/relationships/notesSlide" Target="../notesSlides/notesSlide92.xml"/><Relationship Id="rId4" Type="http://schemas.openxmlformats.org/officeDocument/2006/relationships/slideLayout" Target="../slideLayouts/slideLayout299.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99.xml"/><Relationship Id="rId1" Type="http://schemas.openxmlformats.org/officeDocument/2006/relationships/tags" Target="../tags/tag10.xml"/><Relationship Id="rId4" Type="http://schemas.openxmlformats.org/officeDocument/2006/relationships/image" Target="../media/image120.jpeg"/></Relationships>
</file>

<file path=ppt/slides/_rels/slide10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4.xml"/><Relationship Id="rId1" Type="http://schemas.openxmlformats.org/officeDocument/2006/relationships/slideLayout" Target="../slideLayouts/slideLayout17.xml"/></Relationships>
</file>

<file path=ppt/slides/_rels/slide105.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95.xml"/><Relationship Id="rId7" Type="http://schemas.openxmlformats.org/officeDocument/2006/relationships/image" Target="../media/image123.png"/><Relationship Id="rId2" Type="http://schemas.openxmlformats.org/officeDocument/2006/relationships/slideLayout" Target="../slideLayouts/slideLayout294.xml"/><Relationship Id="rId1" Type="http://schemas.openxmlformats.org/officeDocument/2006/relationships/tags" Target="../tags/tag11.xml"/><Relationship Id="rId6" Type="http://schemas.microsoft.com/office/2007/relationships/hdphoto" Target="../media/hdphoto8.wdp"/><Relationship Id="rId5" Type="http://schemas.openxmlformats.org/officeDocument/2006/relationships/image" Target="../media/image122.png"/><Relationship Id="rId4" Type="http://schemas.openxmlformats.org/officeDocument/2006/relationships/image" Target="../media/image121.jpg"/></Relationships>
</file>

<file path=ppt/slides/_rels/slide106.xml.rels><?xml version="1.0" encoding="UTF-8" standalone="yes"?>
<Relationships xmlns="http://schemas.openxmlformats.org/package/2006/relationships"><Relationship Id="rId8" Type="http://schemas.microsoft.com/office/2007/relationships/hdphoto" Target="../media/hdphoto9.wdp"/><Relationship Id="rId3" Type="http://schemas.openxmlformats.org/officeDocument/2006/relationships/notesSlide" Target="../notesSlides/notesSlide96.xml"/><Relationship Id="rId7" Type="http://schemas.openxmlformats.org/officeDocument/2006/relationships/image" Target="../media/image123.png"/><Relationship Id="rId2" Type="http://schemas.openxmlformats.org/officeDocument/2006/relationships/slideLayout" Target="../slideLayouts/slideLayout294.xml"/><Relationship Id="rId1" Type="http://schemas.openxmlformats.org/officeDocument/2006/relationships/tags" Target="../tags/tag12.xml"/><Relationship Id="rId6" Type="http://schemas.microsoft.com/office/2007/relationships/hdphoto" Target="../media/hdphoto8.wdp"/><Relationship Id="rId5" Type="http://schemas.openxmlformats.org/officeDocument/2006/relationships/image" Target="../media/image122.png"/><Relationship Id="rId4" Type="http://schemas.openxmlformats.org/officeDocument/2006/relationships/image" Target="../media/image121.jpg"/></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99.xml"/><Relationship Id="rId1" Type="http://schemas.openxmlformats.org/officeDocument/2006/relationships/tags" Target="../tags/tag13.xml"/><Relationship Id="rId6" Type="http://schemas.microsoft.com/office/2007/relationships/hdphoto" Target="../media/hdphoto7.wdp"/><Relationship Id="rId5" Type="http://schemas.openxmlformats.org/officeDocument/2006/relationships/image" Target="../media/image113.png"/><Relationship Id="rId4" Type="http://schemas.openxmlformats.org/officeDocument/2006/relationships/image" Target="../media/image112.jpg"/></Relationships>
</file>

<file path=ppt/slides/_rels/slide10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98.xml"/><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9.xml"/><Relationship Id="rId1" Type="http://schemas.openxmlformats.org/officeDocument/2006/relationships/slideLayout" Target="../slideLayouts/slideLayout310.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225.xml"/></Relationships>
</file>

<file path=ppt/slides/_rels/slide11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0.xml"/><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1.xml"/><Relationship Id="rId1" Type="http://schemas.openxmlformats.org/officeDocument/2006/relationships/slideLayout" Target="../slideLayouts/slideLayout321.xml"/></Relationships>
</file>

<file path=ppt/slides/_rels/slide11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02.xml"/><Relationship Id="rId1" Type="http://schemas.openxmlformats.org/officeDocument/2006/relationships/slideLayout" Target="../slideLayouts/slideLayout321.xml"/></Relationships>
</file>

<file path=ppt/slides/_rels/slide113.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321.xml"/></Relationships>
</file>

<file path=ppt/slides/_rels/slide114.xml.rels><?xml version="1.0" encoding="UTF-8" standalone="yes"?>
<Relationships xmlns="http://schemas.openxmlformats.org/package/2006/relationships"><Relationship Id="rId3" Type="http://schemas.openxmlformats.org/officeDocument/2006/relationships/image" Target="../media/image128.wmf"/><Relationship Id="rId2" Type="http://schemas.openxmlformats.org/officeDocument/2006/relationships/image" Target="../media/image127.wmf"/><Relationship Id="rId1" Type="http://schemas.openxmlformats.org/officeDocument/2006/relationships/slideLayout" Target="../slideLayouts/slideLayout321.xml"/><Relationship Id="rId6" Type="http://schemas.openxmlformats.org/officeDocument/2006/relationships/image" Target="../media/image131.wmf"/><Relationship Id="rId5" Type="http://schemas.openxmlformats.org/officeDocument/2006/relationships/image" Target="../media/image130.wmf"/><Relationship Id="rId4" Type="http://schemas.openxmlformats.org/officeDocument/2006/relationships/image" Target="../media/image129.wmf"/></Relationships>
</file>

<file path=ppt/slides/_rels/slide115.xml.rels><?xml version="1.0" encoding="UTF-8" standalone="yes"?>
<Relationships xmlns="http://schemas.openxmlformats.org/package/2006/relationships"><Relationship Id="rId3" Type="http://schemas.openxmlformats.org/officeDocument/2006/relationships/image" Target="../media/image129.wmf"/><Relationship Id="rId2" Type="http://schemas.openxmlformats.org/officeDocument/2006/relationships/image" Target="../media/image127.wmf"/><Relationship Id="rId1" Type="http://schemas.openxmlformats.org/officeDocument/2006/relationships/slideLayout" Target="../slideLayouts/slideLayout321.xml"/><Relationship Id="rId6" Type="http://schemas.openxmlformats.org/officeDocument/2006/relationships/image" Target="../media/image128.wmf"/><Relationship Id="rId5" Type="http://schemas.openxmlformats.org/officeDocument/2006/relationships/image" Target="../media/image131.wmf"/><Relationship Id="rId4" Type="http://schemas.openxmlformats.org/officeDocument/2006/relationships/image" Target="../media/image130.wmf"/></Relationships>
</file>

<file path=ppt/slides/_rels/slide116.xml.rels><?xml version="1.0" encoding="UTF-8" standalone="yes"?>
<Relationships xmlns="http://schemas.openxmlformats.org/package/2006/relationships"><Relationship Id="rId3" Type="http://schemas.openxmlformats.org/officeDocument/2006/relationships/image" Target="../media/image129.wmf"/><Relationship Id="rId2" Type="http://schemas.openxmlformats.org/officeDocument/2006/relationships/image" Target="../media/image128.wmf"/><Relationship Id="rId1" Type="http://schemas.openxmlformats.org/officeDocument/2006/relationships/slideLayout" Target="../slideLayouts/slideLayout321.xml"/><Relationship Id="rId5" Type="http://schemas.openxmlformats.org/officeDocument/2006/relationships/image" Target="../media/image131.wmf"/><Relationship Id="rId4" Type="http://schemas.openxmlformats.org/officeDocument/2006/relationships/image" Target="../media/image130.wmf"/></Relationships>
</file>

<file path=ppt/slides/_rels/slide117.xml.rels><?xml version="1.0" encoding="UTF-8" standalone="yes"?>
<Relationships xmlns="http://schemas.openxmlformats.org/package/2006/relationships"><Relationship Id="rId3" Type="http://schemas.openxmlformats.org/officeDocument/2006/relationships/image" Target="../media/image128.wmf"/><Relationship Id="rId2" Type="http://schemas.openxmlformats.org/officeDocument/2006/relationships/image" Target="../media/image127.wmf"/><Relationship Id="rId1" Type="http://schemas.openxmlformats.org/officeDocument/2006/relationships/slideLayout" Target="../slideLayouts/slideLayout321.xml"/><Relationship Id="rId6" Type="http://schemas.openxmlformats.org/officeDocument/2006/relationships/image" Target="../media/image131.wmf"/><Relationship Id="rId5" Type="http://schemas.openxmlformats.org/officeDocument/2006/relationships/image" Target="../media/image130.wmf"/><Relationship Id="rId4" Type="http://schemas.openxmlformats.org/officeDocument/2006/relationships/image" Target="../media/image129.wmf"/></Relationships>
</file>

<file path=ppt/slides/_rels/slide118.xml.rels><?xml version="1.0" encoding="UTF-8" standalone="yes"?>
<Relationships xmlns="http://schemas.openxmlformats.org/package/2006/relationships"><Relationship Id="rId3" Type="http://schemas.openxmlformats.org/officeDocument/2006/relationships/image" Target="../media/image128.wmf"/><Relationship Id="rId2" Type="http://schemas.openxmlformats.org/officeDocument/2006/relationships/image" Target="../media/image127.wmf"/><Relationship Id="rId1" Type="http://schemas.openxmlformats.org/officeDocument/2006/relationships/slideLayout" Target="../slideLayouts/slideLayout321.xml"/><Relationship Id="rId6" Type="http://schemas.openxmlformats.org/officeDocument/2006/relationships/image" Target="../media/image131.wmf"/><Relationship Id="rId5" Type="http://schemas.openxmlformats.org/officeDocument/2006/relationships/image" Target="../media/image130.wmf"/><Relationship Id="rId4" Type="http://schemas.openxmlformats.org/officeDocument/2006/relationships/image" Target="../media/image129.wmf"/></Relationships>
</file>

<file path=ppt/slides/_rels/slide11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3.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71.xml"/></Relationships>
</file>

<file path=ppt/slides/_rels/slide12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4.xml"/><Relationship Id="rId1" Type="http://schemas.openxmlformats.org/officeDocument/2006/relationships/slideLayout" Target="../slideLayouts/slideLayout326.xml"/></Relationships>
</file>

<file path=ppt/slides/_rels/slide12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5.xml"/><Relationship Id="rId1" Type="http://schemas.openxmlformats.org/officeDocument/2006/relationships/slideLayout" Target="../slideLayouts/slideLayout327.xml"/></Relationships>
</file>

<file path=ppt/slides/_rels/slide122.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6.xml"/><Relationship Id="rId1" Type="http://schemas.openxmlformats.org/officeDocument/2006/relationships/slideLayout" Target="../slideLayouts/slideLayout327.xml"/></Relationships>
</file>

<file path=ppt/slides/_rels/slide12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7.xml"/><Relationship Id="rId1" Type="http://schemas.openxmlformats.org/officeDocument/2006/relationships/slideLayout" Target="../slideLayouts/slideLayout326.xml"/></Relationships>
</file>

<file path=ppt/slides/_rels/slide124.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08.xml"/><Relationship Id="rId1" Type="http://schemas.openxmlformats.org/officeDocument/2006/relationships/slideLayout" Target="../slideLayouts/slideLayout346.xml"/></Relationships>
</file>

<file path=ppt/slides/_rels/slide12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9.xml"/><Relationship Id="rId1" Type="http://schemas.openxmlformats.org/officeDocument/2006/relationships/slideLayout" Target="../slideLayouts/slideLayout12.xml"/></Relationships>
</file>

<file path=ppt/slides/_rels/slide12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10.xml"/><Relationship Id="rId1" Type="http://schemas.openxmlformats.org/officeDocument/2006/relationships/slideLayout" Target="../slideLayouts/slideLayout12.xml"/></Relationships>
</file>

<file path=ppt/slides/_rels/slide12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11.xml"/><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17.xml"/></Relationships>
</file>

<file path=ppt/slides/_rels/slide129.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3.xml"/></Relationships>
</file>

<file path=ppt/slides/_rels/slide130.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17.xml"/></Relationships>
</file>

<file path=ppt/slides/_rels/slide131.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17.xml"/></Relationships>
</file>

<file path=ppt/slides/_rels/slide132.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1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3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2.xml"/><Relationship Id="rId1" Type="http://schemas.openxmlformats.org/officeDocument/2006/relationships/slideLayout" Target="../slideLayouts/slideLayout33.xml"/><Relationship Id="rId4" Type="http://schemas.openxmlformats.org/officeDocument/2006/relationships/image" Target="../media/image14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1.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02.xml"/><Relationship Id="rId5" Type="http://schemas.openxmlformats.org/officeDocument/2006/relationships/image" Target="../media/image19.jpeg"/><Relationship Id="rId4" Type="http://schemas.openxmlformats.org/officeDocument/2006/relationships/image" Target="../media/image18.png"/></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202.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xml"/><Relationship Id="rId1" Type="http://schemas.openxmlformats.org/officeDocument/2006/relationships/slideLayout" Target="../slideLayouts/slideLayout202.xml"/></Relationships>
</file>

<file path=ppt/slides/_rels/slide1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7.xml"/><Relationship Id="rId1" Type="http://schemas.openxmlformats.org/officeDocument/2006/relationships/slideLayout" Target="../slideLayouts/slideLayout223.xml"/></Relationships>
</file>

<file path=ppt/slides/_rels/slide19.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223.xml"/></Relationships>
</file>

<file path=ppt/slides/_rels/slide2.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126.xml"/></Relationships>
</file>

<file path=ppt/slides/_rels/slide20.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9.xml"/><Relationship Id="rId1" Type="http://schemas.openxmlformats.org/officeDocument/2006/relationships/slideLayout" Target="../slideLayouts/slideLayout40.xml"/></Relationships>
</file>

<file path=ppt/slides/_rels/slide2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0.xml"/><Relationship Id="rId1" Type="http://schemas.openxmlformats.org/officeDocument/2006/relationships/slideLayout" Target="../slideLayouts/slideLayout106.xml"/><Relationship Id="rId4" Type="http://schemas.openxmlformats.org/officeDocument/2006/relationships/image" Target="../media/image25.emf"/></Relationships>
</file>

<file path=ppt/slides/_rels/slide2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34.xml"/><Relationship Id="rId4" Type="http://schemas.openxmlformats.org/officeDocument/2006/relationships/image" Target="../media/image28.jpeg"/></Relationships>
</file>

<file path=ppt/slides/_rels/slide2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1.xml"/><Relationship Id="rId1" Type="http://schemas.openxmlformats.org/officeDocument/2006/relationships/slideLayout" Target="../slideLayouts/slideLayout99.xml"/></Relationships>
</file>

<file path=ppt/slides/_rels/slide2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2.xml"/><Relationship Id="rId1" Type="http://schemas.openxmlformats.org/officeDocument/2006/relationships/slideLayout" Target="../slideLayouts/slideLayout99.xml"/></Relationships>
</file>

<file path=ppt/slides/_rels/slide2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99.xml"/></Relationships>
</file>

<file path=ppt/slides/_rels/slide2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xml"/><Relationship Id="rId1" Type="http://schemas.openxmlformats.org/officeDocument/2006/relationships/slideLayout" Target="../slideLayouts/slideLayout99.xml"/></Relationships>
</file>

<file path=ppt/slides/_rels/slide2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5.xml"/><Relationship Id="rId1" Type="http://schemas.openxmlformats.org/officeDocument/2006/relationships/slideLayout" Target="../slideLayouts/slideLayout99.xml"/></Relationships>
</file>

<file path=ppt/slides/_rels/slide29.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6.xml"/><Relationship Id="rId1" Type="http://schemas.openxmlformats.org/officeDocument/2006/relationships/slideLayout" Target="../slideLayouts/slideLayout99.xml"/></Relationships>
</file>

<file path=ppt/slides/_rels/slide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xml"/><Relationship Id="rId1" Type="http://schemas.openxmlformats.org/officeDocument/2006/relationships/slideLayout" Target="../slideLayouts/slideLayout126.xml"/><Relationship Id="rId4" Type="http://schemas.openxmlformats.org/officeDocument/2006/relationships/image" Target="../media/image10.emf"/></Relationships>
</file>

<file path=ppt/slides/_rels/slide3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7.xml"/><Relationship Id="rId1" Type="http://schemas.openxmlformats.org/officeDocument/2006/relationships/slideLayout" Target="../slideLayouts/slideLayout99.xml"/></Relationships>
</file>

<file path=ppt/slides/_rels/slide3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8.xml"/><Relationship Id="rId1" Type="http://schemas.openxmlformats.org/officeDocument/2006/relationships/slideLayout" Target="../slideLayouts/slideLayout99.xml"/></Relationships>
</file>

<file path=ppt/slides/_rels/slide3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9.xml"/><Relationship Id="rId1" Type="http://schemas.openxmlformats.org/officeDocument/2006/relationships/slideLayout" Target="../slideLayouts/slideLayout99.xml"/></Relationships>
</file>

<file path=ppt/slides/_rels/slide3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0.xml"/><Relationship Id="rId1" Type="http://schemas.openxmlformats.org/officeDocument/2006/relationships/slideLayout" Target="../slideLayouts/slideLayout99.xml"/></Relationships>
</file>

<file path=ppt/slides/_rels/slide3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31.xml"/><Relationship Id="rId1" Type="http://schemas.openxmlformats.org/officeDocument/2006/relationships/slideLayout" Target="../slideLayouts/slideLayout99.xml"/></Relationships>
</file>

<file path=ppt/slides/_rels/slide3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2.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3.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4.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5.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6.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135.xml"/></Relationships>
</file>

<file path=ppt/slides/_rels/slide4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7.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8.xml"/><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9.xml"/><Relationship Id="rId1" Type="http://schemas.openxmlformats.org/officeDocument/2006/relationships/slideLayout" Target="../slideLayouts/slideLayout99.xml"/></Relationships>
</file>

<file path=ppt/slides/_rels/slide43.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48.jpeg"/><Relationship Id="rId1" Type="http://schemas.openxmlformats.org/officeDocument/2006/relationships/slideLayout" Target="../slideLayouts/slideLayout46.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0.xml"/><Relationship Id="rId1" Type="http://schemas.openxmlformats.org/officeDocument/2006/relationships/slideLayout" Target="../slideLayouts/slideLayout57.xml"/></Relationships>
</file>

<file path=ppt/slides/_rels/slide4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1.xml"/><Relationship Id="rId1" Type="http://schemas.openxmlformats.org/officeDocument/2006/relationships/slideLayout" Target="../slideLayouts/slideLayout58.xml"/><Relationship Id="rId4" Type="http://schemas.openxmlformats.org/officeDocument/2006/relationships/image" Target="../media/image51.png"/></Relationships>
</file>

<file path=ppt/slides/_rels/slide4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2.xml"/><Relationship Id="rId1" Type="http://schemas.openxmlformats.org/officeDocument/2006/relationships/slideLayout" Target="../slideLayouts/slideLayout68.xml"/><Relationship Id="rId4" Type="http://schemas.openxmlformats.org/officeDocument/2006/relationships/image" Target="../media/image53.png"/></Relationships>
</file>

<file path=ppt/slides/_rels/slide4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43.xml"/><Relationship Id="rId1" Type="http://schemas.openxmlformats.org/officeDocument/2006/relationships/slideLayout" Target="../slideLayouts/slideLayout57.xml"/><Relationship Id="rId4" Type="http://schemas.openxmlformats.org/officeDocument/2006/relationships/image" Target="../media/image54.jpg"/></Relationships>
</file>

<file path=ppt/slides/_rels/slide4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4.xml"/><Relationship Id="rId1" Type="http://schemas.openxmlformats.org/officeDocument/2006/relationships/slideLayout" Target="../slideLayouts/slideLayout68.xml"/></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45.xml"/><Relationship Id="rId1" Type="http://schemas.openxmlformats.org/officeDocument/2006/relationships/slideLayout" Target="../slideLayouts/slideLayout57.xml"/></Relationships>
</file>

<file path=ppt/slides/_rels/slide51.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57.jpeg"/><Relationship Id="rId7" Type="http://schemas.openxmlformats.org/officeDocument/2006/relationships/image" Target="../media/image60.jpeg"/><Relationship Id="rId2" Type="http://schemas.openxmlformats.org/officeDocument/2006/relationships/notesSlide" Target="../notesSlides/notesSlide46.xml"/><Relationship Id="rId1" Type="http://schemas.openxmlformats.org/officeDocument/2006/relationships/slideLayout" Target="../slideLayouts/slideLayout111.xml"/><Relationship Id="rId6" Type="http://schemas.openxmlformats.org/officeDocument/2006/relationships/image" Target="../media/image59.jpeg"/><Relationship Id="rId11" Type="http://schemas.openxmlformats.org/officeDocument/2006/relationships/image" Target="../media/image64.emf"/><Relationship Id="rId5" Type="http://schemas.openxmlformats.org/officeDocument/2006/relationships/image" Target="../media/image10.emf"/><Relationship Id="rId10" Type="http://schemas.openxmlformats.org/officeDocument/2006/relationships/image" Target="../media/image63.emf"/><Relationship Id="rId4" Type="http://schemas.openxmlformats.org/officeDocument/2006/relationships/image" Target="../media/image58.jpeg"/><Relationship Id="rId9" Type="http://schemas.openxmlformats.org/officeDocument/2006/relationships/image" Target="../media/image62.gif"/></Relationships>
</file>

<file path=ppt/slides/_rels/slide5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7.xml"/><Relationship Id="rId1" Type="http://schemas.openxmlformats.org/officeDocument/2006/relationships/slideLayout" Target="../slideLayouts/slideLayout68.xml"/></Relationships>
</file>

<file path=ppt/slides/_rels/slide5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8.xml"/><Relationship Id="rId1" Type="http://schemas.openxmlformats.org/officeDocument/2006/relationships/slideLayout" Target="../slideLayouts/slideLayout82.xml"/></Relationships>
</file>

<file path=ppt/slides/_rels/slide5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82.xml"/></Relationships>
</file>

<file path=ppt/slides/_rels/slide5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49.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0.xml"/><Relationship Id="rId1" Type="http://schemas.openxmlformats.org/officeDocument/2006/relationships/slideLayout" Target="../slideLayouts/slideLayout34.xml"/><Relationship Id="rId5" Type="http://schemas.openxmlformats.org/officeDocument/2006/relationships/image" Target="../media/image28.jpeg"/><Relationship Id="rId4" Type="http://schemas.openxmlformats.org/officeDocument/2006/relationships/image" Target="../media/image27.jpeg"/></Relationships>
</file>

<file path=ppt/slides/_rels/slide5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1.xml"/><Relationship Id="rId1" Type="http://schemas.openxmlformats.org/officeDocument/2006/relationships/slideLayout" Target="../slideLayouts/slideLayout243.xml"/></Relationships>
</file>

<file path=ppt/slides/_rels/slide5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2.xml"/><Relationship Id="rId1" Type="http://schemas.openxmlformats.org/officeDocument/2006/relationships/slideLayout" Target="../slideLayouts/slideLayout243.xml"/></Relationships>
</file>

<file path=ppt/slides/_rels/slide59.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53.xml"/><Relationship Id="rId1" Type="http://schemas.openxmlformats.org/officeDocument/2006/relationships/slideLayout" Target="../slideLayouts/slideLayout243.xml"/></Relationships>
</file>

<file path=ppt/slides/_rels/slide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362.xml"/></Relationships>
</file>

<file path=ppt/slides/_rels/slide6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4.xml"/><Relationship Id="rId1" Type="http://schemas.openxmlformats.org/officeDocument/2006/relationships/slideLayout" Target="../slideLayouts/slideLayout106.xml"/><Relationship Id="rId4" Type="http://schemas.openxmlformats.org/officeDocument/2006/relationships/image" Target="../media/image25.emf"/></Relationships>
</file>

<file path=ppt/slides/_rels/slide6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55.xml"/><Relationship Id="rId1" Type="http://schemas.openxmlformats.org/officeDocument/2006/relationships/slideLayout" Target="../slideLayouts/slideLayout34.xml"/><Relationship Id="rId5" Type="http://schemas.openxmlformats.org/officeDocument/2006/relationships/image" Target="../media/image47.jpeg"/><Relationship Id="rId4" Type="http://schemas.openxmlformats.org/officeDocument/2006/relationships/image" Target="../media/image27.jpeg"/></Relationships>
</file>

<file path=ppt/slides/_rels/slide62.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56.xml"/><Relationship Id="rId1" Type="http://schemas.openxmlformats.org/officeDocument/2006/relationships/slideLayout" Target="../slideLayouts/slideLayout40.xml"/></Relationships>
</file>

<file path=ppt/slides/_rels/slide6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57.xml"/><Relationship Id="rId1" Type="http://schemas.openxmlformats.org/officeDocument/2006/relationships/slideLayout" Target="../slideLayouts/slideLayout40.xml"/></Relationships>
</file>

<file path=ppt/slides/_rels/slide64.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58.xml"/><Relationship Id="rId1" Type="http://schemas.openxmlformats.org/officeDocument/2006/relationships/slideLayout" Target="../slideLayouts/slideLayout40.xml"/></Relationships>
</file>

<file path=ppt/slides/_rels/slide6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9.xml"/><Relationship Id="rId1" Type="http://schemas.openxmlformats.org/officeDocument/2006/relationships/slideLayout" Target="../slideLayouts/slideLayout40.xml"/></Relationships>
</file>

<file path=ppt/slides/_rels/slide6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60.xml"/><Relationship Id="rId1" Type="http://schemas.openxmlformats.org/officeDocument/2006/relationships/slideLayout" Target="../slideLayouts/slideLayout40.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1.xml"/><Relationship Id="rId1" Type="http://schemas.openxmlformats.org/officeDocument/2006/relationships/slideLayout" Target="../slideLayouts/slideLayout40.xml"/></Relationships>
</file>

<file path=ppt/slides/_rels/slide6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62.xml"/><Relationship Id="rId1" Type="http://schemas.openxmlformats.org/officeDocument/2006/relationships/slideLayout" Target="../slideLayouts/slideLayout40.xml"/></Relationships>
</file>

<file path=ppt/slides/_rels/slide6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63.xml"/><Relationship Id="rId1" Type="http://schemas.openxmlformats.org/officeDocument/2006/relationships/slideLayout" Target="../slideLayouts/slideLayout40.xml"/></Relationships>
</file>

<file path=ppt/slides/_rels/slide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111.xml"/></Relationships>
</file>

<file path=ppt/slides/_rels/slide7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64.xml"/><Relationship Id="rId1" Type="http://schemas.openxmlformats.org/officeDocument/2006/relationships/slideLayout" Target="../slideLayouts/slideLayout40.xml"/></Relationships>
</file>

<file path=ppt/slides/_rels/slide7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65.xml"/><Relationship Id="rId1" Type="http://schemas.openxmlformats.org/officeDocument/2006/relationships/slideLayout" Target="../slideLayouts/slideLayout40.xml"/></Relationships>
</file>

<file path=ppt/slides/_rels/slide7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66.xml"/><Relationship Id="rId1" Type="http://schemas.openxmlformats.org/officeDocument/2006/relationships/slideLayout" Target="../slideLayouts/slideLayout40.xml"/></Relationships>
</file>

<file path=ppt/slides/_rels/slide7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7.xml"/><Relationship Id="rId1" Type="http://schemas.openxmlformats.org/officeDocument/2006/relationships/slideLayout" Target="../slideLayouts/slideLayout40.xml"/></Relationships>
</file>

<file path=ppt/slides/_rels/slide74.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68.xml"/><Relationship Id="rId1" Type="http://schemas.openxmlformats.org/officeDocument/2006/relationships/slideLayout" Target="../slideLayouts/slideLayout40.xml"/></Relationships>
</file>

<file path=ppt/slides/_rels/slide7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69.xml"/><Relationship Id="rId1" Type="http://schemas.openxmlformats.org/officeDocument/2006/relationships/slideLayout" Target="../slideLayouts/slideLayout40.xml"/></Relationships>
</file>

<file path=ppt/slides/_rels/slide7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70.xml"/><Relationship Id="rId1" Type="http://schemas.openxmlformats.org/officeDocument/2006/relationships/slideLayout" Target="../slideLayouts/slideLayout40.xml"/></Relationships>
</file>

<file path=ppt/slides/_rels/slide7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71.xml"/><Relationship Id="rId1" Type="http://schemas.openxmlformats.org/officeDocument/2006/relationships/slideLayout" Target="../slideLayouts/slideLayout40.xml"/></Relationships>
</file>

<file path=ppt/slides/_rels/slide7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34.xml"/></Relationships>
</file>

<file path=ppt/slides/_rels/slide7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2.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7.xml"/><Relationship Id="rId1" Type="http://schemas.openxmlformats.org/officeDocument/2006/relationships/slideLayout" Target="../slideLayouts/slideLayout141.xml"/></Relationships>
</file>

<file path=ppt/slides/_rels/slide8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73.xml"/><Relationship Id="rId1" Type="http://schemas.openxmlformats.org/officeDocument/2006/relationships/slideLayout" Target="../slideLayouts/slideLayout269.xml"/></Relationships>
</file>

<file path=ppt/slides/_rels/slide8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74.xml"/><Relationship Id="rId1" Type="http://schemas.openxmlformats.org/officeDocument/2006/relationships/slideLayout" Target="../slideLayouts/slideLayout269.xml"/></Relationships>
</file>

<file path=ppt/slides/_rels/slide8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5.xml"/><Relationship Id="rId1" Type="http://schemas.openxmlformats.org/officeDocument/2006/relationships/slideLayout" Target="../slideLayouts/slideLayout12.xml"/></Relationships>
</file>

<file path=ppt/slides/_rels/slide83.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76.xml"/><Relationship Id="rId1" Type="http://schemas.openxmlformats.org/officeDocument/2006/relationships/slideLayout" Target="../slideLayouts/slideLayout34.xml"/><Relationship Id="rId5" Type="http://schemas.openxmlformats.org/officeDocument/2006/relationships/image" Target="../media/image28.jpeg"/><Relationship Id="rId4" Type="http://schemas.openxmlformats.org/officeDocument/2006/relationships/image" Target="../media/image27.jpeg"/></Relationships>
</file>

<file path=ppt/slides/_rels/slide8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77.xml"/><Relationship Id="rId1" Type="http://schemas.openxmlformats.org/officeDocument/2006/relationships/slideLayout" Target="../slideLayouts/slideLayout243.xml"/></Relationships>
</file>

<file path=ppt/slides/_rels/slide8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78.xml"/><Relationship Id="rId1" Type="http://schemas.openxmlformats.org/officeDocument/2006/relationships/slideLayout" Target="../slideLayouts/slideLayout243.xml"/></Relationships>
</file>

<file path=ppt/slides/_rels/slide8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9.xml"/><Relationship Id="rId1" Type="http://schemas.openxmlformats.org/officeDocument/2006/relationships/slideLayout" Target="../slideLayouts/slideLayout243.xml"/></Relationships>
</file>

<file path=ppt/slides/_rels/slide87.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80.xml"/><Relationship Id="rId1" Type="http://schemas.openxmlformats.org/officeDocument/2006/relationships/slideLayout" Target="../slideLayouts/slideLayout243.xml"/></Relationships>
</file>

<file path=ppt/slides/_rels/slide8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34.xml"/></Relationships>
</file>

<file path=ppt/slides/_rels/slide8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48.jpeg"/><Relationship Id="rId1" Type="http://schemas.openxmlformats.org/officeDocument/2006/relationships/slideLayout" Target="../slideLayouts/slideLayout248.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153.xml"/><Relationship Id="rId4" Type="http://schemas.openxmlformats.org/officeDocument/2006/relationships/image" Target="../media/image16.jpeg"/></Relationships>
</file>

<file path=ppt/slides/_rels/slide9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81.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82.xml"/><Relationship Id="rId1" Type="http://schemas.openxmlformats.org/officeDocument/2006/relationships/slideLayout" Target="../slideLayouts/slideLayout106.xml"/><Relationship Id="rId4" Type="http://schemas.openxmlformats.org/officeDocument/2006/relationships/image" Target="../media/image25.emf"/></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83.xml"/><Relationship Id="rId1" Type="http://schemas.openxmlformats.org/officeDocument/2006/relationships/tags" Target="../tags/tag1.xml"/><Relationship Id="rId5" Type="http://schemas.microsoft.com/office/2007/relationships/hdphoto" Target="../media/hdphoto1.wdp"/><Relationship Id="rId4" Type="http://schemas.openxmlformats.org/officeDocument/2006/relationships/image" Target="../media/image92.pn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84.xml"/><Relationship Id="rId7" Type="http://schemas.microsoft.com/office/2007/relationships/hdphoto" Target="../media/hdphoto2.wdp"/><Relationship Id="rId2" Type="http://schemas.openxmlformats.org/officeDocument/2006/relationships/slideLayout" Target="../slideLayouts/slideLayout299.xml"/><Relationship Id="rId1" Type="http://schemas.openxmlformats.org/officeDocument/2006/relationships/tags" Target="../tags/tag2.xml"/><Relationship Id="rId6" Type="http://schemas.openxmlformats.org/officeDocument/2006/relationships/image" Target="../media/image93.png"/><Relationship Id="rId5" Type="http://schemas.microsoft.com/office/2007/relationships/hdphoto" Target="../media/hdphoto1.wdp"/><Relationship Id="rId4" Type="http://schemas.openxmlformats.org/officeDocument/2006/relationships/image" Target="../media/image92.png"/></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99.xml"/><Relationship Id="rId1" Type="http://schemas.openxmlformats.org/officeDocument/2006/relationships/tags" Target="../tags/tag3.xml"/><Relationship Id="rId6" Type="http://schemas.microsoft.com/office/2007/relationships/hdphoto" Target="../media/hdphoto3.wdp"/><Relationship Id="rId5" Type="http://schemas.openxmlformats.org/officeDocument/2006/relationships/image" Target="../media/image95.png"/><Relationship Id="rId4" Type="http://schemas.openxmlformats.org/officeDocument/2006/relationships/image" Target="../media/image94.png"/></Relationships>
</file>

<file path=ppt/slides/_rels/slide96.xml.rels><?xml version="1.0" encoding="UTF-8" standalone="yes"?>
<Relationships xmlns="http://schemas.openxmlformats.org/package/2006/relationships"><Relationship Id="rId8" Type="http://schemas.openxmlformats.org/officeDocument/2006/relationships/image" Target="../media/image99.jpeg"/><Relationship Id="rId3" Type="http://schemas.openxmlformats.org/officeDocument/2006/relationships/notesSlide" Target="../notesSlides/notesSlide86.xml"/><Relationship Id="rId7" Type="http://schemas.openxmlformats.org/officeDocument/2006/relationships/image" Target="../media/image98.jpeg"/><Relationship Id="rId2" Type="http://schemas.openxmlformats.org/officeDocument/2006/relationships/slideLayout" Target="../slideLayouts/slideLayout299.xml"/><Relationship Id="rId1" Type="http://schemas.openxmlformats.org/officeDocument/2006/relationships/tags" Target="../tags/tag4.xml"/><Relationship Id="rId6" Type="http://schemas.microsoft.com/office/2007/relationships/hdphoto" Target="../media/hdphoto4.wdp"/><Relationship Id="rId5" Type="http://schemas.openxmlformats.org/officeDocument/2006/relationships/image" Target="../media/image97.png"/><Relationship Id="rId4" Type="http://schemas.openxmlformats.org/officeDocument/2006/relationships/image" Target="../media/image96.jpg"/></Relationships>
</file>

<file path=ppt/slides/_rels/slide97.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notesSlide" Target="../notesSlides/notesSlide87.xml"/><Relationship Id="rId7" Type="http://schemas.openxmlformats.org/officeDocument/2006/relationships/image" Target="../media/image103.png"/><Relationship Id="rId12" Type="http://schemas.microsoft.com/office/2007/relationships/hdphoto" Target="../media/hdphoto6.wdp"/><Relationship Id="rId2" Type="http://schemas.openxmlformats.org/officeDocument/2006/relationships/slideLayout" Target="../slideLayouts/slideLayout299.xml"/><Relationship Id="rId1" Type="http://schemas.openxmlformats.org/officeDocument/2006/relationships/tags" Target="../tags/tag5.xml"/><Relationship Id="rId6" Type="http://schemas.openxmlformats.org/officeDocument/2006/relationships/image" Target="../media/image102.png"/><Relationship Id="rId11" Type="http://schemas.openxmlformats.org/officeDocument/2006/relationships/image" Target="../media/image106.png"/><Relationship Id="rId5" Type="http://schemas.openxmlformats.org/officeDocument/2006/relationships/image" Target="../media/image101.png"/><Relationship Id="rId10" Type="http://schemas.microsoft.com/office/2007/relationships/hdphoto" Target="../media/hdphoto5.wdp"/><Relationship Id="rId4" Type="http://schemas.openxmlformats.org/officeDocument/2006/relationships/image" Target="../media/image100.png"/><Relationship Id="rId9" Type="http://schemas.openxmlformats.org/officeDocument/2006/relationships/image" Target="../media/image105.pn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99.xml"/><Relationship Id="rId1" Type="http://schemas.openxmlformats.org/officeDocument/2006/relationships/tags" Target="../tags/tag6.xml"/><Relationship Id="rId4" Type="http://schemas.openxmlformats.org/officeDocument/2006/relationships/image" Target="../media/image107.jpeg"/></Relationships>
</file>

<file path=ppt/slides/_rels/slide9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9.xml"/><Relationship Id="rId1" Type="http://schemas.openxmlformats.org/officeDocument/2006/relationships/slideLayout" Target="../slideLayouts/slideLayout269.xml"/><Relationship Id="rId4" Type="http://schemas.openxmlformats.org/officeDocument/2006/relationships/image" Target="../media/image10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descr="PalmSunday-Back1.jpg">
            <a:extLst>
              <a:ext uri="{FF2B5EF4-FFF2-40B4-BE49-F238E27FC236}">
                <a16:creationId xmlns:a16="http://schemas.microsoft.com/office/drawing/2014/main" id="{7767666E-062D-4B1C-9A09-84CEFEAFAEB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5400" b="1" kern="0" dirty="0">
                <a:solidFill>
                  <a:srgbClr val="FFFFFF"/>
                </a:solidFill>
                <a:effectLst>
                  <a:glow rad="228600">
                    <a:srgbClr val="000000"/>
                  </a:glow>
                </a:effectLst>
                <a:latin typeface="Arial"/>
                <a:cs typeface="Arial"/>
              </a:rPr>
              <a:t>Official Presentation </a:t>
            </a:r>
            <a:br>
              <a:rPr lang="en-GB" sz="5400" b="1" kern="0" dirty="0">
                <a:solidFill>
                  <a:srgbClr val="FFFFFF"/>
                </a:solidFill>
                <a:effectLst>
                  <a:glow rad="228600">
                    <a:srgbClr val="000000"/>
                  </a:glow>
                </a:effectLst>
                <a:latin typeface="Arial"/>
                <a:cs typeface="Arial"/>
              </a:rPr>
            </a:br>
            <a:r>
              <a:rPr lang="en-GB" sz="5400" b="1" kern="0" dirty="0">
                <a:solidFill>
                  <a:srgbClr val="FFFFFF"/>
                </a:solidFill>
                <a:effectLst>
                  <a:glow rad="228600">
                    <a:srgbClr val="000000"/>
                  </a:glow>
                </a:effectLst>
                <a:latin typeface="Arial"/>
                <a:cs typeface="Arial"/>
              </a:rPr>
              <a:t>of the King</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US" sz="2800" b="1" i="1" kern="0">
                <a:solidFill>
                  <a:srgbClr val="FFFFFF"/>
                </a:solidFill>
                <a:effectLst>
                  <a:outerShdw blurRad="38100" dist="38100" dir="2700000" algn="tl">
                    <a:srgbClr val="000000"/>
                  </a:outerShdw>
                </a:effectLst>
                <a:latin typeface="Arial"/>
                <a:ea typeface="ＭＳ Ｐゴシック" charset="0"/>
                <a:cs typeface="Arial"/>
              </a:rPr>
              <a:t>§§ 138-149</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107278"/>
            <a:ext cx="9120604"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Jesus presents Himself to Israel as Messiah, but Jews reject His authority, and He declares judgment upon Israel for rejecting Him</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
        <p:nvSpPr>
          <p:cNvPr id="8" name="Rectangle 7">
            <a:extLst>
              <a:ext uri="{FF2B5EF4-FFF2-40B4-BE49-F238E27FC236}">
                <a16:creationId xmlns:a16="http://schemas.microsoft.com/office/drawing/2014/main" id="{3CB61324-6322-41FC-AFF4-CCAD9C1573E2}"/>
              </a:ext>
            </a:extLst>
          </p:cNvPr>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defTabSz="914400" fontAlgn="base">
              <a:spcBef>
                <a:spcPct val="20000"/>
              </a:spcBef>
              <a:buClr>
                <a:srgbClr val="FFCC00"/>
              </a:buClr>
              <a:buSzPct val="70000"/>
              <a:defRPr/>
            </a:pPr>
            <a:r>
              <a:rPr lang="en-US" sz="1600" b="1" kern="0" dirty="0">
                <a:solidFill>
                  <a:srgbClr val="FFFFFF"/>
                </a:solidFill>
                <a:effectLst>
                  <a:outerShdw blurRad="38100" dist="38100" dir="2700000" algn="tl">
                    <a:srgbClr val="000000"/>
                  </a:outerShdw>
                </a:effectLst>
                <a:latin typeface="Arial"/>
                <a:ea typeface="ＭＳ Ｐゴシック" charset="0"/>
                <a:cs typeface="Arial"/>
              </a:rPr>
              <a:t>Section summaries based on J. Dwight Pentecost, </a:t>
            </a:r>
            <a:r>
              <a:rPr lang="en-US" sz="1600" b="1" i="1" kern="0" dirty="0">
                <a:solidFill>
                  <a:srgbClr val="FFFFFF"/>
                </a:solidFill>
                <a:effectLst>
                  <a:outerShdw blurRad="38100" dist="38100" dir="2700000" algn="tl">
                    <a:srgbClr val="000000"/>
                  </a:outerShdw>
                </a:effectLst>
                <a:latin typeface="Arial"/>
                <a:ea typeface="ＭＳ Ｐゴシック" charset="0"/>
                <a:cs typeface="Arial"/>
              </a:rPr>
              <a:t>A Harmony of the Words and Works of Jesus Christ</a:t>
            </a:r>
            <a:r>
              <a:rPr lang="en-US" sz="1600" b="1" kern="0" dirty="0">
                <a:solidFill>
                  <a:srgbClr val="FFFFFF"/>
                </a:solidFill>
                <a:effectLst>
                  <a:outerShdw blurRad="38100" dist="38100" dir="2700000" algn="tl">
                    <a:srgbClr val="000000"/>
                  </a:outerShdw>
                </a:effectLst>
                <a:latin typeface="Arial"/>
                <a:ea typeface="ＭＳ Ｐゴシック" charset="0"/>
                <a:cs typeface="Arial"/>
              </a:rPr>
              <a:t>  (Grand Rapids: Zondervan, 1981)</a:t>
            </a:r>
          </a:p>
        </p:txBody>
      </p:sp>
      <p:sp>
        <p:nvSpPr>
          <p:cNvPr id="2" name="Rectangle 1">
            <a:extLst>
              <a:ext uri="{FF2B5EF4-FFF2-40B4-BE49-F238E27FC236}">
                <a16:creationId xmlns:a16="http://schemas.microsoft.com/office/drawing/2014/main" id="{ED113F50-BFFF-63BF-10FF-F4CD644CB0C5}"/>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2408559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2402" name="Rectangle 15"/>
          <p:cNvSpPr>
            <a:spLocks noGrp="1" noChangeArrowheads="1"/>
          </p:cNvSpPr>
          <p:nvPr>
            <p:ph type="ctrTitle"/>
          </p:nvPr>
        </p:nvSpPr>
        <p:spPr>
          <a:xfrm>
            <a:off x="1219200" y="0"/>
            <a:ext cx="6629400" cy="1066800"/>
          </a:xfrm>
          <a:solidFill>
            <a:schemeClr val="bg1"/>
          </a:solidFill>
        </p:spPr>
        <p:txBody>
          <a:bodyPr/>
          <a:lstStyle/>
          <a:p>
            <a:pPr eaLnBrk="1" hangingPunct="1"/>
            <a:r>
              <a:rPr kumimoji="0" lang="en-US" sz="4000" b="1" dirty="0">
                <a:solidFill>
                  <a:schemeClr val="tx1"/>
                </a:solidFill>
                <a:latin typeface="Arial" charset="0"/>
                <a:ea typeface="Osaka" charset="0"/>
                <a:cs typeface="Arial" charset="0"/>
              </a:rPr>
              <a:t>The 70-Year Exile</a:t>
            </a:r>
          </a:p>
        </p:txBody>
      </p:sp>
      <p:sp>
        <p:nvSpPr>
          <p:cNvPr id="102403" name="Rectangle 2"/>
          <p:cNvSpPr>
            <a:spLocks noChangeArrowheads="1"/>
          </p:cNvSpPr>
          <p:nvPr/>
        </p:nvSpPr>
        <p:spPr bwMode="auto">
          <a:xfrm>
            <a:off x="5638800" y="35052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102404" name="Rectangle 3"/>
          <p:cNvSpPr>
            <a:spLocks noChangeArrowheads="1"/>
          </p:cNvSpPr>
          <p:nvPr/>
        </p:nvSpPr>
        <p:spPr bwMode="auto">
          <a:xfrm>
            <a:off x="0" y="35052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102405" name="Text Box 4"/>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560</a:t>
            </a:r>
          </a:p>
        </p:txBody>
      </p:sp>
      <p:sp>
        <p:nvSpPr>
          <p:cNvPr id="14341" name="Rectangle 5"/>
          <p:cNvSpPr>
            <a:spLocks noChangeArrowheads="1"/>
          </p:cNvSpPr>
          <p:nvPr/>
        </p:nvSpPr>
        <p:spPr bwMode="auto">
          <a:xfrm>
            <a:off x="2133600" y="29718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586</a:t>
            </a:r>
          </a:p>
        </p:txBody>
      </p:sp>
      <p:sp>
        <p:nvSpPr>
          <p:cNvPr id="14343" name="Rectangle 7"/>
          <p:cNvSpPr>
            <a:spLocks noChangeArrowheads="1"/>
          </p:cNvSpPr>
          <p:nvPr/>
        </p:nvSpPr>
        <p:spPr bwMode="auto">
          <a:xfrm>
            <a:off x="2590800" y="1524000"/>
            <a:ext cx="2057400" cy="11430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a:ln>
                  <a:noFill/>
                </a:ln>
                <a:solidFill>
                  <a:srgbClr val="FFFFFF"/>
                </a:solidFill>
                <a:effectLst/>
                <a:uLnTx/>
                <a:uFillTx/>
                <a:latin typeface="Arial"/>
                <a:ea typeface="Osaka"/>
                <a:cs typeface="Arial"/>
              </a:rPr>
              <a:t>People Exile</a:t>
            </a:r>
          </a:p>
        </p:txBody>
      </p:sp>
      <p:sp>
        <p:nvSpPr>
          <p:cNvPr id="14344" name="Rectangle 8"/>
          <p:cNvSpPr>
            <a:spLocks noChangeArrowheads="1"/>
          </p:cNvSpPr>
          <p:nvPr/>
        </p:nvSpPr>
        <p:spPr bwMode="auto">
          <a:xfrm>
            <a:off x="4644008" y="4509119"/>
            <a:ext cx="2057400" cy="2232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1</a:t>
            </a:r>
            <a:r>
              <a:rPr kumimoji="0" lang="en-US" sz="3200" b="1" i="0" u="none" strike="noStrike" kern="1200" cap="none" spc="0" normalizeH="0" baseline="30000" noProof="0" dirty="0">
                <a:ln>
                  <a:noFill/>
                </a:ln>
                <a:solidFill>
                  <a:srgbClr val="FFFF00"/>
                </a:solidFill>
                <a:effectLst/>
                <a:uLnTx/>
                <a:uFillTx/>
                <a:latin typeface="Arial" charset="0"/>
                <a:ea typeface="Osaka" charset="0"/>
                <a:cs typeface="Osaka" charset="0"/>
              </a:rPr>
              <a:t>st</a:t>
            </a: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 year of Darius the Mede (Dan. 9:1)</a:t>
            </a:r>
          </a:p>
        </p:txBody>
      </p:sp>
      <p:sp>
        <p:nvSpPr>
          <p:cNvPr id="14345" name="Rectangle 9"/>
          <p:cNvSpPr>
            <a:spLocks noChangeArrowheads="1"/>
          </p:cNvSpPr>
          <p:nvPr/>
        </p:nvSpPr>
        <p:spPr bwMode="auto">
          <a:xfrm>
            <a:off x="5181600" y="29718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539</a:t>
            </a:r>
          </a:p>
        </p:txBody>
      </p:sp>
      <p:sp>
        <p:nvSpPr>
          <p:cNvPr id="14346" name="Rectangle 10"/>
          <p:cNvSpPr>
            <a:spLocks noChangeArrowheads="1"/>
          </p:cNvSpPr>
          <p:nvPr/>
        </p:nvSpPr>
        <p:spPr bwMode="auto">
          <a:xfrm>
            <a:off x="5867400" y="29718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536</a:t>
            </a:r>
          </a:p>
        </p:txBody>
      </p:sp>
      <p:sp>
        <p:nvSpPr>
          <p:cNvPr id="14347" name="Rectangle 11"/>
          <p:cNvSpPr>
            <a:spLocks noChangeArrowheads="1"/>
          </p:cNvSpPr>
          <p:nvPr/>
        </p:nvSpPr>
        <p:spPr bwMode="auto">
          <a:xfrm>
            <a:off x="7467600" y="29718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516</a:t>
            </a:r>
          </a:p>
        </p:txBody>
      </p:sp>
      <p:sp>
        <p:nvSpPr>
          <p:cNvPr id="14348" name="Rectangle 12"/>
          <p:cNvSpPr>
            <a:spLocks noChangeArrowheads="1"/>
          </p:cNvSpPr>
          <p:nvPr/>
        </p:nvSpPr>
        <p:spPr bwMode="auto">
          <a:xfrm>
            <a:off x="629072" y="29718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dirty="0">
                <a:ln>
                  <a:noFill/>
                </a:ln>
                <a:solidFill>
                  <a:srgbClr val="FFFFFF"/>
                </a:solidFill>
                <a:effectLst/>
                <a:uLnTx/>
                <a:uFillTx/>
                <a:latin typeface="Arial" charset="0"/>
                <a:ea typeface="Osaka" charset="0"/>
                <a:cs typeface="Osaka" charset="0"/>
              </a:rPr>
              <a:t>605</a:t>
            </a:r>
          </a:p>
        </p:txBody>
      </p:sp>
      <p:sp>
        <p:nvSpPr>
          <p:cNvPr id="14349" name="Line 13"/>
          <p:cNvSpPr>
            <a:spLocks noChangeShapeType="1"/>
          </p:cNvSpPr>
          <p:nvPr/>
        </p:nvSpPr>
        <p:spPr bwMode="auto">
          <a:xfrm>
            <a:off x="990600" y="26670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19" name="Line 13"/>
          <p:cNvSpPr>
            <a:spLocks noChangeShapeType="1"/>
          </p:cNvSpPr>
          <p:nvPr/>
        </p:nvSpPr>
        <p:spPr bwMode="auto">
          <a:xfrm rot="16200000">
            <a:off x="5310268" y="4223489"/>
            <a:ext cx="724880" cy="0"/>
          </a:xfrm>
          <a:prstGeom prst="line">
            <a:avLst/>
          </a:prstGeom>
          <a:noFill/>
          <a:ln w="76200">
            <a:solidFill>
              <a:srgbClr val="FFFF00"/>
            </a:solidFill>
            <a:round/>
            <a:headEnd type="non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20" name="Rectangle 8"/>
          <p:cNvSpPr>
            <a:spLocks noChangeArrowheads="1"/>
          </p:cNvSpPr>
          <p:nvPr/>
        </p:nvSpPr>
        <p:spPr bwMode="auto">
          <a:xfrm>
            <a:off x="-108520" y="4509119"/>
            <a:ext cx="2516410" cy="2232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Daniel taken captive</a:t>
            </a:r>
            <a:b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b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(Dan. 1:1-6)</a:t>
            </a:r>
          </a:p>
        </p:txBody>
      </p:sp>
      <p:sp>
        <p:nvSpPr>
          <p:cNvPr id="21" name="Line 13"/>
          <p:cNvSpPr>
            <a:spLocks noChangeShapeType="1"/>
          </p:cNvSpPr>
          <p:nvPr/>
        </p:nvSpPr>
        <p:spPr bwMode="auto">
          <a:xfrm rot="16200000">
            <a:off x="787245" y="4223488"/>
            <a:ext cx="724880" cy="0"/>
          </a:xfrm>
          <a:prstGeom prst="line">
            <a:avLst/>
          </a:prstGeom>
          <a:noFill/>
          <a:ln w="76200">
            <a:solidFill>
              <a:srgbClr val="FFFF00"/>
            </a:solidFill>
            <a:round/>
            <a:headEnd type="non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Tree>
    <p:extLst>
      <p:ext uri="{BB962C8B-B14F-4D97-AF65-F5344CB8AC3E}">
        <p14:creationId xmlns:p14="http://schemas.microsoft.com/office/powerpoint/2010/main" val="24113317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par>
                                <p:cTn id="50" presetID="22" presetClass="entr" presetSubtype="4" fill="hold"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wipe(down)">
                                      <p:cBhvr>
                                        <p:cTn id="52" dur="500"/>
                                        <p:tgtEl>
                                          <p:spTgt spid="19"/>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500" fill="hold"/>
                                        <p:tgtEl>
                                          <p:spTgt spid="20"/>
                                        </p:tgtEl>
                                        <p:attrNameLst>
                                          <p:attrName>ppt_x</p:attrName>
                                        </p:attrNameLst>
                                      </p:cBhvr>
                                      <p:tavLst>
                                        <p:tav tm="0">
                                          <p:val>
                                            <p:strVal val="0-#ppt_w/2"/>
                                          </p:val>
                                        </p:tav>
                                        <p:tav tm="100000">
                                          <p:val>
                                            <p:strVal val="#ppt_x"/>
                                          </p:val>
                                        </p:tav>
                                      </p:tavLst>
                                    </p:anim>
                                    <p:anim calcmode="lin" valueType="num">
                                      <p:cBhvr additive="base">
                                        <p:cTn id="58" dur="500" fill="hold"/>
                                        <p:tgtEl>
                                          <p:spTgt spid="20"/>
                                        </p:tgtEl>
                                        <p:attrNameLst>
                                          <p:attrName>ppt_y</p:attrName>
                                        </p:attrNameLst>
                                      </p:cBhvr>
                                      <p:tavLst>
                                        <p:tav tm="0">
                                          <p:val>
                                            <p:strVal val="#ppt_y"/>
                                          </p:val>
                                        </p:tav>
                                        <p:tav tm="100000">
                                          <p:val>
                                            <p:strVal val="#ppt_y"/>
                                          </p:val>
                                        </p:tav>
                                      </p:tavLst>
                                    </p:anim>
                                  </p:childTnLst>
                                </p:cTn>
                              </p:par>
                              <p:par>
                                <p:cTn id="59" presetID="22" presetClass="entr" presetSubtype="4" fill="hold" nodeType="with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down)">
                                      <p:cBhvr>
                                        <p:cTn id="6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20" grpId="0"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2400" y="202389"/>
            <a:ext cx="8778240" cy="6477208"/>
          </a:xfrm>
          <a:prstGeom prst="rect">
            <a:avLst/>
          </a:prstGeom>
          <a:ln w="228600" cap="sq" cmpd="thickThin">
            <a:solidFill>
              <a:srgbClr val="000000"/>
            </a:solidFill>
            <a:prstDash val="solid"/>
            <a:miter lim="800000"/>
          </a:ln>
          <a:effectLst>
            <a:innerShdw blurRad="76200">
              <a:srgbClr val="000000"/>
            </a:innerShdw>
          </a:effectLst>
        </p:spPr>
      </p:pic>
      <p:pic>
        <p:nvPicPr>
          <p:cNvPr id="5125" name="Picture 9" descr="marriagesupper%2B7"/>
          <p:cNvPicPr>
            <a:picLocks noChangeAspect="1" noChangeArrowheads="1"/>
          </p:cNvPicPr>
          <p:nvPr/>
        </p:nvPicPr>
        <p:blipFill rotWithShape="1">
          <a:blip r:embed="rId5">
            <a:extLst>
              <a:ext uri="{28A0092B-C50C-407E-A947-70E740481C1C}">
                <a14:useLocalDpi xmlns:a14="http://schemas.microsoft.com/office/drawing/2010/main" val="0"/>
              </a:ext>
            </a:extLst>
          </a:blip>
          <a:srcRect t="5573"/>
          <a:stretch/>
        </p:blipFill>
        <p:spPr bwMode="auto">
          <a:xfrm>
            <a:off x="1371601" y="-77901"/>
            <a:ext cx="6633184" cy="6707302"/>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p:cNvSpPr txBox="1"/>
          <p:nvPr/>
        </p:nvSpPr>
        <p:spPr>
          <a:xfrm>
            <a:off x="-76200" y="735964"/>
            <a:ext cx="915814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Revelation 19:7,9</a:t>
            </a:r>
          </a:p>
        </p:txBody>
      </p:sp>
      <p:sp>
        <p:nvSpPr>
          <p:cNvPr id="8" name="Oval 7">
            <a:extLst>
              <a:ext uri="{FF2B5EF4-FFF2-40B4-BE49-F238E27FC236}">
                <a16:creationId xmlns:a16="http://schemas.microsoft.com/office/drawing/2014/main" id="{7013EFFE-C8F7-4A09-B99B-2017EED74117}"/>
              </a:ext>
            </a:extLst>
          </p:cNvPr>
          <p:cNvSpPr/>
          <p:nvPr/>
        </p:nvSpPr>
        <p:spPr>
          <a:xfrm>
            <a:off x="502922" y="4800600"/>
            <a:ext cx="1737357" cy="1060737"/>
          </a:xfrm>
          <a:prstGeom prst="ellipse">
            <a:avLst/>
          </a:prstGeom>
          <a:solidFill>
            <a:srgbClr val="666699"/>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9" name="Group 8">
            <a:extLst>
              <a:ext uri="{FF2B5EF4-FFF2-40B4-BE49-F238E27FC236}">
                <a16:creationId xmlns:a16="http://schemas.microsoft.com/office/drawing/2014/main" id="{A95CAE65-FE07-4BF1-AE92-D7444B047962}"/>
              </a:ext>
            </a:extLst>
          </p:cNvPr>
          <p:cNvGrpSpPr/>
          <p:nvPr/>
        </p:nvGrpSpPr>
        <p:grpSpPr>
          <a:xfrm>
            <a:off x="-76200" y="3440993"/>
            <a:ext cx="4114800" cy="3376979"/>
            <a:chOff x="85813" y="3200400"/>
            <a:chExt cx="4114800" cy="3376979"/>
          </a:xfrm>
        </p:grpSpPr>
        <p:sp>
          <p:nvSpPr>
            <p:cNvPr id="2" name="Explosion: 8 Points 1">
              <a:extLst>
                <a:ext uri="{FF2B5EF4-FFF2-40B4-BE49-F238E27FC236}">
                  <a16:creationId xmlns:a16="http://schemas.microsoft.com/office/drawing/2014/main" id="{CF094B2E-3D65-481E-BD09-ADA4D304AE3B}"/>
                </a:ext>
              </a:extLst>
            </p:cNvPr>
            <p:cNvSpPr/>
            <p:nvPr/>
          </p:nvSpPr>
          <p:spPr>
            <a:xfrm>
              <a:off x="511344" y="3200400"/>
              <a:ext cx="3302062" cy="3376979"/>
            </a:xfrm>
            <a:prstGeom prst="irregularSeal1">
              <a:avLst/>
            </a:prstGeom>
            <a:solidFill>
              <a:srgbClr val="FF9966"/>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extBox 6"/>
            <p:cNvSpPr txBox="1"/>
            <p:nvPr/>
          </p:nvSpPr>
          <p:spPr>
            <a:xfrm>
              <a:off x="85813" y="4350278"/>
              <a:ext cx="4114800" cy="120032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Many are called</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(invited) </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22:14a</a:t>
              </a:r>
            </a:p>
          </p:txBody>
        </p:sp>
      </p:grpSp>
      <p:sp>
        <p:nvSpPr>
          <p:cNvPr id="14" name="TextBox 13">
            <a:extLst>
              <a:ext uri="{FF2B5EF4-FFF2-40B4-BE49-F238E27FC236}">
                <a16:creationId xmlns:a16="http://schemas.microsoft.com/office/drawing/2014/main" id="{19B2564B-6437-46F1-BE3E-E39AB2FA7A05}"/>
              </a:ext>
            </a:extLst>
          </p:cNvPr>
          <p:cNvSpPr txBox="1"/>
          <p:nvPr/>
        </p:nvSpPr>
        <p:spPr>
          <a:xfrm>
            <a:off x="-90344" y="152400"/>
            <a:ext cx="9234344"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all" spc="0" normalizeH="0" baseline="0" noProof="0" dirty="0">
                <a:ln w="9525" cmpd="sng">
                  <a:solidFill>
                    <a:srgbClr val="000000"/>
                  </a:solidFill>
                  <a:prstDash val="solid"/>
                </a:ln>
                <a:solidFill>
                  <a:srgbClr val="FFFFFF"/>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God invites you to attend!</a:t>
            </a:r>
          </a:p>
        </p:txBody>
      </p:sp>
      <p:sp>
        <p:nvSpPr>
          <p:cNvPr id="15" name="TextBox 14">
            <a:extLst>
              <a:ext uri="{FF2B5EF4-FFF2-40B4-BE49-F238E27FC236}">
                <a16:creationId xmlns:a16="http://schemas.microsoft.com/office/drawing/2014/main" id="{1CDD08D9-04C5-4D53-A257-C5C559EFD0E6}"/>
              </a:ext>
            </a:extLst>
          </p:cNvPr>
          <p:cNvSpPr txBox="1"/>
          <p:nvPr/>
        </p:nvSpPr>
        <p:spPr>
          <a:xfrm>
            <a:off x="3396205" y="5715000"/>
            <a:ext cx="5595395"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God’s wedding hall will be full </a:t>
            </a:r>
            <a:b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(Matt. 22:10; 2 Pet. 3:9)</a:t>
            </a:r>
          </a:p>
        </p:txBody>
      </p:sp>
      <p:sp>
        <p:nvSpPr>
          <p:cNvPr id="16" name="TextBox 15">
            <a:extLst>
              <a:ext uri="{FF2B5EF4-FFF2-40B4-BE49-F238E27FC236}">
                <a16:creationId xmlns:a16="http://schemas.microsoft.com/office/drawing/2014/main" id="{2A2E5E7B-E397-4763-8E93-3E6BCAF07E89}"/>
              </a:ext>
            </a:extLst>
          </p:cNvPr>
          <p:cNvSpPr txBox="1"/>
          <p:nvPr/>
        </p:nvSpPr>
        <p:spPr>
          <a:xfrm>
            <a:off x="-90344" y="1229380"/>
            <a:ext cx="9158144" cy="58477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AC3900"/>
                </a:solidFill>
                <a:effectLst/>
                <a:uLnTx/>
                <a:uFillTx/>
                <a:latin typeface="Arial" panose="020B0604020202020204" pitchFamily="34" charset="0"/>
                <a:ea typeface="+mn-ea"/>
                <a:cs typeface="Arial" panose="020B0604020202020204" pitchFamily="34" charset="0"/>
              </a:rPr>
              <a:t>(It’s still future)</a:t>
            </a:r>
          </a:p>
        </p:txBody>
      </p:sp>
      <p:grpSp>
        <p:nvGrpSpPr>
          <p:cNvPr id="11" name="Group 10">
            <a:extLst>
              <a:ext uri="{FF2B5EF4-FFF2-40B4-BE49-F238E27FC236}">
                <a16:creationId xmlns:a16="http://schemas.microsoft.com/office/drawing/2014/main" id="{2361BB15-A02D-4AE0-9C9A-31A52ABFF2A0}"/>
              </a:ext>
            </a:extLst>
          </p:cNvPr>
          <p:cNvGrpSpPr/>
          <p:nvPr/>
        </p:nvGrpSpPr>
        <p:grpSpPr>
          <a:xfrm>
            <a:off x="5486401" y="934540"/>
            <a:ext cx="3302062" cy="3376979"/>
            <a:chOff x="511344" y="3200400"/>
            <a:chExt cx="3302062" cy="3376979"/>
          </a:xfrm>
        </p:grpSpPr>
        <p:sp>
          <p:nvSpPr>
            <p:cNvPr id="12" name="Explosion: 8 Points 11">
              <a:extLst>
                <a:ext uri="{FF2B5EF4-FFF2-40B4-BE49-F238E27FC236}">
                  <a16:creationId xmlns:a16="http://schemas.microsoft.com/office/drawing/2014/main" id="{B29B9311-2046-4E88-94BA-898966FE4A30}"/>
                </a:ext>
              </a:extLst>
            </p:cNvPr>
            <p:cNvSpPr/>
            <p:nvPr/>
          </p:nvSpPr>
          <p:spPr>
            <a:xfrm>
              <a:off x="511344" y="3200400"/>
              <a:ext cx="3302062" cy="3376979"/>
            </a:xfrm>
            <a:prstGeom prst="irregularSeal1">
              <a:avLst/>
            </a:prstGeom>
            <a:solidFill>
              <a:srgbClr val="FF9966"/>
            </a:solidFill>
            <a:ln>
              <a:solidFill>
                <a:schemeClr val="bg1"/>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2398CCE0-E451-418C-B3FA-CBA5BA8D03E2}"/>
                </a:ext>
              </a:extLst>
            </p:cNvPr>
            <p:cNvSpPr txBox="1"/>
            <p:nvPr/>
          </p:nvSpPr>
          <p:spPr>
            <a:xfrm>
              <a:off x="1120943" y="4018460"/>
              <a:ext cx="2234363" cy="156966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Few are chosen (respond)</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(22:14b)</a:t>
              </a:r>
            </a:p>
          </p:txBody>
        </p:sp>
      </p:grpSp>
      <p:sp>
        <p:nvSpPr>
          <p:cNvPr id="17" name="TextBox 16">
            <a:extLst>
              <a:ext uri="{FF2B5EF4-FFF2-40B4-BE49-F238E27FC236}">
                <a16:creationId xmlns:a16="http://schemas.microsoft.com/office/drawing/2014/main" id="{9A770A4D-FE1C-47CF-981B-9300B9825095}"/>
              </a:ext>
            </a:extLst>
          </p:cNvPr>
          <p:cNvSpPr txBox="1"/>
          <p:nvPr/>
        </p:nvSpPr>
        <p:spPr>
          <a:xfrm>
            <a:off x="13319" y="2163390"/>
            <a:ext cx="3596092" cy="138499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John 1:9</a:t>
            </a:r>
            <a:b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Titus 2:11</a:t>
            </a:r>
            <a:b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mn-ea"/>
                <a:cs typeface="Arial" panose="020B0604020202020204" pitchFamily="34" charset="0"/>
              </a:rPr>
              <a:t>Rom. 1:18-20</a:t>
            </a:r>
          </a:p>
        </p:txBody>
      </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p:cTn id="14" dur="1000" fill="hold"/>
                                        <p:tgtEl>
                                          <p:spTgt spid="16"/>
                                        </p:tgtEl>
                                        <p:attrNameLst>
                                          <p:attrName>ppt_w</p:attrName>
                                        </p:attrNameLst>
                                      </p:cBhvr>
                                      <p:tavLst>
                                        <p:tav tm="0">
                                          <p:val>
                                            <p:strVal val="#ppt_w*0.70"/>
                                          </p:val>
                                        </p:tav>
                                        <p:tav tm="100000">
                                          <p:val>
                                            <p:strVal val="#ppt_w"/>
                                          </p:val>
                                        </p:tav>
                                      </p:tavLst>
                                    </p:anim>
                                    <p:anim calcmode="lin" valueType="num">
                                      <p:cBhvr>
                                        <p:cTn id="15" dur="1000" fill="hold"/>
                                        <p:tgtEl>
                                          <p:spTgt spid="16"/>
                                        </p:tgtEl>
                                        <p:attrNameLst>
                                          <p:attrName>ppt_h</p:attrName>
                                        </p:attrNameLst>
                                      </p:cBhvr>
                                      <p:tavLst>
                                        <p:tav tm="0">
                                          <p:val>
                                            <p:strVal val="#ppt_h"/>
                                          </p:val>
                                        </p:tav>
                                        <p:tav tm="100000">
                                          <p:val>
                                            <p:strVal val="#ppt_h"/>
                                          </p:val>
                                        </p:tav>
                                      </p:tavLst>
                                    </p:anim>
                                    <p:animEffect transition="in" filter="fade">
                                      <p:cBhvr>
                                        <p:cTn id="16" dur="10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Effect transition="in" filter="fade">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up)">
                                      <p:cBhvr>
                                        <p:cTn id="28" dur="20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Effect transition="in" filter="fad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p:cTn id="40" dur="500" fill="hold"/>
                                        <p:tgtEl>
                                          <p:spTgt spid="15"/>
                                        </p:tgtEl>
                                        <p:attrNameLst>
                                          <p:attrName>ppt_w</p:attrName>
                                        </p:attrNameLst>
                                      </p:cBhvr>
                                      <p:tavLst>
                                        <p:tav tm="0">
                                          <p:val>
                                            <p:fltVal val="0"/>
                                          </p:val>
                                        </p:tav>
                                        <p:tav tm="100000">
                                          <p:val>
                                            <p:strVal val="#ppt_w"/>
                                          </p:val>
                                        </p:tav>
                                      </p:tavLst>
                                    </p:anim>
                                    <p:anim calcmode="lin" valueType="num">
                                      <p:cBhvr>
                                        <p:cTn id="41" dur="500" fill="hold"/>
                                        <p:tgtEl>
                                          <p:spTgt spid="15"/>
                                        </p:tgtEl>
                                        <p:attrNameLst>
                                          <p:attrName>ppt_h</p:attrName>
                                        </p:attrNameLst>
                                      </p:cBhvr>
                                      <p:tavLst>
                                        <p:tav tm="0">
                                          <p:val>
                                            <p:fltVal val="0"/>
                                          </p:val>
                                        </p:tav>
                                        <p:tav tm="100000">
                                          <p:val>
                                            <p:strVal val="#ppt_h"/>
                                          </p:val>
                                        </p:tav>
                                      </p:tavLst>
                                    </p:anim>
                                    <p:animEffect transition="in" filter="fade">
                                      <p:cBhvr>
                                        <p:cTn id="4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P spid="16" grpId="0"/>
      <p:bldP spid="1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rotWithShape="1">
          <a:blip r:embed="rId4">
            <a:extLst>
              <a:ext uri="{28A0092B-C50C-407E-A947-70E740481C1C}">
                <a14:useLocalDpi xmlns:a14="http://schemas.microsoft.com/office/drawing/2010/main" val="0"/>
              </a:ext>
            </a:extLst>
          </a:blip>
          <a:srcRect t="13999"/>
          <a:stretch/>
        </p:blipFill>
        <p:spPr>
          <a:xfrm>
            <a:off x="152400" y="200025"/>
            <a:ext cx="8775031" cy="6457949"/>
          </a:xfrm>
          <a:prstGeom prst="rect">
            <a:avLst/>
          </a:prstGeom>
          <a:ln w="228600" cap="sq" cmpd="thickThin">
            <a:solidFill>
              <a:srgbClr val="000000"/>
            </a:solidFill>
            <a:prstDash val="solid"/>
            <a:miter lim="800000"/>
          </a:ln>
          <a:effectLst>
            <a:innerShdw blurRad="76200">
              <a:srgbClr val="000000"/>
            </a:innerShdw>
          </a:effectLst>
        </p:spPr>
      </p:pic>
      <p:pic>
        <p:nvPicPr>
          <p:cNvPr id="16" name="Picture 4" descr="lwjas0042"/>
          <p:cNvPicPr>
            <a:picLocks noChangeAspect="1" noChangeArrowheads="1"/>
          </p:cNvPicPr>
          <p:nvPr/>
        </p:nvPicPr>
        <p:blipFill rotWithShape="1">
          <a:blip r:embed="rId5">
            <a:lum bright="12000"/>
            <a:extLst>
              <a:ext uri="{BEBA8EAE-BF5A-486C-A8C5-ECC9F3942E4B}">
                <a14:imgProps xmlns:a14="http://schemas.microsoft.com/office/drawing/2010/main">
                  <a14:imgLayer r:embed="rId6">
                    <a14:imgEffect>
                      <a14:backgroundRemoval t="0" b="100000" l="0" r="100000">
                        <a14:foregroundMark x1="83008" y1="92182" x2="84473" y2="99023"/>
                        <a14:foregroundMark x1="85645" y1="76710" x2="88281" y2="80782"/>
                        <a14:foregroundMark x1="26074" y1="32410" x2="21680" y2="36808"/>
                        <a14:foregroundMark x1="11719" y1="71336" x2="10547" y2="75081"/>
                        <a14:foregroundMark x1="46387" y1="5049" x2="50391" y2="4397"/>
                        <a14:backgroundMark x1="64648" y1="22964" x2="85254" y2="34853"/>
                        <a14:backgroundMark x1="59180" y1="18567" x2="92578" y2="10098"/>
                        <a14:backgroundMark x1="37012" y1="17264" x2="10742" y2="36156"/>
                        <a14:backgroundMark x1="44727" y1="1466" x2="53223" y2="2443"/>
                        <a14:backgroundMark x1="45996" y1="3094" x2="45996" y2="3094"/>
                      </a14:backgroundRemoval>
                    </a14:imgEffect>
                  </a14:imgLayer>
                </a14:imgProps>
              </a:ext>
              <a:ext uri="{28A0092B-C50C-407E-A947-70E740481C1C}">
                <a14:useLocalDpi xmlns:a14="http://schemas.microsoft.com/office/drawing/2010/main" val="0"/>
              </a:ext>
            </a:extLst>
          </a:blip>
          <a:srcRect l="6671" t="-4021" r="5688"/>
          <a:stretch/>
        </p:blipFill>
        <p:spPr bwMode="auto">
          <a:xfrm>
            <a:off x="1447800" y="1981200"/>
            <a:ext cx="6639697" cy="4724400"/>
          </a:xfrm>
          <a:prstGeom prst="rect">
            <a:avLst/>
          </a:prstGeom>
          <a:ln>
            <a:noFill/>
          </a:ln>
          <a:effectLst>
            <a:softEdge rad="3175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1" name="AutoShape 7"/>
          <p:cNvSpPr>
            <a:spLocks noChangeArrowheads="1"/>
          </p:cNvSpPr>
          <p:nvPr/>
        </p:nvSpPr>
        <p:spPr bwMode="auto">
          <a:xfrm>
            <a:off x="5701142" y="381000"/>
            <a:ext cx="3086380" cy="3200399"/>
          </a:xfrm>
          <a:prstGeom prst="cloudCallout">
            <a:avLst>
              <a:gd name="adj1" fmla="val -52037"/>
              <a:gd name="adj2" fmla="val 56648"/>
            </a:avLst>
          </a:prstGeom>
          <a:gradFill flip="none" rotWithShape="1">
            <a:gsLst>
              <a:gs pos="29000">
                <a:srgbClr val="FF0000">
                  <a:tint val="66000"/>
                  <a:satMod val="160000"/>
                </a:srgbClr>
              </a:gs>
              <a:gs pos="50000">
                <a:srgbClr val="FF0000">
                  <a:tint val="44500"/>
                  <a:satMod val="160000"/>
                </a:srgbClr>
              </a:gs>
              <a:gs pos="70000">
                <a:schemeClr val="bg1"/>
              </a:gs>
            </a:gsLst>
            <a:path path="circle">
              <a:fillToRect l="50000" t="50000" r="50000" b="50000"/>
            </a:path>
            <a:tileRect/>
          </a:gradFill>
          <a:ln>
            <a:solidFill>
              <a:schemeClr val="tx1"/>
            </a:solidFill>
            <a:headEnd/>
            <a:tailEnd/>
          </a:ln>
          <a:scene3d>
            <a:camera prst="orthographicFront"/>
            <a:lightRig rig="threePt" dir="t"/>
          </a:scene3d>
          <a:sp3d>
            <a:bevelT w="152400" h="50800" prst="softRound"/>
          </a:sp3d>
        </p:spPr>
        <p:style>
          <a:lnRef idx="1">
            <a:schemeClr val="accent2"/>
          </a:lnRef>
          <a:fillRef idx="2">
            <a:schemeClr val="accent2"/>
          </a:fillRef>
          <a:effectRef idx="1">
            <a:schemeClr val="accent2"/>
          </a:effectRef>
          <a:fontRef idx="minor">
            <a:schemeClr val="dk1"/>
          </a:fontRef>
        </p:style>
        <p:txBody>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endParaRPr>
          </a:p>
        </p:txBody>
      </p:sp>
      <p:pic>
        <p:nvPicPr>
          <p:cNvPr id="11272" name="Picture 8" descr="Man Prayi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02388" y="1905000"/>
            <a:ext cx="531812"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3" name="Picture 9" descr="Cross 04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6781800" y="762000"/>
            <a:ext cx="1828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4" name="Picture 10" descr="Man Praying"/>
          <p:cNvPicPr>
            <a:picLocks noChangeAspect="1" noChangeArrowheads="1"/>
          </p:cNvPicPr>
          <p:nvPr/>
        </p:nvPicPr>
        <p:blipFill>
          <a:blip r:embed="rId9" cstate="print">
            <a:lum bright="70000" contrast="-70000"/>
            <a:extLst>
              <a:ext uri="{28A0092B-C50C-407E-A947-70E740481C1C}">
                <a14:useLocalDpi xmlns:a14="http://schemas.microsoft.com/office/drawing/2010/main" val="0"/>
              </a:ext>
            </a:extLst>
          </a:blip>
          <a:srcRect/>
          <a:stretch>
            <a:fillRect/>
          </a:stretch>
        </p:blipFill>
        <p:spPr bwMode="auto">
          <a:xfrm>
            <a:off x="6402388" y="1905000"/>
            <a:ext cx="531812"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5" name="Picture 11" descr="Cross 045"/>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6781800" y="762000"/>
            <a:ext cx="1828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6"/>
          <p:cNvSpPr txBox="1"/>
          <p:nvPr/>
        </p:nvSpPr>
        <p:spPr>
          <a:xfrm>
            <a:off x="0" y="5675293"/>
            <a:ext cx="9143999"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Black" panose="020B0604020202020204" pitchFamily="34" charset="0"/>
                <a:ea typeface="+mn-ea"/>
                <a:cs typeface="Arial Black" panose="020B0604020202020204" pitchFamily="34" charset="0"/>
              </a:rPr>
              <a:t>Guests Must Wear White Garments</a:t>
            </a:r>
            <a:br>
              <a:rPr kumimoji="0" lang="en-US"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Black" panose="020B0604020202020204" pitchFamily="34" charset="0"/>
                <a:ea typeface="+mn-ea"/>
                <a:cs typeface="Arial Black" panose="020B0604020202020204" pitchFamily="34" charset="0"/>
              </a:rPr>
            </a:br>
            <a:r>
              <a:rPr kumimoji="0" lang="en-US" sz="2800" b="1" i="0" u="none" strike="noStrike" kern="1200" cap="all" spc="0" normalizeH="0" baseline="0" noProof="0" dirty="0">
                <a:ln w="9000" cmpd="sng">
                  <a:solidFill>
                    <a:srgbClr val="000000">
                      <a:shade val="50000"/>
                      <a:satMod val="120000"/>
                    </a:srgbClr>
                  </a:solidFill>
                  <a:prstDash val="solid"/>
                </a:ln>
                <a:solidFill>
                  <a:srgbClr val="FFFFFF"/>
                </a:solidFill>
                <a:effectLst>
                  <a:glow rad="228600">
                    <a:srgbClr val="000000">
                      <a:satMod val="175000"/>
                      <a:alpha val="92000"/>
                    </a:srgbClr>
                  </a:glow>
                  <a:reflection blurRad="12700" stA="28000" endPos="45000" dist="1000" dir="5400000" sy="-100000" algn="bl" rotWithShape="0"/>
                </a:effectLst>
                <a:uLnTx/>
                <a:uFillTx/>
                <a:latin typeface="Arial Black" panose="020B0604020202020204" pitchFamily="34" charset="0"/>
                <a:ea typeface="+mn-ea"/>
                <a:cs typeface="Arial Black" panose="020B0604020202020204" pitchFamily="34" charset="0"/>
              </a:rPr>
              <a:t>(Isaiah 61:10)</a:t>
            </a:r>
          </a:p>
        </p:txBody>
      </p:sp>
      <p:sp>
        <p:nvSpPr>
          <p:cNvPr id="18" name="TextBox 17"/>
          <p:cNvSpPr txBox="1"/>
          <p:nvPr/>
        </p:nvSpPr>
        <p:spPr>
          <a:xfrm>
            <a:off x="907057" y="836703"/>
            <a:ext cx="6408286" cy="52322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Christ’s imputed righteousness</a:t>
            </a:r>
          </a:p>
        </p:txBody>
      </p:sp>
      <p:sp>
        <p:nvSpPr>
          <p:cNvPr id="14" name="TextBox 13"/>
          <p:cNvSpPr txBox="1"/>
          <p:nvPr/>
        </p:nvSpPr>
        <p:spPr>
          <a:xfrm>
            <a:off x="0" y="338009"/>
            <a:ext cx="41148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2 Corinthians 5:21</a:t>
            </a:r>
          </a:p>
        </p:txBody>
      </p:sp>
      <p:sp>
        <p:nvSpPr>
          <p:cNvPr id="19" name="TextBox 18"/>
          <p:cNvSpPr txBox="1"/>
          <p:nvPr/>
        </p:nvSpPr>
        <p:spPr>
          <a:xfrm>
            <a:off x="-323056" y="1402259"/>
            <a:ext cx="41148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Revelation 19:8</a:t>
            </a:r>
          </a:p>
        </p:txBody>
      </p:sp>
      <p:sp>
        <p:nvSpPr>
          <p:cNvPr id="20" name="TextBox 19"/>
          <p:cNvSpPr txBox="1"/>
          <p:nvPr/>
        </p:nvSpPr>
        <p:spPr>
          <a:xfrm>
            <a:off x="862307" y="1876426"/>
            <a:ext cx="5079559" cy="52322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2000"/>
                    </a:srgbClr>
                  </a:glow>
                </a:effectLst>
                <a:uLnTx/>
                <a:uFillTx/>
                <a:latin typeface="Arial" panose="020B0604020202020204" pitchFamily="34" charset="0"/>
                <a:ea typeface="+mn-ea"/>
                <a:cs typeface="Arial" panose="020B0604020202020204" pitchFamily="34" charset="0"/>
              </a:rPr>
              <a:t>A believer’s good works</a:t>
            </a:r>
          </a:p>
        </p:txBody>
      </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1000" fill="hold"/>
                                        <p:tgtEl>
                                          <p:spTgt spid="17"/>
                                        </p:tgtEl>
                                        <p:attrNameLst>
                                          <p:attrName>ppt_w</p:attrName>
                                        </p:attrNameLst>
                                      </p:cBhvr>
                                      <p:tavLst>
                                        <p:tav tm="0">
                                          <p:val>
                                            <p:strVal val="#ppt_w*0.70"/>
                                          </p:val>
                                        </p:tav>
                                        <p:tav tm="100000">
                                          <p:val>
                                            <p:strVal val="#ppt_w"/>
                                          </p:val>
                                        </p:tav>
                                      </p:tavLst>
                                    </p:anim>
                                    <p:anim calcmode="lin" valueType="num">
                                      <p:cBhvr>
                                        <p:cTn id="8" dur="1000" fill="hold"/>
                                        <p:tgtEl>
                                          <p:spTgt spid="17"/>
                                        </p:tgtEl>
                                        <p:attrNameLst>
                                          <p:attrName>ppt_h</p:attrName>
                                        </p:attrNameLst>
                                      </p:cBhvr>
                                      <p:tavLst>
                                        <p:tav tm="0">
                                          <p:val>
                                            <p:strVal val="#ppt_h"/>
                                          </p:val>
                                        </p:tav>
                                        <p:tav tm="100000">
                                          <p:val>
                                            <p:strVal val="#ppt_h"/>
                                          </p:val>
                                        </p:tav>
                                      </p:tavLst>
                                    </p:anim>
                                    <p:animEffect transition="in" filter="fade">
                                      <p:cBhvr>
                                        <p:cTn id="9" dur="10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20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left)">
                                      <p:cBhvr>
                                        <p:cTn id="19" dur="2000"/>
                                        <p:tgtEl>
                                          <p:spTgt spid="18"/>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1271"/>
                                        </p:tgtEl>
                                        <p:attrNameLst>
                                          <p:attrName>style.visibility</p:attrName>
                                        </p:attrNameLst>
                                      </p:cBhvr>
                                      <p:to>
                                        <p:strVal val="visible"/>
                                      </p:to>
                                    </p:set>
                                    <p:animEffect transition="in" filter="dissolve">
                                      <p:cBhvr>
                                        <p:cTn id="23" dur="2000"/>
                                        <p:tgtEl>
                                          <p:spTgt spid="11271"/>
                                        </p:tgtEl>
                                      </p:cBhvr>
                                    </p:animEffect>
                                  </p:childTnLst>
                                </p:cTn>
                              </p:par>
                              <p:par>
                                <p:cTn id="24" presetID="9" presetClass="entr" presetSubtype="0" fill="hold" nodeType="withEffect">
                                  <p:stCondLst>
                                    <p:cond delay="0"/>
                                  </p:stCondLst>
                                  <p:childTnLst>
                                    <p:set>
                                      <p:cBhvr>
                                        <p:cTn id="25" dur="1" fill="hold">
                                          <p:stCondLst>
                                            <p:cond delay="0"/>
                                          </p:stCondLst>
                                        </p:cTn>
                                        <p:tgtEl>
                                          <p:spTgt spid="11273"/>
                                        </p:tgtEl>
                                        <p:attrNameLst>
                                          <p:attrName>style.visibility</p:attrName>
                                        </p:attrNameLst>
                                      </p:cBhvr>
                                      <p:to>
                                        <p:strVal val="visible"/>
                                      </p:to>
                                    </p:set>
                                    <p:animEffect transition="in" filter="dissolve">
                                      <p:cBhvr>
                                        <p:cTn id="26" dur="2000"/>
                                        <p:tgtEl>
                                          <p:spTgt spid="11273"/>
                                        </p:tgtEl>
                                      </p:cBhvr>
                                    </p:animEffect>
                                  </p:childTnLst>
                                </p:cTn>
                              </p:par>
                              <p:par>
                                <p:cTn id="27" presetID="9" presetClass="entr" presetSubtype="0" fill="hold" nodeType="withEffect">
                                  <p:stCondLst>
                                    <p:cond delay="0"/>
                                  </p:stCondLst>
                                  <p:childTnLst>
                                    <p:set>
                                      <p:cBhvr>
                                        <p:cTn id="28" dur="1" fill="hold">
                                          <p:stCondLst>
                                            <p:cond delay="0"/>
                                          </p:stCondLst>
                                        </p:cTn>
                                        <p:tgtEl>
                                          <p:spTgt spid="11272"/>
                                        </p:tgtEl>
                                        <p:attrNameLst>
                                          <p:attrName>style.visibility</p:attrName>
                                        </p:attrNameLst>
                                      </p:cBhvr>
                                      <p:to>
                                        <p:strVal val="visible"/>
                                      </p:to>
                                    </p:set>
                                    <p:animEffect transition="in" filter="dissolve">
                                      <p:cBhvr>
                                        <p:cTn id="29" dur="2000"/>
                                        <p:tgtEl>
                                          <p:spTgt spid="11272"/>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1275"/>
                                        </p:tgtEl>
                                        <p:attrNameLst>
                                          <p:attrName>style.visibility</p:attrName>
                                        </p:attrNameLst>
                                      </p:cBhvr>
                                      <p:to>
                                        <p:strVal val="visible"/>
                                      </p:to>
                                    </p:set>
                                    <p:animEffect transition="in" filter="fade">
                                      <p:cBhvr>
                                        <p:cTn id="34" dur="2000"/>
                                        <p:tgtEl>
                                          <p:spTgt spid="1127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1274"/>
                                        </p:tgtEl>
                                        <p:attrNameLst>
                                          <p:attrName>style.visibility</p:attrName>
                                        </p:attrNameLst>
                                      </p:cBhvr>
                                      <p:to>
                                        <p:strVal val="visible"/>
                                      </p:to>
                                    </p:set>
                                    <p:animEffect transition="in" filter="fade">
                                      <p:cBhvr>
                                        <p:cTn id="39" dur="2000"/>
                                        <p:tgtEl>
                                          <p:spTgt spid="1127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wipe(left)">
                                      <p:cBhvr>
                                        <p:cTn id="44" dur="2000"/>
                                        <p:tgtEl>
                                          <p:spTgt spid="1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left)">
                                      <p:cBhvr>
                                        <p:cTn id="49"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1" grpId="0" animBg="1"/>
      <p:bldP spid="17" grpId="0"/>
      <p:bldP spid="18" grpId="0"/>
      <p:bldP spid="14" grpId="0"/>
      <p:bldP spid="19" grpId="0"/>
      <p:bldP spid="20"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93" name="Picture 5" descr="very emotional photo. young man bawling in darkness Stock Photo - 5501283"/>
          <p:cNvPicPr>
            <a:picLocks noChangeAspect="1" noChangeArrowheads="1"/>
          </p:cNvPicPr>
          <p:nvPr/>
        </p:nvPicPr>
        <p:blipFill>
          <a:blip r:embed="rId6">
            <a:lum bright="-6000"/>
            <a:extLst>
              <a:ext uri="{28A0092B-C50C-407E-A947-70E740481C1C}">
                <a14:useLocalDpi xmlns:a14="http://schemas.microsoft.com/office/drawing/2010/main" val="0"/>
              </a:ext>
            </a:extLst>
          </a:blip>
          <a:srcRect l="16864" b="3999"/>
          <a:stretch>
            <a:fillRect/>
          </a:stretch>
        </p:blipFill>
        <p:spPr bwMode="auto">
          <a:xfrm>
            <a:off x="3345265" y="872634"/>
            <a:ext cx="2453470" cy="335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4" name="Text Box 6"/>
          <p:cNvSpPr txBox="1">
            <a:spLocks noChangeArrowheads="1"/>
          </p:cNvSpPr>
          <p:nvPr/>
        </p:nvSpPr>
        <p:spPr bwMode="auto">
          <a:xfrm>
            <a:off x="2819400" y="685736"/>
            <a:ext cx="3581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rPr>
              <a:t>No Feast!</a:t>
            </a:r>
          </a:p>
        </p:txBody>
      </p:sp>
      <p:sp>
        <p:nvSpPr>
          <p:cNvPr id="12295" name="Text Box 7"/>
          <p:cNvSpPr txBox="1">
            <a:spLocks noChangeArrowheads="1"/>
          </p:cNvSpPr>
          <p:nvPr/>
        </p:nvSpPr>
        <p:spPr bwMode="auto">
          <a:xfrm>
            <a:off x="2819400" y="1219200"/>
            <a:ext cx="3581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rPr>
              <a:t>No Exceptions!</a:t>
            </a:r>
          </a:p>
        </p:txBody>
      </p:sp>
      <p:sp>
        <p:nvSpPr>
          <p:cNvPr id="12296" name="Text Box 8"/>
          <p:cNvSpPr txBox="1">
            <a:spLocks noChangeArrowheads="1"/>
          </p:cNvSpPr>
          <p:nvPr/>
        </p:nvSpPr>
        <p:spPr bwMode="auto">
          <a:xfrm>
            <a:off x="457200" y="4267573"/>
            <a:ext cx="8925426"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Each person is responsible for accepting or </a:t>
            </a:r>
            <a:b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b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  rejecting God’s wedding feast invitation</a:t>
            </a:r>
          </a:p>
        </p:txBody>
      </p:sp>
      <p:sp>
        <p:nvSpPr>
          <p:cNvPr id="12297" name="Text Box 9"/>
          <p:cNvSpPr txBox="1">
            <a:spLocks noChangeArrowheads="1"/>
          </p:cNvSpPr>
          <p:nvPr/>
        </p:nvSpPr>
        <p:spPr bwMode="auto">
          <a:xfrm>
            <a:off x="1126456" y="5233390"/>
            <a:ext cx="711207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sym typeface="Wingdings"/>
              </a:rPr>
              <a:t></a:t>
            </a: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Indifference (Matt. 22:5)</a:t>
            </a:r>
          </a:p>
        </p:txBody>
      </p:sp>
      <p:sp>
        <p:nvSpPr>
          <p:cNvPr id="12298" name="Text Box 10"/>
          <p:cNvSpPr txBox="1">
            <a:spLocks noChangeArrowheads="1"/>
          </p:cNvSpPr>
          <p:nvPr/>
        </p:nvSpPr>
        <p:spPr bwMode="auto">
          <a:xfrm>
            <a:off x="1126456" y="5763045"/>
            <a:ext cx="453523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sym typeface="Wingdings"/>
              </a:rPr>
              <a:t></a:t>
            </a: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Rebellion (Matt. 22:6)</a:t>
            </a:r>
          </a:p>
        </p:txBody>
      </p:sp>
      <p:sp>
        <p:nvSpPr>
          <p:cNvPr id="12299" name="Text Box 11"/>
          <p:cNvSpPr txBox="1">
            <a:spLocks noChangeArrowheads="1"/>
          </p:cNvSpPr>
          <p:nvPr/>
        </p:nvSpPr>
        <p:spPr bwMode="auto">
          <a:xfrm>
            <a:off x="1126456" y="6278244"/>
            <a:ext cx="6341144"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sym typeface="Wingdings"/>
              </a:rPr>
              <a:t></a:t>
            </a:r>
            <a:r>
              <a:rPr kumimoji="0" lang="en-US" altLang="en-US" sz="2800" b="1" i="0" u="none" strike="noStrike" kern="1200" cap="none" spc="0" normalizeH="0" baseline="0" noProof="0" dirty="0">
                <a:ln>
                  <a:noFill/>
                </a:ln>
                <a:solidFill>
                  <a:srgbClr val="FFFFCC"/>
                </a:solidFill>
                <a:effectLst/>
                <a:uLnTx/>
                <a:uFillTx/>
                <a:latin typeface="Comic Sans MS" panose="030F0702030302020204" pitchFamily="66" charset="0"/>
                <a:ea typeface="+mn-ea"/>
                <a:cs typeface="Arial" charset="0"/>
              </a:rPr>
              <a:t>Self-righteousness (Matt. 22:12)</a:t>
            </a:r>
          </a:p>
        </p:txBody>
      </p:sp>
      <p:sp>
        <p:nvSpPr>
          <p:cNvPr id="12" name="Text Box 6"/>
          <p:cNvSpPr txBox="1">
            <a:spLocks noChangeArrowheads="1"/>
          </p:cNvSpPr>
          <p:nvPr/>
        </p:nvSpPr>
        <p:spPr bwMode="auto">
          <a:xfrm>
            <a:off x="-76200" y="142463"/>
            <a:ext cx="9296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FFFF99"/>
                </a:solidFill>
                <a:effectLst/>
                <a:uLnTx/>
                <a:uFillTx/>
                <a:latin typeface="Comic Sans MS" panose="030F0702030302020204" pitchFamily="66" charset="0"/>
                <a:ea typeface="+mn-ea"/>
                <a:cs typeface="Arial" charset="0"/>
              </a:rPr>
              <a:t>What happened to those without a white garment?</a:t>
            </a:r>
          </a:p>
        </p:txBody>
      </p:sp>
      <p:pic>
        <p:nvPicPr>
          <p:cNvPr id="3" name="scream4">
            <a:hlinkClick r:id="" action="ppaction://media"/>
            <a:extLst>
              <a:ext uri="{FF2B5EF4-FFF2-40B4-BE49-F238E27FC236}">
                <a16:creationId xmlns:a16="http://schemas.microsoft.com/office/drawing/2014/main" id="{2679EE99-7042-473C-B727-DEFF91DFAAA8}"/>
              </a:ext>
            </a:extLst>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6531131" y="1628299"/>
            <a:ext cx="609600" cy="609600"/>
          </a:xfrm>
          <a:prstGeom prst="rect">
            <a:avLst/>
          </a:prstGeom>
        </p:spPr>
      </p:pic>
      <p:grpSp>
        <p:nvGrpSpPr>
          <p:cNvPr id="2" name="Group 1"/>
          <p:cNvGrpSpPr/>
          <p:nvPr/>
        </p:nvGrpSpPr>
        <p:grpSpPr>
          <a:xfrm>
            <a:off x="6019800" y="456287"/>
            <a:ext cx="3048000" cy="3125113"/>
            <a:chOff x="5486400" y="1524000"/>
            <a:chExt cx="3345366" cy="2954926"/>
          </a:xfrm>
        </p:grpSpPr>
        <p:sp>
          <p:nvSpPr>
            <p:cNvPr id="7178" name="AutoShape 12"/>
            <p:cNvSpPr>
              <a:spLocks noChangeArrowheads="1"/>
            </p:cNvSpPr>
            <p:nvPr/>
          </p:nvSpPr>
          <p:spPr bwMode="auto">
            <a:xfrm>
              <a:off x="5486400" y="1524000"/>
              <a:ext cx="3345366" cy="2954926"/>
            </a:xfrm>
            <a:prstGeom prst="irregularSeal1">
              <a:avLst/>
            </a:prstGeom>
            <a:gradFill flip="none" rotWithShape="1">
              <a:gsLst>
                <a:gs pos="35000">
                  <a:srgbClr val="FFFF66"/>
                </a:gs>
                <a:gs pos="6000">
                  <a:srgbClr val="FFFFFF"/>
                </a:gs>
                <a:gs pos="56000">
                  <a:srgbClr val="FF9900"/>
                </a:gs>
              </a:gsLst>
              <a:path path="circle">
                <a:fillToRect l="50000" t="50000" r="50000" b="50000"/>
              </a:path>
              <a:tileRect/>
            </a:gradFill>
            <a:ln w="9525">
              <a:solidFill>
                <a:schemeClr val="tx1"/>
              </a:solidFill>
              <a:miter lim="800000"/>
              <a:headEnd/>
              <a:tailEnd/>
            </a:ln>
            <a:effectLst/>
            <a:scene3d>
              <a:camera prst="orthographicFront"/>
              <a:lightRig rig="threePt" dir="t"/>
            </a:scene3d>
            <a:sp3d>
              <a:bevelT w="152400" h="50800" prst="softRound"/>
            </a:sp3d>
          </p:spPr>
          <p:txBody>
            <a:bodyPr wrap="none" anchor="ct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Comic Sans MS" panose="030F0702030302020204" pitchFamily="66" charset="0"/>
                <a:ea typeface="+mn-ea"/>
                <a:cs typeface="Arial" charset="0"/>
              </a:endParaRPr>
            </a:p>
          </p:txBody>
        </p:sp>
        <p:sp>
          <p:nvSpPr>
            <p:cNvPr id="7179" name="Text Box 13"/>
            <p:cNvSpPr txBox="1">
              <a:spLocks noChangeArrowheads="1"/>
            </p:cNvSpPr>
            <p:nvPr/>
          </p:nvSpPr>
          <p:spPr bwMode="auto">
            <a:xfrm>
              <a:off x="6168483" y="2396663"/>
              <a:ext cx="1981200" cy="1399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Cast into Hell forever!</a:t>
              </a:r>
            </a:p>
          </p:txBody>
        </p:sp>
      </p:grpSp>
    </p:spTree>
    <p:custDataLst>
      <p:tags r:id="rId1"/>
    </p:custData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ntr" presetSubtype="0" fill="hold" nodeType="withEffect">
                                  <p:stCondLst>
                                    <p:cond delay="0"/>
                                  </p:stCondLst>
                                  <p:childTnLst>
                                    <p:set>
                                      <p:cBhvr>
                                        <p:cTn id="6" dur="1" fill="hold">
                                          <p:stCondLst>
                                            <p:cond delay="0"/>
                                          </p:stCondLst>
                                        </p:cTn>
                                        <p:tgtEl>
                                          <p:spTgt spid="12293"/>
                                        </p:tgtEl>
                                        <p:attrNameLst>
                                          <p:attrName>style.visibility</p:attrName>
                                        </p:attrNameLst>
                                      </p:cBhvr>
                                      <p:to>
                                        <p:strVal val="visible"/>
                                      </p:to>
                                    </p:set>
                                    <p:animEffect transition="in" filter="wipe(down)">
                                      <p:cBhvr>
                                        <p:cTn id="7" dur="580">
                                          <p:stCondLst>
                                            <p:cond delay="0"/>
                                          </p:stCondLst>
                                        </p:cTn>
                                        <p:tgtEl>
                                          <p:spTgt spid="12293"/>
                                        </p:tgtEl>
                                      </p:cBhvr>
                                    </p:animEffect>
                                    <p:anim calcmode="lin" valueType="num">
                                      <p:cBhvr>
                                        <p:cTn id="8" dur="1822" tmFilter="0,0; 0.14,0.36; 0.43,0.73; 0.71,0.91; 1.0,1.0">
                                          <p:stCondLst>
                                            <p:cond delay="0"/>
                                          </p:stCondLst>
                                        </p:cTn>
                                        <p:tgtEl>
                                          <p:spTgt spid="1229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3"/>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3"/>
                                        </p:tgtEl>
                                      </p:cBhvr>
                                      <p:to x="100000" y="60000"/>
                                    </p:animScale>
                                    <p:animScale>
                                      <p:cBhvr>
                                        <p:cTn id="14" dur="166" decel="50000">
                                          <p:stCondLst>
                                            <p:cond delay="676"/>
                                          </p:stCondLst>
                                        </p:cTn>
                                        <p:tgtEl>
                                          <p:spTgt spid="12293"/>
                                        </p:tgtEl>
                                      </p:cBhvr>
                                      <p:to x="100000" y="100000"/>
                                    </p:animScale>
                                    <p:animScale>
                                      <p:cBhvr>
                                        <p:cTn id="15" dur="26">
                                          <p:stCondLst>
                                            <p:cond delay="1312"/>
                                          </p:stCondLst>
                                        </p:cTn>
                                        <p:tgtEl>
                                          <p:spTgt spid="12293"/>
                                        </p:tgtEl>
                                      </p:cBhvr>
                                      <p:to x="100000" y="80000"/>
                                    </p:animScale>
                                    <p:animScale>
                                      <p:cBhvr>
                                        <p:cTn id="16" dur="166" decel="50000">
                                          <p:stCondLst>
                                            <p:cond delay="1338"/>
                                          </p:stCondLst>
                                        </p:cTn>
                                        <p:tgtEl>
                                          <p:spTgt spid="12293"/>
                                        </p:tgtEl>
                                      </p:cBhvr>
                                      <p:to x="100000" y="100000"/>
                                    </p:animScale>
                                    <p:animScale>
                                      <p:cBhvr>
                                        <p:cTn id="17" dur="26">
                                          <p:stCondLst>
                                            <p:cond delay="1642"/>
                                          </p:stCondLst>
                                        </p:cTn>
                                        <p:tgtEl>
                                          <p:spTgt spid="12293"/>
                                        </p:tgtEl>
                                      </p:cBhvr>
                                      <p:to x="100000" y="90000"/>
                                    </p:animScale>
                                    <p:animScale>
                                      <p:cBhvr>
                                        <p:cTn id="18" dur="166" decel="50000">
                                          <p:stCondLst>
                                            <p:cond delay="1668"/>
                                          </p:stCondLst>
                                        </p:cTn>
                                        <p:tgtEl>
                                          <p:spTgt spid="12293"/>
                                        </p:tgtEl>
                                      </p:cBhvr>
                                      <p:to x="100000" y="100000"/>
                                    </p:animScale>
                                    <p:animScale>
                                      <p:cBhvr>
                                        <p:cTn id="19" dur="26">
                                          <p:stCondLst>
                                            <p:cond delay="1808"/>
                                          </p:stCondLst>
                                        </p:cTn>
                                        <p:tgtEl>
                                          <p:spTgt spid="12293"/>
                                        </p:tgtEl>
                                      </p:cBhvr>
                                      <p:to x="100000" y="95000"/>
                                    </p:animScale>
                                    <p:animScale>
                                      <p:cBhvr>
                                        <p:cTn id="20" dur="166" decel="50000">
                                          <p:stCondLst>
                                            <p:cond delay="1834"/>
                                          </p:stCondLst>
                                        </p:cTn>
                                        <p:tgtEl>
                                          <p:spTgt spid="12293"/>
                                        </p:tgtEl>
                                      </p:cBhvr>
                                      <p:to x="100000" y="100000"/>
                                    </p:animScale>
                                  </p:childTnLst>
                                </p:cTn>
                              </p:par>
                              <p:par>
                                <p:cTn id="21" presetID="1" presetClass="mediacall" presetSubtype="0" fill="hold" nodeType="withEffect">
                                  <p:stCondLst>
                                    <p:cond delay="0"/>
                                  </p:stCondLst>
                                  <p:childTnLst>
                                    <p:cmd type="call" cmd="playFrom(0.0)">
                                      <p:cBhvr>
                                        <p:cTn id="22" dur="3293" fill="hold"/>
                                        <p:tgtEl>
                                          <p:spTgt spid="3"/>
                                        </p:tgtEl>
                                      </p:cBhvr>
                                    </p:cmd>
                                  </p:childTnLst>
                                </p:cTn>
                              </p:par>
                            </p:childTnLst>
                          </p:cTn>
                        </p:par>
                      </p:childTnLst>
                    </p:cTn>
                  </p:par>
                  <p:par>
                    <p:cTn id="23" fill="hold">
                      <p:stCondLst>
                        <p:cond delay="indefinite"/>
                      </p:stCondLst>
                      <p:childTnLst>
                        <p:par>
                          <p:cTn id="24" fill="hold">
                            <p:stCondLst>
                              <p:cond delay="0"/>
                            </p:stCondLst>
                            <p:childTnLst>
                              <p:par>
                                <p:cTn id="25" presetID="53" presetClass="entr" presetSubtype="0" fill="hold" grpId="0" nodeType="clickEffect">
                                  <p:stCondLst>
                                    <p:cond delay="0"/>
                                  </p:stCondLst>
                                  <p:childTnLst>
                                    <p:set>
                                      <p:cBhvr>
                                        <p:cTn id="26" dur="1" fill="hold">
                                          <p:stCondLst>
                                            <p:cond delay="0"/>
                                          </p:stCondLst>
                                        </p:cTn>
                                        <p:tgtEl>
                                          <p:spTgt spid="12294"/>
                                        </p:tgtEl>
                                        <p:attrNameLst>
                                          <p:attrName>style.visibility</p:attrName>
                                        </p:attrNameLst>
                                      </p:cBhvr>
                                      <p:to>
                                        <p:strVal val="visible"/>
                                      </p:to>
                                    </p:set>
                                    <p:anim calcmode="lin" valueType="num">
                                      <p:cBhvr>
                                        <p:cTn id="27" dur="500" fill="hold"/>
                                        <p:tgtEl>
                                          <p:spTgt spid="12294"/>
                                        </p:tgtEl>
                                        <p:attrNameLst>
                                          <p:attrName>ppt_w</p:attrName>
                                        </p:attrNameLst>
                                      </p:cBhvr>
                                      <p:tavLst>
                                        <p:tav tm="0">
                                          <p:val>
                                            <p:fltVal val="0"/>
                                          </p:val>
                                        </p:tav>
                                        <p:tav tm="100000">
                                          <p:val>
                                            <p:strVal val="#ppt_w"/>
                                          </p:val>
                                        </p:tav>
                                      </p:tavLst>
                                    </p:anim>
                                    <p:anim calcmode="lin" valueType="num">
                                      <p:cBhvr>
                                        <p:cTn id="28" dur="500" fill="hold"/>
                                        <p:tgtEl>
                                          <p:spTgt spid="12294"/>
                                        </p:tgtEl>
                                        <p:attrNameLst>
                                          <p:attrName>ppt_h</p:attrName>
                                        </p:attrNameLst>
                                      </p:cBhvr>
                                      <p:tavLst>
                                        <p:tav tm="0">
                                          <p:val>
                                            <p:fltVal val="0"/>
                                          </p:val>
                                        </p:tav>
                                        <p:tav tm="100000">
                                          <p:val>
                                            <p:strVal val="#ppt_h"/>
                                          </p:val>
                                        </p:tav>
                                      </p:tavLst>
                                    </p:anim>
                                    <p:animEffect transition="in" filter="fade">
                                      <p:cBhvr>
                                        <p:cTn id="29" dur="500"/>
                                        <p:tgtEl>
                                          <p:spTgt spid="12294"/>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12295"/>
                                        </p:tgtEl>
                                        <p:attrNameLst>
                                          <p:attrName>style.visibility</p:attrName>
                                        </p:attrNameLst>
                                      </p:cBhvr>
                                      <p:to>
                                        <p:strVal val="visible"/>
                                      </p:to>
                                    </p:set>
                                    <p:anim calcmode="lin" valueType="num">
                                      <p:cBhvr>
                                        <p:cTn id="34" dur="500" fill="hold"/>
                                        <p:tgtEl>
                                          <p:spTgt spid="12295"/>
                                        </p:tgtEl>
                                        <p:attrNameLst>
                                          <p:attrName>ppt_w</p:attrName>
                                        </p:attrNameLst>
                                      </p:cBhvr>
                                      <p:tavLst>
                                        <p:tav tm="0">
                                          <p:val>
                                            <p:fltVal val="0"/>
                                          </p:val>
                                        </p:tav>
                                        <p:tav tm="100000">
                                          <p:val>
                                            <p:strVal val="#ppt_w"/>
                                          </p:val>
                                        </p:tav>
                                      </p:tavLst>
                                    </p:anim>
                                    <p:anim calcmode="lin" valueType="num">
                                      <p:cBhvr>
                                        <p:cTn id="35" dur="500" fill="hold"/>
                                        <p:tgtEl>
                                          <p:spTgt spid="12295"/>
                                        </p:tgtEl>
                                        <p:attrNameLst>
                                          <p:attrName>ppt_h</p:attrName>
                                        </p:attrNameLst>
                                      </p:cBhvr>
                                      <p:tavLst>
                                        <p:tav tm="0">
                                          <p:val>
                                            <p:fltVal val="0"/>
                                          </p:val>
                                        </p:tav>
                                        <p:tav tm="100000">
                                          <p:val>
                                            <p:strVal val="#ppt_h"/>
                                          </p:val>
                                        </p:tav>
                                      </p:tavLst>
                                    </p:anim>
                                    <p:animEffect transition="in" filter="fade">
                                      <p:cBhvr>
                                        <p:cTn id="36" dur="500"/>
                                        <p:tgtEl>
                                          <p:spTgt spid="12295"/>
                                        </p:tgtEl>
                                      </p:cBhvr>
                                    </p:animEffect>
                                  </p:childTnLst>
                                </p:cTn>
                              </p:par>
                            </p:childTnLst>
                          </p:cTn>
                        </p:par>
                      </p:childTnLst>
                    </p:cTn>
                  </p:par>
                  <p:par>
                    <p:cTn id="37" fill="hold">
                      <p:stCondLst>
                        <p:cond delay="indefinite"/>
                      </p:stCondLst>
                      <p:childTnLst>
                        <p:par>
                          <p:cTn id="38" fill="hold">
                            <p:stCondLst>
                              <p:cond delay="0"/>
                            </p:stCondLst>
                            <p:childTnLst>
                              <p:par>
                                <p:cTn id="39" presetID="55" presetClass="entr" presetSubtype="0" fill="hold" grpId="0" nodeType="clickEffect">
                                  <p:stCondLst>
                                    <p:cond delay="0"/>
                                  </p:stCondLst>
                                  <p:childTnLst>
                                    <p:set>
                                      <p:cBhvr>
                                        <p:cTn id="40" dur="1" fill="hold">
                                          <p:stCondLst>
                                            <p:cond delay="0"/>
                                          </p:stCondLst>
                                        </p:cTn>
                                        <p:tgtEl>
                                          <p:spTgt spid="12296"/>
                                        </p:tgtEl>
                                        <p:attrNameLst>
                                          <p:attrName>style.visibility</p:attrName>
                                        </p:attrNameLst>
                                      </p:cBhvr>
                                      <p:to>
                                        <p:strVal val="visible"/>
                                      </p:to>
                                    </p:set>
                                    <p:anim calcmode="lin" valueType="num">
                                      <p:cBhvr>
                                        <p:cTn id="41" dur="1000" fill="hold"/>
                                        <p:tgtEl>
                                          <p:spTgt spid="12296"/>
                                        </p:tgtEl>
                                        <p:attrNameLst>
                                          <p:attrName>ppt_w</p:attrName>
                                        </p:attrNameLst>
                                      </p:cBhvr>
                                      <p:tavLst>
                                        <p:tav tm="0">
                                          <p:val>
                                            <p:strVal val="#ppt_w*0.70"/>
                                          </p:val>
                                        </p:tav>
                                        <p:tav tm="100000">
                                          <p:val>
                                            <p:strVal val="#ppt_w"/>
                                          </p:val>
                                        </p:tav>
                                      </p:tavLst>
                                    </p:anim>
                                    <p:anim calcmode="lin" valueType="num">
                                      <p:cBhvr>
                                        <p:cTn id="42" dur="1000" fill="hold"/>
                                        <p:tgtEl>
                                          <p:spTgt spid="12296"/>
                                        </p:tgtEl>
                                        <p:attrNameLst>
                                          <p:attrName>ppt_h</p:attrName>
                                        </p:attrNameLst>
                                      </p:cBhvr>
                                      <p:tavLst>
                                        <p:tav tm="0">
                                          <p:val>
                                            <p:strVal val="#ppt_h"/>
                                          </p:val>
                                        </p:tav>
                                        <p:tav tm="100000">
                                          <p:val>
                                            <p:strVal val="#ppt_h"/>
                                          </p:val>
                                        </p:tav>
                                      </p:tavLst>
                                    </p:anim>
                                    <p:animEffect transition="in" filter="fade">
                                      <p:cBhvr>
                                        <p:cTn id="43" dur="1000"/>
                                        <p:tgtEl>
                                          <p:spTgt spid="12296"/>
                                        </p:tgtEl>
                                      </p:cBhvr>
                                    </p:animEffec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12297"/>
                                        </p:tgtEl>
                                        <p:attrNameLst>
                                          <p:attrName>style.visibility</p:attrName>
                                        </p:attrNameLst>
                                      </p:cBhvr>
                                      <p:to>
                                        <p:strVal val="visible"/>
                                      </p:to>
                                    </p:set>
                                    <p:animEffect transition="in" filter="wipe(left)">
                                      <p:cBhvr>
                                        <p:cTn id="47" dur="2000"/>
                                        <p:tgtEl>
                                          <p:spTgt spid="1229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2298"/>
                                        </p:tgtEl>
                                        <p:attrNameLst>
                                          <p:attrName>style.visibility</p:attrName>
                                        </p:attrNameLst>
                                      </p:cBhvr>
                                      <p:to>
                                        <p:strVal val="visible"/>
                                      </p:to>
                                    </p:set>
                                    <p:animEffect transition="in" filter="wipe(left)">
                                      <p:cBhvr>
                                        <p:cTn id="52" dur="2000"/>
                                        <p:tgtEl>
                                          <p:spTgt spid="1229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2299"/>
                                        </p:tgtEl>
                                        <p:attrNameLst>
                                          <p:attrName>style.visibility</p:attrName>
                                        </p:attrNameLst>
                                      </p:cBhvr>
                                      <p:to>
                                        <p:strVal val="visible"/>
                                      </p:to>
                                    </p:set>
                                    <p:animEffect transition="in" filter="wipe(left)">
                                      <p:cBhvr>
                                        <p:cTn id="57" dur="2000"/>
                                        <p:tgtEl>
                                          <p:spTgt spid="1229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8" fill="hold" display="0">
                  <p:stCondLst>
                    <p:cond delay="indefinite"/>
                  </p:stCondLst>
                  <p:endCondLst>
                    <p:cond evt="onStopAudio" delay="0">
                      <p:tgtEl>
                        <p:sldTgt/>
                      </p:tgtEl>
                    </p:cond>
                  </p:endCondLst>
                </p:cTn>
                <p:tgtEl>
                  <p:spTgt spid="3"/>
                </p:tgtEl>
              </p:cMediaNode>
            </p:audio>
          </p:childTnLst>
        </p:cTn>
      </p:par>
    </p:tnLst>
    <p:bldLst>
      <p:bldP spid="12294" grpId="0"/>
      <p:bldP spid="12295" grpId="0"/>
      <p:bldP spid="12296" grpId="0"/>
      <p:bldP spid="12297" grpId="0"/>
      <p:bldP spid="12298" grpId="0"/>
      <p:bldP spid="12299"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6FD010A-F4CF-40D9-8F1B-6EEAD75676B6}"/>
              </a:ext>
            </a:extLst>
          </p:cNvPr>
          <p:cNvSpPr/>
          <p:nvPr/>
        </p:nvSpPr>
        <p:spPr>
          <a:xfrm>
            <a:off x="-2" y="0"/>
            <a:ext cx="9220201" cy="10668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Arial"/>
            </a:endParaRPr>
          </a:p>
        </p:txBody>
      </p:sp>
      <p:sp>
        <p:nvSpPr>
          <p:cNvPr id="6" name="TextBox 5">
            <a:extLst>
              <a:ext uri="{FF2B5EF4-FFF2-40B4-BE49-F238E27FC236}">
                <a16:creationId xmlns:a16="http://schemas.microsoft.com/office/drawing/2014/main" id="{1912A950-1C3E-4440-AE30-82A237EDAED4}"/>
              </a:ext>
            </a:extLst>
          </p:cNvPr>
          <p:cNvSpPr txBox="1"/>
          <p:nvPr/>
        </p:nvSpPr>
        <p:spPr>
          <a:xfrm>
            <a:off x="838198" y="112693"/>
            <a:ext cx="7543800"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Comic Sans MS" panose="030F0702030302020204" pitchFamily="66" charset="0"/>
                <a:ea typeface="+mn-ea"/>
                <a:cs typeface="Arial" charset="0"/>
              </a:rPr>
              <a:t>God’s wrath will be poured out</a:t>
            </a:r>
            <a:br>
              <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Comic Sans MS" panose="030F0702030302020204" pitchFamily="66" charset="0"/>
                <a:ea typeface="+mn-ea"/>
                <a:cs typeface="Arial" charset="0"/>
              </a:rPr>
            </a:br>
            <a:r>
              <a:rPr kumimoji="0" lang="en-US" sz="2800" b="1" i="0" u="none" strike="noStrike" kern="1200" cap="none" spc="50" normalizeH="0" baseline="0" noProof="0" dirty="0">
                <a:ln w="9525" cmpd="sng">
                  <a:solidFill>
                    <a:srgbClr val="A40000"/>
                  </a:solidFill>
                  <a:prstDash val="solid"/>
                </a:ln>
                <a:solidFill>
                  <a:srgbClr val="70AD47">
                    <a:tint val="1000"/>
                  </a:srgbClr>
                </a:solidFill>
                <a:effectLst>
                  <a:glow rad="38100">
                    <a:srgbClr val="BBE0E3">
                      <a:alpha val="40000"/>
                    </a:srgbClr>
                  </a:glow>
                </a:effectLst>
                <a:uLnTx/>
                <a:uFillTx/>
                <a:latin typeface="Comic Sans MS" panose="030F0702030302020204" pitchFamily="66" charset="0"/>
                <a:ea typeface="+mn-ea"/>
                <a:cs typeface="Arial" charset="0"/>
              </a:rPr>
              <a:t>(Matthew 24:2; 25:41)</a:t>
            </a:r>
          </a:p>
        </p:txBody>
      </p:sp>
      <p:pic>
        <p:nvPicPr>
          <p:cNvPr id="7" name="Picture 6">
            <a:extLst>
              <a:ext uri="{FF2B5EF4-FFF2-40B4-BE49-F238E27FC236}">
                <a16:creationId xmlns:a16="http://schemas.microsoft.com/office/drawing/2014/main" id="{BD2A4034-0D69-461B-9CBA-77CBA646B14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4884"/>
          <a:stretch/>
        </p:blipFill>
        <p:spPr>
          <a:xfrm>
            <a:off x="200979" y="1247672"/>
            <a:ext cx="8742042" cy="5381728"/>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17404649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5" name="Table 4">
                <a:extLst>
                  <a:ext uri="{FF2B5EF4-FFF2-40B4-BE49-F238E27FC236}">
                    <a16:creationId xmlns:a16="http://schemas.microsoft.com/office/drawing/2014/main" id="{052204F7-6A92-726D-F2C2-BD17E8E32A55}"/>
                  </a:ext>
                </a:extLst>
              </p:cNvPr>
              <p:cNvGraphicFramePr>
                <a:graphicFrameLocks noGrp="1"/>
              </p:cNvGraphicFramePr>
              <p:nvPr>
                <p:extLst>
                  <p:ext uri="{D42A27DB-BD31-4B8C-83A1-F6EECF244321}">
                    <p14:modId xmlns:p14="http://schemas.microsoft.com/office/powerpoint/2010/main" val="3933596199"/>
                  </p:ext>
                </p:extLst>
              </p:nvPr>
            </p:nvGraphicFramePr>
            <p:xfrm>
              <a:off x="149290" y="951725"/>
              <a:ext cx="8808100" cy="5495733"/>
            </p:xfrm>
            <a:graphic>
              <a:graphicData uri="http://schemas.openxmlformats.org/drawingml/2006/table">
                <a:tbl>
                  <a:tblPr firstRow="1" bandRow="1">
                    <a:tableStyleId>{7E9639D4-E3E2-4D34-9284-5A2195B3D0D7}</a:tableStyleId>
                  </a:tblPr>
                  <a:tblGrid>
                    <a:gridCol w="2183363">
                      <a:extLst>
                        <a:ext uri="{9D8B030D-6E8A-4147-A177-3AD203B41FA5}">
                          <a16:colId xmlns:a16="http://schemas.microsoft.com/office/drawing/2014/main" val="3374898678"/>
                        </a:ext>
                      </a:extLst>
                    </a:gridCol>
                    <a:gridCol w="2202024">
                      <a:extLst>
                        <a:ext uri="{9D8B030D-6E8A-4147-A177-3AD203B41FA5}">
                          <a16:colId xmlns:a16="http://schemas.microsoft.com/office/drawing/2014/main" val="2474462370"/>
                        </a:ext>
                      </a:extLst>
                    </a:gridCol>
                    <a:gridCol w="2463282">
                      <a:extLst>
                        <a:ext uri="{9D8B030D-6E8A-4147-A177-3AD203B41FA5}">
                          <a16:colId xmlns:a16="http://schemas.microsoft.com/office/drawing/2014/main" val="4180823197"/>
                        </a:ext>
                      </a:extLst>
                    </a:gridCol>
                    <a:gridCol w="1959431">
                      <a:extLst>
                        <a:ext uri="{9D8B030D-6E8A-4147-A177-3AD203B41FA5}">
                          <a16:colId xmlns:a16="http://schemas.microsoft.com/office/drawing/2014/main" val="4275194310"/>
                        </a:ext>
                      </a:extLst>
                    </a:gridCol>
                  </a:tblGrid>
                  <a:tr h="610637">
                    <a:tc>
                      <a:txBody>
                        <a:bodyPr/>
                        <a:lstStyle/>
                        <a:p>
                          <a:pPr algn="ctr"/>
                          <a:endParaRPr lang="en-US" sz="200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000">
                              <a:latin typeface="Arial" panose="020B0604020202020204" pitchFamily="34" charset="0"/>
                              <a:cs typeface="Arial" panose="020B0604020202020204" pitchFamily="34" charset="0"/>
                            </a:rPr>
                            <a:t>Furnace of Fire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000">
                              <a:latin typeface="Arial" panose="020B0604020202020204" pitchFamily="34" charset="0"/>
                              <a:cs typeface="Arial" panose="020B0604020202020204" pitchFamily="34" charset="0"/>
                            </a:rPr>
                            <a:t>Darkness Outside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000">
                              <a:latin typeface="Arial" panose="020B0604020202020204" pitchFamily="34" charset="0"/>
                              <a:cs typeface="Arial" panose="020B0604020202020204" pitchFamily="34" charset="0"/>
                            </a:rPr>
                            <a:t>Weeping</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147689"/>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8:12</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sz="1600" b="0"/>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06934163"/>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13:42</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52668"/>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13:50</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3437802"/>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22:13</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sz="1600" b="0"/>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9791529"/>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24:51</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0393982"/>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25:30</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1600" b="0"/>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51471704"/>
                      </a:ext>
                    </a:extLst>
                  </a:tr>
                  <a:tr h="610637">
                    <a:tc>
                      <a:txBody>
                        <a:bodyPr/>
                        <a:lstStyle/>
                        <a:p>
                          <a:r>
                            <a:rPr lang="en-US" sz="2000" b="1">
                              <a:solidFill>
                                <a:schemeClr val="tx1"/>
                              </a:solidFill>
                              <a:latin typeface="Arial" panose="020B0604020202020204" pitchFamily="34" charset="0"/>
                              <a:cs typeface="Arial" panose="020B0604020202020204" pitchFamily="34" charset="0"/>
                            </a:rPr>
                            <a:t>Luke 13:28</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sz="2000" b="0" i="1">
                                    <a:solidFill>
                                      <a:schemeClr val="tx1"/>
                                    </a:solidFill>
                                    <a:latin typeface="Cambria Math" panose="02040503050406030204" pitchFamily="18" charset="0"/>
                                    <a:ea typeface="Cambria Math" panose="02040503050406030204" pitchFamily="18" charset="0"/>
                                  </a:rPr>
                                  <m:t>∎</m:t>
                                </m:r>
                              </m:oMath>
                            </m:oMathPara>
                          </a14:m>
                          <a:endParaRPr lang="en-US" sz="2000" b="0">
                            <a:solidFill>
                              <a:schemeClr val="tx1"/>
                            </a:solidFill>
                            <a:ea typeface="Cambria Math" panose="02040503050406030204" pitchFamily="18"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92313193"/>
                      </a:ext>
                    </a:extLst>
                  </a:tr>
                  <a:tr h="610637">
                    <a:tc>
                      <a:txBody>
                        <a:bodyPr/>
                        <a:lstStyle/>
                        <a:p>
                          <a:pPr marL="0" algn="ctr" defTabSz="914400" rtl="0" eaLnBrk="1" latinLnBrk="0" hangingPunct="1"/>
                          <a:endParaRPr lang="en-US" sz="2000" b="1">
                            <a:solidFill>
                              <a:schemeClr val="bg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2000" b="1">
                              <a:solidFill>
                                <a:schemeClr val="bg1"/>
                              </a:solidFill>
                              <a:latin typeface="Arial" panose="020B0604020202020204" pitchFamily="34" charset="0"/>
                              <a:cs typeface="Arial" panose="020B0604020202020204" pitchFamily="34" charset="0"/>
                            </a:rPr>
                            <a:t>Lake of Fire</a:t>
                          </a:r>
                        </a:p>
                      </a:txBody>
                      <a:tcPr anchor="ctr">
                        <a:lnL w="127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algn="ctr"/>
                          <a:r>
                            <a:rPr lang="en-US" sz="2000" b="1">
                              <a:solidFill>
                                <a:schemeClr val="bg1"/>
                              </a:solidFill>
                              <a:latin typeface="Arial" panose="020B0604020202020204" pitchFamily="34" charset="0"/>
                              <a:cs typeface="Arial" panose="020B0604020202020204" pitchFamily="34" charset="0"/>
                            </a:rPr>
                            <a:t>Disheritance</a:t>
                          </a: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algn="ctr"/>
                          <a:endParaRPr lang="en-US" sz="20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391770187"/>
                      </a:ext>
                    </a:extLst>
                  </a:tr>
                </a:tbl>
              </a:graphicData>
            </a:graphic>
          </p:graphicFrame>
        </mc:Choice>
        <mc:Fallback xmlns="">
          <p:graphicFrame>
            <p:nvGraphicFramePr>
              <p:cNvPr id="5" name="Table 4">
                <a:extLst>
                  <a:ext uri="{FF2B5EF4-FFF2-40B4-BE49-F238E27FC236}">
                    <a16:creationId xmlns:a16="http://schemas.microsoft.com/office/drawing/2014/main" id="{052204F7-6A92-726D-F2C2-BD17E8E32A55}"/>
                  </a:ext>
                </a:extLst>
              </p:cNvPr>
              <p:cNvGraphicFramePr>
                <a:graphicFrameLocks noGrp="1"/>
              </p:cNvGraphicFramePr>
              <p:nvPr>
                <p:extLst>
                  <p:ext uri="{D42A27DB-BD31-4B8C-83A1-F6EECF244321}">
                    <p14:modId xmlns:p14="http://schemas.microsoft.com/office/powerpoint/2010/main" val="3933596199"/>
                  </p:ext>
                </p:extLst>
              </p:nvPr>
            </p:nvGraphicFramePr>
            <p:xfrm>
              <a:off x="149290" y="951725"/>
              <a:ext cx="8808100" cy="5495733"/>
            </p:xfrm>
            <a:graphic>
              <a:graphicData uri="http://schemas.openxmlformats.org/drawingml/2006/table">
                <a:tbl>
                  <a:tblPr firstRow="1" bandRow="1">
                    <a:tableStyleId>{7E9639D4-E3E2-4D34-9284-5A2195B3D0D7}</a:tableStyleId>
                  </a:tblPr>
                  <a:tblGrid>
                    <a:gridCol w="2183363">
                      <a:extLst>
                        <a:ext uri="{9D8B030D-6E8A-4147-A177-3AD203B41FA5}">
                          <a16:colId xmlns:a16="http://schemas.microsoft.com/office/drawing/2014/main" val="3374898678"/>
                        </a:ext>
                      </a:extLst>
                    </a:gridCol>
                    <a:gridCol w="2202024">
                      <a:extLst>
                        <a:ext uri="{9D8B030D-6E8A-4147-A177-3AD203B41FA5}">
                          <a16:colId xmlns:a16="http://schemas.microsoft.com/office/drawing/2014/main" val="2474462370"/>
                        </a:ext>
                      </a:extLst>
                    </a:gridCol>
                    <a:gridCol w="2463282">
                      <a:extLst>
                        <a:ext uri="{9D8B030D-6E8A-4147-A177-3AD203B41FA5}">
                          <a16:colId xmlns:a16="http://schemas.microsoft.com/office/drawing/2014/main" val="4180823197"/>
                        </a:ext>
                      </a:extLst>
                    </a:gridCol>
                    <a:gridCol w="1959431">
                      <a:extLst>
                        <a:ext uri="{9D8B030D-6E8A-4147-A177-3AD203B41FA5}">
                          <a16:colId xmlns:a16="http://schemas.microsoft.com/office/drawing/2014/main" val="4275194310"/>
                        </a:ext>
                      </a:extLst>
                    </a:gridCol>
                  </a:tblGrid>
                  <a:tr h="610637">
                    <a:tc>
                      <a:txBody>
                        <a:bodyPr/>
                        <a:lstStyle/>
                        <a:p>
                          <a:pPr algn="ctr"/>
                          <a:endParaRPr lang="en-US" sz="200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000">
                              <a:latin typeface="Arial" panose="020B0604020202020204" pitchFamily="34" charset="0"/>
                              <a:cs typeface="Arial" panose="020B0604020202020204" pitchFamily="34" charset="0"/>
                            </a:rPr>
                            <a:t>Furnace of Fire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000">
                              <a:latin typeface="Arial" panose="020B0604020202020204" pitchFamily="34" charset="0"/>
                              <a:cs typeface="Arial" panose="020B0604020202020204" pitchFamily="34" charset="0"/>
                            </a:rPr>
                            <a:t>Darkness Outside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2000">
                              <a:latin typeface="Arial" panose="020B0604020202020204" pitchFamily="34" charset="0"/>
                              <a:cs typeface="Arial" panose="020B0604020202020204" pitchFamily="34" charset="0"/>
                            </a:rPr>
                            <a:t>Weeping</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76147689"/>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8:12</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178351" t="-100000" r="-80412" b="-706250"/>
                          </a:stretch>
                        </a:blipFill>
                      </a:tcPr>
                    </a:tc>
                    <a:tc>
                      <a:txBody>
                        <a:bodyPr/>
                        <a:lstStyle/>
                        <a:p>
                          <a:endParaRPr lang="en-US"/>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348387" t="-100000" r="-645" b="-706250"/>
                          </a:stretch>
                        </a:blipFill>
                      </a:tcPr>
                    </a:tc>
                    <a:extLst>
                      <a:ext uri="{0D108BD9-81ED-4DB2-BD59-A6C34878D82A}">
                        <a16:rowId xmlns:a16="http://schemas.microsoft.com/office/drawing/2014/main" val="1306934163"/>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13:42</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98851" t="-195918" r="-201149" b="-591837"/>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348387" t="-195918" r="-645" b="-591837"/>
                          </a:stretch>
                        </a:blipFill>
                      </a:tcPr>
                    </a:tc>
                    <a:extLst>
                      <a:ext uri="{0D108BD9-81ED-4DB2-BD59-A6C34878D82A}">
                        <a16:rowId xmlns:a16="http://schemas.microsoft.com/office/drawing/2014/main" val="1052668"/>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13:50</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98851" t="-302083" r="-201149" b="-504167"/>
                          </a:stretch>
                        </a:blip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348387" t="-302083" r="-645" b="-504167"/>
                          </a:stretch>
                        </a:blipFill>
                      </a:tcPr>
                    </a:tc>
                    <a:extLst>
                      <a:ext uri="{0D108BD9-81ED-4DB2-BD59-A6C34878D82A}">
                        <a16:rowId xmlns:a16="http://schemas.microsoft.com/office/drawing/2014/main" val="1253437802"/>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22:13</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178351" t="-402083" r="-80412" b="-404167"/>
                          </a:stretch>
                        </a:blipFill>
                      </a:tcPr>
                    </a:tc>
                    <a:tc>
                      <a:txBody>
                        <a:bodyPr/>
                        <a:lstStyle/>
                        <a:p>
                          <a:endParaRPr lang="en-US"/>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348387" t="-402083" r="-645" b="-404167"/>
                          </a:stretch>
                        </a:blipFill>
                      </a:tcPr>
                    </a:tc>
                    <a:extLst>
                      <a:ext uri="{0D108BD9-81ED-4DB2-BD59-A6C34878D82A}">
                        <a16:rowId xmlns:a16="http://schemas.microsoft.com/office/drawing/2014/main" val="459791529"/>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24:51</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348387" t="-502083" r="-645" b="-304167"/>
                          </a:stretch>
                        </a:blipFill>
                      </a:tcPr>
                    </a:tc>
                    <a:extLst>
                      <a:ext uri="{0D108BD9-81ED-4DB2-BD59-A6C34878D82A}">
                        <a16:rowId xmlns:a16="http://schemas.microsoft.com/office/drawing/2014/main" val="2470393982"/>
                      </a:ext>
                    </a:extLst>
                  </a:tr>
                  <a:tr h="610637">
                    <a:tc>
                      <a:txBody>
                        <a:bodyPr/>
                        <a:lstStyle/>
                        <a:p>
                          <a:r>
                            <a:rPr lang="en-US" sz="2000" b="1">
                              <a:solidFill>
                                <a:schemeClr val="tx1"/>
                              </a:solidFill>
                              <a:latin typeface="Arial" panose="020B0604020202020204" pitchFamily="34" charset="0"/>
                              <a:cs typeface="Arial" panose="020B0604020202020204" pitchFamily="34" charset="0"/>
                            </a:rPr>
                            <a:t>Matthew 25:30</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178351" t="-589796" r="-80412" b="-197959"/>
                          </a:stretch>
                        </a:blipFill>
                      </a:tcPr>
                    </a:tc>
                    <a:tc>
                      <a:txBody>
                        <a:bodyPr/>
                        <a:lstStyle/>
                        <a:p>
                          <a:endParaRPr lang="en-US"/>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3"/>
                          <a:stretch>
                            <a:fillRect l="-348387" t="-589796" r="-645" b="-197959"/>
                          </a:stretch>
                        </a:blipFill>
                      </a:tcPr>
                    </a:tc>
                    <a:extLst>
                      <a:ext uri="{0D108BD9-81ED-4DB2-BD59-A6C34878D82A}">
                        <a16:rowId xmlns:a16="http://schemas.microsoft.com/office/drawing/2014/main" val="851471704"/>
                      </a:ext>
                    </a:extLst>
                  </a:tr>
                  <a:tr h="610637">
                    <a:tc>
                      <a:txBody>
                        <a:bodyPr/>
                        <a:lstStyle/>
                        <a:p>
                          <a:r>
                            <a:rPr lang="en-US" sz="2000" b="1">
                              <a:solidFill>
                                <a:schemeClr val="tx1"/>
                              </a:solidFill>
                              <a:latin typeface="Arial" panose="020B0604020202020204" pitchFamily="34" charset="0"/>
                              <a:cs typeface="Arial" panose="020B0604020202020204" pitchFamily="34" charset="0"/>
                            </a:rPr>
                            <a:t>Luke 13:28</a:t>
                          </a:r>
                        </a:p>
                      </a:txBody>
                      <a:tcPr anchor="ctr">
                        <a:lnL w="12700" cap="flat" cmpd="sng" algn="ctr">
                          <a:no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sz="2000" b="0">
                            <a:solidFill>
                              <a:schemeClr val="tx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n-US"/>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48387" t="-704167" r="-645" b="-102083"/>
                          </a:stretch>
                        </a:blipFill>
                      </a:tcPr>
                    </a:tc>
                    <a:extLst>
                      <a:ext uri="{0D108BD9-81ED-4DB2-BD59-A6C34878D82A}">
                        <a16:rowId xmlns:a16="http://schemas.microsoft.com/office/drawing/2014/main" val="3992313193"/>
                      </a:ext>
                    </a:extLst>
                  </a:tr>
                  <a:tr h="610637">
                    <a:tc>
                      <a:txBody>
                        <a:bodyPr/>
                        <a:lstStyle/>
                        <a:p>
                          <a:pPr marL="0" algn="ctr" defTabSz="914400" rtl="0" eaLnBrk="1" latinLnBrk="0" hangingPunct="1"/>
                          <a:endParaRPr lang="en-US" sz="2000" b="1">
                            <a:solidFill>
                              <a:schemeClr val="bg1"/>
                            </a:solidFill>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2000" b="1">
                              <a:solidFill>
                                <a:schemeClr val="bg1"/>
                              </a:solidFill>
                              <a:latin typeface="Arial" panose="020B0604020202020204" pitchFamily="34" charset="0"/>
                              <a:cs typeface="Arial" panose="020B0604020202020204" pitchFamily="34" charset="0"/>
                            </a:rPr>
                            <a:t>Lake of Fire</a:t>
                          </a:r>
                        </a:p>
                      </a:txBody>
                      <a:tcPr anchor="ctr">
                        <a:lnL w="12700" cap="flat" cmpd="sng" algn="ctr">
                          <a:solidFill>
                            <a:schemeClr val="bg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gridSpan="2">
                      <a:txBody>
                        <a:bodyPr/>
                        <a:lstStyle/>
                        <a:p>
                          <a:pPr algn="ctr"/>
                          <a:r>
                            <a:rPr lang="en-US" sz="2000" b="1">
                              <a:solidFill>
                                <a:schemeClr val="bg1"/>
                              </a:solidFill>
                              <a:latin typeface="Arial" panose="020B0604020202020204" pitchFamily="34" charset="0"/>
                              <a:cs typeface="Arial" panose="020B0604020202020204" pitchFamily="34" charset="0"/>
                            </a:rPr>
                            <a:t>Disheritance</a:t>
                          </a: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algn="ctr"/>
                          <a:endParaRPr lang="en-US" sz="20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391770187"/>
                      </a:ext>
                    </a:extLst>
                  </a:tr>
                </a:tbl>
              </a:graphicData>
            </a:graphic>
          </p:graphicFrame>
        </mc:Fallback>
      </mc:AlternateContent>
      <p:sp>
        <p:nvSpPr>
          <p:cNvPr id="6" name="Rectangle 5">
            <a:extLst>
              <a:ext uri="{FF2B5EF4-FFF2-40B4-BE49-F238E27FC236}">
                <a16:creationId xmlns:a16="http://schemas.microsoft.com/office/drawing/2014/main" id="{BC4304B4-31AA-2CC2-7764-D51057041917}"/>
              </a:ext>
            </a:extLst>
          </p:cNvPr>
          <p:cNvSpPr/>
          <p:nvPr/>
        </p:nvSpPr>
        <p:spPr>
          <a:xfrm>
            <a:off x="130628" y="895742"/>
            <a:ext cx="8826759" cy="5542383"/>
          </a:xfrm>
          <a:prstGeom prst="rect">
            <a:avLst/>
          </a:prstGeom>
          <a:no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02D1D48-9413-7B08-55C5-EBD103CA2E1F}"/>
              </a:ext>
            </a:extLst>
          </p:cNvPr>
          <p:cNvSpPr>
            <a:spLocks noGrp="1"/>
          </p:cNvSpPr>
          <p:nvPr>
            <p:ph type="title"/>
          </p:nvPr>
        </p:nvSpPr>
        <p:spPr>
          <a:xfrm>
            <a:off x="0" y="85210"/>
            <a:ext cx="9144000" cy="717225"/>
          </a:xfrm>
        </p:spPr>
        <p:txBody>
          <a:bodyPr>
            <a:normAutofit/>
          </a:bodyPr>
          <a:lstStyle/>
          <a:p>
            <a:pPr algn="ctr"/>
            <a:r>
              <a:rPr lang="en-US" sz="4000" b="1">
                <a:solidFill>
                  <a:schemeClr val="bg1"/>
                </a:solidFill>
                <a:latin typeface="Arial" panose="020B0604020202020204" pitchFamily="34" charset="0"/>
                <a:cs typeface="Arial" panose="020B0604020202020204" pitchFamily="34" charset="0"/>
              </a:rPr>
              <a:t>The Darkness Outside</a:t>
            </a:r>
            <a:r>
              <a:rPr lang="en-US" sz="4000" b="1">
                <a:solidFill>
                  <a:schemeClr val="bg1"/>
                </a:solidFill>
                <a:effectLst/>
                <a:latin typeface="Arial" panose="020B0604020202020204" pitchFamily="34" charset="0"/>
                <a:cs typeface="Arial" panose="020B0604020202020204" pitchFamily="34" charset="0"/>
              </a:rPr>
              <a:t> </a:t>
            </a:r>
            <a:endParaRPr lang="en-US" sz="4000" b="1">
              <a:solidFill>
                <a:schemeClr val="bg1"/>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BC9E3943-705D-9168-3535-9A98C4F089A5}"/>
              </a:ext>
            </a:extLst>
          </p:cNvPr>
          <p:cNvSpPr txBox="1"/>
          <p:nvPr/>
        </p:nvSpPr>
        <p:spPr>
          <a:xfrm>
            <a:off x="5691673" y="6488668"/>
            <a:ext cx="3285258" cy="369332"/>
          </a:xfrm>
          <a:prstGeom prst="rect">
            <a:avLst/>
          </a:prstGeom>
          <a:noFill/>
        </p:spPr>
        <p:txBody>
          <a:bodyPr wrap="none" rtlCol="0">
            <a:spAutoFit/>
          </a:bodyPr>
          <a:lstStyle/>
          <a:p>
            <a:r>
              <a:rPr lang="en-US" b="1">
                <a:solidFill>
                  <a:schemeClr val="bg1"/>
                </a:solidFill>
              </a:rPr>
              <a:t>Joseph Dillow, </a:t>
            </a:r>
            <a:r>
              <a:rPr lang="en-US" b="1" i="1">
                <a:solidFill>
                  <a:schemeClr val="bg1"/>
                </a:solidFill>
              </a:rPr>
              <a:t>Final Destiny</a:t>
            </a:r>
            <a:r>
              <a:rPr lang="en-US" b="1">
                <a:solidFill>
                  <a:schemeClr val="bg1"/>
                </a:solidFill>
              </a:rPr>
              <a:t>, 774</a:t>
            </a:r>
          </a:p>
        </p:txBody>
      </p:sp>
    </p:spTree>
    <p:extLst>
      <p:ext uri="{BB962C8B-B14F-4D97-AF65-F5344CB8AC3E}">
        <p14:creationId xmlns:p14="http://schemas.microsoft.com/office/powerpoint/2010/main" val="418655783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Arial"/>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3" name="TextBox 12">
            <a:extLst>
              <a:ext uri="{FF2B5EF4-FFF2-40B4-BE49-F238E27FC236}">
                <a16:creationId xmlns:a16="http://schemas.microsoft.com/office/drawing/2014/main" id="{2F54C04A-EB74-4828-8533-ACBF81665906}"/>
              </a:ext>
            </a:extLst>
          </p:cNvPr>
          <p:cNvSpPr txBox="1"/>
          <p:nvPr/>
        </p:nvSpPr>
        <p:spPr>
          <a:xfrm>
            <a:off x="451183" y="844620"/>
            <a:ext cx="8257673" cy="95410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God commands you (</a:t>
            </a:r>
            <a:r>
              <a:rPr kumimoji="0" lang="en-US" sz="2800" b="1" i="1" u="none" strike="noStrike" kern="1200" cap="none" spc="0" normalizeH="0" baseline="0" noProof="0" dirty="0" err="1">
                <a:ln>
                  <a:noFill/>
                </a:ln>
                <a:solidFill>
                  <a:srgbClr val="000000"/>
                </a:solidFill>
                <a:effectLst>
                  <a:glow rad="228600">
                    <a:prstClr val="white">
                      <a:alpha val="40000"/>
                    </a:prstClr>
                  </a:glow>
                </a:effectLst>
                <a:uLnTx/>
                <a:uFillTx/>
                <a:latin typeface="Comic Sans MS" pitchFamily="66" charset="0"/>
                <a:ea typeface="+mn-ea"/>
                <a:cs typeface="Arial"/>
              </a:rPr>
              <a:t>doulos</a:t>
            </a: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 </a:t>
            </a:r>
            <a:b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b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to extend the salvation/kingdom invitation</a:t>
            </a:r>
          </a:p>
        </p:txBody>
      </p:sp>
      <p:sp>
        <p:nvSpPr>
          <p:cNvPr id="10" name="TextBox 9">
            <a:extLst>
              <a:ext uri="{FF2B5EF4-FFF2-40B4-BE49-F238E27FC236}">
                <a16:creationId xmlns:a16="http://schemas.microsoft.com/office/drawing/2014/main" id="{6AA04103-312E-467F-9592-4A6F55BAB65F}"/>
              </a:ext>
            </a:extLst>
          </p:cNvPr>
          <p:cNvSpPr txBox="1"/>
          <p:nvPr/>
        </p:nvSpPr>
        <p:spPr>
          <a:xfrm>
            <a:off x="479258" y="5285448"/>
            <a:ext cx="7750209" cy="1200329"/>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What do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we learn?</a:t>
            </a:r>
          </a:p>
        </p:txBody>
      </p:sp>
      <p:pic>
        <p:nvPicPr>
          <p:cNvPr id="5" name="Picture 4">
            <a:extLst>
              <a:ext uri="{FF2B5EF4-FFF2-40B4-BE49-F238E27FC236}">
                <a16:creationId xmlns:a16="http://schemas.microsoft.com/office/drawing/2014/main" id="{B0744E42-4772-409C-907D-C3E876D4A56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912" b="99823" l="5307" r="89858">
                        <a14:foregroundMark x1="66509" y1="43363" x2="66863" y2="46549"/>
                        <a14:foregroundMark x1="74528" y1="97168" x2="74528" y2="99823"/>
                        <a14:foregroundMark x1="31250" y1="45487" x2="28892" y2="59292"/>
                        <a14:foregroundMark x1="6368" y1="93451" x2="5307" y2="99823"/>
                      </a14:backgroundRemoval>
                    </a14:imgEffect>
                  </a14:imgLayer>
                </a14:imgProps>
              </a:ext>
              <a:ext uri="{28A0092B-C50C-407E-A947-70E740481C1C}">
                <a14:useLocalDpi xmlns:a14="http://schemas.microsoft.com/office/drawing/2010/main" val="0"/>
              </a:ext>
            </a:extLst>
          </a:blip>
          <a:stretch>
            <a:fillRect/>
          </a:stretch>
        </p:blipFill>
        <p:spPr>
          <a:xfrm flipH="1">
            <a:off x="5175922" y="4192798"/>
            <a:ext cx="4000162" cy="2665202"/>
          </a:xfrm>
          <a:prstGeom prst="rect">
            <a:avLst/>
          </a:prstGeom>
          <a:ln>
            <a:noFill/>
          </a:ln>
          <a:effectLst>
            <a:outerShdw blurRad="292100" dist="139700" dir="2700000" algn="tl" rotWithShape="0">
              <a:srgbClr val="333333">
                <a:alpha val="65000"/>
              </a:srgbClr>
            </a:outerShdw>
          </a:effectLst>
        </p:spPr>
      </p:pic>
      <p:pic>
        <p:nvPicPr>
          <p:cNvPr id="7" name="Picture 6">
            <a:extLst>
              <a:ext uri="{FF2B5EF4-FFF2-40B4-BE49-F238E27FC236}">
                <a16:creationId xmlns:a16="http://schemas.microsoft.com/office/drawing/2014/main" id="{6C46E5AF-D1AE-47FC-B5CB-DBFE2A47A7D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9850" b="99499" l="9637" r="94994">
                        <a14:foregroundMark x1="23279" y1="96494" x2="70588" y2="88147"/>
                        <a14:foregroundMark x1="70588" y1="88147" x2="70588" y2="88147"/>
                        <a14:foregroundMark x1="89987" y1="64775" x2="94743" y2="99666"/>
                        <a14:foregroundMark x1="73592" y1="78130" x2="69587" y2="92654"/>
                        <a14:foregroundMark x1="40676" y1="77796" x2="43554" y2="84975"/>
                        <a14:foregroundMark x1="44431" y1="70117" x2="36295" y2="88481"/>
                        <a14:foregroundMark x1="18899" y1="83973" x2="19024" y2="88648"/>
                        <a14:foregroundMark x1="33667" y1="40067" x2="24656" y2="64274"/>
                        <a14:foregroundMark x1="24656" y1="64274" x2="24656" y2="64608"/>
                        <a14:foregroundMark x1="23529" y1="60601" x2="21151" y2="97997"/>
                        <a14:foregroundMark x1="47935" y1="27379" x2="30038" y2="46411"/>
                        <a14:foregroundMark x1="76471" y1="43239" x2="87985" y2="66277"/>
                        <a14:foregroundMark x1="87985" y1="66277" x2="91364" y2="80467"/>
                        <a14:foregroundMark x1="90738" y1="70284" x2="94994" y2="95659"/>
                      </a14:backgroundRemoval>
                    </a14:imgEffect>
                  </a14:imgLayer>
                </a14:imgProps>
              </a:ext>
              <a:ext uri="{28A0092B-C50C-407E-A947-70E740481C1C}">
                <a14:useLocalDpi xmlns:a14="http://schemas.microsoft.com/office/drawing/2010/main" val="0"/>
              </a:ext>
            </a:extLst>
          </a:blip>
          <a:stretch>
            <a:fillRect/>
          </a:stretch>
        </p:blipFill>
        <p:spPr>
          <a:xfrm>
            <a:off x="675906" y="5390760"/>
            <a:ext cx="1957136" cy="1467240"/>
          </a:xfrm>
          <a:prstGeom prst="rect">
            <a:avLst/>
          </a:prstGeom>
          <a:ln>
            <a:noFill/>
          </a:ln>
          <a:effectLst>
            <a:outerShdw blurRad="292100" dist="139700" dir="2700000" algn="tl" rotWithShape="0">
              <a:srgbClr val="333333">
                <a:alpha val="65000"/>
              </a:srgbClr>
            </a:outerShdw>
          </a:effectLst>
        </p:spPr>
      </p:pic>
      <p:sp>
        <p:nvSpPr>
          <p:cNvPr id="9" name="TextBox 8">
            <a:extLst>
              <a:ext uri="{FF2B5EF4-FFF2-40B4-BE49-F238E27FC236}">
                <a16:creationId xmlns:a16="http://schemas.microsoft.com/office/drawing/2014/main" id="{354869F6-D40A-4F29-AEB3-E164E917499D}"/>
              </a:ext>
            </a:extLst>
          </p:cNvPr>
          <p:cNvSpPr txBox="1"/>
          <p:nvPr/>
        </p:nvSpPr>
        <p:spPr>
          <a:xfrm>
            <a:off x="2971799" y="2325231"/>
            <a:ext cx="4419601" cy="224676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Matt. 28:19-20</a:t>
            </a:r>
            <a:b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b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Mark 16:15</a:t>
            </a:r>
            <a:b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b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Luke 24:47</a:t>
            </a:r>
            <a:b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b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John 20:21</a:t>
            </a:r>
            <a:b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br>
            <a:r>
              <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Acts 1:8</a:t>
            </a:r>
            <a:endParaRPr kumimoji="0" lang="en-US" sz="2800" b="1" i="0" u="none" strike="noStrike" kern="1200" cap="none" spc="0" normalizeH="0" baseline="0" noProof="0" dirty="0">
              <a:ln>
                <a:noFill/>
              </a:ln>
              <a:solidFill>
                <a:srgbClr val="BBE0E3">
                  <a:lumMod val="50000"/>
                </a:srgbClr>
              </a:solidFill>
              <a:effectLst>
                <a:glow rad="228600">
                  <a:prstClr val="white">
                    <a:alpha val="40000"/>
                  </a:prstClr>
                </a:glow>
              </a:effectLst>
              <a:uLnTx/>
              <a:uFillTx/>
              <a:latin typeface="Comic Sans MS" pitchFamily="66" charset="0"/>
              <a:ea typeface="+mn-ea"/>
              <a:cs typeface="Arial"/>
            </a:endParaRPr>
          </a:p>
        </p:txBody>
      </p:sp>
      <p:sp>
        <p:nvSpPr>
          <p:cNvPr id="11" name="TextBox 10">
            <a:extLst>
              <a:ext uri="{FF2B5EF4-FFF2-40B4-BE49-F238E27FC236}">
                <a16:creationId xmlns:a16="http://schemas.microsoft.com/office/drawing/2014/main" id="{95DB259F-D76A-46E4-8A2B-E3A21CF5B18A}"/>
              </a:ext>
            </a:extLst>
          </p:cNvPr>
          <p:cNvSpPr txBox="1"/>
          <p:nvPr/>
        </p:nvSpPr>
        <p:spPr>
          <a:xfrm>
            <a:off x="2971799" y="1832497"/>
            <a:ext cx="4419601" cy="52322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sym typeface="Wingdings" panose="05000000000000000000" pitchFamily="2" charset="2"/>
              </a:rPr>
              <a:t></a:t>
            </a: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Matt. 22:9-10</a:t>
            </a:r>
          </a:p>
        </p:txBody>
      </p:sp>
    </p:spTree>
    <p:custDataLst>
      <p:tags r:id="rId1"/>
    </p:custDataLst>
    <p:extLst>
      <p:ext uri="{BB962C8B-B14F-4D97-AF65-F5344CB8AC3E}">
        <p14:creationId xmlns:p14="http://schemas.microsoft.com/office/powerpoint/2010/main" val="3093797445"/>
      </p:ext>
    </p:extLst>
  </p:cSld>
  <p:clrMapOvr>
    <a:masterClrMapping/>
  </p:clrMapOvr>
  <mc:AlternateContent xmlns:mc="http://schemas.openxmlformats.org/markup-compatibility/2006" xmlns:p14="http://schemas.microsoft.com/office/powerpoint/2010/main">
    <mc:Choice Requires="p14">
      <p:transition spd="slow" p14:dur="39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Arial"/>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3" name="TextBox 12">
            <a:extLst>
              <a:ext uri="{FF2B5EF4-FFF2-40B4-BE49-F238E27FC236}">
                <a16:creationId xmlns:a16="http://schemas.microsoft.com/office/drawing/2014/main" id="{2F54C04A-EB74-4828-8533-ACBF81665906}"/>
              </a:ext>
            </a:extLst>
          </p:cNvPr>
          <p:cNvSpPr txBox="1"/>
          <p:nvPr/>
        </p:nvSpPr>
        <p:spPr>
          <a:xfrm>
            <a:off x="443163" y="848915"/>
            <a:ext cx="8257673" cy="1384995"/>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As a believer, </a:t>
            </a:r>
            <a:b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b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you need to </a:t>
            </a:r>
            <a:b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br>
            <a:r>
              <a:rPr kumimoji="0" lang="en-US" sz="2800" b="1" i="0" u="none" strike="noStrike" kern="1200" cap="none" spc="0" normalizeH="0" baseline="0" noProof="0" dirty="0">
                <a:ln>
                  <a:noFill/>
                </a:ln>
                <a:solidFill>
                  <a:srgbClr val="000000"/>
                </a:solidFill>
                <a:effectLst>
                  <a:glow rad="228600">
                    <a:prstClr val="white">
                      <a:alpha val="40000"/>
                    </a:prstClr>
                  </a:glow>
                </a:effectLst>
                <a:uLnTx/>
                <a:uFillTx/>
                <a:latin typeface="Comic Sans MS" pitchFamily="66" charset="0"/>
                <a:ea typeface="+mn-ea"/>
                <a:cs typeface="Arial"/>
              </a:rPr>
              <a:t>keep your garments white!</a:t>
            </a:r>
          </a:p>
        </p:txBody>
      </p:sp>
      <p:sp>
        <p:nvSpPr>
          <p:cNvPr id="10" name="TextBox 9">
            <a:extLst>
              <a:ext uri="{FF2B5EF4-FFF2-40B4-BE49-F238E27FC236}">
                <a16:creationId xmlns:a16="http://schemas.microsoft.com/office/drawing/2014/main" id="{6AA04103-312E-467F-9592-4A6F55BAB65F}"/>
              </a:ext>
            </a:extLst>
          </p:cNvPr>
          <p:cNvSpPr txBox="1"/>
          <p:nvPr/>
        </p:nvSpPr>
        <p:spPr>
          <a:xfrm>
            <a:off x="479258" y="5285448"/>
            <a:ext cx="7750209" cy="1200329"/>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What do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all" spc="0" normalizeH="0" baseline="0" noProof="0" dirty="0">
                <a:ln w="19050" cmpd="sng">
                  <a:solidFill>
                    <a:srgbClr val="BBE0E3">
                      <a:lumMod val="50000"/>
                    </a:srgbClr>
                  </a:solidFill>
                  <a:prstDash val="solid"/>
                </a:ln>
                <a:solidFill>
                  <a:prstClr val="black"/>
                </a:solidFill>
                <a:effectLst/>
                <a:uLnTx/>
                <a:uFillTx/>
                <a:latin typeface="Comic Sans MS" panose="030F0702030302020204" pitchFamily="66" charset="0"/>
                <a:ea typeface="+mn-ea"/>
                <a:cs typeface="Arial"/>
              </a:rPr>
              <a:t>we learn?</a:t>
            </a:r>
          </a:p>
        </p:txBody>
      </p:sp>
      <p:pic>
        <p:nvPicPr>
          <p:cNvPr id="5" name="Picture 4">
            <a:extLst>
              <a:ext uri="{FF2B5EF4-FFF2-40B4-BE49-F238E27FC236}">
                <a16:creationId xmlns:a16="http://schemas.microsoft.com/office/drawing/2014/main" id="{B0744E42-4772-409C-907D-C3E876D4A561}"/>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912" b="99823" l="5307" r="89858">
                        <a14:foregroundMark x1="66509" y1="43363" x2="66863" y2="46549"/>
                        <a14:foregroundMark x1="74528" y1="97168" x2="74528" y2="99823"/>
                        <a14:foregroundMark x1="31250" y1="45487" x2="28892" y2="59292"/>
                        <a14:foregroundMark x1="6368" y1="93451" x2="5307" y2="99823"/>
                      </a14:backgroundRemoval>
                    </a14:imgEffect>
                  </a14:imgLayer>
                </a14:imgProps>
              </a:ext>
              <a:ext uri="{28A0092B-C50C-407E-A947-70E740481C1C}">
                <a14:useLocalDpi xmlns:a14="http://schemas.microsoft.com/office/drawing/2010/main" val="0"/>
              </a:ext>
            </a:extLst>
          </a:blip>
          <a:stretch>
            <a:fillRect/>
          </a:stretch>
        </p:blipFill>
        <p:spPr>
          <a:xfrm flipH="1">
            <a:off x="5175922" y="4192798"/>
            <a:ext cx="4000162" cy="2665202"/>
          </a:xfrm>
          <a:prstGeom prst="rect">
            <a:avLst/>
          </a:prstGeom>
          <a:ln>
            <a:noFill/>
          </a:ln>
          <a:effectLst>
            <a:outerShdw blurRad="292100" dist="139700" dir="2700000" algn="tl" rotWithShape="0">
              <a:srgbClr val="333333">
                <a:alpha val="65000"/>
              </a:srgbClr>
            </a:outerShdw>
          </a:effectLst>
        </p:spPr>
      </p:pic>
      <p:pic>
        <p:nvPicPr>
          <p:cNvPr id="7" name="Picture 6">
            <a:extLst>
              <a:ext uri="{FF2B5EF4-FFF2-40B4-BE49-F238E27FC236}">
                <a16:creationId xmlns:a16="http://schemas.microsoft.com/office/drawing/2014/main" id="{6C46E5AF-D1AE-47FC-B5CB-DBFE2A47A7D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9850" b="99499" l="9637" r="94994">
                        <a14:foregroundMark x1="23279" y1="96494" x2="70588" y2="88147"/>
                        <a14:foregroundMark x1="70588" y1="88147" x2="70588" y2="88147"/>
                        <a14:foregroundMark x1="89987" y1="64775" x2="94743" y2="99666"/>
                        <a14:foregroundMark x1="73592" y1="78130" x2="69587" y2="92654"/>
                        <a14:foregroundMark x1="40676" y1="77796" x2="43554" y2="84975"/>
                        <a14:foregroundMark x1="44431" y1="70117" x2="36295" y2="88481"/>
                        <a14:foregroundMark x1="18899" y1="83973" x2="19024" y2="88648"/>
                        <a14:foregroundMark x1="33667" y1="40067" x2="24656" y2="64274"/>
                        <a14:foregroundMark x1="24656" y1="64274" x2="24656" y2="64608"/>
                        <a14:foregroundMark x1="23529" y1="60601" x2="21151" y2="97997"/>
                        <a14:foregroundMark x1="47935" y1="27379" x2="30038" y2="46411"/>
                        <a14:foregroundMark x1="76471" y1="43239" x2="87985" y2="66277"/>
                        <a14:foregroundMark x1="87985" y1="66277" x2="91364" y2="80467"/>
                        <a14:foregroundMark x1="90738" y1="70284" x2="94994" y2="95659"/>
                      </a14:backgroundRemoval>
                    </a14:imgEffect>
                  </a14:imgLayer>
                </a14:imgProps>
              </a:ext>
              <a:ext uri="{28A0092B-C50C-407E-A947-70E740481C1C}">
                <a14:useLocalDpi xmlns:a14="http://schemas.microsoft.com/office/drawing/2010/main" val="0"/>
              </a:ext>
            </a:extLst>
          </a:blip>
          <a:stretch>
            <a:fillRect/>
          </a:stretch>
        </p:blipFill>
        <p:spPr>
          <a:xfrm>
            <a:off x="675906" y="5390760"/>
            <a:ext cx="1957136" cy="1467240"/>
          </a:xfrm>
          <a:prstGeom prst="rect">
            <a:avLst/>
          </a:prstGeom>
          <a:ln>
            <a:noFill/>
          </a:ln>
          <a:effectLst>
            <a:outerShdw blurRad="292100" dist="139700" dir="2700000" algn="tl" rotWithShape="0">
              <a:srgbClr val="333333">
                <a:alpha val="65000"/>
              </a:srgbClr>
            </a:outerShdw>
          </a:effectLst>
        </p:spPr>
      </p:pic>
    </p:spTree>
    <p:custDataLst>
      <p:tags r:id="rId1"/>
    </p:custDataLst>
    <p:extLst>
      <p:ext uri="{BB962C8B-B14F-4D97-AF65-F5344CB8AC3E}">
        <p14:creationId xmlns:p14="http://schemas.microsoft.com/office/powerpoint/2010/main" val="319417632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62A8DB14-2327-4C29-80FE-5903A0FD1080}"/>
              </a:ext>
            </a:extLst>
          </p:cNvPr>
          <p:cNvPicPr>
            <a:picLocks noChangeAspect="1"/>
          </p:cNvPicPr>
          <p:nvPr/>
        </p:nvPicPr>
        <p:blipFill rotWithShape="1">
          <a:blip r:embed="rId4">
            <a:extLst>
              <a:ext uri="{28A0092B-C50C-407E-A947-70E740481C1C}">
                <a14:useLocalDpi xmlns:a14="http://schemas.microsoft.com/office/drawing/2010/main" val="0"/>
              </a:ext>
            </a:extLst>
          </a:blip>
          <a:srcRect t="13999"/>
          <a:stretch/>
        </p:blipFill>
        <p:spPr>
          <a:xfrm>
            <a:off x="152400" y="200025"/>
            <a:ext cx="8775031" cy="6457949"/>
          </a:xfrm>
          <a:prstGeom prst="rect">
            <a:avLst/>
          </a:prstGeom>
          <a:ln w="228600" cap="sq" cmpd="thickThin">
            <a:solidFill>
              <a:srgbClr val="000000"/>
            </a:solidFill>
            <a:prstDash val="solid"/>
            <a:miter lim="800000"/>
          </a:ln>
          <a:effectLst>
            <a:innerShdw blurRad="76200">
              <a:srgbClr val="000000"/>
            </a:innerShdw>
          </a:effectLst>
        </p:spPr>
      </p:pic>
      <p:pic>
        <p:nvPicPr>
          <p:cNvPr id="13316" name="Picture 4" descr="lwjas0042"/>
          <p:cNvPicPr>
            <a:picLocks noChangeAspect="1" noChangeArrowheads="1"/>
          </p:cNvPicPr>
          <p:nvPr/>
        </p:nvPicPr>
        <p:blipFill rotWithShape="1">
          <a:blip r:embed="rId5">
            <a:lum bright="12000"/>
            <a:extLst>
              <a:ext uri="{BEBA8EAE-BF5A-486C-A8C5-ECC9F3942E4B}">
                <a14:imgProps xmlns:a14="http://schemas.microsoft.com/office/drawing/2010/main">
                  <a14:imgLayer r:embed="rId6">
                    <a14:imgEffect>
                      <a14:backgroundRemoval t="0" b="100000" l="0" r="100000">
                        <a14:foregroundMark x1="83008" y1="92182" x2="84473" y2="99023"/>
                        <a14:foregroundMark x1="85645" y1="76710" x2="88281" y2="80782"/>
                        <a14:foregroundMark x1="26074" y1="32410" x2="21680" y2="36808"/>
                        <a14:foregroundMark x1="11719" y1="71336" x2="10547" y2="75081"/>
                        <a14:foregroundMark x1="46387" y1="5049" x2="50391" y2="4397"/>
                        <a14:backgroundMark x1="64648" y1="22964" x2="85254" y2="34853"/>
                        <a14:backgroundMark x1="59180" y1="18567" x2="92578" y2="10098"/>
                        <a14:backgroundMark x1="37012" y1="17264" x2="10742" y2="36156"/>
                        <a14:backgroundMark x1="44727" y1="1466" x2="53223" y2="2443"/>
                        <a14:backgroundMark x1="45996" y1="3094" x2="45996" y2="3094"/>
                      </a14:backgroundRemoval>
                    </a14:imgEffect>
                  </a14:imgLayer>
                </a14:imgProps>
              </a:ext>
              <a:ext uri="{28A0092B-C50C-407E-A947-70E740481C1C}">
                <a14:useLocalDpi xmlns:a14="http://schemas.microsoft.com/office/drawing/2010/main" val="0"/>
              </a:ext>
            </a:extLst>
          </a:blip>
          <a:srcRect l="6671" t="-4021" r="5688"/>
          <a:stretch/>
        </p:blipFill>
        <p:spPr bwMode="auto">
          <a:xfrm>
            <a:off x="1367589" y="1934426"/>
            <a:ext cx="6639697" cy="4724400"/>
          </a:xfrm>
          <a:prstGeom prst="rect">
            <a:avLst/>
          </a:prstGeom>
          <a:ln>
            <a:noFill/>
          </a:ln>
          <a:effectLst>
            <a:softEdge rad="3175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8" name="Text Box 16"/>
          <p:cNvSpPr txBox="1">
            <a:spLocks noChangeArrowheads="1"/>
          </p:cNvSpPr>
          <p:nvPr/>
        </p:nvSpPr>
        <p:spPr bwMode="auto">
          <a:xfrm>
            <a:off x="152398" y="1524000"/>
            <a:ext cx="883920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1 John 1:9</a:t>
            </a:r>
          </a:p>
        </p:txBody>
      </p:sp>
      <p:sp>
        <p:nvSpPr>
          <p:cNvPr id="13329" name="Text Box 17"/>
          <p:cNvSpPr txBox="1">
            <a:spLocks noChangeArrowheads="1"/>
          </p:cNvSpPr>
          <p:nvPr/>
        </p:nvSpPr>
        <p:spPr bwMode="auto">
          <a:xfrm>
            <a:off x="152399" y="472750"/>
            <a:ext cx="8775031"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Matthew 5:16</a:t>
            </a:r>
            <a:b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b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Ephesians 4:22-30</a:t>
            </a:r>
          </a:p>
        </p:txBody>
      </p:sp>
      <p:grpSp>
        <p:nvGrpSpPr>
          <p:cNvPr id="10" name="Group 9"/>
          <p:cNvGrpSpPr/>
          <p:nvPr/>
        </p:nvGrpSpPr>
        <p:grpSpPr>
          <a:xfrm>
            <a:off x="1786251" y="4267200"/>
            <a:ext cx="2590800" cy="1219200"/>
            <a:chOff x="2667000" y="4419600"/>
            <a:chExt cx="1295400" cy="1219200"/>
          </a:xfrm>
        </p:grpSpPr>
        <p:sp>
          <p:nvSpPr>
            <p:cNvPr id="2" name="Oval 1"/>
            <p:cNvSpPr/>
            <p:nvPr/>
          </p:nvSpPr>
          <p:spPr>
            <a:xfrm>
              <a:off x="2667000" y="4419600"/>
              <a:ext cx="1219200" cy="1219200"/>
            </a:xfrm>
            <a:prstGeom prst="ellipse">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endParaRPr>
            </a:p>
          </p:txBody>
        </p:sp>
        <p:sp>
          <p:nvSpPr>
            <p:cNvPr id="8211" name="Text Box 10"/>
            <p:cNvSpPr txBox="1">
              <a:spLocks noChangeArrowheads="1"/>
            </p:cNvSpPr>
            <p:nvPr/>
          </p:nvSpPr>
          <p:spPr bwMode="auto">
            <a:xfrm>
              <a:off x="2895600" y="4921250"/>
              <a:ext cx="10668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Pride</a:t>
              </a:r>
            </a:p>
          </p:txBody>
        </p:sp>
      </p:grpSp>
      <p:grpSp>
        <p:nvGrpSpPr>
          <p:cNvPr id="9" name="Group 8"/>
          <p:cNvGrpSpPr/>
          <p:nvPr/>
        </p:nvGrpSpPr>
        <p:grpSpPr>
          <a:xfrm>
            <a:off x="2163655" y="5382065"/>
            <a:ext cx="2183344" cy="1098550"/>
            <a:chOff x="2916875" y="5534465"/>
            <a:chExt cx="1091672" cy="1098550"/>
          </a:xfrm>
        </p:grpSpPr>
        <p:sp>
          <p:nvSpPr>
            <p:cNvPr id="4" name="Rounded Rectangle 3"/>
            <p:cNvSpPr/>
            <p:nvPr/>
          </p:nvSpPr>
          <p:spPr>
            <a:xfrm>
              <a:off x="3048000" y="5534465"/>
              <a:ext cx="960547" cy="1098550"/>
            </a:xfrm>
            <a:prstGeom prst="roundRect">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endParaRPr>
            </a:p>
          </p:txBody>
        </p:sp>
        <p:sp>
          <p:nvSpPr>
            <p:cNvPr id="8205" name="Text Box 9"/>
            <p:cNvSpPr txBox="1">
              <a:spLocks noChangeArrowheads="1"/>
            </p:cNvSpPr>
            <p:nvPr/>
          </p:nvSpPr>
          <p:spPr bwMode="auto">
            <a:xfrm>
              <a:off x="2916875" y="5959915"/>
              <a:ext cx="93298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Lust</a:t>
              </a:r>
            </a:p>
          </p:txBody>
        </p:sp>
      </p:grpSp>
      <p:grpSp>
        <p:nvGrpSpPr>
          <p:cNvPr id="11" name="Group 10"/>
          <p:cNvGrpSpPr/>
          <p:nvPr/>
        </p:nvGrpSpPr>
        <p:grpSpPr>
          <a:xfrm>
            <a:off x="5122958" y="4114800"/>
            <a:ext cx="2286000" cy="1098550"/>
            <a:chOff x="5516453" y="4267200"/>
            <a:chExt cx="1143000" cy="1098550"/>
          </a:xfrm>
        </p:grpSpPr>
        <p:sp>
          <p:nvSpPr>
            <p:cNvPr id="25" name="Rounded Rectangle 24"/>
            <p:cNvSpPr/>
            <p:nvPr/>
          </p:nvSpPr>
          <p:spPr>
            <a:xfrm>
              <a:off x="5516453" y="4267200"/>
              <a:ext cx="960547" cy="1098550"/>
            </a:xfrm>
            <a:prstGeom prst="roundRect">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endParaRPr>
            </a:p>
          </p:txBody>
        </p:sp>
        <p:sp>
          <p:nvSpPr>
            <p:cNvPr id="8209" name="Text Box 11"/>
            <p:cNvSpPr txBox="1">
              <a:spLocks noChangeArrowheads="1"/>
            </p:cNvSpPr>
            <p:nvPr/>
          </p:nvSpPr>
          <p:spPr bwMode="auto">
            <a:xfrm>
              <a:off x="5592653" y="4664075"/>
              <a:ext cx="10668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Anger</a:t>
              </a:r>
            </a:p>
          </p:txBody>
        </p:sp>
      </p:grpSp>
      <p:grpSp>
        <p:nvGrpSpPr>
          <p:cNvPr id="12" name="Group 11"/>
          <p:cNvGrpSpPr/>
          <p:nvPr/>
        </p:nvGrpSpPr>
        <p:grpSpPr>
          <a:xfrm>
            <a:off x="3913987" y="4651815"/>
            <a:ext cx="4044464" cy="1600200"/>
            <a:chOff x="5597768" y="4804215"/>
            <a:chExt cx="2022232" cy="1600200"/>
          </a:xfrm>
        </p:grpSpPr>
        <p:sp>
          <p:nvSpPr>
            <p:cNvPr id="7" name="Isosceles Triangle 6"/>
            <p:cNvSpPr/>
            <p:nvPr/>
          </p:nvSpPr>
          <p:spPr>
            <a:xfrm>
              <a:off x="5597768" y="4804215"/>
              <a:ext cx="2022232" cy="1600200"/>
            </a:xfrm>
            <a:prstGeom prst="triangle">
              <a:avLst/>
            </a:prstGeom>
            <a:solidFill>
              <a:schemeClr val="tx1">
                <a:lumMod val="75000"/>
                <a:lumOff val="25000"/>
              </a:schemeClr>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800" b="1" i="0" u="none" strike="noStrike" kern="1200" cap="none" spc="0" normalizeH="0" baseline="0" noProof="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endParaRPr>
            </a:p>
          </p:txBody>
        </p:sp>
        <p:sp>
          <p:nvSpPr>
            <p:cNvPr id="8207" name="Text Box 14"/>
            <p:cNvSpPr txBox="1">
              <a:spLocks noChangeArrowheads="1"/>
            </p:cNvSpPr>
            <p:nvPr/>
          </p:nvSpPr>
          <p:spPr bwMode="auto">
            <a:xfrm>
              <a:off x="5926775" y="5681706"/>
              <a:ext cx="1562101"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scene3d>
                <a:camera prst="isometricOffAxis1Right"/>
                <a:lightRig rig="threePt" dir="t"/>
              </a:scene3d>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Black" panose="020B0604020202020204" pitchFamily="34" charset="0"/>
                  <a:ea typeface="+mn-ea"/>
                  <a:cs typeface="Arial Black" panose="020B0604020202020204" pitchFamily="34" charset="0"/>
                </a:rPr>
                <a:t>Cheating</a:t>
              </a:r>
            </a:p>
          </p:txBody>
        </p:sp>
      </p:grpSp>
    </p:spTree>
    <p:custDataLst>
      <p:tags r:id="rId1"/>
    </p:custDataLst>
    <p:extLst>
      <p:ext uri="{BB962C8B-B14F-4D97-AF65-F5344CB8AC3E}">
        <p14:creationId xmlns:p14="http://schemas.microsoft.com/office/powerpoint/2010/main" val="702697192"/>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329"/>
                                        </p:tgtEl>
                                        <p:attrNameLst>
                                          <p:attrName>style.visibility</p:attrName>
                                        </p:attrNameLst>
                                      </p:cBhvr>
                                      <p:to>
                                        <p:strVal val="visible"/>
                                      </p:to>
                                    </p:set>
                                    <p:anim calcmode="lin" valueType="num">
                                      <p:cBhvr>
                                        <p:cTn id="7" dur="1000" fill="hold"/>
                                        <p:tgtEl>
                                          <p:spTgt spid="13329"/>
                                        </p:tgtEl>
                                        <p:attrNameLst>
                                          <p:attrName>ppt_w</p:attrName>
                                        </p:attrNameLst>
                                      </p:cBhvr>
                                      <p:tavLst>
                                        <p:tav tm="0">
                                          <p:val>
                                            <p:strVal val="#ppt_w*0.70"/>
                                          </p:val>
                                        </p:tav>
                                        <p:tav tm="100000">
                                          <p:val>
                                            <p:strVal val="#ppt_w"/>
                                          </p:val>
                                        </p:tav>
                                      </p:tavLst>
                                    </p:anim>
                                    <p:anim calcmode="lin" valueType="num">
                                      <p:cBhvr>
                                        <p:cTn id="8" dur="1000" fill="hold"/>
                                        <p:tgtEl>
                                          <p:spTgt spid="13329"/>
                                        </p:tgtEl>
                                        <p:attrNameLst>
                                          <p:attrName>ppt_h</p:attrName>
                                        </p:attrNameLst>
                                      </p:cBhvr>
                                      <p:tavLst>
                                        <p:tav tm="0">
                                          <p:val>
                                            <p:strVal val="#ppt_h"/>
                                          </p:val>
                                        </p:tav>
                                        <p:tav tm="100000">
                                          <p:val>
                                            <p:strVal val="#ppt_h"/>
                                          </p:val>
                                        </p:tav>
                                      </p:tavLst>
                                    </p:anim>
                                    <p:animEffect transition="in" filter="fade">
                                      <p:cBhvr>
                                        <p:cTn id="9" dur="1000"/>
                                        <p:tgtEl>
                                          <p:spTgt spid="1332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500" fill="hold"/>
                                        <p:tgtEl>
                                          <p:spTgt spid="12"/>
                                        </p:tgtEl>
                                        <p:attrNameLst>
                                          <p:attrName>ppt_w</p:attrName>
                                        </p:attrNameLst>
                                      </p:cBhvr>
                                      <p:tavLst>
                                        <p:tav tm="0">
                                          <p:val>
                                            <p:fltVal val="0"/>
                                          </p:val>
                                        </p:tav>
                                        <p:tav tm="100000">
                                          <p:val>
                                            <p:strVal val="#ppt_w"/>
                                          </p:val>
                                        </p:tav>
                                      </p:tavLst>
                                    </p:anim>
                                    <p:anim calcmode="lin" valueType="num">
                                      <p:cBhvr>
                                        <p:cTn id="15" dur="500" fill="hold"/>
                                        <p:tgtEl>
                                          <p:spTgt spid="12"/>
                                        </p:tgtEl>
                                        <p:attrNameLst>
                                          <p:attrName>ppt_h</p:attrName>
                                        </p:attrNameLst>
                                      </p:cBhvr>
                                      <p:tavLst>
                                        <p:tav tm="0">
                                          <p:val>
                                            <p:fltVal val="0"/>
                                          </p:val>
                                        </p:tav>
                                        <p:tav tm="100000">
                                          <p:val>
                                            <p:strVal val="#ppt_h"/>
                                          </p:val>
                                        </p:tav>
                                      </p:tavLst>
                                    </p:anim>
                                    <p:animEffect transition="in" filter="fade">
                                      <p:cBhvr>
                                        <p:cTn id="16" dur="500"/>
                                        <p:tgtEl>
                                          <p:spTgt spid="12"/>
                                        </p:tgtEl>
                                      </p:cBhvr>
                                    </p:animEffect>
                                  </p:childTnLst>
                                </p:cTn>
                              </p:par>
                            </p:childTnLst>
                          </p:cTn>
                        </p:par>
                        <p:par>
                          <p:cTn id="17" fill="hold">
                            <p:stCondLst>
                              <p:cond delay="500"/>
                            </p:stCondLst>
                            <p:childTnLst>
                              <p:par>
                                <p:cTn id="18" presetID="53" presetClass="entr" presetSubtype="16" fill="hold" nodeType="afterEffect">
                                  <p:stCondLst>
                                    <p:cond delay="5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animEffect transition="in" filter="fade">
                                      <p:cBhvr>
                                        <p:cTn id="22" dur="500"/>
                                        <p:tgtEl>
                                          <p:spTgt spid="11"/>
                                        </p:tgtEl>
                                      </p:cBhvr>
                                    </p:animEffect>
                                  </p:childTnLst>
                                </p:cTn>
                              </p:par>
                            </p:childTnLst>
                          </p:cTn>
                        </p:par>
                        <p:par>
                          <p:cTn id="23" fill="hold">
                            <p:stCondLst>
                              <p:cond delay="1500"/>
                            </p:stCondLst>
                            <p:childTnLst>
                              <p:par>
                                <p:cTn id="24" presetID="53" presetClass="entr" presetSubtype="16" fill="hold" nodeType="afterEffect">
                                  <p:stCondLst>
                                    <p:cond delay="50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childTnLst>
                          </p:cTn>
                        </p:par>
                        <p:par>
                          <p:cTn id="29" fill="hold">
                            <p:stCondLst>
                              <p:cond delay="2500"/>
                            </p:stCondLst>
                            <p:childTnLst>
                              <p:par>
                                <p:cTn id="30" presetID="53" presetClass="entr" presetSubtype="16" fill="hold" nodeType="afterEffect">
                                  <p:stCondLst>
                                    <p:cond delay="50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13328"/>
                                        </p:tgtEl>
                                        <p:attrNameLst>
                                          <p:attrName>style.visibility</p:attrName>
                                        </p:attrNameLst>
                                      </p:cBhvr>
                                      <p:to>
                                        <p:strVal val="visible"/>
                                      </p:to>
                                    </p:set>
                                    <p:anim calcmode="lin" valueType="num">
                                      <p:cBhvr>
                                        <p:cTn id="39" dur="1000" fill="hold"/>
                                        <p:tgtEl>
                                          <p:spTgt spid="13328"/>
                                        </p:tgtEl>
                                        <p:attrNameLst>
                                          <p:attrName>ppt_w</p:attrName>
                                        </p:attrNameLst>
                                      </p:cBhvr>
                                      <p:tavLst>
                                        <p:tav tm="0">
                                          <p:val>
                                            <p:strVal val="#ppt_w*0.70"/>
                                          </p:val>
                                        </p:tav>
                                        <p:tav tm="100000">
                                          <p:val>
                                            <p:strVal val="#ppt_w"/>
                                          </p:val>
                                        </p:tav>
                                      </p:tavLst>
                                    </p:anim>
                                    <p:anim calcmode="lin" valueType="num">
                                      <p:cBhvr>
                                        <p:cTn id="40" dur="1000" fill="hold"/>
                                        <p:tgtEl>
                                          <p:spTgt spid="13328"/>
                                        </p:tgtEl>
                                        <p:attrNameLst>
                                          <p:attrName>ppt_h</p:attrName>
                                        </p:attrNameLst>
                                      </p:cBhvr>
                                      <p:tavLst>
                                        <p:tav tm="0">
                                          <p:val>
                                            <p:strVal val="#ppt_h"/>
                                          </p:val>
                                        </p:tav>
                                        <p:tav tm="100000">
                                          <p:val>
                                            <p:strVal val="#ppt_h"/>
                                          </p:val>
                                        </p:tav>
                                      </p:tavLst>
                                    </p:anim>
                                    <p:animEffect transition="in" filter="fade">
                                      <p:cBhvr>
                                        <p:cTn id="41" dur="1000"/>
                                        <p:tgtEl>
                                          <p:spTgt spid="13328"/>
                                        </p:tgtEl>
                                      </p:cBhvr>
                                    </p:animEffect>
                                  </p:childTnLst>
                                </p:cTn>
                              </p:par>
                            </p:childTnLst>
                          </p:cTn>
                        </p:par>
                        <p:par>
                          <p:cTn id="42" fill="hold">
                            <p:stCondLst>
                              <p:cond delay="1000"/>
                            </p:stCondLst>
                            <p:childTnLst>
                              <p:par>
                                <p:cTn id="43" presetID="10" presetClass="exit" presetSubtype="0" fill="hold" nodeType="afterEffect">
                                  <p:stCondLst>
                                    <p:cond delay="0"/>
                                  </p:stCondLst>
                                  <p:childTnLst>
                                    <p:animEffect transition="out" filter="fade">
                                      <p:cBhvr>
                                        <p:cTn id="44" dur="2000"/>
                                        <p:tgtEl>
                                          <p:spTgt spid="12"/>
                                        </p:tgtEl>
                                      </p:cBhvr>
                                    </p:animEffect>
                                    <p:set>
                                      <p:cBhvr>
                                        <p:cTn id="45" dur="1" fill="hold">
                                          <p:stCondLst>
                                            <p:cond delay="1999"/>
                                          </p:stCondLst>
                                        </p:cTn>
                                        <p:tgtEl>
                                          <p:spTgt spid="12"/>
                                        </p:tgtEl>
                                        <p:attrNameLst>
                                          <p:attrName>style.visibility</p:attrName>
                                        </p:attrNameLst>
                                      </p:cBhvr>
                                      <p:to>
                                        <p:strVal val="hidden"/>
                                      </p:to>
                                    </p:set>
                                  </p:childTnLst>
                                </p:cTn>
                              </p:par>
                            </p:childTnLst>
                          </p:cTn>
                        </p:par>
                        <p:par>
                          <p:cTn id="46" fill="hold">
                            <p:stCondLst>
                              <p:cond delay="3000"/>
                            </p:stCondLst>
                            <p:childTnLst>
                              <p:par>
                                <p:cTn id="47" presetID="10" presetClass="exit" presetSubtype="0" fill="hold" nodeType="afterEffect">
                                  <p:stCondLst>
                                    <p:cond delay="0"/>
                                  </p:stCondLst>
                                  <p:childTnLst>
                                    <p:animEffect transition="out" filter="fade">
                                      <p:cBhvr>
                                        <p:cTn id="48" dur="2000"/>
                                        <p:tgtEl>
                                          <p:spTgt spid="9"/>
                                        </p:tgtEl>
                                      </p:cBhvr>
                                    </p:animEffect>
                                    <p:set>
                                      <p:cBhvr>
                                        <p:cTn id="49" dur="1" fill="hold">
                                          <p:stCondLst>
                                            <p:cond delay="1999"/>
                                          </p:stCondLst>
                                        </p:cTn>
                                        <p:tgtEl>
                                          <p:spTgt spid="9"/>
                                        </p:tgtEl>
                                        <p:attrNameLst>
                                          <p:attrName>style.visibility</p:attrName>
                                        </p:attrNameLst>
                                      </p:cBhvr>
                                      <p:to>
                                        <p:strVal val="hidden"/>
                                      </p:to>
                                    </p:set>
                                  </p:childTnLst>
                                </p:cTn>
                              </p:par>
                            </p:childTnLst>
                          </p:cTn>
                        </p:par>
                        <p:par>
                          <p:cTn id="50" fill="hold">
                            <p:stCondLst>
                              <p:cond delay="5000"/>
                            </p:stCondLst>
                            <p:childTnLst>
                              <p:par>
                                <p:cTn id="51" presetID="10" presetClass="exit" presetSubtype="0" fill="hold" nodeType="afterEffect">
                                  <p:stCondLst>
                                    <p:cond delay="0"/>
                                  </p:stCondLst>
                                  <p:childTnLst>
                                    <p:animEffect transition="out" filter="fade">
                                      <p:cBhvr>
                                        <p:cTn id="52" dur="2000"/>
                                        <p:tgtEl>
                                          <p:spTgt spid="11"/>
                                        </p:tgtEl>
                                      </p:cBhvr>
                                    </p:animEffect>
                                    <p:set>
                                      <p:cBhvr>
                                        <p:cTn id="53" dur="1" fill="hold">
                                          <p:stCondLst>
                                            <p:cond delay="1999"/>
                                          </p:stCondLst>
                                        </p:cTn>
                                        <p:tgtEl>
                                          <p:spTgt spid="11"/>
                                        </p:tgtEl>
                                        <p:attrNameLst>
                                          <p:attrName>style.visibility</p:attrName>
                                        </p:attrNameLst>
                                      </p:cBhvr>
                                      <p:to>
                                        <p:strVal val="hidden"/>
                                      </p:to>
                                    </p:set>
                                  </p:childTnLst>
                                </p:cTn>
                              </p:par>
                            </p:childTnLst>
                          </p:cTn>
                        </p:par>
                        <p:par>
                          <p:cTn id="54" fill="hold">
                            <p:stCondLst>
                              <p:cond delay="7000"/>
                            </p:stCondLst>
                            <p:childTnLst>
                              <p:par>
                                <p:cTn id="55" presetID="10" presetClass="exit" presetSubtype="0" fill="hold" nodeType="afterEffect">
                                  <p:stCondLst>
                                    <p:cond delay="0"/>
                                  </p:stCondLst>
                                  <p:childTnLst>
                                    <p:animEffect transition="out" filter="fade">
                                      <p:cBhvr>
                                        <p:cTn id="56" dur="2000"/>
                                        <p:tgtEl>
                                          <p:spTgt spid="10"/>
                                        </p:tgtEl>
                                      </p:cBhvr>
                                    </p:animEffect>
                                    <p:set>
                                      <p:cBhvr>
                                        <p:cTn id="57" dur="1" fill="hold">
                                          <p:stCondLst>
                                            <p:cond delay="1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8" grpId="0"/>
      <p:bldP spid="13329"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4E76B505-F7B6-45B3-B691-421662820CB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4000" b="1" kern="0" dirty="0">
                <a:solidFill>
                  <a:srgbClr val="FFFFFF"/>
                </a:solidFill>
                <a:effectLst>
                  <a:glow rad="228600">
                    <a:srgbClr val="000000"/>
                  </a:glow>
                </a:effectLst>
                <a:latin typeface="Arial"/>
                <a:cs typeface="Arial"/>
              </a:rPr>
              <a:t>2. By the Pharisees and Herodians</a:t>
            </a:r>
            <a:endParaRPr kumimoji="0" lang="en-US" sz="4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a:solidFill>
                  <a:srgbClr val="FFFFFF"/>
                </a:solidFill>
                <a:effectLst>
                  <a:outerShdw blurRad="38100" dist="38100" dir="2700000" algn="tl">
                    <a:srgbClr val="000000"/>
                  </a:outerShdw>
                </a:effectLst>
                <a:latin typeface="Arial"/>
                <a:ea typeface="ＭＳ Ｐゴシック" charset="0"/>
                <a:cs typeface="Arial"/>
              </a:rPr>
              <a:t>§ 144</a:t>
            </a:r>
          </a:p>
          <a:p>
            <a:pPr lvl="0" algn="ctr" defTabSz="914400" fontAlgn="base">
              <a:spcBef>
                <a:spcPct val="20000"/>
              </a:spcBef>
              <a:buClr>
                <a:srgbClr val="FFCC00"/>
              </a:buClr>
              <a:buSzPct val="70000"/>
              <a:defRPr/>
            </a:pPr>
            <a:r>
              <a:rPr lang="de-DE" sz="2800" b="1" i="1" kern="0">
                <a:solidFill>
                  <a:srgbClr val="FFFFFF"/>
                </a:solidFill>
                <a:effectLst>
                  <a:outerShdw blurRad="38100" dist="38100" dir="2700000" algn="tl">
                    <a:srgbClr val="000000"/>
                  </a:outerShdw>
                </a:effectLst>
                <a:latin typeface="Arial"/>
                <a:ea typeface="ＭＳ Ｐゴシック" charset="0"/>
                <a:cs typeface="Arial"/>
              </a:rPr>
              <a:t>Matthew 22:15-22; Mark 12:13-17; Luke 20:20-26</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defRPr/>
            </a:pPr>
            <a:r>
              <a:rPr lang="en-US" sz="3200" b="1" kern="0" dirty="0">
                <a:solidFill>
                  <a:srgbClr val="FFFFFF"/>
                </a:solidFill>
                <a:effectLst>
                  <a:glow rad="228600">
                    <a:srgbClr val="220011"/>
                  </a:glow>
                </a:effectLst>
                <a:latin typeface="Arial"/>
                <a:ea typeface="ＭＳ Ｐゴシック" charset="0"/>
                <a:cs typeface="Arial"/>
              </a:rPr>
              <a:t>Jesus teaches allegiance first to God but also to the Romans, thus not alienating him from Israel nor inciting rebellion against Rome</a:t>
            </a:r>
          </a:p>
        </p:txBody>
      </p:sp>
    </p:spTree>
    <p:extLst>
      <p:ext uri="{BB962C8B-B14F-4D97-AF65-F5344CB8AC3E}">
        <p14:creationId xmlns:p14="http://schemas.microsoft.com/office/powerpoint/2010/main" val="132449582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07504" y="0"/>
            <a:ext cx="6984776" cy="6804038"/>
          </a:xfrm>
          <a:prstGeom prst="rect">
            <a:avLst/>
          </a:prstGeom>
        </p:spPr>
      </p:pic>
      <p:sp>
        <p:nvSpPr>
          <p:cNvPr id="3" name="Title 2"/>
          <p:cNvSpPr>
            <a:spLocks noGrp="1"/>
          </p:cNvSpPr>
          <p:nvPr>
            <p:ph type="title" idx="4294967295"/>
          </p:nvPr>
        </p:nvSpPr>
        <p:spPr>
          <a:xfrm>
            <a:off x="0" y="3356992"/>
            <a:ext cx="2987824" cy="1728192"/>
          </a:xfrm>
          <a:solidFill>
            <a:schemeClr val="bg1"/>
          </a:solidFill>
        </p:spPr>
        <p:txBody>
          <a:bodyPr/>
          <a:lstStyle/>
          <a:p>
            <a:pPr algn="l"/>
            <a:r>
              <a:rPr lang="en-US" b="1"/>
              <a:t>A Silver</a:t>
            </a:r>
            <a:r>
              <a:rPr lang="en-US" b="1" baseline="0"/>
              <a:t> Denarius</a:t>
            </a:r>
            <a:endParaRPr lang="en-US" b="1"/>
          </a:p>
        </p:txBody>
      </p:sp>
      <p:sp>
        <p:nvSpPr>
          <p:cNvPr id="4" name="Title 2"/>
          <p:cNvSpPr txBox="1">
            <a:spLocks/>
          </p:cNvSpPr>
          <p:nvPr/>
        </p:nvSpPr>
        <p:spPr bwMode="auto">
          <a:xfrm>
            <a:off x="5940152" y="6453336"/>
            <a:ext cx="3203848" cy="397768"/>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a:ea typeface="Osaka"/>
              </a:rPr>
              <a:t>Logos Bible Software</a:t>
            </a:r>
          </a:p>
        </p:txBody>
      </p:sp>
      <p:sp>
        <p:nvSpPr>
          <p:cNvPr id="5" name="Title 2"/>
          <p:cNvSpPr txBox="1">
            <a:spLocks/>
          </p:cNvSpPr>
          <p:nvPr/>
        </p:nvSpPr>
        <p:spPr bwMode="auto">
          <a:xfrm>
            <a:off x="4067944" y="44624"/>
            <a:ext cx="5098297" cy="2232248"/>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Osaka"/>
              </a:rPr>
              <a:t>SILVER DENARIUS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a:ea typeface="Osaka"/>
              </a:rPr>
              <a:t>The denarius was considered a fair day</a:t>
            </a:r>
            <a:r>
              <a:rPr kumimoji="0" lang="mr-IN" sz="1400" b="0" i="0" u="none" strike="noStrike" kern="1200" cap="none" spc="0" normalizeH="0" baseline="0" noProof="0">
                <a:ln>
                  <a:noFill/>
                </a:ln>
                <a:solidFill>
                  <a:srgbClr val="000000"/>
                </a:solidFill>
                <a:effectLst/>
                <a:uLnTx/>
                <a:uFillTx/>
                <a:latin typeface="Arial"/>
                <a:ea typeface="Osaka"/>
              </a:rPr>
              <a:t>'</a:t>
            </a:r>
            <a:r>
              <a:rPr kumimoji="0" lang="en-US" sz="1400" b="0" i="0" u="none" strike="noStrike" kern="1200" cap="none" spc="0" normalizeH="0" baseline="0" noProof="0">
                <a:ln>
                  <a:noFill/>
                </a:ln>
                <a:solidFill>
                  <a:srgbClr val="000000"/>
                </a:solidFill>
                <a:effectLst/>
                <a:uLnTx/>
                <a:uFillTx/>
                <a:latin typeface="Arial"/>
                <a:ea typeface="Osaka"/>
              </a:rPr>
              <a:t>s pay for a common labor in the first century. Jesus asked to see this coin when asked if it were lawful to pay taxes to Caesar (Matt 22:18).</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Osaka"/>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Osaka"/>
              </a:rPr>
              <a:t>What one coin could buy: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a:ea typeface="Osaka"/>
              </a:rPr>
              <a:t>15 lbs. of wheat (in a basket)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a:ea typeface="Osaka"/>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Osaka"/>
              </a:rPr>
              <a:t>Translation of coin text: </a:t>
            </a:r>
            <a:r>
              <a:rPr kumimoji="0" lang="mr-IN" sz="1400" b="0" i="0" u="none" strike="noStrike" kern="1200" cap="none" spc="0" normalizeH="0" baseline="0" noProof="0">
                <a:ln>
                  <a:noFill/>
                </a:ln>
                <a:solidFill>
                  <a:srgbClr val="000000"/>
                </a:solidFill>
                <a:effectLst/>
                <a:uLnTx/>
                <a:uFillTx/>
                <a:latin typeface="Arial"/>
                <a:ea typeface="Osaka"/>
              </a:rPr>
              <a:t>"</a:t>
            </a:r>
            <a:r>
              <a:rPr kumimoji="0" lang="en-US" sz="1400" b="0" i="0" u="none" strike="noStrike" kern="1200" cap="none" spc="0" normalizeH="0" baseline="0" noProof="0">
                <a:ln>
                  <a:noFill/>
                </a:ln>
                <a:solidFill>
                  <a:srgbClr val="000000"/>
                </a:solidFill>
                <a:effectLst/>
                <a:uLnTx/>
                <a:uFillTx/>
                <a:latin typeface="Arial"/>
                <a:ea typeface="Osaka"/>
              </a:rPr>
              <a:t>Tiberius Caesar, son of the divine [Augustus], [himself now] Augustus</a:t>
            </a:r>
            <a:r>
              <a:rPr kumimoji="0" lang="mr-IN" sz="1400" b="0" i="0" u="none" strike="noStrike" kern="1200" cap="none" spc="0" normalizeH="0" baseline="0" noProof="0">
                <a:ln>
                  <a:noFill/>
                </a:ln>
                <a:solidFill>
                  <a:srgbClr val="000000"/>
                </a:solidFill>
                <a:effectLst/>
                <a:uLnTx/>
                <a:uFillTx/>
                <a:latin typeface="Arial"/>
                <a:ea typeface="Osaka"/>
              </a:rPr>
              <a:t>"</a:t>
            </a:r>
            <a:endParaRPr kumimoji="0" lang="en-US" sz="1400" b="1" i="0" u="none" strike="noStrike" kern="1200" cap="none" spc="0" normalizeH="0" baseline="0" noProof="0">
              <a:ln>
                <a:noFill/>
              </a:ln>
              <a:solidFill>
                <a:srgbClr val="000000"/>
              </a:solidFill>
              <a:effectLst/>
              <a:uLnTx/>
              <a:uFillTx/>
              <a:latin typeface="Arial"/>
              <a:ea typeface="Osaka"/>
            </a:endParaRPr>
          </a:p>
        </p:txBody>
      </p:sp>
      <p:sp>
        <p:nvSpPr>
          <p:cNvPr id="8" name="Rounded Rectangle 7">
            <a:extLst>
              <a:ext uri="{FF2B5EF4-FFF2-40B4-BE49-F238E27FC236}">
                <a16:creationId xmlns:a16="http://schemas.microsoft.com/office/drawing/2014/main" id="{CCC66353-6FB3-5F47-B6F2-5F01CE4280DA}"/>
              </a:ext>
            </a:extLst>
          </p:cNvPr>
          <p:cNvSpPr/>
          <p:nvPr/>
        </p:nvSpPr>
        <p:spPr bwMode="auto">
          <a:xfrm rot="21014827">
            <a:off x="4421041" y="5940809"/>
            <a:ext cx="864096" cy="370003"/>
          </a:xfrm>
          <a:prstGeom prst="roundRect">
            <a:avLst/>
          </a:prstGeom>
          <a:solidFill>
            <a:schemeClr val="accent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12" charset="0"/>
              <a:ea typeface="ＭＳ Ｐゴシック" pitchFamily="-112" charset="-128"/>
              <a:cs typeface="ＭＳ Ｐゴシック" pitchFamily="-112" charset="-128"/>
            </a:endParaRPr>
          </a:p>
        </p:txBody>
      </p:sp>
      <p:sp>
        <p:nvSpPr>
          <p:cNvPr id="6" name="Title 2"/>
          <p:cNvSpPr txBox="1">
            <a:spLocks/>
          </p:cNvSpPr>
          <p:nvPr/>
        </p:nvSpPr>
        <p:spPr bwMode="auto">
          <a:xfrm>
            <a:off x="0" y="5013176"/>
            <a:ext cx="4572000" cy="1656184"/>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Osaka"/>
              </a:rPr>
              <a:t>When the Pharisees asked Jesus if it was lawful to pay taxes to Caesar, Jesus asked to see a coin for the tax. They gave him a denarius like this. The motto on this coin proclaims Tiberius to be the son of the divine Caesar who preceded him. Jesus, the true Son of God, would have recognized the irony of Tiberius</a:t>
            </a:r>
            <a:r>
              <a:rPr kumimoji="0" lang="mr-IN" sz="1400" b="0" i="0" u="none" strike="noStrike" kern="1200" cap="none" spc="0" normalizeH="0" baseline="0" noProof="0" dirty="0">
                <a:ln>
                  <a:noFill/>
                </a:ln>
                <a:solidFill>
                  <a:srgbClr val="000000"/>
                </a:solidFill>
                <a:effectLst/>
                <a:uLnTx/>
                <a:uFillTx/>
                <a:latin typeface="Arial"/>
                <a:ea typeface="Osaka"/>
              </a:rPr>
              <a:t>'</a:t>
            </a:r>
            <a:r>
              <a:rPr kumimoji="0" lang="en-US" sz="1400" b="0" i="0" u="none" strike="noStrike" kern="1200" cap="none" spc="0" normalizeH="0" baseline="0" noProof="0" dirty="0">
                <a:ln>
                  <a:noFill/>
                </a:ln>
                <a:solidFill>
                  <a:srgbClr val="000000"/>
                </a:solidFill>
                <a:effectLst/>
                <a:uLnTx/>
                <a:uFillTx/>
                <a:latin typeface="Arial"/>
                <a:ea typeface="Osaka"/>
              </a:rPr>
              <a:t>s claim (Matt 22:17-22; Mark 12:14-17; Luke 20:21-26).</a:t>
            </a:r>
            <a:endParaRPr kumimoji="0" lang="en-US" sz="1200" b="0" i="0" u="none" strike="noStrike" kern="1200" cap="none" spc="0" normalizeH="0" baseline="0" noProof="0" dirty="0">
              <a:ln>
                <a:noFill/>
              </a:ln>
              <a:solidFill>
                <a:srgbClr val="000000"/>
              </a:solidFill>
              <a:effectLst/>
              <a:uLnTx/>
              <a:uFillTx/>
              <a:latin typeface="Arial"/>
              <a:ea typeface="Osaka"/>
            </a:endParaRPr>
          </a:p>
        </p:txBody>
      </p:sp>
    </p:spTree>
    <p:extLst>
      <p:ext uri="{BB962C8B-B14F-4D97-AF65-F5344CB8AC3E}">
        <p14:creationId xmlns:p14="http://schemas.microsoft.com/office/powerpoint/2010/main" val="74773405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742402"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46038" y="1371600"/>
            <a:ext cx="9226551" cy="5486400"/>
          </a:xfrm>
          <a:solidFill>
            <a:srgbClr val="800000"/>
          </a:solidFill>
        </p:spPr>
      </p:pic>
      <p:sp>
        <p:nvSpPr>
          <p:cNvPr id="742403" name="Rectangle 5"/>
          <p:cNvSpPr>
            <a:spLocks noGrp="1" noChangeArrowheads="1"/>
          </p:cNvSpPr>
          <p:nvPr>
            <p:ph type="title"/>
          </p:nvPr>
        </p:nvSpPr>
        <p:spPr>
          <a:xfrm>
            <a:off x="702476" y="22225"/>
            <a:ext cx="7611740" cy="1349375"/>
          </a:xfrm>
          <a:solidFill>
            <a:schemeClr val="hlink"/>
          </a:solidFill>
          <a:ln w="57150">
            <a:noFill/>
            <a:miter lim="800000"/>
            <a:headEnd/>
            <a:tailEnd/>
          </a:ln>
        </p:spPr>
        <p:txBody>
          <a:bodyPr/>
          <a:lstStyle/>
          <a:p>
            <a:r>
              <a:rPr lang="en-US" sz="4800" b="1" dirty="0">
                <a:solidFill>
                  <a:srgbClr val="800000"/>
                </a:solidFill>
                <a:latin typeface="Arial" charset="0"/>
                <a:ea typeface="ＭＳ Ｐゴシック" charset="0"/>
              </a:rPr>
              <a:t>Daniel</a:t>
            </a:r>
            <a:r>
              <a:rPr lang="fr-FR" altLang="ja-JP" sz="4800" b="1" dirty="0">
                <a:solidFill>
                  <a:srgbClr val="800000"/>
                </a:solidFill>
                <a:latin typeface="Arial" charset="0"/>
                <a:ea typeface="ＭＳ Ｐゴシック" charset="0"/>
              </a:rPr>
              <a:t>'</a:t>
            </a:r>
            <a:r>
              <a:rPr lang="en-US" altLang="ja-JP" sz="4800" b="1" dirty="0">
                <a:solidFill>
                  <a:srgbClr val="800000"/>
                </a:solidFill>
                <a:latin typeface="Arial" charset="0"/>
                <a:ea typeface="ＭＳ Ｐゴシック" charset="0"/>
              </a:rPr>
              <a:t>s 70 Weeks </a:t>
            </a:r>
            <a:br>
              <a:rPr lang="en-US" altLang="ja-JP" sz="4800" b="1" dirty="0">
                <a:solidFill>
                  <a:srgbClr val="800000"/>
                </a:solidFill>
                <a:latin typeface="Arial" charset="0"/>
                <a:ea typeface="ＭＳ Ｐゴシック" charset="0"/>
              </a:rPr>
            </a:br>
            <a:r>
              <a:rPr lang="en-US" altLang="ja-JP" sz="3200" b="1" dirty="0">
                <a:solidFill>
                  <a:srgbClr val="800000"/>
                </a:solidFill>
                <a:latin typeface="Arial" charset="0"/>
                <a:ea typeface="ＭＳ Ｐゴシック" charset="0"/>
              </a:rPr>
              <a:t>(Dan. 9:24-27)</a:t>
            </a:r>
            <a:endParaRPr lang="en-US" sz="3200" b="1" dirty="0">
              <a:solidFill>
                <a:srgbClr val="800000"/>
              </a:solidFill>
              <a:latin typeface="Arial" charset="0"/>
              <a:ea typeface="ＭＳ Ｐゴシック" charset="0"/>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8" name="Oval 8"/>
          <p:cNvSpPr>
            <a:spLocks noChangeArrowheads="1"/>
          </p:cNvSpPr>
          <p:nvPr/>
        </p:nvSpPr>
        <p:spPr bwMode="auto">
          <a:xfrm>
            <a:off x="1547813" y="4489450"/>
            <a:ext cx="2160587" cy="685800"/>
          </a:xfrm>
          <a:prstGeom prst="ellipse">
            <a:avLst/>
          </a:prstGeom>
          <a:noFill/>
          <a:ln w="7620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09" name="Text Box 9"/>
          <p:cNvSpPr txBox="1">
            <a:spLocks noChangeArrowheads="1"/>
          </p:cNvSpPr>
          <p:nvPr/>
        </p:nvSpPr>
        <p:spPr bwMode="auto">
          <a:xfrm>
            <a:off x="755650" y="6381750"/>
            <a:ext cx="1295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mic Sans MS" charset="0"/>
                <a:ea typeface="ＭＳ Ｐゴシック" charset="0"/>
              </a:rPr>
              <a:t>444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rPr>
              <a:t>BC</a:t>
            </a:r>
          </a:p>
        </p:txBody>
      </p:sp>
      <p:sp>
        <p:nvSpPr>
          <p:cNvPr id="563210" name="Text Box 10"/>
          <p:cNvSpPr txBox="1">
            <a:spLocks noChangeArrowheads="1"/>
          </p:cNvSpPr>
          <p:nvPr/>
        </p:nvSpPr>
        <p:spPr bwMode="auto">
          <a:xfrm>
            <a:off x="2987675" y="6381750"/>
            <a:ext cx="1295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rPr>
              <a:t>AD </a:t>
            </a:r>
            <a:r>
              <a:rPr kumimoji="0" lang="en-US" sz="2400" b="1" i="0" u="none" strike="noStrike" kern="1200" cap="none" spc="0" normalizeH="0" baseline="0" noProof="0">
                <a:ln>
                  <a:noFill/>
                </a:ln>
                <a:solidFill>
                  <a:srgbClr val="FF0000"/>
                </a:solidFill>
                <a:effectLst/>
                <a:uLnTx/>
                <a:uFillTx/>
                <a:latin typeface="Comic Sans MS" charset="0"/>
                <a:ea typeface="ＭＳ Ｐゴシック" charset="0"/>
              </a:rPr>
              <a:t>33</a:t>
            </a:r>
            <a:r>
              <a:rPr kumimoji="0" lang="en-US" sz="2400" b="0" i="0" u="none" strike="noStrike" kern="1200" cap="none" spc="0" normalizeH="0" baseline="0" noProof="0">
                <a:ln>
                  <a:noFill/>
                </a:ln>
                <a:solidFill>
                  <a:srgbClr val="000000"/>
                </a:solidFill>
                <a:effectLst/>
                <a:uLnTx/>
                <a:uFillTx/>
                <a:latin typeface="Comic Sans MS" charset="0"/>
                <a:ea typeface="ＭＳ Ｐゴシック" charset="0"/>
              </a:rPr>
              <a:t> </a:t>
            </a:r>
          </a:p>
        </p:txBody>
      </p:sp>
      <p:sp>
        <p:nvSpPr>
          <p:cNvPr id="563211" name="AutoShape 11"/>
          <p:cNvSpPr>
            <a:spLocks noChangeArrowheads="1"/>
          </p:cNvSpPr>
          <p:nvPr/>
        </p:nvSpPr>
        <p:spPr bwMode="auto">
          <a:xfrm>
            <a:off x="2051050" y="6413500"/>
            <a:ext cx="936625" cy="466725"/>
          </a:xfrm>
          <a:prstGeom prst="homePlate">
            <a:avLst>
              <a:gd name="adj" fmla="val 25000"/>
            </a:avLst>
          </a:prstGeom>
          <a:solidFill>
            <a:schemeClr val="accent1"/>
          </a:solidFill>
          <a:ln w="9525">
            <a:solidFill>
              <a:schemeClr val="tx1"/>
            </a:solidFill>
            <a:miter lim="800000"/>
            <a:headEnd/>
            <a:tailEnd type="none" w="lg" len="lg"/>
          </a:ln>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3212" name="Text Box 12"/>
          <p:cNvSpPr txBox="1">
            <a:spLocks noChangeArrowheads="1"/>
          </p:cNvSpPr>
          <p:nvPr/>
        </p:nvSpPr>
        <p:spPr bwMode="auto">
          <a:xfrm>
            <a:off x="1801018" y="5975985"/>
            <a:ext cx="1654175" cy="548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Comic Sans MS" charset="0"/>
                <a:ea typeface="ＭＳ Ｐゴシック" charset="0"/>
              </a:rPr>
              <a:t>69 Weeks</a:t>
            </a:r>
            <a:endParaRPr kumimoji="0" lang="en-US" sz="1800" b="1" i="0" u="none" strike="noStrike" kern="1200" cap="none" spc="0" normalizeH="0" baseline="0" noProof="0" dirty="0">
              <a:ln>
                <a:noFill/>
              </a:ln>
              <a:solidFill>
                <a:srgbClr val="FF0000"/>
              </a:solidFill>
              <a:effectLst/>
              <a:uLnTx/>
              <a:uFillTx/>
              <a:latin typeface="Comic Sans MS" charset="0"/>
              <a:ea typeface="ＭＳ Ｐゴシック" charset="0"/>
            </a:endParaRPr>
          </a:p>
        </p:txBody>
      </p:sp>
      <p:sp>
        <p:nvSpPr>
          <p:cNvPr id="10"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332</a:t>
            </a:r>
          </a:p>
        </p:txBody>
      </p:sp>
      <p:sp>
        <p:nvSpPr>
          <p:cNvPr id="12" name="Text Box 1028"/>
          <p:cNvSpPr txBox="1">
            <a:spLocks noChangeArrowheads="1"/>
          </p:cNvSpPr>
          <p:nvPr/>
        </p:nvSpPr>
        <p:spPr bwMode="auto">
          <a:xfrm>
            <a:off x="702476" y="1332730"/>
            <a:ext cx="761174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R. Ludwigson, </a:t>
            </a:r>
            <a:r>
              <a:rPr kumimoji="0" lang="en-US" sz="14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A Survey of Bible Prophecy</a:t>
            </a:r>
            <a:r>
              <a:rPr kumimoji="0" lang="en-US" sz="1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 (Grand Rapids: Zondervan, 1975), 49</a:t>
            </a:r>
          </a:p>
        </p:txBody>
      </p:sp>
    </p:spTree>
    <p:extLst>
      <p:ext uri="{BB962C8B-B14F-4D97-AF65-F5344CB8AC3E}">
        <p14:creationId xmlns:p14="http://schemas.microsoft.com/office/powerpoint/2010/main" val="7512287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1BB9A269-49A9-485B-83E0-C488BAF841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000" b="1" kern="0" dirty="0">
                <a:solidFill>
                  <a:srgbClr val="FFFFFF"/>
                </a:solidFill>
                <a:effectLst>
                  <a:glow rad="228600">
                    <a:srgbClr val="000000"/>
                  </a:glow>
                </a:effectLst>
                <a:latin typeface="Arial"/>
                <a:cs typeface="Arial"/>
              </a:rPr>
              <a:t>3. By the Sadducees</a:t>
            </a:r>
            <a:endParaRPr kumimoji="0" lang="en-US" sz="4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145</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22:23-33; Mark 12:18-27; Luke 20:27-40</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132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US" sz="3200" b="1" kern="0" dirty="0">
                <a:solidFill>
                  <a:srgbClr val="FFFFFF"/>
                </a:solidFill>
                <a:effectLst>
                  <a:glow rad="228600">
                    <a:srgbClr val="220011"/>
                  </a:glow>
                </a:effectLst>
                <a:latin typeface="Arial"/>
                <a:ea typeface="ＭＳ Ｐゴシック" charset="0"/>
                <a:cs typeface="Arial"/>
              </a:rPr>
              <a:t>Jesus affirms the resurrection of patriarchs to take part in the Abrahamic promises to defeat  the disbelieving and cunning Sadducees</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331544254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"If one of your countrymen becomes poor and sells some of his property, his nearest relative is to come and redeem what his countryman has sold."         </a:t>
            </a:r>
            <a:endPar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Leviticus 25:25 (NIV)</a:t>
            </a: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56323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"If brothers are living together and one of them dies without a son, his widow must not marry outside the family. Her husband</a:t>
            </a:r>
            <a:r>
              <a:rPr kumimoji="0" lang="fr-FR" altLang="ja-JP"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s brother shall take her and marry her and fulfill the duty of a brother-in-law to her.  The first son she bears shall carry on the name of the dead brother so that his name will not be blotted out from Israel."           </a:t>
            </a: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Deuteronomy 25:5-6 (NIV)</a:t>
            </a: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581697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"That same day the Sadducees, who say there is no resurrection, came to him with a question. </a:t>
            </a:r>
            <a:r>
              <a:rPr kumimoji="0" lang="en-US" sz="3600" b="1" i="1" u="none" strike="noStrike" kern="1200" cap="none" spc="0" normalizeH="0" baseline="30000" noProof="0" dirty="0">
                <a:ln>
                  <a:noFill/>
                </a:ln>
                <a:solidFill>
                  <a:srgbClr val="FFFFFF"/>
                </a:solidFill>
                <a:effectLst>
                  <a:glow rad="101600">
                    <a:srgbClr val="000000"/>
                  </a:glow>
                </a:effectLst>
                <a:uLnTx/>
                <a:uFillTx/>
                <a:latin typeface="Arial"/>
                <a:ea typeface="ＭＳ Ｐゴシック" charset="0"/>
                <a:cs typeface="Arial"/>
              </a:rPr>
              <a:t> </a:t>
            </a:r>
            <a:r>
              <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'Teacher,' they said, 'Moses told us that if a man dies without having children, his brother must marry the widow and have children for him.'"</a:t>
            </a:r>
            <a:endParaRPr kumimoji="0" lang="en-US" sz="3600" b="1" i="1" u="none" strike="noStrike" kern="1200" cap="none" spc="0" normalizeH="0" baseline="30000" noProof="0" dirty="0">
              <a:ln>
                <a:noFill/>
              </a:ln>
              <a:solidFill>
                <a:srgbClr val="FFFFFF"/>
              </a:solidFill>
              <a:effectLst>
                <a:glow rad="101600">
                  <a:srgbClr val="000000"/>
                </a:glow>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Matthew 22:23-24 (NIV)</a:t>
            </a:r>
            <a:endParaRPr kumimoji="0" lang="en-US" sz="3600" b="1" i="1"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2500" name="Text Box 420"/>
          <p:cNvSpPr txBox="1">
            <a:spLocks noChangeArrowheads="1"/>
          </p:cNvSpPr>
          <p:nvPr/>
        </p:nvSpPr>
        <p:spPr bwMode="auto">
          <a:xfrm>
            <a:off x="647700" y="4281488"/>
            <a:ext cx="8001000" cy="184665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"Now there were seven brothers among us."</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22:25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3525" name="Text Box 421"/>
          <p:cNvSpPr txBox="1">
            <a:spLocks noChangeArrowheads="1"/>
          </p:cNvSpPr>
          <p:nvPr/>
        </p:nvSpPr>
        <p:spPr bwMode="auto">
          <a:xfrm>
            <a:off x="647700" y="4251325"/>
            <a:ext cx="80010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"The first one married and died, and since he had no children, he left his wife to his brother."</a:t>
            </a: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22:25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4247" name="Text Box 119"/>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"The same thing happened to the second</a:t>
            </a: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4" name="Text Box 426"/>
          <p:cNvSpPr txBox="1">
            <a:spLocks noChangeArrowheads="1"/>
          </p:cNvSpPr>
          <p:nvPr/>
        </p:nvSpPr>
        <p:spPr bwMode="auto">
          <a:xfrm>
            <a:off x="647700" y="5410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right on down to the seventh."</a:t>
            </a: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6" name="Text Box 428"/>
          <p:cNvSpPr txBox="1">
            <a:spLocks noChangeArrowheads="1"/>
          </p:cNvSpPr>
          <p:nvPr/>
        </p:nvSpPr>
        <p:spPr bwMode="auto">
          <a:xfrm>
            <a:off x="387424" y="4797152"/>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and third brother, </a:t>
            </a: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22:26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944556"/>
                                        </p:tgtEl>
                                        <p:attrNameLst>
                                          <p:attrName>style.visibility</p:attrName>
                                        </p:attrNameLst>
                                      </p:cBhvr>
                                      <p:to>
                                        <p:strVal val="visible"/>
                                      </p:to>
                                    </p:set>
                                    <p:animEffect transition="in" filter="dissolve">
                                      <p:cBhvr>
                                        <p:cTn id="11" dur="500"/>
                                        <p:tgtEl>
                                          <p:spTgt spid="944556"/>
                                        </p:tgtEl>
                                      </p:cBhvr>
                                    </p:animEffect>
                                  </p:childTnLst>
                                </p:cTn>
                              </p:par>
                            </p:childTnLst>
                          </p:cTn>
                        </p:par>
                        <p:par>
                          <p:cTn id="12" fill="hold" nodeType="afterGroup">
                            <p:stCondLst>
                              <p:cond delay="5000"/>
                            </p:stCondLst>
                            <p:childTnLst>
                              <p:par>
                                <p:cTn id="13" presetID="22" presetClass="entr" presetSubtype="4" fill="hold" grpId="0" nodeType="afterEffect">
                                  <p:stCondLst>
                                    <p:cond delay="1000"/>
                                  </p:stCondLst>
                                  <p:childTnLst>
                                    <p:set>
                                      <p:cBhvr>
                                        <p:cTn id="14" dur="1" fill="hold">
                                          <p:stCondLst>
                                            <p:cond delay="0"/>
                                          </p:stCondLst>
                                        </p:cTn>
                                        <p:tgtEl>
                                          <p:spTgt spid="944551"/>
                                        </p:tgtEl>
                                        <p:attrNameLst>
                                          <p:attrName>style.visibility</p:attrName>
                                        </p:attrNameLst>
                                      </p:cBhvr>
                                      <p:to>
                                        <p:strVal val="visible"/>
                                      </p:to>
                                    </p:set>
                                    <p:animEffect transition="in" filter="wipe(down)">
                                      <p:cBhvr>
                                        <p:cTn id="15" dur="500"/>
                                        <p:tgtEl>
                                          <p:spTgt spid="944551"/>
                                        </p:tgtEl>
                                      </p:cBhvr>
                                    </p:animEffect>
                                  </p:childTnLst>
                                </p:cTn>
                              </p:par>
                            </p:childTnLst>
                          </p:cTn>
                        </p:par>
                        <p:par>
                          <p:cTn id="16" fill="hold" nodeType="afterGroup">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944554"/>
                                        </p:tgtEl>
                                        <p:attrNameLst>
                                          <p:attrName>style.visibility</p:attrName>
                                        </p:attrNameLst>
                                      </p:cBhvr>
                                      <p:to>
                                        <p:strVal val="visible"/>
                                      </p:to>
                                    </p:set>
                                    <p:animEffect transition="in" filter="dissolve">
                                      <p:cBhvr>
                                        <p:cTn id="19" dur="500"/>
                                        <p:tgtEl>
                                          <p:spTgt spid="944554"/>
                                        </p:tgtEl>
                                      </p:cBhvr>
                                    </p:animEffect>
                                  </p:childTnLst>
                                </p:cTn>
                              </p:par>
                            </p:childTnLst>
                          </p:cTn>
                        </p:par>
                        <p:par>
                          <p:cTn id="20" fill="hold" nodeType="afterGroup">
                            <p:stCondLst>
                              <p:cond delay="9000"/>
                            </p:stCondLst>
                            <p:childTnLst>
                              <p:par>
                                <p:cTn id="21" presetID="22" presetClass="entr" presetSubtype="4" fill="hold" grpId="0" nodeType="afterEffect">
                                  <p:stCondLst>
                                    <p:cond delay="1000"/>
                                  </p:stCondLst>
                                  <p:childTnLst>
                                    <p:set>
                                      <p:cBhvr>
                                        <p:cTn id="22" dur="1" fill="hold">
                                          <p:stCondLst>
                                            <p:cond delay="0"/>
                                          </p:stCondLst>
                                        </p:cTn>
                                        <p:tgtEl>
                                          <p:spTgt spid="944552"/>
                                        </p:tgtEl>
                                        <p:attrNameLst>
                                          <p:attrName>style.visibility</p:attrName>
                                        </p:attrNameLst>
                                      </p:cBhvr>
                                      <p:to>
                                        <p:strVal val="visible"/>
                                      </p:to>
                                    </p:set>
                                    <p:animEffect transition="in" filter="wipe(down)">
                                      <p:cBhvr>
                                        <p:cTn id="23" dur="500"/>
                                        <p:tgtEl>
                                          <p:spTgt spid="944552"/>
                                        </p:tgtEl>
                                      </p:cBhvr>
                                    </p:animEffect>
                                  </p:childTnLst>
                                </p:cTn>
                              </p:par>
                            </p:childTnLst>
                          </p:cTn>
                        </p:par>
                        <p:par>
                          <p:cTn id="24" fill="hold" nodeType="afterGroup">
                            <p:stCondLst>
                              <p:cond delay="10500"/>
                            </p:stCondLst>
                            <p:childTnLst>
                              <p:par>
                                <p:cTn id="25" presetID="22" presetClass="entr" presetSubtype="4" fill="hold" grpId="0" nodeType="afterEffect">
                                  <p:stCondLst>
                                    <p:cond delay="1000"/>
                                  </p:stCondLst>
                                  <p:childTnLst>
                                    <p:set>
                                      <p:cBhvr>
                                        <p:cTn id="26" dur="1" fill="hold">
                                          <p:stCondLst>
                                            <p:cond delay="0"/>
                                          </p:stCondLst>
                                        </p:cTn>
                                        <p:tgtEl>
                                          <p:spTgt spid="944557"/>
                                        </p:tgtEl>
                                        <p:attrNameLst>
                                          <p:attrName>style.visibility</p:attrName>
                                        </p:attrNameLst>
                                      </p:cBhvr>
                                      <p:to>
                                        <p:strVal val="visible"/>
                                      </p:to>
                                    </p:set>
                                    <p:animEffect transition="in" filter="wipe(down)">
                                      <p:cBhvr>
                                        <p:cTn id="27" dur="500"/>
                                        <p:tgtEl>
                                          <p:spTgt spid="944557"/>
                                        </p:tgtEl>
                                      </p:cBhvr>
                                    </p:animEffect>
                                  </p:childTnLst>
                                </p:cTn>
                              </p:par>
                            </p:childTnLst>
                          </p:cTn>
                        </p:par>
                        <p:par>
                          <p:cTn id="28" fill="hold" nodeType="afterGroup">
                            <p:stCondLst>
                              <p:cond delay="12000"/>
                            </p:stCondLst>
                            <p:childTnLst>
                              <p:par>
                                <p:cTn id="29" presetID="22" presetClass="entr" presetSubtype="4" fill="hold" grpId="0" nodeType="afterEffect">
                                  <p:stCondLst>
                                    <p:cond delay="1000"/>
                                  </p:stCondLst>
                                  <p:childTnLst>
                                    <p:set>
                                      <p:cBhvr>
                                        <p:cTn id="30" dur="1" fill="hold">
                                          <p:stCondLst>
                                            <p:cond delay="0"/>
                                          </p:stCondLst>
                                        </p:cTn>
                                        <p:tgtEl>
                                          <p:spTgt spid="944555"/>
                                        </p:tgtEl>
                                        <p:attrNameLst>
                                          <p:attrName>style.visibility</p:attrName>
                                        </p:attrNameLst>
                                      </p:cBhvr>
                                      <p:to>
                                        <p:strVal val="visible"/>
                                      </p:to>
                                    </p:set>
                                    <p:animEffect transition="in" filter="wipe(down)">
                                      <p:cBhvr>
                                        <p:cTn id="31" dur="500"/>
                                        <p:tgtEl>
                                          <p:spTgt spid="944555"/>
                                        </p:tgtEl>
                                      </p:cBhvr>
                                    </p:animEffect>
                                  </p:childTnLst>
                                </p:cTn>
                              </p:par>
                            </p:childTnLst>
                          </p:cTn>
                        </p:par>
                        <p:par>
                          <p:cTn id="32" fill="hold" nodeType="afterGroup">
                            <p:stCondLst>
                              <p:cond delay="13500"/>
                            </p:stCondLst>
                            <p:childTnLst>
                              <p:par>
                                <p:cTn id="33" presetID="22" presetClass="entr" presetSubtype="4" fill="hold" grpId="0" nodeType="afterEffect">
                                  <p:stCondLst>
                                    <p:cond delay="1000"/>
                                  </p:stCondLst>
                                  <p:childTnLst>
                                    <p:set>
                                      <p:cBhvr>
                                        <p:cTn id="34" dur="1" fill="hold">
                                          <p:stCondLst>
                                            <p:cond delay="0"/>
                                          </p:stCondLst>
                                        </p:cTn>
                                        <p:tgtEl>
                                          <p:spTgt spid="944553"/>
                                        </p:tgtEl>
                                        <p:attrNameLst>
                                          <p:attrName>style.visibility</p:attrName>
                                        </p:attrNameLst>
                                      </p:cBhvr>
                                      <p:to>
                                        <p:strVal val="visible"/>
                                      </p:to>
                                    </p:set>
                                    <p:animEffect transition="in" filter="wipe(down)">
                                      <p:cBhvr>
                                        <p:cTn id="35"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4" grpId="0" autoUpdateAnimBg="0"/>
      <p:bldP spid="944555" grpId="0" animBg="1"/>
      <p:bldP spid="944556" grpId="0" autoUpdateAnimBg="0"/>
      <p:bldP spid="944557"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5271" name="Text Box 119"/>
          <p:cNvSpPr txBox="1">
            <a:spLocks noChangeArrowheads="1"/>
          </p:cNvSpPr>
          <p:nvPr/>
        </p:nvSpPr>
        <p:spPr bwMode="auto">
          <a:xfrm>
            <a:off x="647700" y="4251325"/>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"Finally, the woman died." </a:t>
            </a: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22:27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946295" name="Text Box 119"/>
          <p:cNvSpPr txBox="1">
            <a:spLocks noChangeArrowheads="1"/>
          </p:cNvSpPr>
          <p:nvPr/>
        </p:nvSpPr>
        <p:spPr bwMode="auto">
          <a:xfrm>
            <a:off x="647700" y="4251325"/>
            <a:ext cx="84963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"Now then, at the resurrection, whose wife will she be of the seven, since all of them were married to her?"</a:t>
            </a: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ＭＳ Ｐゴシック" charset="0"/>
                <a:cs typeface="Arial"/>
              </a:rPr>
              <a:t>Matthew 22:28 (NIV)</a:t>
            </a: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90D52854-2601-42B6-8532-C4867CED0E6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000" b="1" kern="0" dirty="0">
                <a:solidFill>
                  <a:srgbClr val="FFFFFF"/>
                </a:solidFill>
                <a:effectLst>
                  <a:glow rad="228600">
                    <a:srgbClr val="000000"/>
                  </a:glow>
                </a:effectLst>
                <a:latin typeface="Arial"/>
                <a:cs typeface="Arial"/>
              </a:rPr>
              <a:t>4. By the Pharisees</a:t>
            </a:r>
            <a:endParaRPr kumimoji="0" lang="en-US" sz="4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146</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22:34-40; Mark 12:28-34</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47068"/>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Jesus requires perfect love for both God and man to convince the Pharisees that one must instead receive His salvation by faith</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2252419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384"/>
            <a:ext cx="9144000" cy="1139825"/>
          </a:xfrm>
          <a:solidFill>
            <a:schemeClr val="accent6"/>
          </a:solidFill>
        </p:spPr>
        <p:txBody>
          <a:bodyPr/>
          <a:lstStyle/>
          <a:p>
            <a:r>
              <a:rPr lang="en-US" sz="4000" b="1" dirty="0"/>
              <a:t>Before the Curtain Closes (9:24 </a:t>
            </a:r>
            <a:r>
              <a:rPr lang="en-US" sz="3200" b="1" dirty="0"/>
              <a:t>NLT</a:t>
            </a:r>
            <a:r>
              <a:rPr lang="en-US" sz="4000" b="1" dirty="0"/>
              <a:t>)</a:t>
            </a:r>
          </a:p>
        </p:txBody>
      </p:sp>
      <p:sp>
        <p:nvSpPr>
          <p:cNvPr id="3" name="Title 1"/>
          <p:cNvSpPr txBox="1">
            <a:spLocks/>
          </p:cNvSpPr>
          <p:nvPr/>
        </p:nvSpPr>
        <p:spPr bwMode="auto">
          <a:xfrm>
            <a:off x="-36512" y="1340768"/>
            <a:ext cx="9144000" cy="1147628"/>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“A period of seventy sets of seven has been decreed for your people and your holy city</a:t>
            </a:r>
          </a:p>
        </p:txBody>
      </p:sp>
      <p:sp>
        <p:nvSpPr>
          <p:cNvPr id="4" name="Title 1"/>
          <p:cNvSpPr txBox="1">
            <a:spLocks/>
          </p:cNvSpPr>
          <p:nvPr/>
        </p:nvSpPr>
        <p:spPr bwMode="auto">
          <a:xfrm>
            <a:off x="971600" y="2492896"/>
            <a:ext cx="8172400" cy="3096344"/>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finish their rebellion,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put an end to their sin,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atone for their guilt,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bring in everlasting righteousness,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confirm the prophetic vision, and </a:t>
            </a:r>
          </a:p>
          <a:p>
            <a:pPr marL="514350" marR="0" lvl="0" indent="-514350" algn="l" defTabSz="914400" rtl="0" eaLnBrk="0" fontAlgn="base" latinLnBrk="0" hangingPunct="0">
              <a:lnSpc>
                <a:spcPct val="100000"/>
              </a:lnSpc>
              <a:spcBef>
                <a:spcPct val="0"/>
              </a:spcBef>
              <a:spcAft>
                <a:spcPct val="0"/>
              </a:spcAft>
              <a:buClrTx/>
              <a:buSzTx/>
              <a:buFont typeface="+mj-lt"/>
              <a:buAutoNum type="arabicPeriod"/>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to anoint the Most Holy Place."</a:t>
            </a:r>
          </a:p>
        </p:txBody>
      </p:sp>
      <p:sp>
        <p:nvSpPr>
          <p:cNvPr id="6" name="Title 1"/>
          <p:cNvSpPr txBox="1">
            <a:spLocks/>
          </p:cNvSpPr>
          <p:nvPr/>
        </p:nvSpPr>
        <p:spPr bwMode="auto">
          <a:xfrm>
            <a:off x="0" y="5633864"/>
            <a:ext cx="9144000" cy="1224136"/>
          </a:xfrm>
          <a:prstGeom prst="rect">
            <a:avLst/>
          </a:prstGeom>
          <a:noFill/>
          <a:ln w="9525">
            <a:noFill/>
            <a:miter lim="800000"/>
            <a:headEnd/>
            <a:tailEnd/>
          </a:ln>
          <a:effectLst/>
        </p:spPr>
        <p:txBody>
          <a:bodyPr vert="horz" wrap="square" lIns="91440" tIns="45720" rIns="91440" bIns="45720" numCol="1" anchor="t" anchorCtr="1" compatLnSpc="1">
            <a:prstTxWarp prst="textNoShape">
              <a:avLst/>
            </a:prstTxWarp>
          </a:bodyPr>
          <a:lstStyle>
            <a:lvl1pPr algn="ctr" rtl="0" eaLnBrk="0" fontAlgn="base" hangingPunct="0">
              <a:spcBef>
                <a:spcPct val="0"/>
              </a:spcBef>
              <a:spcAft>
                <a:spcPct val="0"/>
              </a:spcAft>
              <a:defRPr sz="42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2" charset="-52"/>
                <a:ea typeface="ＭＳ Ｐゴシック" pitchFamily="-112" charset="-128"/>
                <a:cs typeface="ＭＳ Ｐゴシック" pitchFamily="-112"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2" charset="-52"/>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These were NOT fulfilled in the first century––so the 70</a:t>
            </a:r>
            <a:r>
              <a:rPr kumimoji="0" lang="en-US" sz="3200" b="1" i="0" u="none" strike="noStrike" kern="1200" cap="none" spc="0" normalizeH="0" baseline="3000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th</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 week must have a </a:t>
            </a:r>
            <a:r>
              <a:rPr kumimoji="0" lang="en-US" sz="3200" b="1" i="1"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future</a:t>
            </a:r>
            <a:r>
              <a:rPr kumimoji="0" lang="en-US" sz="32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pitchFamily="-112" charset="-128"/>
                <a:cs typeface="Arial"/>
              </a:rPr>
              <a:t> fulfillment</a:t>
            </a:r>
          </a:p>
        </p:txBody>
      </p:sp>
      <p:sp>
        <p:nvSpPr>
          <p:cNvPr id="7" name="Text Box 15"/>
          <p:cNvSpPr txBox="1">
            <a:spLocks noChangeArrowheads="1"/>
          </p:cNvSpPr>
          <p:nvPr/>
        </p:nvSpPr>
        <p:spPr bwMode="auto">
          <a:xfrm>
            <a:off x="8305800" y="-27384"/>
            <a:ext cx="83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540</a:t>
            </a:r>
          </a:p>
        </p:txBody>
      </p:sp>
      <p:sp>
        <p:nvSpPr>
          <p:cNvPr id="8" name="TextBox 7"/>
          <p:cNvSpPr txBox="1"/>
          <p:nvPr/>
        </p:nvSpPr>
        <p:spPr>
          <a:xfrm rot="16200000">
            <a:off x="135875" y="3027656"/>
            <a:ext cx="1495497" cy="400110"/>
          </a:xfrm>
          <a:prstGeom prst="rect">
            <a:avLst/>
          </a:prstGeom>
          <a:solidFill>
            <a:srgbClr val="000000"/>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Tribulation</a:t>
            </a:r>
          </a:p>
        </p:txBody>
      </p:sp>
      <p:sp>
        <p:nvSpPr>
          <p:cNvPr id="9" name="TextBox 8"/>
          <p:cNvSpPr txBox="1"/>
          <p:nvPr/>
        </p:nvSpPr>
        <p:spPr>
          <a:xfrm rot="16200000">
            <a:off x="121598" y="4624767"/>
            <a:ext cx="1524050" cy="400110"/>
          </a:xfrm>
          <a:prstGeom prst="rect">
            <a:avLst/>
          </a:prstGeom>
          <a:solidFill>
            <a:srgbClr val="0000FF"/>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Millennium</a:t>
            </a:r>
          </a:p>
        </p:txBody>
      </p:sp>
    </p:spTree>
    <p:extLst>
      <p:ext uri="{BB962C8B-B14F-4D97-AF65-F5344CB8AC3E}">
        <p14:creationId xmlns:p14="http://schemas.microsoft.com/office/powerpoint/2010/main" val="3270040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1000" fill="hold"/>
                                        <p:tgtEl>
                                          <p:spTgt spid="8"/>
                                        </p:tgtEl>
                                        <p:attrNameLst>
                                          <p:attrName>ppt_w</p:attrName>
                                        </p:attrNameLst>
                                      </p:cBhvr>
                                      <p:tavLst>
                                        <p:tav tm="0">
                                          <p:val>
                                            <p:strVal val="#ppt_w*0.70"/>
                                          </p:val>
                                        </p:tav>
                                        <p:tav tm="100000">
                                          <p:val>
                                            <p:strVal val="#ppt_w"/>
                                          </p:val>
                                        </p:tav>
                                      </p:tavLst>
                                    </p:anim>
                                    <p:anim calcmode="lin" valueType="num">
                                      <p:cBhvr>
                                        <p:cTn id="40" dur="1000" fill="hold"/>
                                        <p:tgtEl>
                                          <p:spTgt spid="8"/>
                                        </p:tgtEl>
                                        <p:attrNameLst>
                                          <p:attrName>ppt_h</p:attrName>
                                        </p:attrNameLst>
                                      </p:cBhvr>
                                      <p:tavLst>
                                        <p:tav tm="0">
                                          <p:val>
                                            <p:strVal val="#ppt_h"/>
                                          </p:val>
                                        </p:tav>
                                        <p:tav tm="100000">
                                          <p:val>
                                            <p:strVal val="#ppt_h"/>
                                          </p:val>
                                        </p:tav>
                                      </p:tavLst>
                                    </p:anim>
                                    <p:animEffect transition="in" filter="fade">
                                      <p:cBhvr>
                                        <p:cTn id="41" dur="10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5" presetClass="entr" presetSubtype="0" fill="hold" grpId="0" nodeType="click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strVal val="#ppt_w*0.70"/>
                                          </p:val>
                                        </p:tav>
                                        <p:tav tm="100000">
                                          <p:val>
                                            <p:strVal val="#ppt_w"/>
                                          </p:val>
                                        </p:tav>
                                      </p:tavLst>
                                    </p:anim>
                                    <p:anim calcmode="lin" valueType="num">
                                      <p:cBhvr>
                                        <p:cTn id="47" dur="1000" fill="hold"/>
                                        <p:tgtEl>
                                          <p:spTgt spid="9"/>
                                        </p:tgtEl>
                                        <p:attrNameLst>
                                          <p:attrName>ppt_h</p:attrName>
                                        </p:attrNameLst>
                                      </p:cBhvr>
                                      <p:tavLst>
                                        <p:tav tm="0">
                                          <p:val>
                                            <p:strVal val="#ppt_h"/>
                                          </p:val>
                                        </p:tav>
                                        <p:tav tm="100000">
                                          <p:val>
                                            <p:strVal val="#ppt_h"/>
                                          </p:val>
                                        </p:tav>
                                      </p:tavLst>
                                    </p:anim>
                                    <p:animEffect transition="in" filter="fade">
                                      <p:cBhvr>
                                        <p:cTn id="4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P spid="6" grpId="0"/>
      <p:bldP spid="8" grpId="0" animBg="1"/>
      <p:bldP spid="9"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685800" y="76200"/>
            <a:ext cx="7772400" cy="1143000"/>
          </a:xfrm>
        </p:spPr>
        <p:txBody>
          <a:bodyPr/>
          <a:lstStyle/>
          <a:p>
            <a:pPr eaLnBrk="1" hangingPunct="1"/>
            <a:r>
              <a:rPr lang="en-US" altLang="en-US" b="1" dirty="0">
                <a:solidFill>
                  <a:srgbClr val="FFFFFF"/>
                </a:solidFill>
                <a:ea typeface="ＭＳ Ｐゴシック" panose="020B0600070205080204" pitchFamily="34" charset="-128"/>
                <a:cs typeface="Arial" panose="020B0604020202020204" pitchFamily="34" charset="0"/>
              </a:rPr>
              <a:t>What’s Most Important?</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en-US" sz="3600" b="1" dirty="0">
                <a:solidFill>
                  <a:schemeClr val="tx2"/>
                </a:solidFill>
                <a:effectLst>
                  <a:glow rad="127000">
                    <a:schemeClr val="bg1"/>
                  </a:glow>
                </a:effectLst>
                <a:latin typeface="Arial" charset="0"/>
                <a:ea typeface="ＭＳ Ｐゴシック" charset="0"/>
              </a:rPr>
              <a:t>The most important thing is to</a:t>
            </a: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enjoy your life—</a:t>
            </a: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it's all that matters</a:t>
            </a:r>
            <a:br>
              <a:rPr lang="en-US" sz="3600" b="1" dirty="0">
                <a:solidFill>
                  <a:schemeClr val="tx2"/>
                </a:solidFill>
                <a:effectLst>
                  <a:glow rad="127000">
                    <a:schemeClr val="bg1"/>
                  </a:glow>
                </a:effectLst>
                <a:latin typeface="Arial" charset="0"/>
                <a:ea typeface="ＭＳ Ｐゴシック" charset="0"/>
              </a:rPr>
            </a:b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—Audrey Hepburn—</a:t>
            </a:r>
          </a:p>
        </p:txBody>
      </p:sp>
    </p:spTree>
    <p:extLst>
      <p:ext uri="{BB962C8B-B14F-4D97-AF65-F5344CB8AC3E}">
        <p14:creationId xmlns:p14="http://schemas.microsoft.com/office/powerpoint/2010/main" val="1704657457"/>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Arial" charset="0"/>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Happiness is the most important thing in the world, without it, you live a life of depression.</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Marilyn Monroe—</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79137885"/>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en-US" altLang="en-US">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What’s Most Important?</a:t>
            </a: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152400" y="1447800"/>
            <a:ext cx="8991600" cy="3505200"/>
          </a:xfrm>
        </p:spPr>
        <p:txBody>
          <a:bodyPr/>
          <a:lstStyle/>
          <a:p>
            <a:pPr marL="0" indent="0" eaLnBrk="1" hangingPunct="1">
              <a:buFontTx/>
              <a:buNone/>
            </a:pPr>
            <a:r>
              <a:rPr lang="en-US" altLang="en-US" b="1" dirty="0">
                <a:solidFill>
                  <a:srgbClr val="FFFFFF"/>
                </a:solidFill>
                <a:ea typeface="ＭＳ Ｐゴシック" panose="020B0600070205080204" pitchFamily="34" charset="-128"/>
                <a:cs typeface="Arial" panose="020B0604020202020204" pitchFamily="34" charset="0"/>
              </a:rPr>
              <a:t>Mark 12:29-31 -- Jesus replied, “The most important commandment is this: ‘Listen, O Israel! The Lord our God is the one and only Lord. </a:t>
            </a:r>
            <a:r>
              <a:rPr lang="en-US" altLang="en-US" b="1" baseline="30000" dirty="0">
                <a:solidFill>
                  <a:srgbClr val="FFFFFF"/>
                </a:solidFill>
                <a:ea typeface="ＭＳ Ｐゴシック" panose="020B0600070205080204" pitchFamily="34" charset="-128"/>
                <a:cs typeface="Arial" panose="020B0604020202020204" pitchFamily="34" charset="0"/>
              </a:rPr>
              <a:t>30 </a:t>
            </a:r>
            <a:r>
              <a:rPr lang="en-US" altLang="en-US" b="1" dirty="0">
                <a:solidFill>
                  <a:srgbClr val="FFFFFF"/>
                </a:solidFill>
                <a:ea typeface="ＭＳ Ｐゴシック" panose="020B0600070205080204" pitchFamily="34" charset="-128"/>
                <a:cs typeface="Arial" panose="020B0604020202020204" pitchFamily="34" charset="0"/>
              </a:rPr>
              <a:t>And you must </a:t>
            </a:r>
            <a:r>
              <a:rPr lang="en-US" altLang="en-US" b="1" dirty="0">
                <a:solidFill>
                  <a:srgbClr val="FFFF00"/>
                </a:solidFill>
                <a:ea typeface="ＭＳ Ｐゴシック" panose="020B0600070205080204" pitchFamily="34" charset="-128"/>
                <a:cs typeface="Arial" panose="020B0604020202020204" pitchFamily="34" charset="0"/>
              </a:rPr>
              <a:t>love the Lord </a:t>
            </a:r>
            <a:r>
              <a:rPr lang="en-US" altLang="en-US" b="1" dirty="0">
                <a:solidFill>
                  <a:srgbClr val="FFFFFF"/>
                </a:solidFill>
                <a:ea typeface="ＭＳ Ｐゴシック" panose="020B0600070205080204" pitchFamily="34" charset="-128"/>
                <a:cs typeface="Arial" panose="020B0604020202020204" pitchFamily="34" charset="0"/>
              </a:rPr>
              <a:t>your God with all your heart, all your soul, all your mind, and all your strength.’</a:t>
            </a:r>
          </a:p>
        </p:txBody>
      </p:sp>
      <p:sp>
        <p:nvSpPr>
          <p:cNvPr id="6" name="Content Placeholder 2">
            <a:extLst>
              <a:ext uri="{FF2B5EF4-FFF2-40B4-BE49-F238E27FC236}">
                <a16:creationId xmlns:a16="http://schemas.microsoft.com/office/drawing/2014/main" id="{DA14D630-1844-05F4-43E3-AFA7C215AD25}"/>
              </a:ext>
            </a:extLst>
          </p:cNvPr>
          <p:cNvSpPr txBox="1">
            <a:spLocks/>
          </p:cNvSpPr>
          <p:nvPr/>
        </p:nvSpPr>
        <p:spPr bwMode="auto">
          <a:xfrm>
            <a:off x="152400" y="4876800"/>
            <a:ext cx="8839200"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3200" b="1" i="0" u="none" strike="noStrike" kern="1200" cap="none" spc="0" normalizeH="0" baseline="3000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31 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The second is equally important: </a:t>
            </a:r>
            <a:b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en-US" sz="32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Love your neighbor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as yourself.’ No other commandment is greater than these.”</a:t>
            </a: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en-US" dirty="0">
                <a:solidFill>
                  <a:schemeClr val="bg1"/>
                </a:solidFill>
                <a:effectLst>
                  <a:outerShdw blurRad="38100" dist="38100" dir="2700000" algn="tl">
                    <a:srgbClr val="000000"/>
                  </a:outerShdw>
                </a:effectLst>
                <a:latin typeface="Arial" charset="0"/>
                <a:ea typeface="ＭＳ Ｐゴシック" charset="0"/>
                <a:cs typeface="ＭＳ Ｐゴシック" charset="0"/>
              </a:rPr>
              <a:t>Our Vision</a:t>
            </a:r>
            <a:endParaRPr lang="en-US" dirty="0">
              <a:latin typeface="Arial" charset="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Nations</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the Church</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rPr>
                <a:t>Love God</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pic>
        <p:nvPicPr>
          <p:cNvPr id="12" name="Picture 1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51519" y="260648"/>
            <a:ext cx="1536637" cy="19442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09362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7D629D6A-8F43-4AE5-8A01-1E03AAC08E6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G. Challenge by the King</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147</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22:41-46; Mark 12:35-37; Luke 20:41-44</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defRPr/>
            </a:pPr>
            <a:r>
              <a:rPr lang="en-US" sz="2800" b="1" kern="0" dirty="0">
                <a:solidFill>
                  <a:srgbClr val="FFFFFF"/>
                </a:solidFill>
                <a:effectLst>
                  <a:glow rad="228600">
                    <a:srgbClr val="220011"/>
                  </a:glow>
                </a:effectLst>
                <a:latin typeface="Arial"/>
                <a:ea typeface="ＭＳ Ｐゴシック" charset="0"/>
                <a:cs typeface="Arial"/>
              </a:rPr>
              <a:t>Jesus shows from Psalm 110 that the Messiah is human as David's Son and God as David's Lord so the Pharisees would see that He was no son of hell</a:t>
            </a:r>
          </a:p>
        </p:txBody>
      </p:sp>
    </p:spTree>
    <p:extLst>
      <p:ext uri="{BB962C8B-B14F-4D97-AF65-F5344CB8AC3E}">
        <p14:creationId xmlns:p14="http://schemas.microsoft.com/office/powerpoint/2010/main" val="380528512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E37E0F83-7A4D-4563-BA27-A49CDA6E20B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H. Judgment by the King</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148</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23:1-39; Mark 12:38-40; Luke 20:45-47</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Christ denounces the Pharisees to show why God's judgment will fall on them and their hypocritical system</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45637939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7BE17216-CAA7-46E5-8D34-55F681E706B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I. Instruction at the Treasury</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149</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7707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Christ shames the hypocrisy of the Pharisees by the sacrificial giving of a poor widow to show her as the true disciple of the kingdom</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102812803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The Widow's Mites</a:t>
            </a:r>
          </a:p>
        </p:txBody>
      </p:sp>
      <p:pic>
        <p:nvPicPr>
          <p:cNvPr id="1026" name="Picture 2">
            <a:extLst>
              <a:ext uri="{FF2B5EF4-FFF2-40B4-BE49-F238E27FC236}">
                <a16:creationId xmlns:a16="http://schemas.microsoft.com/office/drawing/2014/main" id="{50D1A243-B1A8-0A66-9E81-C62EBF8D3A2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99887"/>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spTree>
    <p:extLst>
      <p:ext uri="{BB962C8B-B14F-4D97-AF65-F5344CB8AC3E}">
        <p14:creationId xmlns:p14="http://schemas.microsoft.com/office/powerpoint/2010/main" val="164747495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8C9F4AE7-5528-F5DF-1457-330822B531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99887"/>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The Widow's Mites</a:t>
            </a: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spTree>
    <p:extLst>
      <p:ext uri="{BB962C8B-B14F-4D97-AF65-F5344CB8AC3E}">
        <p14:creationId xmlns:p14="http://schemas.microsoft.com/office/powerpoint/2010/main" val="110448507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bwMode="auto">
          <a:xfrm>
            <a:off x="0" y="0"/>
            <a:ext cx="9251950" cy="6858000"/>
          </a:xfrm>
          <a:prstGeom prst="rect">
            <a:avLst/>
          </a:prstGeom>
          <a:solidFill>
            <a:schemeClr val="accent4">
              <a:lumMod val="60000"/>
              <a:lumOff val="40000"/>
            </a:schemeClr>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sp>
        <p:nvSpPr>
          <p:cNvPr id="429058" name="Rectangle 4"/>
          <p:cNvSpPr>
            <a:spLocks noGrp="1" noChangeArrowheads="1"/>
          </p:cNvSpPr>
          <p:nvPr>
            <p:ph type="title" idx="4294967295"/>
          </p:nvPr>
        </p:nvSpPr>
        <p:spPr>
          <a:xfrm>
            <a:off x="533400" y="304800"/>
            <a:ext cx="7924800" cy="609600"/>
          </a:xfrm>
          <a:solidFill>
            <a:srgbClr val="000000"/>
          </a:solidFill>
        </p:spPr>
        <p:txBody>
          <a:bodyPr anchor="t"/>
          <a:lstStyle/>
          <a:p>
            <a:pPr eaLnBrk="1" hangingPunct="1"/>
            <a:r>
              <a:rPr lang="en-US" sz="3200" b="1">
                <a:latin typeface="Arial" charset="0"/>
              </a:rPr>
              <a:t>Times of the Gentiles (Luke 21:24)</a:t>
            </a:r>
          </a:p>
        </p:txBody>
      </p:sp>
      <p:sp>
        <p:nvSpPr>
          <p:cNvPr id="429059" name="Text Box 3"/>
          <p:cNvSpPr txBox="1">
            <a:spLocks noChangeArrowheads="1"/>
          </p:cNvSpPr>
          <p:nvPr/>
        </p:nvSpPr>
        <p:spPr bwMode="auto">
          <a:xfrm>
            <a:off x="8502651" y="5"/>
            <a:ext cx="699166"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551</a:t>
            </a:r>
          </a:p>
        </p:txBody>
      </p:sp>
      <p:sp>
        <p:nvSpPr>
          <p:cNvPr id="429060" name="TextBox 5"/>
          <p:cNvSpPr txBox="1">
            <a:spLocks noChangeArrowheads="1"/>
          </p:cNvSpPr>
          <p:nvPr/>
        </p:nvSpPr>
        <p:spPr bwMode="auto">
          <a:xfrm>
            <a:off x="2592395" y="1125538"/>
            <a:ext cx="4103687" cy="590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220011"/>
                </a:solidFill>
                <a:effectLst/>
                <a:uLnTx/>
                <a:uFillTx/>
                <a:latin typeface="Arial" charset="0"/>
                <a:ea typeface="ＭＳ Ｐゴシック" charset="0"/>
              </a:rPr>
              <a:t>"TIMES OF THE GENTILES"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220011"/>
                </a:solidFill>
                <a:effectLst/>
                <a:uLnTx/>
                <a:uFillTx/>
                <a:latin typeface="Arial" charset="0"/>
                <a:ea typeface="ＭＳ Ｐゴシック" charset="0"/>
              </a:rPr>
              <a:t>Luke 21:24</a:t>
            </a:r>
          </a:p>
        </p:txBody>
      </p:sp>
      <p:sp>
        <p:nvSpPr>
          <p:cNvPr id="7" name="TextBox 6"/>
          <p:cNvSpPr txBox="1"/>
          <p:nvPr/>
        </p:nvSpPr>
        <p:spPr>
          <a:xfrm>
            <a:off x="4860925" y="2433639"/>
            <a:ext cx="3097213" cy="72001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CHURCH PERIOD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Acts 15:14-18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Rom. 11:25</a:t>
            </a:r>
            <a:endPar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429062" name="TextBox 7"/>
          <p:cNvSpPr txBox="1">
            <a:spLocks noChangeArrowheads="1"/>
          </p:cNvSpPr>
          <p:nvPr/>
        </p:nvSpPr>
        <p:spPr bwMode="auto">
          <a:xfrm>
            <a:off x="1979614" y="3708401"/>
            <a:ext cx="5329237"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220011"/>
                </a:solidFill>
                <a:effectLst/>
                <a:uLnTx/>
                <a:uFillTx/>
                <a:latin typeface="Arial" charset="0"/>
                <a:ea typeface="ＭＳ Ｐゴシック" charset="0"/>
              </a:rPr>
              <a:t>"AMONG MANY NATIONS"</a:t>
            </a:r>
            <a:endParaRPr kumimoji="0" lang="en-US" sz="1400" b="1" i="0" u="none" strike="noStrike" kern="1200" cap="none" spc="0" normalizeH="0" baseline="0" noProof="0" dirty="0">
              <a:ln>
                <a:noFill/>
              </a:ln>
              <a:solidFill>
                <a:srgbClr val="220011"/>
              </a:solidFill>
              <a:effectLst/>
              <a:uLnTx/>
              <a:uFillTx/>
              <a:latin typeface="Arial" charset="0"/>
              <a:ea typeface="ＭＳ Ｐゴシック" charset="0"/>
            </a:endParaRPr>
          </a:p>
        </p:txBody>
      </p:sp>
      <p:sp>
        <p:nvSpPr>
          <p:cNvPr id="9" name="TextBox 8"/>
          <p:cNvSpPr txBox="1"/>
          <p:nvPr/>
        </p:nvSpPr>
        <p:spPr>
          <a:xfrm>
            <a:off x="107950" y="2441575"/>
            <a:ext cx="865188" cy="373706"/>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KINGDOM OF JUDAH</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1" name="TextBox 10"/>
          <p:cNvSpPr txBox="1"/>
          <p:nvPr/>
        </p:nvSpPr>
        <p:spPr>
          <a:xfrm>
            <a:off x="2682882" y="2441576"/>
            <a:ext cx="1439863" cy="51439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THE 4 CENTURIES BETWEEN THE TESTAMENTS</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429065" name="TextBox 11"/>
          <p:cNvSpPr txBox="1">
            <a:spLocks noChangeArrowheads="1"/>
          </p:cNvSpPr>
          <p:nvPr/>
        </p:nvSpPr>
        <p:spPr bwMode="auto">
          <a:xfrm>
            <a:off x="8154988" y="2492375"/>
            <a:ext cx="957262" cy="140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200" b="1" i="0" u="none" strike="noStrike" kern="1200" cap="none" spc="0" normalizeH="0" baseline="0" noProof="0" dirty="0">
                <a:ln>
                  <a:noFill/>
                </a:ln>
                <a:solidFill>
                  <a:srgbClr val="220011"/>
                </a:solidFill>
                <a:effectLst/>
                <a:uLnTx/>
                <a:uFillTx/>
                <a:latin typeface="Arial" charset="0"/>
                <a:ea typeface="ＭＳ Ｐゴシック" charset="0"/>
              </a:rPr>
              <a:t>"The Throne of the L</a:t>
            </a:r>
            <a:r>
              <a:rPr kumimoji="0" lang="en-US" altLang="ja-JP" sz="1050" b="1" i="0" u="none" strike="noStrike" kern="1200" cap="none" spc="0" normalizeH="0" baseline="0" noProof="0" dirty="0">
                <a:ln>
                  <a:noFill/>
                </a:ln>
                <a:solidFill>
                  <a:srgbClr val="220011"/>
                </a:solidFill>
                <a:effectLst/>
                <a:uLnTx/>
                <a:uFillTx/>
                <a:latin typeface="Arial" charset="0"/>
                <a:ea typeface="ＭＳ Ｐゴシック" charset="0"/>
              </a:rPr>
              <a:t>ORD</a:t>
            </a:r>
            <a:r>
              <a:rPr kumimoji="0" lang="en-US" altLang="ja-JP" sz="1200" b="1" i="0" u="none" strike="noStrike" kern="1200" cap="none" spc="0" normalizeH="0" baseline="0" noProof="0" dirty="0">
                <a:ln>
                  <a:noFill/>
                </a:ln>
                <a:solidFill>
                  <a:srgbClr val="220011"/>
                </a:solidFill>
                <a:effectLst/>
                <a:uLnTx/>
                <a:uFillTx/>
                <a:latin typeface="Arial" charset="0"/>
                <a:ea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charset="0"/>
                <a:ea typeface="ＭＳ Ｐゴシック" charset="0"/>
              </a:rPr>
              <a:t>Jer. 3:17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charset="0"/>
                <a:ea typeface="ＭＳ Ｐゴシック" charset="0"/>
              </a:rPr>
              <a:t>Isa. 62:6-7</a:t>
            </a:r>
            <a:endParaRPr kumimoji="0" lang="en-US" sz="700" b="1" i="0" u="none" strike="noStrike" kern="1200" cap="none" spc="0" normalizeH="0" baseline="0" noProof="0" dirty="0">
              <a:ln>
                <a:noFill/>
              </a:ln>
              <a:solidFill>
                <a:srgbClr val="220011"/>
              </a:solidFill>
              <a:effectLst/>
              <a:uLnTx/>
              <a:uFillTx/>
              <a:latin typeface="Arial" charset="0"/>
              <a:ea typeface="ＭＳ Ｐゴシック" charset="0"/>
            </a:endParaRPr>
          </a:p>
        </p:txBody>
      </p:sp>
      <p:sp>
        <p:nvSpPr>
          <p:cNvPr id="13" name="TextBox 12"/>
          <p:cNvSpPr txBox="1"/>
          <p:nvPr/>
        </p:nvSpPr>
        <p:spPr>
          <a:xfrm>
            <a:off x="4108450" y="4171950"/>
            <a:ext cx="1957388" cy="1304401"/>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Ezekiel 6:8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Hosea 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Hosea 8:8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Amos 9:8-9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Jer. 31:35-37</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Jer. 46: 27-28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Jer. 51:5</a:t>
            </a:r>
            <a:endPar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429067" name="TextBox 13"/>
          <p:cNvSpPr txBox="1">
            <a:spLocks noChangeArrowheads="1"/>
          </p:cNvSpPr>
          <p:nvPr/>
        </p:nvSpPr>
        <p:spPr bwMode="auto">
          <a:xfrm>
            <a:off x="6642100" y="4171957"/>
            <a:ext cx="2609850" cy="163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a:ln>
                  <a:noFill/>
                </a:ln>
                <a:solidFill>
                  <a:srgbClr val="220011"/>
                </a:solidFill>
                <a:effectLst/>
                <a:uLnTx/>
                <a:uFillTx/>
                <a:latin typeface="Arial" charset="0"/>
                <a:ea typeface="ＭＳ Ｐゴシック" charset="0"/>
              </a:rPr>
              <a:t>"I will perform the good thing that I have promised to the house of Israel and to the house of Judah"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Jer. 33:7-14</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220011"/>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Isa. 4:2-6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Ezek. 43:1-9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Zech. 2:10-13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Zech. 8:1-8</a:t>
            </a:r>
            <a:endParaRPr kumimoji="0" lang="en-US" sz="1000" b="1" i="0" u="none" strike="noStrike" kern="1200" cap="none" spc="0" normalizeH="0" baseline="0" noProof="0" dirty="0">
              <a:ln>
                <a:noFill/>
              </a:ln>
              <a:solidFill>
                <a:srgbClr val="220011"/>
              </a:solidFill>
              <a:effectLst/>
              <a:uLnTx/>
              <a:uFillTx/>
              <a:latin typeface="Arial" charset="0"/>
              <a:ea typeface="ＭＳ Ｐゴシック" charset="0"/>
            </a:endParaRPr>
          </a:p>
        </p:txBody>
      </p:sp>
      <p:sp>
        <p:nvSpPr>
          <p:cNvPr id="429068" name="TextBox 14"/>
          <p:cNvSpPr txBox="1">
            <a:spLocks noChangeArrowheads="1"/>
          </p:cNvSpPr>
          <p:nvPr/>
        </p:nvSpPr>
        <p:spPr bwMode="auto">
          <a:xfrm>
            <a:off x="68270" y="4171950"/>
            <a:ext cx="2613025" cy="1620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a:ln>
                  <a:noFill/>
                </a:ln>
                <a:solidFill>
                  <a:srgbClr val="220011"/>
                </a:solidFill>
                <a:effectLst/>
                <a:uLnTx/>
                <a:uFillTx/>
                <a:latin typeface="Arial" charset="0"/>
                <a:ea typeface="ＭＳ Ｐゴシック" charset="0"/>
              </a:rPr>
              <a:t>"Her sun is gone down while it was yet day" Jer. 15:9</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220011"/>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a:ln>
                  <a:noFill/>
                </a:ln>
                <a:solidFill>
                  <a:srgbClr val="220011"/>
                </a:solidFill>
                <a:effectLst/>
                <a:uLnTx/>
                <a:uFillTx/>
                <a:latin typeface="Arial" charset="0"/>
                <a:ea typeface="ＭＳ Ｐゴシック" charset="0"/>
              </a:rPr>
              <a:t>"Because they have forsaken the covenant of the Lord" Jer. 22:8-9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2 Kings 25:8-12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Jer. 15:4, 22:29-30, 30:24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charset="0"/>
                <a:ea typeface="ＭＳ Ｐゴシック" charset="0"/>
              </a:rPr>
              <a:t>Ezek. 10:4, 28. 11:22-25, 14:22-23</a:t>
            </a:r>
          </a:p>
        </p:txBody>
      </p:sp>
      <p:sp>
        <p:nvSpPr>
          <p:cNvPr id="18" name="TextBox 17"/>
          <p:cNvSpPr txBox="1"/>
          <p:nvPr/>
        </p:nvSpPr>
        <p:spPr>
          <a:xfrm>
            <a:off x="3257550" y="3122613"/>
            <a:ext cx="865188" cy="24606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GREECE</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9" name="TextBox 18"/>
          <p:cNvSpPr txBox="1"/>
          <p:nvPr/>
        </p:nvSpPr>
        <p:spPr>
          <a:xfrm>
            <a:off x="4338638" y="2790832"/>
            <a:ext cx="865187"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AD 70</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0" name="TextBox 19"/>
          <p:cNvSpPr txBox="1"/>
          <p:nvPr/>
        </p:nvSpPr>
        <p:spPr>
          <a:xfrm>
            <a:off x="1241425" y="3381382"/>
            <a:ext cx="865188"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538 BC</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1" name="TextBox 20"/>
          <p:cNvSpPr txBox="1"/>
          <p:nvPr/>
        </p:nvSpPr>
        <p:spPr>
          <a:xfrm>
            <a:off x="2393951" y="3381382"/>
            <a:ext cx="865188"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333 BC</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2" name="TextBox 21"/>
          <p:cNvSpPr txBox="1"/>
          <p:nvPr/>
        </p:nvSpPr>
        <p:spPr>
          <a:xfrm>
            <a:off x="3762376" y="3381382"/>
            <a:ext cx="865188" cy="24606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63 BC</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23" name="TextBox 22"/>
          <p:cNvSpPr txBox="1"/>
          <p:nvPr/>
        </p:nvSpPr>
        <p:spPr>
          <a:xfrm>
            <a:off x="4338638" y="3122613"/>
            <a:ext cx="865187" cy="24606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ROME</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grpSp>
        <p:nvGrpSpPr>
          <p:cNvPr id="25" name="Group 24"/>
          <p:cNvGrpSpPr/>
          <p:nvPr/>
        </p:nvGrpSpPr>
        <p:grpSpPr>
          <a:xfrm>
            <a:off x="4139952" y="2492896"/>
            <a:ext cx="567680" cy="720080"/>
            <a:chOff x="835968" y="2204864"/>
            <a:chExt cx="567680" cy="864096"/>
          </a:xfrm>
          <a:solidFill>
            <a:srgbClr val="0000FF"/>
          </a:solidFill>
        </p:grpSpPr>
        <p:sp>
          <p:nvSpPr>
            <p:cNvPr id="26" name="Rectangle 25"/>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sp>
          <p:nvSpPr>
            <p:cNvPr id="27" name="Rectangle 26"/>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128"/>
                <a:cs typeface="ＭＳ Ｐゴシック" charset="-128"/>
              </a:endParaRPr>
            </a:p>
          </p:txBody>
        </p:sp>
      </p:grpSp>
      <p:cxnSp>
        <p:nvCxnSpPr>
          <p:cNvPr id="429076" name="Straight Connector 3"/>
          <p:cNvCxnSpPr>
            <a:cxnSpLocks noChangeShapeType="1"/>
          </p:cNvCxnSpPr>
          <p:nvPr/>
        </p:nvCxnSpPr>
        <p:spPr bwMode="auto">
          <a:xfrm>
            <a:off x="1314450" y="1724032"/>
            <a:ext cx="0" cy="2447925"/>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7" name="Straight Connector 30"/>
          <p:cNvCxnSpPr>
            <a:cxnSpLocks noChangeShapeType="1"/>
          </p:cNvCxnSpPr>
          <p:nvPr/>
        </p:nvCxnSpPr>
        <p:spPr bwMode="auto">
          <a:xfrm>
            <a:off x="8010525" y="1724032"/>
            <a:ext cx="0" cy="2447925"/>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8" name="Straight Connector 31"/>
          <p:cNvCxnSpPr>
            <a:cxnSpLocks noChangeShapeType="1"/>
          </p:cNvCxnSpPr>
          <p:nvPr/>
        </p:nvCxnSpPr>
        <p:spPr bwMode="auto">
          <a:xfrm>
            <a:off x="1314457" y="1724025"/>
            <a:ext cx="6696075" cy="0"/>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79" name="Rectangle 42"/>
          <p:cNvSpPr>
            <a:spLocks noChangeArrowheads="1"/>
          </p:cNvSpPr>
          <p:nvPr/>
        </p:nvSpPr>
        <p:spPr bwMode="auto">
          <a:xfrm>
            <a:off x="1673225" y="3021020"/>
            <a:ext cx="792163" cy="142875"/>
          </a:xfrm>
          <a:prstGeom prst="rect">
            <a:avLst/>
          </a:prstGeom>
          <a:pattFill prst="pct80">
            <a:fgClr>
              <a:schemeClr val="accent1"/>
            </a:fgClr>
            <a:bgClr>
              <a:srgbClr val="FFFFFF"/>
            </a:bgClr>
          </a:patt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endParaRPr>
          </a:p>
        </p:txBody>
      </p:sp>
      <p:cxnSp>
        <p:nvCxnSpPr>
          <p:cNvPr id="429080" name="Straight Connector 43"/>
          <p:cNvCxnSpPr>
            <a:cxnSpLocks noChangeShapeType="1"/>
          </p:cNvCxnSpPr>
          <p:nvPr/>
        </p:nvCxnSpPr>
        <p:spPr bwMode="auto">
          <a:xfrm>
            <a:off x="2827338" y="2947989"/>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81" name="Straight Connector 46"/>
          <p:cNvCxnSpPr>
            <a:cxnSpLocks noChangeShapeType="1"/>
          </p:cNvCxnSpPr>
          <p:nvPr/>
        </p:nvCxnSpPr>
        <p:spPr bwMode="auto">
          <a:xfrm>
            <a:off x="4122738" y="2947989"/>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16" name="TextBox 15"/>
          <p:cNvSpPr txBox="1"/>
          <p:nvPr/>
        </p:nvSpPr>
        <p:spPr>
          <a:xfrm>
            <a:off x="738188" y="3122613"/>
            <a:ext cx="935037" cy="246062"/>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BABYLON</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cxnSp>
        <p:nvCxnSpPr>
          <p:cNvPr id="429083" name="Straight Connector 48"/>
          <p:cNvCxnSpPr>
            <a:cxnSpLocks noChangeShapeType="1"/>
          </p:cNvCxnSpPr>
          <p:nvPr/>
        </p:nvCxnSpPr>
        <p:spPr bwMode="auto">
          <a:xfrm>
            <a:off x="1674813" y="2947989"/>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84" name="Rectangle 1"/>
          <p:cNvSpPr>
            <a:spLocks noChangeArrowheads="1"/>
          </p:cNvSpPr>
          <p:nvPr/>
        </p:nvSpPr>
        <p:spPr bwMode="auto">
          <a:xfrm>
            <a:off x="233363" y="3021020"/>
            <a:ext cx="1081087" cy="142875"/>
          </a:xfrm>
          <a:prstGeom prst="rect">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endParaRPr>
          </a:p>
        </p:txBody>
      </p:sp>
      <p:sp>
        <p:nvSpPr>
          <p:cNvPr id="24" name="TextBox 23"/>
          <p:cNvSpPr txBox="1"/>
          <p:nvPr/>
        </p:nvSpPr>
        <p:spPr>
          <a:xfrm>
            <a:off x="881063" y="2574926"/>
            <a:ext cx="865187" cy="230800"/>
          </a:xfrm>
          <a:prstGeom prst="rect">
            <a:avLst/>
          </a:prstGeom>
          <a:solidFill>
            <a:schemeClr val="accent4">
              <a:lumMod val="60000"/>
              <a:lumOff val="40000"/>
            </a:schemeClr>
          </a:solidFill>
        </p:spPr>
        <p:txBody>
          <a:bodyPr lIns="91408" tIns="45704" rIns="91408" bIns="45704">
            <a:spAutoFit/>
          </a:bodyPr>
          <a:lstStyle>
            <a:defPPr>
              <a:defRPr lang="en-US"/>
            </a:defPPr>
            <a:lvl1pPr algn="ctr">
              <a:defRPr sz="900" b="1">
                <a:solidFill>
                  <a:schemeClr val="bg2"/>
                </a:solidFill>
                <a:latin typeface="Arial" pitchFamily="34" charset="0"/>
                <a:ea typeface="ＭＳ Ｐゴシック" pitchFamily="34" charset="-128"/>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586 BC</a:t>
            </a:r>
          </a:p>
        </p:txBody>
      </p:sp>
      <p:sp>
        <p:nvSpPr>
          <p:cNvPr id="10" name="TextBox 9"/>
          <p:cNvSpPr txBox="1"/>
          <p:nvPr/>
        </p:nvSpPr>
        <p:spPr>
          <a:xfrm>
            <a:off x="1620838" y="2441576"/>
            <a:ext cx="1060450" cy="51439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THE RESTORATION PERIOD</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17" name="TextBox 16"/>
          <p:cNvSpPr txBox="1"/>
          <p:nvPr/>
        </p:nvSpPr>
        <p:spPr>
          <a:xfrm>
            <a:off x="1719263" y="3122613"/>
            <a:ext cx="865187" cy="246062"/>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PERSIA</a:t>
            </a:r>
            <a:endParaRPr kumimoji="0" lang="en-US" sz="8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50" name="TextBox 49"/>
          <p:cNvSpPr txBox="1"/>
          <p:nvPr/>
        </p:nvSpPr>
        <p:spPr>
          <a:xfrm>
            <a:off x="3419475" y="6555144"/>
            <a:ext cx="5724525" cy="265482"/>
          </a:xfrm>
          <a:prstGeom prst="rect">
            <a:avLst/>
          </a:prstGeom>
          <a:noFill/>
        </p:spPr>
        <p:txBody>
          <a:bodyPr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Adapted from Raymond Ludwigson, </a:t>
            </a:r>
            <a:r>
              <a:rPr kumimoji="0" lang="en-US" sz="1100" b="1" i="1"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 Survey of Bible Prophecy</a:t>
            </a:r>
            <a:endParaRPr kumimoji="0" lang="en-US" sz="900" b="1" i="1"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p:txBody>
      </p:sp>
      <p:sp>
        <p:nvSpPr>
          <p:cNvPr id="36" name="TextBox 35">
            <a:extLst>
              <a:ext uri="{FF2B5EF4-FFF2-40B4-BE49-F238E27FC236}">
                <a16:creationId xmlns:a16="http://schemas.microsoft.com/office/drawing/2014/main" id="{64F4DD00-FB82-DA48-A382-1237B2093586}"/>
              </a:ext>
            </a:extLst>
          </p:cNvPr>
          <p:cNvSpPr txBox="1"/>
          <p:nvPr/>
        </p:nvSpPr>
        <p:spPr>
          <a:xfrm>
            <a:off x="1" y="5815043"/>
            <a:ext cx="9251940" cy="707854"/>
          </a:xfrm>
          <a:prstGeom prst="rect">
            <a:avLst/>
          </a:prstGeom>
          <a:solidFill>
            <a:srgbClr val="020101"/>
          </a:solid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itchFamily="34" charset="0"/>
                <a:ea typeface="ＭＳ Ｐゴシック" pitchFamily="34" charset="-128"/>
                <a:cs typeface="+mn-cs"/>
              </a:rPr>
              <a:t>“Jerusalem will be trampled on by the Gentiles until the times of the Gentiles are fulfilled” (Jesus in Luke 21:24 NIV)</a:t>
            </a:r>
            <a:endParaRPr kumimoji="0" lang="en-US" sz="1400" b="1" i="1" u="none" strike="noStrike" kern="1200" cap="none" spc="0" normalizeH="0" baseline="0" noProof="0" dirty="0">
              <a:ln>
                <a:noFill/>
              </a:ln>
              <a:solidFill>
                <a:srgbClr val="FFFFFF"/>
              </a:solidFill>
              <a:effectLst/>
              <a:uLnTx/>
              <a:uFillTx/>
              <a:latin typeface="Arial" pitchFamily="34" charset="0"/>
              <a:ea typeface="ＭＳ Ｐゴシック" pitchFamily="34" charset="-128"/>
              <a:cs typeface="+mn-cs"/>
            </a:endParaRPr>
          </a:p>
        </p:txBody>
      </p:sp>
    </p:spTree>
    <p:extLst>
      <p:ext uri="{BB962C8B-B14F-4D97-AF65-F5344CB8AC3E}">
        <p14:creationId xmlns:p14="http://schemas.microsoft.com/office/powerpoint/2010/main" val="37602976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6D13A462-3502-D5BB-6A72-AD2F1DECAEE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901474"/>
            <a:ext cx="9144000" cy="6094413"/>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The Widow's Mites</a:t>
            </a: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spTree>
    <p:extLst>
      <p:ext uri="{BB962C8B-B14F-4D97-AF65-F5344CB8AC3E}">
        <p14:creationId xmlns:p14="http://schemas.microsoft.com/office/powerpoint/2010/main" val="97488612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The Widow's Mites</a:t>
            </a: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pic>
        <p:nvPicPr>
          <p:cNvPr id="1030" name="Picture 6">
            <a:extLst>
              <a:ext uri="{FF2B5EF4-FFF2-40B4-BE49-F238E27FC236}">
                <a16:creationId xmlns:a16="http://schemas.microsoft.com/office/drawing/2014/main" id="{2CC125BF-8829-6906-F0EB-05BF9E7921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99887"/>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5877906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3A696E-5C61-0BDC-A0C9-E34B81279672}"/>
              </a:ext>
            </a:extLst>
          </p:cNvPr>
          <p:cNvSpPr>
            <a:spLocks noGrp="1"/>
          </p:cNvSpPr>
          <p:nvPr>
            <p:ph type="title"/>
          </p:nvPr>
        </p:nvSpPr>
        <p:spPr>
          <a:xfrm>
            <a:off x="0" y="45813"/>
            <a:ext cx="9144000" cy="854074"/>
          </a:xfrm>
        </p:spPr>
        <p:txBody>
          <a:bodyPr>
            <a:normAutofit/>
          </a:bodyPr>
          <a:lstStyle/>
          <a:p>
            <a:pPr algn="ctr"/>
            <a:r>
              <a:rPr lang="en-US" b="1" dirty="0">
                <a:solidFill>
                  <a:schemeClr val="bg1"/>
                </a:solidFill>
                <a:latin typeface="Arial" panose="020B0604020202020204" pitchFamily="34" charset="0"/>
                <a:cs typeface="Arial" panose="020B0604020202020204" pitchFamily="34" charset="0"/>
              </a:rPr>
              <a:t>What is in your hand?</a:t>
            </a:r>
          </a:p>
        </p:txBody>
      </p:sp>
      <p:sp>
        <p:nvSpPr>
          <p:cNvPr id="3" name="Rectangle 2">
            <a:extLst>
              <a:ext uri="{FF2B5EF4-FFF2-40B4-BE49-F238E27FC236}">
                <a16:creationId xmlns:a16="http://schemas.microsoft.com/office/drawing/2014/main" id="{127BED78-07F2-BE5E-C0FF-55A9708095B0}"/>
              </a:ext>
            </a:extLst>
          </p:cNvPr>
          <p:cNvSpPr>
            <a:spLocks noChangeArrowheads="1"/>
          </p:cNvSpPr>
          <p:nvPr/>
        </p:nvSpPr>
        <p:spPr bwMode="auto">
          <a:xfrm>
            <a:off x="0" y="629205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kern="0" dirty="0">
                <a:solidFill>
                  <a:srgbClr val="FFFFFF"/>
                </a:solidFill>
                <a:effectLst>
                  <a:outerShdw blurRad="38100" dist="38100" dir="2700000" algn="tl">
                    <a:srgbClr val="000000"/>
                  </a:outerShdw>
                </a:effectLst>
                <a:latin typeface="Arial"/>
                <a:ea typeface="ＭＳ Ｐゴシック" charset="0"/>
                <a:cs typeface="Arial"/>
              </a:rPr>
              <a:t>Mark 12:41-44; Luke 21:1-4</a:t>
            </a:r>
          </a:p>
        </p:txBody>
      </p:sp>
      <p:pic>
        <p:nvPicPr>
          <p:cNvPr id="1032" name="Picture 8">
            <a:extLst>
              <a:ext uri="{FF2B5EF4-FFF2-40B4-BE49-F238E27FC236}">
                <a16:creationId xmlns:a16="http://schemas.microsoft.com/office/drawing/2014/main" id="{F86ED694-00E6-E498-571E-BC438684542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78112"/>
            <a:ext cx="9144000" cy="5934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6623384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Life of Christ link at </a:t>
            </a:r>
            <a:r>
              <a:rPr lang="en-US" sz="2800" b="1" dirty="0" err="1">
                <a:solidFill>
                  <a:srgbClr val="FFFFFF"/>
                </a:solidFill>
                <a:latin typeface="Arial" charset="0"/>
                <a:ea typeface="ＭＳ Ｐゴシック" charset="0"/>
              </a:rPr>
              <a:t>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val 12"/>
          <p:cNvSpPr/>
          <p:nvPr/>
        </p:nvSpPr>
        <p:spPr bwMode="auto">
          <a:xfrm>
            <a:off x="2514600" y="4419600"/>
            <a:ext cx="1143000" cy="652463"/>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pitchFamily="21" charset="0"/>
              <a:ea typeface="ＭＳ Ｐゴシック" charset="0"/>
            </a:endParaRPr>
          </a:p>
        </p:txBody>
      </p:sp>
      <p:sp>
        <p:nvSpPr>
          <p:cNvPr id="12" name="Oval 11"/>
          <p:cNvSpPr/>
          <p:nvPr/>
        </p:nvSpPr>
        <p:spPr bwMode="auto">
          <a:xfrm>
            <a:off x="2133600" y="3352800"/>
            <a:ext cx="1143000" cy="652463"/>
          </a:xfrm>
          <a:prstGeom prst="ellipse">
            <a:avLst/>
          </a:prstGeom>
          <a:solidFill>
            <a:schemeClr val="bg2">
              <a:lumMod val="5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pitchFamily="21" charset="0"/>
              <a:ea typeface="ＭＳ Ｐゴシック" charset="0"/>
            </a:endParaRPr>
          </a:p>
        </p:txBody>
      </p:sp>
      <p:sp>
        <p:nvSpPr>
          <p:cNvPr id="11" name="Oval 10"/>
          <p:cNvSpPr>
            <a:spLocks noChangeArrowheads="1"/>
          </p:cNvSpPr>
          <p:nvPr/>
        </p:nvSpPr>
        <p:spPr bwMode="auto">
          <a:xfrm>
            <a:off x="152400" y="2911624"/>
            <a:ext cx="2362200" cy="652463"/>
          </a:xfrm>
          <a:prstGeom prst="ellipse">
            <a:avLst/>
          </a:prstGeom>
          <a:solidFill>
            <a:srgbClr val="8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 name="Oval 8"/>
          <p:cNvSpPr>
            <a:spLocks noChangeArrowheads="1"/>
          </p:cNvSpPr>
          <p:nvPr/>
        </p:nvSpPr>
        <p:spPr bwMode="auto">
          <a:xfrm>
            <a:off x="152400" y="1844824"/>
            <a:ext cx="2362200" cy="652463"/>
          </a:xfrm>
          <a:prstGeom prst="ellipse">
            <a:avLst/>
          </a:prstGeom>
          <a:solidFill>
            <a:srgbClr val="8000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08642" name="Rectangle 2"/>
          <p:cNvSpPr>
            <a:spLocks noGrp="1" noChangeArrowheads="1"/>
          </p:cNvSpPr>
          <p:nvPr>
            <p:ph type="title"/>
          </p:nvPr>
        </p:nvSpPr>
        <p:spPr>
          <a:xfrm>
            <a:off x="381000" y="76200"/>
            <a:ext cx="8229600" cy="685800"/>
          </a:xfrm>
          <a:gradFill flip="none" rotWithShape="1">
            <a:gsLst>
              <a:gs pos="0">
                <a:srgbClr val="660066"/>
              </a:gs>
              <a:gs pos="100000">
                <a:srgbClr val="000000"/>
              </a:gs>
            </a:gsLst>
            <a:path path="rect">
              <a:fillToRect l="50000" t="50000" r="50000" b="50000"/>
            </a:path>
            <a:tileRect/>
          </a:gradFill>
        </p:spPr>
        <p:txBody>
          <a:bodyPr/>
          <a:lstStyle/>
          <a:p>
            <a:pPr eaLnBrk="1" hangingPunct="1">
              <a:defRPr/>
            </a:pPr>
            <a:r>
              <a:rPr lang="en-US" dirty="0">
                <a:solidFill>
                  <a:srgbClr val="FFFFFF"/>
                </a:solidFill>
                <a:latin typeface="Arial" charset="0"/>
                <a:ea typeface="ＭＳ Ｐゴシック" charset="0"/>
                <a:cs typeface="ＭＳ Ｐゴシック" charset="0"/>
              </a:rPr>
              <a:t>Daniel 9:25-27</a:t>
            </a:r>
            <a:r>
              <a:rPr lang="en-US" sz="3200" dirty="0">
                <a:solidFill>
                  <a:srgbClr val="FFFFFF"/>
                </a:solidFill>
                <a:latin typeface="Arial" charset="0"/>
                <a:ea typeface="ＭＳ Ｐゴシック" charset="0"/>
                <a:cs typeface="ＭＳ Ｐゴシック" charset="0"/>
              </a:rPr>
              <a:t> (NLT)</a:t>
            </a:r>
            <a:endParaRPr lang="en-US" dirty="0">
              <a:solidFill>
                <a:srgbClr val="FFFFFF"/>
              </a:solidFill>
              <a:latin typeface="Arial" charset="0"/>
              <a:ea typeface="ＭＳ Ｐゴシック" charset="0"/>
              <a:cs typeface="ＭＳ Ｐゴシック" charset="0"/>
            </a:endParaRPr>
          </a:p>
        </p:txBody>
      </p:sp>
      <p:sp>
        <p:nvSpPr>
          <p:cNvPr id="244742" name="Text Box 5"/>
          <p:cNvSpPr txBox="1">
            <a:spLocks noChangeArrowheads="1"/>
          </p:cNvSpPr>
          <p:nvPr/>
        </p:nvSpPr>
        <p:spPr bwMode="auto">
          <a:xfrm>
            <a:off x="9189640" y="76200"/>
            <a:ext cx="1143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86b-d</a:t>
            </a:r>
          </a:p>
        </p:txBody>
      </p:sp>
      <p:sp>
        <p:nvSpPr>
          <p:cNvPr id="244743" name="TextBox 6"/>
          <p:cNvSpPr txBox="1">
            <a:spLocks noChangeArrowheads="1"/>
          </p:cNvSpPr>
          <p:nvPr/>
        </p:nvSpPr>
        <p:spPr bwMode="auto">
          <a:xfrm>
            <a:off x="381000" y="838200"/>
            <a:ext cx="8686800" cy="6078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30000" noProof="0" dirty="0">
                <a:ln>
                  <a:noFill/>
                </a:ln>
                <a:solidFill>
                  <a:srgbClr val="FFFFFF"/>
                </a:solidFill>
                <a:effectLst/>
                <a:uLnTx/>
                <a:uFillTx/>
                <a:latin typeface="Comic Sans MS" charset="0"/>
                <a:ea typeface="ＭＳ Ｐゴシック" charset="0"/>
              </a:rPr>
              <a:t>25 </a:t>
            </a: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rPr>
              <a:t>Now listen and understand! Seven sets of seven plus sixty-two sets of seven will pass from the time the command is given to </a:t>
            </a:r>
            <a:r>
              <a:rPr kumimoji="0" lang="en-US" sz="2400" b="0" i="0" u="none" strike="noStrike" kern="1200" cap="none" spc="0" normalizeH="0" baseline="0" noProof="0" dirty="0">
                <a:ln>
                  <a:noFill/>
                </a:ln>
                <a:solidFill>
                  <a:srgbClr val="FFFF00"/>
                </a:solidFill>
                <a:effectLst/>
                <a:uLnTx/>
                <a:uFillTx/>
                <a:latin typeface="Comic Sans MS" charset="0"/>
                <a:ea typeface="ＭＳ Ｐゴシック" charset="0"/>
              </a:rPr>
              <a:t>rebuild Jerusalem </a:t>
            </a: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rPr>
              <a:t>until a ruler—the </a:t>
            </a:r>
            <a:r>
              <a:rPr kumimoji="0" lang="en-US" sz="2400" b="0" i="0" u="none" strike="noStrike" kern="1200" cap="none" spc="0" normalizeH="0" baseline="0" noProof="0" dirty="0">
                <a:ln>
                  <a:noFill/>
                </a:ln>
                <a:solidFill>
                  <a:srgbClr val="FFFF00"/>
                </a:solidFill>
                <a:effectLst/>
                <a:uLnTx/>
                <a:uFillTx/>
                <a:latin typeface="Comic Sans MS" charset="0"/>
                <a:ea typeface="ＭＳ Ｐゴシック" charset="0"/>
              </a:rPr>
              <a:t>Anointed One—comes</a:t>
            </a: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rPr>
              <a:t>. Jerusalem will be rebuilt with streets and strong defenses, despite the perilous times.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30000" noProof="0" dirty="0">
                <a:ln>
                  <a:noFill/>
                </a:ln>
                <a:solidFill>
                  <a:srgbClr val="FFFFFF"/>
                </a:solidFill>
                <a:effectLst/>
                <a:uLnTx/>
                <a:uFillTx/>
                <a:latin typeface="Comic Sans MS" charset="0"/>
                <a:ea typeface="ＭＳ Ｐゴシック" charset="0"/>
              </a:rPr>
              <a:t>26 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"After this period of sixty-two sets of seven, the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Anointed One will be killed</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 appearing to have accomplished nothing, and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a ruler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will arise whose armies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will destroy the city and the Temple</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 The end will come with a flood, and war and its miseries are decreed from that time to the very end. </a:t>
            </a:r>
            <a:r>
              <a:rPr kumimoji="0" lang="en-US" altLang="ja-JP" sz="2400" b="0" i="0" u="none" strike="noStrike" kern="1200" cap="none" spc="0" normalizeH="0" baseline="30000" noProof="0" dirty="0">
                <a:ln>
                  <a:noFill/>
                </a:ln>
                <a:solidFill>
                  <a:srgbClr val="FFFFFF"/>
                </a:solidFill>
                <a:effectLst/>
                <a:uLnTx/>
                <a:uFillTx/>
                <a:latin typeface="Comic Sans MS" charset="0"/>
                <a:ea typeface="ＭＳ Ｐゴシック" charset="0"/>
              </a:rPr>
              <a:t>27 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The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ruler will make a treaty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with the people for a period of one set of seven, but after half this time, he will put an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end to the sacrifices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and offerings. And as a climax to all his terrible deeds, he will set up a sacrilegious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object that causes desecration</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 until the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fate </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decreed for this defiler is </a:t>
            </a:r>
            <a:r>
              <a:rPr kumimoji="0" lang="en-US" altLang="ja-JP" sz="2400" b="0" i="0" u="none" strike="noStrike" kern="1200" cap="none" spc="0" normalizeH="0" baseline="0" noProof="0" dirty="0">
                <a:ln>
                  <a:noFill/>
                </a:ln>
                <a:solidFill>
                  <a:srgbClr val="FFFF00"/>
                </a:solidFill>
                <a:effectLst/>
                <a:uLnTx/>
                <a:uFillTx/>
                <a:latin typeface="Comic Sans MS" charset="0"/>
                <a:ea typeface="ＭＳ Ｐゴシック" charset="0"/>
              </a:rPr>
              <a:t>finally poured out on him</a:t>
            </a:r>
            <a:r>
              <a:rPr kumimoji="0" lang="en-US" altLang="ja-JP" sz="2400" b="0" i="0" u="none" strike="noStrike" kern="1200" cap="none" spc="0" normalizeH="0" baseline="0" noProof="0" dirty="0">
                <a:ln>
                  <a:noFill/>
                </a:ln>
                <a:solidFill>
                  <a:srgbClr val="FFFFFF"/>
                </a:solidFill>
                <a:effectLst/>
                <a:uLnTx/>
                <a:uFillTx/>
                <a:latin typeface="Comic Sans MS" charset="0"/>
                <a:ea typeface="ＭＳ Ｐゴシック" charset="0"/>
              </a:rPr>
              <a:t>."</a:t>
            </a:r>
            <a:endPar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Tree>
    <p:extLst>
      <p:ext uri="{BB962C8B-B14F-4D97-AF65-F5344CB8AC3E}">
        <p14:creationId xmlns:p14="http://schemas.microsoft.com/office/powerpoint/2010/main" val="35187796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accel="50000" decel="5000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500" fill="hold"/>
                                        <p:tgtEl>
                                          <p:spTgt spid="12"/>
                                        </p:tgtEl>
                                        <p:attrNameLst>
                                          <p:attrName>ppt_x</p:attrName>
                                        </p:attrNameLst>
                                      </p:cBhvr>
                                      <p:tavLst>
                                        <p:tav tm="0">
                                          <p:val>
                                            <p:strVal val="#ppt_x"/>
                                          </p:val>
                                        </p:tav>
                                        <p:tav tm="100000">
                                          <p:val>
                                            <p:strVal val="#ppt_x"/>
                                          </p:val>
                                        </p:tav>
                                      </p:tavLst>
                                    </p:anim>
                                    <p:anim calcmode="lin" valueType="num">
                                      <p:cBhvr additive="base">
                                        <p:cTn id="19" dur="500" fill="hold"/>
                                        <p:tgtEl>
                                          <p:spTgt spid="12"/>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500"/>
                            </p:stCondLst>
                            <p:childTnLst>
                              <p:par>
                                <p:cTn id="21" presetID="2" presetClass="entr" presetSubtype="4" accel="50000" decel="5000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ppt_x"/>
                                          </p:val>
                                        </p:tav>
                                        <p:tav tm="100000">
                                          <p:val>
                                            <p:strVal val="#ppt_x"/>
                                          </p:val>
                                        </p:tav>
                                      </p:tavLst>
                                    </p:anim>
                                    <p:anim calcmode="lin" valueType="num">
                                      <p:cBhvr additive="base">
                                        <p:cTn id="2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1" grpId="0" animBg="1"/>
      <p:bldP spid="9" grpId="0" animBg="1"/>
    </p:bld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6513" y="-26988"/>
            <a:ext cx="9180513" cy="6956426"/>
          </a:xfrm>
          <a:prstGeom prst="rect">
            <a:avLst/>
          </a:prstGeom>
          <a:gradFill rotWithShape="0">
            <a:gsLst>
              <a:gs pos="0">
                <a:srgbClr val="000082"/>
              </a:gs>
              <a:gs pos="30000">
                <a:srgbClr val="66008F"/>
              </a:gs>
              <a:gs pos="64999">
                <a:srgbClr val="BA0066"/>
              </a:gs>
              <a:gs pos="89999">
                <a:srgbClr val="FF0000"/>
              </a:gs>
              <a:gs pos="100000">
                <a:srgbClr val="FF8200"/>
              </a:gs>
            </a:gsLst>
            <a:lin ang="5400000" scaled="1"/>
          </a:gradFill>
          <a:ln w="9525">
            <a:solidFill>
              <a:srgbClr val="000000"/>
            </a:solidFill>
            <a:miter lim="800000"/>
            <a:headEnd/>
            <a:tailEnd/>
          </a:ln>
          <a:effectLst/>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417794" name="Rectangle 2"/>
          <p:cNvSpPr>
            <a:spLocks noGrp="1" noChangeArrowheads="1"/>
          </p:cNvSpPr>
          <p:nvPr>
            <p:ph type="title"/>
          </p:nvPr>
        </p:nvSpPr>
        <p:spPr>
          <a:xfrm>
            <a:off x="1547813" y="601663"/>
            <a:ext cx="6048375" cy="882650"/>
          </a:xfrm>
          <a:solidFill>
            <a:srgbClr val="020101"/>
          </a:solidFill>
        </p:spPr>
        <p:txBody>
          <a:bodyPr/>
          <a:lstStyle/>
          <a:p>
            <a:pPr eaLnBrk="1" hangingPunct="1">
              <a:defRPr/>
            </a:pPr>
            <a:r>
              <a:rPr lang="en-US" sz="3600" dirty="0">
                <a:latin typeface="Arial" charset="0"/>
                <a:ea typeface="ＭＳ Ｐゴシック" charset="0"/>
                <a:cs typeface="Arial" charset="0"/>
              </a:rPr>
              <a:t>An Astonishing Prediction!</a:t>
            </a:r>
          </a:p>
        </p:txBody>
      </p:sp>
      <p:sp>
        <p:nvSpPr>
          <p:cNvPr id="754691" name="Text Box 4"/>
          <p:cNvSpPr txBox="1">
            <a:spLocks noChangeArrowheads="1"/>
          </p:cNvSpPr>
          <p:nvPr/>
        </p:nvSpPr>
        <p:spPr bwMode="auto">
          <a:xfrm>
            <a:off x="8305800" y="76200"/>
            <a:ext cx="838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553</a:t>
            </a:r>
          </a:p>
        </p:txBody>
      </p:sp>
      <p:sp>
        <p:nvSpPr>
          <p:cNvPr id="5" name="Rectangle 3"/>
          <p:cNvSpPr txBox="1">
            <a:spLocks noChangeArrowheads="1"/>
          </p:cNvSpPr>
          <p:nvPr/>
        </p:nvSpPr>
        <p:spPr bwMode="auto">
          <a:xfrm>
            <a:off x="0" y="1752600"/>
            <a:ext cx="9144000" cy="4530725"/>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Jewish calendar has 360 days per year </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69 Jewish "weeks" of 483 years = 476 solar years</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Issue of the decree on 5 March 444 BC after 476 solar years ends on 30 March 33.  This is the exact date of Christ</a:t>
            </a:r>
            <a:r>
              <a:rPr kumimoji="0" lang="fr-FR"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 Triumphant Entry!</a:t>
            </a: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Compare Daniel 9:27 with Revelation 13:5, 14-15 where half of a "7" is 3 and ½ years or 42 months</a:t>
            </a:r>
          </a:p>
        </p:txBody>
      </p:sp>
      <p:pic>
        <p:nvPicPr>
          <p:cNvPr id="754693" name="Picture 1" descr="dan 9 agendas_calendars_185135_tnb.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24750" y="476250"/>
            <a:ext cx="1368425" cy="1173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54694" name="Picture 3" descr="dan 9 size0-army.mil-84827-2010-09-03-130908.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6513" y="-20638"/>
            <a:ext cx="1704976" cy="17208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77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7794" grpId="0" animBg="1" autoUpdateAnimBg="0"/>
      <p:bldP spid="5" grpId="0" build="p"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2"/>
          <p:cNvSpPr>
            <a:spLocks noGrp="1" noChangeArrowheads="1"/>
          </p:cNvSpPr>
          <p:nvPr>
            <p:ph type="title"/>
          </p:nvPr>
        </p:nvSpPr>
        <p:spPr>
          <a:xfrm>
            <a:off x="0" y="277813"/>
            <a:ext cx="9144000" cy="1143000"/>
          </a:xfrm>
        </p:spPr>
        <p:txBody>
          <a:bodyPr/>
          <a:lstStyle/>
          <a:p>
            <a:pPr eaLnBrk="1" hangingPunct="1">
              <a:defRPr/>
            </a:pPr>
            <a:r>
              <a:rPr lang="en-US" sz="4000">
                <a:latin typeface="Arial" charset="0"/>
                <a:ea typeface="ＭＳ Ｐゴシック" charset="0"/>
                <a:cs typeface="ＭＳ Ｐゴシック" charset="0"/>
              </a:rPr>
              <a:t>Determinations of the Seventy Weeks</a:t>
            </a:r>
          </a:p>
        </p:txBody>
      </p:sp>
      <p:pic>
        <p:nvPicPr>
          <p:cNvPr id="758786" name="Picture 3" descr="Daniel 0001"/>
          <p:cNvPicPr>
            <a:picLocks noChangeAspect="1" noChangeArrowheads="1"/>
          </p:cNvPicPr>
          <p:nvPr/>
        </p:nvPicPr>
        <p:blipFill>
          <a:blip r:embed="rId3" cstate="screen">
            <a:extLst>
              <a:ext uri="{28A0092B-C50C-407E-A947-70E740481C1C}">
                <a14:useLocalDpi xmlns:a14="http://schemas.microsoft.com/office/drawing/2010/main"/>
              </a:ext>
            </a:extLst>
          </a:blip>
          <a:srcRect l="21776" t="15060" r="16208" b="58562"/>
          <a:stretch>
            <a:fillRect/>
          </a:stretch>
        </p:blipFill>
        <p:spPr bwMode="auto">
          <a:xfrm>
            <a:off x="228600" y="1219200"/>
            <a:ext cx="8686800" cy="5222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787" name="Text Box 4"/>
          <p:cNvSpPr txBox="1">
            <a:spLocks noChangeArrowheads="1"/>
          </p:cNvSpPr>
          <p:nvPr/>
        </p:nvSpPr>
        <p:spPr bwMode="auto">
          <a:xfrm>
            <a:off x="8305800" y="39688"/>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553</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333829" name="Text Box 5"/>
          <p:cNvSpPr txBox="1">
            <a:spLocks noChangeArrowheads="1"/>
          </p:cNvSpPr>
          <p:nvPr/>
        </p:nvSpPr>
        <p:spPr bwMode="auto">
          <a:xfrm>
            <a:off x="0" y="6438900"/>
            <a:ext cx="9144000" cy="3698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Harold </a:t>
            </a:r>
            <a:r>
              <a:rPr kumimoji="0" lang="en-US" sz="18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Hoehner</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 </a:t>
            </a:r>
            <a:r>
              <a:rPr kumimoji="0" lang="en-US" sz="18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Chronological Aspects of the Life of Christ</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,139</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2"/>
          <p:cNvSpPr>
            <a:spLocks noGrp="1" noChangeArrowheads="1"/>
          </p:cNvSpPr>
          <p:nvPr>
            <p:ph type="title"/>
          </p:nvPr>
        </p:nvSpPr>
        <p:spPr>
          <a:xfrm>
            <a:off x="0" y="277813"/>
            <a:ext cx="9144000" cy="1143000"/>
          </a:xfrm>
        </p:spPr>
        <p:txBody>
          <a:bodyPr/>
          <a:lstStyle/>
          <a:p>
            <a:pPr eaLnBrk="1" hangingPunct="1">
              <a:defRPr/>
            </a:pPr>
            <a:r>
              <a:rPr lang="en-US" sz="4000">
                <a:latin typeface="Arial" charset="0"/>
                <a:ea typeface="ＭＳ Ｐゴシック" charset="0"/>
                <a:cs typeface="ＭＳ Ｐゴシック" charset="0"/>
              </a:rPr>
              <a:t>Determinations of the Seventy Weeks</a:t>
            </a:r>
          </a:p>
        </p:txBody>
      </p:sp>
      <p:grpSp>
        <p:nvGrpSpPr>
          <p:cNvPr id="756738" name="Group 4"/>
          <p:cNvGrpSpPr>
            <a:grpSpLocks/>
          </p:cNvGrpSpPr>
          <p:nvPr/>
        </p:nvGrpSpPr>
        <p:grpSpPr bwMode="auto">
          <a:xfrm>
            <a:off x="304800" y="1219200"/>
            <a:ext cx="8458200" cy="5148263"/>
            <a:chOff x="192" y="981"/>
            <a:chExt cx="5328" cy="3243"/>
          </a:xfrm>
        </p:grpSpPr>
        <p:pic>
          <p:nvPicPr>
            <p:cNvPr id="756741" name="Picture 5" descr="Daniel 0001"/>
            <p:cNvPicPr>
              <a:picLocks noChangeAspect="1" noChangeArrowheads="1"/>
            </p:cNvPicPr>
            <p:nvPr/>
          </p:nvPicPr>
          <p:blipFill>
            <a:blip r:embed="rId3" cstate="screen">
              <a:extLst>
                <a:ext uri="{28A0092B-C50C-407E-A947-70E740481C1C}">
                  <a14:useLocalDpi xmlns:a14="http://schemas.microsoft.com/office/drawing/2010/main"/>
                </a:ext>
              </a:extLst>
            </a:blip>
            <a:srcRect l="21776" t="59973" r="8673" b="10085"/>
            <a:stretch>
              <a:fillRect/>
            </a:stretch>
          </p:blipFill>
          <p:spPr bwMode="auto">
            <a:xfrm>
              <a:off x="192" y="981"/>
              <a:ext cx="5328" cy="3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6742" name="Rectangle 6"/>
            <p:cNvSpPr>
              <a:spLocks noChangeArrowheads="1"/>
            </p:cNvSpPr>
            <p:nvPr/>
          </p:nvSpPr>
          <p:spPr bwMode="auto">
            <a:xfrm>
              <a:off x="3936" y="4176"/>
              <a:ext cx="1440" cy="48"/>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756739" name="Text Box 8"/>
          <p:cNvSpPr txBox="1">
            <a:spLocks noChangeArrowheads="1"/>
          </p:cNvSpPr>
          <p:nvPr/>
        </p:nvSpPr>
        <p:spPr bwMode="auto">
          <a:xfrm>
            <a:off x="8305800" y="39688"/>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553</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 name="Text Box 5"/>
          <p:cNvSpPr txBox="1">
            <a:spLocks noChangeArrowheads="1"/>
          </p:cNvSpPr>
          <p:nvPr/>
        </p:nvSpPr>
        <p:spPr bwMode="auto">
          <a:xfrm>
            <a:off x="0" y="6438900"/>
            <a:ext cx="9144000" cy="3693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J. Dwight Pentecost, “Daniel,” in </a:t>
            </a:r>
            <a:r>
              <a:rPr kumimoji="0" lang="en-US" sz="18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The Bible Knowledge Commentary</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cs typeface="Geneva" charset="0"/>
              </a:rPr>
              <a:t>, 1:1363</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f_triumphant_03.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46089" name="Rectangle 9"/>
          <p:cNvSpPr>
            <a:spLocks noChangeArrowheads="1"/>
          </p:cNvSpPr>
          <p:nvPr/>
        </p:nvSpPr>
        <p:spPr bwMode="auto">
          <a:xfrm>
            <a:off x="35496" y="152400"/>
            <a:ext cx="8964488" cy="2484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a:t>
            </a:r>
            <a:r>
              <a:rPr kumimoji="0" lang="en-US"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When He approached Jerusalem, He saw the city and wept over it,  </a:t>
            </a:r>
            <a:r>
              <a:rPr kumimoji="0" lang="en-US" sz="3200" b="1" i="0" u="none" strike="noStrike" kern="1200" cap="none" spc="0" normalizeH="0" baseline="30000" noProof="0" dirty="0">
                <a:ln>
                  <a:noFill/>
                </a:ln>
                <a:solidFill>
                  <a:srgbClr val="FFFFFF"/>
                </a:solidFill>
                <a:effectLst>
                  <a:glow rad="177800">
                    <a:srgbClr val="000000"/>
                  </a:glow>
                </a:effectLst>
                <a:uLnTx/>
                <a:uFillTx/>
                <a:latin typeface="Arial" charset="0"/>
                <a:ea typeface="ＭＳ Ｐゴシック" charset="0"/>
              </a:rPr>
              <a:t>42</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saying, </a:t>
            </a:r>
            <a:r>
              <a:rPr kumimoji="0" lang="fr-FR"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If you had known in </a:t>
            </a:r>
            <a:r>
              <a:rPr kumimoji="0" lang="en-US" sz="32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rPr>
              <a:t>this day</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even you, the things which make for peace! But now they have been hidden from your eyes.</a:t>
            </a:r>
            <a:r>
              <a:rPr kumimoji="0" lang="fr-FR"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p:txBody>
      </p:sp>
      <p:sp>
        <p:nvSpPr>
          <p:cNvPr id="87041" name="Rectangle 2"/>
          <p:cNvSpPr>
            <a:spLocks noGrp="1" noChangeArrowheads="1"/>
          </p:cNvSpPr>
          <p:nvPr>
            <p:ph type="title"/>
          </p:nvPr>
        </p:nvSpPr>
        <p:spPr>
          <a:xfrm>
            <a:off x="323528" y="5517232"/>
            <a:ext cx="8244408" cy="1036638"/>
          </a:xfrm>
          <a:noFill/>
        </p:spPr>
        <p:txBody>
          <a:bodyPr/>
          <a:lstStyle/>
          <a:p>
            <a:pPr algn="r" eaLnBrk="1" hangingPunct="1"/>
            <a:r>
              <a:rPr lang="en-US" sz="4000" b="1" dirty="0">
                <a:solidFill>
                  <a:schemeClr val="bg1"/>
                </a:solidFill>
                <a:effectLst>
                  <a:glow rad="177800">
                    <a:schemeClr val="tx1"/>
                  </a:glow>
                </a:effectLst>
                <a:latin typeface="Arial"/>
                <a:ea typeface="ＭＳ Ｐゴシック" charset="0"/>
                <a:cs typeface="Arial"/>
              </a:rPr>
              <a:t>An Ominous Day: </a:t>
            </a:r>
            <a:br>
              <a:rPr lang="en-US" sz="4000" b="1" dirty="0">
                <a:solidFill>
                  <a:schemeClr val="bg1"/>
                </a:solidFill>
                <a:effectLst>
                  <a:glow rad="177800">
                    <a:schemeClr val="tx1"/>
                  </a:glow>
                </a:effectLst>
                <a:latin typeface="Arial"/>
                <a:ea typeface="ＭＳ Ｐゴシック" charset="0"/>
                <a:cs typeface="Arial"/>
              </a:rPr>
            </a:br>
            <a:r>
              <a:rPr lang="en-US" sz="4000" b="1" dirty="0">
                <a:solidFill>
                  <a:schemeClr val="bg1"/>
                </a:solidFill>
                <a:effectLst>
                  <a:glow rad="177800">
                    <a:schemeClr val="tx1"/>
                  </a:glow>
                </a:effectLst>
                <a:latin typeface="Arial"/>
                <a:ea typeface="ＭＳ Ｐゴシック" charset="0"/>
                <a:cs typeface="Arial"/>
              </a:rPr>
              <a:t>Luke 19:41-42 </a:t>
            </a:r>
            <a:r>
              <a:rPr lang="en-US" sz="3200" b="1" dirty="0">
                <a:solidFill>
                  <a:schemeClr val="bg1"/>
                </a:solidFill>
                <a:effectLst>
                  <a:glow rad="177800">
                    <a:schemeClr val="tx1"/>
                  </a:glow>
                </a:effectLst>
                <a:latin typeface="Arial"/>
                <a:ea typeface="ＭＳ Ｐゴシック" charset="0"/>
                <a:cs typeface="Arial"/>
              </a:rPr>
              <a:t>NAU</a:t>
            </a:r>
            <a:endParaRPr lang="en-US" sz="4000" b="1" dirty="0">
              <a:solidFill>
                <a:schemeClr val="bg1"/>
              </a:solidFill>
              <a:effectLst>
                <a:glow rad="177800">
                  <a:schemeClr val="tx1"/>
                </a:glow>
              </a:effectLst>
              <a:latin typeface="Arial"/>
              <a:ea typeface="ＭＳ Ｐゴシック" charset="0"/>
              <a:cs typeface="Arial"/>
            </a:endParaRPr>
          </a:p>
        </p:txBody>
      </p:sp>
    </p:spTree>
    <p:extLst>
      <p:ext uri="{BB962C8B-B14F-4D97-AF65-F5344CB8AC3E}">
        <p14:creationId xmlns:p14="http://schemas.microsoft.com/office/powerpoint/2010/main" val="32107810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f_triumphant_06.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46089" name="Rectangle 9"/>
          <p:cNvSpPr>
            <a:spLocks noChangeArrowheads="1"/>
          </p:cNvSpPr>
          <p:nvPr/>
        </p:nvSpPr>
        <p:spPr bwMode="auto">
          <a:xfrm>
            <a:off x="395536" y="656456"/>
            <a:ext cx="8208912" cy="47167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   </a:t>
            </a:r>
            <a:r>
              <a:rPr kumimoji="0" lang="en-US" altLang="ja-JP"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For the days will come upon you when your enemies will throw up a barricade against you, and surround you and hem you in on every side, </a:t>
            </a:r>
            <a:r>
              <a:rPr kumimoji="0" lang="en-US" sz="3200" b="1" i="0" u="none" strike="noStrike" kern="1200" cap="none" spc="0" normalizeH="0" baseline="30000" noProof="0" dirty="0">
                <a:ln>
                  <a:noFill/>
                </a:ln>
                <a:solidFill>
                  <a:srgbClr val="FFFFFF"/>
                </a:solidFill>
                <a:effectLst>
                  <a:glow rad="177800">
                    <a:srgbClr val="000000"/>
                  </a:glow>
                </a:effectLst>
                <a:uLnTx/>
                <a:uFillTx/>
                <a:latin typeface="Arial" charset="0"/>
                <a:ea typeface="ＭＳ Ｐゴシック" charset="0"/>
              </a:rPr>
              <a:t>44</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and they will level you to the ground and your children within you, and they will not leave in you one stone upon another, because </a:t>
            </a:r>
            <a:r>
              <a:rPr kumimoji="0" lang="en-US" sz="3200" b="1" i="0" u="none" strike="noStrike" kern="1200" cap="none" spc="0" normalizeH="0" baseline="0" noProof="0" dirty="0">
                <a:ln>
                  <a:noFill/>
                </a:ln>
                <a:solidFill>
                  <a:srgbClr val="FFFF00"/>
                </a:solidFill>
                <a:effectLst>
                  <a:glow rad="177800">
                    <a:srgbClr val="000000"/>
                  </a:glow>
                </a:effectLst>
                <a:uLnTx/>
                <a:uFillTx/>
                <a:latin typeface="Arial" charset="0"/>
                <a:ea typeface="ＭＳ Ｐゴシック" charset="0"/>
              </a:rPr>
              <a:t>you did not recognize the time of your visitation</a:t>
            </a: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a:t>
            </a:r>
          </a:p>
        </p:txBody>
      </p:sp>
      <p:sp>
        <p:nvSpPr>
          <p:cNvPr id="87041" name="Rectangle 2"/>
          <p:cNvSpPr>
            <a:spLocks noGrp="1" noChangeArrowheads="1"/>
          </p:cNvSpPr>
          <p:nvPr>
            <p:ph type="title"/>
          </p:nvPr>
        </p:nvSpPr>
        <p:spPr>
          <a:xfrm>
            <a:off x="323528" y="5517232"/>
            <a:ext cx="8244408" cy="1036638"/>
          </a:xfrm>
          <a:noFill/>
        </p:spPr>
        <p:txBody>
          <a:bodyPr/>
          <a:lstStyle/>
          <a:p>
            <a:pPr algn="r" eaLnBrk="1" hangingPunct="1"/>
            <a:r>
              <a:rPr lang="en-US" sz="4000" b="1" dirty="0">
                <a:solidFill>
                  <a:schemeClr val="bg1"/>
                </a:solidFill>
                <a:effectLst>
                  <a:glow rad="177800">
                    <a:schemeClr val="tx1"/>
                  </a:glow>
                </a:effectLst>
                <a:latin typeface="Arial"/>
                <a:ea typeface="ＭＳ Ｐゴシック" charset="0"/>
                <a:cs typeface="Arial"/>
              </a:rPr>
              <a:t>An Ominous Day: </a:t>
            </a:r>
            <a:br>
              <a:rPr lang="en-US" sz="4000" b="1" dirty="0">
                <a:solidFill>
                  <a:schemeClr val="bg1"/>
                </a:solidFill>
                <a:effectLst>
                  <a:glow rad="177800">
                    <a:schemeClr val="tx1"/>
                  </a:glow>
                </a:effectLst>
                <a:latin typeface="Arial"/>
                <a:ea typeface="ＭＳ Ｐゴシック" charset="0"/>
                <a:cs typeface="Arial"/>
              </a:rPr>
            </a:br>
            <a:r>
              <a:rPr lang="en-US" sz="4000" b="1" dirty="0">
                <a:solidFill>
                  <a:schemeClr val="bg1"/>
                </a:solidFill>
                <a:effectLst>
                  <a:glow rad="177800">
                    <a:schemeClr val="tx1"/>
                  </a:glow>
                </a:effectLst>
                <a:latin typeface="Arial"/>
                <a:ea typeface="ＭＳ Ｐゴシック" charset="0"/>
                <a:cs typeface="Arial"/>
              </a:rPr>
              <a:t>Luke 19:43-44 </a:t>
            </a:r>
            <a:r>
              <a:rPr lang="en-US" sz="3200" b="1" dirty="0">
                <a:solidFill>
                  <a:schemeClr val="bg1"/>
                </a:solidFill>
                <a:effectLst>
                  <a:glow rad="177800">
                    <a:schemeClr val="tx1"/>
                  </a:glow>
                </a:effectLst>
                <a:latin typeface="Arial"/>
                <a:ea typeface="ＭＳ Ｐゴシック" charset="0"/>
                <a:cs typeface="Arial"/>
              </a:rPr>
              <a:t>NAU</a:t>
            </a:r>
            <a:endParaRPr lang="en-US" sz="4000" b="1" dirty="0">
              <a:solidFill>
                <a:schemeClr val="bg1"/>
              </a:solidFill>
              <a:effectLst>
                <a:glow rad="177800">
                  <a:schemeClr val="tx1"/>
                </a:glow>
              </a:effectLst>
              <a:latin typeface="Arial"/>
              <a:ea typeface="ＭＳ Ｐゴシック" charset="0"/>
              <a:cs typeface="Arial"/>
            </a:endParaRPr>
          </a:p>
        </p:txBody>
      </p:sp>
    </p:spTree>
    <p:extLst>
      <p:ext uri="{BB962C8B-B14F-4D97-AF65-F5344CB8AC3E}">
        <p14:creationId xmlns:p14="http://schemas.microsoft.com/office/powerpoint/2010/main" val="33613330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en-US" b="1" dirty="0">
                <a:solidFill>
                  <a:srgbClr val="FFFFFF"/>
                </a:solidFill>
                <a:latin typeface="Arial" panose="020B0604020202020204" pitchFamily="34" charset="0"/>
                <a:cs typeface="Arial" panose="020B0604020202020204" pitchFamily="34" charset="0"/>
              </a:rPr>
              <a:t>Pentecost Outline</a:t>
            </a: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9073008" cy="547513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 of the King</a:t>
            </a: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5536" y="171583"/>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DBC933F5-E573-498F-8038-F23E06CC6E5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5400" b="1" kern="0" dirty="0">
                <a:solidFill>
                  <a:srgbClr val="FFFFFF"/>
                </a:solidFill>
                <a:effectLst>
                  <a:glow rad="228600">
                    <a:srgbClr val="000000"/>
                  </a:glow>
                </a:effectLst>
                <a:latin typeface="Arial"/>
                <a:cs typeface="Arial"/>
              </a:rPr>
              <a:t>B. The Triumphal Entry</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GB" sz="2800" b="1" i="1" kern="0">
                <a:solidFill>
                  <a:srgbClr val="FFFFFF"/>
                </a:solidFill>
                <a:effectLst>
                  <a:outerShdw blurRad="38100" dist="38100" dir="2700000" algn="tl">
                    <a:srgbClr val="000000"/>
                  </a:outerShdw>
                </a:effectLst>
                <a:latin typeface="Arial"/>
                <a:ea typeface="ＭＳ Ｐゴシック" charset="0"/>
                <a:cs typeface="Arial"/>
              </a:rPr>
              <a:t>§ 139</a:t>
            </a:r>
          </a:p>
          <a:p>
            <a:pPr lvl="0" algn="ctr" defTabSz="914400" fontAlgn="base">
              <a:spcBef>
                <a:spcPct val="20000"/>
              </a:spcBef>
              <a:buClr>
                <a:srgbClr val="FFCC00"/>
              </a:buClr>
              <a:buSzPct val="70000"/>
              <a:defRPr/>
            </a:pPr>
            <a:r>
              <a:rPr lang="en-GB" sz="2800" b="1" i="1" kern="0">
                <a:solidFill>
                  <a:srgbClr val="FFFFFF"/>
                </a:solidFill>
                <a:effectLst>
                  <a:outerShdw blurRad="38100" dist="38100" dir="2700000" algn="tl">
                    <a:srgbClr val="000000"/>
                  </a:outerShdw>
                </a:effectLst>
                <a:latin typeface="Arial"/>
                <a:ea typeface="ＭＳ Ｐゴシック" charset="0"/>
                <a:cs typeface="Arial"/>
              </a:rPr>
              <a:t>Matthew 21:1-11, 14-17; Mark 11:1-11; Luke 19:29-44; John 12:12-19</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Christ enters Jerusalem to officially present Himself to the nation as Messiah to fulfill the OT prophecies</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28459862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4"/>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136194" name="Picture 2"/>
          <p:cNvPicPr>
            <a:picLocks noChangeAspect="1" noChangeArrowheads="1"/>
          </p:cNvPicPr>
          <p:nvPr/>
        </p:nvPicPr>
        <p:blipFill>
          <a:blip r:embed="rId3" cstate="screen">
            <a:clrChange>
              <a:clrFrom>
                <a:srgbClr val="FFFFFF"/>
              </a:clrFrom>
              <a:clrTo>
                <a:srgbClr val="FFFFFF">
                  <a:alpha val="0"/>
                </a:srgbClr>
              </a:clrTo>
            </a:clrChange>
            <a:lum bright="4000" contrast="10000"/>
            <a:extLst>
              <a:ext uri="{28A0092B-C50C-407E-A947-70E740481C1C}">
                <a14:useLocalDpi xmlns:a14="http://schemas.microsoft.com/office/drawing/2010/main"/>
              </a:ext>
            </a:extLst>
          </a:blip>
          <a:srcRect/>
          <a:stretch>
            <a:fillRect/>
          </a:stretch>
        </p:blipFill>
        <p:spPr bwMode="auto">
          <a:xfrm>
            <a:off x="3581400" y="0"/>
            <a:ext cx="4908550" cy="6858000"/>
          </a:xfrm>
          <a:prstGeom prst="rect">
            <a:avLst/>
          </a:prstGeom>
          <a:solidFill>
            <a:srgbClr val="FFFFCC"/>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262147" name="Text Box 3"/>
          <p:cNvSpPr txBox="1">
            <a:spLocks noChangeArrowheads="1"/>
          </p:cNvSpPr>
          <p:nvPr/>
        </p:nvSpPr>
        <p:spPr bwMode="auto">
          <a:xfrm>
            <a:off x="8616950" y="0"/>
            <a:ext cx="527050" cy="461963"/>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80</a:t>
            </a:r>
          </a:p>
        </p:txBody>
      </p:sp>
      <p:sp>
        <p:nvSpPr>
          <p:cNvPr id="2" name="Title 1"/>
          <p:cNvSpPr>
            <a:spLocks noGrp="1"/>
          </p:cNvSpPr>
          <p:nvPr>
            <p:ph type="title" idx="4294967295"/>
          </p:nvPr>
        </p:nvSpPr>
        <p:spPr>
          <a:xfrm>
            <a:off x="179388" y="706438"/>
            <a:ext cx="3240087" cy="5099050"/>
          </a:xfrm>
        </p:spPr>
        <p:txBody>
          <a:bodyPr/>
          <a:lstStyle/>
          <a:p>
            <a:pPr eaLnBrk="1" hangingPunct="1">
              <a:defRPr/>
            </a:pPr>
            <a:r>
              <a:rPr lang="en-US" sz="3600" b="1" kern="1200" dirty="0">
                <a:solidFill>
                  <a:srgbClr val="FFFFFF"/>
                </a:solidFill>
                <a:effectLst>
                  <a:outerShdw blurRad="38100" dist="38100" dir="2700000" algn="tl" rotWithShape="0">
                    <a:srgbClr val="000000"/>
                  </a:outerShdw>
                </a:effectLst>
                <a:latin typeface="Arial"/>
                <a:ea typeface="ＭＳ Ｐゴシック"/>
                <a:cs typeface="Arial"/>
              </a:rPr>
              <a:t>Jerusalem</a:t>
            </a:r>
            <a:r>
              <a:rPr lang="en-US" dirty="0"/>
              <a:t> </a:t>
            </a:r>
            <a:r>
              <a:rPr lang="en-US" sz="3600" b="1" kern="1200" dirty="0">
                <a:solidFill>
                  <a:srgbClr val="FFFFFF"/>
                </a:solidFill>
                <a:effectLst>
                  <a:outerShdw blurRad="38100" dist="38100" dir="2700000" algn="tl" rotWithShape="0">
                    <a:srgbClr val="000000"/>
                  </a:outerShdw>
                </a:effectLst>
                <a:latin typeface="Arial"/>
                <a:ea typeface="ＭＳ Ｐゴシック"/>
                <a:cs typeface="Arial"/>
              </a:rPr>
              <a:t>During the Ministry</a:t>
            </a:r>
            <a:r>
              <a:rPr lang="en-US" dirty="0"/>
              <a:t> </a:t>
            </a:r>
            <a:r>
              <a:rPr lang="en-US" sz="3600" b="1" kern="1200" dirty="0">
                <a:solidFill>
                  <a:srgbClr val="FFFFFF"/>
                </a:solidFill>
                <a:effectLst>
                  <a:outerShdw blurRad="38100" dist="38100" dir="2700000" algn="tl" rotWithShape="0">
                    <a:srgbClr val="000000"/>
                  </a:outerShdw>
                </a:effectLst>
                <a:latin typeface="Arial"/>
                <a:ea typeface="ＭＳ Ｐゴシック"/>
                <a:cs typeface="Arial"/>
              </a:rPr>
              <a:t>of Jesus</a:t>
            </a:r>
            <a:endParaRPr lang="en-US" dirty="0"/>
          </a:p>
        </p:txBody>
      </p:sp>
    </p:spTree>
    <p:extLst>
      <p:ext uri="{BB962C8B-B14F-4D97-AF65-F5344CB8AC3E}">
        <p14:creationId xmlns:p14="http://schemas.microsoft.com/office/powerpoint/2010/main" val="1747300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36194"/>
                                        </p:tgtEl>
                                        <p:attrNameLst>
                                          <p:attrName>style.visibility</p:attrName>
                                        </p:attrNameLst>
                                      </p:cBhvr>
                                      <p:to>
                                        <p:strVal val="visible"/>
                                      </p:to>
                                    </p:set>
                                    <p:anim calcmode="lin" valueType="num">
                                      <p:cBhvr>
                                        <p:cTn id="7" dur="500" fill="hold"/>
                                        <p:tgtEl>
                                          <p:spTgt spid="136194"/>
                                        </p:tgtEl>
                                        <p:attrNameLst>
                                          <p:attrName>ppt_w</p:attrName>
                                        </p:attrNameLst>
                                      </p:cBhvr>
                                      <p:tavLst>
                                        <p:tav tm="0">
                                          <p:val>
                                            <p:fltVal val="0"/>
                                          </p:val>
                                        </p:tav>
                                        <p:tav tm="100000">
                                          <p:val>
                                            <p:strVal val="#ppt_w"/>
                                          </p:val>
                                        </p:tav>
                                      </p:tavLst>
                                    </p:anim>
                                    <p:anim calcmode="lin" valueType="num">
                                      <p:cBhvr>
                                        <p:cTn id="8" dur="500" fill="hold"/>
                                        <p:tgtEl>
                                          <p:spTgt spid="1361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4"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0"/>
            <a:ext cx="9169400" cy="6858000"/>
          </a:xfrm>
          <a:prstGeom prst="rect">
            <a:avLst/>
          </a:prstGeom>
          <a:noFill/>
          <a:ln w="76200">
            <a:solidFill>
              <a:srgbClr val="FF0000"/>
            </a:solidFill>
            <a:miter lim="800000"/>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pic>
      <p:sp>
        <p:nvSpPr>
          <p:cNvPr id="572418" name="Rectangle 2"/>
          <p:cNvSpPr>
            <a:spLocks noGrp="1" noRot="1" noChangeArrowheads="1"/>
          </p:cNvSpPr>
          <p:nvPr>
            <p:ph type="title"/>
          </p:nvPr>
        </p:nvSpPr>
        <p:spPr>
          <a:xfrm>
            <a:off x="0" y="35"/>
            <a:ext cx="2209800" cy="1173163"/>
          </a:xfrm>
          <a:solidFill>
            <a:schemeClr val="bg2"/>
          </a:solidFill>
        </p:spPr>
        <p:txBody>
          <a:bodyPr/>
          <a:lstStyle/>
          <a:p>
            <a:pPr eaLnBrk="1" hangingPunct="1"/>
            <a:r>
              <a:rPr lang="en-US" sz="3600" dirty="0">
                <a:solidFill>
                  <a:srgbClr val="FFFFFF"/>
                </a:solidFill>
                <a:effectLst/>
                <a:latin typeface="Arial" charset="0"/>
                <a:ea typeface="ＭＳ Ｐゴシック" charset="0"/>
                <a:cs typeface="Arial" charset="0"/>
              </a:rPr>
              <a:t>Passion Week</a:t>
            </a:r>
            <a:endParaRPr lang="en-US" sz="4000" dirty="0">
              <a:solidFill>
                <a:srgbClr val="FFFFFF"/>
              </a:solidFill>
              <a:effectLst/>
              <a:latin typeface="Arial" charset="0"/>
              <a:ea typeface="ＭＳ Ｐゴシック" charset="0"/>
              <a:cs typeface="Arial" charset="0"/>
            </a:endParaRPr>
          </a:p>
        </p:txBody>
      </p:sp>
      <p:sp>
        <p:nvSpPr>
          <p:cNvPr id="269317" name="Freeform 5"/>
          <p:cNvSpPr>
            <a:spLocks/>
          </p:cNvSpPr>
          <p:nvPr/>
        </p:nvSpPr>
        <p:spPr bwMode="auto">
          <a:xfrm>
            <a:off x="5791200" y="4646659"/>
            <a:ext cx="1447800" cy="460283"/>
          </a:xfrm>
          <a:custGeom>
            <a:avLst/>
            <a:gdLst>
              <a:gd name="T0" fmla="*/ 2147483647 w 832"/>
              <a:gd name="T1" fmla="*/ 2147483647 h 1600"/>
              <a:gd name="T2" fmla="*/ 2147483647 w 832"/>
              <a:gd name="T3" fmla="*/ 2147483647 h 1600"/>
              <a:gd name="T4" fmla="*/ 2147483647 w 832"/>
              <a:gd name="T5" fmla="*/ 2147483647 h 1600"/>
              <a:gd name="T6" fmla="*/ 2147483647 w 832"/>
              <a:gd name="T7" fmla="*/ 2147483647 h 1600"/>
              <a:gd name="T8" fmla="*/ 2147483647 w 832"/>
              <a:gd name="T9" fmla="*/ 2147483647 h 1600"/>
              <a:gd name="T10" fmla="*/ 2147483647 w 832"/>
              <a:gd name="T11" fmla="*/ 2147483647 h 1600"/>
              <a:gd name="T12" fmla="*/ 2147483647 w 832"/>
              <a:gd name="T13" fmla="*/ 2147483647 h 1600"/>
              <a:gd name="T14" fmla="*/ 2147483647 w 832"/>
              <a:gd name="T15" fmla="*/ 2147483647 h 1600"/>
              <a:gd name="T16" fmla="*/ 2147483647 w 832"/>
              <a:gd name="T17" fmla="*/ 2147483647 h 1600"/>
              <a:gd name="T18" fmla="*/ 2147483647 w 832"/>
              <a:gd name="T19" fmla="*/ 2147483647 h 1600"/>
              <a:gd name="T20" fmla="*/ 2147483647 w 832"/>
              <a:gd name="T21" fmla="*/ 2147483647 h 1600"/>
              <a:gd name="T22" fmla="*/ 2147483647 w 832"/>
              <a:gd name="T23" fmla="*/ 2147483647 h 1600"/>
              <a:gd name="T24" fmla="*/ 2147483647 w 832"/>
              <a:gd name="T25" fmla="*/ 2147483647 h 1600"/>
              <a:gd name="T26" fmla="*/ 0 w 832"/>
              <a:gd name="T27" fmla="*/ 0 h 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2"/>
              <a:gd name="T43" fmla="*/ 0 h 1600"/>
              <a:gd name="T44" fmla="*/ 832 w 832"/>
              <a:gd name="T45" fmla="*/ 1600 h 16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2" h="1600">
                <a:moveTo>
                  <a:pt x="832" y="1600"/>
                </a:moveTo>
                <a:cubicBezTo>
                  <a:pt x="817" y="1556"/>
                  <a:pt x="798" y="1513"/>
                  <a:pt x="753" y="1498"/>
                </a:cubicBezTo>
                <a:cubicBezTo>
                  <a:pt x="704" y="1449"/>
                  <a:pt x="654" y="1402"/>
                  <a:pt x="588" y="1380"/>
                </a:cubicBezTo>
                <a:cubicBezTo>
                  <a:pt x="549" y="1321"/>
                  <a:pt x="508" y="1266"/>
                  <a:pt x="471" y="1208"/>
                </a:cubicBezTo>
                <a:cubicBezTo>
                  <a:pt x="462" y="1168"/>
                  <a:pt x="457" y="1128"/>
                  <a:pt x="447" y="1090"/>
                </a:cubicBezTo>
                <a:cubicBezTo>
                  <a:pt x="428" y="945"/>
                  <a:pt x="425" y="681"/>
                  <a:pt x="361" y="533"/>
                </a:cubicBezTo>
                <a:cubicBezTo>
                  <a:pt x="353" y="515"/>
                  <a:pt x="337" y="503"/>
                  <a:pt x="330" y="486"/>
                </a:cubicBezTo>
                <a:cubicBezTo>
                  <a:pt x="320" y="463"/>
                  <a:pt x="323" y="433"/>
                  <a:pt x="306" y="416"/>
                </a:cubicBezTo>
                <a:cubicBezTo>
                  <a:pt x="287" y="397"/>
                  <a:pt x="264" y="382"/>
                  <a:pt x="251" y="361"/>
                </a:cubicBezTo>
                <a:cubicBezTo>
                  <a:pt x="232" y="332"/>
                  <a:pt x="214" y="303"/>
                  <a:pt x="196" y="274"/>
                </a:cubicBezTo>
                <a:cubicBezTo>
                  <a:pt x="188" y="261"/>
                  <a:pt x="173" y="235"/>
                  <a:pt x="173" y="235"/>
                </a:cubicBezTo>
                <a:cubicBezTo>
                  <a:pt x="161" y="188"/>
                  <a:pt x="135" y="135"/>
                  <a:pt x="94" y="110"/>
                </a:cubicBezTo>
                <a:cubicBezTo>
                  <a:pt x="76" y="82"/>
                  <a:pt x="66" y="65"/>
                  <a:pt x="39" y="47"/>
                </a:cubicBezTo>
                <a:cubicBezTo>
                  <a:pt x="28" y="11"/>
                  <a:pt x="23" y="23"/>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8" name="Freeform 6"/>
          <p:cNvSpPr>
            <a:spLocks/>
          </p:cNvSpPr>
          <p:nvPr/>
        </p:nvSpPr>
        <p:spPr bwMode="auto">
          <a:xfrm>
            <a:off x="3897348" y="2855959"/>
            <a:ext cx="1741487" cy="460283"/>
          </a:xfrm>
          <a:custGeom>
            <a:avLst/>
            <a:gdLst>
              <a:gd name="T0" fmla="*/ 2147483647 w 1145"/>
              <a:gd name="T1" fmla="*/ 2147483647 h 860"/>
              <a:gd name="T2" fmla="*/ 2147483647 w 1145"/>
              <a:gd name="T3" fmla="*/ 2147483647 h 860"/>
              <a:gd name="T4" fmla="*/ 2147483647 w 1145"/>
              <a:gd name="T5" fmla="*/ 2147483647 h 860"/>
              <a:gd name="T6" fmla="*/ 2147483647 w 1145"/>
              <a:gd name="T7" fmla="*/ 2147483647 h 860"/>
              <a:gd name="T8" fmla="*/ 2147483647 w 1145"/>
              <a:gd name="T9" fmla="*/ 2147483647 h 860"/>
              <a:gd name="T10" fmla="*/ 2147483647 w 1145"/>
              <a:gd name="T11" fmla="*/ 2147483647 h 860"/>
              <a:gd name="T12" fmla="*/ 2147483647 w 1145"/>
              <a:gd name="T13" fmla="*/ 2147483647 h 860"/>
              <a:gd name="T14" fmla="*/ 2147483647 w 1145"/>
              <a:gd name="T15" fmla="*/ 2147483647 h 860"/>
              <a:gd name="T16" fmla="*/ 2147483647 w 1145"/>
              <a:gd name="T17" fmla="*/ 2147483647 h 860"/>
              <a:gd name="T18" fmla="*/ 2147483647 w 1145"/>
              <a:gd name="T19" fmla="*/ 2147483647 h 860"/>
              <a:gd name="T20" fmla="*/ 2147483647 w 1145"/>
              <a:gd name="T21" fmla="*/ 2147483647 h 860"/>
              <a:gd name="T22" fmla="*/ 2147483647 w 1145"/>
              <a:gd name="T23" fmla="*/ 2147483647 h 860"/>
              <a:gd name="T24" fmla="*/ 2147483647 w 1145"/>
              <a:gd name="T25" fmla="*/ 2147483647 h 860"/>
              <a:gd name="T26" fmla="*/ 2147483647 w 1145"/>
              <a:gd name="T27" fmla="*/ 2147483647 h 860"/>
              <a:gd name="T28" fmla="*/ 0 w 1145"/>
              <a:gd name="T29" fmla="*/ 0 h 8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5"/>
              <a:gd name="T46" fmla="*/ 0 h 860"/>
              <a:gd name="T47" fmla="*/ 1145 w 1145"/>
              <a:gd name="T48" fmla="*/ 860 h 8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5" h="860">
                <a:moveTo>
                  <a:pt x="1145" y="847"/>
                </a:moveTo>
                <a:cubicBezTo>
                  <a:pt x="1091" y="860"/>
                  <a:pt x="1079" y="833"/>
                  <a:pt x="1027" y="823"/>
                </a:cubicBezTo>
                <a:cubicBezTo>
                  <a:pt x="1011" y="812"/>
                  <a:pt x="993" y="805"/>
                  <a:pt x="980" y="792"/>
                </a:cubicBezTo>
                <a:cubicBezTo>
                  <a:pt x="966" y="778"/>
                  <a:pt x="962" y="758"/>
                  <a:pt x="949" y="745"/>
                </a:cubicBezTo>
                <a:cubicBezTo>
                  <a:pt x="934" y="730"/>
                  <a:pt x="916" y="720"/>
                  <a:pt x="902" y="706"/>
                </a:cubicBezTo>
                <a:cubicBezTo>
                  <a:pt x="888" y="651"/>
                  <a:pt x="848" y="615"/>
                  <a:pt x="816" y="572"/>
                </a:cubicBezTo>
                <a:cubicBezTo>
                  <a:pt x="809" y="563"/>
                  <a:pt x="763" y="490"/>
                  <a:pt x="745" y="470"/>
                </a:cubicBezTo>
                <a:cubicBezTo>
                  <a:pt x="730" y="453"/>
                  <a:pt x="709" y="442"/>
                  <a:pt x="698" y="423"/>
                </a:cubicBezTo>
                <a:cubicBezTo>
                  <a:pt x="657" y="354"/>
                  <a:pt x="617" y="284"/>
                  <a:pt x="573" y="219"/>
                </a:cubicBezTo>
                <a:cubicBezTo>
                  <a:pt x="558" y="198"/>
                  <a:pt x="529" y="140"/>
                  <a:pt x="502" y="125"/>
                </a:cubicBezTo>
                <a:cubicBezTo>
                  <a:pt x="468" y="105"/>
                  <a:pt x="428" y="106"/>
                  <a:pt x="392" y="102"/>
                </a:cubicBezTo>
                <a:cubicBezTo>
                  <a:pt x="366" y="93"/>
                  <a:pt x="337" y="90"/>
                  <a:pt x="314" y="78"/>
                </a:cubicBezTo>
                <a:cubicBezTo>
                  <a:pt x="305" y="73"/>
                  <a:pt x="299" y="63"/>
                  <a:pt x="290" y="62"/>
                </a:cubicBezTo>
                <a:cubicBezTo>
                  <a:pt x="256" y="55"/>
                  <a:pt x="222" y="56"/>
                  <a:pt x="188" y="54"/>
                </a:cubicBezTo>
                <a:cubicBezTo>
                  <a:pt x="125" y="39"/>
                  <a:pt x="65" y="0"/>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9" name="Freeform 7"/>
          <p:cNvSpPr>
            <a:spLocks/>
          </p:cNvSpPr>
          <p:nvPr/>
        </p:nvSpPr>
        <p:spPr bwMode="auto">
          <a:xfrm>
            <a:off x="3884613" y="4037058"/>
            <a:ext cx="3430587"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0" name="Freeform 8"/>
          <p:cNvSpPr>
            <a:spLocks/>
          </p:cNvSpPr>
          <p:nvPr/>
        </p:nvSpPr>
        <p:spPr bwMode="auto">
          <a:xfrm>
            <a:off x="3848100" y="3922759"/>
            <a:ext cx="3390900" cy="460283"/>
          </a:xfrm>
          <a:custGeom>
            <a:avLst/>
            <a:gdLst>
              <a:gd name="T0" fmla="*/ 2147483647 w 2211"/>
              <a:gd name="T1" fmla="*/ 2147483647 h 2510"/>
              <a:gd name="T2" fmla="*/ 2147483647 w 2211"/>
              <a:gd name="T3" fmla="*/ 2147483647 h 2510"/>
              <a:gd name="T4" fmla="*/ 2147483647 w 2211"/>
              <a:gd name="T5" fmla="*/ 2147483647 h 2510"/>
              <a:gd name="T6" fmla="*/ 2147483647 w 2211"/>
              <a:gd name="T7" fmla="*/ 2147483647 h 2510"/>
              <a:gd name="T8" fmla="*/ 2147483647 w 2211"/>
              <a:gd name="T9" fmla="*/ 2147483647 h 2510"/>
              <a:gd name="T10" fmla="*/ 2147483647 w 2211"/>
              <a:gd name="T11" fmla="*/ 2147483647 h 2510"/>
              <a:gd name="T12" fmla="*/ 2147483647 w 2211"/>
              <a:gd name="T13" fmla="*/ 2147483647 h 2510"/>
              <a:gd name="T14" fmla="*/ 2147483647 w 2211"/>
              <a:gd name="T15" fmla="*/ 2147483647 h 2510"/>
              <a:gd name="T16" fmla="*/ 2147483647 w 2211"/>
              <a:gd name="T17" fmla="*/ 2147483647 h 2510"/>
              <a:gd name="T18" fmla="*/ 2147483647 w 2211"/>
              <a:gd name="T19" fmla="*/ 2147483647 h 2510"/>
              <a:gd name="T20" fmla="*/ 2147483647 w 2211"/>
              <a:gd name="T21" fmla="*/ 2147483647 h 2510"/>
              <a:gd name="T22" fmla="*/ 2147483647 w 2211"/>
              <a:gd name="T23" fmla="*/ 2147483647 h 2510"/>
              <a:gd name="T24" fmla="*/ 2147483647 w 2211"/>
              <a:gd name="T25" fmla="*/ 2147483647 h 2510"/>
              <a:gd name="T26" fmla="*/ 2147483647 w 2211"/>
              <a:gd name="T27" fmla="*/ 2147483647 h 2510"/>
              <a:gd name="T28" fmla="*/ 2147483647 w 2211"/>
              <a:gd name="T29" fmla="*/ 2147483647 h 2510"/>
              <a:gd name="T30" fmla="*/ 2147483647 w 2211"/>
              <a:gd name="T31" fmla="*/ 2147483647 h 2510"/>
              <a:gd name="T32" fmla="*/ 2147483647 w 2211"/>
              <a:gd name="T33" fmla="*/ 2147483647 h 2510"/>
              <a:gd name="T34" fmla="*/ 2147483647 w 2211"/>
              <a:gd name="T35" fmla="*/ 2147483647 h 2510"/>
              <a:gd name="T36" fmla="*/ 2147483647 w 2211"/>
              <a:gd name="T37" fmla="*/ 2147483647 h 2510"/>
              <a:gd name="T38" fmla="*/ 2147483647 w 2211"/>
              <a:gd name="T39" fmla="*/ 2147483647 h 2510"/>
              <a:gd name="T40" fmla="*/ 2147483647 w 2211"/>
              <a:gd name="T41" fmla="*/ 2147483647 h 2510"/>
              <a:gd name="T42" fmla="*/ 2147483647 w 2211"/>
              <a:gd name="T43" fmla="*/ 2147483647 h 2510"/>
              <a:gd name="T44" fmla="*/ 2147483647 w 2211"/>
              <a:gd name="T45" fmla="*/ 2147483647 h 2510"/>
              <a:gd name="T46" fmla="*/ 2147483647 w 2211"/>
              <a:gd name="T47" fmla="*/ 2147483647 h 2510"/>
              <a:gd name="T48" fmla="*/ 2147483647 w 2211"/>
              <a:gd name="T49" fmla="*/ 2147483647 h 2510"/>
              <a:gd name="T50" fmla="*/ 2147483647 w 2211"/>
              <a:gd name="T51" fmla="*/ 2147483647 h 2510"/>
              <a:gd name="T52" fmla="*/ 2147483647 w 2211"/>
              <a:gd name="T53" fmla="*/ 2147483647 h 2510"/>
              <a:gd name="T54" fmla="*/ 2147483647 w 2211"/>
              <a:gd name="T55" fmla="*/ 2147483647 h 2510"/>
              <a:gd name="T56" fmla="*/ 2147483647 w 2211"/>
              <a:gd name="T57" fmla="*/ 2147483647 h 2510"/>
              <a:gd name="T58" fmla="*/ 2147483647 w 2211"/>
              <a:gd name="T59" fmla="*/ 2147483647 h 2510"/>
              <a:gd name="T60" fmla="*/ 0 w 2211"/>
              <a:gd name="T61" fmla="*/ 2147483647 h 25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11"/>
              <a:gd name="T94" fmla="*/ 0 h 2510"/>
              <a:gd name="T95" fmla="*/ 2211 w 2211"/>
              <a:gd name="T96" fmla="*/ 2510 h 25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11" h="2510">
                <a:moveTo>
                  <a:pt x="2211" y="2510"/>
                </a:moveTo>
                <a:cubicBezTo>
                  <a:pt x="2177" y="2499"/>
                  <a:pt x="2176" y="2477"/>
                  <a:pt x="2149" y="2456"/>
                </a:cubicBezTo>
                <a:cubicBezTo>
                  <a:pt x="2134" y="2444"/>
                  <a:pt x="2102" y="2424"/>
                  <a:pt x="2102" y="2424"/>
                </a:cubicBezTo>
                <a:cubicBezTo>
                  <a:pt x="2090" y="2407"/>
                  <a:pt x="2073" y="2394"/>
                  <a:pt x="2062" y="2377"/>
                </a:cubicBezTo>
                <a:cubicBezTo>
                  <a:pt x="2057" y="2370"/>
                  <a:pt x="2058" y="2361"/>
                  <a:pt x="2055" y="2354"/>
                </a:cubicBezTo>
                <a:cubicBezTo>
                  <a:pt x="2037" y="2317"/>
                  <a:pt x="2018" y="2279"/>
                  <a:pt x="2000" y="2244"/>
                </a:cubicBezTo>
                <a:cubicBezTo>
                  <a:pt x="1972" y="2190"/>
                  <a:pt x="1949" y="2146"/>
                  <a:pt x="1937" y="2087"/>
                </a:cubicBezTo>
                <a:cubicBezTo>
                  <a:pt x="1926" y="1970"/>
                  <a:pt x="1920" y="1904"/>
                  <a:pt x="1913" y="1773"/>
                </a:cubicBezTo>
                <a:cubicBezTo>
                  <a:pt x="1911" y="1752"/>
                  <a:pt x="1896" y="1648"/>
                  <a:pt x="1890" y="1640"/>
                </a:cubicBezTo>
                <a:cubicBezTo>
                  <a:pt x="1864" y="1606"/>
                  <a:pt x="1844" y="1571"/>
                  <a:pt x="1819" y="1538"/>
                </a:cubicBezTo>
                <a:cubicBezTo>
                  <a:pt x="1812" y="1522"/>
                  <a:pt x="1790" y="1466"/>
                  <a:pt x="1788" y="1452"/>
                </a:cubicBezTo>
                <a:cubicBezTo>
                  <a:pt x="1787" y="1448"/>
                  <a:pt x="1779" y="1398"/>
                  <a:pt x="1772" y="1389"/>
                </a:cubicBezTo>
                <a:cubicBezTo>
                  <a:pt x="1758" y="1371"/>
                  <a:pt x="1725" y="1342"/>
                  <a:pt x="1725" y="1342"/>
                </a:cubicBezTo>
                <a:cubicBezTo>
                  <a:pt x="1709" y="1296"/>
                  <a:pt x="1673" y="1266"/>
                  <a:pt x="1655" y="1224"/>
                </a:cubicBezTo>
                <a:cubicBezTo>
                  <a:pt x="1635" y="1180"/>
                  <a:pt x="1619" y="1135"/>
                  <a:pt x="1600" y="1091"/>
                </a:cubicBezTo>
                <a:cubicBezTo>
                  <a:pt x="1595" y="1080"/>
                  <a:pt x="1591" y="1068"/>
                  <a:pt x="1584" y="1059"/>
                </a:cubicBezTo>
                <a:cubicBezTo>
                  <a:pt x="1570" y="1041"/>
                  <a:pt x="1537" y="1012"/>
                  <a:pt x="1537" y="1012"/>
                </a:cubicBezTo>
                <a:cubicBezTo>
                  <a:pt x="1521" y="966"/>
                  <a:pt x="1489" y="975"/>
                  <a:pt x="1451" y="957"/>
                </a:cubicBezTo>
                <a:cubicBezTo>
                  <a:pt x="1399" y="931"/>
                  <a:pt x="1364" y="884"/>
                  <a:pt x="1317" y="855"/>
                </a:cubicBezTo>
                <a:cubicBezTo>
                  <a:pt x="1295" y="841"/>
                  <a:pt x="1222" y="805"/>
                  <a:pt x="1207" y="785"/>
                </a:cubicBezTo>
                <a:cubicBezTo>
                  <a:pt x="1177" y="745"/>
                  <a:pt x="1130" y="658"/>
                  <a:pt x="1082" y="644"/>
                </a:cubicBezTo>
                <a:cubicBezTo>
                  <a:pt x="1060" y="615"/>
                  <a:pt x="1028" y="595"/>
                  <a:pt x="1011" y="565"/>
                </a:cubicBezTo>
                <a:cubicBezTo>
                  <a:pt x="990" y="529"/>
                  <a:pt x="964" y="484"/>
                  <a:pt x="925" y="471"/>
                </a:cubicBezTo>
                <a:cubicBezTo>
                  <a:pt x="889" y="442"/>
                  <a:pt x="851" y="419"/>
                  <a:pt x="815" y="393"/>
                </a:cubicBezTo>
                <a:cubicBezTo>
                  <a:pt x="801" y="353"/>
                  <a:pt x="784" y="352"/>
                  <a:pt x="753" y="330"/>
                </a:cubicBezTo>
                <a:cubicBezTo>
                  <a:pt x="679" y="276"/>
                  <a:pt x="620" y="187"/>
                  <a:pt x="533" y="157"/>
                </a:cubicBezTo>
                <a:cubicBezTo>
                  <a:pt x="490" y="126"/>
                  <a:pt x="464" y="105"/>
                  <a:pt x="415" y="95"/>
                </a:cubicBezTo>
                <a:cubicBezTo>
                  <a:pt x="399" y="87"/>
                  <a:pt x="384" y="77"/>
                  <a:pt x="368" y="71"/>
                </a:cubicBezTo>
                <a:cubicBezTo>
                  <a:pt x="358" y="66"/>
                  <a:pt x="346" y="67"/>
                  <a:pt x="337" y="63"/>
                </a:cubicBezTo>
                <a:cubicBezTo>
                  <a:pt x="319" y="55"/>
                  <a:pt x="307" y="38"/>
                  <a:pt x="290" y="32"/>
                </a:cubicBezTo>
                <a:cubicBezTo>
                  <a:pt x="208" y="0"/>
                  <a:pt x="79" y="8"/>
                  <a:pt x="0" y="8"/>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1" name="Freeform 9"/>
          <p:cNvSpPr>
            <a:spLocks/>
          </p:cNvSpPr>
          <p:nvPr/>
        </p:nvSpPr>
        <p:spPr bwMode="auto">
          <a:xfrm>
            <a:off x="3897348" y="3009946"/>
            <a:ext cx="1741487" cy="460283"/>
          </a:xfrm>
          <a:custGeom>
            <a:avLst/>
            <a:gdLst>
              <a:gd name="T0" fmla="*/ 0 w 1176"/>
              <a:gd name="T1" fmla="*/ 0 h 816"/>
              <a:gd name="T2" fmla="*/ 2147483647 w 1176"/>
              <a:gd name="T3" fmla="*/ 2147483647 h 816"/>
              <a:gd name="T4" fmla="*/ 2147483647 w 1176"/>
              <a:gd name="T5" fmla="*/ 2147483647 h 816"/>
              <a:gd name="T6" fmla="*/ 2147483647 w 1176"/>
              <a:gd name="T7" fmla="*/ 2147483647 h 816"/>
              <a:gd name="T8" fmla="*/ 2147483647 w 1176"/>
              <a:gd name="T9" fmla="*/ 2147483647 h 816"/>
              <a:gd name="T10" fmla="*/ 2147483647 w 1176"/>
              <a:gd name="T11" fmla="*/ 2147483647 h 816"/>
              <a:gd name="T12" fmla="*/ 2147483647 w 1176"/>
              <a:gd name="T13" fmla="*/ 2147483647 h 816"/>
              <a:gd name="T14" fmla="*/ 2147483647 w 1176"/>
              <a:gd name="T15" fmla="*/ 2147483647 h 816"/>
              <a:gd name="T16" fmla="*/ 2147483647 w 1176"/>
              <a:gd name="T17" fmla="*/ 2147483647 h 816"/>
              <a:gd name="T18" fmla="*/ 2147483647 w 1176"/>
              <a:gd name="T19" fmla="*/ 2147483647 h 816"/>
              <a:gd name="T20" fmla="*/ 2147483647 w 1176"/>
              <a:gd name="T21" fmla="*/ 2147483647 h 816"/>
              <a:gd name="T22" fmla="*/ 2147483647 w 1176"/>
              <a:gd name="T23" fmla="*/ 2147483647 h 816"/>
              <a:gd name="T24" fmla="*/ 2147483647 w 1176"/>
              <a:gd name="T25" fmla="*/ 2147483647 h 816"/>
              <a:gd name="T26" fmla="*/ 2147483647 w 1176"/>
              <a:gd name="T27" fmla="*/ 2147483647 h 816"/>
              <a:gd name="T28" fmla="*/ 2147483647 w 1176"/>
              <a:gd name="T29" fmla="*/ 2147483647 h 816"/>
              <a:gd name="T30" fmla="*/ 2147483647 w 1176"/>
              <a:gd name="T31" fmla="*/ 2147483647 h 816"/>
              <a:gd name="T32" fmla="*/ 2147483647 w 1176"/>
              <a:gd name="T33" fmla="*/ 2147483647 h 816"/>
              <a:gd name="T34" fmla="*/ 2147483647 w 1176"/>
              <a:gd name="T35" fmla="*/ 2147483647 h 816"/>
              <a:gd name="T36" fmla="*/ 2147483647 w 1176"/>
              <a:gd name="T37" fmla="*/ 2147483647 h 816"/>
              <a:gd name="T38" fmla="*/ 2147483647 w 1176"/>
              <a:gd name="T39" fmla="*/ 2147483647 h 816"/>
              <a:gd name="T40" fmla="*/ 2147483647 w 1176"/>
              <a:gd name="T41" fmla="*/ 2147483647 h 8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6"/>
              <a:gd name="T64" fmla="*/ 0 h 816"/>
              <a:gd name="T65" fmla="*/ 1176 w 1176"/>
              <a:gd name="T66" fmla="*/ 816 h 8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6" h="816">
                <a:moveTo>
                  <a:pt x="0" y="0"/>
                </a:moveTo>
                <a:cubicBezTo>
                  <a:pt x="101" y="20"/>
                  <a:pt x="205" y="1"/>
                  <a:pt x="306" y="31"/>
                </a:cubicBezTo>
                <a:cubicBezTo>
                  <a:pt x="343" y="56"/>
                  <a:pt x="390" y="68"/>
                  <a:pt x="424" y="102"/>
                </a:cubicBezTo>
                <a:cubicBezTo>
                  <a:pt x="460" y="138"/>
                  <a:pt x="441" y="128"/>
                  <a:pt x="478" y="141"/>
                </a:cubicBezTo>
                <a:cubicBezTo>
                  <a:pt x="486" y="149"/>
                  <a:pt x="492" y="158"/>
                  <a:pt x="502" y="165"/>
                </a:cubicBezTo>
                <a:cubicBezTo>
                  <a:pt x="508" y="169"/>
                  <a:pt x="519" y="166"/>
                  <a:pt x="525" y="173"/>
                </a:cubicBezTo>
                <a:cubicBezTo>
                  <a:pt x="533" y="183"/>
                  <a:pt x="533" y="200"/>
                  <a:pt x="541" y="212"/>
                </a:cubicBezTo>
                <a:cubicBezTo>
                  <a:pt x="549" y="224"/>
                  <a:pt x="564" y="231"/>
                  <a:pt x="573" y="243"/>
                </a:cubicBezTo>
                <a:cubicBezTo>
                  <a:pt x="587" y="262"/>
                  <a:pt x="592" y="291"/>
                  <a:pt x="612" y="306"/>
                </a:cubicBezTo>
                <a:cubicBezTo>
                  <a:pt x="633" y="321"/>
                  <a:pt x="675" y="353"/>
                  <a:pt x="675" y="353"/>
                </a:cubicBezTo>
                <a:cubicBezTo>
                  <a:pt x="679" y="359"/>
                  <a:pt x="700" y="394"/>
                  <a:pt x="706" y="400"/>
                </a:cubicBezTo>
                <a:cubicBezTo>
                  <a:pt x="725" y="419"/>
                  <a:pt x="755" y="428"/>
                  <a:pt x="776" y="447"/>
                </a:cubicBezTo>
                <a:cubicBezTo>
                  <a:pt x="834" y="498"/>
                  <a:pt x="817" y="504"/>
                  <a:pt x="902" y="533"/>
                </a:cubicBezTo>
                <a:cubicBezTo>
                  <a:pt x="917" y="538"/>
                  <a:pt x="935" y="539"/>
                  <a:pt x="949" y="549"/>
                </a:cubicBezTo>
                <a:cubicBezTo>
                  <a:pt x="964" y="559"/>
                  <a:pt x="996" y="580"/>
                  <a:pt x="996" y="580"/>
                </a:cubicBezTo>
                <a:cubicBezTo>
                  <a:pt x="1006" y="596"/>
                  <a:pt x="1013" y="614"/>
                  <a:pt x="1027" y="628"/>
                </a:cubicBezTo>
                <a:cubicBezTo>
                  <a:pt x="1035" y="635"/>
                  <a:pt x="1044" y="642"/>
                  <a:pt x="1051" y="651"/>
                </a:cubicBezTo>
                <a:cubicBezTo>
                  <a:pt x="1062" y="665"/>
                  <a:pt x="1076" y="680"/>
                  <a:pt x="1082" y="698"/>
                </a:cubicBezTo>
                <a:cubicBezTo>
                  <a:pt x="1084" y="706"/>
                  <a:pt x="1084" y="715"/>
                  <a:pt x="1090" y="722"/>
                </a:cubicBezTo>
                <a:cubicBezTo>
                  <a:pt x="1120" y="761"/>
                  <a:pt x="1128" y="763"/>
                  <a:pt x="1161" y="784"/>
                </a:cubicBezTo>
                <a:cubicBezTo>
                  <a:pt x="1170" y="811"/>
                  <a:pt x="1163" y="801"/>
                  <a:pt x="1176" y="816"/>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2" name="Freeform 10"/>
          <p:cNvSpPr>
            <a:spLocks/>
          </p:cNvSpPr>
          <p:nvPr/>
        </p:nvSpPr>
        <p:spPr bwMode="auto">
          <a:xfrm>
            <a:off x="6019800" y="4799058"/>
            <a:ext cx="1143000" cy="460283"/>
          </a:xfrm>
          <a:custGeom>
            <a:avLst/>
            <a:gdLst>
              <a:gd name="T0" fmla="*/ 0 w 682"/>
              <a:gd name="T1" fmla="*/ 0 h 1310"/>
              <a:gd name="T2" fmla="*/ 2147483647 w 682"/>
              <a:gd name="T3" fmla="*/ 2147483647 h 1310"/>
              <a:gd name="T4" fmla="*/ 2147483647 w 682"/>
              <a:gd name="T5" fmla="*/ 2147483647 h 1310"/>
              <a:gd name="T6" fmla="*/ 2147483647 w 682"/>
              <a:gd name="T7" fmla="*/ 2147483647 h 1310"/>
              <a:gd name="T8" fmla="*/ 2147483647 w 682"/>
              <a:gd name="T9" fmla="*/ 2147483647 h 1310"/>
              <a:gd name="T10" fmla="*/ 2147483647 w 682"/>
              <a:gd name="T11" fmla="*/ 2147483647 h 1310"/>
              <a:gd name="T12" fmla="*/ 2147483647 w 682"/>
              <a:gd name="T13" fmla="*/ 2147483647 h 1310"/>
              <a:gd name="T14" fmla="*/ 2147483647 w 682"/>
              <a:gd name="T15" fmla="*/ 2147483647 h 1310"/>
              <a:gd name="T16" fmla="*/ 2147483647 w 682"/>
              <a:gd name="T17" fmla="*/ 2147483647 h 1310"/>
              <a:gd name="T18" fmla="*/ 2147483647 w 682"/>
              <a:gd name="T19" fmla="*/ 2147483647 h 1310"/>
              <a:gd name="T20" fmla="*/ 2147483647 w 682"/>
              <a:gd name="T21" fmla="*/ 2147483647 h 1310"/>
              <a:gd name="T22" fmla="*/ 2147483647 w 682"/>
              <a:gd name="T23" fmla="*/ 2147483647 h 1310"/>
              <a:gd name="T24" fmla="*/ 2147483647 w 682"/>
              <a:gd name="T25" fmla="*/ 2147483647 h 1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2"/>
              <a:gd name="T40" fmla="*/ 0 h 1310"/>
              <a:gd name="T41" fmla="*/ 682 w 682"/>
              <a:gd name="T42" fmla="*/ 1310 h 1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2" h="1310">
                <a:moveTo>
                  <a:pt x="0" y="0"/>
                </a:moveTo>
                <a:cubicBezTo>
                  <a:pt x="9" y="71"/>
                  <a:pt x="1" y="97"/>
                  <a:pt x="55" y="142"/>
                </a:cubicBezTo>
                <a:cubicBezTo>
                  <a:pt x="80" y="162"/>
                  <a:pt x="93" y="178"/>
                  <a:pt x="125" y="189"/>
                </a:cubicBezTo>
                <a:cubicBezTo>
                  <a:pt x="151" y="240"/>
                  <a:pt x="162" y="296"/>
                  <a:pt x="196" y="345"/>
                </a:cubicBezTo>
                <a:cubicBezTo>
                  <a:pt x="208" y="394"/>
                  <a:pt x="235" y="447"/>
                  <a:pt x="259" y="494"/>
                </a:cubicBezTo>
                <a:cubicBezTo>
                  <a:pt x="267" y="536"/>
                  <a:pt x="278" y="585"/>
                  <a:pt x="306" y="620"/>
                </a:cubicBezTo>
                <a:cubicBezTo>
                  <a:pt x="321" y="640"/>
                  <a:pt x="346" y="653"/>
                  <a:pt x="361" y="675"/>
                </a:cubicBezTo>
                <a:cubicBezTo>
                  <a:pt x="403" y="734"/>
                  <a:pt x="451" y="786"/>
                  <a:pt x="494" y="847"/>
                </a:cubicBezTo>
                <a:cubicBezTo>
                  <a:pt x="515" y="911"/>
                  <a:pt x="532" y="978"/>
                  <a:pt x="549" y="1044"/>
                </a:cubicBezTo>
                <a:cubicBezTo>
                  <a:pt x="554" y="1064"/>
                  <a:pt x="560" y="1103"/>
                  <a:pt x="572" y="1122"/>
                </a:cubicBezTo>
                <a:cubicBezTo>
                  <a:pt x="585" y="1142"/>
                  <a:pt x="605" y="1157"/>
                  <a:pt x="620" y="1177"/>
                </a:cubicBezTo>
                <a:cubicBezTo>
                  <a:pt x="632" y="1215"/>
                  <a:pt x="639" y="1238"/>
                  <a:pt x="659" y="1271"/>
                </a:cubicBezTo>
                <a:cubicBezTo>
                  <a:pt x="666" y="1283"/>
                  <a:pt x="682" y="1310"/>
                  <a:pt x="682" y="1310"/>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3" name="Group 1068"/>
          <p:cNvGrpSpPr>
            <a:grpSpLocks/>
          </p:cNvGrpSpPr>
          <p:nvPr/>
        </p:nvGrpSpPr>
        <p:grpSpPr bwMode="auto">
          <a:xfrm>
            <a:off x="7162800" y="3830011"/>
            <a:ext cx="1981200" cy="536576"/>
            <a:chOff x="4512" y="2316"/>
            <a:chExt cx="1056" cy="260"/>
          </a:xfrm>
        </p:grpSpPr>
        <p:sp>
          <p:nvSpPr>
            <p:cNvPr id="2" name="AutoShape 11"/>
            <p:cNvSpPr>
              <a:spLocks noChangeArrowheads="1"/>
            </p:cNvSpPr>
            <p:nvPr/>
          </p:nvSpPr>
          <p:spPr bwMode="auto">
            <a:xfrm>
              <a:off x="4512" y="2328"/>
              <a:ext cx="1056" cy="248"/>
            </a:xfrm>
            <a:prstGeom prst="roundRect">
              <a:avLst>
                <a:gd name="adj" fmla="val 16667"/>
              </a:avLst>
            </a:prstGeom>
            <a:noFill/>
            <a:ln w="76200">
              <a:solidFill>
                <a:srgbClr val="FF505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505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6" name="Text Box 12"/>
            <p:cNvSpPr txBox="1">
              <a:spLocks noChangeArrowheads="1"/>
            </p:cNvSpPr>
            <p:nvPr/>
          </p:nvSpPr>
          <p:spPr bwMode="auto">
            <a:xfrm>
              <a:off x="4512" y="2316"/>
              <a:ext cx="458" cy="224"/>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rPr>
                <a:t>Fri</a:t>
              </a:r>
            </a:p>
          </p:txBody>
        </p:sp>
      </p:grpSp>
      <p:grpSp>
        <p:nvGrpSpPr>
          <p:cNvPr id="4" name="Group 1067"/>
          <p:cNvGrpSpPr>
            <a:grpSpLocks/>
          </p:cNvGrpSpPr>
          <p:nvPr/>
        </p:nvGrpSpPr>
        <p:grpSpPr bwMode="auto">
          <a:xfrm>
            <a:off x="457201" y="4119565"/>
            <a:ext cx="2133600" cy="517525"/>
            <a:chOff x="288" y="2528"/>
            <a:chExt cx="1200" cy="326"/>
          </a:xfrm>
        </p:grpSpPr>
        <p:sp>
          <p:nvSpPr>
            <p:cNvPr id="370732" name="AutoShape 11"/>
            <p:cNvSpPr>
              <a:spLocks noChangeArrowheads="1"/>
            </p:cNvSpPr>
            <p:nvPr/>
          </p:nvSpPr>
          <p:spPr bwMode="auto">
            <a:xfrm>
              <a:off x="288" y="2532"/>
              <a:ext cx="1200" cy="322"/>
            </a:xfrm>
            <a:prstGeom prst="roundRect">
              <a:avLst>
                <a:gd name="adj" fmla="val 16667"/>
              </a:avLst>
            </a:prstGeom>
            <a:noFill/>
            <a:ln w="76200">
              <a:solidFill>
                <a:schemeClr val="bg1">
                  <a:lumMod val="50000"/>
                </a:schemeClr>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7" name="Text Box 12"/>
            <p:cNvSpPr txBox="1">
              <a:spLocks noChangeArrowheads="1"/>
            </p:cNvSpPr>
            <p:nvPr/>
          </p:nvSpPr>
          <p:spPr bwMode="auto">
            <a:xfrm>
              <a:off x="293" y="2528"/>
              <a:ext cx="1051" cy="291"/>
            </a:xfrm>
            <a:prstGeom prst="rect">
              <a:avLst/>
            </a:prstGeom>
            <a:noFill/>
            <a:ln w="9525">
              <a:solidFill>
                <a:schemeClr val="bg1">
                  <a:lumMod val="50000"/>
                </a:schemeClr>
              </a:solid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FF">
                      <a:lumMod val="50000"/>
                    </a:srgbClr>
                  </a:solidFill>
                  <a:effectLst>
                    <a:outerShdw blurRad="38100" dist="38100" dir="2700000" algn="tl">
                      <a:srgbClr val="000000"/>
                    </a:outerShdw>
                  </a:effectLst>
                  <a:uLnTx/>
                  <a:uFillTx/>
                  <a:latin typeface="Chalkboard" charset="0"/>
                  <a:ea typeface="ＭＳ Ｐゴシック" charset="0"/>
                </a:rPr>
                <a:t>Thurs</a:t>
              </a:r>
            </a:p>
          </p:txBody>
        </p:sp>
      </p:grpSp>
      <p:grpSp>
        <p:nvGrpSpPr>
          <p:cNvPr id="5" name="Group 1064"/>
          <p:cNvGrpSpPr>
            <a:grpSpLocks/>
          </p:cNvGrpSpPr>
          <p:nvPr/>
        </p:nvGrpSpPr>
        <p:grpSpPr bwMode="auto">
          <a:xfrm>
            <a:off x="457200" y="6093036"/>
            <a:ext cx="3962400" cy="543672"/>
            <a:chOff x="384" y="3731"/>
            <a:chExt cx="2352" cy="469"/>
          </a:xfrm>
        </p:grpSpPr>
        <p:sp>
          <p:nvSpPr>
            <p:cNvPr id="572459" name="AutoShape 11"/>
            <p:cNvSpPr>
              <a:spLocks noChangeArrowheads="1"/>
            </p:cNvSpPr>
            <p:nvPr/>
          </p:nvSpPr>
          <p:spPr bwMode="auto">
            <a:xfrm>
              <a:off x="384" y="3759"/>
              <a:ext cx="2352" cy="441"/>
            </a:xfrm>
            <a:prstGeom prst="roundRect">
              <a:avLst>
                <a:gd name="adj" fmla="val 16667"/>
              </a:avLst>
            </a:prstGeom>
            <a:noFill/>
            <a:ln w="76200">
              <a:solidFill>
                <a:srgbClr val="00800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sp>
          <p:nvSpPr>
            <p:cNvPr id="40" name="Text Box 12"/>
            <p:cNvSpPr txBox="1">
              <a:spLocks noChangeArrowheads="1"/>
            </p:cNvSpPr>
            <p:nvPr/>
          </p:nvSpPr>
          <p:spPr bwMode="auto">
            <a:xfrm>
              <a:off x="384" y="3731"/>
              <a:ext cx="624" cy="398"/>
            </a:xfrm>
            <a:prstGeom prst="rect">
              <a:avLst/>
            </a:prstGeom>
            <a:noFill/>
            <a:ln w="9525">
              <a:noFill/>
              <a:miter lim="800000"/>
              <a:headEnd/>
              <a:tailEnd/>
            </a:ln>
            <a:effectLst>
              <a:outerShdw dist="35921" dir="2700000" algn="ctr" rotWithShape="0">
                <a:schemeClr val="bg2">
                  <a:alpha val="50000"/>
                </a:schemeClr>
              </a:outerShdw>
            </a:effec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rPr>
                <a:t>Sun</a:t>
              </a:r>
            </a:p>
          </p:txBody>
        </p:sp>
      </p:grpSp>
      <p:grpSp>
        <p:nvGrpSpPr>
          <p:cNvPr id="8" name="Group 23"/>
          <p:cNvGrpSpPr>
            <a:grpSpLocks/>
          </p:cNvGrpSpPr>
          <p:nvPr/>
        </p:nvGrpSpPr>
        <p:grpSpPr bwMode="auto">
          <a:xfrm>
            <a:off x="4800634" y="4911729"/>
            <a:ext cx="1752599" cy="525463"/>
            <a:chOff x="3216" y="3094"/>
            <a:chExt cx="1104" cy="331"/>
          </a:xfrm>
        </p:grpSpPr>
        <p:sp>
          <p:nvSpPr>
            <p:cNvPr id="572457" name="AutoShape 15"/>
            <p:cNvSpPr>
              <a:spLocks noChangeArrowheads="1"/>
            </p:cNvSpPr>
            <p:nvPr/>
          </p:nvSpPr>
          <p:spPr bwMode="auto">
            <a:xfrm>
              <a:off x="3216" y="3103"/>
              <a:ext cx="1104" cy="322"/>
            </a:xfrm>
            <a:prstGeom prst="roundRect">
              <a:avLst>
                <a:gd name="adj" fmla="val 16667"/>
              </a:avLst>
            </a:prstGeom>
            <a:noFill/>
            <a:ln w="76200">
              <a:solidFill>
                <a:srgbClr val="80008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28" name="Text Box 16"/>
            <p:cNvSpPr txBox="1">
              <a:spLocks noChangeArrowheads="1"/>
            </p:cNvSpPr>
            <p:nvPr/>
          </p:nvSpPr>
          <p:spPr bwMode="auto">
            <a:xfrm>
              <a:off x="3248" y="3094"/>
              <a:ext cx="434"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800080"/>
                  </a:solidFill>
                  <a:effectLst>
                    <a:outerShdw blurRad="38100" dist="38100" dir="2700000" algn="tl">
                      <a:srgbClr val="000000"/>
                    </a:outerShdw>
                  </a:effectLst>
                  <a:uLnTx/>
                  <a:uFillTx/>
                  <a:latin typeface="Chalkboard" charset="0"/>
                  <a:ea typeface="ＭＳ Ｐゴシック" charset="0"/>
                </a:rPr>
                <a:t>Sun</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1" name="Group 21"/>
          <p:cNvGrpSpPr>
            <a:grpSpLocks/>
          </p:cNvGrpSpPr>
          <p:nvPr/>
        </p:nvGrpSpPr>
        <p:grpSpPr bwMode="auto">
          <a:xfrm>
            <a:off x="2362201" y="274639"/>
            <a:ext cx="2438400" cy="511175"/>
            <a:chOff x="1488" y="221"/>
            <a:chExt cx="1536" cy="322"/>
          </a:xfrm>
        </p:grpSpPr>
        <p:sp>
          <p:nvSpPr>
            <p:cNvPr id="572455" name="AutoShape 19"/>
            <p:cNvSpPr>
              <a:spLocks noChangeArrowheads="1"/>
            </p:cNvSpPr>
            <p:nvPr/>
          </p:nvSpPr>
          <p:spPr bwMode="auto">
            <a:xfrm>
              <a:off x="1488" y="221"/>
              <a:ext cx="1536" cy="322"/>
            </a:xfrm>
            <a:prstGeom prst="roundRect">
              <a:avLst>
                <a:gd name="adj" fmla="val 16667"/>
              </a:avLst>
            </a:prstGeom>
            <a:noFill/>
            <a:ln w="76200">
              <a:solidFill>
                <a:srgbClr val="FF000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2" name="Text Box 20"/>
            <p:cNvSpPr txBox="1">
              <a:spLocks noChangeArrowheads="1"/>
            </p:cNvSpPr>
            <p:nvPr/>
          </p:nvSpPr>
          <p:spPr bwMode="auto">
            <a:xfrm>
              <a:off x="1633" y="239"/>
              <a:ext cx="48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rPr>
                <a:t>Mon</a:t>
              </a:r>
            </a:p>
          </p:txBody>
        </p:sp>
      </p:grpSp>
      <p:grpSp>
        <p:nvGrpSpPr>
          <p:cNvPr id="12" name="Group 27"/>
          <p:cNvGrpSpPr>
            <a:grpSpLocks/>
          </p:cNvGrpSpPr>
          <p:nvPr/>
        </p:nvGrpSpPr>
        <p:grpSpPr bwMode="auto">
          <a:xfrm>
            <a:off x="5334000" y="696948"/>
            <a:ext cx="1905000" cy="511175"/>
            <a:chOff x="3360" y="487"/>
            <a:chExt cx="1200" cy="322"/>
          </a:xfrm>
        </p:grpSpPr>
        <p:sp>
          <p:nvSpPr>
            <p:cNvPr id="572453" name="AutoShape 25"/>
            <p:cNvSpPr>
              <a:spLocks noChangeArrowheads="1"/>
            </p:cNvSpPr>
            <p:nvPr/>
          </p:nvSpPr>
          <p:spPr bwMode="auto">
            <a:xfrm>
              <a:off x="3360" y="487"/>
              <a:ext cx="1200" cy="322"/>
            </a:xfrm>
            <a:prstGeom prst="roundRect">
              <a:avLst>
                <a:gd name="adj" fmla="val 16667"/>
              </a:avLst>
            </a:prstGeom>
            <a:noFill/>
            <a:ln w="76200">
              <a:solidFill>
                <a:srgbClr val="FF800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8" name="Text Box 26"/>
            <p:cNvSpPr txBox="1">
              <a:spLocks noChangeArrowheads="1"/>
            </p:cNvSpPr>
            <p:nvPr/>
          </p:nvSpPr>
          <p:spPr bwMode="auto">
            <a:xfrm>
              <a:off x="3360" y="511"/>
              <a:ext cx="50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8000"/>
                  </a:solidFill>
                  <a:effectLst>
                    <a:outerShdw blurRad="38100" dist="38100" dir="2700000" algn="tl">
                      <a:srgbClr val="000000"/>
                    </a:outerShdw>
                  </a:effectLst>
                  <a:uLnTx/>
                  <a:uFillTx/>
                  <a:latin typeface="Chalkboard" charset="0"/>
                  <a:ea typeface="ＭＳ Ｐゴシック" charset="0"/>
                </a:rPr>
                <a:t>Tues</a:t>
              </a:r>
              <a:endParaRPr kumimoji="0" 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endParaRPr>
            </a:p>
          </p:txBody>
        </p:sp>
      </p:grpSp>
      <p:sp>
        <p:nvSpPr>
          <p:cNvPr id="269340" name="Freeform 28"/>
          <p:cNvSpPr>
            <a:spLocks/>
          </p:cNvSpPr>
          <p:nvPr/>
        </p:nvSpPr>
        <p:spPr bwMode="auto">
          <a:xfrm>
            <a:off x="3889375" y="4151359"/>
            <a:ext cx="3425825"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41" name="Freeform 29"/>
          <p:cNvSpPr>
            <a:spLocks/>
          </p:cNvSpPr>
          <p:nvPr/>
        </p:nvSpPr>
        <p:spPr bwMode="auto">
          <a:xfrm>
            <a:off x="4114801" y="4189459"/>
            <a:ext cx="3200400"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8000"/>
            </a:solidFill>
            <a:round/>
            <a:headEnd type="triangle" w="med" len="me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3999" name="Freeform 1055"/>
          <p:cNvSpPr>
            <a:spLocks/>
          </p:cNvSpPr>
          <p:nvPr/>
        </p:nvSpPr>
        <p:spPr bwMode="auto">
          <a:xfrm>
            <a:off x="1628741" y="3197629"/>
            <a:ext cx="6105559" cy="2328453"/>
          </a:xfrm>
          <a:custGeom>
            <a:avLst/>
            <a:gdLst>
              <a:gd name="T0" fmla="*/ 2147483647 w 3336"/>
              <a:gd name="T1" fmla="*/ 2147483647 h 2061"/>
              <a:gd name="T2" fmla="*/ 2147483647 w 3336"/>
              <a:gd name="T3" fmla="*/ 2147483647 h 2061"/>
              <a:gd name="T4" fmla="*/ 2147483647 w 3336"/>
              <a:gd name="T5" fmla="*/ 2147483647 h 2061"/>
              <a:gd name="T6" fmla="*/ 2147483647 w 3336"/>
              <a:gd name="T7" fmla="*/ 2147483647 h 2061"/>
              <a:gd name="T8" fmla="*/ 2147483647 w 3336"/>
              <a:gd name="T9" fmla="*/ 2147483647 h 2061"/>
              <a:gd name="T10" fmla="*/ 2147483647 w 3336"/>
              <a:gd name="T11" fmla="*/ 2147483647 h 2061"/>
              <a:gd name="T12" fmla="*/ 2147483647 w 3336"/>
              <a:gd name="T13" fmla="*/ 2147483647 h 2061"/>
              <a:gd name="T14" fmla="*/ 2147483647 w 3336"/>
              <a:gd name="T15" fmla="*/ 2147483647 h 2061"/>
              <a:gd name="T16" fmla="*/ 2147483647 w 3336"/>
              <a:gd name="T17" fmla="*/ 2147483647 h 2061"/>
              <a:gd name="T18" fmla="*/ 2147483647 w 3336"/>
              <a:gd name="T19" fmla="*/ 2147483647 h 2061"/>
              <a:gd name="T20" fmla="*/ 2147483647 w 3336"/>
              <a:gd name="T21" fmla="*/ 2147483647 h 2061"/>
              <a:gd name="T22" fmla="*/ 2147483647 w 3336"/>
              <a:gd name="T23" fmla="*/ 2147483647 h 2061"/>
              <a:gd name="T24" fmla="*/ 2147483647 w 3336"/>
              <a:gd name="T25" fmla="*/ 2147483647 h 2061"/>
              <a:gd name="T26" fmla="*/ 2147483647 w 3336"/>
              <a:gd name="T27" fmla="*/ 2147483647 h 2061"/>
              <a:gd name="T28" fmla="*/ 2147483647 w 3336"/>
              <a:gd name="T29" fmla="*/ 2147483647 h 2061"/>
              <a:gd name="T30" fmla="*/ 2147483647 w 3336"/>
              <a:gd name="T31" fmla="*/ 2147483647 h 2061"/>
              <a:gd name="T32" fmla="*/ 2147483647 w 3336"/>
              <a:gd name="T33" fmla="*/ 2147483647 h 2061"/>
              <a:gd name="T34" fmla="*/ 2147483647 w 3336"/>
              <a:gd name="T35" fmla="*/ 2147483647 h 2061"/>
              <a:gd name="T36" fmla="*/ 2147483647 w 3336"/>
              <a:gd name="T37" fmla="*/ 2147483647 h 2061"/>
              <a:gd name="T38" fmla="*/ 2147483647 w 3336"/>
              <a:gd name="T39" fmla="*/ 2147483647 h 2061"/>
              <a:gd name="T40" fmla="*/ 2147483647 w 3336"/>
              <a:gd name="T41" fmla="*/ 2147483647 h 2061"/>
              <a:gd name="T42" fmla="*/ 2147483647 w 3336"/>
              <a:gd name="T43" fmla="*/ 2147483647 h 2061"/>
              <a:gd name="T44" fmla="*/ 2147483647 w 3336"/>
              <a:gd name="T45" fmla="*/ 2147483647 h 2061"/>
              <a:gd name="T46" fmla="*/ 2147483647 w 3336"/>
              <a:gd name="T47" fmla="*/ 2147483647 h 2061"/>
              <a:gd name="T48" fmla="*/ 2147483647 w 3336"/>
              <a:gd name="T49" fmla="*/ 2147483647 h 2061"/>
              <a:gd name="T50" fmla="*/ 2147483647 w 3336"/>
              <a:gd name="T51" fmla="*/ 2147483647 h 2061"/>
              <a:gd name="T52" fmla="*/ 2147483647 w 3336"/>
              <a:gd name="T53" fmla="*/ 2147483647 h 2061"/>
              <a:gd name="T54" fmla="*/ 2147483647 w 3336"/>
              <a:gd name="T55" fmla="*/ 2147483647 h 2061"/>
              <a:gd name="T56" fmla="*/ 2147483647 w 3336"/>
              <a:gd name="T57" fmla="*/ 2147483647 h 2061"/>
              <a:gd name="T58" fmla="*/ 2147483647 w 3336"/>
              <a:gd name="T59" fmla="*/ 2147483647 h 2061"/>
              <a:gd name="T60" fmla="*/ 2147483647 w 3336"/>
              <a:gd name="T61" fmla="*/ 2147483647 h 2061"/>
              <a:gd name="T62" fmla="*/ 2147483647 w 3336"/>
              <a:gd name="T63" fmla="*/ 2147483647 h 2061"/>
              <a:gd name="T64" fmla="*/ 2147483647 w 3336"/>
              <a:gd name="T65" fmla="*/ 2147483647 h 2061"/>
              <a:gd name="T66" fmla="*/ 2147483647 w 3336"/>
              <a:gd name="T67" fmla="*/ 2147483647 h 2061"/>
              <a:gd name="T68" fmla="*/ 2147483647 w 3336"/>
              <a:gd name="T69" fmla="*/ 2147483647 h 2061"/>
              <a:gd name="T70" fmla="*/ 2147483647 w 3336"/>
              <a:gd name="T71" fmla="*/ 2147483647 h 2061"/>
              <a:gd name="T72" fmla="*/ 2147483647 w 3336"/>
              <a:gd name="T73" fmla="*/ 2147483647 h 2061"/>
              <a:gd name="T74" fmla="*/ 2147483647 w 3336"/>
              <a:gd name="T75" fmla="*/ 2147483647 h 2061"/>
              <a:gd name="T76" fmla="*/ 2147483647 w 3336"/>
              <a:gd name="T77" fmla="*/ 2147483647 h 2061"/>
              <a:gd name="T78" fmla="*/ 2147483647 w 3336"/>
              <a:gd name="T79" fmla="*/ 2147483647 h 2061"/>
              <a:gd name="T80" fmla="*/ 2147483647 w 3336"/>
              <a:gd name="T81" fmla="*/ 2147483647 h 2061"/>
              <a:gd name="T82" fmla="*/ 2147483647 w 3336"/>
              <a:gd name="T83" fmla="*/ 2147483647 h 2061"/>
              <a:gd name="T84" fmla="*/ 2147483647 w 3336"/>
              <a:gd name="T85" fmla="*/ 2147483647 h 2061"/>
              <a:gd name="T86" fmla="*/ 2147483647 w 3336"/>
              <a:gd name="T87" fmla="*/ 2147483647 h 2061"/>
              <a:gd name="T88" fmla="*/ 0 w 3336"/>
              <a:gd name="T89" fmla="*/ 0 h 20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6"/>
              <a:gd name="T136" fmla="*/ 0 h 2061"/>
              <a:gd name="T137" fmla="*/ 3336 w 3336"/>
              <a:gd name="T138" fmla="*/ 2061 h 20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6" h="2061">
                <a:moveTo>
                  <a:pt x="3336" y="2061"/>
                </a:moveTo>
                <a:cubicBezTo>
                  <a:pt x="3320" y="2003"/>
                  <a:pt x="3280" y="1942"/>
                  <a:pt x="3237" y="1902"/>
                </a:cubicBezTo>
                <a:cubicBezTo>
                  <a:pt x="3226" y="1856"/>
                  <a:pt x="3236" y="1849"/>
                  <a:pt x="3192" y="1827"/>
                </a:cubicBezTo>
                <a:cubicBezTo>
                  <a:pt x="3187" y="1819"/>
                  <a:pt x="3182" y="1810"/>
                  <a:pt x="3177" y="1804"/>
                </a:cubicBezTo>
                <a:cubicBezTo>
                  <a:pt x="3170" y="1795"/>
                  <a:pt x="3160" y="1790"/>
                  <a:pt x="3154" y="1782"/>
                </a:cubicBezTo>
                <a:cubicBezTo>
                  <a:pt x="3142" y="1765"/>
                  <a:pt x="3135" y="1745"/>
                  <a:pt x="3124" y="1729"/>
                </a:cubicBezTo>
                <a:cubicBezTo>
                  <a:pt x="3110" y="1686"/>
                  <a:pt x="3062" y="1615"/>
                  <a:pt x="3019" y="1600"/>
                </a:cubicBezTo>
                <a:cubicBezTo>
                  <a:pt x="3004" y="1581"/>
                  <a:pt x="2985" y="1567"/>
                  <a:pt x="2973" y="1548"/>
                </a:cubicBezTo>
                <a:cubicBezTo>
                  <a:pt x="2936" y="1487"/>
                  <a:pt x="2931" y="1445"/>
                  <a:pt x="2913" y="1382"/>
                </a:cubicBezTo>
                <a:cubicBezTo>
                  <a:pt x="2897" y="1330"/>
                  <a:pt x="2868" y="1284"/>
                  <a:pt x="2853" y="1231"/>
                </a:cubicBezTo>
                <a:cubicBezTo>
                  <a:pt x="2840" y="1185"/>
                  <a:pt x="2840" y="1139"/>
                  <a:pt x="2822" y="1095"/>
                </a:cubicBezTo>
                <a:cubicBezTo>
                  <a:pt x="2800" y="1044"/>
                  <a:pt x="2781" y="1025"/>
                  <a:pt x="2754" y="982"/>
                </a:cubicBezTo>
                <a:cubicBezTo>
                  <a:pt x="2710" y="912"/>
                  <a:pt x="2713" y="878"/>
                  <a:pt x="2634" y="846"/>
                </a:cubicBezTo>
                <a:cubicBezTo>
                  <a:pt x="2623" y="829"/>
                  <a:pt x="2605" y="817"/>
                  <a:pt x="2596" y="800"/>
                </a:cubicBezTo>
                <a:cubicBezTo>
                  <a:pt x="2577" y="764"/>
                  <a:pt x="2581" y="686"/>
                  <a:pt x="2558" y="657"/>
                </a:cubicBezTo>
                <a:cubicBezTo>
                  <a:pt x="2543" y="638"/>
                  <a:pt x="2461" y="612"/>
                  <a:pt x="2438" y="604"/>
                </a:cubicBezTo>
                <a:cubicBezTo>
                  <a:pt x="2429" y="564"/>
                  <a:pt x="2426" y="527"/>
                  <a:pt x="2385" y="514"/>
                </a:cubicBezTo>
                <a:cubicBezTo>
                  <a:pt x="2376" y="500"/>
                  <a:pt x="2362" y="489"/>
                  <a:pt x="2354" y="476"/>
                </a:cubicBezTo>
                <a:cubicBezTo>
                  <a:pt x="2337" y="449"/>
                  <a:pt x="2335" y="430"/>
                  <a:pt x="2309" y="408"/>
                </a:cubicBezTo>
                <a:cubicBezTo>
                  <a:pt x="2292" y="393"/>
                  <a:pt x="2268" y="373"/>
                  <a:pt x="2249" y="363"/>
                </a:cubicBezTo>
                <a:cubicBezTo>
                  <a:pt x="2227" y="352"/>
                  <a:pt x="2221" y="359"/>
                  <a:pt x="2204" y="340"/>
                </a:cubicBezTo>
                <a:cubicBezTo>
                  <a:pt x="2176" y="309"/>
                  <a:pt x="2163" y="287"/>
                  <a:pt x="2143" y="257"/>
                </a:cubicBezTo>
                <a:cubicBezTo>
                  <a:pt x="2108" y="280"/>
                  <a:pt x="2089" y="281"/>
                  <a:pt x="2045" y="287"/>
                </a:cubicBezTo>
                <a:cubicBezTo>
                  <a:pt x="2037" y="289"/>
                  <a:pt x="2030" y="294"/>
                  <a:pt x="2022" y="295"/>
                </a:cubicBezTo>
                <a:cubicBezTo>
                  <a:pt x="1946" y="299"/>
                  <a:pt x="1870" y="291"/>
                  <a:pt x="1796" y="302"/>
                </a:cubicBezTo>
                <a:cubicBezTo>
                  <a:pt x="1780" y="304"/>
                  <a:pt x="1681" y="385"/>
                  <a:pt x="1660" y="393"/>
                </a:cubicBezTo>
                <a:cubicBezTo>
                  <a:pt x="1627" y="403"/>
                  <a:pt x="1584" y="411"/>
                  <a:pt x="1555" y="431"/>
                </a:cubicBezTo>
                <a:cubicBezTo>
                  <a:pt x="1537" y="442"/>
                  <a:pt x="1538" y="453"/>
                  <a:pt x="1517" y="461"/>
                </a:cubicBezTo>
                <a:cubicBezTo>
                  <a:pt x="1474" y="475"/>
                  <a:pt x="1432" y="477"/>
                  <a:pt x="1389" y="483"/>
                </a:cubicBezTo>
                <a:cubicBezTo>
                  <a:pt x="1339" y="504"/>
                  <a:pt x="1283" y="524"/>
                  <a:pt x="1230" y="536"/>
                </a:cubicBezTo>
                <a:cubicBezTo>
                  <a:pt x="1162" y="550"/>
                  <a:pt x="1066" y="551"/>
                  <a:pt x="1004" y="589"/>
                </a:cubicBezTo>
                <a:cubicBezTo>
                  <a:pt x="953" y="619"/>
                  <a:pt x="972" y="618"/>
                  <a:pt x="936" y="665"/>
                </a:cubicBezTo>
                <a:cubicBezTo>
                  <a:pt x="896" y="715"/>
                  <a:pt x="846" y="765"/>
                  <a:pt x="785" y="785"/>
                </a:cubicBezTo>
                <a:cubicBezTo>
                  <a:pt x="741" y="813"/>
                  <a:pt x="749" y="815"/>
                  <a:pt x="687" y="831"/>
                </a:cubicBezTo>
                <a:cubicBezTo>
                  <a:pt x="600" y="823"/>
                  <a:pt x="502" y="820"/>
                  <a:pt x="415" y="800"/>
                </a:cubicBezTo>
                <a:cubicBezTo>
                  <a:pt x="359" y="787"/>
                  <a:pt x="317" y="754"/>
                  <a:pt x="264" y="740"/>
                </a:cubicBezTo>
                <a:cubicBezTo>
                  <a:pt x="255" y="723"/>
                  <a:pt x="245" y="705"/>
                  <a:pt x="241" y="687"/>
                </a:cubicBezTo>
                <a:cubicBezTo>
                  <a:pt x="235" y="660"/>
                  <a:pt x="234" y="606"/>
                  <a:pt x="219" y="582"/>
                </a:cubicBezTo>
                <a:cubicBezTo>
                  <a:pt x="213" y="574"/>
                  <a:pt x="203" y="571"/>
                  <a:pt x="196" y="566"/>
                </a:cubicBezTo>
                <a:cubicBezTo>
                  <a:pt x="158" y="452"/>
                  <a:pt x="201" y="567"/>
                  <a:pt x="166" y="499"/>
                </a:cubicBezTo>
                <a:cubicBezTo>
                  <a:pt x="133" y="435"/>
                  <a:pt x="110" y="321"/>
                  <a:pt x="98" y="249"/>
                </a:cubicBezTo>
                <a:cubicBezTo>
                  <a:pt x="95" y="196"/>
                  <a:pt x="104" y="141"/>
                  <a:pt x="90" y="91"/>
                </a:cubicBezTo>
                <a:cubicBezTo>
                  <a:pt x="85" y="73"/>
                  <a:pt x="45" y="61"/>
                  <a:pt x="45" y="61"/>
                </a:cubicBezTo>
                <a:cubicBezTo>
                  <a:pt x="39" y="42"/>
                  <a:pt x="37" y="29"/>
                  <a:pt x="23" y="15"/>
                </a:cubicBezTo>
                <a:cubicBezTo>
                  <a:pt x="16" y="8"/>
                  <a:pt x="0" y="0"/>
                  <a:pt x="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00" name="Freeform 1056"/>
          <p:cNvSpPr>
            <a:spLocks/>
          </p:cNvSpPr>
          <p:nvPr/>
        </p:nvSpPr>
        <p:spPr bwMode="auto">
          <a:xfrm>
            <a:off x="1964567" y="2348158"/>
            <a:ext cx="3084512" cy="1431109"/>
          </a:xfrm>
          <a:custGeom>
            <a:avLst/>
            <a:gdLst>
              <a:gd name="T0" fmla="*/ 0 w 1770"/>
              <a:gd name="T1" fmla="*/ 2147483647 h 1022"/>
              <a:gd name="T2" fmla="*/ 2147483647 w 1770"/>
              <a:gd name="T3" fmla="*/ 2147483647 h 1022"/>
              <a:gd name="T4" fmla="*/ 2147483647 w 1770"/>
              <a:gd name="T5" fmla="*/ 2147483647 h 1022"/>
              <a:gd name="T6" fmla="*/ 2147483647 w 1770"/>
              <a:gd name="T7" fmla="*/ 2147483647 h 1022"/>
              <a:gd name="T8" fmla="*/ 2147483647 w 1770"/>
              <a:gd name="T9" fmla="*/ 2147483647 h 1022"/>
              <a:gd name="T10" fmla="*/ 2147483647 w 1770"/>
              <a:gd name="T11" fmla="*/ 2147483647 h 1022"/>
              <a:gd name="T12" fmla="*/ 2147483647 w 1770"/>
              <a:gd name="T13" fmla="*/ 2147483647 h 1022"/>
              <a:gd name="T14" fmla="*/ 2147483647 w 1770"/>
              <a:gd name="T15" fmla="*/ 2147483647 h 1022"/>
              <a:gd name="T16" fmla="*/ 2147483647 w 1770"/>
              <a:gd name="T17" fmla="*/ 2147483647 h 1022"/>
              <a:gd name="T18" fmla="*/ 2147483647 w 1770"/>
              <a:gd name="T19" fmla="*/ 2147483647 h 1022"/>
              <a:gd name="T20" fmla="*/ 2147483647 w 1770"/>
              <a:gd name="T21" fmla="*/ 2147483647 h 1022"/>
              <a:gd name="T22" fmla="*/ 2147483647 w 1770"/>
              <a:gd name="T23" fmla="*/ 2147483647 h 1022"/>
              <a:gd name="T24" fmla="*/ 2147483647 w 1770"/>
              <a:gd name="T25" fmla="*/ 2147483647 h 1022"/>
              <a:gd name="T26" fmla="*/ 2147483647 w 1770"/>
              <a:gd name="T27" fmla="*/ 2147483647 h 1022"/>
              <a:gd name="T28" fmla="*/ 2147483647 w 1770"/>
              <a:gd name="T29" fmla="*/ 2147483647 h 1022"/>
              <a:gd name="T30" fmla="*/ 2147483647 w 1770"/>
              <a:gd name="T31" fmla="*/ 2147483647 h 1022"/>
              <a:gd name="T32" fmla="*/ 2147483647 w 1770"/>
              <a:gd name="T33" fmla="*/ 2147483647 h 1022"/>
              <a:gd name="T34" fmla="*/ 2147483647 w 1770"/>
              <a:gd name="T35" fmla="*/ 2147483647 h 1022"/>
              <a:gd name="T36" fmla="*/ 2147483647 w 1770"/>
              <a:gd name="T37" fmla="*/ 2147483647 h 1022"/>
              <a:gd name="T38" fmla="*/ 2147483647 w 1770"/>
              <a:gd name="T39" fmla="*/ 2147483647 h 1022"/>
              <a:gd name="T40" fmla="*/ 2147483647 w 1770"/>
              <a:gd name="T41" fmla="*/ 2147483647 h 1022"/>
              <a:gd name="T42" fmla="*/ 2147483647 w 1770"/>
              <a:gd name="T43" fmla="*/ 2147483647 h 1022"/>
              <a:gd name="T44" fmla="*/ 2147483647 w 1770"/>
              <a:gd name="T45" fmla="*/ 0 h 10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0"/>
              <a:gd name="T70" fmla="*/ 0 h 1022"/>
              <a:gd name="T71" fmla="*/ 1770 w 1770"/>
              <a:gd name="T72" fmla="*/ 1022 h 10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0" h="1022">
                <a:moveTo>
                  <a:pt x="0" y="323"/>
                </a:moveTo>
                <a:cubicBezTo>
                  <a:pt x="8" y="377"/>
                  <a:pt x="3" y="466"/>
                  <a:pt x="56" y="501"/>
                </a:cubicBezTo>
                <a:cubicBezTo>
                  <a:pt x="79" y="536"/>
                  <a:pt x="85" y="575"/>
                  <a:pt x="105" y="614"/>
                </a:cubicBezTo>
                <a:cubicBezTo>
                  <a:pt x="96" y="697"/>
                  <a:pt x="102" y="718"/>
                  <a:pt x="121" y="792"/>
                </a:cubicBezTo>
                <a:cubicBezTo>
                  <a:pt x="127" y="843"/>
                  <a:pt x="121" y="902"/>
                  <a:pt x="178" y="921"/>
                </a:cubicBezTo>
                <a:cubicBezTo>
                  <a:pt x="208" y="967"/>
                  <a:pt x="229" y="992"/>
                  <a:pt x="283" y="1010"/>
                </a:cubicBezTo>
                <a:cubicBezTo>
                  <a:pt x="328" y="1006"/>
                  <a:pt x="384" y="1022"/>
                  <a:pt x="420" y="994"/>
                </a:cubicBezTo>
                <a:cubicBezTo>
                  <a:pt x="436" y="980"/>
                  <a:pt x="443" y="958"/>
                  <a:pt x="460" y="945"/>
                </a:cubicBezTo>
                <a:cubicBezTo>
                  <a:pt x="489" y="920"/>
                  <a:pt x="538" y="900"/>
                  <a:pt x="574" y="889"/>
                </a:cubicBezTo>
                <a:cubicBezTo>
                  <a:pt x="609" y="853"/>
                  <a:pt x="654" y="829"/>
                  <a:pt x="687" y="792"/>
                </a:cubicBezTo>
                <a:cubicBezTo>
                  <a:pt x="707" y="768"/>
                  <a:pt x="696" y="765"/>
                  <a:pt x="727" y="752"/>
                </a:cubicBezTo>
                <a:cubicBezTo>
                  <a:pt x="775" y="731"/>
                  <a:pt x="829" y="715"/>
                  <a:pt x="881" y="703"/>
                </a:cubicBezTo>
                <a:cubicBezTo>
                  <a:pt x="899" y="692"/>
                  <a:pt x="921" y="685"/>
                  <a:pt x="937" y="671"/>
                </a:cubicBezTo>
                <a:cubicBezTo>
                  <a:pt x="972" y="638"/>
                  <a:pt x="962" y="604"/>
                  <a:pt x="1002" y="582"/>
                </a:cubicBezTo>
                <a:cubicBezTo>
                  <a:pt x="1030" y="565"/>
                  <a:pt x="1059" y="560"/>
                  <a:pt x="1091" y="550"/>
                </a:cubicBezTo>
                <a:cubicBezTo>
                  <a:pt x="1159" y="526"/>
                  <a:pt x="1228" y="500"/>
                  <a:pt x="1293" y="469"/>
                </a:cubicBezTo>
                <a:cubicBezTo>
                  <a:pt x="1315" y="433"/>
                  <a:pt x="1408" y="351"/>
                  <a:pt x="1446" y="339"/>
                </a:cubicBezTo>
                <a:cubicBezTo>
                  <a:pt x="1505" y="319"/>
                  <a:pt x="1529" y="316"/>
                  <a:pt x="1568" y="267"/>
                </a:cubicBezTo>
                <a:cubicBezTo>
                  <a:pt x="1575" y="234"/>
                  <a:pt x="1568" y="231"/>
                  <a:pt x="1600" y="218"/>
                </a:cubicBezTo>
                <a:cubicBezTo>
                  <a:pt x="1615" y="211"/>
                  <a:pt x="1648" y="202"/>
                  <a:pt x="1648" y="202"/>
                </a:cubicBezTo>
                <a:cubicBezTo>
                  <a:pt x="1680" y="153"/>
                  <a:pt x="1654" y="114"/>
                  <a:pt x="1705" y="81"/>
                </a:cubicBezTo>
                <a:cubicBezTo>
                  <a:pt x="1712" y="57"/>
                  <a:pt x="1709" y="56"/>
                  <a:pt x="1729" y="40"/>
                </a:cubicBezTo>
                <a:cubicBezTo>
                  <a:pt x="1742" y="29"/>
                  <a:pt x="1770" y="20"/>
                  <a:pt x="177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3" name="Group 1065"/>
          <p:cNvGrpSpPr>
            <a:grpSpLocks/>
          </p:cNvGrpSpPr>
          <p:nvPr/>
        </p:nvGrpSpPr>
        <p:grpSpPr bwMode="auto">
          <a:xfrm>
            <a:off x="457200" y="5526082"/>
            <a:ext cx="3962400" cy="531296"/>
            <a:chOff x="384" y="3264"/>
            <a:chExt cx="2352" cy="472"/>
          </a:xfrm>
        </p:grpSpPr>
        <p:sp>
          <p:nvSpPr>
            <p:cNvPr id="9" name="Text Box 12"/>
            <p:cNvSpPr txBox="1">
              <a:spLocks noChangeArrowheads="1"/>
            </p:cNvSpPr>
            <p:nvPr/>
          </p:nvSpPr>
          <p:spPr bwMode="auto">
            <a:xfrm>
              <a:off x="384" y="3264"/>
              <a:ext cx="1051" cy="410"/>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Chalkboard" charset="0"/>
                  <a:ea typeface="ＭＳ Ｐゴシック" charset="0"/>
                </a:rPr>
                <a:t>Sat</a:t>
              </a:r>
            </a:p>
          </p:txBody>
        </p:sp>
        <p:sp>
          <p:nvSpPr>
            <p:cNvPr id="10" name="AutoShape 11"/>
            <p:cNvSpPr>
              <a:spLocks noChangeArrowheads="1"/>
            </p:cNvSpPr>
            <p:nvPr/>
          </p:nvSpPr>
          <p:spPr bwMode="auto">
            <a:xfrm>
              <a:off x="384" y="3282"/>
              <a:ext cx="2352" cy="454"/>
            </a:xfrm>
            <a:prstGeom prst="roundRect">
              <a:avLst>
                <a:gd name="adj" fmla="val 16667"/>
              </a:avLst>
            </a:prstGeom>
            <a:noFill/>
            <a:ln w="76200">
              <a:solidFill>
                <a:srgbClr val="66330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grpSp>
      <p:grpSp>
        <p:nvGrpSpPr>
          <p:cNvPr id="14" name="Group 1066"/>
          <p:cNvGrpSpPr>
            <a:grpSpLocks/>
          </p:cNvGrpSpPr>
          <p:nvPr/>
        </p:nvGrpSpPr>
        <p:grpSpPr bwMode="auto">
          <a:xfrm>
            <a:off x="457200" y="4954262"/>
            <a:ext cx="3962400" cy="529098"/>
            <a:chOff x="288" y="2977"/>
            <a:chExt cx="2352" cy="472"/>
          </a:xfrm>
        </p:grpSpPr>
        <p:sp>
          <p:nvSpPr>
            <p:cNvPr id="38" name="Text Box 12"/>
            <p:cNvSpPr txBox="1">
              <a:spLocks noChangeArrowheads="1"/>
            </p:cNvSpPr>
            <p:nvPr/>
          </p:nvSpPr>
          <p:spPr bwMode="auto">
            <a:xfrm>
              <a:off x="288" y="2977"/>
              <a:ext cx="1051" cy="412"/>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rPr>
                <a:t>Fri</a:t>
              </a:r>
              <a:endParaRPr kumimoji="0" lang="en-US" sz="2400" b="1" i="0" u="none" strike="noStrike" kern="1200" cap="none" spc="0" normalizeH="0" baseline="0" noProof="0" dirty="0">
                <a:ln>
                  <a:noFill/>
                </a:ln>
                <a:solidFill>
                  <a:srgbClr val="000079"/>
                </a:solidFill>
                <a:effectLst>
                  <a:outerShdw blurRad="38100" dist="38100" dir="2700000" algn="tl">
                    <a:srgbClr val="000000"/>
                  </a:outerShdw>
                </a:effectLst>
                <a:uLnTx/>
                <a:uFillTx/>
                <a:latin typeface="Chalkboard" charset="0"/>
                <a:ea typeface="ＭＳ Ｐゴシック" charset="0"/>
              </a:endParaRPr>
            </a:p>
          </p:txBody>
        </p:sp>
        <p:sp>
          <p:nvSpPr>
            <p:cNvPr id="572450" name="AutoShape 11"/>
            <p:cNvSpPr>
              <a:spLocks noChangeArrowheads="1"/>
            </p:cNvSpPr>
            <p:nvPr/>
          </p:nvSpPr>
          <p:spPr bwMode="auto">
            <a:xfrm>
              <a:off x="288" y="2993"/>
              <a:ext cx="2352" cy="456"/>
            </a:xfrm>
            <a:prstGeom prst="roundRect">
              <a:avLst>
                <a:gd name="adj" fmla="val 16667"/>
              </a:avLst>
            </a:prstGeom>
            <a:noFill/>
            <a:ln w="76200">
              <a:solidFill>
                <a:schemeClr val="bg2"/>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grpSp>
      <p:grpSp>
        <p:nvGrpSpPr>
          <p:cNvPr id="15" name="Group 1074"/>
          <p:cNvGrpSpPr>
            <a:grpSpLocks/>
          </p:cNvGrpSpPr>
          <p:nvPr/>
        </p:nvGrpSpPr>
        <p:grpSpPr bwMode="auto">
          <a:xfrm>
            <a:off x="7162800" y="5486301"/>
            <a:ext cx="1676400" cy="534987"/>
            <a:chOff x="4512" y="3237"/>
            <a:chExt cx="1056" cy="337"/>
          </a:xfrm>
        </p:grpSpPr>
        <p:sp>
          <p:nvSpPr>
            <p:cNvPr id="269323" name="AutoShape 11"/>
            <p:cNvSpPr>
              <a:spLocks noChangeArrowheads="1"/>
            </p:cNvSpPr>
            <p:nvPr/>
          </p:nvSpPr>
          <p:spPr bwMode="auto">
            <a:xfrm>
              <a:off x="4512" y="3252"/>
              <a:ext cx="1056" cy="322"/>
            </a:xfrm>
            <a:prstGeom prst="roundRect">
              <a:avLst>
                <a:gd name="adj" fmla="val 16667"/>
              </a:avLst>
            </a:prstGeom>
            <a:noFill/>
            <a:ln w="76200">
              <a:solidFill>
                <a:srgbClr val="0099CC"/>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99CC"/>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269324" name="Text Box 12"/>
            <p:cNvSpPr txBox="1">
              <a:spLocks noChangeArrowheads="1"/>
            </p:cNvSpPr>
            <p:nvPr/>
          </p:nvSpPr>
          <p:spPr bwMode="auto">
            <a:xfrm>
              <a:off x="4560" y="3237"/>
              <a:ext cx="410"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rPr>
                <a:t>Sat</a:t>
              </a:r>
            </a:p>
          </p:txBody>
        </p:sp>
      </p:grpSp>
      <p:sp>
        <p:nvSpPr>
          <p:cNvPr id="84014" name="Freeform 1070"/>
          <p:cNvSpPr>
            <a:spLocks/>
          </p:cNvSpPr>
          <p:nvPr/>
        </p:nvSpPr>
        <p:spPr bwMode="auto">
          <a:xfrm>
            <a:off x="2277095" y="2218941"/>
            <a:ext cx="2726670" cy="719999"/>
          </a:xfrm>
          <a:custGeom>
            <a:avLst/>
            <a:gdLst>
              <a:gd name="T0" fmla="*/ 2147483647 w 2271"/>
              <a:gd name="T1" fmla="*/ 0 h 1002"/>
              <a:gd name="T2" fmla="*/ 2147483647 w 2271"/>
              <a:gd name="T3" fmla="*/ 2147483647 h 1002"/>
              <a:gd name="T4" fmla="*/ 2147483647 w 2271"/>
              <a:gd name="T5" fmla="*/ 2147483647 h 1002"/>
              <a:gd name="T6" fmla="*/ 2147483647 w 2271"/>
              <a:gd name="T7" fmla="*/ 2147483647 h 1002"/>
              <a:gd name="T8" fmla="*/ 2147483647 w 2271"/>
              <a:gd name="T9" fmla="*/ 2147483647 h 1002"/>
              <a:gd name="T10" fmla="*/ 2147483647 w 2271"/>
              <a:gd name="T11" fmla="*/ 2147483647 h 1002"/>
              <a:gd name="T12" fmla="*/ 2147483647 w 2271"/>
              <a:gd name="T13" fmla="*/ 2147483647 h 1002"/>
              <a:gd name="T14" fmla="*/ 2147483647 w 2271"/>
              <a:gd name="T15" fmla="*/ 2147483647 h 1002"/>
              <a:gd name="T16" fmla="*/ 2147483647 w 2271"/>
              <a:gd name="T17" fmla="*/ 2147483647 h 1002"/>
              <a:gd name="T18" fmla="*/ 2147483647 w 2271"/>
              <a:gd name="T19" fmla="*/ 2147483647 h 1002"/>
              <a:gd name="T20" fmla="*/ 2147483647 w 2271"/>
              <a:gd name="T21" fmla="*/ 2147483647 h 1002"/>
              <a:gd name="T22" fmla="*/ 2147483647 w 2271"/>
              <a:gd name="T23" fmla="*/ 2147483647 h 1002"/>
              <a:gd name="T24" fmla="*/ 2147483647 w 2271"/>
              <a:gd name="T25" fmla="*/ 2147483647 h 1002"/>
              <a:gd name="T26" fmla="*/ 2147483647 w 2271"/>
              <a:gd name="T27" fmla="*/ 2147483647 h 1002"/>
              <a:gd name="T28" fmla="*/ 2147483647 w 2271"/>
              <a:gd name="T29" fmla="*/ 2147483647 h 1002"/>
              <a:gd name="T30" fmla="*/ 2147483647 w 2271"/>
              <a:gd name="T31" fmla="*/ 2147483647 h 1002"/>
              <a:gd name="T32" fmla="*/ 2147483647 w 2271"/>
              <a:gd name="T33" fmla="*/ 2147483647 h 1002"/>
              <a:gd name="T34" fmla="*/ 0 w 2271"/>
              <a:gd name="T35" fmla="*/ 2147483647 h 10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71"/>
              <a:gd name="T55" fmla="*/ 0 h 1002"/>
              <a:gd name="T56" fmla="*/ 2271 w 2271"/>
              <a:gd name="T57" fmla="*/ 1002 h 10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71" h="1002">
                <a:moveTo>
                  <a:pt x="2271" y="0"/>
                </a:moveTo>
                <a:cubicBezTo>
                  <a:pt x="2258" y="39"/>
                  <a:pt x="2239" y="35"/>
                  <a:pt x="2207" y="57"/>
                </a:cubicBezTo>
                <a:cubicBezTo>
                  <a:pt x="2195" y="88"/>
                  <a:pt x="2171" y="91"/>
                  <a:pt x="2158" y="122"/>
                </a:cubicBezTo>
                <a:cubicBezTo>
                  <a:pt x="2141" y="160"/>
                  <a:pt x="2132" y="210"/>
                  <a:pt x="2093" y="235"/>
                </a:cubicBezTo>
                <a:cubicBezTo>
                  <a:pt x="2039" y="267"/>
                  <a:pt x="2099" y="213"/>
                  <a:pt x="2045" y="259"/>
                </a:cubicBezTo>
                <a:cubicBezTo>
                  <a:pt x="2012" y="286"/>
                  <a:pt x="2006" y="341"/>
                  <a:pt x="1972" y="364"/>
                </a:cubicBezTo>
                <a:cubicBezTo>
                  <a:pt x="1881" y="424"/>
                  <a:pt x="1942" y="389"/>
                  <a:pt x="1778" y="445"/>
                </a:cubicBezTo>
                <a:cubicBezTo>
                  <a:pt x="1751" y="472"/>
                  <a:pt x="1734" y="516"/>
                  <a:pt x="1697" y="526"/>
                </a:cubicBezTo>
                <a:cubicBezTo>
                  <a:pt x="1643" y="539"/>
                  <a:pt x="1561" y="558"/>
                  <a:pt x="1520" y="590"/>
                </a:cubicBezTo>
                <a:cubicBezTo>
                  <a:pt x="1437" y="652"/>
                  <a:pt x="1367" y="722"/>
                  <a:pt x="1285" y="784"/>
                </a:cubicBezTo>
                <a:cubicBezTo>
                  <a:pt x="1242" y="815"/>
                  <a:pt x="1278" y="786"/>
                  <a:pt x="1213" y="816"/>
                </a:cubicBezTo>
                <a:cubicBezTo>
                  <a:pt x="1123" y="857"/>
                  <a:pt x="1037" y="909"/>
                  <a:pt x="946" y="946"/>
                </a:cubicBezTo>
                <a:cubicBezTo>
                  <a:pt x="906" y="985"/>
                  <a:pt x="859" y="985"/>
                  <a:pt x="808" y="1002"/>
                </a:cubicBezTo>
                <a:cubicBezTo>
                  <a:pt x="644" y="995"/>
                  <a:pt x="613" y="988"/>
                  <a:pt x="485" y="970"/>
                </a:cubicBezTo>
                <a:cubicBezTo>
                  <a:pt x="458" y="961"/>
                  <a:pt x="438" y="946"/>
                  <a:pt x="412" y="938"/>
                </a:cubicBezTo>
                <a:cubicBezTo>
                  <a:pt x="379" y="837"/>
                  <a:pt x="195" y="838"/>
                  <a:pt x="113" y="816"/>
                </a:cubicBezTo>
                <a:cubicBezTo>
                  <a:pt x="84" y="794"/>
                  <a:pt x="69" y="771"/>
                  <a:pt x="41" y="752"/>
                </a:cubicBezTo>
                <a:cubicBezTo>
                  <a:pt x="28" y="732"/>
                  <a:pt x="16" y="719"/>
                  <a:pt x="0" y="703"/>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5" name="Freeform 1071"/>
          <p:cNvSpPr>
            <a:spLocks/>
          </p:cNvSpPr>
          <p:nvPr/>
        </p:nvSpPr>
        <p:spPr bwMode="auto">
          <a:xfrm>
            <a:off x="2290998" y="1937353"/>
            <a:ext cx="568835" cy="719999"/>
          </a:xfrm>
          <a:custGeom>
            <a:avLst/>
            <a:gdLst>
              <a:gd name="T0" fmla="*/ 0 w 1139"/>
              <a:gd name="T1" fmla="*/ 2147483647 h 1131"/>
              <a:gd name="T2" fmla="*/ 2147483647 w 1139"/>
              <a:gd name="T3" fmla="*/ 2147483647 h 1131"/>
              <a:gd name="T4" fmla="*/ 2147483647 w 1139"/>
              <a:gd name="T5" fmla="*/ 2147483647 h 1131"/>
              <a:gd name="T6" fmla="*/ 2147483647 w 1139"/>
              <a:gd name="T7" fmla="*/ 2147483647 h 1131"/>
              <a:gd name="T8" fmla="*/ 2147483647 w 1139"/>
              <a:gd name="T9" fmla="*/ 2147483647 h 1131"/>
              <a:gd name="T10" fmla="*/ 2147483647 w 1139"/>
              <a:gd name="T11" fmla="*/ 2147483647 h 1131"/>
              <a:gd name="T12" fmla="*/ 2147483647 w 1139"/>
              <a:gd name="T13" fmla="*/ 2147483647 h 1131"/>
              <a:gd name="T14" fmla="*/ 2147483647 w 1139"/>
              <a:gd name="T15" fmla="*/ 2147483647 h 1131"/>
              <a:gd name="T16" fmla="*/ 2147483647 w 1139"/>
              <a:gd name="T17" fmla="*/ 2147483647 h 1131"/>
              <a:gd name="T18" fmla="*/ 2147483647 w 1139"/>
              <a:gd name="T19" fmla="*/ 2147483647 h 1131"/>
              <a:gd name="T20" fmla="*/ 2147483647 w 1139"/>
              <a:gd name="T21" fmla="*/ 2147483647 h 1131"/>
              <a:gd name="T22" fmla="*/ 2147483647 w 1139"/>
              <a:gd name="T23" fmla="*/ 2147483647 h 1131"/>
              <a:gd name="T24" fmla="*/ 2147483647 w 1139"/>
              <a:gd name="T25" fmla="*/ 2147483647 h 1131"/>
              <a:gd name="T26" fmla="*/ 2147483647 w 1139"/>
              <a:gd name="T27" fmla="*/ 2147483647 h 1131"/>
              <a:gd name="T28" fmla="*/ 2147483647 w 1139"/>
              <a:gd name="T29" fmla="*/ 0 h 1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9"/>
              <a:gd name="T46" fmla="*/ 0 h 1131"/>
              <a:gd name="T47" fmla="*/ 1139 w 1139"/>
              <a:gd name="T48" fmla="*/ 1131 h 1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9" h="1131">
                <a:moveTo>
                  <a:pt x="0" y="1131"/>
                </a:moveTo>
                <a:cubicBezTo>
                  <a:pt x="27" y="1112"/>
                  <a:pt x="37" y="1098"/>
                  <a:pt x="48" y="1067"/>
                </a:cubicBezTo>
                <a:cubicBezTo>
                  <a:pt x="50" y="1048"/>
                  <a:pt x="49" y="1028"/>
                  <a:pt x="56" y="1010"/>
                </a:cubicBezTo>
                <a:cubicBezTo>
                  <a:pt x="67" y="977"/>
                  <a:pt x="133" y="971"/>
                  <a:pt x="161" y="962"/>
                </a:cubicBezTo>
                <a:cubicBezTo>
                  <a:pt x="166" y="945"/>
                  <a:pt x="165" y="925"/>
                  <a:pt x="178" y="913"/>
                </a:cubicBezTo>
                <a:cubicBezTo>
                  <a:pt x="221" y="869"/>
                  <a:pt x="236" y="875"/>
                  <a:pt x="291" y="857"/>
                </a:cubicBezTo>
                <a:cubicBezTo>
                  <a:pt x="305" y="827"/>
                  <a:pt x="321" y="781"/>
                  <a:pt x="347" y="760"/>
                </a:cubicBezTo>
                <a:cubicBezTo>
                  <a:pt x="373" y="737"/>
                  <a:pt x="402" y="728"/>
                  <a:pt x="428" y="703"/>
                </a:cubicBezTo>
                <a:cubicBezTo>
                  <a:pt x="442" y="658"/>
                  <a:pt x="474" y="652"/>
                  <a:pt x="517" y="638"/>
                </a:cubicBezTo>
                <a:cubicBezTo>
                  <a:pt x="607" y="561"/>
                  <a:pt x="546" y="623"/>
                  <a:pt x="614" y="525"/>
                </a:cubicBezTo>
                <a:cubicBezTo>
                  <a:pt x="645" y="479"/>
                  <a:pt x="686" y="441"/>
                  <a:pt x="719" y="396"/>
                </a:cubicBezTo>
                <a:cubicBezTo>
                  <a:pt x="787" y="301"/>
                  <a:pt x="852" y="193"/>
                  <a:pt x="945" y="121"/>
                </a:cubicBezTo>
                <a:cubicBezTo>
                  <a:pt x="973" y="98"/>
                  <a:pt x="1008" y="83"/>
                  <a:pt x="1034" y="57"/>
                </a:cubicBezTo>
                <a:cubicBezTo>
                  <a:pt x="1038" y="52"/>
                  <a:pt x="1061" y="27"/>
                  <a:pt x="1067" y="24"/>
                </a:cubicBezTo>
                <a:cubicBezTo>
                  <a:pt x="1087" y="12"/>
                  <a:pt x="1139" y="24"/>
                  <a:pt x="1139" y="0"/>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6" name="Freeform 1072"/>
          <p:cNvSpPr>
            <a:spLocks/>
          </p:cNvSpPr>
          <p:nvPr/>
        </p:nvSpPr>
        <p:spPr bwMode="auto">
          <a:xfrm>
            <a:off x="2860275" y="1477070"/>
            <a:ext cx="184660" cy="460283"/>
          </a:xfrm>
          <a:custGeom>
            <a:avLst/>
            <a:gdLst>
              <a:gd name="T0" fmla="*/ 2147483647 w 396"/>
              <a:gd name="T1" fmla="*/ 2147483647 h 78"/>
              <a:gd name="T2" fmla="*/ 2147483647 w 396"/>
              <a:gd name="T3" fmla="*/ 2147483647 h 78"/>
              <a:gd name="T4" fmla="*/ 2147483647 w 396"/>
              <a:gd name="T5" fmla="*/ 2147483647 h 78"/>
              <a:gd name="T6" fmla="*/ 2147483647 w 396"/>
              <a:gd name="T7" fmla="*/ 2147483647 h 78"/>
              <a:gd name="T8" fmla="*/ 2147483647 w 396"/>
              <a:gd name="T9" fmla="*/ 2147483647 h 78"/>
              <a:gd name="T10" fmla="*/ 0 w 396"/>
              <a:gd name="T11" fmla="*/ 2147483647 h 78"/>
              <a:gd name="T12" fmla="*/ 0 60000 65536"/>
              <a:gd name="T13" fmla="*/ 0 60000 65536"/>
              <a:gd name="T14" fmla="*/ 0 60000 65536"/>
              <a:gd name="T15" fmla="*/ 0 60000 65536"/>
              <a:gd name="T16" fmla="*/ 0 60000 65536"/>
              <a:gd name="T17" fmla="*/ 0 60000 65536"/>
              <a:gd name="T18" fmla="*/ 0 w 396"/>
              <a:gd name="T19" fmla="*/ 0 h 78"/>
              <a:gd name="T20" fmla="*/ 396 w 396"/>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396" h="78">
                <a:moveTo>
                  <a:pt x="396" y="77"/>
                </a:moveTo>
                <a:cubicBezTo>
                  <a:pt x="371" y="72"/>
                  <a:pt x="340" y="78"/>
                  <a:pt x="323" y="61"/>
                </a:cubicBezTo>
                <a:cubicBezTo>
                  <a:pt x="316" y="54"/>
                  <a:pt x="321" y="41"/>
                  <a:pt x="315" y="36"/>
                </a:cubicBezTo>
                <a:cubicBezTo>
                  <a:pt x="306" y="29"/>
                  <a:pt x="293" y="29"/>
                  <a:pt x="283" y="28"/>
                </a:cubicBezTo>
                <a:cubicBezTo>
                  <a:pt x="250" y="24"/>
                  <a:pt x="218" y="22"/>
                  <a:pt x="186" y="20"/>
                </a:cubicBezTo>
                <a:cubicBezTo>
                  <a:pt x="126" y="0"/>
                  <a:pt x="62" y="4"/>
                  <a:pt x="0" y="4"/>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non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7" name="Freeform 1073"/>
          <p:cNvSpPr>
            <a:spLocks/>
          </p:cNvSpPr>
          <p:nvPr/>
        </p:nvSpPr>
        <p:spPr bwMode="auto">
          <a:xfrm>
            <a:off x="1907704" y="1690044"/>
            <a:ext cx="667711" cy="967308"/>
          </a:xfrm>
          <a:custGeom>
            <a:avLst/>
            <a:gdLst>
              <a:gd name="T0" fmla="*/ 2147483647 w 340"/>
              <a:gd name="T1" fmla="*/ 0 h 630"/>
              <a:gd name="T2" fmla="*/ 2147483647 w 340"/>
              <a:gd name="T3" fmla="*/ 2147483647 h 630"/>
              <a:gd name="T4" fmla="*/ 2147483647 w 340"/>
              <a:gd name="T5" fmla="*/ 2147483647 h 630"/>
              <a:gd name="T6" fmla="*/ 2147483647 w 340"/>
              <a:gd name="T7" fmla="*/ 2147483647 h 630"/>
              <a:gd name="T8" fmla="*/ 0 w 340"/>
              <a:gd name="T9" fmla="*/ 2147483647 h 630"/>
              <a:gd name="T10" fmla="*/ 0 60000 65536"/>
              <a:gd name="T11" fmla="*/ 0 60000 65536"/>
              <a:gd name="T12" fmla="*/ 0 60000 65536"/>
              <a:gd name="T13" fmla="*/ 0 60000 65536"/>
              <a:gd name="T14" fmla="*/ 0 60000 65536"/>
              <a:gd name="T15" fmla="*/ 0 w 340"/>
              <a:gd name="T16" fmla="*/ 0 h 630"/>
              <a:gd name="T17" fmla="*/ 340 w 340"/>
              <a:gd name="T18" fmla="*/ 630 h 630"/>
            </a:gdLst>
            <a:ahLst/>
            <a:cxnLst>
              <a:cxn ang="T10">
                <a:pos x="T0" y="T1"/>
              </a:cxn>
              <a:cxn ang="T11">
                <a:pos x="T2" y="T3"/>
              </a:cxn>
              <a:cxn ang="T12">
                <a:pos x="T4" y="T5"/>
              </a:cxn>
              <a:cxn ang="T13">
                <a:pos x="T6" y="T7"/>
              </a:cxn>
              <a:cxn ang="T14">
                <a:pos x="T8" y="T9"/>
              </a:cxn>
            </a:cxnLst>
            <a:rect l="T15" t="T16" r="T17" b="T18"/>
            <a:pathLst>
              <a:path w="340" h="630">
                <a:moveTo>
                  <a:pt x="340" y="0"/>
                </a:moveTo>
                <a:cubicBezTo>
                  <a:pt x="275" y="15"/>
                  <a:pt x="213" y="18"/>
                  <a:pt x="154" y="48"/>
                </a:cubicBezTo>
                <a:cubicBezTo>
                  <a:pt x="125" y="77"/>
                  <a:pt x="97" y="104"/>
                  <a:pt x="73" y="137"/>
                </a:cubicBezTo>
                <a:cubicBezTo>
                  <a:pt x="55" y="244"/>
                  <a:pt x="58" y="351"/>
                  <a:pt x="49" y="460"/>
                </a:cubicBezTo>
                <a:cubicBezTo>
                  <a:pt x="46" y="486"/>
                  <a:pt x="38" y="610"/>
                  <a:pt x="0" y="630"/>
                </a:cubicBezTo>
              </a:path>
            </a:pathLst>
          </a:custGeom>
          <a:noFill/>
          <a:ln w="76200">
            <a:solidFill>
              <a:srgbClr val="11801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6" name="Group 1075"/>
          <p:cNvGrpSpPr>
            <a:grpSpLocks/>
          </p:cNvGrpSpPr>
          <p:nvPr/>
        </p:nvGrpSpPr>
        <p:grpSpPr bwMode="auto">
          <a:xfrm>
            <a:off x="7421598" y="446122"/>
            <a:ext cx="1722437" cy="528638"/>
            <a:chOff x="4776" y="329"/>
            <a:chExt cx="1085" cy="333"/>
          </a:xfrm>
        </p:grpSpPr>
        <p:sp>
          <p:nvSpPr>
            <p:cNvPr id="572445" name="AutoShape 11"/>
            <p:cNvSpPr>
              <a:spLocks noChangeArrowheads="1"/>
            </p:cNvSpPr>
            <p:nvPr/>
          </p:nvSpPr>
          <p:spPr bwMode="auto">
            <a:xfrm>
              <a:off x="4807" y="340"/>
              <a:ext cx="1054" cy="322"/>
            </a:xfrm>
            <a:prstGeom prst="roundRect">
              <a:avLst>
                <a:gd name="adj" fmla="val 16667"/>
              </a:avLst>
            </a:prstGeom>
            <a:noFill/>
            <a:ln w="76200">
              <a:solidFill>
                <a:srgbClr val="6D6D6D"/>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D6D6D"/>
                </a:solidFill>
                <a:effectLst/>
                <a:uLnTx/>
                <a:uFillTx/>
                <a:latin typeface="Garamond" charset="0"/>
                <a:ea typeface="ＭＳ Ｐゴシック" charset="0"/>
                <a:cs typeface="+mn-cs"/>
              </a:endParaRPr>
            </a:p>
          </p:txBody>
        </p:sp>
        <p:sp>
          <p:nvSpPr>
            <p:cNvPr id="36" name="Text Box 12"/>
            <p:cNvSpPr txBox="1">
              <a:spLocks noChangeArrowheads="1"/>
            </p:cNvSpPr>
            <p:nvPr/>
          </p:nvSpPr>
          <p:spPr bwMode="auto">
            <a:xfrm>
              <a:off x="4776" y="329"/>
              <a:ext cx="701" cy="291"/>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rPr>
                <a:t>Wed</a:t>
              </a:r>
            </a:p>
          </p:txBody>
        </p:sp>
      </p:grpSp>
      <p:sp>
        <p:nvSpPr>
          <p:cNvPr id="572443" name="Text Box 30"/>
          <p:cNvSpPr txBox="1">
            <a:spLocks noChangeArrowheads="1"/>
          </p:cNvSpPr>
          <p:nvPr/>
        </p:nvSpPr>
        <p:spPr bwMode="auto">
          <a:xfrm>
            <a:off x="8458200" y="35"/>
            <a:ext cx="685800" cy="396875"/>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9" name="Picture 8" descr="j023794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03800" y="2781300"/>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69317"/>
                                        </p:tgtEl>
                                        <p:attrNameLst>
                                          <p:attrName>style.visibility</p:attrName>
                                        </p:attrNameLst>
                                      </p:cBhvr>
                                      <p:to>
                                        <p:strVal val="visible"/>
                                      </p:to>
                                    </p:set>
                                    <p:animEffect transition="in" filter="wipe(down)">
                                      <p:cBhvr>
                                        <p:cTn id="19" dur="500"/>
                                        <p:tgtEl>
                                          <p:spTgt spid="26931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69317"/>
                                        </p:tgtEl>
                                      </p:cBhvr>
                                    </p:animEffect>
                                    <p:set>
                                      <p:cBhvr>
                                        <p:cTn id="24" dur="1" fill="hold">
                                          <p:stCondLst>
                                            <p:cond delay="499"/>
                                          </p:stCondLst>
                                        </p:cTn>
                                        <p:tgtEl>
                                          <p:spTgt spid="269317"/>
                                        </p:tgtEl>
                                        <p:attrNameLst>
                                          <p:attrName>style.visibility</p:attrName>
                                        </p:attrNameLst>
                                      </p:cBhvr>
                                      <p:to>
                                        <p:strVal val="hidden"/>
                                      </p:to>
                                    </p:set>
                                  </p:childTnLst>
                                </p:cTn>
                              </p:par>
                              <p:par>
                                <p:cTn id="25" presetID="9"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xit" presetSubtype="10" fill="hold" nodeType="clickEffect">
                                  <p:stCondLst>
                                    <p:cond delay="0"/>
                                  </p:stCondLst>
                                  <p:childTnLst>
                                    <p:animEffect transition="out" filter="checkerboard(across)">
                                      <p:cBhvr>
                                        <p:cTn id="31" dur="500"/>
                                        <p:tgtEl>
                                          <p:spTgt spid="49"/>
                                        </p:tgtEl>
                                      </p:cBhvr>
                                    </p:animEffect>
                                    <p:set>
                                      <p:cBhvr>
                                        <p:cTn id="32" dur="1" fill="hold">
                                          <p:stCondLst>
                                            <p:cond delay="499"/>
                                          </p:stCondLst>
                                        </p:cTn>
                                        <p:tgtEl>
                                          <p:spTgt spid="49"/>
                                        </p:tgtEl>
                                        <p:attrNameLst>
                                          <p:attrName>style.visibility</p:attrName>
                                        </p:attrNameLst>
                                      </p:cBhvr>
                                      <p:to>
                                        <p:strVal val="hidden"/>
                                      </p:to>
                                    </p:set>
                                  </p:childTnLst>
                                </p:cTn>
                              </p:par>
                            </p:childTnLst>
                          </p:cTn>
                        </p:par>
                        <p:par>
                          <p:cTn id="33" fill="hold" nodeType="afterGroup">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269318"/>
                                        </p:tgtEl>
                                        <p:attrNameLst>
                                          <p:attrName>style.visibility</p:attrName>
                                        </p:attrNameLst>
                                      </p:cBhvr>
                                      <p:to>
                                        <p:strVal val="visible"/>
                                      </p:to>
                                    </p:set>
                                    <p:animEffect transition="in" filter="wipe(down)">
                                      <p:cBhvr>
                                        <p:cTn id="36" dur="500"/>
                                        <p:tgtEl>
                                          <p:spTgt spid="2693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xit" presetSubtype="10" fill="hold" grpId="1" nodeType="clickEffect">
                                  <p:stCondLst>
                                    <p:cond delay="0"/>
                                  </p:stCondLst>
                                  <p:childTnLst>
                                    <p:animEffect transition="out" filter="blinds(horizontal)">
                                      <p:cBhvr>
                                        <p:cTn id="40" dur="500"/>
                                        <p:tgtEl>
                                          <p:spTgt spid="269318"/>
                                        </p:tgtEl>
                                      </p:cBhvr>
                                    </p:animEffect>
                                    <p:set>
                                      <p:cBhvr>
                                        <p:cTn id="41" dur="1" fill="hold">
                                          <p:stCondLst>
                                            <p:cond delay="499"/>
                                          </p:stCondLst>
                                        </p:cTn>
                                        <p:tgtEl>
                                          <p:spTgt spid="269318"/>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69319"/>
                                        </p:tgtEl>
                                        <p:attrNameLst>
                                          <p:attrName>style.visibility</p:attrName>
                                        </p:attrNameLst>
                                      </p:cBhvr>
                                      <p:to>
                                        <p:strVal val="visible"/>
                                      </p:to>
                                    </p:set>
                                    <p:animEffect transition="in" filter="wipe(up)">
                                      <p:cBhvr>
                                        <p:cTn id="45" dur="500"/>
                                        <p:tgtEl>
                                          <p:spTgt spid="2693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grpId="1" nodeType="clickEffect">
                                  <p:stCondLst>
                                    <p:cond delay="0"/>
                                  </p:stCondLst>
                                  <p:childTnLst>
                                    <p:animEffect transition="out" filter="blinds(horizontal)">
                                      <p:cBhvr>
                                        <p:cTn id="49" dur="500"/>
                                        <p:tgtEl>
                                          <p:spTgt spid="269319"/>
                                        </p:tgtEl>
                                      </p:cBhvr>
                                    </p:animEffect>
                                    <p:set>
                                      <p:cBhvr>
                                        <p:cTn id="50" dur="1" fill="hold">
                                          <p:stCondLst>
                                            <p:cond delay="499"/>
                                          </p:stCondLst>
                                        </p:cTn>
                                        <p:tgtEl>
                                          <p:spTgt spid="26931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4" fill="hold" grpId="0" nodeType="afterEffect">
                                  <p:stCondLst>
                                    <p:cond delay="0"/>
                                  </p:stCondLst>
                                  <p:childTnLst>
                                    <p:set>
                                      <p:cBhvr>
                                        <p:cTn id="57" dur="1" fill="hold">
                                          <p:stCondLst>
                                            <p:cond delay="0"/>
                                          </p:stCondLst>
                                        </p:cTn>
                                        <p:tgtEl>
                                          <p:spTgt spid="269320"/>
                                        </p:tgtEl>
                                        <p:attrNameLst>
                                          <p:attrName>style.visibility</p:attrName>
                                        </p:attrNameLst>
                                      </p:cBhvr>
                                      <p:to>
                                        <p:strVal val="visible"/>
                                      </p:to>
                                    </p:set>
                                    <p:animEffect transition="in" filter="wipe(down)">
                                      <p:cBhvr>
                                        <p:cTn id="58" dur="500"/>
                                        <p:tgtEl>
                                          <p:spTgt spid="269320"/>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xit" presetSubtype="10" fill="hold" grpId="1" nodeType="clickEffect">
                                  <p:stCondLst>
                                    <p:cond delay="0"/>
                                  </p:stCondLst>
                                  <p:childTnLst>
                                    <p:animEffect transition="out" filter="blinds(horizontal)">
                                      <p:cBhvr>
                                        <p:cTn id="62" dur="500"/>
                                        <p:tgtEl>
                                          <p:spTgt spid="269320"/>
                                        </p:tgtEl>
                                      </p:cBhvr>
                                    </p:animEffect>
                                    <p:set>
                                      <p:cBhvr>
                                        <p:cTn id="63" dur="1" fill="hold">
                                          <p:stCondLst>
                                            <p:cond delay="499"/>
                                          </p:stCondLst>
                                        </p:cTn>
                                        <p:tgtEl>
                                          <p:spTgt spid="269320"/>
                                        </p:tgtEl>
                                        <p:attrNameLst>
                                          <p:attrName>style.visibility</p:attrName>
                                        </p:attrNameLst>
                                      </p:cBhvr>
                                      <p:to>
                                        <p:strVal val="hidden"/>
                                      </p:to>
                                    </p:set>
                                  </p:childTnLst>
                                </p:cTn>
                              </p:par>
                            </p:childTnLst>
                          </p:cTn>
                        </p:par>
                        <p:par>
                          <p:cTn id="64" fill="hold" nodeType="afterGroup">
                            <p:stCondLst>
                              <p:cond delay="500"/>
                            </p:stCondLst>
                            <p:childTnLst>
                              <p:par>
                                <p:cTn id="65" presetID="22" presetClass="entr" presetSubtype="1" fill="hold" grpId="0" nodeType="afterEffect">
                                  <p:stCondLst>
                                    <p:cond delay="0"/>
                                  </p:stCondLst>
                                  <p:childTnLst>
                                    <p:set>
                                      <p:cBhvr>
                                        <p:cTn id="66" dur="1" fill="hold">
                                          <p:stCondLst>
                                            <p:cond delay="0"/>
                                          </p:stCondLst>
                                        </p:cTn>
                                        <p:tgtEl>
                                          <p:spTgt spid="269340"/>
                                        </p:tgtEl>
                                        <p:attrNameLst>
                                          <p:attrName>style.visibility</p:attrName>
                                        </p:attrNameLst>
                                      </p:cBhvr>
                                      <p:to>
                                        <p:strVal val="visible"/>
                                      </p:to>
                                    </p:set>
                                    <p:animEffect transition="in" filter="wipe(up)">
                                      <p:cBhvr>
                                        <p:cTn id="67" dur="500"/>
                                        <p:tgtEl>
                                          <p:spTgt spid="26934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 presetClass="exit" presetSubtype="10" fill="hold" grpId="1" nodeType="clickEffect">
                                  <p:stCondLst>
                                    <p:cond delay="0"/>
                                  </p:stCondLst>
                                  <p:childTnLst>
                                    <p:animEffect transition="out" filter="blinds(horizontal)">
                                      <p:cBhvr>
                                        <p:cTn id="71" dur="500"/>
                                        <p:tgtEl>
                                          <p:spTgt spid="269340"/>
                                        </p:tgtEl>
                                      </p:cBhvr>
                                    </p:animEffect>
                                    <p:set>
                                      <p:cBhvr>
                                        <p:cTn id="72" dur="1" fill="hold">
                                          <p:stCondLst>
                                            <p:cond delay="499"/>
                                          </p:stCondLst>
                                        </p:cTn>
                                        <p:tgtEl>
                                          <p:spTgt spid="269340"/>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childTnLst>
                                </p:cTn>
                              </p:par>
                            </p:childTnLst>
                          </p:cTn>
                        </p:par>
                        <p:par>
                          <p:cTn id="77" fill="hold" nodeType="afterGroup">
                            <p:stCondLst>
                              <p:cond delay="0"/>
                            </p:stCondLst>
                            <p:childTnLst>
                              <p:par>
                                <p:cTn id="78" presetID="22" presetClass="entr" presetSubtype="4" fill="hold" grpId="0" nodeType="afterEffect">
                                  <p:stCondLst>
                                    <p:cond delay="0"/>
                                  </p:stCondLst>
                                  <p:childTnLst>
                                    <p:set>
                                      <p:cBhvr>
                                        <p:cTn id="79" dur="1" fill="hold">
                                          <p:stCondLst>
                                            <p:cond delay="0"/>
                                          </p:stCondLst>
                                        </p:cTn>
                                        <p:tgtEl>
                                          <p:spTgt spid="269341"/>
                                        </p:tgtEl>
                                        <p:attrNameLst>
                                          <p:attrName>style.visibility</p:attrName>
                                        </p:attrNameLst>
                                      </p:cBhvr>
                                      <p:to>
                                        <p:strVal val="visible"/>
                                      </p:to>
                                    </p:set>
                                    <p:animEffect transition="in" filter="wipe(down)">
                                      <p:cBhvr>
                                        <p:cTn id="80" dur="500"/>
                                        <p:tgtEl>
                                          <p:spTgt spid="26934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3" presetClass="exit" presetSubtype="10" fill="hold" grpId="1" nodeType="clickEffect">
                                  <p:stCondLst>
                                    <p:cond delay="0"/>
                                  </p:stCondLst>
                                  <p:childTnLst>
                                    <p:animEffect transition="out" filter="blinds(horizontal)">
                                      <p:cBhvr>
                                        <p:cTn id="84" dur="500"/>
                                        <p:tgtEl>
                                          <p:spTgt spid="269341"/>
                                        </p:tgtEl>
                                      </p:cBhvr>
                                    </p:animEffect>
                                    <p:set>
                                      <p:cBhvr>
                                        <p:cTn id="85" dur="1" fill="hold">
                                          <p:stCondLst>
                                            <p:cond delay="499"/>
                                          </p:stCondLst>
                                        </p:cTn>
                                        <p:tgtEl>
                                          <p:spTgt spid="269341"/>
                                        </p:tgtEl>
                                        <p:attrNameLst>
                                          <p:attrName>style.visibility</p:attrName>
                                        </p:attrNameLst>
                                      </p:cBhvr>
                                      <p:to>
                                        <p:strVal val="hidden"/>
                                      </p:to>
                                    </p:set>
                                  </p:childTnLst>
                                </p:cTn>
                              </p:par>
                            </p:childTnLst>
                          </p:cTn>
                        </p:par>
                        <p:par>
                          <p:cTn id="86" fill="hold" nodeType="afterGroup">
                            <p:stCondLst>
                              <p:cond delay="500"/>
                            </p:stCondLst>
                            <p:childTnLst>
                              <p:par>
                                <p:cTn id="87" presetID="22" presetClass="entr" presetSubtype="1" fill="hold" grpId="0" nodeType="afterEffect">
                                  <p:stCondLst>
                                    <p:cond delay="0"/>
                                  </p:stCondLst>
                                  <p:childTnLst>
                                    <p:set>
                                      <p:cBhvr>
                                        <p:cTn id="88" dur="1" fill="hold">
                                          <p:stCondLst>
                                            <p:cond delay="0"/>
                                          </p:stCondLst>
                                        </p:cTn>
                                        <p:tgtEl>
                                          <p:spTgt spid="269321"/>
                                        </p:tgtEl>
                                        <p:attrNameLst>
                                          <p:attrName>style.visibility</p:attrName>
                                        </p:attrNameLst>
                                      </p:cBhvr>
                                      <p:to>
                                        <p:strVal val="visible"/>
                                      </p:to>
                                    </p:set>
                                    <p:animEffect transition="in" filter="wipe(up)">
                                      <p:cBhvr>
                                        <p:cTn id="89" dur="500"/>
                                        <p:tgtEl>
                                          <p:spTgt spid="269321"/>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3" presetClass="exit" presetSubtype="10" fill="hold" grpId="1" nodeType="clickEffect">
                                  <p:stCondLst>
                                    <p:cond delay="0"/>
                                  </p:stCondLst>
                                  <p:childTnLst>
                                    <p:animEffect transition="out" filter="blinds(horizontal)">
                                      <p:cBhvr>
                                        <p:cTn id="93" dur="500"/>
                                        <p:tgtEl>
                                          <p:spTgt spid="269321"/>
                                        </p:tgtEl>
                                      </p:cBhvr>
                                    </p:animEffect>
                                    <p:set>
                                      <p:cBhvr>
                                        <p:cTn id="94" dur="1" fill="hold">
                                          <p:stCondLst>
                                            <p:cond delay="499"/>
                                          </p:stCondLst>
                                        </p:cTn>
                                        <p:tgtEl>
                                          <p:spTgt spid="269321"/>
                                        </p:tgtEl>
                                        <p:attrNameLst>
                                          <p:attrName>style.visibility</p:attrName>
                                        </p:attrNameLst>
                                      </p:cBhvr>
                                      <p:to>
                                        <p:strVal val="hidden"/>
                                      </p:to>
                                    </p:set>
                                  </p:childTnLst>
                                </p:cTn>
                              </p:par>
                            </p:childTnLst>
                          </p:cTn>
                        </p:par>
                        <p:par>
                          <p:cTn id="95" fill="hold" nodeType="afterGroup">
                            <p:stCondLst>
                              <p:cond delay="500"/>
                            </p:stCondLst>
                            <p:childTnLst>
                              <p:par>
                                <p:cTn id="96" presetID="22" presetClass="entr" presetSubtype="1" fill="hold" grpId="0" nodeType="afterEffect">
                                  <p:stCondLst>
                                    <p:cond delay="0"/>
                                  </p:stCondLst>
                                  <p:childTnLst>
                                    <p:set>
                                      <p:cBhvr>
                                        <p:cTn id="97" dur="1" fill="hold">
                                          <p:stCondLst>
                                            <p:cond delay="0"/>
                                          </p:stCondLst>
                                        </p:cTn>
                                        <p:tgtEl>
                                          <p:spTgt spid="269322"/>
                                        </p:tgtEl>
                                        <p:attrNameLst>
                                          <p:attrName>style.visibility</p:attrName>
                                        </p:attrNameLst>
                                      </p:cBhvr>
                                      <p:to>
                                        <p:strVal val="visible"/>
                                      </p:to>
                                    </p:set>
                                    <p:animEffect transition="in" filter="wipe(up)">
                                      <p:cBhvr>
                                        <p:cTn id="98" dur="500"/>
                                        <p:tgtEl>
                                          <p:spTgt spid="269322"/>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grpId="1" nodeType="clickEffect">
                                  <p:stCondLst>
                                    <p:cond delay="0"/>
                                  </p:stCondLst>
                                  <p:childTnLst>
                                    <p:animEffect transition="out" filter="blinds(horizontal)">
                                      <p:cBhvr>
                                        <p:cTn id="102" dur="500"/>
                                        <p:tgtEl>
                                          <p:spTgt spid="269322"/>
                                        </p:tgtEl>
                                      </p:cBhvr>
                                    </p:animEffect>
                                    <p:set>
                                      <p:cBhvr>
                                        <p:cTn id="103" dur="1" fill="hold">
                                          <p:stCondLst>
                                            <p:cond delay="499"/>
                                          </p:stCondLst>
                                        </p:cTn>
                                        <p:tgtEl>
                                          <p:spTgt spid="269322"/>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16"/>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2" presetClass="entr" presetSubtype="2" fill="hold" grpId="0" nodeType="clickEffect">
                                  <p:stCondLst>
                                    <p:cond delay="0"/>
                                  </p:stCondLst>
                                  <p:childTnLst>
                                    <p:set>
                                      <p:cBhvr>
                                        <p:cTn id="115" dur="1" fill="hold">
                                          <p:stCondLst>
                                            <p:cond delay="0"/>
                                          </p:stCondLst>
                                        </p:cTn>
                                        <p:tgtEl>
                                          <p:spTgt spid="83999"/>
                                        </p:tgtEl>
                                        <p:attrNameLst>
                                          <p:attrName>style.visibility</p:attrName>
                                        </p:attrNameLst>
                                      </p:cBhvr>
                                      <p:to>
                                        <p:strVal val="visible"/>
                                      </p:to>
                                    </p:set>
                                    <p:animEffect transition="in" filter="wipe(right)">
                                      <p:cBhvr>
                                        <p:cTn id="116" dur="500"/>
                                        <p:tgtEl>
                                          <p:spTgt spid="8399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84000"/>
                                        </p:tgtEl>
                                        <p:attrNameLst>
                                          <p:attrName>style.visibility</p:attrName>
                                        </p:attrNameLst>
                                      </p:cBhvr>
                                      <p:to>
                                        <p:strVal val="visible"/>
                                      </p:to>
                                    </p:set>
                                    <p:animEffect transition="in" filter="wipe(left)">
                                      <p:cBhvr>
                                        <p:cTn id="121" dur="500"/>
                                        <p:tgtEl>
                                          <p:spTgt spid="8400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nodeType="clickEffect">
                                  <p:stCondLst>
                                    <p:cond delay="0"/>
                                  </p:stCondLst>
                                  <p:childTnLst>
                                    <p:set>
                                      <p:cBhvr>
                                        <p:cTn id="125" dur="1" fill="hold">
                                          <p:stCondLst>
                                            <p:cond delay="0"/>
                                          </p:stCondLst>
                                        </p:cTn>
                                        <p:tgtEl>
                                          <p:spTgt spid="14"/>
                                        </p:tgtEl>
                                        <p:attrNameLst>
                                          <p:attrName>style.visibility</p:attrName>
                                        </p:attrNameLst>
                                      </p:cBhvr>
                                      <p:to>
                                        <p:strVal val="visible"/>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22" presetClass="entr" presetSubtype="2" fill="hold" grpId="0" nodeType="clickEffect">
                                  <p:stCondLst>
                                    <p:cond delay="0"/>
                                  </p:stCondLst>
                                  <p:childTnLst>
                                    <p:set>
                                      <p:cBhvr>
                                        <p:cTn id="129" dur="1" fill="hold">
                                          <p:stCondLst>
                                            <p:cond delay="0"/>
                                          </p:stCondLst>
                                        </p:cTn>
                                        <p:tgtEl>
                                          <p:spTgt spid="84014"/>
                                        </p:tgtEl>
                                        <p:attrNameLst>
                                          <p:attrName>style.visibility</p:attrName>
                                        </p:attrNameLst>
                                      </p:cBhvr>
                                      <p:to>
                                        <p:strVal val="visible"/>
                                      </p:to>
                                    </p:set>
                                    <p:animEffect transition="in" filter="wipe(right)">
                                      <p:cBhvr>
                                        <p:cTn id="130" dur="500"/>
                                        <p:tgtEl>
                                          <p:spTgt spid="84014"/>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84015"/>
                                        </p:tgtEl>
                                        <p:attrNameLst>
                                          <p:attrName>style.visibility</p:attrName>
                                        </p:attrNameLst>
                                      </p:cBhvr>
                                      <p:to>
                                        <p:strVal val="visible"/>
                                      </p:to>
                                    </p:set>
                                    <p:animEffect transition="in" filter="wipe(down)">
                                      <p:cBhvr>
                                        <p:cTn id="135" dur="500"/>
                                        <p:tgtEl>
                                          <p:spTgt spid="84015"/>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2" presetClass="entr" presetSubtype="2" fill="hold" grpId="0" nodeType="clickEffect">
                                  <p:stCondLst>
                                    <p:cond delay="0"/>
                                  </p:stCondLst>
                                  <p:childTnLst>
                                    <p:set>
                                      <p:cBhvr>
                                        <p:cTn id="139" dur="1" fill="hold">
                                          <p:stCondLst>
                                            <p:cond delay="0"/>
                                          </p:stCondLst>
                                        </p:cTn>
                                        <p:tgtEl>
                                          <p:spTgt spid="84016"/>
                                        </p:tgtEl>
                                        <p:attrNameLst>
                                          <p:attrName>style.visibility</p:attrName>
                                        </p:attrNameLst>
                                      </p:cBhvr>
                                      <p:to>
                                        <p:strVal val="visible"/>
                                      </p:to>
                                    </p:set>
                                    <p:animEffect transition="in" filter="wipe(right)">
                                      <p:cBhvr>
                                        <p:cTn id="140" dur="500"/>
                                        <p:tgtEl>
                                          <p:spTgt spid="84016"/>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nodeType="clickEffect">
                                  <p:stCondLst>
                                    <p:cond delay="0"/>
                                  </p:stCondLst>
                                  <p:childTnLst>
                                    <p:set>
                                      <p:cBhvr>
                                        <p:cTn id="144" dur="1" fill="hold">
                                          <p:stCondLst>
                                            <p:cond delay="0"/>
                                          </p:stCondLst>
                                        </p:cTn>
                                        <p:tgtEl>
                                          <p:spTgt spid="13"/>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nodeType="clickEffect">
                                  <p:stCondLst>
                                    <p:cond delay="0"/>
                                  </p:stCondLst>
                                  <p:childTnLst>
                                    <p:set>
                                      <p:cBhvr>
                                        <p:cTn id="148" dur="1" fill="hold">
                                          <p:stCondLst>
                                            <p:cond delay="0"/>
                                          </p:stCondLst>
                                        </p:cTn>
                                        <p:tgtEl>
                                          <p:spTgt spid="5"/>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2" fill="hold" grpId="0" nodeType="clickEffect">
                                  <p:stCondLst>
                                    <p:cond delay="0"/>
                                  </p:stCondLst>
                                  <p:childTnLst>
                                    <p:set>
                                      <p:cBhvr>
                                        <p:cTn id="152" dur="1" fill="hold">
                                          <p:stCondLst>
                                            <p:cond delay="0"/>
                                          </p:stCondLst>
                                        </p:cTn>
                                        <p:tgtEl>
                                          <p:spTgt spid="84017"/>
                                        </p:tgtEl>
                                        <p:attrNameLst>
                                          <p:attrName>style.visibility</p:attrName>
                                        </p:attrNameLst>
                                      </p:cBhvr>
                                      <p:to>
                                        <p:strVal val="visible"/>
                                      </p:to>
                                    </p:set>
                                    <p:animEffect transition="in" filter="wipe(right)">
                                      <p:cBhvr>
                                        <p:cTn id="153" dur="500"/>
                                        <p:tgtEl>
                                          <p:spTgt spid="84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7" grpId="0" animBg="1"/>
      <p:bldP spid="269317" grpId="1" animBg="1"/>
      <p:bldP spid="269318" grpId="0" animBg="1"/>
      <p:bldP spid="269318" grpId="1" animBg="1"/>
      <p:bldP spid="269319" grpId="0" animBg="1"/>
      <p:bldP spid="269319" grpId="1" animBg="1"/>
      <p:bldP spid="269320" grpId="0" animBg="1"/>
      <p:bldP spid="269320" grpId="1" animBg="1"/>
      <p:bldP spid="269321" grpId="0" animBg="1"/>
      <p:bldP spid="269321" grpId="1" animBg="1"/>
      <p:bldP spid="269322" grpId="0" animBg="1"/>
      <p:bldP spid="269322" grpId="1" animBg="1"/>
      <p:bldP spid="269340" grpId="0" animBg="1"/>
      <p:bldP spid="269340" grpId="1" animBg="1"/>
      <p:bldP spid="269341" grpId="0" animBg="1"/>
      <p:bldP spid="269341" grpId="1" animBg="1"/>
      <p:bldP spid="83999" grpId="0" animBg="1"/>
      <p:bldP spid="84000" grpId="0" animBg="1"/>
      <p:bldP spid="84014" grpId="0" animBg="1"/>
      <p:bldP spid="84015" grpId="0" animBg="1"/>
      <p:bldP spid="84016" grpId="0" animBg="1"/>
      <p:bldP spid="8401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98710" y="4087113"/>
            <a:ext cx="5265810" cy="1759435"/>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TRIUMPHAL ENTRY</a:t>
            </a:r>
            <a:r>
              <a:rPr kumimoji="0" lang="en-US" sz="3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 </a:t>
            </a:r>
            <a:r>
              <a:rPr kumimoji="0" lang="en-US" sz="25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(Palm Sunday)</a:t>
            </a:r>
            <a:endParaRPr kumimoji="0" lang="en-US" sz="38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76" name="Picture 3" descr="16_Lost_Coin_1024.jpg                                          00D2328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98867" y="50889"/>
            <a:ext cx="2079808" cy="109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98710" y="87079"/>
            <a:ext cx="5284787" cy="2429270"/>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21:1-11</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11:1-11</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19:28-44</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12:12-19</a:t>
            </a:r>
          </a:p>
        </p:txBody>
      </p:sp>
      <p:sp>
        <p:nvSpPr>
          <p:cNvPr id="9" name="TextBox 8"/>
          <p:cNvSpPr txBox="1"/>
          <p:nvPr/>
        </p:nvSpPr>
        <p:spPr>
          <a:xfrm>
            <a:off x="198710" y="3783455"/>
            <a:ext cx="3092282" cy="418647"/>
          </a:xfrm>
          <a:prstGeom prst="rect">
            <a:avLst/>
          </a:prstGeom>
          <a:noFill/>
        </p:spPr>
        <p:txBody>
          <a:bodyPr wrap="none" lIns="64212" tIns="32103" rIns="64212" bIns="32103">
            <a:spAutoFit/>
          </a:bodyPr>
          <a:lstStyle/>
          <a:p>
            <a:pPr marL="0" marR="0" lvl="0" indent="0" algn="l" defTabSz="321247" rtl="0" eaLnBrk="0" fontAlgn="base" latinLnBrk="0" hangingPunct="0">
              <a:lnSpc>
                <a:spcPct val="100000"/>
              </a:lnSpc>
              <a:spcBef>
                <a:spcPct val="0"/>
              </a:spcBef>
              <a:spcAft>
                <a:spcPct val="0"/>
              </a:spcAft>
              <a:buClrTx/>
              <a:buSzTx/>
              <a:buFontTx/>
              <a:buNone/>
              <a:tabLst/>
              <a:defRPr/>
            </a:pPr>
            <a:r>
              <a:rPr kumimoji="0" lang="en-US" sz="23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DejaVu Sans" charset="0"/>
              </a:rPr>
              <a:t>THE EASTER STORY</a:t>
            </a:r>
          </a:p>
        </p:txBody>
      </p:sp>
    </p:spTree>
    <p:extLst>
      <p:ext uri="{BB962C8B-B14F-4D97-AF65-F5344CB8AC3E}">
        <p14:creationId xmlns:p14="http://schemas.microsoft.com/office/powerpoint/2010/main" val="7815354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93F5EAA-1655-4267-197E-436D095D3C18}"/>
              </a:ext>
            </a:extLst>
          </p:cNvPr>
          <p:cNvSpPr txBox="1"/>
          <p:nvPr/>
        </p:nvSpPr>
        <p:spPr>
          <a:xfrm>
            <a:off x="89756" y="3645024"/>
            <a:ext cx="8964488"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As Jesus and his disciples approached Jerusalem, they came to the towns of Bethphage and Bethany on the Mount of Olives.</a:t>
            </a:r>
          </a:p>
          <a:p>
            <a:pPr marL="0" marR="0" lvl="0" indent="0" algn="l" defTabSz="913410" rtl="0" eaLnBrk="0" fontAlgn="base" latinLnBrk="0" hangingPunct="0">
              <a:lnSpc>
                <a:spcPct val="100000"/>
              </a:lnSpc>
              <a:spcBef>
                <a:spcPct val="0"/>
              </a:spcBef>
              <a:spcAft>
                <a:spcPct val="0"/>
              </a:spcAft>
              <a:buClrTx/>
              <a:buSzTx/>
              <a:buFontTx/>
              <a:buNone/>
              <a:tabLst/>
              <a:defRPr/>
            </a:pP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
        <p:nvSpPr>
          <p:cNvPr id="4" name="TextBox 3">
            <a:extLst>
              <a:ext uri="{FF2B5EF4-FFF2-40B4-BE49-F238E27FC236}">
                <a16:creationId xmlns:a16="http://schemas.microsoft.com/office/drawing/2014/main" id="{E39361F6-4669-2DE8-6AB6-34A468F9F536}"/>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11:1-11</a:t>
            </a:r>
          </a:p>
        </p:txBody>
      </p:sp>
    </p:spTree>
    <p:extLst>
      <p:ext uri="{BB962C8B-B14F-4D97-AF65-F5344CB8AC3E}">
        <p14:creationId xmlns:p14="http://schemas.microsoft.com/office/powerpoint/2010/main" val="7789639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197D8597-5234-1DDC-E78B-4246986326D4}"/>
              </a:ext>
            </a:extLst>
          </p:cNvPr>
          <p:cNvSpPr txBox="1"/>
          <p:nvPr/>
        </p:nvSpPr>
        <p:spPr>
          <a:xfrm>
            <a:off x="5364088" y="332656"/>
            <a:ext cx="3779912" cy="3600840"/>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sent two of them on ahead. </a:t>
            </a: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2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“Go into that village over there,” he told them.</a:t>
            </a:r>
          </a:p>
        </p:txBody>
      </p:sp>
    </p:spTree>
    <p:extLst>
      <p:ext uri="{BB962C8B-B14F-4D97-AF65-F5344CB8AC3E}">
        <p14:creationId xmlns:p14="http://schemas.microsoft.com/office/powerpoint/2010/main" val="4086578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519792C-36F0-F8E2-B257-970ECD9F077B}"/>
              </a:ext>
            </a:extLst>
          </p:cNvPr>
          <p:cNvSpPr txBox="1"/>
          <p:nvPr/>
        </p:nvSpPr>
        <p:spPr>
          <a:xfrm>
            <a:off x="174105" y="166641"/>
            <a:ext cx="3275857" cy="6524718"/>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“As soon as you enter it, you will see a young donkey tied there that no one has ever ridden. Untie it and bring it here.</a:t>
            </a:r>
          </a:p>
          <a:p>
            <a:pPr marL="0" marR="0" lvl="0" indent="0" algn="l" defTabSz="913410" rtl="0" eaLnBrk="0" fontAlgn="base" latinLnBrk="0" hangingPunct="0">
              <a:lnSpc>
                <a:spcPct val="100000"/>
              </a:lnSpc>
              <a:spcBef>
                <a:spcPct val="0"/>
              </a:spcBef>
              <a:spcAft>
                <a:spcPct val="0"/>
              </a:spcAft>
              <a:buClrTx/>
              <a:buSzTx/>
              <a:buFontTx/>
              <a:buNone/>
              <a:tabLst/>
              <a:defRPr/>
            </a:pP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
        <p:nvSpPr>
          <p:cNvPr id="4" name="TextBox 3">
            <a:extLst>
              <a:ext uri="{FF2B5EF4-FFF2-40B4-BE49-F238E27FC236}">
                <a16:creationId xmlns:a16="http://schemas.microsoft.com/office/drawing/2014/main" id="{AB230A7B-6C05-E93F-5C2E-7179015A5D3C}"/>
              </a:ext>
            </a:extLst>
          </p:cNvPr>
          <p:cNvSpPr txBox="1"/>
          <p:nvPr/>
        </p:nvSpPr>
        <p:spPr>
          <a:xfrm>
            <a:off x="5868144" y="1317277"/>
            <a:ext cx="3082627" cy="5980856"/>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3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If anyone asks, ‘What are you doing?’ just say, ‘The Lord needs it and will return it soon.’”</a:t>
            </a:r>
          </a:p>
          <a:p>
            <a:pPr marL="0" marR="0" lvl="0" indent="0" algn="r" defTabSz="913410" rtl="0" eaLnBrk="0" fontAlgn="base" latinLnBrk="0" hangingPunct="0">
              <a:lnSpc>
                <a:spcPct val="100000"/>
              </a:lnSpc>
              <a:spcBef>
                <a:spcPct val="0"/>
              </a:spcBef>
              <a:spcAft>
                <a:spcPct val="0"/>
              </a:spcAft>
              <a:buClrTx/>
              <a:buSzTx/>
              <a:buFontTx/>
              <a:buNone/>
              <a:tabLst/>
              <a:defRPr/>
            </a:pP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spTree>
    <p:extLst>
      <p:ext uri="{BB962C8B-B14F-4D97-AF65-F5344CB8AC3E}">
        <p14:creationId xmlns:p14="http://schemas.microsoft.com/office/powerpoint/2010/main" val="38867366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C05EEFB-8298-ABFD-E6D7-285E8198B791}"/>
              </a:ext>
            </a:extLst>
          </p:cNvPr>
          <p:cNvSpPr txBox="1"/>
          <p:nvPr/>
        </p:nvSpPr>
        <p:spPr>
          <a:xfrm>
            <a:off x="278632" y="4149080"/>
            <a:ext cx="8856984" cy="184651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4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 two disciples left and found the colt standing in the street, tied outside the front door.</a:t>
            </a:r>
          </a:p>
        </p:txBody>
      </p:sp>
    </p:spTree>
    <p:extLst>
      <p:ext uri="{BB962C8B-B14F-4D97-AF65-F5344CB8AC3E}">
        <p14:creationId xmlns:p14="http://schemas.microsoft.com/office/powerpoint/2010/main" val="13144283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FE2DE9DC-B27D-EEDF-C42D-DA2409F5EEB2}"/>
              </a:ext>
            </a:extLst>
          </p:cNvPr>
          <p:cNvSpPr txBox="1"/>
          <p:nvPr/>
        </p:nvSpPr>
        <p:spPr>
          <a:xfrm>
            <a:off x="251521" y="260648"/>
            <a:ext cx="3744416"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5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As they were untying it, some bystanders demanded…</a:t>
            </a:r>
          </a:p>
        </p:txBody>
      </p:sp>
    </p:spTree>
    <p:extLst>
      <p:ext uri="{BB962C8B-B14F-4D97-AF65-F5344CB8AC3E}">
        <p14:creationId xmlns:p14="http://schemas.microsoft.com/office/powerpoint/2010/main" val="29023846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E85C17F-1D01-FF67-4620-03F1E14ADD18}"/>
              </a:ext>
            </a:extLst>
          </p:cNvPr>
          <p:cNvSpPr txBox="1"/>
          <p:nvPr/>
        </p:nvSpPr>
        <p:spPr>
          <a:xfrm>
            <a:off x="359532" y="4077072"/>
            <a:ext cx="8424936"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“What are you doing, untying that colt?” </a:t>
            </a: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6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They said what Jesus had told them to say, and they were permitted to take it.</a:t>
            </a:r>
          </a:p>
        </p:txBody>
      </p:sp>
    </p:spTree>
    <p:extLst>
      <p:ext uri="{BB962C8B-B14F-4D97-AF65-F5344CB8AC3E}">
        <p14:creationId xmlns:p14="http://schemas.microsoft.com/office/powerpoint/2010/main" val="26641252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1046826" y="103892"/>
            <a:ext cx="7993478" cy="792088"/>
          </a:xfrm>
          <a:gradFill flip="none" rotWithShape="1">
            <a:gsLst>
              <a:gs pos="0">
                <a:srgbClr val="000000"/>
              </a:gs>
              <a:gs pos="100000">
                <a:srgbClr val="002060"/>
              </a:gs>
            </a:gsLst>
            <a:path path="circle">
              <a:fillToRect l="50000" t="50000" r="50000" b="50000"/>
            </a:path>
            <a:tileRect/>
          </a:gradFill>
        </p:spPr>
        <p:txBody>
          <a:bodyPr/>
          <a:lstStyle/>
          <a:p>
            <a:r>
              <a:rPr lang="en-US" sz="4000" b="1" dirty="0">
                <a:solidFill>
                  <a:srgbClr val="FFFFFF"/>
                </a:solidFill>
                <a:latin typeface="Arial" panose="020B0604020202020204" pitchFamily="34" charset="0"/>
                <a:cs typeface="Arial" panose="020B0604020202020204" pitchFamily="34" charset="0"/>
              </a:rPr>
              <a:t>Increasing Polarization</a:t>
            </a: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95536" y="14827"/>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0" y="400339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Introduction</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759308" y="346515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Authentication</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1469262" y="4476312"/>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Controversy</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2009401" y="2874664"/>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Instruction</a:t>
            </a: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221965" y="506680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Opposition</a:t>
            </a: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3820578" y="223192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a:t>
            </a:r>
            <a:b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b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of Disciples</a:t>
            </a: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5129142" y="565729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Presentation</a:t>
            </a: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5322808" y="1563056"/>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Preparation </a:t>
            </a:r>
            <a:b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b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for Death</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6387426" y="624778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Rejection</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6788128" y="1011756"/>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Resurrection</a:t>
            </a:r>
          </a:p>
        </p:txBody>
      </p:sp>
      <p:cxnSp>
        <p:nvCxnSpPr>
          <p:cNvPr id="19" name="Straight Arrow Connector 18">
            <a:extLst>
              <a:ext uri="{FF2B5EF4-FFF2-40B4-BE49-F238E27FC236}">
                <a16:creationId xmlns:a16="http://schemas.microsoft.com/office/drawing/2014/main" id="{A07C0B38-64DF-3DD7-0C17-11EF81E09448}"/>
              </a:ext>
            </a:extLst>
          </p:cNvPr>
          <p:cNvCxnSpPr/>
          <p:nvPr/>
        </p:nvCxnSpPr>
        <p:spPr bwMode="auto">
          <a:xfrm flipV="1">
            <a:off x="603766" y="3788616"/>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V="1">
            <a:off x="2988748" y="3429000"/>
            <a:ext cx="706559" cy="999218"/>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V="1">
            <a:off x="4572451" y="3197497"/>
            <a:ext cx="480316" cy="1739768"/>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V="1">
            <a:off x="6325836" y="2498425"/>
            <a:ext cx="183448" cy="307043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V="1">
            <a:off x="7730430" y="1539855"/>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a:off x="2159189" y="3966305"/>
            <a:ext cx="348341" cy="51000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a:off x="3808880" y="3372416"/>
            <a:ext cx="559910" cy="1694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a:off x="5336022" y="3042478"/>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a:off x="6759470" y="2476870"/>
            <a:ext cx="818956" cy="366940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919631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wipe(up)">
                                      <p:cBhvr>
                                        <p:cTn id="51" dur="500"/>
                                        <p:tgtEl>
                                          <p:spTgt spid="31"/>
                                        </p:tgtEl>
                                      </p:cBhvr>
                                    </p:animEffect>
                                  </p:childTnLst>
                                </p:cTn>
                              </p:par>
                            </p:childTnLst>
                          </p:cTn>
                        </p:par>
                        <p:par>
                          <p:cTn id="52" fill="hold">
                            <p:stCondLst>
                              <p:cond delay="500"/>
                            </p:stCondLst>
                            <p:childTnLst>
                              <p:par>
                                <p:cTn id="53" presetID="1" presetClass="entr" presetSubtype="0" fill="hold"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nodeType="clickEffect">
                                  <p:stCondLst>
                                    <p:cond delay="0"/>
                                  </p:stCondLst>
                                  <p:childTnLst>
                                    <p:set>
                                      <p:cBhvr>
                                        <p:cTn id="58" dur="1" fill="hold">
                                          <p:stCondLst>
                                            <p:cond delay="0"/>
                                          </p:stCondLst>
                                        </p:cTn>
                                        <p:tgtEl>
                                          <p:spTgt spid="26"/>
                                        </p:tgtEl>
                                        <p:attrNameLst>
                                          <p:attrName>style.visibility</p:attrName>
                                        </p:attrNameLst>
                                      </p:cBhvr>
                                      <p:to>
                                        <p:strVal val="visible"/>
                                      </p:to>
                                    </p:set>
                                    <p:animEffect transition="in" filter="wipe(down)">
                                      <p:cBhvr>
                                        <p:cTn id="59" dur="500"/>
                                        <p:tgtEl>
                                          <p:spTgt spid="26"/>
                                        </p:tgtEl>
                                      </p:cBhvr>
                                    </p:animEffect>
                                  </p:childTnLst>
                                </p:cTn>
                              </p:par>
                            </p:childTnLst>
                          </p:cTn>
                        </p:par>
                        <p:par>
                          <p:cTn id="60" fill="hold">
                            <p:stCondLst>
                              <p:cond delay="500"/>
                            </p:stCondLst>
                            <p:childTnLst>
                              <p:par>
                                <p:cTn id="61" presetID="1" presetClass="entr" presetSubtype="0" fill="hold" nodeType="afterEffect">
                                  <p:stCondLst>
                                    <p:cond delay="0"/>
                                  </p:stCondLst>
                                  <p:childTnLst>
                                    <p:set>
                                      <p:cBhvr>
                                        <p:cTn id="62" dur="1" fill="hold">
                                          <p:stCondLst>
                                            <p:cond delay="0"/>
                                          </p:stCondLst>
                                        </p:cTn>
                                        <p:tgtEl>
                                          <p:spTgt spid="15">
                                            <p:txEl>
                                              <p:pRg st="0" end="0"/>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up)">
                                      <p:cBhvr>
                                        <p:cTn id="67" dur="500"/>
                                        <p:tgtEl>
                                          <p:spTgt spid="32"/>
                                        </p:tgtEl>
                                      </p:cBhvr>
                                    </p:animEffect>
                                  </p:childTnLst>
                                </p:cTn>
                              </p:par>
                            </p:childTnLst>
                          </p:cTn>
                        </p:par>
                        <p:par>
                          <p:cTn id="68" fill="hold">
                            <p:stCondLst>
                              <p:cond delay="500"/>
                            </p:stCondLst>
                            <p:childTnLst>
                              <p:par>
                                <p:cTn id="69" presetID="1" presetClass="entr" presetSubtype="0" fill="hold" nodeType="after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22" presetClass="entr" presetSubtype="4" fill="hold" nodeType="clickEffect">
                                  <p:stCondLst>
                                    <p:cond delay="0"/>
                                  </p:stCondLst>
                                  <p:childTnLst>
                                    <p:set>
                                      <p:cBhvr>
                                        <p:cTn id="74" dur="1" fill="hold">
                                          <p:stCondLst>
                                            <p:cond delay="0"/>
                                          </p:stCondLst>
                                        </p:cTn>
                                        <p:tgtEl>
                                          <p:spTgt spid="27"/>
                                        </p:tgtEl>
                                        <p:attrNameLst>
                                          <p:attrName>style.visibility</p:attrName>
                                        </p:attrNameLst>
                                      </p:cBhvr>
                                      <p:to>
                                        <p:strVal val="visible"/>
                                      </p:to>
                                    </p:set>
                                    <p:animEffect transition="in" filter="wipe(down)">
                                      <p:cBhvr>
                                        <p:cTn id="75" dur="500"/>
                                        <p:tgtEl>
                                          <p:spTgt spid="27"/>
                                        </p:tgtEl>
                                      </p:cBhvr>
                                    </p:animEffect>
                                  </p:childTnLst>
                                </p:cTn>
                              </p:par>
                            </p:childTnLst>
                          </p:cTn>
                        </p:par>
                        <p:par>
                          <p:cTn id="76" fill="hold">
                            <p:stCondLst>
                              <p:cond delay="500"/>
                            </p:stCondLst>
                            <p:childTnLst>
                              <p:par>
                                <p:cTn id="77" presetID="1" presetClass="entr" presetSubtype="0" fill="hold" nodeType="afterEffect">
                                  <p:stCondLst>
                                    <p:cond delay="0"/>
                                  </p:stCondLst>
                                  <p:childTnLst>
                                    <p:set>
                                      <p:cBhvr>
                                        <p:cTn id="78"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CEC043A-F6E6-779B-7A05-D1C24D3A946B}"/>
              </a:ext>
            </a:extLst>
          </p:cNvPr>
          <p:cNvSpPr txBox="1"/>
          <p:nvPr/>
        </p:nvSpPr>
        <p:spPr>
          <a:xfrm>
            <a:off x="2267744" y="5373216"/>
            <a:ext cx="6714492" cy="126173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7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Then they brought the colt to Jesus...</a:t>
            </a:r>
          </a:p>
        </p:txBody>
      </p:sp>
    </p:spTree>
    <p:extLst>
      <p:ext uri="{BB962C8B-B14F-4D97-AF65-F5344CB8AC3E}">
        <p14:creationId xmlns:p14="http://schemas.microsoft.com/office/powerpoint/2010/main" val="2400555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301BC6F2-DC12-0325-66DE-D91D58D95A45}"/>
              </a:ext>
            </a:extLst>
          </p:cNvPr>
          <p:cNvSpPr txBox="1"/>
          <p:nvPr/>
        </p:nvSpPr>
        <p:spPr>
          <a:xfrm>
            <a:off x="251520" y="5373216"/>
            <a:ext cx="8964488" cy="126173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…and threw their garments over it, and he sat on it.</a:t>
            </a:r>
          </a:p>
        </p:txBody>
      </p:sp>
    </p:spTree>
    <p:extLst>
      <p:ext uri="{BB962C8B-B14F-4D97-AF65-F5344CB8AC3E}">
        <p14:creationId xmlns:p14="http://schemas.microsoft.com/office/powerpoint/2010/main" val="2004979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F663F8F-B0D3-9AC8-4A90-2C26E71E26FE}"/>
              </a:ext>
            </a:extLst>
          </p:cNvPr>
          <p:cNvSpPr txBox="1"/>
          <p:nvPr/>
        </p:nvSpPr>
        <p:spPr>
          <a:xfrm>
            <a:off x="3779912" y="548680"/>
            <a:ext cx="4068960" cy="5905096"/>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8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Many in the crowd spread their garments on the road ahead of him, and others spread leafy branches they had cut in the fields.</a:t>
            </a:r>
          </a:p>
        </p:txBody>
      </p:sp>
    </p:spTree>
    <p:extLst>
      <p:ext uri="{BB962C8B-B14F-4D97-AF65-F5344CB8AC3E}">
        <p14:creationId xmlns:p14="http://schemas.microsoft.com/office/powerpoint/2010/main" val="14562493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53F6C82-DA62-2340-A5BF-307F54C0C21E}"/>
              </a:ext>
            </a:extLst>
          </p:cNvPr>
          <p:cNvSpPr txBox="1"/>
          <p:nvPr/>
        </p:nvSpPr>
        <p:spPr>
          <a:xfrm>
            <a:off x="179512" y="4509120"/>
            <a:ext cx="8784976" cy="184651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9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was in the center of the procession, and the people all around him were shouting…</a:t>
            </a:r>
          </a:p>
        </p:txBody>
      </p:sp>
    </p:spTree>
    <p:extLst>
      <p:ext uri="{BB962C8B-B14F-4D97-AF65-F5344CB8AC3E}">
        <p14:creationId xmlns:p14="http://schemas.microsoft.com/office/powerpoint/2010/main" val="12733333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2866A58-41FF-B114-5260-3DDCA29A5F36}"/>
              </a:ext>
            </a:extLst>
          </p:cNvPr>
          <p:cNvSpPr txBox="1"/>
          <p:nvPr/>
        </p:nvSpPr>
        <p:spPr>
          <a:xfrm>
            <a:off x="3554661" y="19348"/>
            <a:ext cx="5572819"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“Praise God!</a:t>
            </a:r>
          </a:p>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Blessings on the one who comes in the name of the L</a:t>
            </a:r>
            <a:r>
              <a:rPr kumimoji="0" lang="en-US" sz="36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ORD</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a:t>
            </a:r>
          </a:p>
        </p:txBody>
      </p:sp>
    </p:spTree>
    <p:extLst>
      <p:ext uri="{BB962C8B-B14F-4D97-AF65-F5344CB8AC3E}">
        <p14:creationId xmlns:p14="http://schemas.microsoft.com/office/powerpoint/2010/main" val="17467599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D8D89CFD-7B9D-D6EA-5161-420D2EEEC5E2}"/>
              </a:ext>
            </a:extLst>
          </p:cNvPr>
          <p:cNvSpPr txBox="1"/>
          <p:nvPr/>
        </p:nvSpPr>
        <p:spPr>
          <a:xfrm>
            <a:off x="3275856" y="4581128"/>
            <a:ext cx="5284787" cy="1846514"/>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3000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10 </a:t>
            </a: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Blessings on the coming Kingdom of our ancestor David!</a:t>
            </a:r>
          </a:p>
        </p:txBody>
      </p:sp>
    </p:spTree>
    <p:extLst>
      <p:ext uri="{BB962C8B-B14F-4D97-AF65-F5344CB8AC3E}">
        <p14:creationId xmlns:p14="http://schemas.microsoft.com/office/powerpoint/2010/main" val="18029548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FE67AD1A-D201-39A9-535F-256A3194AA1C}"/>
              </a:ext>
            </a:extLst>
          </p:cNvPr>
          <p:cNvSpPr txBox="1"/>
          <p:nvPr/>
        </p:nvSpPr>
        <p:spPr>
          <a:xfrm>
            <a:off x="395536" y="5085184"/>
            <a:ext cx="5284787" cy="1261739"/>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"Praise God in highest heaven!"</a:t>
            </a:r>
          </a:p>
        </p:txBody>
      </p:sp>
    </p:spTree>
    <p:extLst>
      <p:ext uri="{BB962C8B-B14F-4D97-AF65-F5344CB8AC3E}">
        <p14:creationId xmlns:p14="http://schemas.microsoft.com/office/powerpoint/2010/main" val="37719883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8BF00CE-C322-9858-79EF-D8C0B8577B02}"/>
              </a:ext>
            </a:extLst>
          </p:cNvPr>
          <p:cNvSpPr txBox="1"/>
          <p:nvPr/>
        </p:nvSpPr>
        <p:spPr>
          <a:xfrm>
            <a:off x="107504" y="4149080"/>
            <a:ext cx="7920880"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But some of the Pharisees among the crowd said, “Teacher, rebuke your followers for saying things like that!”</a:t>
            </a:r>
          </a:p>
        </p:txBody>
      </p:sp>
      <p:sp>
        <p:nvSpPr>
          <p:cNvPr id="4" name="TextBox 3">
            <a:extLst>
              <a:ext uri="{FF2B5EF4-FFF2-40B4-BE49-F238E27FC236}">
                <a16:creationId xmlns:a16="http://schemas.microsoft.com/office/drawing/2014/main" id="{C3CAFF6B-E3D4-ADD7-FAA8-CDFC7EB1C17B}"/>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19:39</a:t>
            </a:r>
          </a:p>
        </p:txBody>
      </p:sp>
    </p:spTree>
    <p:extLst>
      <p:ext uri="{BB962C8B-B14F-4D97-AF65-F5344CB8AC3E}">
        <p14:creationId xmlns:p14="http://schemas.microsoft.com/office/powerpoint/2010/main" val="20203340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CF19A877-A0CA-0AB1-6998-51CB6F0EFD48}"/>
              </a:ext>
            </a:extLst>
          </p:cNvPr>
          <p:cNvSpPr txBox="1"/>
          <p:nvPr/>
        </p:nvSpPr>
        <p:spPr>
          <a:xfrm>
            <a:off x="1414612" y="4814575"/>
            <a:ext cx="7549876" cy="1846514"/>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He replied, “If they kept quiet, the stones along the road would burst into cheers!”</a:t>
            </a:r>
          </a:p>
        </p:txBody>
      </p:sp>
      <p:sp>
        <p:nvSpPr>
          <p:cNvPr id="5" name="TextBox 4">
            <a:extLst>
              <a:ext uri="{FF2B5EF4-FFF2-40B4-BE49-F238E27FC236}">
                <a16:creationId xmlns:a16="http://schemas.microsoft.com/office/drawing/2014/main" id="{FCB33056-1056-5FF5-42ED-E61A2C4097D1}"/>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19:40</a:t>
            </a:r>
          </a:p>
        </p:txBody>
      </p:sp>
    </p:spTree>
    <p:extLst>
      <p:ext uri="{BB962C8B-B14F-4D97-AF65-F5344CB8AC3E}">
        <p14:creationId xmlns:p14="http://schemas.microsoft.com/office/powerpoint/2010/main" val="15030667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a:extLst>
              <a:ext uri="{FF2B5EF4-FFF2-40B4-BE49-F238E27FC236}">
                <a16:creationId xmlns:a16="http://schemas.microsoft.com/office/drawing/2014/main" id="{D5EC66C3-3A80-EDC1-6442-7316B4F2EF50}"/>
              </a:ext>
            </a:extLst>
          </p:cNvPr>
          <p:cNvSpPr txBox="1"/>
          <p:nvPr/>
        </p:nvSpPr>
        <p:spPr>
          <a:xfrm>
            <a:off x="0" y="4826003"/>
            <a:ext cx="9144000" cy="1938847"/>
          </a:xfrm>
          <a:prstGeom prst="rect">
            <a:avLst/>
          </a:prstGeom>
          <a:noFill/>
        </p:spPr>
        <p:txBody>
          <a:bodyPr wrap="square" lIns="91294" tIns="45648" rIns="91294" bIns="45648">
            <a:spAutoFit/>
          </a:bodyPr>
          <a:lstStyle/>
          <a:p>
            <a:pPr lvl="0" defTabSz="913410" eaLnBrk="0" fontAlgn="base" hangingPunct="0">
              <a:spcBef>
                <a:spcPct val="0"/>
              </a:spcBef>
              <a:spcAft>
                <a:spcPct val="0"/>
              </a:spcAft>
              <a:defRPr/>
            </a:pPr>
            <a:r>
              <a:rPr lang="en-US" sz="40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But as he came closer to Jerusalem and saw the city ahead, he began to weep. </a:t>
            </a:r>
          </a:p>
        </p:txBody>
      </p:sp>
      <p:sp>
        <p:nvSpPr>
          <p:cNvPr id="5" name="TextBox 4">
            <a:extLst>
              <a:ext uri="{FF2B5EF4-FFF2-40B4-BE49-F238E27FC236}">
                <a16:creationId xmlns:a16="http://schemas.microsoft.com/office/drawing/2014/main" id="{116F5B06-3BBF-2A68-6E48-9CB391C17534}"/>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19:41</a:t>
            </a:r>
          </a:p>
        </p:txBody>
      </p:sp>
    </p:spTree>
    <p:extLst>
      <p:ext uri="{BB962C8B-B14F-4D97-AF65-F5344CB8AC3E}">
        <p14:creationId xmlns:p14="http://schemas.microsoft.com/office/powerpoint/2010/main" val="104861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9447530" y="76200"/>
            <a:ext cx="527050" cy="461963"/>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55</a:t>
            </a: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en-US" sz="3600" b="1" i="0" dirty="0">
                <a:solidFill>
                  <a:srgbClr val="FFFFFF"/>
                </a:solidFill>
                <a:latin typeface="Arial" charset="0"/>
                <a:cs typeface="Arial" charset="0"/>
              </a:rPr>
              <a:t>Great Periods in the Life of Christ</a:t>
            </a:r>
          </a:p>
        </p:txBody>
      </p:sp>
      <p:sp>
        <p:nvSpPr>
          <p:cNvPr id="165896" name="Text Box 11"/>
          <p:cNvSpPr txBox="1">
            <a:spLocks noChangeArrowheads="1"/>
          </p:cNvSpPr>
          <p:nvPr/>
        </p:nvSpPr>
        <p:spPr bwMode="auto">
          <a:xfrm>
            <a:off x="0" y="6553200"/>
            <a:ext cx="9069388"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a:ln>
                  <a:noFill/>
                </a:ln>
                <a:solidFill>
                  <a:srgbClr val="FFFFFF"/>
                </a:solidFill>
                <a:effectLst/>
                <a:uLnTx/>
                <a:uFillTx/>
                <a:latin typeface="Arial" charset="0"/>
                <a:ea typeface="ＭＳ Ｐゴシック" charset="0"/>
                <a:cs typeface="Arial" charset="0"/>
              </a:rPr>
              <a:t>Walk Thru the New Testament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Arial" charset="0"/>
              </a:rPr>
              <a:t>seminar (used with permission)</a:t>
            </a: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Preparation</a:t>
              </a: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Opening Events</a:t>
              </a: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Climactic Galilean</a:t>
              </a: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Samaritan</a:t>
              </a: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Perean</a:t>
              </a: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Early Judean</a:t>
              </a: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Confirmation</a:t>
              </a: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Arial" charset="0"/>
                  <a:ea typeface="ＭＳ Ｐゴシック" charset="0"/>
                  <a:cs typeface="Arial" charset="0"/>
                </a:rPr>
                <a:t>Closing Events</a:t>
              </a: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Samaritan</a:t>
              </a: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Perean</a:t>
              </a: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Later Judean</a:t>
              </a: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0" name="Text Box 11"/>
            <p:cNvSpPr txBox="1">
              <a:spLocks noChangeArrowheads="1"/>
            </p:cNvSpPr>
            <p:nvPr/>
          </p:nvSpPr>
          <p:spPr bwMode="auto">
            <a:xfrm>
              <a:off x="2667000" y="2419352"/>
              <a:ext cx="3657600" cy="338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charset="0"/>
                  <a:ea typeface="ＭＳ Ｐゴシック" charset="0"/>
                  <a:cs typeface="Arial" charset="0"/>
                </a:rPr>
                <a:t>“The Son of Man… came to minister and to give his life a ransom for many” (Mark 10:45)</a:t>
              </a:r>
            </a:p>
          </p:txBody>
        </p:sp>
      </p:grpSp>
    </p:spTree>
    <p:extLst>
      <p:ext uri="{BB962C8B-B14F-4D97-AF65-F5344CB8AC3E}">
        <p14:creationId xmlns:p14="http://schemas.microsoft.com/office/powerpoint/2010/main" val="29700292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01A51C5A-0632-6715-5F4A-90F8155DA868}"/>
              </a:ext>
            </a:extLst>
          </p:cNvPr>
          <p:cNvSpPr txBox="1"/>
          <p:nvPr/>
        </p:nvSpPr>
        <p:spPr>
          <a:xfrm>
            <a:off x="179512" y="3573016"/>
            <a:ext cx="8964488"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"How I wish today that you of all people would understand the way to peace. But now it is too late, and peace is hidden from your eyes."</a:t>
            </a:r>
          </a:p>
        </p:txBody>
      </p:sp>
      <p:sp>
        <p:nvSpPr>
          <p:cNvPr id="4" name="TextBox 3">
            <a:extLst>
              <a:ext uri="{FF2B5EF4-FFF2-40B4-BE49-F238E27FC236}">
                <a16:creationId xmlns:a16="http://schemas.microsoft.com/office/drawing/2014/main" id="{57B79583-6AFE-D763-BEF8-E2E8E1ABBC35}"/>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19:42</a:t>
            </a:r>
          </a:p>
        </p:txBody>
      </p:sp>
    </p:spTree>
    <p:extLst>
      <p:ext uri="{BB962C8B-B14F-4D97-AF65-F5344CB8AC3E}">
        <p14:creationId xmlns:p14="http://schemas.microsoft.com/office/powerpoint/2010/main" val="34644742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9B803256-9E98-6253-76FE-25B8E9BDBF44}"/>
              </a:ext>
            </a:extLst>
          </p:cNvPr>
          <p:cNvSpPr txBox="1"/>
          <p:nvPr/>
        </p:nvSpPr>
        <p:spPr>
          <a:xfrm>
            <a:off x="143508" y="4077072"/>
            <a:ext cx="8856984" cy="2431289"/>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"Before long your enemies will build ramparts against your walls and encircle you and close in on you from every side."</a:t>
            </a:r>
          </a:p>
        </p:txBody>
      </p:sp>
      <p:sp>
        <p:nvSpPr>
          <p:cNvPr id="4" name="TextBox 3">
            <a:extLst>
              <a:ext uri="{FF2B5EF4-FFF2-40B4-BE49-F238E27FC236}">
                <a16:creationId xmlns:a16="http://schemas.microsoft.com/office/drawing/2014/main" id="{D286858A-9B57-7E6E-3344-270D676E8DF9}"/>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19:43</a:t>
            </a:r>
          </a:p>
        </p:txBody>
      </p:sp>
    </p:spTree>
    <p:extLst>
      <p:ext uri="{BB962C8B-B14F-4D97-AF65-F5344CB8AC3E}">
        <p14:creationId xmlns:p14="http://schemas.microsoft.com/office/powerpoint/2010/main" val="41975738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664648F-A613-15DB-A6C0-19E8E4BA8841}"/>
              </a:ext>
            </a:extLst>
          </p:cNvPr>
          <p:cNvSpPr txBox="1"/>
          <p:nvPr/>
        </p:nvSpPr>
        <p:spPr>
          <a:xfrm>
            <a:off x="89756" y="3841935"/>
            <a:ext cx="8964488" cy="3016065"/>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"They will crush you into the ground, and your children with you. Your enemies will not leave a single stone in place, because you did not recognize it when God visited you."</a:t>
            </a:r>
          </a:p>
        </p:txBody>
      </p:sp>
      <p:sp>
        <p:nvSpPr>
          <p:cNvPr id="4" name="TextBox 3">
            <a:extLst>
              <a:ext uri="{FF2B5EF4-FFF2-40B4-BE49-F238E27FC236}">
                <a16:creationId xmlns:a16="http://schemas.microsoft.com/office/drawing/2014/main" id="{AA7E04E5-B7DB-8FDC-2CC5-367C8FDB753A}"/>
              </a:ext>
            </a:extLst>
          </p:cNvPr>
          <p:cNvSpPr txBox="1"/>
          <p:nvPr/>
        </p:nvSpPr>
        <p:spPr>
          <a:xfrm>
            <a:off x="3563888" y="196911"/>
            <a:ext cx="5400600" cy="676963"/>
          </a:xfrm>
          <a:prstGeom prst="rect">
            <a:avLst/>
          </a:prstGeom>
          <a:noFill/>
        </p:spPr>
        <p:txBody>
          <a:bodyPr wrap="square" lIns="91294" tIns="45648" rIns="91294" bIns="45648">
            <a:spAutoFit/>
          </a:bodyPr>
          <a:lstStyle/>
          <a:p>
            <a:pPr marL="0" marR="0" lvl="0" indent="0" algn="r"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19:44</a:t>
            </a:r>
          </a:p>
        </p:txBody>
      </p:sp>
    </p:spTree>
    <p:extLst>
      <p:ext uri="{BB962C8B-B14F-4D97-AF65-F5344CB8AC3E}">
        <p14:creationId xmlns:p14="http://schemas.microsoft.com/office/powerpoint/2010/main" val="222928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99302242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3" descr="palm sundayco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478423" y="-1679215"/>
            <a:ext cx="7772400" cy="1470025"/>
          </a:xfrm>
        </p:spPr>
        <p:txBody>
          <a:bodyPr/>
          <a:lstStyle/>
          <a:p>
            <a:r>
              <a:rPr lang="en-US" dirty="0"/>
              <a:t>Palm Sunday</a:t>
            </a:r>
          </a:p>
        </p:txBody>
      </p:sp>
    </p:spTree>
    <p:extLst>
      <p:ext uri="{BB962C8B-B14F-4D97-AF65-F5344CB8AC3E}">
        <p14:creationId xmlns:p14="http://schemas.microsoft.com/office/powerpoint/2010/main" val="4101847502"/>
      </p:ext>
    </p:extLst>
  </p:cSld>
  <p:clrMapOvr>
    <a:masterClrMapping/>
  </p:clrMapOvr>
  <p:transition spd="slow">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a:xfrm>
            <a:off x="228600" y="-1245512"/>
            <a:ext cx="6858000" cy="914400"/>
          </a:xfrm>
        </p:spPr>
        <p:txBody>
          <a:bodyPr/>
          <a:lstStyle/>
          <a:p>
            <a:r>
              <a:rPr lang="en-US" dirty="0">
                <a:latin typeface="Calibri" charset="0"/>
              </a:rPr>
              <a:t>Palm Sunday</a:t>
            </a:r>
          </a:p>
        </p:txBody>
      </p:sp>
      <p:pic>
        <p:nvPicPr>
          <p:cNvPr id="2" name="Picture 1" descr="Palm Sunday-Palm Branche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845038"/>
            <a:ext cx="4271369" cy="5582383"/>
          </a:xfrm>
          <a:prstGeom prst="rect">
            <a:avLst/>
          </a:prstGeom>
        </p:spPr>
      </p:pic>
      <p:pic>
        <p:nvPicPr>
          <p:cNvPr id="3" name="Picture 2"/>
          <p:cNvPicPr>
            <a:picLocks noChangeAspect="1"/>
          </p:cNvPicPr>
          <p:nvPr/>
        </p:nvPicPr>
        <p:blipFill>
          <a:blip r:embed="rId4"/>
          <a:stretch>
            <a:fillRect/>
          </a:stretch>
        </p:blipFill>
        <p:spPr>
          <a:xfrm>
            <a:off x="3578017" y="2080473"/>
            <a:ext cx="5565983" cy="4116021"/>
          </a:xfrm>
          <a:prstGeom prst="rect">
            <a:avLst/>
          </a:prstGeom>
        </p:spPr>
      </p:pic>
    </p:spTree>
    <p:extLst>
      <p:ext uri="{BB962C8B-B14F-4D97-AF65-F5344CB8AC3E}">
        <p14:creationId xmlns:p14="http://schemas.microsoft.com/office/powerpoint/2010/main" val="4103726174"/>
      </p:ext>
    </p:extLst>
  </p:cSld>
  <p:clrMapOvr>
    <a:masterClrMapping/>
  </p:clrMapOvr>
  <p:transition spd="slow">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pic>
        <p:nvPicPr>
          <p:cNvPr id="4" name="Picture 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983764" y="5696156"/>
            <a:ext cx="3160236" cy="1161843"/>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6000" b="1" i="1" dirty="0">
                <a:effectLst>
                  <a:glow rad="127000">
                    <a:schemeClr val="tx1"/>
                  </a:glow>
                </a:effectLst>
                <a:latin typeface="Arial" charset="0"/>
                <a:ea typeface="ＭＳ Ｐゴシック" charset="0"/>
                <a:cs typeface="ＭＳ Ｐゴシック" charset="0"/>
              </a:rPr>
              <a:t>Palms to Cross</a:t>
            </a:r>
          </a:p>
        </p:txBody>
      </p:sp>
    </p:spTree>
    <p:extLst>
      <p:ext uri="{BB962C8B-B14F-4D97-AF65-F5344CB8AC3E}">
        <p14:creationId xmlns:p14="http://schemas.microsoft.com/office/powerpoint/2010/main" val="393103489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f_triumphant_03.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468219"/>
            <a:ext cx="9144000" cy="6858000"/>
          </a:xfrm>
          <a:prstGeom prst="rect">
            <a:avLst/>
          </a:prstGeom>
        </p:spPr>
      </p:pic>
      <p:sp>
        <p:nvSpPr>
          <p:cNvPr id="2" name="Title 1"/>
          <p:cNvSpPr>
            <a:spLocks noGrp="1"/>
          </p:cNvSpPr>
          <p:nvPr>
            <p:ph type="ctrTitle"/>
          </p:nvPr>
        </p:nvSpPr>
        <p:spPr>
          <a:xfrm>
            <a:off x="670823" y="-1924388"/>
            <a:ext cx="7772400" cy="1000676"/>
          </a:xfrm>
          <a:solidFill>
            <a:srgbClr val="800000"/>
          </a:solidFill>
        </p:spPr>
        <p:txBody>
          <a:bodyPr/>
          <a:lstStyle/>
          <a:p>
            <a:r>
              <a:rPr lang="en-US" dirty="0">
                <a:solidFill>
                  <a:schemeClr val="bg1"/>
                </a:solidFill>
                <a:latin typeface="Capitals"/>
                <a:cs typeface="Capitals"/>
              </a:rPr>
              <a:t>Triumphant Entry</a:t>
            </a:r>
          </a:p>
        </p:txBody>
      </p:sp>
      <p:pic>
        <p:nvPicPr>
          <p:cNvPr id="3" name="Picture 2" descr="sf_triumphant_01.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6" name="Title 1"/>
          <p:cNvSpPr txBox="1">
            <a:spLocks/>
          </p:cNvSpPr>
          <p:nvPr/>
        </p:nvSpPr>
        <p:spPr bwMode="auto">
          <a:xfrm>
            <a:off x="670823" y="-962199"/>
            <a:ext cx="7772400" cy="1000676"/>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800000"/>
                </a:solidFill>
                <a:effectLst/>
                <a:uLnTx/>
                <a:uFillTx/>
                <a:latin typeface="Capitals"/>
                <a:ea typeface="ＭＳ Ｐゴシック" charset="0"/>
                <a:cs typeface="Capitals"/>
              </a:rPr>
              <a:t>Matthew 21:9</a:t>
            </a:r>
          </a:p>
        </p:txBody>
      </p:sp>
    </p:spTree>
    <p:extLst>
      <p:ext uri="{BB962C8B-B14F-4D97-AF65-F5344CB8AC3E}">
        <p14:creationId xmlns:p14="http://schemas.microsoft.com/office/powerpoint/2010/main" val="3872831861"/>
      </p:ext>
    </p:extLst>
  </p:cSld>
  <p:clrMapOvr>
    <a:masterClrMapping/>
  </p:clrMapOvr>
  <p:transition spd="slow">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Triumphal Entry</a:t>
            </a:r>
          </a:p>
        </p:txBody>
      </p:sp>
      <p:pic>
        <p:nvPicPr>
          <p:cNvPr id="2" name="Picture 1"/>
          <p:cNvPicPr>
            <a:picLocks noChangeAspect="1"/>
          </p:cNvPicPr>
          <p:nvPr/>
        </p:nvPicPr>
        <p:blipFill>
          <a:blip r:embed="rId3"/>
          <a:stretch>
            <a:fillRect/>
          </a:stretch>
        </p:blipFill>
        <p:spPr>
          <a:xfrm>
            <a:off x="39346" y="0"/>
            <a:ext cx="9172304" cy="4608893"/>
          </a:xfrm>
          <a:prstGeom prst="rect">
            <a:avLst/>
          </a:prstGeom>
        </p:spPr>
      </p:pic>
    </p:spTree>
    <p:extLst>
      <p:ext uri="{BB962C8B-B14F-4D97-AF65-F5344CB8AC3E}">
        <p14:creationId xmlns:p14="http://schemas.microsoft.com/office/powerpoint/2010/main" val="37788167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E5FA24C5-AC56-4D48-B947-6828B1F158F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5400" b="1" kern="0">
                <a:solidFill>
                  <a:srgbClr val="FFFFFF"/>
                </a:solidFill>
                <a:effectLst>
                  <a:glow rad="228600">
                    <a:srgbClr val="000000"/>
                  </a:glow>
                </a:effectLst>
                <a:latin typeface="Arial"/>
                <a:cs typeface="Arial"/>
              </a:rPr>
              <a:t>A. The Arrival in Bethany</a:t>
            </a:r>
            <a:endParaRPr kumimoji="0" lang="en-US" sz="6000" b="1" i="0" u="none" strike="noStrike" kern="0" cap="none" spc="0" normalizeH="0" baseline="0" noProof="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US" sz="2800" b="1" i="1" kern="0" dirty="0">
                <a:solidFill>
                  <a:srgbClr val="FFFFFF"/>
                </a:solidFill>
                <a:effectLst>
                  <a:outerShdw blurRad="38100" dist="38100" dir="2700000" algn="tl">
                    <a:srgbClr val="000000"/>
                  </a:outerShdw>
                </a:effectLst>
                <a:latin typeface="Arial"/>
                <a:ea typeface="ＭＳ Ｐゴシック" charset="0"/>
                <a:cs typeface="Arial"/>
              </a:rPr>
              <a:t>§ 138</a:t>
            </a:r>
          </a:p>
          <a:p>
            <a:pPr lvl="0" algn="ctr" defTabSz="914400" fontAlgn="base">
              <a:spcBef>
                <a:spcPct val="20000"/>
              </a:spcBef>
              <a:buClr>
                <a:srgbClr val="FFCC00"/>
              </a:buClr>
              <a:buSzPct val="70000"/>
              <a:defRPr/>
            </a:pPr>
            <a:r>
              <a:rPr lang="en-US" sz="2800" b="1" i="1" kern="0" dirty="0">
                <a:solidFill>
                  <a:srgbClr val="FFFFFF"/>
                </a:solidFill>
                <a:effectLst>
                  <a:outerShdw blurRad="38100" dist="38100" dir="2700000" algn="tl">
                    <a:srgbClr val="000000"/>
                  </a:outerShdw>
                </a:effectLst>
                <a:latin typeface="Arial"/>
                <a:ea typeface="ＭＳ Ｐゴシック" charset="0"/>
                <a:cs typeface="Arial"/>
              </a:rPr>
              <a:t>John 11:55–12:1, 9-11</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defRPr/>
            </a:pPr>
            <a:r>
              <a:rPr lang="en-US" sz="3200" b="1" kern="0" dirty="0">
                <a:solidFill>
                  <a:srgbClr val="FFFFFF"/>
                </a:solidFill>
                <a:effectLst>
                  <a:glow rad="228600">
                    <a:srgbClr val="220011"/>
                  </a:glow>
                </a:effectLst>
                <a:latin typeface="Arial"/>
                <a:ea typeface="ＭＳ Ｐゴシック" charset="0"/>
                <a:cs typeface="Arial"/>
              </a:rPr>
              <a:t>As Christ arrives in Bethany before Passover, Jewish leaders plan to kill Him and Lazarus to try to protect Israel from a Roman invasion</a:t>
            </a:r>
          </a:p>
        </p:txBody>
      </p:sp>
    </p:spTree>
    <p:extLst>
      <p:ext uri="{BB962C8B-B14F-4D97-AF65-F5344CB8AC3E}">
        <p14:creationId xmlns:p14="http://schemas.microsoft.com/office/powerpoint/2010/main" val="20215444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sf_triumphant_08.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4977" y="0"/>
            <a:ext cx="9144000" cy="6858000"/>
          </a:xfrm>
          <a:prstGeom prst="rect">
            <a:avLst/>
          </a:prstGeom>
        </p:spPr>
      </p:pic>
      <p:sp>
        <p:nvSpPr>
          <p:cNvPr id="2" name="Title 1"/>
          <p:cNvSpPr>
            <a:spLocks noGrp="1"/>
          </p:cNvSpPr>
          <p:nvPr>
            <p:ph type="ctrTitle"/>
          </p:nvPr>
        </p:nvSpPr>
        <p:spPr>
          <a:xfrm>
            <a:off x="700777" y="190163"/>
            <a:ext cx="7772400" cy="1000676"/>
          </a:xfrm>
          <a:solidFill>
            <a:srgbClr val="800000"/>
          </a:solidFill>
        </p:spPr>
        <p:txBody>
          <a:bodyPr/>
          <a:lstStyle/>
          <a:p>
            <a:r>
              <a:rPr lang="en-US" dirty="0">
                <a:solidFill>
                  <a:schemeClr val="bg1"/>
                </a:solidFill>
                <a:latin typeface="Capitals"/>
                <a:cs typeface="Capitals"/>
              </a:rPr>
              <a:t>Triumphant Entry</a:t>
            </a:r>
          </a:p>
        </p:txBody>
      </p:sp>
      <p:sp>
        <p:nvSpPr>
          <p:cNvPr id="6" name="Title 1"/>
          <p:cNvSpPr txBox="1">
            <a:spLocks/>
          </p:cNvSpPr>
          <p:nvPr/>
        </p:nvSpPr>
        <p:spPr bwMode="auto">
          <a:xfrm>
            <a:off x="813698" y="5685870"/>
            <a:ext cx="7772400" cy="1000676"/>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0" i="0" u="none" strike="noStrike" kern="1200" cap="none" spc="0" normalizeH="0" baseline="0" noProof="0" dirty="0">
                <a:ln>
                  <a:noFill/>
                </a:ln>
                <a:solidFill>
                  <a:srgbClr val="800000"/>
                </a:solidFill>
                <a:effectLst/>
                <a:uLnTx/>
                <a:uFillTx/>
                <a:latin typeface="Capitals"/>
                <a:ea typeface="ＭＳ Ｐゴシック" charset="0"/>
                <a:cs typeface="Capitals"/>
              </a:rPr>
              <a:t>Matthew 21:9</a:t>
            </a:r>
          </a:p>
        </p:txBody>
      </p:sp>
      <p:sp>
        <p:nvSpPr>
          <p:cNvPr id="3" name="Title 1">
            <a:extLst>
              <a:ext uri="{FF2B5EF4-FFF2-40B4-BE49-F238E27FC236}">
                <a16:creationId xmlns:a16="http://schemas.microsoft.com/office/drawing/2014/main" id="{26566522-AC8A-0104-1837-C51C1126E145}"/>
              </a:ext>
            </a:extLst>
          </p:cNvPr>
          <p:cNvSpPr txBox="1">
            <a:spLocks/>
          </p:cNvSpPr>
          <p:nvPr/>
        </p:nvSpPr>
        <p:spPr bwMode="auto">
          <a:xfrm>
            <a:off x="485774" y="1771097"/>
            <a:ext cx="8258175" cy="3643865"/>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kern="1200">
                <a:solidFill>
                  <a:schemeClr val="tx1"/>
                </a:solidFill>
                <a:latin typeface="+mj-lt"/>
                <a:ea typeface="ＭＳ Ｐゴシック" charset="0"/>
                <a:cs typeface="+mj-cs"/>
              </a:defRPr>
            </a:lvl1pPr>
            <a:lvl2pPr algn="ctr" rtl="0" fontAlgn="base">
              <a:spcBef>
                <a:spcPct val="0"/>
              </a:spcBef>
              <a:spcAft>
                <a:spcPct val="0"/>
              </a:spcAft>
              <a:defRPr sz="4400">
                <a:solidFill>
                  <a:schemeClr val="tx1"/>
                </a:solidFill>
                <a:latin typeface="Calibri" charset="0"/>
                <a:ea typeface="ＭＳ Ｐゴシック" charset="0"/>
              </a:defRPr>
            </a:lvl2pPr>
            <a:lvl3pPr algn="ctr" rtl="0" fontAlgn="base">
              <a:spcBef>
                <a:spcPct val="0"/>
              </a:spcBef>
              <a:spcAft>
                <a:spcPct val="0"/>
              </a:spcAft>
              <a:defRPr sz="4400">
                <a:solidFill>
                  <a:schemeClr val="tx1"/>
                </a:solidFill>
                <a:latin typeface="Calibri" charset="0"/>
                <a:ea typeface="ＭＳ Ｐゴシック" charset="0"/>
              </a:defRPr>
            </a:lvl3pPr>
            <a:lvl4pPr algn="ctr" rtl="0" fontAlgn="base">
              <a:spcBef>
                <a:spcPct val="0"/>
              </a:spcBef>
              <a:spcAft>
                <a:spcPct val="0"/>
              </a:spcAft>
              <a:defRPr sz="4400">
                <a:solidFill>
                  <a:schemeClr val="tx1"/>
                </a:solidFill>
                <a:latin typeface="Calibri" charset="0"/>
                <a:ea typeface="ＭＳ Ｐゴシック" charset="0"/>
              </a:defRPr>
            </a:lvl4pPr>
            <a:lvl5pPr algn="ctr" rtl="0" fontAlgn="base">
              <a:spcBef>
                <a:spcPct val="0"/>
              </a:spcBef>
              <a:spcAft>
                <a:spcPct val="0"/>
              </a:spcAft>
              <a:defRPr sz="4400">
                <a:solidFill>
                  <a:schemeClr val="tx1"/>
                </a:solidFill>
                <a:latin typeface="Calibri" charset="0"/>
                <a:ea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lvl="0">
              <a:defRPr/>
            </a:pPr>
            <a:r>
              <a:rPr lang="en-US" sz="3200" b="1" dirty="0">
                <a:solidFill>
                  <a:srgbClr val="800000"/>
                </a:solidFill>
                <a:latin typeface="Times New Roman" panose="02020603050405020304" pitchFamily="18" charset="0"/>
                <a:cs typeface="Times New Roman" panose="02020603050405020304" pitchFamily="18" charset="0"/>
              </a:rPr>
              <a:t>Jesus was in the center of the procession, and the people all around him were shouting,</a:t>
            </a:r>
          </a:p>
          <a:p>
            <a:pPr lvl="0">
              <a:defRPr/>
            </a:pPr>
            <a:r>
              <a:rPr lang="en-US" sz="3200" b="1" dirty="0">
                <a:solidFill>
                  <a:srgbClr val="800000"/>
                </a:solidFill>
                <a:latin typeface="Times New Roman" panose="02020603050405020304" pitchFamily="18" charset="0"/>
                <a:cs typeface="Times New Roman" panose="02020603050405020304" pitchFamily="18" charset="0"/>
              </a:rPr>
              <a:t>  “Praise God for the Son of David!</a:t>
            </a:r>
          </a:p>
          <a:p>
            <a:pPr lvl="0">
              <a:defRPr/>
            </a:pPr>
            <a:r>
              <a:rPr lang="en-US" sz="3200" b="1" dirty="0">
                <a:solidFill>
                  <a:srgbClr val="800000"/>
                </a:solidFill>
                <a:latin typeface="Times New Roman" panose="02020603050405020304" pitchFamily="18" charset="0"/>
                <a:cs typeface="Times New Roman" panose="02020603050405020304" pitchFamily="18" charset="0"/>
              </a:rPr>
              <a:t>Blessings on the one who comes in the name of the L</a:t>
            </a:r>
            <a:r>
              <a:rPr lang="en-US" sz="2800" b="1" dirty="0">
                <a:solidFill>
                  <a:srgbClr val="800000"/>
                </a:solidFill>
                <a:latin typeface="Times New Roman" panose="02020603050405020304" pitchFamily="18" charset="0"/>
                <a:cs typeface="Times New Roman" panose="02020603050405020304" pitchFamily="18" charset="0"/>
              </a:rPr>
              <a:t>ORD</a:t>
            </a:r>
            <a:r>
              <a:rPr lang="en-US" sz="3200" b="1" dirty="0">
                <a:solidFill>
                  <a:srgbClr val="800000"/>
                </a:solidFill>
                <a:latin typeface="Times New Roman" panose="02020603050405020304" pitchFamily="18" charset="0"/>
                <a:cs typeface="Times New Roman" panose="02020603050405020304" pitchFamily="18" charset="0"/>
              </a:rPr>
              <a:t>!</a:t>
            </a:r>
          </a:p>
          <a:p>
            <a:pPr lvl="0">
              <a:defRPr/>
            </a:pPr>
            <a:r>
              <a:rPr lang="en-US" sz="3200" b="1" dirty="0">
                <a:solidFill>
                  <a:srgbClr val="800000"/>
                </a:solidFill>
                <a:latin typeface="Times New Roman" panose="02020603050405020304" pitchFamily="18" charset="0"/>
                <a:cs typeface="Times New Roman" panose="02020603050405020304" pitchFamily="18" charset="0"/>
              </a:rPr>
              <a:t>Praise God in highest heaven!”</a:t>
            </a:r>
          </a:p>
        </p:txBody>
      </p:sp>
    </p:spTree>
    <p:extLst>
      <p:ext uri="{BB962C8B-B14F-4D97-AF65-F5344CB8AC3E}">
        <p14:creationId xmlns:p14="http://schemas.microsoft.com/office/powerpoint/2010/main" val="3512512874"/>
      </p:ext>
    </p:extLst>
  </p:cSld>
  <p:clrMapOvr>
    <a:masterClrMapping/>
  </p:clrMapOvr>
  <p:transition spd="slow">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7" name="Picture 2"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091" name="Picture 3" descr="Ascens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92713" y="0"/>
            <a:ext cx="3951287"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9" name="Rectangle 4"/>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Arial" charset="0"/>
              <a:ea typeface="ＭＳ Ｐゴシック" charset="0"/>
              <a:cs typeface="+mn-cs"/>
            </a:endParaRPr>
          </a:p>
        </p:txBody>
      </p:sp>
      <p:sp>
        <p:nvSpPr>
          <p:cNvPr id="162820" name="Text Box 5"/>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Arial" charset="0"/>
                <a:ea typeface="ＭＳ Ｐゴシック" charset="0"/>
                <a:cs typeface="Arial" charset="0"/>
              </a:rPr>
              <a:t>656</a:t>
            </a:r>
            <a:endParaRPr kumimoji="0" lang="en-US" sz="2400" b="0" i="0" u="none" strike="noStrike" kern="1200" cap="none" spc="0" normalizeH="0" baseline="0" noProof="0">
              <a:ln>
                <a:noFill/>
              </a:ln>
              <a:solidFill>
                <a:srgbClr val="000066"/>
              </a:solidFill>
              <a:effectLst/>
              <a:uLnTx/>
              <a:uFillTx/>
              <a:latin typeface="Arial" charset="0"/>
              <a:ea typeface="ＭＳ Ｐゴシック" charset="0"/>
              <a:cs typeface="Arial" charset="0"/>
            </a:endParaRPr>
          </a:p>
        </p:txBody>
      </p:sp>
      <p:sp>
        <p:nvSpPr>
          <p:cNvPr id="217094" name="AutoShape 6"/>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095" name="AutoShape 7"/>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096" name="AutoShape 8"/>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pic>
        <p:nvPicPr>
          <p:cNvPr id="217097" name="Picture 9" descr="j023794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200400"/>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7098" name="AutoShape 10"/>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pic>
        <p:nvPicPr>
          <p:cNvPr id="217099" name="Picture 11" descr="j017846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953000" y="2133600"/>
            <a:ext cx="31242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100" name="Picture 12" descr="j020209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334000" y="152400"/>
            <a:ext cx="1855788"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3"/>
          <p:cNvGrpSpPr>
            <a:grpSpLocks/>
          </p:cNvGrpSpPr>
          <p:nvPr/>
        </p:nvGrpSpPr>
        <p:grpSpPr bwMode="auto">
          <a:xfrm>
            <a:off x="2057400" y="0"/>
            <a:ext cx="1835150" cy="4038600"/>
            <a:chOff x="2302" y="1440"/>
            <a:chExt cx="1156" cy="2544"/>
          </a:xfrm>
        </p:grpSpPr>
        <p:pic>
          <p:nvPicPr>
            <p:cNvPr id="162846" name="Picture 14" descr="j0182550"/>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2847" name="Picture 15" descr="j0285300"/>
            <p:cNvPicPr>
              <a:picLocks noChangeAspect="1" noChangeArrowheads="1" noCrop="1"/>
            </p:cNvPicPr>
            <p:nvPr/>
          </p:nvPicPr>
          <p:blipFill>
            <a:blip r:embed="rId9">
              <a:extLst>
                <a:ext uri="{28A0092B-C50C-407E-A947-70E740481C1C}">
                  <a14:useLocalDpi xmlns:a14="http://schemas.microsoft.com/office/drawing/2010/main"/>
                </a:ext>
              </a:extLst>
            </a:blip>
            <a:srcRect/>
            <a:stretch>
              <a:fillRect/>
            </a:stretch>
          </p:blipFill>
          <p:spPr bwMode="auto">
            <a:xfrm>
              <a:off x="2304" y="2832"/>
              <a:ext cx="1152"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17104" name="AutoShape 16"/>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105" name="AutoShape 17"/>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66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Arial" charset="0"/>
              <a:ea typeface="ＭＳ Ｐゴシック" charset="0"/>
              <a:cs typeface="+mn-cs"/>
            </a:endParaRPr>
          </a:p>
        </p:txBody>
      </p:sp>
      <p:grpSp>
        <p:nvGrpSpPr>
          <p:cNvPr id="3" name="Group 18"/>
          <p:cNvGrpSpPr>
            <a:grpSpLocks/>
          </p:cNvGrpSpPr>
          <p:nvPr/>
        </p:nvGrpSpPr>
        <p:grpSpPr bwMode="auto">
          <a:xfrm>
            <a:off x="76200" y="4038600"/>
            <a:ext cx="4846638" cy="838200"/>
            <a:chOff x="48" y="2544"/>
            <a:chExt cx="3053" cy="528"/>
          </a:xfrm>
        </p:grpSpPr>
        <p:sp>
          <p:nvSpPr>
            <p:cNvPr id="140316" name="AutoShape 19"/>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62845" name="Text Box 20"/>
            <p:cNvSpPr txBox="1">
              <a:spLocks noChangeArrowheads="1"/>
            </p:cNvSpPr>
            <p:nvPr/>
          </p:nvSpPr>
          <p:spPr bwMode="auto">
            <a:xfrm>
              <a:off x="576" y="2693"/>
              <a:ext cx="252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CC"/>
                  </a:solidFill>
                  <a:effectLst/>
                  <a:uLnTx/>
                  <a:uFillTx/>
                  <a:latin typeface="Arial" charset="0"/>
                  <a:ea typeface="ＭＳ Ｐゴシック" charset="0"/>
                </a:rPr>
                <a:t>Ezek. 8:4; 9:3; 10:4; 10:18-19; 11:23</a:t>
              </a:r>
            </a:p>
          </p:txBody>
        </p:sp>
      </p:grpSp>
      <p:grpSp>
        <p:nvGrpSpPr>
          <p:cNvPr id="4" name="Group 21"/>
          <p:cNvGrpSpPr>
            <a:grpSpLocks/>
          </p:cNvGrpSpPr>
          <p:nvPr/>
        </p:nvGrpSpPr>
        <p:grpSpPr bwMode="auto">
          <a:xfrm>
            <a:off x="76200" y="4953000"/>
            <a:ext cx="4084638" cy="838200"/>
            <a:chOff x="48" y="3120"/>
            <a:chExt cx="2573" cy="528"/>
          </a:xfrm>
        </p:grpSpPr>
        <p:sp>
          <p:nvSpPr>
            <p:cNvPr id="140314" name="AutoShape 22"/>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62843" name="Text Box 23"/>
            <p:cNvSpPr txBox="1">
              <a:spLocks noChangeArrowheads="1"/>
            </p:cNvSpPr>
            <p:nvPr/>
          </p:nvSpPr>
          <p:spPr bwMode="auto">
            <a:xfrm>
              <a:off x="576" y="3268"/>
              <a:ext cx="204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CC"/>
                  </a:solidFill>
                  <a:effectLst/>
                  <a:uLnTx/>
                  <a:uFillTx/>
                  <a:latin typeface="Arial" charset="0"/>
                  <a:ea typeface="ＭＳ Ｐゴシック" charset="0"/>
                </a:rPr>
                <a:t>Luke 19:37; 24:50; Acts 1:10</a:t>
              </a:r>
            </a:p>
          </p:txBody>
        </p:sp>
      </p:grpSp>
      <p:grpSp>
        <p:nvGrpSpPr>
          <p:cNvPr id="5" name="Group 24"/>
          <p:cNvGrpSpPr>
            <a:grpSpLocks/>
          </p:cNvGrpSpPr>
          <p:nvPr/>
        </p:nvGrpSpPr>
        <p:grpSpPr bwMode="auto">
          <a:xfrm>
            <a:off x="76200" y="5867400"/>
            <a:ext cx="4745038" cy="838200"/>
            <a:chOff x="48" y="3696"/>
            <a:chExt cx="2989" cy="528"/>
          </a:xfrm>
        </p:grpSpPr>
        <p:sp>
          <p:nvSpPr>
            <p:cNvPr id="140312" name="AutoShape 25"/>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62841" name="Text Box 26"/>
            <p:cNvSpPr txBox="1">
              <a:spLocks noChangeArrowheads="1"/>
            </p:cNvSpPr>
            <p:nvPr/>
          </p:nvSpPr>
          <p:spPr bwMode="auto">
            <a:xfrm>
              <a:off x="576" y="3844"/>
              <a:ext cx="246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CC"/>
                  </a:solidFill>
                  <a:effectLst/>
                  <a:uLnTx/>
                  <a:uFillTx/>
                  <a:latin typeface="Arial" charset="0"/>
                  <a:ea typeface="ＭＳ Ｐゴシック" charset="0"/>
                </a:rPr>
                <a:t>Acts 1:11; Zech. 14:4; Ezek. 43:1-5</a:t>
              </a:r>
            </a:p>
          </p:txBody>
        </p:sp>
      </p:grpSp>
      <p:sp>
        <p:nvSpPr>
          <p:cNvPr id="217115" name="AutoShape 27"/>
          <p:cNvSpPr>
            <a:spLocks noChangeArrowheads="1"/>
          </p:cNvSpPr>
          <p:nvPr/>
        </p:nvSpPr>
        <p:spPr bwMode="auto">
          <a:xfrm rot="-8655613">
            <a:off x="4191000" y="2819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118" name="AutoShape 30"/>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217119" name="AutoShape 31"/>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Times New Roman" charset="0"/>
              <a:ea typeface="ＭＳ Ｐゴシック" charset="0"/>
              <a:cs typeface="+mn-cs"/>
            </a:endParaRPr>
          </a:p>
        </p:txBody>
      </p:sp>
      <p:sp>
        <p:nvSpPr>
          <p:cNvPr id="158743" name="Rectangle 32"/>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en-US" sz="2400" dirty="0">
                <a:solidFill>
                  <a:srgbClr val="FFFFFF"/>
                </a:solidFill>
                <a:latin typeface="Arial" charset="0"/>
                <a:ea typeface="ＭＳ Ｐゴシック" charset="0"/>
                <a:cs typeface="ＭＳ Ｐゴシック" charset="0"/>
              </a:rPr>
              <a:t>The Spirit Leaves &amp; Returns</a:t>
            </a:r>
          </a:p>
        </p:txBody>
      </p:sp>
      <p:sp>
        <p:nvSpPr>
          <p:cNvPr id="33" name="Rectangle 1056">
            <a:extLst>
              <a:ext uri="{FF2B5EF4-FFF2-40B4-BE49-F238E27FC236}">
                <a16:creationId xmlns:a16="http://schemas.microsoft.com/office/drawing/2014/main" id="{18DF763D-2D51-E794-45EC-33C87C2B5D25}"/>
              </a:ext>
            </a:extLst>
          </p:cNvPr>
          <p:cNvSpPr txBox="1">
            <a:spLocks noChangeArrowheads="1"/>
          </p:cNvSpPr>
          <p:nvPr/>
        </p:nvSpPr>
        <p:spPr>
          <a:xfrm>
            <a:off x="72009" y="116632"/>
            <a:ext cx="2267744" cy="1143000"/>
          </a:xfrm>
          <a:prstGeom prst="rect">
            <a:avLst/>
          </a:prstGeom>
          <a:solidFill>
            <a:sysClr val="window" lastClr="FFFFFF"/>
          </a:solidFill>
        </p:spPr>
        <p:txBody>
          <a:bodyPr vert="horz" lIns="0" tIns="45667" rIns="0" bIns="0" anchor="b">
            <a:normAutofit fontScale="82500" lnSpcReduction="20000"/>
          </a:bodyPr>
          <a:lstStyle>
            <a:lvl1pPr algn="l" rtl="0" eaLnBrk="1" latinLnBrk="0" hangingPunct="1">
              <a:spcBef>
                <a:spcPct val="0"/>
              </a:spcBef>
              <a:buNone/>
              <a:defRPr kumimoji="0" sz="5000" b="0" kern="1200">
                <a:ln>
                  <a:noFill/>
                </a:ln>
                <a:solidFill>
                  <a:schemeClr val="tx2"/>
                </a:solidFill>
                <a:effectLst/>
                <a:latin typeface="+mj-lt"/>
                <a:ea typeface="+mj-ea"/>
                <a:cs typeface="+mj-cs"/>
              </a:defRPr>
            </a:lvl1pPr>
          </a:lstStyle>
          <a:p>
            <a:pPr marL="0" marR="0" lvl="0" indent="0" algn="l" defTabSz="913370" rtl="0" eaLnBrk="1" fontAlgn="auto" latinLnBrk="0" hangingPunct="1">
              <a:lnSpc>
                <a:spcPct val="100000"/>
              </a:lnSpc>
              <a:spcBef>
                <a:spcPct val="0"/>
              </a:spcBef>
              <a:spcAft>
                <a:spcPts val="0"/>
              </a:spcAft>
              <a:buClrTx/>
              <a:buSzTx/>
              <a:buFontTx/>
              <a:buNone/>
              <a:tabLst/>
              <a:defRPr/>
            </a:pPr>
            <a:r>
              <a:rPr kumimoji="0" lang="en-US" altLang="zh-CN" sz="5000" b="1" i="0" u="none" strike="noStrike" kern="1200" cap="none" spc="0" normalizeH="0" baseline="0" noProof="0" dirty="0">
                <a:ln>
                  <a:noFill/>
                </a:ln>
                <a:solidFill>
                  <a:srgbClr val="04617B"/>
                </a:solidFill>
                <a:effectLst/>
                <a:uLnTx/>
                <a:uFillTx/>
                <a:latin typeface="Calibri"/>
                <a:ea typeface="隶书"/>
                <a:cs typeface="+mj-cs"/>
              </a:rPr>
              <a:t>Mt. of Olives</a:t>
            </a:r>
            <a:endParaRPr kumimoji="0" lang="en-US" altLang="zh-CN" sz="5000" b="0" i="0" u="none" strike="noStrike" kern="1200" cap="none" spc="0" normalizeH="0" baseline="0" noProof="0" dirty="0">
              <a:ln>
                <a:noFill/>
              </a:ln>
              <a:solidFill>
                <a:srgbClr val="04617B"/>
              </a:solidFill>
              <a:effectLst/>
              <a:uLnTx/>
              <a:uFillTx/>
              <a:latin typeface="Calibri"/>
              <a:ea typeface="隶书"/>
              <a:cs typeface="+mj-cs"/>
            </a:endParaRPr>
          </a:p>
        </p:txBody>
      </p:sp>
      <p:pic>
        <p:nvPicPr>
          <p:cNvPr id="217116" name="Picture 28" descr="j0212783"/>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762000" y="914400"/>
            <a:ext cx="1933575" cy="163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117" name="Picture 29" descr="j0195630"/>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2195736" y="152400"/>
            <a:ext cx="1355725" cy="182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766510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xit" presetSubtype="10" fill="hold" nodeType="clickEffect">
                                  <p:stCondLst>
                                    <p:cond delay="0"/>
                                  </p:stCondLst>
                                  <p:childTnLst>
                                    <p:anim calcmode="lin" valueType="num">
                                      <p:cBhvr>
                                        <p:cTn id="15" dur="500"/>
                                        <p:tgtEl>
                                          <p:spTgt spid="2"/>
                                        </p:tgtEl>
                                        <p:attrNameLst>
                                          <p:attrName>ppt_w</p:attrName>
                                        </p:attrNameLst>
                                      </p:cBhvr>
                                      <p:tavLst>
                                        <p:tav tm="0">
                                          <p:val>
                                            <p:strVal val="ppt_w"/>
                                          </p:val>
                                        </p:tav>
                                        <p:tav tm="100000">
                                          <p:val>
                                            <p:fltVal val="0"/>
                                          </p:val>
                                        </p:tav>
                                      </p:tavLst>
                                    </p:anim>
                                    <p:anim calcmode="lin" valueType="num">
                                      <p:cBhvr>
                                        <p:cTn id="16" dur="500"/>
                                        <p:tgtEl>
                                          <p:spTgt spid="2"/>
                                        </p:tgtEl>
                                        <p:attrNameLst>
                                          <p:attrName>ppt_h</p:attrName>
                                        </p:attrNameLst>
                                      </p:cBhvr>
                                      <p:tavLst>
                                        <p:tav tm="0">
                                          <p:val>
                                            <p:strVal val="ppt_h"/>
                                          </p:val>
                                        </p:tav>
                                        <p:tav tm="100000">
                                          <p:val>
                                            <p:strVal val="ppt_h"/>
                                          </p:val>
                                        </p:tav>
                                      </p:tavLst>
                                    </p:anim>
                                    <p:set>
                                      <p:cBhvr>
                                        <p:cTn id="17" dur="1" fill="hold">
                                          <p:stCondLst>
                                            <p:cond delay="499"/>
                                          </p:stCondLst>
                                        </p:cTn>
                                        <p:tgtEl>
                                          <p:spTgt spid="2"/>
                                        </p:tgtEl>
                                        <p:attrNameLst>
                                          <p:attrName>style.visibility</p:attrName>
                                        </p:attrNameLst>
                                      </p:cBhvr>
                                      <p:to>
                                        <p:strVal val="hidden"/>
                                      </p:to>
                                    </p:set>
                                  </p:childTnLst>
                                </p:cTn>
                              </p:par>
                            </p:childTnLst>
                          </p:cTn>
                        </p:par>
                        <p:par>
                          <p:cTn id="18" fill="hold" nodeType="afterGroup">
                            <p:stCondLst>
                              <p:cond delay="500"/>
                            </p:stCondLst>
                            <p:childTnLst>
                              <p:par>
                                <p:cTn id="19" presetID="22" presetClass="entr" presetSubtype="8" fill="hold" nodeType="afterEffect">
                                  <p:stCondLst>
                                    <p:cond delay="0"/>
                                  </p:stCondLst>
                                  <p:childTnLst>
                                    <p:set>
                                      <p:cBhvr>
                                        <p:cTn id="20" dur="1" fill="hold">
                                          <p:stCondLst>
                                            <p:cond delay="0"/>
                                          </p:stCondLst>
                                        </p:cTn>
                                        <p:tgtEl>
                                          <p:spTgt spid="217098"/>
                                        </p:tgtEl>
                                        <p:attrNameLst>
                                          <p:attrName>style.visibility</p:attrName>
                                        </p:attrNameLst>
                                      </p:cBhvr>
                                      <p:to>
                                        <p:strVal val="visible"/>
                                      </p:to>
                                    </p:set>
                                    <p:animEffect transition="in" filter="wipe(left)">
                                      <p:cBhvr>
                                        <p:cTn id="21" dur="500"/>
                                        <p:tgtEl>
                                          <p:spTgt spid="21709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nodeType="clickEffect">
                                  <p:stCondLst>
                                    <p:cond delay="0"/>
                                  </p:stCondLst>
                                  <p:childTnLst>
                                    <p:animEffect transition="out" filter="fade">
                                      <p:cBhvr>
                                        <p:cTn id="25" dur="500"/>
                                        <p:tgtEl>
                                          <p:spTgt spid="217098"/>
                                        </p:tgtEl>
                                      </p:cBhvr>
                                    </p:animEffect>
                                    <p:set>
                                      <p:cBhvr>
                                        <p:cTn id="26" dur="1" fill="hold">
                                          <p:stCondLst>
                                            <p:cond delay="499"/>
                                          </p:stCondLst>
                                        </p:cTn>
                                        <p:tgtEl>
                                          <p:spTgt spid="217098"/>
                                        </p:tgtEl>
                                        <p:attrNameLst>
                                          <p:attrName>style.visibility</p:attrName>
                                        </p:attrNameLst>
                                      </p:cBhvr>
                                      <p:to>
                                        <p:strVal val="hidden"/>
                                      </p:to>
                                    </p:se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217099"/>
                                        </p:tgtEl>
                                        <p:attrNameLst>
                                          <p:attrName>style.visibility</p:attrName>
                                        </p:attrNameLst>
                                      </p:cBhvr>
                                      <p:to>
                                        <p:strVal val="visible"/>
                                      </p:to>
                                    </p:set>
                                    <p:animEffect transition="in" filter="dissolve">
                                      <p:cBhvr>
                                        <p:cTn id="30" dur="500"/>
                                        <p:tgtEl>
                                          <p:spTgt spid="2170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xit" presetSubtype="0" fill="hold" nodeType="clickEffect">
                                  <p:stCondLst>
                                    <p:cond delay="0"/>
                                  </p:stCondLst>
                                  <p:childTnLst>
                                    <p:animEffect transition="out" filter="fade">
                                      <p:cBhvr>
                                        <p:cTn id="34" dur="500"/>
                                        <p:tgtEl>
                                          <p:spTgt spid="217099"/>
                                        </p:tgtEl>
                                      </p:cBhvr>
                                    </p:animEffect>
                                    <p:set>
                                      <p:cBhvr>
                                        <p:cTn id="35" dur="1" fill="hold">
                                          <p:stCondLst>
                                            <p:cond delay="499"/>
                                          </p:stCondLst>
                                        </p:cTn>
                                        <p:tgtEl>
                                          <p:spTgt spid="217099"/>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499"/>
                                          </p:stCondLst>
                                        </p:cTn>
                                        <p:tgtEl>
                                          <p:spTgt spid="4"/>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nodeType="clickEffect">
                                  <p:stCondLst>
                                    <p:cond delay="0"/>
                                  </p:stCondLst>
                                  <p:childTnLst>
                                    <p:set>
                                      <p:cBhvr>
                                        <p:cTn id="43" dur="1" fill="hold">
                                          <p:stCondLst>
                                            <p:cond delay="0"/>
                                          </p:stCondLst>
                                        </p:cTn>
                                        <p:tgtEl>
                                          <p:spTgt spid="217094"/>
                                        </p:tgtEl>
                                        <p:attrNameLst>
                                          <p:attrName>style.visibility</p:attrName>
                                        </p:attrNameLst>
                                      </p:cBhvr>
                                      <p:to>
                                        <p:strVal val="visible"/>
                                      </p:to>
                                    </p:set>
                                    <p:animEffect transition="in" filter="wipe(down)">
                                      <p:cBhvr>
                                        <p:cTn id="44" dur="500"/>
                                        <p:tgtEl>
                                          <p:spTgt spid="21709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500"/>
                                        <p:tgtEl>
                                          <p:spTgt spid="217094"/>
                                        </p:tgtEl>
                                      </p:cBhvr>
                                    </p:animEffect>
                                    <p:set>
                                      <p:cBhvr>
                                        <p:cTn id="49" dur="1" fill="hold">
                                          <p:stCondLst>
                                            <p:cond delay="499"/>
                                          </p:stCondLst>
                                        </p:cTn>
                                        <p:tgtEl>
                                          <p:spTgt spid="217094"/>
                                        </p:tgtEl>
                                        <p:attrNameLst>
                                          <p:attrName>style.visibility</p:attrName>
                                        </p:attrNameLst>
                                      </p:cBhvr>
                                      <p:to>
                                        <p:strVal val="hidden"/>
                                      </p:to>
                                    </p:set>
                                  </p:childTnLst>
                                </p:cTn>
                              </p:par>
                            </p:childTnLst>
                          </p:cTn>
                        </p:par>
                        <p:par>
                          <p:cTn id="50" fill="hold" nodeType="afterGroup">
                            <p:stCondLst>
                              <p:cond delay="500"/>
                            </p:stCondLst>
                            <p:childTnLst>
                              <p:par>
                                <p:cTn id="51" presetID="22" presetClass="entr" presetSubtype="4" fill="hold" nodeType="afterEffect">
                                  <p:stCondLst>
                                    <p:cond delay="0"/>
                                  </p:stCondLst>
                                  <p:childTnLst>
                                    <p:set>
                                      <p:cBhvr>
                                        <p:cTn id="52" dur="1" fill="hold">
                                          <p:stCondLst>
                                            <p:cond delay="0"/>
                                          </p:stCondLst>
                                        </p:cTn>
                                        <p:tgtEl>
                                          <p:spTgt spid="217095"/>
                                        </p:tgtEl>
                                        <p:attrNameLst>
                                          <p:attrName>style.visibility</p:attrName>
                                        </p:attrNameLst>
                                      </p:cBhvr>
                                      <p:to>
                                        <p:strVal val="visible"/>
                                      </p:to>
                                    </p:set>
                                    <p:animEffect transition="in" filter="wipe(down)">
                                      <p:cBhvr>
                                        <p:cTn id="53" dur="500"/>
                                        <p:tgtEl>
                                          <p:spTgt spid="21709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nodeType="clickEffect">
                                  <p:stCondLst>
                                    <p:cond delay="0"/>
                                  </p:stCondLst>
                                  <p:childTnLst>
                                    <p:animEffect transition="out" filter="fade">
                                      <p:cBhvr>
                                        <p:cTn id="57" dur="500"/>
                                        <p:tgtEl>
                                          <p:spTgt spid="217095"/>
                                        </p:tgtEl>
                                      </p:cBhvr>
                                    </p:animEffect>
                                    <p:set>
                                      <p:cBhvr>
                                        <p:cTn id="58" dur="1" fill="hold">
                                          <p:stCondLst>
                                            <p:cond delay="499"/>
                                          </p:stCondLst>
                                        </p:cTn>
                                        <p:tgtEl>
                                          <p:spTgt spid="21709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21709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nodeType="clickEffect">
                                  <p:stCondLst>
                                    <p:cond delay="0"/>
                                  </p:stCondLst>
                                  <p:childTnLst>
                                    <p:animEffect transition="out" filter="fade">
                                      <p:cBhvr>
                                        <p:cTn id="66" dur="500"/>
                                        <p:tgtEl>
                                          <p:spTgt spid="217097"/>
                                        </p:tgtEl>
                                      </p:cBhvr>
                                    </p:animEffect>
                                    <p:set>
                                      <p:cBhvr>
                                        <p:cTn id="67" dur="1" fill="hold">
                                          <p:stCondLst>
                                            <p:cond delay="499"/>
                                          </p:stCondLst>
                                        </p:cTn>
                                        <p:tgtEl>
                                          <p:spTgt spid="217097"/>
                                        </p:tgtEl>
                                        <p:attrNameLst>
                                          <p:attrName>style.visibility</p:attrName>
                                        </p:attrNameLst>
                                      </p:cBhvr>
                                      <p:to>
                                        <p:strVal val="hidden"/>
                                      </p:to>
                                    </p:set>
                                  </p:childTnLst>
                                </p:cTn>
                              </p:par>
                            </p:childTnLst>
                          </p:cTn>
                        </p:par>
                        <p:par>
                          <p:cTn id="68" fill="hold" nodeType="afterGroup">
                            <p:stCondLst>
                              <p:cond delay="500"/>
                            </p:stCondLst>
                            <p:childTnLst>
                              <p:par>
                                <p:cTn id="69" presetID="22" presetClass="entr" presetSubtype="2" fill="hold" nodeType="afterEffect">
                                  <p:stCondLst>
                                    <p:cond delay="0"/>
                                  </p:stCondLst>
                                  <p:childTnLst>
                                    <p:set>
                                      <p:cBhvr>
                                        <p:cTn id="70" dur="1" fill="hold">
                                          <p:stCondLst>
                                            <p:cond delay="0"/>
                                          </p:stCondLst>
                                        </p:cTn>
                                        <p:tgtEl>
                                          <p:spTgt spid="217096"/>
                                        </p:tgtEl>
                                        <p:attrNameLst>
                                          <p:attrName>style.visibility</p:attrName>
                                        </p:attrNameLst>
                                      </p:cBhvr>
                                      <p:to>
                                        <p:strVal val="visible"/>
                                      </p:to>
                                    </p:set>
                                    <p:animEffect transition="in" filter="wipe(right)">
                                      <p:cBhvr>
                                        <p:cTn id="71" dur="500"/>
                                        <p:tgtEl>
                                          <p:spTgt spid="21709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presetSubtype="0" fill="hold" nodeType="clickEffect">
                                  <p:stCondLst>
                                    <p:cond delay="0"/>
                                  </p:stCondLst>
                                  <p:childTnLst>
                                    <p:animEffect transition="out" filter="fade">
                                      <p:cBhvr>
                                        <p:cTn id="75" dur="500"/>
                                        <p:tgtEl>
                                          <p:spTgt spid="217096"/>
                                        </p:tgtEl>
                                      </p:cBhvr>
                                    </p:animEffect>
                                    <p:set>
                                      <p:cBhvr>
                                        <p:cTn id="76" dur="1" fill="hold">
                                          <p:stCondLst>
                                            <p:cond delay="499"/>
                                          </p:stCondLst>
                                        </p:cTn>
                                        <p:tgtEl>
                                          <p:spTgt spid="217096"/>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217116"/>
                                        </p:tgtEl>
                                        <p:attrNameLst>
                                          <p:attrName>style.visibility</p:attrName>
                                        </p:attrNameLst>
                                      </p:cBhvr>
                                      <p:to>
                                        <p:strVal val="visible"/>
                                      </p:to>
                                    </p:set>
                                    <p:animEffect transition="in" filter="dissolve">
                                      <p:cBhvr>
                                        <p:cTn id="81" dur="500"/>
                                        <p:tgtEl>
                                          <p:spTgt spid="217116"/>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0" presetClass="exit" presetSubtype="0" fill="hold" nodeType="clickEffect">
                                  <p:stCondLst>
                                    <p:cond delay="0"/>
                                  </p:stCondLst>
                                  <p:childTnLst>
                                    <p:animEffect transition="out" filter="fade">
                                      <p:cBhvr>
                                        <p:cTn id="85" dur="500"/>
                                        <p:tgtEl>
                                          <p:spTgt spid="217116"/>
                                        </p:tgtEl>
                                      </p:cBhvr>
                                    </p:animEffect>
                                    <p:set>
                                      <p:cBhvr>
                                        <p:cTn id="86" dur="1" fill="hold">
                                          <p:stCondLst>
                                            <p:cond delay="499"/>
                                          </p:stCondLst>
                                        </p:cTn>
                                        <p:tgtEl>
                                          <p:spTgt spid="217116"/>
                                        </p:tgtEl>
                                        <p:attrNameLst>
                                          <p:attrName>style.visibility</p:attrName>
                                        </p:attrNameLst>
                                      </p:cBhvr>
                                      <p:to>
                                        <p:strVal val="hidden"/>
                                      </p:to>
                                    </p:set>
                                  </p:childTnLst>
                                </p:cTn>
                              </p:par>
                            </p:childTnLst>
                          </p:cTn>
                        </p:par>
                        <p:par>
                          <p:cTn id="87" fill="hold" nodeType="afterGroup">
                            <p:stCondLst>
                              <p:cond delay="500"/>
                            </p:stCondLst>
                            <p:childTnLst>
                              <p:par>
                                <p:cTn id="88" presetID="9" presetClass="entr" presetSubtype="0" fill="hold" nodeType="afterEffect">
                                  <p:stCondLst>
                                    <p:cond delay="0"/>
                                  </p:stCondLst>
                                  <p:childTnLst>
                                    <p:set>
                                      <p:cBhvr>
                                        <p:cTn id="89" dur="1" fill="hold">
                                          <p:stCondLst>
                                            <p:cond delay="0"/>
                                          </p:stCondLst>
                                        </p:cTn>
                                        <p:tgtEl>
                                          <p:spTgt spid="217117"/>
                                        </p:tgtEl>
                                        <p:attrNameLst>
                                          <p:attrName>style.visibility</p:attrName>
                                        </p:attrNameLst>
                                      </p:cBhvr>
                                      <p:to>
                                        <p:strVal val="visible"/>
                                      </p:to>
                                    </p:set>
                                    <p:animEffect transition="in" filter="dissolve">
                                      <p:cBhvr>
                                        <p:cTn id="90" dur="500"/>
                                        <p:tgtEl>
                                          <p:spTgt spid="217117"/>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0" presetClass="exit" presetSubtype="0" fill="hold" nodeType="clickEffect">
                                  <p:stCondLst>
                                    <p:cond delay="0"/>
                                  </p:stCondLst>
                                  <p:childTnLst>
                                    <p:animEffect transition="out" filter="fade">
                                      <p:cBhvr>
                                        <p:cTn id="94" dur="500"/>
                                        <p:tgtEl>
                                          <p:spTgt spid="217117"/>
                                        </p:tgtEl>
                                      </p:cBhvr>
                                    </p:animEffect>
                                    <p:set>
                                      <p:cBhvr>
                                        <p:cTn id="95" dur="1" fill="hold">
                                          <p:stCondLst>
                                            <p:cond delay="499"/>
                                          </p:stCondLst>
                                        </p:cTn>
                                        <p:tgtEl>
                                          <p:spTgt spid="217117"/>
                                        </p:tgtEl>
                                        <p:attrNameLst>
                                          <p:attrName>style.visibility</p:attrName>
                                        </p:attrNameLst>
                                      </p:cBhvr>
                                      <p:to>
                                        <p:strVal val="hidden"/>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nodeType="clickEffect">
                                  <p:stCondLst>
                                    <p:cond delay="0"/>
                                  </p:stCondLst>
                                  <p:childTnLst>
                                    <p:set>
                                      <p:cBhvr>
                                        <p:cTn id="99" dur="1" fill="hold">
                                          <p:stCondLst>
                                            <p:cond delay="0"/>
                                          </p:stCondLst>
                                        </p:cTn>
                                        <p:tgtEl>
                                          <p:spTgt spid="217118"/>
                                        </p:tgtEl>
                                        <p:attrNameLst>
                                          <p:attrName>style.visibility</p:attrName>
                                        </p:attrNameLst>
                                      </p:cBhvr>
                                      <p:to>
                                        <p:strVal val="visible"/>
                                      </p:to>
                                    </p:set>
                                    <p:animEffect transition="in" filter="wipe(down)">
                                      <p:cBhvr>
                                        <p:cTn id="100" dur="500"/>
                                        <p:tgtEl>
                                          <p:spTgt spid="217118"/>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0" presetClass="exit" presetSubtype="0" fill="hold" nodeType="clickEffect">
                                  <p:stCondLst>
                                    <p:cond delay="0"/>
                                  </p:stCondLst>
                                  <p:childTnLst>
                                    <p:animEffect transition="out" filter="fade">
                                      <p:cBhvr>
                                        <p:cTn id="104" dur="500"/>
                                        <p:tgtEl>
                                          <p:spTgt spid="217118"/>
                                        </p:tgtEl>
                                      </p:cBhvr>
                                    </p:animEffect>
                                    <p:set>
                                      <p:cBhvr>
                                        <p:cTn id="105" dur="1" fill="hold">
                                          <p:stCondLst>
                                            <p:cond delay="499"/>
                                          </p:stCondLst>
                                        </p:cTn>
                                        <p:tgtEl>
                                          <p:spTgt spid="217118"/>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5" fill="hold" nodeType="clickEffect">
                                  <p:stCondLst>
                                    <p:cond delay="0"/>
                                  </p:stCondLst>
                                  <p:childTnLst>
                                    <p:set>
                                      <p:cBhvr>
                                        <p:cTn id="109" dur="1" fill="hold">
                                          <p:stCondLst>
                                            <p:cond delay="0"/>
                                          </p:stCondLst>
                                        </p:cTn>
                                        <p:tgtEl>
                                          <p:spTgt spid="217091"/>
                                        </p:tgtEl>
                                        <p:attrNameLst>
                                          <p:attrName>style.visibility</p:attrName>
                                        </p:attrNameLst>
                                      </p:cBhvr>
                                      <p:to>
                                        <p:strVal val="visible"/>
                                      </p:to>
                                    </p:set>
                                    <p:animEffect transition="in" filter="checkerboard(down)">
                                      <p:cBhvr>
                                        <p:cTn id="110" dur="500"/>
                                        <p:tgtEl>
                                          <p:spTgt spid="217091"/>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xit" presetSubtype="0" fill="hold" nodeType="clickEffect">
                                  <p:stCondLst>
                                    <p:cond delay="0"/>
                                  </p:stCondLst>
                                  <p:childTnLst>
                                    <p:set>
                                      <p:cBhvr>
                                        <p:cTn id="114" dur="1" fill="hold">
                                          <p:stCondLst>
                                            <p:cond delay="499"/>
                                          </p:stCondLst>
                                        </p:cTn>
                                        <p:tgtEl>
                                          <p:spTgt spid="217091"/>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nodeType="clickEffect">
                                  <p:stCondLst>
                                    <p:cond delay="0"/>
                                  </p:stCondLst>
                                  <p:childTnLst>
                                    <p:set>
                                      <p:cBhvr>
                                        <p:cTn id="118" dur="1" fill="hold">
                                          <p:stCondLst>
                                            <p:cond delay="0"/>
                                          </p:stCondLst>
                                        </p:cTn>
                                        <p:tgtEl>
                                          <p:spTgt spid="217104"/>
                                        </p:tgtEl>
                                        <p:attrNameLst>
                                          <p:attrName>style.visibility</p:attrName>
                                        </p:attrNameLst>
                                      </p:cBhvr>
                                      <p:to>
                                        <p:strVal val="visible"/>
                                      </p:to>
                                    </p:set>
                                    <p:animEffect transition="in" filter="wipe(down)">
                                      <p:cBhvr>
                                        <p:cTn id="119" dur="500"/>
                                        <p:tgtEl>
                                          <p:spTgt spid="21710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xit" presetSubtype="0" fill="hold" nodeType="clickEffect">
                                  <p:stCondLst>
                                    <p:cond delay="0"/>
                                  </p:stCondLst>
                                  <p:childTnLst>
                                    <p:animEffect transition="out" filter="fade">
                                      <p:cBhvr>
                                        <p:cTn id="123" dur="500"/>
                                        <p:tgtEl>
                                          <p:spTgt spid="217104"/>
                                        </p:tgtEl>
                                      </p:cBhvr>
                                    </p:animEffect>
                                    <p:set>
                                      <p:cBhvr>
                                        <p:cTn id="124" dur="1" fill="hold">
                                          <p:stCondLst>
                                            <p:cond delay="499"/>
                                          </p:stCondLst>
                                        </p:cTn>
                                        <p:tgtEl>
                                          <p:spTgt spid="217104"/>
                                        </p:tgtEl>
                                        <p:attrNameLst>
                                          <p:attrName>style.visibility</p:attrName>
                                        </p:attrNameLst>
                                      </p:cBhvr>
                                      <p:to>
                                        <p:strVal val="hidden"/>
                                      </p:to>
                                    </p:set>
                                  </p:childTnLst>
                                </p:cTn>
                              </p:par>
                            </p:childTnLst>
                          </p:cTn>
                        </p:par>
                        <p:par>
                          <p:cTn id="125" fill="hold" nodeType="afterGroup">
                            <p:stCondLst>
                              <p:cond delay="500"/>
                            </p:stCondLst>
                            <p:childTnLst>
                              <p:par>
                                <p:cTn id="126" presetID="9" presetClass="entr" presetSubtype="0" fill="hold" nodeType="afterEffect">
                                  <p:stCondLst>
                                    <p:cond delay="0"/>
                                  </p:stCondLst>
                                  <p:childTnLst>
                                    <p:set>
                                      <p:cBhvr>
                                        <p:cTn id="127" dur="1" fill="hold">
                                          <p:stCondLst>
                                            <p:cond delay="0"/>
                                          </p:stCondLst>
                                        </p:cTn>
                                        <p:tgtEl>
                                          <p:spTgt spid="217100"/>
                                        </p:tgtEl>
                                        <p:attrNameLst>
                                          <p:attrName>style.visibility</p:attrName>
                                        </p:attrNameLst>
                                      </p:cBhvr>
                                      <p:to>
                                        <p:strVal val="visible"/>
                                      </p:to>
                                    </p:set>
                                    <p:animEffect transition="in" filter="dissolve">
                                      <p:cBhvr>
                                        <p:cTn id="128" dur="500"/>
                                        <p:tgtEl>
                                          <p:spTgt spid="217100"/>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0" presetClass="exit" presetSubtype="0" fill="hold" nodeType="clickEffect">
                                  <p:stCondLst>
                                    <p:cond delay="0"/>
                                  </p:stCondLst>
                                  <p:childTnLst>
                                    <p:animEffect transition="out" filter="fade">
                                      <p:cBhvr>
                                        <p:cTn id="132" dur="500"/>
                                        <p:tgtEl>
                                          <p:spTgt spid="217100"/>
                                        </p:tgtEl>
                                      </p:cBhvr>
                                    </p:animEffect>
                                    <p:set>
                                      <p:cBhvr>
                                        <p:cTn id="133" dur="1" fill="hold">
                                          <p:stCondLst>
                                            <p:cond delay="499"/>
                                          </p:stCondLst>
                                        </p:cTn>
                                        <p:tgtEl>
                                          <p:spTgt spid="217100"/>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nodeType="clickEffect">
                                  <p:stCondLst>
                                    <p:cond delay="0"/>
                                  </p:stCondLst>
                                  <p:childTnLst>
                                    <p:set>
                                      <p:cBhvr>
                                        <p:cTn id="137" dur="1" fill="hold">
                                          <p:stCondLst>
                                            <p:cond delay="499"/>
                                          </p:stCondLst>
                                        </p:cTn>
                                        <p:tgtEl>
                                          <p:spTgt spid="5"/>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1" fill="hold" nodeType="clickEffect">
                                  <p:stCondLst>
                                    <p:cond delay="0"/>
                                  </p:stCondLst>
                                  <p:childTnLst>
                                    <p:set>
                                      <p:cBhvr>
                                        <p:cTn id="141" dur="1" fill="hold">
                                          <p:stCondLst>
                                            <p:cond delay="0"/>
                                          </p:stCondLst>
                                        </p:cTn>
                                        <p:tgtEl>
                                          <p:spTgt spid="217119"/>
                                        </p:tgtEl>
                                        <p:attrNameLst>
                                          <p:attrName>style.visibility</p:attrName>
                                        </p:attrNameLst>
                                      </p:cBhvr>
                                      <p:to>
                                        <p:strVal val="visible"/>
                                      </p:to>
                                    </p:set>
                                    <p:animEffect transition="in" filter="wipe(up)">
                                      <p:cBhvr>
                                        <p:cTn id="142" dur="500"/>
                                        <p:tgtEl>
                                          <p:spTgt spid="217119"/>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xit" presetSubtype="0" fill="hold" nodeType="clickEffect">
                                  <p:stCondLst>
                                    <p:cond delay="0"/>
                                  </p:stCondLst>
                                  <p:childTnLst>
                                    <p:set>
                                      <p:cBhvr>
                                        <p:cTn id="146" dur="1" fill="hold">
                                          <p:stCondLst>
                                            <p:cond delay="499"/>
                                          </p:stCondLst>
                                        </p:cTn>
                                        <p:tgtEl>
                                          <p:spTgt spid="21711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0" presetClass="entr" presetSubtype="0" fill="hold" grpId="0" nodeType="clickEffect">
                                  <p:stCondLst>
                                    <p:cond delay="0"/>
                                  </p:stCondLst>
                                  <p:childTnLst>
                                    <p:set>
                                      <p:cBhvr>
                                        <p:cTn id="150" dur="1" fill="hold">
                                          <p:stCondLst>
                                            <p:cond delay="0"/>
                                          </p:stCondLst>
                                        </p:cTn>
                                        <p:tgtEl>
                                          <p:spTgt spid="217105"/>
                                        </p:tgtEl>
                                        <p:attrNameLst>
                                          <p:attrName>style.visibility</p:attrName>
                                        </p:attrNameLst>
                                      </p:cBhvr>
                                      <p:to>
                                        <p:strVal val="visible"/>
                                      </p:to>
                                    </p:set>
                                    <p:animEffect transition="in" filter="wedge">
                                      <p:cBhvr>
                                        <p:cTn id="151" dur="500"/>
                                        <p:tgtEl>
                                          <p:spTgt spid="217105"/>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0" presetClass="exit" presetSubtype="0" fill="hold" grpId="1" nodeType="clickEffect">
                                  <p:stCondLst>
                                    <p:cond delay="0"/>
                                  </p:stCondLst>
                                  <p:childTnLst>
                                    <p:animEffect transition="out" filter="fade">
                                      <p:cBhvr>
                                        <p:cTn id="155" dur="500"/>
                                        <p:tgtEl>
                                          <p:spTgt spid="217105"/>
                                        </p:tgtEl>
                                      </p:cBhvr>
                                    </p:animEffect>
                                    <p:set>
                                      <p:cBhvr>
                                        <p:cTn id="156" dur="1" fill="hold">
                                          <p:stCondLst>
                                            <p:cond delay="499"/>
                                          </p:stCondLst>
                                        </p:cTn>
                                        <p:tgtEl>
                                          <p:spTgt spid="217105"/>
                                        </p:tgtEl>
                                        <p:attrNameLst>
                                          <p:attrName>style.visibility</p:attrName>
                                        </p:attrNameLst>
                                      </p:cBhvr>
                                      <p:to>
                                        <p:strVal val="hidden"/>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2" presetClass="entr" presetSubtype="4" fill="hold" nodeType="clickEffect">
                                  <p:stCondLst>
                                    <p:cond delay="0"/>
                                  </p:stCondLst>
                                  <p:childTnLst>
                                    <p:set>
                                      <p:cBhvr>
                                        <p:cTn id="160" dur="1" fill="hold">
                                          <p:stCondLst>
                                            <p:cond delay="0"/>
                                          </p:stCondLst>
                                        </p:cTn>
                                        <p:tgtEl>
                                          <p:spTgt spid="217115"/>
                                        </p:tgtEl>
                                        <p:attrNameLst>
                                          <p:attrName>style.visibility</p:attrName>
                                        </p:attrNameLst>
                                      </p:cBhvr>
                                      <p:to>
                                        <p:strVal val="visible"/>
                                      </p:to>
                                    </p:set>
                                    <p:animEffect transition="in" filter="wipe(down)">
                                      <p:cBhvr>
                                        <p:cTn id="161" dur="500"/>
                                        <p:tgtEl>
                                          <p:spTgt spid="217115"/>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xit" presetSubtype="0" fill="hold" nodeType="clickEffect">
                                  <p:stCondLst>
                                    <p:cond delay="0"/>
                                  </p:stCondLst>
                                  <p:childTnLst>
                                    <p:set>
                                      <p:cBhvr>
                                        <p:cTn id="165" dur="1" fill="hold">
                                          <p:stCondLst>
                                            <p:cond delay="499"/>
                                          </p:stCondLst>
                                        </p:cTn>
                                        <p:tgtEl>
                                          <p:spTgt spid="217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05" grpId="0" animBg="1"/>
      <p:bldP spid="217105"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Palms to Palms</a:t>
            </a:r>
          </a:p>
        </p:txBody>
      </p:sp>
    </p:spTree>
    <p:extLst>
      <p:ext uri="{BB962C8B-B14F-4D97-AF65-F5344CB8AC3E}">
        <p14:creationId xmlns:p14="http://schemas.microsoft.com/office/powerpoint/2010/main" val="374213553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21341" y="16004"/>
            <a:ext cx="9122659" cy="6841995"/>
          </a:xfrm>
          <a:prstGeom prst="rect">
            <a:avLst/>
          </a:prstGeom>
        </p:spPr>
      </p:pic>
      <p:sp>
        <p:nvSpPr>
          <p:cNvPr id="2" name="Title 1"/>
          <p:cNvSpPr>
            <a:spLocks noGrp="1"/>
          </p:cNvSpPr>
          <p:nvPr>
            <p:ph type="title"/>
          </p:nvPr>
        </p:nvSpPr>
        <p:spPr/>
        <p:txBody>
          <a:bodyPr>
            <a:normAutofit fontScale="90000"/>
          </a:bodyPr>
          <a:lstStyle/>
          <a:p>
            <a:pPr rtl="0" eaLnBrk="1" latinLnBrk="0" hangingPunct="1"/>
            <a:r>
              <a:rPr lang="en-US" sz="6600" kern="1200" dirty="0">
                <a:solidFill>
                  <a:srgbClr val="FFFFFF"/>
                </a:solidFill>
                <a:effectLst>
                  <a:glow rad="190500">
                    <a:srgbClr val="000000">
                      <a:alpha val="75000"/>
                    </a:srgbClr>
                  </a:glow>
                  <a:outerShdw blurRad="50800" dist="38100" dir="2700000" algn="tl" rotWithShape="0">
                    <a:srgbClr val="000000">
                      <a:alpha val="43000"/>
                    </a:srgbClr>
                  </a:outerShdw>
                </a:effectLst>
                <a:latin typeface="Arial"/>
                <a:ea typeface="+mn-ea"/>
                <a:cs typeface="+mn-cs"/>
              </a:rPr>
              <a:t>What</a:t>
            </a:r>
            <a:r>
              <a:rPr lang="mr-IN" sz="6600" kern="1200" dirty="0">
                <a:solidFill>
                  <a:srgbClr val="FFFFFF"/>
                </a:solidFill>
                <a:effectLst>
                  <a:glow rad="190500">
                    <a:srgbClr val="000000">
                      <a:alpha val="75000"/>
                    </a:srgbClr>
                  </a:glow>
                  <a:outerShdw blurRad="50800" dist="38100" dir="2700000" algn="tl" rotWithShape="0">
                    <a:srgbClr val="000000">
                      <a:alpha val="43000"/>
                    </a:srgbClr>
                  </a:outerShdw>
                </a:effectLst>
                <a:latin typeface="Arial"/>
                <a:ea typeface="+mn-ea"/>
                <a:cs typeface="+mn-cs"/>
              </a:rPr>
              <a:t>'</a:t>
            </a:r>
            <a:r>
              <a:rPr lang="en-US" sz="6600" kern="1200" dirty="0">
                <a:solidFill>
                  <a:srgbClr val="FFFFFF"/>
                </a:solidFill>
                <a:effectLst>
                  <a:glow rad="190500">
                    <a:srgbClr val="000000">
                      <a:alpha val="75000"/>
                    </a:srgbClr>
                  </a:glow>
                  <a:outerShdw blurRad="50800" dist="38100" dir="2700000" algn="tl" rotWithShape="0">
                    <a:srgbClr val="000000">
                      <a:alpha val="43000"/>
                    </a:srgbClr>
                  </a:outerShdw>
                </a:effectLst>
                <a:latin typeface="Arial"/>
                <a:ea typeface="+mn-ea"/>
                <a:cs typeface="+mn-cs"/>
              </a:rPr>
              <a:t>s so good about Good Friday?</a:t>
            </a:r>
            <a:endParaRPr lang="en-US" dirty="0"/>
          </a:p>
        </p:txBody>
      </p:sp>
    </p:spTree>
    <p:extLst>
      <p:ext uri="{BB962C8B-B14F-4D97-AF65-F5344CB8AC3E}">
        <p14:creationId xmlns:p14="http://schemas.microsoft.com/office/powerpoint/2010/main" val="10596590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
            <a:ext cx="9144000" cy="6858000"/>
          </a:xfrm>
          <a:prstGeom prst="rect">
            <a:avLst/>
          </a:prstGeom>
        </p:spPr>
      </p:pic>
      <p:sp>
        <p:nvSpPr>
          <p:cNvPr id="2" name="Title 1"/>
          <p:cNvSpPr>
            <a:spLocks noGrp="1"/>
          </p:cNvSpPr>
          <p:nvPr>
            <p:ph type="title"/>
          </p:nvPr>
        </p:nvSpPr>
        <p:spPr>
          <a:xfrm>
            <a:off x="0" y="3560095"/>
            <a:ext cx="9144000" cy="2990001"/>
          </a:xfrm>
        </p:spPr>
        <p:txBody>
          <a:bodyPr>
            <a:normAutofit fontScale="90000"/>
          </a:bodyPr>
          <a:lstStyle/>
          <a:p>
            <a: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How is Christ</a:t>
            </a:r>
            <a:r>
              <a:rPr lang="mr-IN"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a:t>
            </a:r>
            <a: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s death better than any </a:t>
            </a:r>
            <a:r>
              <a:rPr lang="en-US" sz="6600" dirty="0">
                <a:solidFill>
                  <a:srgbClr val="FFFF00"/>
                </a:solidFill>
                <a:effectLst>
                  <a:glow rad="190500">
                    <a:srgbClr val="000000">
                      <a:alpha val="75000"/>
                    </a:srgbClr>
                  </a:glow>
                  <a:outerShdw blurRad="50800" dist="38100" dir="2700000" algn="tl" rotWithShape="0">
                    <a:srgbClr val="000000">
                      <a:alpha val="43000"/>
                    </a:srgbClr>
                  </a:outerShdw>
                </a:effectLst>
                <a:ea typeface="+mn-ea"/>
                <a:cs typeface="+mn-cs"/>
              </a:rPr>
              <a:t>sacrifice</a:t>
            </a:r>
            <a:r>
              <a:rPr lang="en-US" sz="6600" dirty="0">
                <a:solidFill>
                  <a:srgbClr val="FFFFFF"/>
                </a:solidFill>
                <a:effectLst>
                  <a:glow rad="190500">
                    <a:srgbClr val="000000">
                      <a:alpha val="75000"/>
                    </a:srgbClr>
                  </a:glow>
                  <a:outerShdw blurRad="50800" dist="38100" dir="2700000" algn="tl" rotWithShape="0">
                    <a:srgbClr val="000000">
                      <a:alpha val="43000"/>
                    </a:srgbClr>
                  </a:outerShdw>
                </a:effectLst>
                <a:ea typeface="+mn-ea"/>
                <a:cs typeface="+mn-cs"/>
              </a:rPr>
              <a:t>? </a:t>
            </a:r>
            <a:endParaRPr lang="en-US" dirty="0"/>
          </a:p>
        </p:txBody>
      </p:sp>
    </p:spTree>
    <p:extLst>
      <p:ext uri="{BB962C8B-B14F-4D97-AF65-F5344CB8AC3E}">
        <p14:creationId xmlns:p14="http://schemas.microsoft.com/office/powerpoint/2010/main" val="127451656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626D0734-2105-415D-A876-02E2755B03E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4800" b="1" kern="0" dirty="0">
                <a:solidFill>
                  <a:srgbClr val="FFFFFF"/>
                </a:solidFill>
                <a:effectLst>
                  <a:glow rad="228600">
                    <a:srgbClr val="000000"/>
                  </a:glow>
                </a:effectLst>
                <a:latin typeface="Arial"/>
                <a:cs typeface="Arial"/>
              </a:rPr>
              <a:t>C. The Authority of the King</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254236"/>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140</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Matthew 21:12-13, 18-19; Mark 11:12-18; </a:t>
            </a:r>
          </a:p>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Luke 19:45-48</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99934"/>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Jesus curses a fig tree to signify Israel's hypocritical profession of fruit for God and clears the temple to judge as the Messiah</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266316300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97183D1-1797-435E-300D-3B16DA9333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076148" cy="6807111"/>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91011" y="3717032"/>
            <a:ext cx="5957466" cy="1754181"/>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CURSES A FIG TREE</a:t>
            </a:r>
            <a:endParaRPr kumimoji="0" lang="en-US" sz="38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76" name="Picture 3" descr="16_Lost_Coin_1024.jpg                                          00D23280Drive A                        7C26844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867" y="50889"/>
            <a:ext cx="2079808" cy="1099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4211960" y="5315832"/>
            <a:ext cx="5284787" cy="676963"/>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11:12-14</a:t>
            </a:r>
          </a:p>
        </p:txBody>
      </p:sp>
    </p:spTree>
    <p:extLst>
      <p:ext uri="{BB962C8B-B14F-4D97-AF65-F5344CB8AC3E}">
        <p14:creationId xmlns:p14="http://schemas.microsoft.com/office/powerpoint/2010/main" val="199486212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35E2A246-D15B-E42C-F87F-DFEB118843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059930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EED9229-C1AE-B258-B677-895AE5C3F2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127946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6002A93-3FC1-816B-B3BD-B0F68C4045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864344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1030" descr="triumphal-entry-zoo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6" name="Rectangle 1026"/>
          <p:cNvSpPr>
            <a:spLocks noGrp="1" noChangeArrowheads="1"/>
          </p:cNvSpPr>
          <p:nvPr>
            <p:ph type="ctrTitle"/>
          </p:nvPr>
        </p:nvSpPr>
        <p:spPr>
          <a:xfrm>
            <a:off x="4572000" y="0"/>
            <a:ext cx="4572000" cy="762000"/>
          </a:xfrm>
          <a:effectLst>
            <a:outerShdw blurRad="63500" dist="35921" dir="2700000" algn="ctr" rotWithShape="0">
              <a:srgbClr val="000000">
                <a:alpha val="74998"/>
              </a:srgbClr>
            </a:outerShdw>
          </a:effectLst>
        </p:spPr>
        <p:txBody>
          <a:bodyPr/>
          <a:lstStyle/>
          <a:p>
            <a:pPr>
              <a:defRPr/>
            </a:pPr>
            <a:r>
              <a:rPr lang="en-US" dirty="0">
                <a:effectLst>
                  <a:outerShdw blurRad="38100" dist="38100" dir="2700000" algn="tl">
                    <a:srgbClr val="000000"/>
                  </a:outerShdw>
                </a:effectLst>
                <a:latin typeface="Arial" charset="0"/>
                <a:ea typeface="ＭＳ Ｐゴシック" charset="0"/>
                <a:cs typeface="ＭＳ Ｐゴシック" charset="0"/>
              </a:rPr>
              <a:t>Triumphal Entry</a:t>
            </a:r>
          </a:p>
        </p:txBody>
      </p:sp>
      <p:sp>
        <p:nvSpPr>
          <p:cNvPr id="98311" name="Rectangle 1031"/>
          <p:cNvSpPr>
            <a:spLocks noChangeArrowheads="1"/>
          </p:cNvSpPr>
          <p:nvPr/>
        </p:nvSpPr>
        <p:spPr bwMode="auto">
          <a:xfrm>
            <a:off x="215900" y="0"/>
            <a:ext cx="4572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2075" tIns="46038" rIns="92075" bIns="4603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charset="0"/>
                <a:ea typeface="ＭＳ Ｐゴシック" charset="0"/>
              </a:rPr>
              <a:t>Zech. 9:9</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4"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0"/>
            <a:ext cx="9169400" cy="6858000"/>
          </a:xfrm>
          <a:prstGeom prst="rect">
            <a:avLst/>
          </a:prstGeom>
          <a:noFill/>
          <a:ln w="76200">
            <a:solidFill>
              <a:srgbClr val="FF0000"/>
            </a:solidFill>
            <a:miter lim="800000"/>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pic>
      <p:sp>
        <p:nvSpPr>
          <p:cNvPr id="572418" name="Rectangle 2"/>
          <p:cNvSpPr>
            <a:spLocks noGrp="1" noRot="1" noChangeArrowheads="1"/>
          </p:cNvSpPr>
          <p:nvPr>
            <p:ph type="title"/>
          </p:nvPr>
        </p:nvSpPr>
        <p:spPr>
          <a:xfrm>
            <a:off x="0" y="35"/>
            <a:ext cx="2209800" cy="1173163"/>
          </a:xfrm>
          <a:solidFill>
            <a:schemeClr val="bg2"/>
          </a:solidFill>
        </p:spPr>
        <p:txBody>
          <a:bodyPr/>
          <a:lstStyle/>
          <a:p>
            <a:pPr eaLnBrk="1" hangingPunct="1"/>
            <a:r>
              <a:rPr lang="en-US" sz="3600" dirty="0">
                <a:solidFill>
                  <a:srgbClr val="FFFFFF"/>
                </a:solidFill>
                <a:effectLst/>
                <a:latin typeface="Arial" charset="0"/>
                <a:ea typeface="ＭＳ Ｐゴシック" charset="0"/>
                <a:cs typeface="Arial" charset="0"/>
              </a:rPr>
              <a:t>Passion Week</a:t>
            </a:r>
            <a:endParaRPr lang="en-US" sz="4000" dirty="0">
              <a:solidFill>
                <a:srgbClr val="FFFFFF"/>
              </a:solidFill>
              <a:effectLst/>
              <a:latin typeface="Arial" charset="0"/>
              <a:ea typeface="ＭＳ Ｐゴシック" charset="0"/>
              <a:cs typeface="Arial" charset="0"/>
            </a:endParaRPr>
          </a:p>
        </p:txBody>
      </p:sp>
      <p:sp>
        <p:nvSpPr>
          <p:cNvPr id="269317" name="Freeform 5"/>
          <p:cNvSpPr>
            <a:spLocks/>
          </p:cNvSpPr>
          <p:nvPr/>
        </p:nvSpPr>
        <p:spPr bwMode="auto">
          <a:xfrm>
            <a:off x="5791200" y="4646659"/>
            <a:ext cx="1447800" cy="460283"/>
          </a:xfrm>
          <a:custGeom>
            <a:avLst/>
            <a:gdLst>
              <a:gd name="T0" fmla="*/ 2147483647 w 832"/>
              <a:gd name="T1" fmla="*/ 2147483647 h 1600"/>
              <a:gd name="T2" fmla="*/ 2147483647 w 832"/>
              <a:gd name="T3" fmla="*/ 2147483647 h 1600"/>
              <a:gd name="T4" fmla="*/ 2147483647 w 832"/>
              <a:gd name="T5" fmla="*/ 2147483647 h 1600"/>
              <a:gd name="T6" fmla="*/ 2147483647 w 832"/>
              <a:gd name="T7" fmla="*/ 2147483647 h 1600"/>
              <a:gd name="T8" fmla="*/ 2147483647 w 832"/>
              <a:gd name="T9" fmla="*/ 2147483647 h 1600"/>
              <a:gd name="T10" fmla="*/ 2147483647 w 832"/>
              <a:gd name="T11" fmla="*/ 2147483647 h 1600"/>
              <a:gd name="T12" fmla="*/ 2147483647 w 832"/>
              <a:gd name="T13" fmla="*/ 2147483647 h 1600"/>
              <a:gd name="T14" fmla="*/ 2147483647 w 832"/>
              <a:gd name="T15" fmla="*/ 2147483647 h 1600"/>
              <a:gd name="T16" fmla="*/ 2147483647 w 832"/>
              <a:gd name="T17" fmla="*/ 2147483647 h 1600"/>
              <a:gd name="T18" fmla="*/ 2147483647 w 832"/>
              <a:gd name="T19" fmla="*/ 2147483647 h 1600"/>
              <a:gd name="T20" fmla="*/ 2147483647 w 832"/>
              <a:gd name="T21" fmla="*/ 2147483647 h 1600"/>
              <a:gd name="T22" fmla="*/ 2147483647 w 832"/>
              <a:gd name="T23" fmla="*/ 2147483647 h 1600"/>
              <a:gd name="T24" fmla="*/ 2147483647 w 832"/>
              <a:gd name="T25" fmla="*/ 2147483647 h 1600"/>
              <a:gd name="T26" fmla="*/ 0 w 832"/>
              <a:gd name="T27" fmla="*/ 0 h 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2"/>
              <a:gd name="T43" fmla="*/ 0 h 1600"/>
              <a:gd name="T44" fmla="*/ 832 w 832"/>
              <a:gd name="T45" fmla="*/ 1600 h 16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2" h="1600">
                <a:moveTo>
                  <a:pt x="832" y="1600"/>
                </a:moveTo>
                <a:cubicBezTo>
                  <a:pt x="817" y="1556"/>
                  <a:pt x="798" y="1513"/>
                  <a:pt x="753" y="1498"/>
                </a:cubicBezTo>
                <a:cubicBezTo>
                  <a:pt x="704" y="1449"/>
                  <a:pt x="654" y="1402"/>
                  <a:pt x="588" y="1380"/>
                </a:cubicBezTo>
                <a:cubicBezTo>
                  <a:pt x="549" y="1321"/>
                  <a:pt x="508" y="1266"/>
                  <a:pt x="471" y="1208"/>
                </a:cubicBezTo>
                <a:cubicBezTo>
                  <a:pt x="462" y="1168"/>
                  <a:pt x="457" y="1128"/>
                  <a:pt x="447" y="1090"/>
                </a:cubicBezTo>
                <a:cubicBezTo>
                  <a:pt x="428" y="945"/>
                  <a:pt x="425" y="681"/>
                  <a:pt x="361" y="533"/>
                </a:cubicBezTo>
                <a:cubicBezTo>
                  <a:pt x="353" y="515"/>
                  <a:pt x="337" y="503"/>
                  <a:pt x="330" y="486"/>
                </a:cubicBezTo>
                <a:cubicBezTo>
                  <a:pt x="320" y="463"/>
                  <a:pt x="323" y="433"/>
                  <a:pt x="306" y="416"/>
                </a:cubicBezTo>
                <a:cubicBezTo>
                  <a:pt x="287" y="397"/>
                  <a:pt x="264" y="382"/>
                  <a:pt x="251" y="361"/>
                </a:cubicBezTo>
                <a:cubicBezTo>
                  <a:pt x="232" y="332"/>
                  <a:pt x="214" y="303"/>
                  <a:pt x="196" y="274"/>
                </a:cubicBezTo>
                <a:cubicBezTo>
                  <a:pt x="188" y="261"/>
                  <a:pt x="173" y="235"/>
                  <a:pt x="173" y="235"/>
                </a:cubicBezTo>
                <a:cubicBezTo>
                  <a:pt x="161" y="188"/>
                  <a:pt x="135" y="135"/>
                  <a:pt x="94" y="110"/>
                </a:cubicBezTo>
                <a:cubicBezTo>
                  <a:pt x="76" y="82"/>
                  <a:pt x="66" y="65"/>
                  <a:pt x="39" y="47"/>
                </a:cubicBezTo>
                <a:cubicBezTo>
                  <a:pt x="28" y="11"/>
                  <a:pt x="23" y="23"/>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8" name="Freeform 6"/>
          <p:cNvSpPr>
            <a:spLocks/>
          </p:cNvSpPr>
          <p:nvPr/>
        </p:nvSpPr>
        <p:spPr bwMode="auto">
          <a:xfrm>
            <a:off x="3897348" y="2855959"/>
            <a:ext cx="1741487" cy="460283"/>
          </a:xfrm>
          <a:custGeom>
            <a:avLst/>
            <a:gdLst>
              <a:gd name="T0" fmla="*/ 2147483647 w 1145"/>
              <a:gd name="T1" fmla="*/ 2147483647 h 860"/>
              <a:gd name="T2" fmla="*/ 2147483647 w 1145"/>
              <a:gd name="T3" fmla="*/ 2147483647 h 860"/>
              <a:gd name="T4" fmla="*/ 2147483647 w 1145"/>
              <a:gd name="T5" fmla="*/ 2147483647 h 860"/>
              <a:gd name="T6" fmla="*/ 2147483647 w 1145"/>
              <a:gd name="T7" fmla="*/ 2147483647 h 860"/>
              <a:gd name="T8" fmla="*/ 2147483647 w 1145"/>
              <a:gd name="T9" fmla="*/ 2147483647 h 860"/>
              <a:gd name="T10" fmla="*/ 2147483647 w 1145"/>
              <a:gd name="T11" fmla="*/ 2147483647 h 860"/>
              <a:gd name="T12" fmla="*/ 2147483647 w 1145"/>
              <a:gd name="T13" fmla="*/ 2147483647 h 860"/>
              <a:gd name="T14" fmla="*/ 2147483647 w 1145"/>
              <a:gd name="T15" fmla="*/ 2147483647 h 860"/>
              <a:gd name="T16" fmla="*/ 2147483647 w 1145"/>
              <a:gd name="T17" fmla="*/ 2147483647 h 860"/>
              <a:gd name="T18" fmla="*/ 2147483647 w 1145"/>
              <a:gd name="T19" fmla="*/ 2147483647 h 860"/>
              <a:gd name="T20" fmla="*/ 2147483647 w 1145"/>
              <a:gd name="T21" fmla="*/ 2147483647 h 860"/>
              <a:gd name="T22" fmla="*/ 2147483647 w 1145"/>
              <a:gd name="T23" fmla="*/ 2147483647 h 860"/>
              <a:gd name="T24" fmla="*/ 2147483647 w 1145"/>
              <a:gd name="T25" fmla="*/ 2147483647 h 860"/>
              <a:gd name="T26" fmla="*/ 2147483647 w 1145"/>
              <a:gd name="T27" fmla="*/ 2147483647 h 860"/>
              <a:gd name="T28" fmla="*/ 0 w 1145"/>
              <a:gd name="T29" fmla="*/ 0 h 8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5"/>
              <a:gd name="T46" fmla="*/ 0 h 860"/>
              <a:gd name="T47" fmla="*/ 1145 w 1145"/>
              <a:gd name="T48" fmla="*/ 860 h 8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5" h="860">
                <a:moveTo>
                  <a:pt x="1145" y="847"/>
                </a:moveTo>
                <a:cubicBezTo>
                  <a:pt x="1091" y="860"/>
                  <a:pt x="1079" y="833"/>
                  <a:pt x="1027" y="823"/>
                </a:cubicBezTo>
                <a:cubicBezTo>
                  <a:pt x="1011" y="812"/>
                  <a:pt x="993" y="805"/>
                  <a:pt x="980" y="792"/>
                </a:cubicBezTo>
                <a:cubicBezTo>
                  <a:pt x="966" y="778"/>
                  <a:pt x="962" y="758"/>
                  <a:pt x="949" y="745"/>
                </a:cubicBezTo>
                <a:cubicBezTo>
                  <a:pt x="934" y="730"/>
                  <a:pt x="916" y="720"/>
                  <a:pt x="902" y="706"/>
                </a:cubicBezTo>
                <a:cubicBezTo>
                  <a:pt x="888" y="651"/>
                  <a:pt x="848" y="615"/>
                  <a:pt x="816" y="572"/>
                </a:cubicBezTo>
                <a:cubicBezTo>
                  <a:pt x="809" y="563"/>
                  <a:pt x="763" y="490"/>
                  <a:pt x="745" y="470"/>
                </a:cubicBezTo>
                <a:cubicBezTo>
                  <a:pt x="730" y="453"/>
                  <a:pt x="709" y="442"/>
                  <a:pt x="698" y="423"/>
                </a:cubicBezTo>
                <a:cubicBezTo>
                  <a:pt x="657" y="354"/>
                  <a:pt x="617" y="284"/>
                  <a:pt x="573" y="219"/>
                </a:cubicBezTo>
                <a:cubicBezTo>
                  <a:pt x="558" y="198"/>
                  <a:pt x="529" y="140"/>
                  <a:pt x="502" y="125"/>
                </a:cubicBezTo>
                <a:cubicBezTo>
                  <a:pt x="468" y="105"/>
                  <a:pt x="428" y="106"/>
                  <a:pt x="392" y="102"/>
                </a:cubicBezTo>
                <a:cubicBezTo>
                  <a:pt x="366" y="93"/>
                  <a:pt x="337" y="90"/>
                  <a:pt x="314" y="78"/>
                </a:cubicBezTo>
                <a:cubicBezTo>
                  <a:pt x="305" y="73"/>
                  <a:pt x="299" y="63"/>
                  <a:pt x="290" y="62"/>
                </a:cubicBezTo>
                <a:cubicBezTo>
                  <a:pt x="256" y="55"/>
                  <a:pt x="222" y="56"/>
                  <a:pt x="188" y="54"/>
                </a:cubicBezTo>
                <a:cubicBezTo>
                  <a:pt x="125" y="39"/>
                  <a:pt x="65" y="0"/>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9" name="Freeform 7"/>
          <p:cNvSpPr>
            <a:spLocks/>
          </p:cNvSpPr>
          <p:nvPr/>
        </p:nvSpPr>
        <p:spPr bwMode="auto">
          <a:xfrm>
            <a:off x="3884613" y="4037058"/>
            <a:ext cx="3430587"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0" name="Freeform 8"/>
          <p:cNvSpPr>
            <a:spLocks/>
          </p:cNvSpPr>
          <p:nvPr/>
        </p:nvSpPr>
        <p:spPr bwMode="auto">
          <a:xfrm>
            <a:off x="3848100" y="3922759"/>
            <a:ext cx="3390900" cy="460283"/>
          </a:xfrm>
          <a:custGeom>
            <a:avLst/>
            <a:gdLst>
              <a:gd name="T0" fmla="*/ 2147483647 w 2211"/>
              <a:gd name="T1" fmla="*/ 2147483647 h 2510"/>
              <a:gd name="T2" fmla="*/ 2147483647 w 2211"/>
              <a:gd name="T3" fmla="*/ 2147483647 h 2510"/>
              <a:gd name="T4" fmla="*/ 2147483647 w 2211"/>
              <a:gd name="T5" fmla="*/ 2147483647 h 2510"/>
              <a:gd name="T6" fmla="*/ 2147483647 w 2211"/>
              <a:gd name="T7" fmla="*/ 2147483647 h 2510"/>
              <a:gd name="T8" fmla="*/ 2147483647 w 2211"/>
              <a:gd name="T9" fmla="*/ 2147483647 h 2510"/>
              <a:gd name="T10" fmla="*/ 2147483647 w 2211"/>
              <a:gd name="T11" fmla="*/ 2147483647 h 2510"/>
              <a:gd name="T12" fmla="*/ 2147483647 w 2211"/>
              <a:gd name="T13" fmla="*/ 2147483647 h 2510"/>
              <a:gd name="T14" fmla="*/ 2147483647 w 2211"/>
              <a:gd name="T15" fmla="*/ 2147483647 h 2510"/>
              <a:gd name="T16" fmla="*/ 2147483647 w 2211"/>
              <a:gd name="T17" fmla="*/ 2147483647 h 2510"/>
              <a:gd name="T18" fmla="*/ 2147483647 w 2211"/>
              <a:gd name="T19" fmla="*/ 2147483647 h 2510"/>
              <a:gd name="T20" fmla="*/ 2147483647 w 2211"/>
              <a:gd name="T21" fmla="*/ 2147483647 h 2510"/>
              <a:gd name="T22" fmla="*/ 2147483647 w 2211"/>
              <a:gd name="T23" fmla="*/ 2147483647 h 2510"/>
              <a:gd name="T24" fmla="*/ 2147483647 w 2211"/>
              <a:gd name="T25" fmla="*/ 2147483647 h 2510"/>
              <a:gd name="T26" fmla="*/ 2147483647 w 2211"/>
              <a:gd name="T27" fmla="*/ 2147483647 h 2510"/>
              <a:gd name="T28" fmla="*/ 2147483647 w 2211"/>
              <a:gd name="T29" fmla="*/ 2147483647 h 2510"/>
              <a:gd name="T30" fmla="*/ 2147483647 w 2211"/>
              <a:gd name="T31" fmla="*/ 2147483647 h 2510"/>
              <a:gd name="T32" fmla="*/ 2147483647 w 2211"/>
              <a:gd name="T33" fmla="*/ 2147483647 h 2510"/>
              <a:gd name="T34" fmla="*/ 2147483647 w 2211"/>
              <a:gd name="T35" fmla="*/ 2147483647 h 2510"/>
              <a:gd name="T36" fmla="*/ 2147483647 w 2211"/>
              <a:gd name="T37" fmla="*/ 2147483647 h 2510"/>
              <a:gd name="T38" fmla="*/ 2147483647 w 2211"/>
              <a:gd name="T39" fmla="*/ 2147483647 h 2510"/>
              <a:gd name="T40" fmla="*/ 2147483647 w 2211"/>
              <a:gd name="T41" fmla="*/ 2147483647 h 2510"/>
              <a:gd name="T42" fmla="*/ 2147483647 w 2211"/>
              <a:gd name="T43" fmla="*/ 2147483647 h 2510"/>
              <a:gd name="T44" fmla="*/ 2147483647 w 2211"/>
              <a:gd name="T45" fmla="*/ 2147483647 h 2510"/>
              <a:gd name="T46" fmla="*/ 2147483647 w 2211"/>
              <a:gd name="T47" fmla="*/ 2147483647 h 2510"/>
              <a:gd name="T48" fmla="*/ 2147483647 w 2211"/>
              <a:gd name="T49" fmla="*/ 2147483647 h 2510"/>
              <a:gd name="T50" fmla="*/ 2147483647 w 2211"/>
              <a:gd name="T51" fmla="*/ 2147483647 h 2510"/>
              <a:gd name="T52" fmla="*/ 2147483647 w 2211"/>
              <a:gd name="T53" fmla="*/ 2147483647 h 2510"/>
              <a:gd name="T54" fmla="*/ 2147483647 w 2211"/>
              <a:gd name="T55" fmla="*/ 2147483647 h 2510"/>
              <a:gd name="T56" fmla="*/ 2147483647 w 2211"/>
              <a:gd name="T57" fmla="*/ 2147483647 h 2510"/>
              <a:gd name="T58" fmla="*/ 2147483647 w 2211"/>
              <a:gd name="T59" fmla="*/ 2147483647 h 2510"/>
              <a:gd name="T60" fmla="*/ 0 w 2211"/>
              <a:gd name="T61" fmla="*/ 2147483647 h 25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11"/>
              <a:gd name="T94" fmla="*/ 0 h 2510"/>
              <a:gd name="T95" fmla="*/ 2211 w 2211"/>
              <a:gd name="T96" fmla="*/ 2510 h 25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11" h="2510">
                <a:moveTo>
                  <a:pt x="2211" y="2510"/>
                </a:moveTo>
                <a:cubicBezTo>
                  <a:pt x="2177" y="2499"/>
                  <a:pt x="2176" y="2477"/>
                  <a:pt x="2149" y="2456"/>
                </a:cubicBezTo>
                <a:cubicBezTo>
                  <a:pt x="2134" y="2444"/>
                  <a:pt x="2102" y="2424"/>
                  <a:pt x="2102" y="2424"/>
                </a:cubicBezTo>
                <a:cubicBezTo>
                  <a:pt x="2090" y="2407"/>
                  <a:pt x="2073" y="2394"/>
                  <a:pt x="2062" y="2377"/>
                </a:cubicBezTo>
                <a:cubicBezTo>
                  <a:pt x="2057" y="2370"/>
                  <a:pt x="2058" y="2361"/>
                  <a:pt x="2055" y="2354"/>
                </a:cubicBezTo>
                <a:cubicBezTo>
                  <a:pt x="2037" y="2317"/>
                  <a:pt x="2018" y="2279"/>
                  <a:pt x="2000" y="2244"/>
                </a:cubicBezTo>
                <a:cubicBezTo>
                  <a:pt x="1972" y="2190"/>
                  <a:pt x="1949" y="2146"/>
                  <a:pt x="1937" y="2087"/>
                </a:cubicBezTo>
                <a:cubicBezTo>
                  <a:pt x="1926" y="1970"/>
                  <a:pt x="1920" y="1904"/>
                  <a:pt x="1913" y="1773"/>
                </a:cubicBezTo>
                <a:cubicBezTo>
                  <a:pt x="1911" y="1752"/>
                  <a:pt x="1896" y="1648"/>
                  <a:pt x="1890" y="1640"/>
                </a:cubicBezTo>
                <a:cubicBezTo>
                  <a:pt x="1864" y="1606"/>
                  <a:pt x="1844" y="1571"/>
                  <a:pt x="1819" y="1538"/>
                </a:cubicBezTo>
                <a:cubicBezTo>
                  <a:pt x="1812" y="1522"/>
                  <a:pt x="1790" y="1466"/>
                  <a:pt x="1788" y="1452"/>
                </a:cubicBezTo>
                <a:cubicBezTo>
                  <a:pt x="1787" y="1448"/>
                  <a:pt x="1779" y="1398"/>
                  <a:pt x="1772" y="1389"/>
                </a:cubicBezTo>
                <a:cubicBezTo>
                  <a:pt x="1758" y="1371"/>
                  <a:pt x="1725" y="1342"/>
                  <a:pt x="1725" y="1342"/>
                </a:cubicBezTo>
                <a:cubicBezTo>
                  <a:pt x="1709" y="1296"/>
                  <a:pt x="1673" y="1266"/>
                  <a:pt x="1655" y="1224"/>
                </a:cubicBezTo>
                <a:cubicBezTo>
                  <a:pt x="1635" y="1180"/>
                  <a:pt x="1619" y="1135"/>
                  <a:pt x="1600" y="1091"/>
                </a:cubicBezTo>
                <a:cubicBezTo>
                  <a:pt x="1595" y="1080"/>
                  <a:pt x="1591" y="1068"/>
                  <a:pt x="1584" y="1059"/>
                </a:cubicBezTo>
                <a:cubicBezTo>
                  <a:pt x="1570" y="1041"/>
                  <a:pt x="1537" y="1012"/>
                  <a:pt x="1537" y="1012"/>
                </a:cubicBezTo>
                <a:cubicBezTo>
                  <a:pt x="1521" y="966"/>
                  <a:pt x="1489" y="975"/>
                  <a:pt x="1451" y="957"/>
                </a:cubicBezTo>
                <a:cubicBezTo>
                  <a:pt x="1399" y="931"/>
                  <a:pt x="1364" y="884"/>
                  <a:pt x="1317" y="855"/>
                </a:cubicBezTo>
                <a:cubicBezTo>
                  <a:pt x="1295" y="841"/>
                  <a:pt x="1222" y="805"/>
                  <a:pt x="1207" y="785"/>
                </a:cubicBezTo>
                <a:cubicBezTo>
                  <a:pt x="1177" y="745"/>
                  <a:pt x="1130" y="658"/>
                  <a:pt x="1082" y="644"/>
                </a:cubicBezTo>
                <a:cubicBezTo>
                  <a:pt x="1060" y="615"/>
                  <a:pt x="1028" y="595"/>
                  <a:pt x="1011" y="565"/>
                </a:cubicBezTo>
                <a:cubicBezTo>
                  <a:pt x="990" y="529"/>
                  <a:pt x="964" y="484"/>
                  <a:pt x="925" y="471"/>
                </a:cubicBezTo>
                <a:cubicBezTo>
                  <a:pt x="889" y="442"/>
                  <a:pt x="851" y="419"/>
                  <a:pt x="815" y="393"/>
                </a:cubicBezTo>
                <a:cubicBezTo>
                  <a:pt x="801" y="353"/>
                  <a:pt x="784" y="352"/>
                  <a:pt x="753" y="330"/>
                </a:cubicBezTo>
                <a:cubicBezTo>
                  <a:pt x="679" y="276"/>
                  <a:pt x="620" y="187"/>
                  <a:pt x="533" y="157"/>
                </a:cubicBezTo>
                <a:cubicBezTo>
                  <a:pt x="490" y="126"/>
                  <a:pt x="464" y="105"/>
                  <a:pt x="415" y="95"/>
                </a:cubicBezTo>
                <a:cubicBezTo>
                  <a:pt x="399" y="87"/>
                  <a:pt x="384" y="77"/>
                  <a:pt x="368" y="71"/>
                </a:cubicBezTo>
                <a:cubicBezTo>
                  <a:pt x="358" y="66"/>
                  <a:pt x="346" y="67"/>
                  <a:pt x="337" y="63"/>
                </a:cubicBezTo>
                <a:cubicBezTo>
                  <a:pt x="319" y="55"/>
                  <a:pt x="307" y="38"/>
                  <a:pt x="290" y="32"/>
                </a:cubicBezTo>
                <a:cubicBezTo>
                  <a:pt x="208" y="0"/>
                  <a:pt x="79" y="8"/>
                  <a:pt x="0" y="8"/>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1" name="Freeform 9"/>
          <p:cNvSpPr>
            <a:spLocks/>
          </p:cNvSpPr>
          <p:nvPr/>
        </p:nvSpPr>
        <p:spPr bwMode="auto">
          <a:xfrm>
            <a:off x="3897348" y="3009946"/>
            <a:ext cx="1741487" cy="460283"/>
          </a:xfrm>
          <a:custGeom>
            <a:avLst/>
            <a:gdLst>
              <a:gd name="T0" fmla="*/ 0 w 1176"/>
              <a:gd name="T1" fmla="*/ 0 h 816"/>
              <a:gd name="T2" fmla="*/ 2147483647 w 1176"/>
              <a:gd name="T3" fmla="*/ 2147483647 h 816"/>
              <a:gd name="T4" fmla="*/ 2147483647 w 1176"/>
              <a:gd name="T5" fmla="*/ 2147483647 h 816"/>
              <a:gd name="T6" fmla="*/ 2147483647 w 1176"/>
              <a:gd name="T7" fmla="*/ 2147483647 h 816"/>
              <a:gd name="T8" fmla="*/ 2147483647 w 1176"/>
              <a:gd name="T9" fmla="*/ 2147483647 h 816"/>
              <a:gd name="T10" fmla="*/ 2147483647 w 1176"/>
              <a:gd name="T11" fmla="*/ 2147483647 h 816"/>
              <a:gd name="T12" fmla="*/ 2147483647 w 1176"/>
              <a:gd name="T13" fmla="*/ 2147483647 h 816"/>
              <a:gd name="T14" fmla="*/ 2147483647 w 1176"/>
              <a:gd name="T15" fmla="*/ 2147483647 h 816"/>
              <a:gd name="T16" fmla="*/ 2147483647 w 1176"/>
              <a:gd name="T17" fmla="*/ 2147483647 h 816"/>
              <a:gd name="T18" fmla="*/ 2147483647 w 1176"/>
              <a:gd name="T19" fmla="*/ 2147483647 h 816"/>
              <a:gd name="T20" fmla="*/ 2147483647 w 1176"/>
              <a:gd name="T21" fmla="*/ 2147483647 h 816"/>
              <a:gd name="T22" fmla="*/ 2147483647 w 1176"/>
              <a:gd name="T23" fmla="*/ 2147483647 h 816"/>
              <a:gd name="T24" fmla="*/ 2147483647 w 1176"/>
              <a:gd name="T25" fmla="*/ 2147483647 h 816"/>
              <a:gd name="T26" fmla="*/ 2147483647 w 1176"/>
              <a:gd name="T27" fmla="*/ 2147483647 h 816"/>
              <a:gd name="T28" fmla="*/ 2147483647 w 1176"/>
              <a:gd name="T29" fmla="*/ 2147483647 h 816"/>
              <a:gd name="T30" fmla="*/ 2147483647 w 1176"/>
              <a:gd name="T31" fmla="*/ 2147483647 h 816"/>
              <a:gd name="T32" fmla="*/ 2147483647 w 1176"/>
              <a:gd name="T33" fmla="*/ 2147483647 h 816"/>
              <a:gd name="T34" fmla="*/ 2147483647 w 1176"/>
              <a:gd name="T35" fmla="*/ 2147483647 h 816"/>
              <a:gd name="T36" fmla="*/ 2147483647 w 1176"/>
              <a:gd name="T37" fmla="*/ 2147483647 h 816"/>
              <a:gd name="T38" fmla="*/ 2147483647 w 1176"/>
              <a:gd name="T39" fmla="*/ 2147483647 h 816"/>
              <a:gd name="T40" fmla="*/ 2147483647 w 1176"/>
              <a:gd name="T41" fmla="*/ 2147483647 h 8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6"/>
              <a:gd name="T64" fmla="*/ 0 h 816"/>
              <a:gd name="T65" fmla="*/ 1176 w 1176"/>
              <a:gd name="T66" fmla="*/ 816 h 8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6" h="816">
                <a:moveTo>
                  <a:pt x="0" y="0"/>
                </a:moveTo>
                <a:cubicBezTo>
                  <a:pt x="101" y="20"/>
                  <a:pt x="205" y="1"/>
                  <a:pt x="306" y="31"/>
                </a:cubicBezTo>
                <a:cubicBezTo>
                  <a:pt x="343" y="56"/>
                  <a:pt x="390" y="68"/>
                  <a:pt x="424" y="102"/>
                </a:cubicBezTo>
                <a:cubicBezTo>
                  <a:pt x="460" y="138"/>
                  <a:pt x="441" y="128"/>
                  <a:pt x="478" y="141"/>
                </a:cubicBezTo>
                <a:cubicBezTo>
                  <a:pt x="486" y="149"/>
                  <a:pt x="492" y="158"/>
                  <a:pt x="502" y="165"/>
                </a:cubicBezTo>
                <a:cubicBezTo>
                  <a:pt x="508" y="169"/>
                  <a:pt x="519" y="166"/>
                  <a:pt x="525" y="173"/>
                </a:cubicBezTo>
                <a:cubicBezTo>
                  <a:pt x="533" y="183"/>
                  <a:pt x="533" y="200"/>
                  <a:pt x="541" y="212"/>
                </a:cubicBezTo>
                <a:cubicBezTo>
                  <a:pt x="549" y="224"/>
                  <a:pt x="564" y="231"/>
                  <a:pt x="573" y="243"/>
                </a:cubicBezTo>
                <a:cubicBezTo>
                  <a:pt x="587" y="262"/>
                  <a:pt x="592" y="291"/>
                  <a:pt x="612" y="306"/>
                </a:cubicBezTo>
                <a:cubicBezTo>
                  <a:pt x="633" y="321"/>
                  <a:pt x="675" y="353"/>
                  <a:pt x="675" y="353"/>
                </a:cubicBezTo>
                <a:cubicBezTo>
                  <a:pt x="679" y="359"/>
                  <a:pt x="700" y="394"/>
                  <a:pt x="706" y="400"/>
                </a:cubicBezTo>
                <a:cubicBezTo>
                  <a:pt x="725" y="419"/>
                  <a:pt x="755" y="428"/>
                  <a:pt x="776" y="447"/>
                </a:cubicBezTo>
                <a:cubicBezTo>
                  <a:pt x="834" y="498"/>
                  <a:pt x="817" y="504"/>
                  <a:pt x="902" y="533"/>
                </a:cubicBezTo>
                <a:cubicBezTo>
                  <a:pt x="917" y="538"/>
                  <a:pt x="935" y="539"/>
                  <a:pt x="949" y="549"/>
                </a:cubicBezTo>
                <a:cubicBezTo>
                  <a:pt x="964" y="559"/>
                  <a:pt x="996" y="580"/>
                  <a:pt x="996" y="580"/>
                </a:cubicBezTo>
                <a:cubicBezTo>
                  <a:pt x="1006" y="596"/>
                  <a:pt x="1013" y="614"/>
                  <a:pt x="1027" y="628"/>
                </a:cubicBezTo>
                <a:cubicBezTo>
                  <a:pt x="1035" y="635"/>
                  <a:pt x="1044" y="642"/>
                  <a:pt x="1051" y="651"/>
                </a:cubicBezTo>
                <a:cubicBezTo>
                  <a:pt x="1062" y="665"/>
                  <a:pt x="1076" y="680"/>
                  <a:pt x="1082" y="698"/>
                </a:cubicBezTo>
                <a:cubicBezTo>
                  <a:pt x="1084" y="706"/>
                  <a:pt x="1084" y="715"/>
                  <a:pt x="1090" y="722"/>
                </a:cubicBezTo>
                <a:cubicBezTo>
                  <a:pt x="1120" y="761"/>
                  <a:pt x="1128" y="763"/>
                  <a:pt x="1161" y="784"/>
                </a:cubicBezTo>
                <a:cubicBezTo>
                  <a:pt x="1170" y="811"/>
                  <a:pt x="1163" y="801"/>
                  <a:pt x="1176" y="816"/>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2" name="Freeform 10"/>
          <p:cNvSpPr>
            <a:spLocks/>
          </p:cNvSpPr>
          <p:nvPr/>
        </p:nvSpPr>
        <p:spPr bwMode="auto">
          <a:xfrm>
            <a:off x="6019800" y="4799058"/>
            <a:ext cx="1143000" cy="460283"/>
          </a:xfrm>
          <a:custGeom>
            <a:avLst/>
            <a:gdLst>
              <a:gd name="T0" fmla="*/ 0 w 682"/>
              <a:gd name="T1" fmla="*/ 0 h 1310"/>
              <a:gd name="T2" fmla="*/ 2147483647 w 682"/>
              <a:gd name="T3" fmla="*/ 2147483647 h 1310"/>
              <a:gd name="T4" fmla="*/ 2147483647 w 682"/>
              <a:gd name="T5" fmla="*/ 2147483647 h 1310"/>
              <a:gd name="T6" fmla="*/ 2147483647 w 682"/>
              <a:gd name="T7" fmla="*/ 2147483647 h 1310"/>
              <a:gd name="T8" fmla="*/ 2147483647 w 682"/>
              <a:gd name="T9" fmla="*/ 2147483647 h 1310"/>
              <a:gd name="T10" fmla="*/ 2147483647 w 682"/>
              <a:gd name="T11" fmla="*/ 2147483647 h 1310"/>
              <a:gd name="T12" fmla="*/ 2147483647 w 682"/>
              <a:gd name="T13" fmla="*/ 2147483647 h 1310"/>
              <a:gd name="T14" fmla="*/ 2147483647 w 682"/>
              <a:gd name="T15" fmla="*/ 2147483647 h 1310"/>
              <a:gd name="T16" fmla="*/ 2147483647 w 682"/>
              <a:gd name="T17" fmla="*/ 2147483647 h 1310"/>
              <a:gd name="T18" fmla="*/ 2147483647 w 682"/>
              <a:gd name="T19" fmla="*/ 2147483647 h 1310"/>
              <a:gd name="T20" fmla="*/ 2147483647 w 682"/>
              <a:gd name="T21" fmla="*/ 2147483647 h 1310"/>
              <a:gd name="T22" fmla="*/ 2147483647 w 682"/>
              <a:gd name="T23" fmla="*/ 2147483647 h 1310"/>
              <a:gd name="T24" fmla="*/ 2147483647 w 682"/>
              <a:gd name="T25" fmla="*/ 2147483647 h 1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2"/>
              <a:gd name="T40" fmla="*/ 0 h 1310"/>
              <a:gd name="T41" fmla="*/ 682 w 682"/>
              <a:gd name="T42" fmla="*/ 1310 h 1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2" h="1310">
                <a:moveTo>
                  <a:pt x="0" y="0"/>
                </a:moveTo>
                <a:cubicBezTo>
                  <a:pt x="9" y="71"/>
                  <a:pt x="1" y="97"/>
                  <a:pt x="55" y="142"/>
                </a:cubicBezTo>
                <a:cubicBezTo>
                  <a:pt x="80" y="162"/>
                  <a:pt x="93" y="178"/>
                  <a:pt x="125" y="189"/>
                </a:cubicBezTo>
                <a:cubicBezTo>
                  <a:pt x="151" y="240"/>
                  <a:pt x="162" y="296"/>
                  <a:pt x="196" y="345"/>
                </a:cubicBezTo>
                <a:cubicBezTo>
                  <a:pt x="208" y="394"/>
                  <a:pt x="235" y="447"/>
                  <a:pt x="259" y="494"/>
                </a:cubicBezTo>
                <a:cubicBezTo>
                  <a:pt x="267" y="536"/>
                  <a:pt x="278" y="585"/>
                  <a:pt x="306" y="620"/>
                </a:cubicBezTo>
                <a:cubicBezTo>
                  <a:pt x="321" y="640"/>
                  <a:pt x="346" y="653"/>
                  <a:pt x="361" y="675"/>
                </a:cubicBezTo>
                <a:cubicBezTo>
                  <a:pt x="403" y="734"/>
                  <a:pt x="451" y="786"/>
                  <a:pt x="494" y="847"/>
                </a:cubicBezTo>
                <a:cubicBezTo>
                  <a:pt x="515" y="911"/>
                  <a:pt x="532" y="978"/>
                  <a:pt x="549" y="1044"/>
                </a:cubicBezTo>
                <a:cubicBezTo>
                  <a:pt x="554" y="1064"/>
                  <a:pt x="560" y="1103"/>
                  <a:pt x="572" y="1122"/>
                </a:cubicBezTo>
                <a:cubicBezTo>
                  <a:pt x="585" y="1142"/>
                  <a:pt x="605" y="1157"/>
                  <a:pt x="620" y="1177"/>
                </a:cubicBezTo>
                <a:cubicBezTo>
                  <a:pt x="632" y="1215"/>
                  <a:pt x="639" y="1238"/>
                  <a:pt x="659" y="1271"/>
                </a:cubicBezTo>
                <a:cubicBezTo>
                  <a:pt x="666" y="1283"/>
                  <a:pt x="682" y="1310"/>
                  <a:pt x="682" y="1310"/>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3" name="Group 1068"/>
          <p:cNvGrpSpPr>
            <a:grpSpLocks/>
          </p:cNvGrpSpPr>
          <p:nvPr/>
        </p:nvGrpSpPr>
        <p:grpSpPr bwMode="auto">
          <a:xfrm>
            <a:off x="7162800" y="3830011"/>
            <a:ext cx="1981200" cy="536576"/>
            <a:chOff x="4512" y="2316"/>
            <a:chExt cx="1056" cy="260"/>
          </a:xfrm>
        </p:grpSpPr>
        <p:sp>
          <p:nvSpPr>
            <p:cNvPr id="2" name="AutoShape 11"/>
            <p:cNvSpPr>
              <a:spLocks noChangeArrowheads="1"/>
            </p:cNvSpPr>
            <p:nvPr/>
          </p:nvSpPr>
          <p:spPr bwMode="auto">
            <a:xfrm>
              <a:off x="4512" y="2328"/>
              <a:ext cx="1056" cy="248"/>
            </a:xfrm>
            <a:prstGeom prst="roundRect">
              <a:avLst>
                <a:gd name="adj" fmla="val 16667"/>
              </a:avLst>
            </a:prstGeom>
            <a:noFill/>
            <a:ln w="76200">
              <a:solidFill>
                <a:srgbClr val="FF505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505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6" name="Text Box 12"/>
            <p:cNvSpPr txBox="1">
              <a:spLocks noChangeArrowheads="1"/>
            </p:cNvSpPr>
            <p:nvPr/>
          </p:nvSpPr>
          <p:spPr bwMode="auto">
            <a:xfrm>
              <a:off x="4512" y="2316"/>
              <a:ext cx="458" cy="224"/>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rPr>
                <a:t>Fri</a:t>
              </a:r>
            </a:p>
          </p:txBody>
        </p:sp>
      </p:grpSp>
      <p:grpSp>
        <p:nvGrpSpPr>
          <p:cNvPr id="4" name="Group 1067"/>
          <p:cNvGrpSpPr>
            <a:grpSpLocks/>
          </p:cNvGrpSpPr>
          <p:nvPr/>
        </p:nvGrpSpPr>
        <p:grpSpPr bwMode="auto">
          <a:xfrm>
            <a:off x="457201" y="4119565"/>
            <a:ext cx="2133600" cy="517525"/>
            <a:chOff x="288" y="2528"/>
            <a:chExt cx="1200" cy="326"/>
          </a:xfrm>
        </p:grpSpPr>
        <p:sp>
          <p:nvSpPr>
            <p:cNvPr id="370732" name="AutoShape 11"/>
            <p:cNvSpPr>
              <a:spLocks noChangeArrowheads="1"/>
            </p:cNvSpPr>
            <p:nvPr/>
          </p:nvSpPr>
          <p:spPr bwMode="auto">
            <a:xfrm>
              <a:off x="288" y="2532"/>
              <a:ext cx="1200" cy="322"/>
            </a:xfrm>
            <a:prstGeom prst="roundRect">
              <a:avLst>
                <a:gd name="adj" fmla="val 16667"/>
              </a:avLst>
            </a:prstGeom>
            <a:noFill/>
            <a:ln w="76200">
              <a:solidFill>
                <a:schemeClr val="bg1">
                  <a:lumMod val="50000"/>
                </a:schemeClr>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7" name="Text Box 12"/>
            <p:cNvSpPr txBox="1">
              <a:spLocks noChangeArrowheads="1"/>
            </p:cNvSpPr>
            <p:nvPr/>
          </p:nvSpPr>
          <p:spPr bwMode="auto">
            <a:xfrm>
              <a:off x="293" y="2528"/>
              <a:ext cx="1051" cy="291"/>
            </a:xfrm>
            <a:prstGeom prst="rect">
              <a:avLst/>
            </a:prstGeom>
            <a:noFill/>
            <a:ln w="9525">
              <a:solidFill>
                <a:schemeClr val="bg1">
                  <a:lumMod val="50000"/>
                </a:schemeClr>
              </a:solid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FF">
                      <a:lumMod val="50000"/>
                    </a:srgbClr>
                  </a:solidFill>
                  <a:effectLst>
                    <a:outerShdw blurRad="38100" dist="38100" dir="2700000" algn="tl">
                      <a:srgbClr val="000000"/>
                    </a:outerShdw>
                  </a:effectLst>
                  <a:uLnTx/>
                  <a:uFillTx/>
                  <a:latin typeface="Chalkboard" charset="0"/>
                  <a:ea typeface="ＭＳ Ｐゴシック" charset="0"/>
                </a:rPr>
                <a:t>Thurs</a:t>
              </a:r>
            </a:p>
          </p:txBody>
        </p:sp>
      </p:grpSp>
      <p:grpSp>
        <p:nvGrpSpPr>
          <p:cNvPr id="5" name="Group 1064"/>
          <p:cNvGrpSpPr>
            <a:grpSpLocks/>
          </p:cNvGrpSpPr>
          <p:nvPr/>
        </p:nvGrpSpPr>
        <p:grpSpPr bwMode="auto">
          <a:xfrm>
            <a:off x="457200" y="6093036"/>
            <a:ext cx="3962400" cy="543672"/>
            <a:chOff x="384" y="3731"/>
            <a:chExt cx="2352" cy="469"/>
          </a:xfrm>
        </p:grpSpPr>
        <p:sp>
          <p:nvSpPr>
            <p:cNvPr id="572459" name="AutoShape 11"/>
            <p:cNvSpPr>
              <a:spLocks noChangeArrowheads="1"/>
            </p:cNvSpPr>
            <p:nvPr/>
          </p:nvSpPr>
          <p:spPr bwMode="auto">
            <a:xfrm>
              <a:off x="384" y="3759"/>
              <a:ext cx="2352" cy="441"/>
            </a:xfrm>
            <a:prstGeom prst="roundRect">
              <a:avLst>
                <a:gd name="adj" fmla="val 16667"/>
              </a:avLst>
            </a:prstGeom>
            <a:noFill/>
            <a:ln w="76200">
              <a:solidFill>
                <a:srgbClr val="00800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sp>
          <p:nvSpPr>
            <p:cNvPr id="40" name="Text Box 12"/>
            <p:cNvSpPr txBox="1">
              <a:spLocks noChangeArrowheads="1"/>
            </p:cNvSpPr>
            <p:nvPr/>
          </p:nvSpPr>
          <p:spPr bwMode="auto">
            <a:xfrm>
              <a:off x="384" y="3731"/>
              <a:ext cx="624" cy="398"/>
            </a:xfrm>
            <a:prstGeom prst="rect">
              <a:avLst/>
            </a:prstGeom>
            <a:noFill/>
            <a:ln w="9525">
              <a:noFill/>
              <a:miter lim="800000"/>
              <a:headEnd/>
              <a:tailEnd/>
            </a:ln>
            <a:effectLst>
              <a:outerShdw dist="35921" dir="2700000" algn="ctr" rotWithShape="0">
                <a:schemeClr val="bg2">
                  <a:alpha val="50000"/>
                </a:schemeClr>
              </a:outerShdw>
            </a:effec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rPr>
                <a:t>Sun</a:t>
              </a:r>
            </a:p>
          </p:txBody>
        </p:sp>
      </p:grpSp>
      <p:grpSp>
        <p:nvGrpSpPr>
          <p:cNvPr id="8" name="Group 23"/>
          <p:cNvGrpSpPr>
            <a:grpSpLocks/>
          </p:cNvGrpSpPr>
          <p:nvPr/>
        </p:nvGrpSpPr>
        <p:grpSpPr bwMode="auto">
          <a:xfrm>
            <a:off x="4800634" y="4911729"/>
            <a:ext cx="1752599" cy="525463"/>
            <a:chOff x="3216" y="3094"/>
            <a:chExt cx="1104" cy="331"/>
          </a:xfrm>
        </p:grpSpPr>
        <p:sp>
          <p:nvSpPr>
            <p:cNvPr id="572457" name="AutoShape 15"/>
            <p:cNvSpPr>
              <a:spLocks noChangeArrowheads="1"/>
            </p:cNvSpPr>
            <p:nvPr/>
          </p:nvSpPr>
          <p:spPr bwMode="auto">
            <a:xfrm>
              <a:off x="3216" y="3103"/>
              <a:ext cx="1104" cy="322"/>
            </a:xfrm>
            <a:prstGeom prst="roundRect">
              <a:avLst>
                <a:gd name="adj" fmla="val 16667"/>
              </a:avLst>
            </a:prstGeom>
            <a:noFill/>
            <a:ln w="76200">
              <a:solidFill>
                <a:srgbClr val="80008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28" name="Text Box 16"/>
            <p:cNvSpPr txBox="1">
              <a:spLocks noChangeArrowheads="1"/>
            </p:cNvSpPr>
            <p:nvPr/>
          </p:nvSpPr>
          <p:spPr bwMode="auto">
            <a:xfrm>
              <a:off x="3248" y="3094"/>
              <a:ext cx="434"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800080"/>
                  </a:solidFill>
                  <a:effectLst>
                    <a:outerShdw blurRad="38100" dist="38100" dir="2700000" algn="tl">
                      <a:srgbClr val="000000"/>
                    </a:outerShdw>
                  </a:effectLst>
                  <a:uLnTx/>
                  <a:uFillTx/>
                  <a:latin typeface="Chalkboard" charset="0"/>
                  <a:ea typeface="ＭＳ Ｐゴシック" charset="0"/>
                </a:rPr>
                <a:t>Sun</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1" name="Group 21"/>
          <p:cNvGrpSpPr>
            <a:grpSpLocks/>
          </p:cNvGrpSpPr>
          <p:nvPr/>
        </p:nvGrpSpPr>
        <p:grpSpPr bwMode="auto">
          <a:xfrm>
            <a:off x="2362201" y="274639"/>
            <a:ext cx="2438400" cy="511175"/>
            <a:chOff x="1488" y="221"/>
            <a:chExt cx="1536" cy="322"/>
          </a:xfrm>
        </p:grpSpPr>
        <p:sp>
          <p:nvSpPr>
            <p:cNvPr id="572455" name="AutoShape 19"/>
            <p:cNvSpPr>
              <a:spLocks noChangeArrowheads="1"/>
            </p:cNvSpPr>
            <p:nvPr/>
          </p:nvSpPr>
          <p:spPr bwMode="auto">
            <a:xfrm>
              <a:off x="1488" y="221"/>
              <a:ext cx="1536" cy="322"/>
            </a:xfrm>
            <a:prstGeom prst="roundRect">
              <a:avLst>
                <a:gd name="adj" fmla="val 16667"/>
              </a:avLst>
            </a:prstGeom>
            <a:noFill/>
            <a:ln w="76200">
              <a:solidFill>
                <a:srgbClr val="FF000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2" name="Text Box 20"/>
            <p:cNvSpPr txBox="1">
              <a:spLocks noChangeArrowheads="1"/>
            </p:cNvSpPr>
            <p:nvPr/>
          </p:nvSpPr>
          <p:spPr bwMode="auto">
            <a:xfrm>
              <a:off x="1633" y="239"/>
              <a:ext cx="48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rPr>
                <a:t>Mon</a:t>
              </a:r>
            </a:p>
          </p:txBody>
        </p:sp>
      </p:grpSp>
      <p:grpSp>
        <p:nvGrpSpPr>
          <p:cNvPr id="12" name="Group 27"/>
          <p:cNvGrpSpPr>
            <a:grpSpLocks/>
          </p:cNvGrpSpPr>
          <p:nvPr/>
        </p:nvGrpSpPr>
        <p:grpSpPr bwMode="auto">
          <a:xfrm>
            <a:off x="5334000" y="696948"/>
            <a:ext cx="1905000" cy="511175"/>
            <a:chOff x="3360" y="487"/>
            <a:chExt cx="1200" cy="322"/>
          </a:xfrm>
        </p:grpSpPr>
        <p:sp>
          <p:nvSpPr>
            <p:cNvPr id="572453" name="AutoShape 25"/>
            <p:cNvSpPr>
              <a:spLocks noChangeArrowheads="1"/>
            </p:cNvSpPr>
            <p:nvPr/>
          </p:nvSpPr>
          <p:spPr bwMode="auto">
            <a:xfrm>
              <a:off x="3360" y="487"/>
              <a:ext cx="1200" cy="322"/>
            </a:xfrm>
            <a:prstGeom prst="roundRect">
              <a:avLst>
                <a:gd name="adj" fmla="val 16667"/>
              </a:avLst>
            </a:prstGeom>
            <a:noFill/>
            <a:ln w="76200">
              <a:solidFill>
                <a:srgbClr val="FF800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8" name="Text Box 26"/>
            <p:cNvSpPr txBox="1">
              <a:spLocks noChangeArrowheads="1"/>
            </p:cNvSpPr>
            <p:nvPr/>
          </p:nvSpPr>
          <p:spPr bwMode="auto">
            <a:xfrm>
              <a:off x="3360" y="511"/>
              <a:ext cx="50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8000"/>
                  </a:solidFill>
                  <a:effectLst>
                    <a:outerShdw blurRad="38100" dist="38100" dir="2700000" algn="tl">
                      <a:srgbClr val="000000"/>
                    </a:outerShdw>
                  </a:effectLst>
                  <a:uLnTx/>
                  <a:uFillTx/>
                  <a:latin typeface="Chalkboard" charset="0"/>
                  <a:ea typeface="ＭＳ Ｐゴシック" charset="0"/>
                </a:rPr>
                <a:t>Tues</a:t>
              </a:r>
              <a:endParaRPr kumimoji="0" 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endParaRPr>
            </a:p>
          </p:txBody>
        </p:sp>
      </p:grpSp>
      <p:sp>
        <p:nvSpPr>
          <p:cNvPr id="269340" name="Freeform 28"/>
          <p:cNvSpPr>
            <a:spLocks/>
          </p:cNvSpPr>
          <p:nvPr/>
        </p:nvSpPr>
        <p:spPr bwMode="auto">
          <a:xfrm>
            <a:off x="3889375" y="4151359"/>
            <a:ext cx="3425825"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41" name="Freeform 29"/>
          <p:cNvSpPr>
            <a:spLocks/>
          </p:cNvSpPr>
          <p:nvPr/>
        </p:nvSpPr>
        <p:spPr bwMode="auto">
          <a:xfrm>
            <a:off x="4114801" y="4189459"/>
            <a:ext cx="3200400"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8000"/>
            </a:solidFill>
            <a:round/>
            <a:headEnd type="triangle" w="med" len="me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3999" name="Freeform 1055"/>
          <p:cNvSpPr>
            <a:spLocks/>
          </p:cNvSpPr>
          <p:nvPr/>
        </p:nvSpPr>
        <p:spPr bwMode="auto">
          <a:xfrm>
            <a:off x="1628741" y="3197629"/>
            <a:ext cx="6105559" cy="2328453"/>
          </a:xfrm>
          <a:custGeom>
            <a:avLst/>
            <a:gdLst>
              <a:gd name="T0" fmla="*/ 2147483647 w 3336"/>
              <a:gd name="T1" fmla="*/ 2147483647 h 2061"/>
              <a:gd name="T2" fmla="*/ 2147483647 w 3336"/>
              <a:gd name="T3" fmla="*/ 2147483647 h 2061"/>
              <a:gd name="T4" fmla="*/ 2147483647 w 3336"/>
              <a:gd name="T5" fmla="*/ 2147483647 h 2061"/>
              <a:gd name="T6" fmla="*/ 2147483647 w 3336"/>
              <a:gd name="T7" fmla="*/ 2147483647 h 2061"/>
              <a:gd name="T8" fmla="*/ 2147483647 w 3336"/>
              <a:gd name="T9" fmla="*/ 2147483647 h 2061"/>
              <a:gd name="T10" fmla="*/ 2147483647 w 3336"/>
              <a:gd name="T11" fmla="*/ 2147483647 h 2061"/>
              <a:gd name="T12" fmla="*/ 2147483647 w 3336"/>
              <a:gd name="T13" fmla="*/ 2147483647 h 2061"/>
              <a:gd name="T14" fmla="*/ 2147483647 w 3336"/>
              <a:gd name="T15" fmla="*/ 2147483647 h 2061"/>
              <a:gd name="T16" fmla="*/ 2147483647 w 3336"/>
              <a:gd name="T17" fmla="*/ 2147483647 h 2061"/>
              <a:gd name="T18" fmla="*/ 2147483647 w 3336"/>
              <a:gd name="T19" fmla="*/ 2147483647 h 2061"/>
              <a:gd name="T20" fmla="*/ 2147483647 w 3336"/>
              <a:gd name="T21" fmla="*/ 2147483647 h 2061"/>
              <a:gd name="T22" fmla="*/ 2147483647 w 3336"/>
              <a:gd name="T23" fmla="*/ 2147483647 h 2061"/>
              <a:gd name="T24" fmla="*/ 2147483647 w 3336"/>
              <a:gd name="T25" fmla="*/ 2147483647 h 2061"/>
              <a:gd name="T26" fmla="*/ 2147483647 w 3336"/>
              <a:gd name="T27" fmla="*/ 2147483647 h 2061"/>
              <a:gd name="T28" fmla="*/ 2147483647 w 3336"/>
              <a:gd name="T29" fmla="*/ 2147483647 h 2061"/>
              <a:gd name="T30" fmla="*/ 2147483647 w 3336"/>
              <a:gd name="T31" fmla="*/ 2147483647 h 2061"/>
              <a:gd name="T32" fmla="*/ 2147483647 w 3336"/>
              <a:gd name="T33" fmla="*/ 2147483647 h 2061"/>
              <a:gd name="T34" fmla="*/ 2147483647 w 3336"/>
              <a:gd name="T35" fmla="*/ 2147483647 h 2061"/>
              <a:gd name="T36" fmla="*/ 2147483647 w 3336"/>
              <a:gd name="T37" fmla="*/ 2147483647 h 2061"/>
              <a:gd name="T38" fmla="*/ 2147483647 w 3336"/>
              <a:gd name="T39" fmla="*/ 2147483647 h 2061"/>
              <a:gd name="T40" fmla="*/ 2147483647 w 3336"/>
              <a:gd name="T41" fmla="*/ 2147483647 h 2061"/>
              <a:gd name="T42" fmla="*/ 2147483647 w 3336"/>
              <a:gd name="T43" fmla="*/ 2147483647 h 2061"/>
              <a:gd name="T44" fmla="*/ 2147483647 w 3336"/>
              <a:gd name="T45" fmla="*/ 2147483647 h 2061"/>
              <a:gd name="T46" fmla="*/ 2147483647 w 3336"/>
              <a:gd name="T47" fmla="*/ 2147483647 h 2061"/>
              <a:gd name="T48" fmla="*/ 2147483647 w 3336"/>
              <a:gd name="T49" fmla="*/ 2147483647 h 2061"/>
              <a:gd name="T50" fmla="*/ 2147483647 w 3336"/>
              <a:gd name="T51" fmla="*/ 2147483647 h 2061"/>
              <a:gd name="T52" fmla="*/ 2147483647 w 3336"/>
              <a:gd name="T53" fmla="*/ 2147483647 h 2061"/>
              <a:gd name="T54" fmla="*/ 2147483647 w 3336"/>
              <a:gd name="T55" fmla="*/ 2147483647 h 2061"/>
              <a:gd name="T56" fmla="*/ 2147483647 w 3336"/>
              <a:gd name="T57" fmla="*/ 2147483647 h 2061"/>
              <a:gd name="T58" fmla="*/ 2147483647 w 3336"/>
              <a:gd name="T59" fmla="*/ 2147483647 h 2061"/>
              <a:gd name="T60" fmla="*/ 2147483647 w 3336"/>
              <a:gd name="T61" fmla="*/ 2147483647 h 2061"/>
              <a:gd name="T62" fmla="*/ 2147483647 w 3336"/>
              <a:gd name="T63" fmla="*/ 2147483647 h 2061"/>
              <a:gd name="T64" fmla="*/ 2147483647 w 3336"/>
              <a:gd name="T65" fmla="*/ 2147483647 h 2061"/>
              <a:gd name="T66" fmla="*/ 2147483647 w 3336"/>
              <a:gd name="T67" fmla="*/ 2147483647 h 2061"/>
              <a:gd name="T68" fmla="*/ 2147483647 w 3336"/>
              <a:gd name="T69" fmla="*/ 2147483647 h 2061"/>
              <a:gd name="T70" fmla="*/ 2147483647 w 3336"/>
              <a:gd name="T71" fmla="*/ 2147483647 h 2061"/>
              <a:gd name="T72" fmla="*/ 2147483647 w 3336"/>
              <a:gd name="T73" fmla="*/ 2147483647 h 2061"/>
              <a:gd name="T74" fmla="*/ 2147483647 w 3336"/>
              <a:gd name="T75" fmla="*/ 2147483647 h 2061"/>
              <a:gd name="T76" fmla="*/ 2147483647 w 3336"/>
              <a:gd name="T77" fmla="*/ 2147483647 h 2061"/>
              <a:gd name="T78" fmla="*/ 2147483647 w 3336"/>
              <a:gd name="T79" fmla="*/ 2147483647 h 2061"/>
              <a:gd name="T80" fmla="*/ 2147483647 w 3336"/>
              <a:gd name="T81" fmla="*/ 2147483647 h 2061"/>
              <a:gd name="T82" fmla="*/ 2147483647 w 3336"/>
              <a:gd name="T83" fmla="*/ 2147483647 h 2061"/>
              <a:gd name="T84" fmla="*/ 2147483647 w 3336"/>
              <a:gd name="T85" fmla="*/ 2147483647 h 2061"/>
              <a:gd name="T86" fmla="*/ 2147483647 w 3336"/>
              <a:gd name="T87" fmla="*/ 2147483647 h 2061"/>
              <a:gd name="T88" fmla="*/ 0 w 3336"/>
              <a:gd name="T89" fmla="*/ 0 h 20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6"/>
              <a:gd name="T136" fmla="*/ 0 h 2061"/>
              <a:gd name="T137" fmla="*/ 3336 w 3336"/>
              <a:gd name="T138" fmla="*/ 2061 h 20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6" h="2061">
                <a:moveTo>
                  <a:pt x="3336" y="2061"/>
                </a:moveTo>
                <a:cubicBezTo>
                  <a:pt x="3320" y="2003"/>
                  <a:pt x="3280" y="1942"/>
                  <a:pt x="3237" y="1902"/>
                </a:cubicBezTo>
                <a:cubicBezTo>
                  <a:pt x="3226" y="1856"/>
                  <a:pt x="3236" y="1849"/>
                  <a:pt x="3192" y="1827"/>
                </a:cubicBezTo>
                <a:cubicBezTo>
                  <a:pt x="3187" y="1819"/>
                  <a:pt x="3182" y="1810"/>
                  <a:pt x="3177" y="1804"/>
                </a:cubicBezTo>
                <a:cubicBezTo>
                  <a:pt x="3170" y="1795"/>
                  <a:pt x="3160" y="1790"/>
                  <a:pt x="3154" y="1782"/>
                </a:cubicBezTo>
                <a:cubicBezTo>
                  <a:pt x="3142" y="1765"/>
                  <a:pt x="3135" y="1745"/>
                  <a:pt x="3124" y="1729"/>
                </a:cubicBezTo>
                <a:cubicBezTo>
                  <a:pt x="3110" y="1686"/>
                  <a:pt x="3062" y="1615"/>
                  <a:pt x="3019" y="1600"/>
                </a:cubicBezTo>
                <a:cubicBezTo>
                  <a:pt x="3004" y="1581"/>
                  <a:pt x="2985" y="1567"/>
                  <a:pt x="2973" y="1548"/>
                </a:cubicBezTo>
                <a:cubicBezTo>
                  <a:pt x="2936" y="1487"/>
                  <a:pt x="2931" y="1445"/>
                  <a:pt x="2913" y="1382"/>
                </a:cubicBezTo>
                <a:cubicBezTo>
                  <a:pt x="2897" y="1330"/>
                  <a:pt x="2868" y="1284"/>
                  <a:pt x="2853" y="1231"/>
                </a:cubicBezTo>
                <a:cubicBezTo>
                  <a:pt x="2840" y="1185"/>
                  <a:pt x="2840" y="1139"/>
                  <a:pt x="2822" y="1095"/>
                </a:cubicBezTo>
                <a:cubicBezTo>
                  <a:pt x="2800" y="1044"/>
                  <a:pt x="2781" y="1025"/>
                  <a:pt x="2754" y="982"/>
                </a:cubicBezTo>
                <a:cubicBezTo>
                  <a:pt x="2710" y="912"/>
                  <a:pt x="2713" y="878"/>
                  <a:pt x="2634" y="846"/>
                </a:cubicBezTo>
                <a:cubicBezTo>
                  <a:pt x="2623" y="829"/>
                  <a:pt x="2605" y="817"/>
                  <a:pt x="2596" y="800"/>
                </a:cubicBezTo>
                <a:cubicBezTo>
                  <a:pt x="2577" y="764"/>
                  <a:pt x="2581" y="686"/>
                  <a:pt x="2558" y="657"/>
                </a:cubicBezTo>
                <a:cubicBezTo>
                  <a:pt x="2543" y="638"/>
                  <a:pt x="2461" y="612"/>
                  <a:pt x="2438" y="604"/>
                </a:cubicBezTo>
                <a:cubicBezTo>
                  <a:pt x="2429" y="564"/>
                  <a:pt x="2426" y="527"/>
                  <a:pt x="2385" y="514"/>
                </a:cubicBezTo>
                <a:cubicBezTo>
                  <a:pt x="2376" y="500"/>
                  <a:pt x="2362" y="489"/>
                  <a:pt x="2354" y="476"/>
                </a:cubicBezTo>
                <a:cubicBezTo>
                  <a:pt x="2337" y="449"/>
                  <a:pt x="2335" y="430"/>
                  <a:pt x="2309" y="408"/>
                </a:cubicBezTo>
                <a:cubicBezTo>
                  <a:pt x="2292" y="393"/>
                  <a:pt x="2268" y="373"/>
                  <a:pt x="2249" y="363"/>
                </a:cubicBezTo>
                <a:cubicBezTo>
                  <a:pt x="2227" y="352"/>
                  <a:pt x="2221" y="359"/>
                  <a:pt x="2204" y="340"/>
                </a:cubicBezTo>
                <a:cubicBezTo>
                  <a:pt x="2176" y="309"/>
                  <a:pt x="2163" y="287"/>
                  <a:pt x="2143" y="257"/>
                </a:cubicBezTo>
                <a:cubicBezTo>
                  <a:pt x="2108" y="280"/>
                  <a:pt x="2089" y="281"/>
                  <a:pt x="2045" y="287"/>
                </a:cubicBezTo>
                <a:cubicBezTo>
                  <a:pt x="2037" y="289"/>
                  <a:pt x="2030" y="294"/>
                  <a:pt x="2022" y="295"/>
                </a:cubicBezTo>
                <a:cubicBezTo>
                  <a:pt x="1946" y="299"/>
                  <a:pt x="1870" y="291"/>
                  <a:pt x="1796" y="302"/>
                </a:cubicBezTo>
                <a:cubicBezTo>
                  <a:pt x="1780" y="304"/>
                  <a:pt x="1681" y="385"/>
                  <a:pt x="1660" y="393"/>
                </a:cubicBezTo>
                <a:cubicBezTo>
                  <a:pt x="1627" y="403"/>
                  <a:pt x="1584" y="411"/>
                  <a:pt x="1555" y="431"/>
                </a:cubicBezTo>
                <a:cubicBezTo>
                  <a:pt x="1537" y="442"/>
                  <a:pt x="1538" y="453"/>
                  <a:pt x="1517" y="461"/>
                </a:cubicBezTo>
                <a:cubicBezTo>
                  <a:pt x="1474" y="475"/>
                  <a:pt x="1432" y="477"/>
                  <a:pt x="1389" y="483"/>
                </a:cubicBezTo>
                <a:cubicBezTo>
                  <a:pt x="1339" y="504"/>
                  <a:pt x="1283" y="524"/>
                  <a:pt x="1230" y="536"/>
                </a:cubicBezTo>
                <a:cubicBezTo>
                  <a:pt x="1162" y="550"/>
                  <a:pt x="1066" y="551"/>
                  <a:pt x="1004" y="589"/>
                </a:cubicBezTo>
                <a:cubicBezTo>
                  <a:pt x="953" y="619"/>
                  <a:pt x="972" y="618"/>
                  <a:pt x="936" y="665"/>
                </a:cubicBezTo>
                <a:cubicBezTo>
                  <a:pt x="896" y="715"/>
                  <a:pt x="846" y="765"/>
                  <a:pt x="785" y="785"/>
                </a:cubicBezTo>
                <a:cubicBezTo>
                  <a:pt x="741" y="813"/>
                  <a:pt x="749" y="815"/>
                  <a:pt x="687" y="831"/>
                </a:cubicBezTo>
                <a:cubicBezTo>
                  <a:pt x="600" y="823"/>
                  <a:pt x="502" y="820"/>
                  <a:pt x="415" y="800"/>
                </a:cubicBezTo>
                <a:cubicBezTo>
                  <a:pt x="359" y="787"/>
                  <a:pt x="317" y="754"/>
                  <a:pt x="264" y="740"/>
                </a:cubicBezTo>
                <a:cubicBezTo>
                  <a:pt x="255" y="723"/>
                  <a:pt x="245" y="705"/>
                  <a:pt x="241" y="687"/>
                </a:cubicBezTo>
                <a:cubicBezTo>
                  <a:pt x="235" y="660"/>
                  <a:pt x="234" y="606"/>
                  <a:pt x="219" y="582"/>
                </a:cubicBezTo>
                <a:cubicBezTo>
                  <a:pt x="213" y="574"/>
                  <a:pt x="203" y="571"/>
                  <a:pt x="196" y="566"/>
                </a:cubicBezTo>
                <a:cubicBezTo>
                  <a:pt x="158" y="452"/>
                  <a:pt x="201" y="567"/>
                  <a:pt x="166" y="499"/>
                </a:cubicBezTo>
                <a:cubicBezTo>
                  <a:pt x="133" y="435"/>
                  <a:pt x="110" y="321"/>
                  <a:pt x="98" y="249"/>
                </a:cubicBezTo>
                <a:cubicBezTo>
                  <a:pt x="95" y="196"/>
                  <a:pt x="104" y="141"/>
                  <a:pt x="90" y="91"/>
                </a:cubicBezTo>
                <a:cubicBezTo>
                  <a:pt x="85" y="73"/>
                  <a:pt x="45" y="61"/>
                  <a:pt x="45" y="61"/>
                </a:cubicBezTo>
                <a:cubicBezTo>
                  <a:pt x="39" y="42"/>
                  <a:pt x="37" y="29"/>
                  <a:pt x="23" y="15"/>
                </a:cubicBezTo>
                <a:cubicBezTo>
                  <a:pt x="16" y="8"/>
                  <a:pt x="0" y="0"/>
                  <a:pt x="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00" name="Freeform 1056"/>
          <p:cNvSpPr>
            <a:spLocks/>
          </p:cNvSpPr>
          <p:nvPr/>
        </p:nvSpPr>
        <p:spPr bwMode="auto">
          <a:xfrm>
            <a:off x="1964567" y="2348158"/>
            <a:ext cx="3084512" cy="1431109"/>
          </a:xfrm>
          <a:custGeom>
            <a:avLst/>
            <a:gdLst>
              <a:gd name="T0" fmla="*/ 0 w 1770"/>
              <a:gd name="T1" fmla="*/ 2147483647 h 1022"/>
              <a:gd name="T2" fmla="*/ 2147483647 w 1770"/>
              <a:gd name="T3" fmla="*/ 2147483647 h 1022"/>
              <a:gd name="T4" fmla="*/ 2147483647 w 1770"/>
              <a:gd name="T5" fmla="*/ 2147483647 h 1022"/>
              <a:gd name="T6" fmla="*/ 2147483647 w 1770"/>
              <a:gd name="T7" fmla="*/ 2147483647 h 1022"/>
              <a:gd name="T8" fmla="*/ 2147483647 w 1770"/>
              <a:gd name="T9" fmla="*/ 2147483647 h 1022"/>
              <a:gd name="T10" fmla="*/ 2147483647 w 1770"/>
              <a:gd name="T11" fmla="*/ 2147483647 h 1022"/>
              <a:gd name="T12" fmla="*/ 2147483647 w 1770"/>
              <a:gd name="T13" fmla="*/ 2147483647 h 1022"/>
              <a:gd name="T14" fmla="*/ 2147483647 w 1770"/>
              <a:gd name="T15" fmla="*/ 2147483647 h 1022"/>
              <a:gd name="T16" fmla="*/ 2147483647 w 1770"/>
              <a:gd name="T17" fmla="*/ 2147483647 h 1022"/>
              <a:gd name="T18" fmla="*/ 2147483647 w 1770"/>
              <a:gd name="T19" fmla="*/ 2147483647 h 1022"/>
              <a:gd name="T20" fmla="*/ 2147483647 w 1770"/>
              <a:gd name="T21" fmla="*/ 2147483647 h 1022"/>
              <a:gd name="T22" fmla="*/ 2147483647 w 1770"/>
              <a:gd name="T23" fmla="*/ 2147483647 h 1022"/>
              <a:gd name="T24" fmla="*/ 2147483647 w 1770"/>
              <a:gd name="T25" fmla="*/ 2147483647 h 1022"/>
              <a:gd name="T26" fmla="*/ 2147483647 w 1770"/>
              <a:gd name="T27" fmla="*/ 2147483647 h 1022"/>
              <a:gd name="T28" fmla="*/ 2147483647 w 1770"/>
              <a:gd name="T29" fmla="*/ 2147483647 h 1022"/>
              <a:gd name="T30" fmla="*/ 2147483647 w 1770"/>
              <a:gd name="T31" fmla="*/ 2147483647 h 1022"/>
              <a:gd name="T32" fmla="*/ 2147483647 w 1770"/>
              <a:gd name="T33" fmla="*/ 2147483647 h 1022"/>
              <a:gd name="T34" fmla="*/ 2147483647 w 1770"/>
              <a:gd name="T35" fmla="*/ 2147483647 h 1022"/>
              <a:gd name="T36" fmla="*/ 2147483647 w 1770"/>
              <a:gd name="T37" fmla="*/ 2147483647 h 1022"/>
              <a:gd name="T38" fmla="*/ 2147483647 w 1770"/>
              <a:gd name="T39" fmla="*/ 2147483647 h 1022"/>
              <a:gd name="T40" fmla="*/ 2147483647 w 1770"/>
              <a:gd name="T41" fmla="*/ 2147483647 h 1022"/>
              <a:gd name="T42" fmla="*/ 2147483647 w 1770"/>
              <a:gd name="T43" fmla="*/ 2147483647 h 1022"/>
              <a:gd name="T44" fmla="*/ 2147483647 w 1770"/>
              <a:gd name="T45" fmla="*/ 0 h 10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0"/>
              <a:gd name="T70" fmla="*/ 0 h 1022"/>
              <a:gd name="T71" fmla="*/ 1770 w 1770"/>
              <a:gd name="T72" fmla="*/ 1022 h 10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0" h="1022">
                <a:moveTo>
                  <a:pt x="0" y="323"/>
                </a:moveTo>
                <a:cubicBezTo>
                  <a:pt x="8" y="377"/>
                  <a:pt x="3" y="466"/>
                  <a:pt x="56" y="501"/>
                </a:cubicBezTo>
                <a:cubicBezTo>
                  <a:pt x="79" y="536"/>
                  <a:pt x="85" y="575"/>
                  <a:pt x="105" y="614"/>
                </a:cubicBezTo>
                <a:cubicBezTo>
                  <a:pt x="96" y="697"/>
                  <a:pt x="102" y="718"/>
                  <a:pt x="121" y="792"/>
                </a:cubicBezTo>
                <a:cubicBezTo>
                  <a:pt x="127" y="843"/>
                  <a:pt x="121" y="902"/>
                  <a:pt x="178" y="921"/>
                </a:cubicBezTo>
                <a:cubicBezTo>
                  <a:pt x="208" y="967"/>
                  <a:pt x="229" y="992"/>
                  <a:pt x="283" y="1010"/>
                </a:cubicBezTo>
                <a:cubicBezTo>
                  <a:pt x="328" y="1006"/>
                  <a:pt x="384" y="1022"/>
                  <a:pt x="420" y="994"/>
                </a:cubicBezTo>
                <a:cubicBezTo>
                  <a:pt x="436" y="980"/>
                  <a:pt x="443" y="958"/>
                  <a:pt x="460" y="945"/>
                </a:cubicBezTo>
                <a:cubicBezTo>
                  <a:pt x="489" y="920"/>
                  <a:pt x="538" y="900"/>
                  <a:pt x="574" y="889"/>
                </a:cubicBezTo>
                <a:cubicBezTo>
                  <a:pt x="609" y="853"/>
                  <a:pt x="654" y="829"/>
                  <a:pt x="687" y="792"/>
                </a:cubicBezTo>
                <a:cubicBezTo>
                  <a:pt x="707" y="768"/>
                  <a:pt x="696" y="765"/>
                  <a:pt x="727" y="752"/>
                </a:cubicBezTo>
                <a:cubicBezTo>
                  <a:pt x="775" y="731"/>
                  <a:pt x="829" y="715"/>
                  <a:pt x="881" y="703"/>
                </a:cubicBezTo>
                <a:cubicBezTo>
                  <a:pt x="899" y="692"/>
                  <a:pt x="921" y="685"/>
                  <a:pt x="937" y="671"/>
                </a:cubicBezTo>
                <a:cubicBezTo>
                  <a:pt x="972" y="638"/>
                  <a:pt x="962" y="604"/>
                  <a:pt x="1002" y="582"/>
                </a:cubicBezTo>
                <a:cubicBezTo>
                  <a:pt x="1030" y="565"/>
                  <a:pt x="1059" y="560"/>
                  <a:pt x="1091" y="550"/>
                </a:cubicBezTo>
                <a:cubicBezTo>
                  <a:pt x="1159" y="526"/>
                  <a:pt x="1228" y="500"/>
                  <a:pt x="1293" y="469"/>
                </a:cubicBezTo>
                <a:cubicBezTo>
                  <a:pt x="1315" y="433"/>
                  <a:pt x="1408" y="351"/>
                  <a:pt x="1446" y="339"/>
                </a:cubicBezTo>
                <a:cubicBezTo>
                  <a:pt x="1505" y="319"/>
                  <a:pt x="1529" y="316"/>
                  <a:pt x="1568" y="267"/>
                </a:cubicBezTo>
                <a:cubicBezTo>
                  <a:pt x="1575" y="234"/>
                  <a:pt x="1568" y="231"/>
                  <a:pt x="1600" y="218"/>
                </a:cubicBezTo>
                <a:cubicBezTo>
                  <a:pt x="1615" y="211"/>
                  <a:pt x="1648" y="202"/>
                  <a:pt x="1648" y="202"/>
                </a:cubicBezTo>
                <a:cubicBezTo>
                  <a:pt x="1680" y="153"/>
                  <a:pt x="1654" y="114"/>
                  <a:pt x="1705" y="81"/>
                </a:cubicBezTo>
                <a:cubicBezTo>
                  <a:pt x="1712" y="57"/>
                  <a:pt x="1709" y="56"/>
                  <a:pt x="1729" y="40"/>
                </a:cubicBezTo>
                <a:cubicBezTo>
                  <a:pt x="1742" y="29"/>
                  <a:pt x="1770" y="20"/>
                  <a:pt x="177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3" name="Group 1065"/>
          <p:cNvGrpSpPr>
            <a:grpSpLocks/>
          </p:cNvGrpSpPr>
          <p:nvPr/>
        </p:nvGrpSpPr>
        <p:grpSpPr bwMode="auto">
          <a:xfrm>
            <a:off x="457200" y="5526082"/>
            <a:ext cx="3962400" cy="531296"/>
            <a:chOff x="384" y="3264"/>
            <a:chExt cx="2352" cy="472"/>
          </a:xfrm>
        </p:grpSpPr>
        <p:sp>
          <p:nvSpPr>
            <p:cNvPr id="9" name="Text Box 12"/>
            <p:cNvSpPr txBox="1">
              <a:spLocks noChangeArrowheads="1"/>
            </p:cNvSpPr>
            <p:nvPr/>
          </p:nvSpPr>
          <p:spPr bwMode="auto">
            <a:xfrm>
              <a:off x="384" y="3264"/>
              <a:ext cx="1051" cy="410"/>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Chalkboard" charset="0"/>
                  <a:ea typeface="ＭＳ Ｐゴシック" charset="0"/>
                </a:rPr>
                <a:t>Sat</a:t>
              </a:r>
            </a:p>
          </p:txBody>
        </p:sp>
        <p:sp>
          <p:nvSpPr>
            <p:cNvPr id="10" name="AutoShape 11"/>
            <p:cNvSpPr>
              <a:spLocks noChangeArrowheads="1"/>
            </p:cNvSpPr>
            <p:nvPr/>
          </p:nvSpPr>
          <p:spPr bwMode="auto">
            <a:xfrm>
              <a:off x="384" y="3282"/>
              <a:ext cx="2352" cy="454"/>
            </a:xfrm>
            <a:prstGeom prst="roundRect">
              <a:avLst>
                <a:gd name="adj" fmla="val 16667"/>
              </a:avLst>
            </a:prstGeom>
            <a:noFill/>
            <a:ln w="76200">
              <a:solidFill>
                <a:srgbClr val="66330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grpSp>
      <p:grpSp>
        <p:nvGrpSpPr>
          <p:cNvPr id="14" name="Group 1066"/>
          <p:cNvGrpSpPr>
            <a:grpSpLocks/>
          </p:cNvGrpSpPr>
          <p:nvPr/>
        </p:nvGrpSpPr>
        <p:grpSpPr bwMode="auto">
          <a:xfrm>
            <a:off x="457200" y="4954262"/>
            <a:ext cx="3962400" cy="529098"/>
            <a:chOff x="288" y="2977"/>
            <a:chExt cx="2352" cy="472"/>
          </a:xfrm>
        </p:grpSpPr>
        <p:sp>
          <p:nvSpPr>
            <p:cNvPr id="38" name="Text Box 12"/>
            <p:cNvSpPr txBox="1">
              <a:spLocks noChangeArrowheads="1"/>
            </p:cNvSpPr>
            <p:nvPr/>
          </p:nvSpPr>
          <p:spPr bwMode="auto">
            <a:xfrm>
              <a:off x="288" y="2977"/>
              <a:ext cx="1051" cy="412"/>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rPr>
                <a:t>Fri</a:t>
              </a:r>
              <a:endParaRPr kumimoji="0" lang="en-US" sz="2400" b="1" i="0" u="none" strike="noStrike" kern="1200" cap="none" spc="0" normalizeH="0" baseline="0" noProof="0" dirty="0">
                <a:ln>
                  <a:noFill/>
                </a:ln>
                <a:solidFill>
                  <a:srgbClr val="000079"/>
                </a:solidFill>
                <a:effectLst>
                  <a:outerShdw blurRad="38100" dist="38100" dir="2700000" algn="tl">
                    <a:srgbClr val="000000"/>
                  </a:outerShdw>
                </a:effectLst>
                <a:uLnTx/>
                <a:uFillTx/>
                <a:latin typeface="Chalkboard" charset="0"/>
                <a:ea typeface="ＭＳ Ｐゴシック" charset="0"/>
              </a:endParaRPr>
            </a:p>
          </p:txBody>
        </p:sp>
        <p:sp>
          <p:nvSpPr>
            <p:cNvPr id="572450" name="AutoShape 11"/>
            <p:cNvSpPr>
              <a:spLocks noChangeArrowheads="1"/>
            </p:cNvSpPr>
            <p:nvPr/>
          </p:nvSpPr>
          <p:spPr bwMode="auto">
            <a:xfrm>
              <a:off x="288" y="2993"/>
              <a:ext cx="2352" cy="456"/>
            </a:xfrm>
            <a:prstGeom prst="roundRect">
              <a:avLst>
                <a:gd name="adj" fmla="val 16667"/>
              </a:avLst>
            </a:prstGeom>
            <a:noFill/>
            <a:ln w="76200">
              <a:solidFill>
                <a:schemeClr val="bg2"/>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grpSp>
      <p:grpSp>
        <p:nvGrpSpPr>
          <p:cNvPr id="15" name="Group 1074"/>
          <p:cNvGrpSpPr>
            <a:grpSpLocks/>
          </p:cNvGrpSpPr>
          <p:nvPr/>
        </p:nvGrpSpPr>
        <p:grpSpPr bwMode="auto">
          <a:xfrm>
            <a:off x="7162800" y="5486301"/>
            <a:ext cx="1676400" cy="534987"/>
            <a:chOff x="4512" y="3237"/>
            <a:chExt cx="1056" cy="337"/>
          </a:xfrm>
        </p:grpSpPr>
        <p:sp>
          <p:nvSpPr>
            <p:cNvPr id="269323" name="AutoShape 11"/>
            <p:cNvSpPr>
              <a:spLocks noChangeArrowheads="1"/>
            </p:cNvSpPr>
            <p:nvPr/>
          </p:nvSpPr>
          <p:spPr bwMode="auto">
            <a:xfrm>
              <a:off x="4512" y="3252"/>
              <a:ext cx="1056" cy="322"/>
            </a:xfrm>
            <a:prstGeom prst="roundRect">
              <a:avLst>
                <a:gd name="adj" fmla="val 16667"/>
              </a:avLst>
            </a:prstGeom>
            <a:noFill/>
            <a:ln w="76200">
              <a:solidFill>
                <a:srgbClr val="0099CC"/>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99CC"/>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269324" name="Text Box 12"/>
            <p:cNvSpPr txBox="1">
              <a:spLocks noChangeArrowheads="1"/>
            </p:cNvSpPr>
            <p:nvPr/>
          </p:nvSpPr>
          <p:spPr bwMode="auto">
            <a:xfrm>
              <a:off x="4560" y="3237"/>
              <a:ext cx="410"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rPr>
                <a:t>Sat</a:t>
              </a:r>
            </a:p>
          </p:txBody>
        </p:sp>
      </p:grpSp>
      <p:sp>
        <p:nvSpPr>
          <p:cNvPr id="84014" name="Freeform 1070"/>
          <p:cNvSpPr>
            <a:spLocks/>
          </p:cNvSpPr>
          <p:nvPr/>
        </p:nvSpPr>
        <p:spPr bwMode="auto">
          <a:xfrm>
            <a:off x="2277095" y="2218941"/>
            <a:ext cx="2726670" cy="719999"/>
          </a:xfrm>
          <a:custGeom>
            <a:avLst/>
            <a:gdLst>
              <a:gd name="T0" fmla="*/ 2147483647 w 2271"/>
              <a:gd name="T1" fmla="*/ 0 h 1002"/>
              <a:gd name="T2" fmla="*/ 2147483647 w 2271"/>
              <a:gd name="T3" fmla="*/ 2147483647 h 1002"/>
              <a:gd name="T4" fmla="*/ 2147483647 w 2271"/>
              <a:gd name="T5" fmla="*/ 2147483647 h 1002"/>
              <a:gd name="T6" fmla="*/ 2147483647 w 2271"/>
              <a:gd name="T7" fmla="*/ 2147483647 h 1002"/>
              <a:gd name="T8" fmla="*/ 2147483647 w 2271"/>
              <a:gd name="T9" fmla="*/ 2147483647 h 1002"/>
              <a:gd name="T10" fmla="*/ 2147483647 w 2271"/>
              <a:gd name="T11" fmla="*/ 2147483647 h 1002"/>
              <a:gd name="T12" fmla="*/ 2147483647 w 2271"/>
              <a:gd name="T13" fmla="*/ 2147483647 h 1002"/>
              <a:gd name="T14" fmla="*/ 2147483647 w 2271"/>
              <a:gd name="T15" fmla="*/ 2147483647 h 1002"/>
              <a:gd name="T16" fmla="*/ 2147483647 w 2271"/>
              <a:gd name="T17" fmla="*/ 2147483647 h 1002"/>
              <a:gd name="T18" fmla="*/ 2147483647 w 2271"/>
              <a:gd name="T19" fmla="*/ 2147483647 h 1002"/>
              <a:gd name="T20" fmla="*/ 2147483647 w 2271"/>
              <a:gd name="T21" fmla="*/ 2147483647 h 1002"/>
              <a:gd name="T22" fmla="*/ 2147483647 w 2271"/>
              <a:gd name="T23" fmla="*/ 2147483647 h 1002"/>
              <a:gd name="T24" fmla="*/ 2147483647 w 2271"/>
              <a:gd name="T25" fmla="*/ 2147483647 h 1002"/>
              <a:gd name="T26" fmla="*/ 2147483647 w 2271"/>
              <a:gd name="T27" fmla="*/ 2147483647 h 1002"/>
              <a:gd name="T28" fmla="*/ 2147483647 w 2271"/>
              <a:gd name="T29" fmla="*/ 2147483647 h 1002"/>
              <a:gd name="T30" fmla="*/ 2147483647 w 2271"/>
              <a:gd name="T31" fmla="*/ 2147483647 h 1002"/>
              <a:gd name="T32" fmla="*/ 2147483647 w 2271"/>
              <a:gd name="T33" fmla="*/ 2147483647 h 1002"/>
              <a:gd name="T34" fmla="*/ 0 w 2271"/>
              <a:gd name="T35" fmla="*/ 2147483647 h 10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71"/>
              <a:gd name="T55" fmla="*/ 0 h 1002"/>
              <a:gd name="T56" fmla="*/ 2271 w 2271"/>
              <a:gd name="T57" fmla="*/ 1002 h 10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71" h="1002">
                <a:moveTo>
                  <a:pt x="2271" y="0"/>
                </a:moveTo>
                <a:cubicBezTo>
                  <a:pt x="2258" y="39"/>
                  <a:pt x="2239" y="35"/>
                  <a:pt x="2207" y="57"/>
                </a:cubicBezTo>
                <a:cubicBezTo>
                  <a:pt x="2195" y="88"/>
                  <a:pt x="2171" y="91"/>
                  <a:pt x="2158" y="122"/>
                </a:cubicBezTo>
                <a:cubicBezTo>
                  <a:pt x="2141" y="160"/>
                  <a:pt x="2132" y="210"/>
                  <a:pt x="2093" y="235"/>
                </a:cubicBezTo>
                <a:cubicBezTo>
                  <a:pt x="2039" y="267"/>
                  <a:pt x="2099" y="213"/>
                  <a:pt x="2045" y="259"/>
                </a:cubicBezTo>
                <a:cubicBezTo>
                  <a:pt x="2012" y="286"/>
                  <a:pt x="2006" y="341"/>
                  <a:pt x="1972" y="364"/>
                </a:cubicBezTo>
                <a:cubicBezTo>
                  <a:pt x="1881" y="424"/>
                  <a:pt x="1942" y="389"/>
                  <a:pt x="1778" y="445"/>
                </a:cubicBezTo>
                <a:cubicBezTo>
                  <a:pt x="1751" y="472"/>
                  <a:pt x="1734" y="516"/>
                  <a:pt x="1697" y="526"/>
                </a:cubicBezTo>
                <a:cubicBezTo>
                  <a:pt x="1643" y="539"/>
                  <a:pt x="1561" y="558"/>
                  <a:pt x="1520" y="590"/>
                </a:cubicBezTo>
                <a:cubicBezTo>
                  <a:pt x="1437" y="652"/>
                  <a:pt x="1367" y="722"/>
                  <a:pt x="1285" y="784"/>
                </a:cubicBezTo>
                <a:cubicBezTo>
                  <a:pt x="1242" y="815"/>
                  <a:pt x="1278" y="786"/>
                  <a:pt x="1213" y="816"/>
                </a:cubicBezTo>
                <a:cubicBezTo>
                  <a:pt x="1123" y="857"/>
                  <a:pt x="1037" y="909"/>
                  <a:pt x="946" y="946"/>
                </a:cubicBezTo>
                <a:cubicBezTo>
                  <a:pt x="906" y="985"/>
                  <a:pt x="859" y="985"/>
                  <a:pt x="808" y="1002"/>
                </a:cubicBezTo>
                <a:cubicBezTo>
                  <a:pt x="644" y="995"/>
                  <a:pt x="613" y="988"/>
                  <a:pt x="485" y="970"/>
                </a:cubicBezTo>
                <a:cubicBezTo>
                  <a:pt x="458" y="961"/>
                  <a:pt x="438" y="946"/>
                  <a:pt x="412" y="938"/>
                </a:cubicBezTo>
                <a:cubicBezTo>
                  <a:pt x="379" y="837"/>
                  <a:pt x="195" y="838"/>
                  <a:pt x="113" y="816"/>
                </a:cubicBezTo>
                <a:cubicBezTo>
                  <a:pt x="84" y="794"/>
                  <a:pt x="69" y="771"/>
                  <a:pt x="41" y="752"/>
                </a:cubicBezTo>
                <a:cubicBezTo>
                  <a:pt x="28" y="732"/>
                  <a:pt x="16" y="719"/>
                  <a:pt x="0" y="703"/>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5" name="Freeform 1071"/>
          <p:cNvSpPr>
            <a:spLocks/>
          </p:cNvSpPr>
          <p:nvPr/>
        </p:nvSpPr>
        <p:spPr bwMode="auto">
          <a:xfrm>
            <a:off x="2290998" y="1937353"/>
            <a:ext cx="568835" cy="719999"/>
          </a:xfrm>
          <a:custGeom>
            <a:avLst/>
            <a:gdLst>
              <a:gd name="T0" fmla="*/ 0 w 1139"/>
              <a:gd name="T1" fmla="*/ 2147483647 h 1131"/>
              <a:gd name="T2" fmla="*/ 2147483647 w 1139"/>
              <a:gd name="T3" fmla="*/ 2147483647 h 1131"/>
              <a:gd name="T4" fmla="*/ 2147483647 w 1139"/>
              <a:gd name="T5" fmla="*/ 2147483647 h 1131"/>
              <a:gd name="T6" fmla="*/ 2147483647 w 1139"/>
              <a:gd name="T7" fmla="*/ 2147483647 h 1131"/>
              <a:gd name="T8" fmla="*/ 2147483647 w 1139"/>
              <a:gd name="T9" fmla="*/ 2147483647 h 1131"/>
              <a:gd name="T10" fmla="*/ 2147483647 w 1139"/>
              <a:gd name="T11" fmla="*/ 2147483647 h 1131"/>
              <a:gd name="T12" fmla="*/ 2147483647 w 1139"/>
              <a:gd name="T13" fmla="*/ 2147483647 h 1131"/>
              <a:gd name="T14" fmla="*/ 2147483647 w 1139"/>
              <a:gd name="T15" fmla="*/ 2147483647 h 1131"/>
              <a:gd name="T16" fmla="*/ 2147483647 w 1139"/>
              <a:gd name="T17" fmla="*/ 2147483647 h 1131"/>
              <a:gd name="T18" fmla="*/ 2147483647 w 1139"/>
              <a:gd name="T19" fmla="*/ 2147483647 h 1131"/>
              <a:gd name="T20" fmla="*/ 2147483647 w 1139"/>
              <a:gd name="T21" fmla="*/ 2147483647 h 1131"/>
              <a:gd name="T22" fmla="*/ 2147483647 w 1139"/>
              <a:gd name="T23" fmla="*/ 2147483647 h 1131"/>
              <a:gd name="T24" fmla="*/ 2147483647 w 1139"/>
              <a:gd name="T25" fmla="*/ 2147483647 h 1131"/>
              <a:gd name="T26" fmla="*/ 2147483647 w 1139"/>
              <a:gd name="T27" fmla="*/ 2147483647 h 1131"/>
              <a:gd name="T28" fmla="*/ 2147483647 w 1139"/>
              <a:gd name="T29" fmla="*/ 0 h 1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9"/>
              <a:gd name="T46" fmla="*/ 0 h 1131"/>
              <a:gd name="T47" fmla="*/ 1139 w 1139"/>
              <a:gd name="T48" fmla="*/ 1131 h 1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9" h="1131">
                <a:moveTo>
                  <a:pt x="0" y="1131"/>
                </a:moveTo>
                <a:cubicBezTo>
                  <a:pt x="27" y="1112"/>
                  <a:pt x="37" y="1098"/>
                  <a:pt x="48" y="1067"/>
                </a:cubicBezTo>
                <a:cubicBezTo>
                  <a:pt x="50" y="1048"/>
                  <a:pt x="49" y="1028"/>
                  <a:pt x="56" y="1010"/>
                </a:cubicBezTo>
                <a:cubicBezTo>
                  <a:pt x="67" y="977"/>
                  <a:pt x="133" y="971"/>
                  <a:pt x="161" y="962"/>
                </a:cubicBezTo>
                <a:cubicBezTo>
                  <a:pt x="166" y="945"/>
                  <a:pt x="165" y="925"/>
                  <a:pt x="178" y="913"/>
                </a:cubicBezTo>
                <a:cubicBezTo>
                  <a:pt x="221" y="869"/>
                  <a:pt x="236" y="875"/>
                  <a:pt x="291" y="857"/>
                </a:cubicBezTo>
                <a:cubicBezTo>
                  <a:pt x="305" y="827"/>
                  <a:pt x="321" y="781"/>
                  <a:pt x="347" y="760"/>
                </a:cubicBezTo>
                <a:cubicBezTo>
                  <a:pt x="373" y="737"/>
                  <a:pt x="402" y="728"/>
                  <a:pt x="428" y="703"/>
                </a:cubicBezTo>
                <a:cubicBezTo>
                  <a:pt x="442" y="658"/>
                  <a:pt x="474" y="652"/>
                  <a:pt x="517" y="638"/>
                </a:cubicBezTo>
                <a:cubicBezTo>
                  <a:pt x="607" y="561"/>
                  <a:pt x="546" y="623"/>
                  <a:pt x="614" y="525"/>
                </a:cubicBezTo>
                <a:cubicBezTo>
                  <a:pt x="645" y="479"/>
                  <a:pt x="686" y="441"/>
                  <a:pt x="719" y="396"/>
                </a:cubicBezTo>
                <a:cubicBezTo>
                  <a:pt x="787" y="301"/>
                  <a:pt x="852" y="193"/>
                  <a:pt x="945" y="121"/>
                </a:cubicBezTo>
                <a:cubicBezTo>
                  <a:pt x="973" y="98"/>
                  <a:pt x="1008" y="83"/>
                  <a:pt x="1034" y="57"/>
                </a:cubicBezTo>
                <a:cubicBezTo>
                  <a:pt x="1038" y="52"/>
                  <a:pt x="1061" y="27"/>
                  <a:pt x="1067" y="24"/>
                </a:cubicBezTo>
                <a:cubicBezTo>
                  <a:pt x="1087" y="12"/>
                  <a:pt x="1139" y="24"/>
                  <a:pt x="1139" y="0"/>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6" name="Freeform 1072"/>
          <p:cNvSpPr>
            <a:spLocks/>
          </p:cNvSpPr>
          <p:nvPr/>
        </p:nvSpPr>
        <p:spPr bwMode="auto">
          <a:xfrm>
            <a:off x="2860275" y="1477070"/>
            <a:ext cx="184660" cy="460283"/>
          </a:xfrm>
          <a:custGeom>
            <a:avLst/>
            <a:gdLst>
              <a:gd name="T0" fmla="*/ 2147483647 w 396"/>
              <a:gd name="T1" fmla="*/ 2147483647 h 78"/>
              <a:gd name="T2" fmla="*/ 2147483647 w 396"/>
              <a:gd name="T3" fmla="*/ 2147483647 h 78"/>
              <a:gd name="T4" fmla="*/ 2147483647 w 396"/>
              <a:gd name="T5" fmla="*/ 2147483647 h 78"/>
              <a:gd name="T6" fmla="*/ 2147483647 w 396"/>
              <a:gd name="T7" fmla="*/ 2147483647 h 78"/>
              <a:gd name="T8" fmla="*/ 2147483647 w 396"/>
              <a:gd name="T9" fmla="*/ 2147483647 h 78"/>
              <a:gd name="T10" fmla="*/ 0 w 396"/>
              <a:gd name="T11" fmla="*/ 2147483647 h 78"/>
              <a:gd name="T12" fmla="*/ 0 60000 65536"/>
              <a:gd name="T13" fmla="*/ 0 60000 65536"/>
              <a:gd name="T14" fmla="*/ 0 60000 65536"/>
              <a:gd name="T15" fmla="*/ 0 60000 65536"/>
              <a:gd name="T16" fmla="*/ 0 60000 65536"/>
              <a:gd name="T17" fmla="*/ 0 60000 65536"/>
              <a:gd name="T18" fmla="*/ 0 w 396"/>
              <a:gd name="T19" fmla="*/ 0 h 78"/>
              <a:gd name="T20" fmla="*/ 396 w 396"/>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396" h="78">
                <a:moveTo>
                  <a:pt x="396" y="77"/>
                </a:moveTo>
                <a:cubicBezTo>
                  <a:pt x="371" y="72"/>
                  <a:pt x="340" y="78"/>
                  <a:pt x="323" y="61"/>
                </a:cubicBezTo>
                <a:cubicBezTo>
                  <a:pt x="316" y="54"/>
                  <a:pt x="321" y="41"/>
                  <a:pt x="315" y="36"/>
                </a:cubicBezTo>
                <a:cubicBezTo>
                  <a:pt x="306" y="29"/>
                  <a:pt x="293" y="29"/>
                  <a:pt x="283" y="28"/>
                </a:cubicBezTo>
                <a:cubicBezTo>
                  <a:pt x="250" y="24"/>
                  <a:pt x="218" y="22"/>
                  <a:pt x="186" y="20"/>
                </a:cubicBezTo>
                <a:cubicBezTo>
                  <a:pt x="126" y="0"/>
                  <a:pt x="62" y="4"/>
                  <a:pt x="0" y="4"/>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non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7" name="Freeform 1073"/>
          <p:cNvSpPr>
            <a:spLocks/>
          </p:cNvSpPr>
          <p:nvPr/>
        </p:nvSpPr>
        <p:spPr bwMode="auto">
          <a:xfrm>
            <a:off x="1907704" y="1690044"/>
            <a:ext cx="667711" cy="967308"/>
          </a:xfrm>
          <a:custGeom>
            <a:avLst/>
            <a:gdLst>
              <a:gd name="T0" fmla="*/ 2147483647 w 340"/>
              <a:gd name="T1" fmla="*/ 0 h 630"/>
              <a:gd name="T2" fmla="*/ 2147483647 w 340"/>
              <a:gd name="T3" fmla="*/ 2147483647 h 630"/>
              <a:gd name="T4" fmla="*/ 2147483647 w 340"/>
              <a:gd name="T5" fmla="*/ 2147483647 h 630"/>
              <a:gd name="T6" fmla="*/ 2147483647 w 340"/>
              <a:gd name="T7" fmla="*/ 2147483647 h 630"/>
              <a:gd name="T8" fmla="*/ 0 w 340"/>
              <a:gd name="T9" fmla="*/ 2147483647 h 630"/>
              <a:gd name="T10" fmla="*/ 0 60000 65536"/>
              <a:gd name="T11" fmla="*/ 0 60000 65536"/>
              <a:gd name="T12" fmla="*/ 0 60000 65536"/>
              <a:gd name="T13" fmla="*/ 0 60000 65536"/>
              <a:gd name="T14" fmla="*/ 0 60000 65536"/>
              <a:gd name="T15" fmla="*/ 0 w 340"/>
              <a:gd name="T16" fmla="*/ 0 h 630"/>
              <a:gd name="T17" fmla="*/ 340 w 340"/>
              <a:gd name="T18" fmla="*/ 630 h 630"/>
            </a:gdLst>
            <a:ahLst/>
            <a:cxnLst>
              <a:cxn ang="T10">
                <a:pos x="T0" y="T1"/>
              </a:cxn>
              <a:cxn ang="T11">
                <a:pos x="T2" y="T3"/>
              </a:cxn>
              <a:cxn ang="T12">
                <a:pos x="T4" y="T5"/>
              </a:cxn>
              <a:cxn ang="T13">
                <a:pos x="T6" y="T7"/>
              </a:cxn>
              <a:cxn ang="T14">
                <a:pos x="T8" y="T9"/>
              </a:cxn>
            </a:cxnLst>
            <a:rect l="T15" t="T16" r="T17" b="T18"/>
            <a:pathLst>
              <a:path w="340" h="630">
                <a:moveTo>
                  <a:pt x="340" y="0"/>
                </a:moveTo>
                <a:cubicBezTo>
                  <a:pt x="275" y="15"/>
                  <a:pt x="213" y="18"/>
                  <a:pt x="154" y="48"/>
                </a:cubicBezTo>
                <a:cubicBezTo>
                  <a:pt x="125" y="77"/>
                  <a:pt x="97" y="104"/>
                  <a:pt x="73" y="137"/>
                </a:cubicBezTo>
                <a:cubicBezTo>
                  <a:pt x="55" y="244"/>
                  <a:pt x="58" y="351"/>
                  <a:pt x="49" y="460"/>
                </a:cubicBezTo>
                <a:cubicBezTo>
                  <a:pt x="46" y="486"/>
                  <a:pt x="38" y="610"/>
                  <a:pt x="0" y="630"/>
                </a:cubicBezTo>
              </a:path>
            </a:pathLst>
          </a:custGeom>
          <a:noFill/>
          <a:ln w="76200">
            <a:solidFill>
              <a:srgbClr val="11801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6" name="Group 1075"/>
          <p:cNvGrpSpPr>
            <a:grpSpLocks/>
          </p:cNvGrpSpPr>
          <p:nvPr/>
        </p:nvGrpSpPr>
        <p:grpSpPr bwMode="auto">
          <a:xfrm>
            <a:off x="7421598" y="446122"/>
            <a:ext cx="1722437" cy="528638"/>
            <a:chOff x="4776" y="329"/>
            <a:chExt cx="1085" cy="333"/>
          </a:xfrm>
        </p:grpSpPr>
        <p:sp>
          <p:nvSpPr>
            <p:cNvPr id="572445" name="AutoShape 11"/>
            <p:cNvSpPr>
              <a:spLocks noChangeArrowheads="1"/>
            </p:cNvSpPr>
            <p:nvPr/>
          </p:nvSpPr>
          <p:spPr bwMode="auto">
            <a:xfrm>
              <a:off x="4807" y="340"/>
              <a:ext cx="1054" cy="322"/>
            </a:xfrm>
            <a:prstGeom prst="roundRect">
              <a:avLst>
                <a:gd name="adj" fmla="val 16667"/>
              </a:avLst>
            </a:prstGeom>
            <a:noFill/>
            <a:ln w="76200">
              <a:solidFill>
                <a:srgbClr val="6D6D6D"/>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D6D6D"/>
                </a:solidFill>
                <a:effectLst/>
                <a:uLnTx/>
                <a:uFillTx/>
                <a:latin typeface="Garamond" charset="0"/>
                <a:ea typeface="ＭＳ Ｐゴシック" charset="0"/>
                <a:cs typeface="+mn-cs"/>
              </a:endParaRPr>
            </a:p>
          </p:txBody>
        </p:sp>
        <p:sp>
          <p:nvSpPr>
            <p:cNvPr id="36" name="Text Box 12"/>
            <p:cNvSpPr txBox="1">
              <a:spLocks noChangeArrowheads="1"/>
            </p:cNvSpPr>
            <p:nvPr/>
          </p:nvSpPr>
          <p:spPr bwMode="auto">
            <a:xfrm>
              <a:off x="4776" y="329"/>
              <a:ext cx="701" cy="291"/>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rPr>
                <a:t>Wed</a:t>
              </a:r>
            </a:p>
          </p:txBody>
        </p:sp>
      </p:grpSp>
      <p:sp>
        <p:nvSpPr>
          <p:cNvPr id="572443" name="Text Box 30"/>
          <p:cNvSpPr txBox="1">
            <a:spLocks noChangeArrowheads="1"/>
          </p:cNvSpPr>
          <p:nvPr/>
        </p:nvSpPr>
        <p:spPr bwMode="auto">
          <a:xfrm>
            <a:off x="8458200" y="35"/>
            <a:ext cx="685800" cy="396875"/>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9" name="Picture 8" descr="j023794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03800" y="2781300"/>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69317"/>
                                        </p:tgtEl>
                                        <p:attrNameLst>
                                          <p:attrName>style.visibility</p:attrName>
                                        </p:attrNameLst>
                                      </p:cBhvr>
                                      <p:to>
                                        <p:strVal val="visible"/>
                                      </p:to>
                                    </p:set>
                                    <p:animEffect transition="in" filter="wipe(down)">
                                      <p:cBhvr>
                                        <p:cTn id="19" dur="500"/>
                                        <p:tgtEl>
                                          <p:spTgt spid="26931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69317"/>
                                        </p:tgtEl>
                                      </p:cBhvr>
                                    </p:animEffect>
                                    <p:set>
                                      <p:cBhvr>
                                        <p:cTn id="24" dur="1" fill="hold">
                                          <p:stCondLst>
                                            <p:cond delay="499"/>
                                          </p:stCondLst>
                                        </p:cTn>
                                        <p:tgtEl>
                                          <p:spTgt spid="269317"/>
                                        </p:tgtEl>
                                        <p:attrNameLst>
                                          <p:attrName>style.visibility</p:attrName>
                                        </p:attrNameLst>
                                      </p:cBhvr>
                                      <p:to>
                                        <p:strVal val="hidden"/>
                                      </p:to>
                                    </p:set>
                                  </p:childTnLst>
                                </p:cTn>
                              </p:par>
                              <p:par>
                                <p:cTn id="25" presetID="9"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xit" presetSubtype="10" fill="hold" nodeType="clickEffect">
                                  <p:stCondLst>
                                    <p:cond delay="0"/>
                                  </p:stCondLst>
                                  <p:childTnLst>
                                    <p:animEffect transition="out" filter="checkerboard(across)">
                                      <p:cBhvr>
                                        <p:cTn id="31" dur="500"/>
                                        <p:tgtEl>
                                          <p:spTgt spid="49"/>
                                        </p:tgtEl>
                                      </p:cBhvr>
                                    </p:animEffect>
                                    <p:set>
                                      <p:cBhvr>
                                        <p:cTn id="32" dur="1" fill="hold">
                                          <p:stCondLst>
                                            <p:cond delay="499"/>
                                          </p:stCondLst>
                                        </p:cTn>
                                        <p:tgtEl>
                                          <p:spTgt spid="49"/>
                                        </p:tgtEl>
                                        <p:attrNameLst>
                                          <p:attrName>style.visibility</p:attrName>
                                        </p:attrNameLst>
                                      </p:cBhvr>
                                      <p:to>
                                        <p:strVal val="hidden"/>
                                      </p:to>
                                    </p:set>
                                  </p:childTnLst>
                                </p:cTn>
                              </p:par>
                            </p:childTnLst>
                          </p:cTn>
                        </p:par>
                        <p:par>
                          <p:cTn id="33" fill="hold" nodeType="afterGroup">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269318"/>
                                        </p:tgtEl>
                                        <p:attrNameLst>
                                          <p:attrName>style.visibility</p:attrName>
                                        </p:attrNameLst>
                                      </p:cBhvr>
                                      <p:to>
                                        <p:strVal val="visible"/>
                                      </p:to>
                                    </p:set>
                                    <p:animEffect transition="in" filter="wipe(down)">
                                      <p:cBhvr>
                                        <p:cTn id="36" dur="500"/>
                                        <p:tgtEl>
                                          <p:spTgt spid="2693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xit" presetSubtype="10" fill="hold" grpId="1" nodeType="clickEffect">
                                  <p:stCondLst>
                                    <p:cond delay="0"/>
                                  </p:stCondLst>
                                  <p:childTnLst>
                                    <p:animEffect transition="out" filter="blinds(horizontal)">
                                      <p:cBhvr>
                                        <p:cTn id="40" dur="500"/>
                                        <p:tgtEl>
                                          <p:spTgt spid="269318"/>
                                        </p:tgtEl>
                                      </p:cBhvr>
                                    </p:animEffect>
                                    <p:set>
                                      <p:cBhvr>
                                        <p:cTn id="41" dur="1" fill="hold">
                                          <p:stCondLst>
                                            <p:cond delay="499"/>
                                          </p:stCondLst>
                                        </p:cTn>
                                        <p:tgtEl>
                                          <p:spTgt spid="269318"/>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69319"/>
                                        </p:tgtEl>
                                        <p:attrNameLst>
                                          <p:attrName>style.visibility</p:attrName>
                                        </p:attrNameLst>
                                      </p:cBhvr>
                                      <p:to>
                                        <p:strVal val="visible"/>
                                      </p:to>
                                    </p:set>
                                    <p:animEffect transition="in" filter="wipe(up)">
                                      <p:cBhvr>
                                        <p:cTn id="45" dur="500"/>
                                        <p:tgtEl>
                                          <p:spTgt spid="2693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grpId="1" nodeType="clickEffect">
                                  <p:stCondLst>
                                    <p:cond delay="0"/>
                                  </p:stCondLst>
                                  <p:childTnLst>
                                    <p:animEffect transition="out" filter="blinds(horizontal)">
                                      <p:cBhvr>
                                        <p:cTn id="49" dur="500"/>
                                        <p:tgtEl>
                                          <p:spTgt spid="269319"/>
                                        </p:tgtEl>
                                      </p:cBhvr>
                                    </p:animEffect>
                                    <p:set>
                                      <p:cBhvr>
                                        <p:cTn id="50" dur="1" fill="hold">
                                          <p:stCondLst>
                                            <p:cond delay="499"/>
                                          </p:stCondLst>
                                        </p:cTn>
                                        <p:tgtEl>
                                          <p:spTgt spid="26931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4" fill="hold" grpId="0" nodeType="afterEffect">
                                  <p:stCondLst>
                                    <p:cond delay="0"/>
                                  </p:stCondLst>
                                  <p:childTnLst>
                                    <p:set>
                                      <p:cBhvr>
                                        <p:cTn id="57" dur="1" fill="hold">
                                          <p:stCondLst>
                                            <p:cond delay="0"/>
                                          </p:stCondLst>
                                        </p:cTn>
                                        <p:tgtEl>
                                          <p:spTgt spid="269320"/>
                                        </p:tgtEl>
                                        <p:attrNameLst>
                                          <p:attrName>style.visibility</p:attrName>
                                        </p:attrNameLst>
                                      </p:cBhvr>
                                      <p:to>
                                        <p:strVal val="visible"/>
                                      </p:to>
                                    </p:set>
                                    <p:animEffect transition="in" filter="wipe(down)">
                                      <p:cBhvr>
                                        <p:cTn id="58" dur="500"/>
                                        <p:tgtEl>
                                          <p:spTgt spid="269320"/>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xit" presetSubtype="10" fill="hold" grpId="1" nodeType="clickEffect">
                                  <p:stCondLst>
                                    <p:cond delay="0"/>
                                  </p:stCondLst>
                                  <p:childTnLst>
                                    <p:animEffect transition="out" filter="blinds(horizontal)">
                                      <p:cBhvr>
                                        <p:cTn id="62" dur="500"/>
                                        <p:tgtEl>
                                          <p:spTgt spid="269320"/>
                                        </p:tgtEl>
                                      </p:cBhvr>
                                    </p:animEffect>
                                    <p:set>
                                      <p:cBhvr>
                                        <p:cTn id="63" dur="1" fill="hold">
                                          <p:stCondLst>
                                            <p:cond delay="499"/>
                                          </p:stCondLst>
                                        </p:cTn>
                                        <p:tgtEl>
                                          <p:spTgt spid="269320"/>
                                        </p:tgtEl>
                                        <p:attrNameLst>
                                          <p:attrName>style.visibility</p:attrName>
                                        </p:attrNameLst>
                                      </p:cBhvr>
                                      <p:to>
                                        <p:strVal val="hidden"/>
                                      </p:to>
                                    </p:set>
                                  </p:childTnLst>
                                </p:cTn>
                              </p:par>
                            </p:childTnLst>
                          </p:cTn>
                        </p:par>
                        <p:par>
                          <p:cTn id="64" fill="hold" nodeType="afterGroup">
                            <p:stCondLst>
                              <p:cond delay="500"/>
                            </p:stCondLst>
                            <p:childTnLst>
                              <p:par>
                                <p:cTn id="65" presetID="22" presetClass="entr" presetSubtype="1" fill="hold" grpId="0" nodeType="afterEffect">
                                  <p:stCondLst>
                                    <p:cond delay="0"/>
                                  </p:stCondLst>
                                  <p:childTnLst>
                                    <p:set>
                                      <p:cBhvr>
                                        <p:cTn id="66" dur="1" fill="hold">
                                          <p:stCondLst>
                                            <p:cond delay="0"/>
                                          </p:stCondLst>
                                        </p:cTn>
                                        <p:tgtEl>
                                          <p:spTgt spid="269340"/>
                                        </p:tgtEl>
                                        <p:attrNameLst>
                                          <p:attrName>style.visibility</p:attrName>
                                        </p:attrNameLst>
                                      </p:cBhvr>
                                      <p:to>
                                        <p:strVal val="visible"/>
                                      </p:to>
                                    </p:set>
                                    <p:animEffect transition="in" filter="wipe(up)">
                                      <p:cBhvr>
                                        <p:cTn id="67" dur="500"/>
                                        <p:tgtEl>
                                          <p:spTgt spid="26934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 presetClass="exit" presetSubtype="10" fill="hold" grpId="1" nodeType="clickEffect">
                                  <p:stCondLst>
                                    <p:cond delay="0"/>
                                  </p:stCondLst>
                                  <p:childTnLst>
                                    <p:animEffect transition="out" filter="blinds(horizontal)">
                                      <p:cBhvr>
                                        <p:cTn id="71" dur="500"/>
                                        <p:tgtEl>
                                          <p:spTgt spid="269340"/>
                                        </p:tgtEl>
                                      </p:cBhvr>
                                    </p:animEffect>
                                    <p:set>
                                      <p:cBhvr>
                                        <p:cTn id="72" dur="1" fill="hold">
                                          <p:stCondLst>
                                            <p:cond delay="499"/>
                                          </p:stCondLst>
                                        </p:cTn>
                                        <p:tgtEl>
                                          <p:spTgt spid="269340"/>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childTnLst>
                                </p:cTn>
                              </p:par>
                            </p:childTnLst>
                          </p:cTn>
                        </p:par>
                        <p:par>
                          <p:cTn id="77" fill="hold" nodeType="afterGroup">
                            <p:stCondLst>
                              <p:cond delay="0"/>
                            </p:stCondLst>
                            <p:childTnLst>
                              <p:par>
                                <p:cTn id="78" presetID="22" presetClass="entr" presetSubtype="4" fill="hold" grpId="0" nodeType="afterEffect">
                                  <p:stCondLst>
                                    <p:cond delay="0"/>
                                  </p:stCondLst>
                                  <p:childTnLst>
                                    <p:set>
                                      <p:cBhvr>
                                        <p:cTn id="79" dur="1" fill="hold">
                                          <p:stCondLst>
                                            <p:cond delay="0"/>
                                          </p:stCondLst>
                                        </p:cTn>
                                        <p:tgtEl>
                                          <p:spTgt spid="269341"/>
                                        </p:tgtEl>
                                        <p:attrNameLst>
                                          <p:attrName>style.visibility</p:attrName>
                                        </p:attrNameLst>
                                      </p:cBhvr>
                                      <p:to>
                                        <p:strVal val="visible"/>
                                      </p:to>
                                    </p:set>
                                    <p:animEffect transition="in" filter="wipe(down)">
                                      <p:cBhvr>
                                        <p:cTn id="80" dur="500"/>
                                        <p:tgtEl>
                                          <p:spTgt spid="26934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3" presetClass="exit" presetSubtype="10" fill="hold" grpId="1" nodeType="clickEffect">
                                  <p:stCondLst>
                                    <p:cond delay="0"/>
                                  </p:stCondLst>
                                  <p:childTnLst>
                                    <p:animEffect transition="out" filter="blinds(horizontal)">
                                      <p:cBhvr>
                                        <p:cTn id="84" dur="500"/>
                                        <p:tgtEl>
                                          <p:spTgt spid="269341"/>
                                        </p:tgtEl>
                                      </p:cBhvr>
                                    </p:animEffect>
                                    <p:set>
                                      <p:cBhvr>
                                        <p:cTn id="85" dur="1" fill="hold">
                                          <p:stCondLst>
                                            <p:cond delay="499"/>
                                          </p:stCondLst>
                                        </p:cTn>
                                        <p:tgtEl>
                                          <p:spTgt spid="269341"/>
                                        </p:tgtEl>
                                        <p:attrNameLst>
                                          <p:attrName>style.visibility</p:attrName>
                                        </p:attrNameLst>
                                      </p:cBhvr>
                                      <p:to>
                                        <p:strVal val="hidden"/>
                                      </p:to>
                                    </p:set>
                                  </p:childTnLst>
                                </p:cTn>
                              </p:par>
                            </p:childTnLst>
                          </p:cTn>
                        </p:par>
                        <p:par>
                          <p:cTn id="86" fill="hold" nodeType="afterGroup">
                            <p:stCondLst>
                              <p:cond delay="500"/>
                            </p:stCondLst>
                            <p:childTnLst>
                              <p:par>
                                <p:cTn id="87" presetID="22" presetClass="entr" presetSubtype="1" fill="hold" grpId="0" nodeType="afterEffect">
                                  <p:stCondLst>
                                    <p:cond delay="0"/>
                                  </p:stCondLst>
                                  <p:childTnLst>
                                    <p:set>
                                      <p:cBhvr>
                                        <p:cTn id="88" dur="1" fill="hold">
                                          <p:stCondLst>
                                            <p:cond delay="0"/>
                                          </p:stCondLst>
                                        </p:cTn>
                                        <p:tgtEl>
                                          <p:spTgt spid="269321"/>
                                        </p:tgtEl>
                                        <p:attrNameLst>
                                          <p:attrName>style.visibility</p:attrName>
                                        </p:attrNameLst>
                                      </p:cBhvr>
                                      <p:to>
                                        <p:strVal val="visible"/>
                                      </p:to>
                                    </p:set>
                                    <p:animEffect transition="in" filter="wipe(up)">
                                      <p:cBhvr>
                                        <p:cTn id="89" dur="500"/>
                                        <p:tgtEl>
                                          <p:spTgt spid="269321"/>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3" presetClass="exit" presetSubtype="10" fill="hold" grpId="1" nodeType="clickEffect">
                                  <p:stCondLst>
                                    <p:cond delay="0"/>
                                  </p:stCondLst>
                                  <p:childTnLst>
                                    <p:animEffect transition="out" filter="blinds(horizontal)">
                                      <p:cBhvr>
                                        <p:cTn id="93" dur="500"/>
                                        <p:tgtEl>
                                          <p:spTgt spid="269321"/>
                                        </p:tgtEl>
                                      </p:cBhvr>
                                    </p:animEffect>
                                    <p:set>
                                      <p:cBhvr>
                                        <p:cTn id="94" dur="1" fill="hold">
                                          <p:stCondLst>
                                            <p:cond delay="499"/>
                                          </p:stCondLst>
                                        </p:cTn>
                                        <p:tgtEl>
                                          <p:spTgt spid="269321"/>
                                        </p:tgtEl>
                                        <p:attrNameLst>
                                          <p:attrName>style.visibility</p:attrName>
                                        </p:attrNameLst>
                                      </p:cBhvr>
                                      <p:to>
                                        <p:strVal val="hidden"/>
                                      </p:to>
                                    </p:set>
                                  </p:childTnLst>
                                </p:cTn>
                              </p:par>
                            </p:childTnLst>
                          </p:cTn>
                        </p:par>
                        <p:par>
                          <p:cTn id="95" fill="hold" nodeType="afterGroup">
                            <p:stCondLst>
                              <p:cond delay="500"/>
                            </p:stCondLst>
                            <p:childTnLst>
                              <p:par>
                                <p:cTn id="96" presetID="22" presetClass="entr" presetSubtype="1" fill="hold" grpId="0" nodeType="afterEffect">
                                  <p:stCondLst>
                                    <p:cond delay="0"/>
                                  </p:stCondLst>
                                  <p:childTnLst>
                                    <p:set>
                                      <p:cBhvr>
                                        <p:cTn id="97" dur="1" fill="hold">
                                          <p:stCondLst>
                                            <p:cond delay="0"/>
                                          </p:stCondLst>
                                        </p:cTn>
                                        <p:tgtEl>
                                          <p:spTgt spid="269322"/>
                                        </p:tgtEl>
                                        <p:attrNameLst>
                                          <p:attrName>style.visibility</p:attrName>
                                        </p:attrNameLst>
                                      </p:cBhvr>
                                      <p:to>
                                        <p:strVal val="visible"/>
                                      </p:to>
                                    </p:set>
                                    <p:animEffect transition="in" filter="wipe(up)">
                                      <p:cBhvr>
                                        <p:cTn id="98" dur="500"/>
                                        <p:tgtEl>
                                          <p:spTgt spid="269322"/>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grpId="1" nodeType="clickEffect">
                                  <p:stCondLst>
                                    <p:cond delay="0"/>
                                  </p:stCondLst>
                                  <p:childTnLst>
                                    <p:animEffect transition="out" filter="blinds(horizontal)">
                                      <p:cBhvr>
                                        <p:cTn id="102" dur="500"/>
                                        <p:tgtEl>
                                          <p:spTgt spid="269322"/>
                                        </p:tgtEl>
                                      </p:cBhvr>
                                    </p:animEffect>
                                    <p:set>
                                      <p:cBhvr>
                                        <p:cTn id="103" dur="1" fill="hold">
                                          <p:stCondLst>
                                            <p:cond delay="499"/>
                                          </p:stCondLst>
                                        </p:cTn>
                                        <p:tgtEl>
                                          <p:spTgt spid="269322"/>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16"/>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2" presetClass="entr" presetSubtype="2" fill="hold" grpId="0" nodeType="clickEffect">
                                  <p:stCondLst>
                                    <p:cond delay="0"/>
                                  </p:stCondLst>
                                  <p:childTnLst>
                                    <p:set>
                                      <p:cBhvr>
                                        <p:cTn id="115" dur="1" fill="hold">
                                          <p:stCondLst>
                                            <p:cond delay="0"/>
                                          </p:stCondLst>
                                        </p:cTn>
                                        <p:tgtEl>
                                          <p:spTgt spid="83999"/>
                                        </p:tgtEl>
                                        <p:attrNameLst>
                                          <p:attrName>style.visibility</p:attrName>
                                        </p:attrNameLst>
                                      </p:cBhvr>
                                      <p:to>
                                        <p:strVal val="visible"/>
                                      </p:to>
                                    </p:set>
                                    <p:animEffect transition="in" filter="wipe(right)">
                                      <p:cBhvr>
                                        <p:cTn id="116" dur="500"/>
                                        <p:tgtEl>
                                          <p:spTgt spid="8399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84000"/>
                                        </p:tgtEl>
                                        <p:attrNameLst>
                                          <p:attrName>style.visibility</p:attrName>
                                        </p:attrNameLst>
                                      </p:cBhvr>
                                      <p:to>
                                        <p:strVal val="visible"/>
                                      </p:to>
                                    </p:set>
                                    <p:animEffect transition="in" filter="wipe(left)">
                                      <p:cBhvr>
                                        <p:cTn id="121" dur="500"/>
                                        <p:tgtEl>
                                          <p:spTgt spid="8400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nodeType="clickEffect">
                                  <p:stCondLst>
                                    <p:cond delay="0"/>
                                  </p:stCondLst>
                                  <p:childTnLst>
                                    <p:set>
                                      <p:cBhvr>
                                        <p:cTn id="125" dur="1" fill="hold">
                                          <p:stCondLst>
                                            <p:cond delay="0"/>
                                          </p:stCondLst>
                                        </p:cTn>
                                        <p:tgtEl>
                                          <p:spTgt spid="14"/>
                                        </p:tgtEl>
                                        <p:attrNameLst>
                                          <p:attrName>style.visibility</p:attrName>
                                        </p:attrNameLst>
                                      </p:cBhvr>
                                      <p:to>
                                        <p:strVal val="visible"/>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22" presetClass="entr" presetSubtype="2" fill="hold" grpId="0" nodeType="clickEffect">
                                  <p:stCondLst>
                                    <p:cond delay="0"/>
                                  </p:stCondLst>
                                  <p:childTnLst>
                                    <p:set>
                                      <p:cBhvr>
                                        <p:cTn id="129" dur="1" fill="hold">
                                          <p:stCondLst>
                                            <p:cond delay="0"/>
                                          </p:stCondLst>
                                        </p:cTn>
                                        <p:tgtEl>
                                          <p:spTgt spid="84014"/>
                                        </p:tgtEl>
                                        <p:attrNameLst>
                                          <p:attrName>style.visibility</p:attrName>
                                        </p:attrNameLst>
                                      </p:cBhvr>
                                      <p:to>
                                        <p:strVal val="visible"/>
                                      </p:to>
                                    </p:set>
                                    <p:animEffect transition="in" filter="wipe(right)">
                                      <p:cBhvr>
                                        <p:cTn id="130" dur="500"/>
                                        <p:tgtEl>
                                          <p:spTgt spid="84014"/>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84015"/>
                                        </p:tgtEl>
                                        <p:attrNameLst>
                                          <p:attrName>style.visibility</p:attrName>
                                        </p:attrNameLst>
                                      </p:cBhvr>
                                      <p:to>
                                        <p:strVal val="visible"/>
                                      </p:to>
                                    </p:set>
                                    <p:animEffect transition="in" filter="wipe(down)">
                                      <p:cBhvr>
                                        <p:cTn id="135" dur="500"/>
                                        <p:tgtEl>
                                          <p:spTgt spid="84015"/>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2" presetClass="entr" presetSubtype="2" fill="hold" grpId="0" nodeType="clickEffect">
                                  <p:stCondLst>
                                    <p:cond delay="0"/>
                                  </p:stCondLst>
                                  <p:childTnLst>
                                    <p:set>
                                      <p:cBhvr>
                                        <p:cTn id="139" dur="1" fill="hold">
                                          <p:stCondLst>
                                            <p:cond delay="0"/>
                                          </p:stCondLst>
                                        </p:cTn>
                                        <p:tgtEl>
                                          <p:spTgt spid="84016"/>
                                        </p:tgtEl>
                                        <p:attrNameLst>
                                          <p:attrName>style.visibility</p:attrName>
                                        </p:attrNameLst>
                                      </p:cBhvr>
                                      <p:to>
                                        <p:strVal val="visible"/>
                                      </p:to>
                                    </p:set>
                                    <p:animEffect transition="in" filter="wipe(right)">
                                      <p:cBhvr>
                                        <p:cTn id="140" dur="500"/>
                                        <p:tgtEl>
                                          <p:spTgt spid="84016"/>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nodeType="clickEffect">
                                  <p:stCondLst>
                                    <p:cond delay="0"/>
                                  </p:stCondLst>
                                  <p:childTnLst>
                                    <p:set>
                                      <p:cBhvr>
                                        <p:cTn id="144" dur="1" fill="hold">
                                          <p:stCondLst>
                                            <p:cond delay="0"/>
                                          </p:stCondLst>
                                        </p:cTn>
                                        <p:tgtEl>
                                          <p:spTgt spid="13"/>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nodeType="clickEffect">
                                  <p:stCondLst>
                                    <p:cond delay="0"/>
                                  </p:stCondLst>
                                  <p:childTnLst>
                                    <p:set>
                                      <p:cBhvr>
                                        <p:cTn id="148" dur="1" fill="hold">
                                          <p:stCondLst>
                                            <p:cond delay="0"/>
                                          </p:stCondLst>
                                        </p:cTn>
                                        <p:tgtEl>
                                          <p:spTgt spid="5"/>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2" fill="hold" grpId="0" nodeType="clickEffect">
                                  <p:stCondLst>
                                    <p:cond delay="0"/>
                                  </p:stCondLst>
                                  <p:childTnLst>
                                    <p:set>
                                      <p:cBhvr>
                                        <p:cTn id="152" dur="1" fill="hold">
                                          <p:stCondLst>
                                            <p:cond delay="0"/>
                                          </p:stCondLst>
                                        </p:cTn>
                                        <p:tgtEl>
                                          <p:spTgt spid="84017"/>
                                        </p:tgtEl>
                                        <p:attrNameLst>
                                          <p:attrName>style.visibility</p:attrName>
                                        </p:attrNameLst>
                                      </p:cBhvr>
                                      <p:to>
                                        <p:strVal val="visible"/>
                                      </p:to>
                                    </p:set>
                                    <p:animEffect transition="in" filter="wipe(right)">
                                      <p:cBhvr>
                                        <p:cTn id="153" dur="500"/>
                                        <p:tgtEl>
                                          <p:spTgt spid="84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7" grpId="0" animBg="1"/>
      <p:bldP spid="269317" grpId="1" animBg="1"/>
      <p:bldP spid="269318" grpId="0" animBg="1"/>
      <p:bldP spid="269318" grpId="1" animBg="1"/>
      <p:bldP spid="269319" grpId="0" animBg="1"/>
      <p:bldP spid="269319" grpId="1" animBg="1"/>
      <p:bldP spid="269320" grpId="0" animBg="1"/>
      <p:bldP spid="269320" grpId="1" animBg="1"/>
      <p:bldP spid="269321" grpId="0" animBg="1"/>
      <p:bldP spid="269321" grpId="1" animBg="1"/>
      <p:bldP spid="269322" grpId="0" animBg="1"/>
      <p:bldP spid="269322" grpId="1" animBg="1"/>
      <p:bldP spid="269340" grpId="0" animBg="1"/>
      <p:bldP spid="269340" grpId="1" animBg="1"/>
      <p:bldP spid="269341" grpId="0" animBg="1"/>
      <p:bldP spid="269341" grpId="1" animBg="1"/>
      <p:bldP spid="83999" grpId="0" animBg="1"/>
      <p:bldP spid="84000" grpId="0" animBg="1"/>
      <p:bldP spid="84014" grpId="0" animBg="1"/>
      <p:bldP spid="84015" grpId="0" animBg="1"/>
      <p:bldP spid="84016" grpId="0" animBg="1"/>
      <p:bldP spid="8401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8319"/>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CLEANSING THE TEMPLE</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217689" y="137317"/>
            <a:ext cx="5284787" cy="2430386"/>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Matthew 21:12-17</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11:15-19</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Luke 19:45-48</a:t>
            </a:r>
          </a:p>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2:13-24</a:t>
            </a:r>
          </a:p>
        </p:txBody>
      </p:sp>
      <p:sp>
        <p:nvSpPr>
          <p:cNvPr id="9" name="TextBox 8"/>
          <p:cNvSpPr txBox="1"/>
          <p:nvPr/>
        </p:nvSpPr>
        <p:spPr>
          <a:xfrm>
            <a:off x="217689" y="3833692"/>
            <a:ext cx="3092120" cy="418829"/>
          </a:xfrm>
          <a:prstGeom prst="rect">
            <a:avLst/>
          </a:prstGeom>
          <a:noFill/>
        </p:spPr>
        <p:txBody>
          <a:bodyPr wrap="none" lIns="64258" tIns="32129" rIns="64258" bIns="32129">
            <a:spAutoFit/>
          </a:bodyPr>
          <a:lstStyle/>
          <a:p>
            <a:pPr marL="0" marR="0" lvl="0" indent="0" algn="l" defTabSz="321487" rtl="0" eaLnBrk="0" fontAlgn="base" latinLnBrk="0" hangingPunct="0">
              <a:lnSpc>
                <a:spcPct val="100000"/>
              </a:lnSpc>
              <a:spcBef>
                <a:spcPct val="0"/>
              </a:spcBef>
              <a:spcAft>
                <a:spcPct val="0"/>
              </a:spcAft>
              <a:buClrTx/>
              <a:buSzTx/>
              <a:buFontTx/>
              <a:buNone/>
              <a:tabLst/>
              <a:defRPr/>
            </a:pPr>
            <a:r>
              <a:rPr kumimoji="0" lang="en-US" sz="2300" b="1" i="0" u="none" strike="noStrike" kern="1200" cap="none" spc="0" normalizeH="0" baseline="0" noProof="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DejaVu Sans" charset="0"/>
              </a:rPr>
              <a:t>THE EASTER STORY</a:t>
            </a:r>
          </a:p>
        </p:txBody>
      </p:sp>
      <p:grpSp>
        <p:nvGrpSpPr>
          <p:cNvPr id="8" name="Group 7"/>
          <p:cNvGrpSpPr/>
          <p:nvPr/>
        </p:nvGrpSpPr>
        <p:grpSpPr>
          <a:xfrm>
            <a:off x="6011648" y="4293097"/>
            <a:ext cx="3456896" cy="1440159"/>
            <a:chOff x="5508104" y="620689"/>
            <a:chExt cx="3456896" cy="1440159"/>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grpSp>
        <p:sp>
          <p:nvSpPr>
            <p:cNvPr id="11" name="TextBox 10"/>
            <p:cNvSpPr txBox="1"/>
            <p:nvPr/>
          </p:nvSpPr>
          <p:spPr>
            <a:xfrm>
              <a:off x="6804248" y="648153"/>
              <a:ext cx="2160752" cy="1412695"/>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40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4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32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06173132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It was nearly time for the Jewish Passover celebration, so Jesus went to Jerusalem.</a:t>
            </a:r>
          </a:p>
        </p:txBody>
      </p:sp>
      <p:sp>
        <p:nvSpPr>
          <p:cNvPr id="2" name="TextBox 1">
            <a:extLst>
              <a:ext uri="{FF2B5EF4-FFF2-40B4-BE49-F238E27FC236}">
                <a16:creationId xmlns:a16="http://schemas.microsoft.com/office/drawing/2014/main" id="{2658AEF3-0FDF-3BD0-B087-64CEAE8B09E7}"/>
              </a:ext>
            </a:extLst>
          </p:cNvPr>
          <p:cNvSpPr txBox="1"/>
          <p:nvPr/>
        </p:nvSpPr>
        <p:spPr>
          <a:xfrm>
            <a:off x="151309" y="6064334"/>
            <a:ext cx="5284787" cy="677034"/>
          </a:xfrm>
          <a:prstGeom prst="rect">
            <a:avLst/>
          </a:prstGeom>
          <a:noFill/>
        </p:spPr>
        <p:txBody>
          <a:bodyPr lIns="91365" tIns="45683" rIns="91365" bIns="45683">
            <a:spAutoFit/>
          </a:bodyPr>
          <a:lstStyle/>
          <a:p>
            <a:pPr marL="0" marR="0" lvl="0" indent="0" algn="l" defTabSz="914085"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John 2:13-24</a:t>
            </a:r>
          </a:p>
        </p:txBody>
      </p:sp>
    </p:spTree>
    <p:extLst>
      <p:ext uri="{BB962C8B-B14F-4D97-AF65-F5344CB8AC3E}">
        <p14:creationId xmlns:p14="http://schemas.microsoft.com/office/powerpoint/2010/main" val="3914703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2" y="-27384"/>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In the Temple area he saw merchants selling cattle, sheep, and doves for sacrifices.</a:t>
            </a:r>
          </a:p>
        </p:txBody>
      </p:sp>
    </p:spTree>
    <p:extLst>
      <p:ext uri="{BB962C8B-B14F-4D97-AF65-F5344CB8AC3E}">
        <p14:creationId xmlns:p14="http://schemas.microsoft.com/office/powerpoint/2010/main" val="8376889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 also saw dealers at tables exchanging foreign money.</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830390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44764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Jesus made a whip from some ropes and chased them all out of the Temple. </a:t>
            </a:r>
          </a:p>
        </p:txBody>
      </p:sp>
    </p:spTree>
    <p:extLst>
      <p:ext uri="{BB962C8B-B14F-4D97-AF65-F5344CB8AC3E}">
        <p14:creationId xmlns:p14="http://schemas.microsoft.com/office/powerpoint/2010/main" val="31023565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17512" y="-99392"/>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He drove out the sheep and cattle, scattered the money changers’ coins over the floor</a:t>
            </a:r>
          </a:p>
        </p:txBody>
      </p:sp>
    </p:spTree>
    <p:extLst>
      <p:ext uri="{BB962C8B-B14F-4D97-AF65-F5344CB8AC3E}">
        <p14:creationId xmlns:p14="http://schemas.microsoft.com/office/powerpoint/2010/main" val="427362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turned over their tables.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1067431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going over to the people who sold doves, he told them...</a:t>
            </a:r>
          </a:p>
        </p:txBody>
      </p:sp>
    </p:spTree>
    <p:extLst>
      <p:ext uri="{BB962C8B-B14F-4D97-AF65-F5344CB8AC3E}">
        <p14:creationId xmlns:p14="http://schemas.microsoft.com/office/powerpoint/2010/main" val="38599863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Text Box 2"/>
          <p:cNvSpPr txBox="1">
            <a:spLocks noChangeArrowheads="1"/>
          </p:cNvSpPr>
          <p:nvPr/>
        </p:nvSpPr>
        <p:spPr bwMode="auto">
          <a:xfrm>
            <a:off x="8382010" y="76208"/>
            <a:ext cx="645998" cy="461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656</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pic>
        <p:nvPicPr>
          <p:cNvPr id="531458" name="Picture 3"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0"/>
            <a:ext cx="910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459" name="Rectangle 4"/>
          <p:cNvSpPr>
            <a:spLocks noGrp="1" noChangeArrowheads="1"/>
          </p:cNvSpPr>
          <p:nvPr>
            <p:ph type="title" idx="4294967295"/>
          </p:nvPr>
        </p:nvSpPr>
        <p:spPr>
          <a:xfrm>
            <a:off x="0" y="0"/>
            <a:ext cx="4191000" cy="914400"/>
          </a:xfrm>
          <a:solidFill>
            <a:schemeClr val="bg1"/>
          </a:solidFill>
        </p:spPr>
        <p:txBody>
          <a:bodyPr/>
          <a:lstStyle/>
          <a:p>
            <a:pPr eaLnBrk="1" hangingPunct="1"/>
            <a:r>
              <a:rPr lang="en-US" sz="3600" b="1">
                <a:latin typeface="Arial" charset="0"/>
                <a:ea typeface="ＭＳ Ｐゴシック" charset="0"/>
                <a:cs typeface="ＭＳ Ｐゴシック" charset="0"/>
              </a:rPr>
              <a:t>John 12 Events</a:t>
            </a:r>
            <a:endParaRPr lang="en-US" sz="3600">
              <a:latin typeface="Times New Roman" charset="0"/>
              <a:ea typeface="ＭＳ Ｐゴシック" charset="0"/>
              <a:cs typeface="ＭＳ Ｐゴシック" charset="0"/>
            </a:endParaRPr>
          </a:p>
        </p:txBody>
      </p:sp>
      <p:sp>
        <p:nvSpPr>
          <p:cNvPr id="257029" name="Text Box 5"/>
          <p:cNvSpPr txBox="1">
            <a:spLocks noChangeArrowheads="1"/>
          </p:cNvSpPr>
          <p:nvPr/>
        </p:nvSpPr>
        <p:spPr bwMode="auto">
          <a:xfrm>
            <a:off x="5373640" y="5638800"/>
            <a:ext cx="3522761" cy="9580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Anointing at Bethany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12:1-11</a:t>
            </a:r>
          </a:p>
        </p:txBody>
      </p:sp>
      <p:sp>
        <p:nvSpPr>
          <p:cNvPr id="257030" name="Text Box 6"/>
          <p:cNvSpPr txBox="1">
            <a:spLocks noChangeArrowheads="1"/>
          </p:cNvSpPr>
          <p:nvPr/>
        </p:nvSpPr>
        <p:spPr bwMode="auto">
          <a:xfrm>
            <a:off x="4399299" y="4165600"/>
            <a:ext cx="2718716" cy="9580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Triumphal Entry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12:12-20</a:t>
            </a:r>
          </a:p>
        </p:txBody>
      </p:sp>
      <p:sp>
        <p:nvSpPr>
          <p:cNvPr id="257031" name="Text Box 7"/>
          <p:cNvSpPr txBox="1">
            <a:spLocks noChangeArrowheads="1"/>
          </p:cNvSpPr>
          <p:nvPr/>
        </p:nvSpPr>
        <p:spPr bwMode="auto">
          <a:xfrm>
            <a:off x="3035620" y="2692400"/>
            <a:ext cx="2550474" cy="9580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Predicts Death</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12:21-36</a:t>
            </a:r>
          </a:p>
        </p:txBody>
      </p:sp>
      <p:sp>
        <p:nvSpPr>
          <p:cNvPr id="257032" name="Text Box 8"/>
          <p:cNvSpPr txBox="1">
            <a:spLocks noChangeArrowheads="1"/>
          </p:cNvSpPr>
          <p:nvPr/>
        </p:nvSpPr>
        <p:spPr bwMode="auto">
          <a:xfrm>
            <a:off x="1273757" y="1219200"/>
            <a:ext cx="3151614" cy="9580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Unbelief Summary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CC"/>
                </a:solidFill>
                <a:effectLst/>
                <a:uLnTx/>
                <a:uFillTx/>
                <a:latin typeface="Arial" charset="0"/>
                <a:ea typeface="ＭＳ Ｐゴシック" charset="0"/>
              </a:rPr>
              <a:t>12:37-50</a:t>
            </a:r>
          </a:p>
        </p:txBody>
      </p:sp>
      <p:sp>
        <p:nvSpPr>
          <p:cNvPr id="257033" name="AutoShape 9"/>
          <p:cNvSpPr>
            <a:spLocks noChangeArrowheads="1"/>
          </p:cNvSpPr>
          <p:nvPr/>
        </p:nvSpPr>
        <p:spPr bwMode="auto">
          <a:xfrm rot="-7065457">
            <a:off x="5867400" y="5105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257034" name="AutoShape 10"/>
          <p:cNvSpPr>
            <a:spLocks noChangeArrowheads="1"/>
          </p:cNvSpPr>
          <p:nvPr/>
        </p:nvSpPr>
        <p:spPr bwMode="auto">
          <a:xfrm rot="-7065457">
            <a:off x="4572000" y="3581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257035" name="AutoShape 11"/>
          <p:cNvSpPr>
            <a:spLocks noChangeArrowheads="1"/>
          </p:cNvSpPr>
          <p:nvPr/>
        </p:nvSpPr>
        <p:spPr bwMode="auto">
          <a:xfrm rot="-7065457">
            <a:off x="3200400" y="21336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Times New Roman"/>
              <a:ea typeface="+mn-ea"/>
              <a:cs typeface="+mn-cs"/>
            </a:endParaRPr>
          </a:p>
        </p:txBody>
      </p:sp>
      <p:sp>
        <p:nvSpPr>
          <p:cNvPr id="531467" name="Text Box 13"/>
          <p:cNvSpPr txBox="1">
            <a:spLocks noChangeArrowheads="1"/>
          </p:cNvSpPr>
          <p:nvPr/>
        </p:nvSpPr>
        <p:spPr bwMode="auto">
          <a:xfrm>
            <a:off x="8578858" y="7"/>
            <a:ext cx="492109" cy="461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64</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57029"/>
                                        </p:tgtEl>
                                        <p:attrNameLst>
                                          <p:attrName>style.visibility</p:attrName>
                                        </p:attrNameLst>
                                      </p:cBhvr>
                                      <p:to>
                                        <p:strVal val="visible"/>
                                      </p:to>
                                    </p:set>
                                    <p:animEffect transition="in" filter="blinds(horizontal)">
                                      <p:cBhvr>
                                        <p:cTn id="7" dur="500"/>
                                        <p:tgtEl>
                                          <p:spTgt spid="2570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57033"/>
                                        </p:tgtEl>
                                        <p:attrNameLst>
                                          <p:attrName>style.visibility</p:attrName>
                                        </p:attrNameLst>
                                      </p:cBhvr>
                                      <p:to>
                                        <p:strVal val="visible"/>
                                      </p:to>
                                    </p:set>
                                    <p:animEffect transition="in" filter="wipe(down)">
                                      <p:cBhvr>
                                        <p:cTn id="12" dur="500"/>
                                        <p:tgtEl>
                                          <p:spTgt spid="257033"/>
                                        </p:tgtEl>
                                      </p:cBhvr>
                                    </p:animEffect>
                                  </p:childTnLst>
                                </p:cTn>
                              </p:par>
                            </p:childTnLst>
                          </p:cTn>
                        </p:par>
                        <p:par>
                          <p:cTn id="13" fill="hold" nodeType="afterGroup">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57030"/>
                                        </p:tgtEl>
                                        <p:attrNameLst>
                                          <p:attrName>style.visibility</p:attrName>
                                        </p:attrNameLst>
                                      </p:cBhvr>
                                      <p:to>
                                        <p:strVal val="visible"/>
                                      </p:to>
                                    </p:set>
                                    <p:animEffect transition="in" filter="blinds(horizontal)">
                                      <p:cBhvr>
                                        <p:cTn id="16" dur="500"/>
                                        <p:tgtEl>
                                          <p:spTgt spid="2570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7034"/>
                                        </p:tgtEl>
                                        <p:attrNameLst>
                                          <p:attrName>style.visibility</p:attrName>
                                        </p:attrNameLst>
                                      </p:cBhvr>
                                      <p:to>
                                        <p:strVal val="visible"/>
                                      </p:to>
                                    </p:set>
                                    <p:animEffect transition="in" filter="wipe(down)">
                                      <p:cBhvr>
                                        <p:cTn id="21" dur="500"/>
                                        <p:tgtEl>
                                          <p:spTgt spid="257034"/>
                                        </p:tgtEl>
                                      </p:cBhvr>
                                    </p:animEffect>
                                  </p:childTnLst>
                                </p:cTn>
                              </p:par>
                            </p:childTnLst>
                          </p:cTn>
                        </p:par>
                        <p:par>
                          <p:cTn id="22" fill="hold" nodeType="afterGroup">
                            <p:stCondLst>
                              <p:cond delay="500"/>
                            </p:stCondLst>
                            <p:childTnLst>
                              <p:par>
                                <p:cTn id="23" presetID="3" presetClass="entr" presetSubtype="10" fill="hold" grpId="0" nodeType="afterEffect">
                                  <p:stCondLst>
                                    <p:cond delay="0"/>
                                  </p:stCondLst>
                                  <p:childTnLst>
                                    <p:set>
                                      <p:cBhvr>
                                        <p:cTn id="24" dur="1" fill="hold">
                                          <p:stCondLst>
                                            <p:cond delay="0"/>
                                          </p:stCondLst>
                                        </p:cTn>
                                        <p:tgtEl>
                                          <p:spTgt spid="257031"/>
                                        </p:tgtEl>
                                        <p:attrNameLst>
                                          <p:attrName>style.visibility</p:attrName>
                                        </p:attrNameLst>
                                      </p:cBhvr>
                                      <p:to>
                                        <p:strVal val="visible"/>
                                      </p:to>
                                    </p:set>
                                    <p:animEffect transition="in" filter="blinds(horizontal)">
                                      <p:cBhvr>
                                        <p:cTn id="25" dur="500"/>
                                        <p:tgtEl>
                                          <p:spTgt spid="25703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7035"/>
                                        </p:tgtEl>
                                        <p:attrNameLst>
                                          <p:attrName>style.visibility</p:attrName>
                                        </p:attrNameLst>
                                      </p:cBhvr>
                                      <p:to>
                                        <p:strVal val="visible"/>
                                      </p:to>
                                    </p:set>
                                    <p:animEffect transition="in" filter="wipe(down)">
                                      <p:cBhvr>
                                        <p:cTn id="30" dur="500"/>
                                        <p:tgtEl>
                                          <p:spTgt spid="257035"/>
                                        </p:tgtEl>
                                      </p:cBhvr>
                                    </p:animEffect>
                                  </p:childTnLst>
                                </p:cTn>
                              </p:par>
                            </p:childTnLst>
                          </p:cTn>
                        </p:par>
                        <p:par>
                          <p:cTn id="31" fill="hold" nodeType="afterGroup">
                            <p:stCondLst>
                              <p:cond delay="500"/>
                            </p:stCondLst>
                            <p:childTnLst>
                              <p:par>
                                <p:cTn id="32" presetID="3" presetClass="entr" presetSubtype="10" fill="hold" grpId="0" nodeType="afterEffect">
                                  <p:stCondLst>
                                    <p:cond delay="0"/>
                                  </p:stCondLst>
                                  <p:childTnLst>
                                    <p:set>
                                      <p:cBhvr>
                                        <p:cTn id="33" dur="1" fill="hold">
                                          <p:stCondLst>
                                            <p:cond delay="0"/>
                                          </p:stCondLst>
                                        </p:cTn>
                                        <p:tgtEl>
                                          <p:spTgt spid="257032"/>
                                        </p:tgtEl>
                                        <p:attrNameLst>
                                          <p:attrName>style.visibility</p:attrName>
                                        </p:attrNameLst>
                                      </p:cBhvr>
                                      <p:to>
                                        <p:strVal val="visible"/>
                                      </p:to>
                                    </p:set>
                                    <p:animEffect transition="in" filter="blinds(horizontal)">
                                      <p:cBhvr>
                                        <p:cTn id="34" dur="500"/>
                                        <p:tgtEl>
                                          <p:spTgt spid="257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9" grpId="0" animBg="1"/>
      <p:bldP spid="257030" grpId="0" animBg="1"/>
      <p:bldP spid="257031" grpId="0" animBg="1"/>
      <p:bldP spid="257032" grpId="0" animBg="1"/>
      <p:bldP spid="257033" grpId="0" animBg="1"/>
      <p:bldP spid="257034" grpId="0" animBg="1"/>
      <p:bldP spid="257035"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9304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“Get these things out of here. </a:t>
            </a:r>
            <a:b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Stop turning my Father’s house into a marketplace!”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860420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0468" y="4797152"/>
            <a:ext cx="9144000" cy="20608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his disciples remembered this prophecy from the Scriptures: “Passion for God’s house will consume me.”</a:t>
            </a:r>
          </a:p>
        </p:txBody>
      </p:sp>
    </p:spTree>
    <p:extLst>
      <p:ext uri="{BB962C8B-B14F-4D97-AF65-F5344CB8AC3E}">
        <p14:creationId xmlns:p14="http://schemas.microsoft.com/office/powerpoint/2010/main" val="4070286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22759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3068960"/>
            <a:ext cx="9144000" cy="2607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the Jewish leaders demanded, “What are you doing? If God gave you authority to do this, show us a miraculous sign to prove it.”</a:t>
            </a:r>
          </a:p>
        </p:txBody>
      </p:sp>
    </p:spTree>
    <p:extLst>
      <p:ext uri="{BB962C8B-B14F-4D97-AF65-F5344CB8AC3E}">
        <p14:creationId xmlns:p14="http://schemas.microsoft.com/office/powerpoint/2010/main" val="30155949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55576" y="116632"/>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“All right,” Jesus replied. “Destroy this temple, and in three days I will raise it up.”</a:t>
            </a:r>
          </a:p>
        </p:txBody>
      </p:sp>
    </p:spTree>
    <p:extLst>
      <p:ext uri="{BB962C8B-B14F-4D97-AF65-F5344CB8AC3E}">
        <p14:creationId xmlns:p14="http://schemas.microsoft.com/office/powerpoint/2010/main" val="4264357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1052736"/>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“What!” they exclaimed. “It has taken forty-six years to build this Temple, and you can rebuild it in three days?” </a:t>
            </a:r>
          </a:p>
        </p:txBody>
      </p:sp>
    </p:spTree>
    <p:extLst>
      <p:ext uri="{BB962C8B-B14F-4D97-AF65-F5344CB8AC3E}">
        <p14:creationId xmlns:p14="http://schemas.microsoft.com/office/powerpoint/2010/main" val="9372009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23528" y="0"/>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But when Jesus said “this temple,” he meant his own body.</a:t>
            </a:r>
          </a:p>
        </p:txBody>
      </p:sp>
    </p:spTree>
    <p:extLst>
      <p:ext uri="{BB962C8B-B14F-4D97-AF65-F5344CB8AC3E}">
        <p14:creationId xmlns:p14="http://schemas.microsoft.com/office/powerpoint/2010/main" val="34487939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35696" y="3689648"/>
            <a:ext cx="72008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After he was raised from the dead, his disciples remembered he had said this, and they believed both the Scriptures and what Jesus had said.</a:t>
            </a:r>
          </a:p>
        </p:txBody>
      </p:sp>
    </p:spTree>
    <p:extLst>
      <p:ext uri="{BB962C8B-B14F-4D97-AF65-F5344CB8AC3E}">
        <p14:creationId xmlns:p14="http://schemas.microsoft.com/office/powerpoint/2010/main" val="4838071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10827454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5B707E1A-077A-4342-A4FC-9DCB58B8C75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D. Invitations by the King</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US" sz="2800" b="1" i="1" kern="0">
                <a:solidFill>
                  <a:srgbClr val="FFFFFF"/>
                </a:solidFill>
                <a:effectLst>
                  <a:outerShdw blurRad="38100" dist="38100" dir="2700000" algn="tl">
                    <a:srgbClr val="000000"/>
                  </a:outerShdw>
                </a:effectLst>
                <a:latin typeface="Arial"/>
                <a:ea typeface="ＭＳ Ｐゴシック" charset="0"/>
                <a:cs typeface="Arial"/>
              </a:rPr>
              <a:t>§ 141</a:t>
            </a:r>
          </a:p>
          <a:p>
            <a:pPr lvl="0" algn="ctr" defTabSz="914400" fontAlgn="base">
              <a:spcBef>
                <a:spcPct val="20000"/>
              </a:spcBef>
              <a:buClr>
                <a:srgbClr val="FFCC00"/>
              </a:buClr>
              <a:buSzPct val="70000"/>
              <a:defRPr/>
            </a:pPr>
            <a:r>
              <a:rPr lang="en-US" sz="2800" b="1" i="1" kern="0">
                <a:solidFill>
                  <a:srgbClr val="FFFFFF"/>
                </a:solidFill>
                <a:effectLst>
                  <a:outerShdw blurRad="38100" dist="38100" dir="2700000" algn="tl">
                    <a:srgbClr val="000000"/>
                  </a:outerShdw>
                </a:effectLst>
                <a:latin typeface="Arial"/>
                <a:ea typeface="ＭＳ Ｐゴシック" charset="0"/>
                <a:cs typeface="Arial"/>
              </a:rPr>
              <a:t>John 12:20-50</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After Christ's death, all can believe in His death and resurrection as Gentiles will approach Him apart from Israel</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10929196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689548" y="-35718"/>
            <a:ext cx="7570032" cy="1066800"/>
          </a:xfrm>
          <a:solidFill>
            <a:schemeClr val="bg1"/>
          </a:solidFill>
        </p:spPr>
        <p:txBody>
          <a:bodyPr/>
          <a:lstStyle/>
          <a:p>
            <a:pPr eaLnBrk="1" hangingPunct="1"/>
            <a:r>
              <a:rPr kumimoji="0" lang="en-US" sz="4800" b="1" dirty="0">
                <a:solidFill>
                  <a:schemeClr val="tx1"/>
                </a:solidFill>
                <a:latin typeface="Arial" charset="0"/>
                <a:ea typeface="Osaka" charset="0"/>
                <a:cs typeface="Arial" charset="0"/>
              </a:rPr>
              <a:t>Two 70-Year Exiles</a:t>
            </a: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459781" name="Text Box 4"/>
          <p:cNvSpPr txBox="1">
            <a:spLocks noChangeArrowheads="1"/>
          </p:cNvSpPr>
          <p:nvPr/>
        </p:nvSpPr>
        <p:spPr bwMode="auto">
          <a:xfrm>
            <a:off x="8382000"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Osaka" charset="0"/>
                <a:cs typeface="Osaka" charset="0"/>
              </a:rPr>
              <a:t>560</a:t>
            </a: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586</a:t>
            </a:r>
          </a:p>
        </p:txBody>
      </p:sp>
      <p:sp>
        <p:nvSpPr>
          <p:cNvPr id="14343" name="Rectangle 7"/>
          <p:cNvSpPr>
            <a:spLocks noChangeArrowheads="1"/>
          </p:cNvSpPr>
          <p:nvPr/>
        </p:nvSpPr>
        <p:spPr bwMode="auto">
          <a:xfrm>
            <a:off x="1317812" y="1371601"/>
            <a:ext cx="4854388" cy="457200"/>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FF"/>
                </a:solidFill>
                <a:effectLst/>
                <a:uLnTx/>
                <a:uFillTx/>
                <a:latin typeface="Arial"/>
                <a:ea typeface="Osaka"/>
                <a:cs typeface="Arial"/>
              </a:rPr>
              <a:t>People Exile</a:t>
            </a:r>
          </a:p>
        </p:txBody>
      </p:sp>
      <p:sp>
        <p:nvSpPr>
          <p:cNvPr id="14344" name="Rectangle 8"/>
          <p:cNvSpPr>
            <a:spLocks noChangeArrowheads="1"/>
          </p:cNvSpPr>
          <p:nvPr/>
        </p:nvSpPr>
        <p:spPr bwMode="auto">
          <a:xfrm>
            <a:off x="2590800" y="2971800"/>
            <a:ext cx="5410200" cy="761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3200" b="1" i="0" u="none" strike="noStrike" kern="1200" cap="none" spc="0" normalizeH="0" baseline="0" noProof="0" dirty="0">
                <a:ln>
                  <a:noFill/>
                </a:ln>
                <a:solidFill>
                  <a:srgbClr val="FFFF00"/>
                </a:solidFill>
                <a:effectLst/>
                <a:uLnTx/>
                <a:uFillTx/>
                <a:latin typeface="Arial" charset="0"/>
                <a:ea typeface="Osaka" charset="0"/>
                <a:cs typeface="Osaka" charset="0"/>
              </a:rPr>
              <a:t>Temple Exile</a:t>
            </a:r>
          </a:p>
        </p:txBody>
      </p:sp>
      <p:sp>
        <p:nvSpPr>
          <p:cNvPr id="14345" name="Rectangle 9"/>
          <p:cNvSpPr>
            <a:spLocks noChangeArrowheads="1"/>
          </p:cNvSpPr>
          <p:nvPr/>
        </p:nvSpPr>
        <p:spPr bwMode="auto">
          <a:xfrm>
            <a:off x="5181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539</a:t>
            </a:r>
          </a:p>
        </p:txBody>
      </p:sp>
      <p:sp>
        <p:nvSpPr>
          <p:cNvPr id="14346" name="Rectangle 10"/>
          <p:cNvSpPr>
            <a:spLocks noChangeArrowheads="1"/>
          </p:cNvSpPr>
          <p:nvPr/>
        </p:nvSpPr>
        <p:spPr bwMode="auto">
          <a:xfrm>
            <a:off x="58674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536</a:t>
            </a: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516</a:t>
            </a:r>
          </a:p>
        </p:txBody>
      </p:sp>
      <p:sp>
        <p:nvSpPr>
          <p:cNvPr id="14348" name="Rectangle 12"/>
          <p:cNvSpPr>
            <a:spLocks noChangeArrowheads="1"/>
          </p:cNvSpPr>
          <p:nvPr/>
        </p:nvSpPr>
        <p:spPr bwMode="auto">
          <a:xfrm>
            <a:off x="533400" y="2057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Osaka" charset="0"/>
                <a:cs typeface="Osaka" charset="0"/>
              </a:rPr>
              <a:t>605</a:t>
            </a: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Osaka"/>
              <a:cs typeface="Arial"/>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This entire land will become a desolate wasteland. Israel and her neighboring lands will serve the king of Babylon for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r>
              <a:rPr kumimoji="0" lang="en-US" sz="2400" b="1" i="0" u="none" strike="noStrike" kern="1200" cap="none" spc="0" normalizeH="0" baseline="30000" noProof="0" dirty="0">
                <a:ln>
                  <a:noFill/>
                </a:ln>
                <a:solidFill>
                  <a:srgbClr val="FFFFFF"/>
                </a:solidFill>
                <a:effectLst/>
                <a:uLnTx/>
                <a:uFillTx/>
                <a:latin typeface="Arial"/>
                <a:ea typeface="Osaka"/>
                <a:cs typeface="Arial"/>
              </a:rPr>
              <a:t>12</a:t>
            </a:r>
            <a:r>
              <a:rPr kumimoji="0" lang="en-US" sz="2400" b="1" i="0" u="none" strike="noStrike" kern="1200" cap="none" spc="0" normalizeH="0" baseline="0" noProof="0" dirty="0">
                <a:ln>
                  <a:noFill/>
                </a:ln>
                <a:solidFill>
                  <a:srgbClr val="FFFFFF"/>
                </a:solidFill>
                <a:effectLst/>
                <a:uLnTx/>
                <a:uFillTx/>
                <a:latin typeface="Arial"/>
                <a:ea typeface="Osaka"/>
                <a:cs typeface="Arial"/>
              </a:rPr>
              <a:t>Then, after the </a:t>
            </a:r>
            <a:r>
              <a:rPr kumimoji="0" lang="en-US" sz="2400" b="1" i="0" u="none" strike="noStrike" kern="1200" cap="none" spc="0" normalizeH="0" baseline="0" noProof="0" dirty="0">
                <a:ln>
                  <a:noFill/>
                </a:ln>
                <a:solidFill>
                  <a:srgbClr val="FFFF00"/>
                </a:solidFill>
                <a:effectLst/>
                <a:uLnTx/>
                <a:uFillTx/>
                <a:latin typeface="Arial"/>
                <a:ea typeface="Osaka"/>
                <a:cs typeface="Arial"/>
              </a:rPr>
              <a:t>seventy years</a:t>
            </a:r>
            <a:r>
              <a:rPr kumimoji="0" lang="en-US" sz="2400" b="1" i="0" u="none" strike="noStrike" kern="1200" cap="none" spc="0" normalizeH="0" baseline="0" noProof="0" dirty="0">
                <a:ln>
                  <a:noFill/>
                </a:ln>
                <a:solidFill>
                  <a:srgbClr val="FFFFFF"/>
                </a:solidFill>
                <a:effectLst/>
                <a:uLnTx/>
                <a:uFillTx/>
                <a:latin typeface="Arial"/>
                <a:ea typeface="Osaka"/>
                <a:cs typeface="Arial"/>
              </a:rPr>
              <a:t> of captivity are over, I will punish the king of Babylon and his people for their sins,</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says the Lord.  I will make the country of the Babylonians a wasteland forever</a:t>
            </a:r>
            <a:r>
              <a:rPr kumimoji="0" lang="ru-RU" sz="2400" b="1" i="0" u="none" strike="noStrike" kern="1200" cap="none" spc="0" normalizeH="0" baseline="0" noProof="0" dirty="0">
                <a:ln>
                  <a:noFill/>
                </a:ln>
                <a:solidFill>
                  <a:srgbClr val="FFFFFF"/>
                </a:solidFill>
                <a:effectLst/>
                <a:uLnTx/>
                <a:uFillTx/>
                <a:latin typeface="Arial"/>
                <a:ea typeface="Osaka"/>
                <a:cs typeface="Arial"/>
              </a:rPr>
              <a:t>"</a:t>
            </a:r>
            <a:r>
              <a:rPr kumimoji="0" lang="en-US" sz="2400" b="1" i="0" u="none" strike="noStrike" kern="1200" cap="none" spc="0" normalizeH="0" baseline="0" noProof="0" dirty="0">
                <a:ln>
                  <a:noFill/>
                </a:ln>
                <a:solidFill>
                  <a:srgbClr val="FFFFFF"/>
                </a:solidFill>
                <a:effectLst/>
                <a:uLnTx/>
                <a:uFillTx/>
                <a:latin typeface="Arial"/>
                <a:ea typeface="Osaka"/>
                <a:cs typeface="Arial"/>
              </a:rPr>
              <a:t> </a:t>
            </a:r>
            <a:br>
              <a:rPr kumimoji="0" lang="en-US" sz="2400" b="1" i="0" u="none" strike="noStrike" kern="1200" cap="none" spc="0" normalizeH="0" baseline="0" noProof="0" dirty="0">
                <a:ln>
                  <a:noFill/>
                </a:ln>
                <a:solidFill>
                  <a:srgbClr val="FFFFFF"/>
                </a:solidFill>
                <a:effectLst/>
                <a:uLnTx/>
                <a:uFillTx/>
                <a:latin typeface="Arial"/>
                <a:ea typeface="Osaka"/>
                <a:cs typeface="Arial"/>
              </a:rPr>
            </a:br>
            <a:r>
              <a:rPr kumimoji="0" lang="en-US" sz="2400" b="1" i="0" u="none" strike="noStrike" kern="1200" cap="none" spc="0" normalizeH="0" baseline="0" noProof="0" dirty="0">
                <a:ln>
                  <a:noFill/>
                </a:ln>
                <a:solidFill>
                  <a:srgbClr val="FFFFFF"/>
                </a:solidFill>
                <a:effectLst/>
                <a:uLnTx/>
                <a:uFillTx/>
                <a:latin typeface="Arial"/>
                <a:ea typeface="Osaka"/>
                <a:cs typeface="Arial"/>
              </a:rPr>
              <a:t>(Jeremiah 25:11-12).</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 Arrow Callout 1">
            <a:extLst>
              <a:ext uri="{FF2B5EF4-FFF2-40B4-BE49-F238E27FC236}">
                <a16:creationId xmlns:a16="http://schemas.microsoft.com/office/drawing/2014/main" id="{323627F5-88BA-4C49-965F-CDB27A6BFB39}"/>
              </a:ext>
            </a:extLst>
          </p:cNvPr>
          <p:cNvSpPr/>
          <p:nvPr/>
        </p:nvSpPr>
        <p:spPr bwMode="auto">
          <a:xfrm>
            <a:off x="3040913" y="6722"/>
            <a:ext cx="6092456" cy="6307537"/>
          </a:xfrm>
          <a:prstGeom prst="leftArrowCallout">
            <a:avLst>
              <a:gd name="adj1" fmla="val 25000"/>
              <a:gd name="adj2" fmla="val 25000"/>
              <a:gd name="adj3" fmla="val 20462"/>
              <a:gd name="adj4" fmla="val 73179"/>
            </a:avLst>
          </a:prstGeom>
          <a:blipFill>
            <a:blip r:embed="rId3"/>
            <a:tile tx="0" ty="0" sx="100000" sy="100000" flip="none" algn="tl"/>
          </a:blipFill>
          <a:ln w="2857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731495" y="29468"/>
            <a:ext cx="4334933" cy="6307537"/>
          </a:xfrm>
          <a:effectLst>
            <a:outerShdw blurRad="63500" dist="35921" dir="2700000" algn="ctr" rotWithShape="0">
              <a:schemeClr val="tx2">
                <a:alpha val="74998"/>
              </a:schemeClr>
            </a:outerShdw>
          </a:effectLst>
        </p:spPr>
        <p:txBody>
          <a:bodyPr anchor="ctr"/>
          <a:lstStyle/>
          <a:p>
            <a:r>
              <a:rPr lang="ru-RU" sz="3200" b="1" dirty="0">
                <a:effectLst>
                  <a:glow rad="127000">
                    <a:schemeClr val="tx1"/>
                  </a:glow>
                </a:effectLst>
                <a:latin typeface="Arial" charset="0"/>
                <a:ea typeface="ＭＳ Ｐゴシック" charset="0"/>
              </a:rPr>
              <a:t>"</a:t>
            </a:r>
            <a:r>
              <a:rPr lang="en-US" sz="3200" b="1" dirty="0">
                <a:effectLst>
                  <a:glow rad="127000">
                    <a:schemeClr val="tx1"/>
                  </a:glow>
                </a:effectLst>
                <a:latin typeface="Arial" charset="0"/>
                <a:ea typeface="ＭＳ Ｐゴシック" charset="0"/>
              </a:rPr>
              <a:t>But despite all the miraculous signs Jesus had done, most of the people still did not believe in him. </a:t>
            </a:r>
            <a:r>
              <a:rPr lang="en-US" sz="3200" b="1" baseline="30000" dirty="0">
                <a:effectLst>
                  <a:glow rad="127000">
                    <a:schemeClr val="tx1"/>
                  </a:glow>
                </a:effectLst>
                <a:latin typeface="Arial" charset="0"/>
                <a:ea typeface="ＭＳ Ｐゴシック" charset="0"/>
              </a:rPr>
              <a:t>38</a:t>
            </a:r>
            <a:r>
              <a:rPr lang="en-US" sz="3200" b="1" dirty="0">
                <a:effectLst>
                  <a:glow rad="127000">
                    <a:schemeClr val="tx1"/>
                  </a:glow>
                </a:effectLst>
                <a:latin typeface="Arial" charset="0"/>
                <a:ea typeface="ＭＳ Ｐゴシック" charset="0"/>
              </a:rPr>
              <a:t>This is exactly what </a:t>
            </a:r>
            <a:r>
              <a:rPr lang="en-US" sz="3200" b="1" dirty="0">
                <a:solidFill>
                  <a:srgbClr val="FFFF00"/>
                </a:solidFill>
                <a:effectLst>
                  <a:glow rad="127000">
                    <a:schemeClr val="tx1"/>
                  </a:glow>
                </a:effectLst>
                <a:latin typeface="Arial" charset="0"/>
                <a:ea typeface="ＭＳ Ｐゴシック" charset="0"/>
              </a:rPr>
              <a:t>Isaiah</a:t>
            </a:r>
            <a:r>
              <a:rPr lang="en-US" sz="3200" b="1" dirty="0">
                <a:effectLst>
                  <a:glow rad="127000">
                    <a:schemeClr val="tx1"/>
                  </a:glow>
                </a:effectLst>
                <a:latin typeface="Arial" charset="0"/>
                <a:ea typeface="ＭＳ Ｐゴシック" charset="0"/>
              </a:rPr>
              <a:t> the prophet had predicted…</a:t>
            </a:r>
            <a:r>
              <a:rPr lang="ru-RU" sz="3200" b="1" dirty="0">
                <a:effectLst>
                  <a:glow rad="127000">
                    <a:schemeClr val="tx1"/>
                  </a:glow>
                </a:effectLst>
                <a:latin typeface="Arial" charset="0"/>
                <a:ea typeface="ＭＳ Ｐゴシック" charset="0"/>
              </a:rPr>
              <a:t>"</a:t>
            </a:r>
            <a:r>
              <a:rPr lang="en-US" sz="3200" b="1" dirty="0">
                <a:effectLst>
                  <a:glow rad="127000">
                    <a:schemeClr val="tx1"/>
                  </a:glow>
                </a:effectLst>
                <a:latin typeface="Arial" charset="0"/>
                <a:ea typeface="ＭＳ Ｐゴシック" charset="0"/>
              </a:rPr>
              <a:t> </a:t>
            </a:r>
            <a:br>
              <a:rPr lang="en-US" sz="3200" b="1" dirty="0">
                <a:effectLst>
                  <a:glow rad="127000">
                    <a:schemeClr val="tx1"/>
                  </a:glow>
                </a:effectLst>
                <a:latin typeface="Arial" charset="0"/>
                <a:ea typeface="ＭＳ Ｐゴシック" charset="0"/>
              </a:rPr>
            </a:br>
            <a:r>
              <a:rPr lang="en-US" sz="3200" b="1" dirty="0">
                <a:effectLst>
                  <a:glow rad="127000">
                    <a:schemeClr val="tx1"/>
                  </a:glow>
                </a:effectLst>
                <a:latin typeface="Arial" charset="0"/>
                <a:ea typeface="ＭＳ Ｐゴシック" charset="0"/>
                <a:cs typeface="ＭＳ Ｐゴシック" charset="0"/>
              </a:rPr>
              <a:t>(John 12:37-38a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0D31BF03-13D7-F44E-8FB8-C13ECD469EC8}"/>
              </a:ext>
            </a:extLst>
          </p:cNvPr>
          <p:cNvSpPr txBox="1">
            <a:spLocks noChangeArrowheads="1"/>
          </p:cNvSpPr>
          <p:nvPr/>
        </p:nvSpPr>
        <p:spPr bwMode="auto">
          <a:xfrm>
            <a:off x="74434" y="29468"/>
            <a:ext cx="3444943" cy="643800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L</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ORD</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who has believed our message?</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To whom has the L</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ORD</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revealed his powerful arm?</a:t>
            </a: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 12:38b; cf.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Isaiah</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53:1 </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1861527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 Arrow Callout 1">
            <a:extLst>
              <a:ext uri="{FF2B5EF4-FFF2-40B4-BE49-F238E27FC236}">
                <a16:creationId xmlns:a16="http://schemas.microsoft.com/office/drawing/2014/main" id="{323627F5-88BA-4C49-965F-CDB27A6BFB39}"/>
              </a:ext>
            </a:extLst>
          </p:cNvPr>
          <p:cNvSpPr/>
          <p:nvPr/>
        </p:nvSpPr>
        <p:spPr bwMode="auto">
          <a:xfrm>
            <a:off x="3040913" y="6722"/>
            <a:ext cx="6092456" cy="6307537"/>
          </a:xfrm>
          <a:prstGeom prst="leftArrowCallout">
            <a:avLst>
              <a:gd name="adj1" fmla="val 25000"/>
              <a:gd name="adj2" fmla="val 25000"/>
              <a:gd name="adj3" fmla="val 20462"/>
              <a:gd name="adj4" fmla="val 73179"/>
            </a:avLst>
          </a:prstGeom>
          <a:blipFill>
            <a:blip r:embed="rId3"/>
            <a:tile tx="0" ty="0" sx="100000" sy="100000" flip="none" algn="tl"/>
          </a:blipFill>
          <a:ln w="2857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731495" y="29468"/>
            <a:ext cx="4334933" cy="6438007"/>
          </a:xfrm>
          <a:effectLst>
            <a:outerShdw blurRad="63500" dist="35921" dir="2700000" algn="ctr" rotWithShape="0">
              <a:schemeClr val="tx2">
                <a:alpha val="74998"/>
              </a:schemeClr>
            </a:outerShdw>
          </a:effectLst>
        </p:spPr>
        <p:txBody>
          <a:bodyPr anchor="ctr"/>
          <a:lstStyle/>
          <a:p>
            <a:r>
              <a:rPr lang="ru-RU" sz="3200" b="1" dirty="0">
                <a:effectLst>
                  <a:glow rad="127000">
                    <a:schemeClr val="tx1"/>
                  </a:glow>
                </a:effectLst>
                <a:latin typeface="Arial" charset="0"/>
                <a:ea typeface="ＭＳ Ｐゴシック" charset="0"/>
              </a:rPr>
              <a:t>"</a:t>
            </a:r>
            <a:r>
              <a:rPr lang="en-US" sz="3200" b="1" dirty="0">
                <a:effectLst>
                  <a:glow rad="127000">
                    <a:schemeClr val="tx1"/>
                  </a:glow>
                </a:effectLst>
                <a:latin typeface="Arial" charset="0"/>
                <a:ea typeface="ＭＳ Ｐゴシック" charset="0"/>
              </a:rPr>
              <a:t>But the people couldn’t believe, for as </a:t>
            </a:r>
            <a:r>
              <a:rPr lang="en-US" sz="3200" b="1" dirty="0">
                <a:solidFill>
                  <a:srgbClr val="FFFF00"/>
                </a:solidFill>
                <a:effectLst>
                  <a:glow rad="127000">
                    <a:schemeClr val="tx1"/>
                  </a:glow>
                </a:effectLst>
                <a:latin typeface="Arial" charset="0"/>
                <a:ea typeface="ＭＳ Ｐゴシック" charset="0"/>
              </a:rPr>
              <a:t>Isaiah</a:t>
            </a:r>
            <a:r>
              <a:rPr lang="en-US" sz="3200" b="1" dirty="0">
                <a:effectLst>
                  <a:glow rad="127000">
                    <a:schemeClr val="tx1"/>
                  </a:glow>
                </a:effectLst>
                <a:latin typeface="Arial" charset="0"/>
                <a:ea typeface="ＭＳ Ｐゴシック" charset="0"/>
              </a:rPr>
              <a:t> also said…</a:t>
            </a:r>
            <a:r>
              <a:rPr lang="ru-RU" sz="3200" b="1" dirty="0">
                <a:effectLst>
                  <a:glow rad="127000">
                    <a:schemeClr val="tx1"/>
                  </a:glow>
                </a:effectLst>
                <a:latin typeface="Arial" charset="0"/>
                <a:ea typeface="ＭＳ Ｐゴシック" charset="0"/>
              </a:rPr>
              <a:t>"</a:t>
            </a:r>
            <a:r>
              <a:rPr lang="en-US" sz="3200" b="1" dirty="0">
                <a:effectLst>
                  <a:glow rad="127000">
                    <a:schemeClr val="tx1"/>
                  </a:glow>
                </a:effectLst>
                <a:latin typeface="Arial" charset="0"/>
                <a:ea typeface="ＭＳ Ｐゴシック" charset="0"/>
              </a:rPr>
              <a:t> </a:t>
            </a:r>
            <a:br>
              <a:rPr lang="en-US" sz="3200" b="1" dirty="0">
                <a:effectLst>
                  <a:glow rad="127000">
                    <a:schemeClr val="tx1"/>
                  </a:glow>
                </a:effectLst>
                <a:latin typeface="Arial" charset="0"/>
                <a:ea typeface="ＭＳ Ｐゴシック" charset="0"/>
              </a:rPr>
            </a:br>
            <a:r>
              <a:rPr lang="en-US" sz="3200" b="1" dirty="0">
                <a:effectLst>
                  <a:glow rad="127000">
                    <a:schemeClr val="tx1"/>
                  </a:glow>
                </a:effectLst>
                <a:latin typeface="Arial" charset="0"/>
                <a:ea typeface="ＭＳ Ｐゴシック" charset="0"/>
                <a:cs typeface="ＭＳ Ｐゴシック" charset="0"/>
              </a:rPr>
              <a:t>(John 12:39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0D31BF03-13D7-F44E-8FB8-C13ECD469EC8}"/>
              </a:ext>
            </a:extLst>
          </p:cNvPr>
          <p:cNvSpPr txBox="1">
            <a:spLocks noChangeArrowheads="1"/>
          </p:cNvSpPr>
          <p:nvPr/>
        </p:nvSpPr>
        <p:spPr bwMode="auto">
          <a:xfrm>
            <a:off x="74434" y="29468"/>
            <a:ext cx="4082903" cy="6828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The Lord has blinded their eyes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and hardened their hearts—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so that their eyes cannot see,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and their hearts cannot understand,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and they cannot turn to me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and have me heal them</a:t>
            </a:r>
            <a:r>
              <a:rPr kumimoji="0" lang="ru-RU"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 12:40; cf.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Isaiah</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6:10 </a:t>
            </a: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CD1623CA-FF15-4D3E-B5DB-3402BED1C3E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4800" b="1" kern="0" dirty="0">
                <a:solidFill>
                  <a:srgbClr val="FFFFFF"/>
                </a:solidFill>
                <a:effectLst>
                  <a:glow rad="228600">
                    <a:srgbClr val="000000"/>
                  </a:glow>
                </a:effectLst>
                <a:latin typeface="Arial"/>
                <a:cs typeface="Arial"/>
              </a:rPr>
              <a:t>E. Proof of the King's Authority</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0" y="2501020"/>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a:solidFill>
                  <a:srgbClr val="FFFFFF"/>
                </a:solidFill>
                <a:effectLst>
                  <a:outerShdw blurRad="38100" dist="38100" dir="2700000" algn="tl">
                    <a:srgbClr val="000000"/>
                  </a:outerShdw>
                </a:effectLst>
                <a:latin typeface="Arial"/>
                <a:ea typeface="ＭＳ Ｐゴシック" charset="0"/>
                <a:cs typeface="Arial"/>
              </a:rPr>
              <a:t>§ 142</a:t>
            </a:r>
          </a:p>
          <a:p>
            <a:pPr lvl="0" algn="ctr" defTabSz="914400" fontAlgn="base">
              <a:spcBef>
                <a:spcPct val="20000"/>
              </a:spcBef>
              <a:buClr>
                <a:srgbClr val="FFCC00"/>
              </a:buClr>
              <a:buSzPct val="70000"/>
              <a:defRPr/>
            </a:pPr>
            <a:r>
              <a:rPr lang="de-DE" sz="2800" b="1" i="1" kern="0">
                <a:solidFill>
                  <a:srgbClr val="FFFFFF"/>
                </a:solidFill>
                <a:effectLst>
                  <a:outerShdw blurRad="38100" dist="38100" dir="2700000" algn="tl">
                    <a:srgbClr val="000000"/>
                  </a:outerShdw>
                </a:effectLst>
                <a:latin typeface="Arial"/>
                <a:ea typeface="ＭＳ Ｐゴシック" charset="0"/>
                <a:cs typeface="Arial"/>
              </a:rPr>
              <a:t>Matthew 21:20-22; Mark 11:19-25; Luke 21:37-38</a:t>
            </a: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689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The fig tree that Christ cursed withers to show that His judgment on the nation would fall quickly and to call for faith in His person</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37726974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97183D1-1797-435E-300D-3B16DA9333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076148" cy="6807111"/>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91011" y="3717032"/>
            <a:ext cx="5957466" cy="1754181"/>
          </a:xfrm>
          <a:prstGeom prst="rect">
            <a:avLst/>
          </a:prstGeom>
          <a:noFill/>
        </p:spPr>
        <p:txBody>
          <a:bodyPr wrap="square"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JESUS CURSES A FIG TREE</a:t>
            </a:r>
            <a:endParaRPr kumimoji="0" lang="en-US" sz="38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76" name="Picture 3" descr="16_Lost_Coin_1024.jpg                                          00D23280Drive A                        7C26844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867" y="50889"/>
            <a:ext cx="2079808" cy="1099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4211960" y="5315832"/>
            <a:ext cx="5284787" cy="676963"/>
          </a:xfrm>
          <a:prstGeom prst="rect">
            <a:avLst/>
          </a:prstGeom>
          <a:noFill/>
        </p:spPr>
        <p:txBody>
          <a:bodyPr lIns="91294" tIns="45648" rIns="91294" bIns="45648">
            <a:spAutoFit/>
          </a:bodyPr>
          <a:lstStyle/>
          <a:p>
            <a:pPr marL="0" marR="0" lvl="0" indent="0" algn="l" defTabSz="91341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Mark 11:20-25</a:t>
            </a:r>
          </a:p>
        </p:txBody>
      </p:sp>
    </p:spTree>
    <p:extLst>
      <p:ext uri="{BB962C8B-B14F-4D97-AF65-F5344CB8AC3E}">
        <p14:creationId xmlns:p14="http://schemas.microsoft.com/office/powerpoint/2010/main" val="199588289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E9368470-E8F9-E515-3F3A-110E0D8424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7FD47F0-49D0-D9EB-BC36-259BE94D9F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28E23095-167E-91D5-AAB9-25D8A369DB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75262D25-50D5-40DB-08F2-5933C1B693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496" y="836712"/>
            <a:ext cx="4501008" cy="3288593"/>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Free</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9600" b="0" i="0" u="none" strike="noStrike" kern="1200" cap="none" spc="-250" normalizeH="0" baseline="0" noProof="0" dirty="0">
                <a:ln>
                  <a:noFill/>
                </a:ln>
                <a:solidFill>
                  <a:srgbClr val="36BAD5"/>
                </a:solidFill>
                <a:effectLst/>
                <a:uLnTx/>
                <a:uFillTx/>
                <a:latin typeface="Avenir Black"/>
                <a:ea typeface="ＭＳ Ｐゴシック" charset="0"/>
                <a:cs typeface="Avenir Black"/>
              </a:rPr>
              <a:t>Bible </a:t>
            </a:r>
            <a:br>
              <a:rPr kumimoji="0" lang="en-US"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br>
            <a:r>
              <a:rPr kumimoji="0" lang="en-US" altLang="zh-CN" sz="80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images</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71004393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Due to the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Lumo </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Project producing its own publishing material we regret to inform you that we cannot license our photos to other clients outside of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3"/>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628800"/>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MATTHEW</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These images are not licensed for reuse in video,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rPr>
              <a:t>epublishing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other media. Downloaded pictures and files cannot be redistributed through any other website than </a:t>
            </a:r>
            <a:r>
              <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hlinkClick r:id="rId4"/>
              </a:rPr>
              <a:t>freebibleimages.org</a:t>
            </a: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 or used in any context where the accompanying message is undermining of the Christian faith and gospel.</a:t>
            </a:r>
            <a:endParaRPr kumimoji="0" sz="1300" b="0" i="0" u="none" strike="noStrike" kern="0" cap="none" spc="0" normalizeH="0" baseline="0" noProof="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a:ln>
                  <a:noFill/>
                </a:ln>
                <a:solidFill>
                  <a:srgbClr val="000000"/>
                </a:solidFill>
                <a:effectLst/>
                <a:uLnTx/>
                <a:uFillTx/>
                <a:latin typeface="Arial"/>
                <a:ea typeface="Times New Roman"/>
                <a:cs typeface="Arial"/>
                <a:sym typeface="Times New Roman"/>
              </a:rPr>
              <a:t>Photos can only be used on educational presentations, blogs and social media, all of which should be accompanied with reference to </a:t>
            </a:r>
            <a:r>
              <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rPr>
              <a:t>www.LumoProject.com</a:t>
            </a:r>
            <a:r>
              <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rPr>
              <a:t>.</a:t>
            </a:r>
            <a:endParaRPr kumimoji="0" lang="en-US"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a:p>
            <a:pPr marL="0" marR="0" lvl="0" indent="0" algn="ctr" defTabSz="914400" rtl="0" eaLnBrk="1" fontAlgn="auto" latinLnBrk="0" hangingPunct="0">
              <a:lnSpc>
                <a:spcPct val="100000"/>
              </a:lnSpc>
              <a:spcBef>
                <a:spcPts val="0"/>
              </a:spcBef>
              <a:spcAft>
                <a:spcPts val="0"/>
              </a:spcAft>
              <a:buClrTx/>
              <a:buSzTx/>
              <a:buFontTx/>
              <a:buNone/>
              <a:tabLst/>
              <a:defRPr sz="1300">
                <a:latin typeface="Times New Roman"/>
                <a:ea typeface="Times New Roman"/>
                <a:cs typeface="Times New Roman"/>
                <a:sym typeface="Times New Roman"/>
              </a:defRPr>
            </a:pPr>
            <a:endParaRPr kumimoji="0" sz="1300" b="0" i="0" u="sng" strike="noStrike" kern="0" cap="none" spc="0" normalizeH="0" baseline="0" noProof="0">
              <a:ln>
                <a:noFill/>
              </a:ln>
              <a:solidFill>
                <a:srgbClr val="0000FF"/>
              </a:solidFill>
              <a:effectLst/>
              <a:uLnTx/>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auto" latinLnBrk="0" hangingPunct="0">
              <a:lnSpc>
                <a:spcPct val="100000"/>
              </a:lnSpc>
              <a:spcBef>
                <a:spcPts val="0"/>
              </a:spcBef>
              <a:spcAft>
                <a:spcPts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MARK</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LUKE</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628801"/>
            <a:ext cx="899997" cy="615036"/>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auto" latinLnBrk="0" hangingPunct="0">
              <a:lnSpc>
                <a:spcPct val="80000"/>
              </a:lnSpc>
              <a:spcBef>
                <a:spcPts val="0"/>
              </a:spcBef>
              <a:spcAft>
                <a:spcPts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THE</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GOSPEL</a:t>
            </a:r>
            <a:r>
              <a:rPr kumimoji="0" lang="en-US" sz="1100" b="0" i="0" u="none" strike="noStrike" kern="0" cap="none" spc="0" normalizeH="0" baseline="0" noProof="0">
                <a:ln>
                  <a:noFill/>
                </a:ln>
                <a:solidFill>
                  <a:srgbClr val="000000"/>
                </a:solidFill>
                <a:effectLst/>
                <a:uLnTx/>
                <a:uFillTx/>
                <a:latin typeface="Arial"/>
                <a:ea typeface="Times New Roman"/>
                <a:cs typeface="Arial"/>
                <a:sym typeface="Times New Roman"/>
              </a:rPr>
              <a:t> </a:t>
            </a:r>
            <a:b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br>
            <a:r>
              <a:rPr kumimoji="0" lang="en-US" sz="800" b="0" i="0" u="none" strike="noStrike" kern="0" cap="none" spc="0" normalizeH="0" baseline="0" noProof="0">
                <a:ln>
                  <a:noFill/>
                </a:ln>
                <a:solidFill>
                  <a:srgbClr val="000000"/>
                </a:solidFill>
                <a:effectLst/>
                <a:uLnTx/>
                <a:uFillTx/>
                <a:latin typeface="Arial"/>
                <a:ea typeface="Times New Roman"/>
                <a:cs typeface="Arial"/>
                <a:sym typeface="Times New Roman"/>
              </a:rPr>
              <a:t>——OF——</a:t>
            </a:r>
            <a:r>
              <a:rPr kumimoji="0" lang="en-US" sz="1000" b="0" i="0" u="none" strike="noStrike" kern="0" cap="none" spc="0" normalizeH="0" baseline="0" noProof="0">
                <a:ln>
                  <a:noFill/>
                </a:ln>
                <a:solidFill>
                  <a:srgbClr val="000000"/>
                </a:solidFill>
                <a:effectLst/>
                <a:uLnTx/>
                <a:uFillTx/>
                <a:latin typeface="Arial"/>
                <a:ea typeface="Times New Roman"/>
                <a:cs typeface="Arial"/>
                <a:sym typeface="Times New Roman"/>
              </a:rPr>
              <a:t> </a:t>
            </a:r>
            <a:r>
              <a:rPr kumimoji="0" lang="en-US" sz="1100" b="1" i="0" u="none" strike="noStrike" kern="0" cap="none" spc="0" normalizeH="0" baseline="0" noProof="0">
                <a:ln>
                  <a:noFill/>
                </a:ln>
                <a:solidFill>
                  <a:srgbClr val="000000"/>
                </a:solidFill>
                <a:effectLst/>
                <a:uLnTx/>
                <a:uFillTx/>
                <a:latin typeface="Arial"/>
                <a:ea typeface="Times New Roman"/>
                <a:cs typeface="Arial"/>
                <a:sym typeface="Times New Roman"/>
              </a:rPr>
              <a:t>JOHN</a:t>
            </a:r>
            <a:endParaRPr kumimoji="0" sz="1000" b="1" i="0" u="none" strike="noStrike" kern="0" cap="none" spc="0" normalizeH="0" baseline="0" noProof="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1412867114"/>
      </p:ext>
    </p:extLst>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884988"/>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sp>
        <p:nvSpPr>
          <p:cNvPr id="403458" name="Rectangle 2"/>
          <p:cNvSpPr>
            <a:spLocks noGrp="1" noChangeArrowheads="1"/>
          </p:cNvSpPr>
          <p:nvPr>
            <p:ph type="title"/>
          </p:nvPr>
        </p:nvSpPr>
        <p:spPr/>
        <p:txBody>
          <a:bodyPr/>
          <a:lstStyle/>
          <a:p>
            <a:pPr eaLnBrk="1" hangingPunct="1">
              <a:defRPr/>
            </a:pPr>
            <a:r>
              <a:rPr lang="en-US" b="1">
                <a:solidFill>
                  <a:srgbClr val="CCFF66"/>
                </a:solidFill>
                <a:latin typeface="Arial"/>
                <a:ea typeface="ＭＳ Ｐゴシック" charset="0"/>
                <a:cs typeface="Arial"/>
              </a:rPr>
              <a:t>Chapter 9 Outline</a:t>
            </a:r>
          </a:p>
        </p:txBody>
      </p:sp>
      <p:sp>
        <p:nvSpPr>
          <p:cNvPr id="726020" name="Text Box 5"/>
          <p:cNvSpPr txBox="1">
            <a:spLocks noChangeArrowheads="1"/>
          </p:cNvSpPr>
          <p:nvPr/>
        </p:nvSpPr>
        <p:spPr bwMode="auto">
          <a:xfrm>
            <a:off x="8305800" y="76200"/>
            <a:ext cx="838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539</a:t>
            </a:r>
          </a:p>
        </p:txBody>
      </p:sp>
      <p:sp>
        <p:nvSpPr>
          <p:cNvPr id="6" name="Rectangle 3"/>
          <p:cNvSpPr txBox="1">
            <a:spLocks noChangeArrowheads="1"/>
          </p:cNvSpPr>
          <p:nvPr/>
        </p:nvSpPr>
        <p:spPr bwMode="auto">
          <a:xfrm>
            <a:off x="762000" y="1752600"/>
            <a:ext cx="8229600" cy="1524000"/>
          </a:xfrm>
          <a:prstGeom prst="rect">
            <a:avLst/>
          </a:prstGeom>
          <a:noFill/>
          <a:ln w="9525">
            <a:noFill/>
            <a:miter lim="800000"/>
            <a:headEnd/>
            <a:tailEnd/>
          </a:ln>
          <a:effectLst/>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Blip>
                <a:blip r:embed="rId3"/>
              </a:buBlip>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Daniel</a:t>
            </a:r>
            <a:r>
              <a:rPr kumimoji="0" lang="fr-FR"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s prayer: How long? (9:1-19)</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pic>
        <p:nvPicPr>
          <p:cNvPr id="726022" name="Picture 1" descr="dan 9 danielprayingforhispeop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52888" y="3074988"/>
            <a:ext cx="5080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419624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132DB17D-20B2-4DC8-B455-AD8355BA72C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US" sz="4800" b="1" kern="0" dirty="0">
                <a:solidFill>
                  <a:srgbClr val="FFFFFF"/>
                </a:solidFill>
                <a:effectLst>
                  <a:glow rad="228600">
                    <a:srgbClr val="000000"/>
                  </a:glow>
                </a:effectLst>
                <a:latin typeface="Arial"/>
                <a:cs typeface="Arial"/>
              </a:rPr>
              <a:t>F. The King's Authority Challenged</a:t>
            </a:r>
            <a:endParaRPr kumimoji="0" lang="en-US" sz="54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en-US" sz="2800" b="1" i="1" kern="0" dirty="0">
                <a:solidFill>
                  <a:srgbClr val="FFFFFF"/>
                </a:solidFill>
                <a:effectLst>
                  <a:outerShdw blurRad="38100" dist="38100" dir="2700000" algn="tl">
                    <a:srgbClr val="000000"/>
                  </a:outerShdw>
                </a:effectLst>
                <a:latin typeface="Arial"/>
                <a:ea typeface="ＭＳ Ｐゴシック" charset="0"/>
                <a:cs typeface="Arial"/>
              </a:rPr>
              <a:t>§§ 143-146</a:t>
            </a:r>
            <a:endParaRPr kumimoji="0" lang="en-US" sz="32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Religious and political leaders challenge the messianic authority of Jesus to show their rejection of Him and His message</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149441741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descr="PalmSunday-Back1.jpg">
            <a:extLst>
              <a:ext uri="{FF2B5EF4-FFF2-40B4-BE49-F238E27FC236}">
                <a16:creationId xmlns:a16="http://schemas.microsoft.com/office/drawing/2014/main" id="{F62162A1-712E-436F-A1EA-5BE9B6104FC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en-GB" sz="4000" b="1" kern="0" dirty="0">
                <a:solidFill>
                  <a:srgbClr val="FFFFFF"/>
                </a:solidFill>
                <a:effectLst>
                  <a:glow rad="228600">
                    <a:srgbClr val="000000"/>
                  </a:glow>
                </a:effectLst>
                <a:latin typeface="Arial"/>
                <a:cs typeface="Arial"/>
              </a:rPr>
              <a:t>1. By the Priests and Elders</a:t>
            </a:r>
            <a:endParaRPr kumimoji="0" lang="en-US" sz="4000" b="1" i="0" u="none" strike="noStrike" kern="0" cap="none" spc="0" normalizeH="0" baseline="0" noProof="0" dirty="0">
              <a:ln>
                <a:noFill/>
              </a:ln>
              <a:solidFill>
                <a:srgbClr val="FFFFFF"/>
              </a:solidFill>
              <a:effectLst>
                <a:glow rad="228600">
                  <a:srgbClr val="000000"/>
                </a:glow>
              </a:effectLst>
              <a:uLnTx/>
              <a:uFillTx/>
              <a:latin typeface="Arial"/>
              <a:ea typeface="+mj-ea"/>
              <a:cs typeface="Arial"/>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de-DE" sz="2800" b="1" i="1" kern="0" dirty="0">
                <a:solidFill>
                  <a:srgbClr val="FFFFFF"/>
                </a:solidFill>
                <a:effectLst>
                  <a:outerShdw blurRad="38100" dist="38100" dir="2700000" algn="tl">
                    <a:srgbClr val="000000"/>
                  </a:outerShdw>
                </a:effectLst>
                <a:latin typeface="Arial"/>
                <a:ea typeface="ＭＳ Ｐゴシック" charset="0"/>
                <a:cs typeface="Arial"/>
              </a:rPr>
              <a:t>§ 143</a:t>
            </a:r>
          </a:p>
          <a:p>
            <a:pPr lvl="0" algn="ctr" defTabSz="914400" fontAlgn="base">
              <a:spcBef>
                <a:spcPct val="20000"/>
              </a:spcBef>
              <a:buClr>
                <a:srgbClr val="FFCC00"/>
              </a:buClr>
              <a:buSzPct val="70000"/>
              <a:defRPr/>
            </a:pPr>
            <a:r>
              <a:rPr lang="de-DE" sz="2400" b="1" i="1" kern="0" dirty="0">
                <a:solidFill>
                  <a:srgbClr val="FFFFFF"/>
                </a:solidFill>
                <a:effectLst>
                  <a:outerShdw blurRad="38100" dist="38100" dir="2700000" algn="tl">
                    <a:srgbClr val="000000"/>
                  </a:outerShdw>
                </a:effectLst>
                <a:latin typeface="Arial"/>
                <a:ea typeface="ＭＳ Ｐゴシック" charset="0"/>
                <a:cs typeface="Arial"/>
              </a:rPr>
              <a:t>Matthew 21:23–22:14; Mark 11:27–12:12; Luke 20:1-19</a:t>
            </a:r>
            <a:endParaRPr lang="de-DE" sz="2800" b="1" i="1" kern="0" dirty="0">
              <a:solidFill>
                <a:srgbClr val="FFFFFF"/>
              </a:solidFill>
              <a:effectLst>
                <a:outerShdw blurRad="38100" dist="38100" dir="2700000" algn="tl">
                  <a:srgbClr val="000000"/>
                </a:outerShdw>
              </a:effectLst>
              <a:latin typeface="Arial"/>
              <a:ea typeface="ＭＳ Ｐゴシック" charset="0"/>
              <a:cs typeface="Arial"/>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en-GB" sz="3200" b="1" kern="0" dirty="0">
                <a:solidFill>
                  <a:srgbClr val="FFFFFF"/>
                </a:solidFill>
                <a:effectLst>
                  <a:glow rad="228600">
                    <a:srgbClr val="220011"/>
                  </a:glow>
                </a:effectLst>
                <a:latin typeface="Arial"/>
                <a:ea typeface="ＭＳ Ｐゴシック" charset="0"/>
                <a:cs typeface="Arial"/>
              </a:rPr>
              <a:t>Jesus shows His authority through parables of Israel's rejection, bringing Gentile entrance despite centuries of divinely sent prophets</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Tree>
    <p:extLst>
      <p:ext uri="{BB962C8B-B14F-4D97-AF65-F5344CB8AC3E}">
        <p14:creationId xmlns:p14="http://schemas.microsoft.com/office/powerpoint/2010/main" val="333246417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4"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 y="0"/>
            <a:ext cx="9169400" cy="6858000"/>
          </a:xfrm>
          <a:prstGeom prst="rect">
            <a:avLst/>
          </a:prstGeom>
          <a:noFill/>
          <a:ln w="76200">
            <a:solidFill>
              <a:srgbClr val="FF0000"/>
            </a:solidFill>
            <a:miter lim="800000"/>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pic>
      <p:sp>
        <p:nvSpPr>
          <p:cNvPr id="572418" name="Rectangle 2"/>
          <p:cNvSpPr>
            <a:spLocks noGrp="1" noRot="1" noChangeArrowheads="1"/>
          </p:cNvSpPr>
          <p:nvPr>
            <p:ph type="title"/>
          </p:nvPr>
        </p:nvSpPr>
        <p:spPr>
          <a:xfrm>
            <a:off x="0" y="35"/>
            <a:ext cx="2209800" cy="1173163"/>
          </a:xfrm>
          <a:solidFill>
            <a:schemeClr val="bg2"/>
          </a:solidFill>
        </p:spPr>
        <p:txBody>
          <a:bodyPr/>
          <a:lstStyle/>
          <a:p>
            <a:pPr eaLnBrk="1" hangingPunct="1"/>
            <a:r>
              <a:rPr lang="en-US" sz="3600" dirty="0">
                <a:solidFill>
                  <a:srgbClr val="FFFFFF"/>
                </a:solidFill>
                <a:effectLst/>
                <a:latin typeface="Arial" charset="0"/>
                <a:ea typeface="ＭＳ Ｐゴシック" charset="0"/>
                <a:cs typeface="Arial" charset="0"/>
              </a:rPr>
              <a:t>Passion Week</a:t>
            </a:r>
            <a:endParaRPr lang="en-US" sz="4000" dirty="0">
              <a:solidFill>
                <a:srgbClr val="FFFFFF"/>
              </a:solidFill>
              <a:effectLst/>
              <a:latin typeface="Arial" charset="0"/>
              <a:ea typeface="ＭＳ Ｐゴシック" charset="0"/>
              <a:cs typeface="Arial" charset="0"/>
            </a:endParaRPr>
          </a:p>
        </p:txBody>
      </p:sp>
      <p:sp>
        <p:nvSpPr>
          <p:cNvPr id="269317" name="Freeform 5"/>
          <p:cNvSpPr>
            <a:spLocks/>
          </p:cNvSpPr>
          <p:nvPr/>
        </p:nvSpPr>
        <p:spPr bwMode="auto">
          <a:xfrm>
            <a:off x="5791200" y="4646659"/>
            <a:ext cx="1447800" cy="460283"/>
          </a:xfrm>
          <a:custGeom>
            <a:avLst/>
            <a:gdLst>
              <a:gd name="T0" fmla="*/ 2147483647 w 832"/>
              <a:gd name="T1" fmla="*/ 2147483647 h 1600"/>
              <a:gd name="T2" fmla="*/ 2147483647 w 832"/>
              <a:gd name="T3" fmla="*/ 2147483647 h 1600"/>
              <a:gd name="T4" fmla="*/ 2147483647 w 832"/>
              <a:gd name="T5" fmla="*/ 2147483647 h 1600"/>
              <a:gd name="T6" fmla="*/ 2147483647 w 832"/>
              <a:gd name="T7" fmla="*/ 2147483647 h 1600"/>
              <a:gd name="T8" fmla="*/ 2147483647 w 832"/>
              <a:gd name="T9" fmla="*/ 2147483647 h 1600"/>
              <a:gd name="T10" fmla="*/ 2147483647 w 832"/>
              <a:gd name="T11" fmla="*/ 2147483647 h 1600"/>
              <a:gd name="T12" fmla="*/ 2147483647 w 832"/>
              <a:gd name="T13" fmla="*/ 2147483647 h 1600"/>
              <a:gd name="T14" fmla="*/ 2147483647 w 832"/>
              <a:gd name="T15" fmla="*/ 2147483647 h 1600"/>
              <a:gd name="T16" fmla="*/ 2147483647 w 832"/>
              <a:gd name="T17" fmla="*/ 2147483647 h 1600"/>
              <a:gd name="T18" fmla="*/ 2147483647 w 832"/>
              <a:gd name="T19" fmla="*/ 2147483647 h 1600"/>
              <a:gd name="T20" fmla="*/ 2147483647 w 832"/>
              <a:gd name="T21" fmla="*/ 2147483647 h 1600"/>
              <a:gd name="T22" fmla="*/ 2147483647 w 832"/>
              <a:gd name="T23" fmla="*/ 2147483647 h 1600"/>
              <a:gd name="T24" fmla="*/ 2147483647 w 832"/>
              <a:gd name="T25" fmla="*/ 2147483647 h 1600"/>
              <a:gd name="T26" fmla="*/ 0 w 832"/>
              <a:gd name="T27" fmla="*/ 0 h 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32"/>
              <a:gd name="T43" fmla="*/ 0 h 1600"/>
              <a:gd name="T44" fmla="*/ 832 w 832"/>
              <a:gd name="T45" fmla="*/ 1600 h 160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32" h="1600">
                <a:moveTo>
                  <a:pt x="832" y="1600"/>
                </a:moveTo>
                <a:cubicBezTo>
                  <a:pt x="817" y="1556"/>
                  <a:pt x="798" y="1513"/>
                  <a:pt x="753" y="1498"/>
                </a:cubicBezTo>
                <a:cubicBezTo>
                  <a:pt x="704" y="1449"/>
                  <a:pt x="654" y="1402"/>
                  <a:pt x="588" y="1380"/>
                </a:cubicBezTo>
                <a:cubicBezTo>
                  <a:pt x="549" y="1321"/>
                  <a:pt x="508" y="1266"/>
                  <a:pt x="471" y="1208"/>
                </a:cubicBezTo>
                <a:cubicBezTo>
                  <a:pt x="462" y="1168"/>
                  <a:pt x="457" y="1128"/>
                  <a:pt x="447" y="1090"/>
                </a:cubicBezTo>
                <a:cubicBezTo>
                  <a:pt x="428" y="945"/>
                  <a:pt x="425" y="681"/>
                  <a:pt x="361" y="533"/>
                </a:cubicBezTo>
                <a:cubicBezTo>
                  <a:pt x="353" y="515"/>
                  <a:pt x="337" y="503"/>
                  <a:pt x="330" y="486"/>
                </a:cubicBezTo>
                <a:cubicBezTo>
                  <a:pt x="320" y="463"/>
                  <a:pt x="323" y="433"/>
                  <a:pt x="306" y="416"/>
                </a:cubicBezTo>
                <a:cubicBezTo>
                  <a:pt x="287" y="397"/>
                  <a:pt x="264" y="382"/>
                  <a:pt x="251" y="361"/>
                </a:cubicBezTo>
                <a:cubicBezTo>
                  <a:pt x="232" y="332"/>
                  <a:pt x="214" y="303"/>
                  <a:pt x="196" y="274"/>
                </a:cubicBezTo>
                <a:cubicBezTo>
                  <a:pt x="188" y="261"/>
                  <a:pt x="173" y="235"/>
                  <a:pt x="173" y="235"/>
                </a:cubicBezTo>
                <a:cubicBezTo>
                  <a:pt x="161" y="188"/>
                  <a:pt x="135" y="135"/>
                  <a:pt x="94" y="110"/>
                </a:cubicBezTo>
                <a:cubicBezTo>
                  <a:pt x="76" y="82"/>
                  <a:pt x="66" y="65"/>
                  <a:pt x="39" y="47"/>
                </a:cubicBezTo>
                <a:cubicBezTo>
                  <a:pt x="28" y="11"/>
                  <a:pt x="23" y="23"/>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8" name="Freeform 6"/>
          <p:cNvSpPr>
            <a:spLocks/>
          </p:cNvSpPr>
          <p:nvPr/>
        </p:nvSpPr>
        <p:spPr bwMode="auto">
          <a:xfrm>
            <a:off x="3897348" y="2855959"/>
            <a:ext cx="1741487" cy="460283"/>
          </a:xfrm>
          <a:custGeom>
            <a:avLst/>
            <a:gdLst>
              <a:gd name="T0" fmla="*/ 2147483647 w 1145"/>
              <a:gd name="T1" fmla="*/ 2147483647 h 860"/>
              <a:gd name="T2" fmla="*/ 2147483647 w 1145"/>
              <a:gd name="T3" fmla="*/ 2147483647 h 860"/>
              <a:gd name="T4" fmla="*/ 2147483647 w 1145"/>
              <a:gd name="T5" fmla="*/ 2147483647 h 860"/>
              <a:gd name="T6" fmla="*/ 2147483647 w 1145"/>
              <a:gd name="T7" fmla="*/ 2147483647 h 860"/>
              <a:gd name="T8" fmla="*/ 2147483647 w 1145"/>
              <a:gd name="T9" fmla="*/ 2147483647 h 860"/>
              <a:gd name="T10" fmla="*/ 2147483647 w 1145"/>
              <a:gd name="T11" fmla="*/ 2147483647 h 860"/>
              <a:gd name="T12" fmla="*/ 2147483647 w 1145"/>
              <a:gd name="T13" fmla="*/ 2147483647 h 860"/>
              <a:gd name="T14" fmla="*/ 2147483647 w 1145"/>
              <a:gd name="T15" fmla="*/ 2147483647 h 860"/>
              <a:gd name="T16" fmla="*/ 2147483647 w 1145"/>
              <a:gd name="T17" fmla="*/ 2147483647 h 860"/>
              <a:gd name="T18" fmla="*/ 2147483647 w 1145"/>
              <a:gd name="T19" fmla="*/ 2147483647 h 860"/>
              <a:gd name="T20" fmla="*/ 2147483647 w 1145"/>
              <a:gd name="T21" fmla="*/ 2147483647 h 860"/>
              <a:gd name="T22" fmla="*/ 2147483647 w 1145"/>
              <a:gd name="T23" fmla="*/ 2147483647 h 860"/>
              <a:gd name="T24" fmla="*/ 2147483647 w 1145"/>
              <a:gd name="T25" fmla="*/ 2147483647 h 860"/>
              <a:gd name="T26" fmla="*/ 2147483647 w 1145"/>
              <a:gd name="T27" fmla="*/ 2147483647 h 860"/>
              <a:gd name="T28" fmla="*/ 0 w 1145"/>
              <a:gd name="T29" fmla="*/ 0 h 86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45"/>
              <a:gd name="T46" fmla="*/ 0 h 860"/>
              <a:gd name="T47" fmla="*/ 1145 w 1145"/>
              <a:gd name="T48" fmla="*/ 860 h 86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45" h="860">
                <a:moveTo>
                  <a:pt x="1145" y="847"/>
                </a:moveTo>
                <a:cubicBezTo>
                  <a:pt x="1091" y="860"/>
                  <a:pt x="1079" y="833"/>
                  <a:pt x="1027" y="823"/>
                </a:cubicBezTo>
                <a:cubicBezTo>
                  <a:pt x="1011" y="812"/>
                  <a:pt x="993" y="805"/>
                  <a:pt x="980" y="792"/>
                </a:cubicBezTo>
                <a:cubicBezTo>
                  <a:pt x="966" y="778"/>
                  <a:pt x="962" y="758"/>
                  <a:pt x="949" y="745"/>
                </a:cubicBezTo>
                <a:cubicBezTo>
                  <a:pt x="934" y="730"/>
                  <a:pt x="916" y="720"/>
                  <a:pt x="902" y="706"/>
                </a:cubicBezTo>
                <a:cubicBezTo>
                  <a:pt x="888" y="651"/>
                  <a:pt x="848" y="615"/>
                  <a:pt x="816" y="572"/>
                </a:cubicBezTo>
                <a:cubicBezTo>
                  <a:pt x="809" y="563"/>
                  <a:pt x="763" y="490"/>
                  <a:pt x="745" y="470"/>
                </a:cubicBezTo>
                <a:cubicBezTo>
                  <a:pt x="730" y="453"/>
                  <a:pt x="709" y="442"/>
                  <a:pt x="698" y="423"/>
                </a:cubicBezTo>
                <a:cubicBezTo>
                  <a:pt x="657" y="354"/>
                  <a:pt x="617" y="284"/>
                  <a:pt x="573" y="219"/>
                </a:cubicBezTo>
                <a:cubicBezTo>
                  <a:pt x="558" y="198"/>
                  <a:pt x="529" y="140"/>
                  <a:pt x="502" y="125"/>
                </a:cubicBezTo>
                <a:cubicBezTo>
                  <a:pt x="468" y="105"/>
                  <a:pt x="428" y="106"/>
                  <a:pt x="392" y="102"/>
                </a:cubicBezTo>
                <a:cubicBezTo>
                  <a:pt x="366" y="93"/>
                  <a:pt x="337" y="90"/>
                  <a:pt x="314" y="78"/>
                </a:cubicBezTo>
                <a:cubicBezTo>
                  <a:pt x="305" y="73"/>
                  <a:pt x="299" y="63"/>
                  <a:pt x="290" y="62"/>
                </a:cubicBezTo>
                <a:cubicBezTo>
                  <a:pt x="256" y="55"/>
                  <a:pt x="222" y="56"/>
                  <a:pt x="188" y="54"/>
                </a:cubicBezTo>
                <a:cubicBezTo>
                  <a:pt x="125" y="39"/>
                  <a:pt x="65" y="0"/>
                  <a:pt x="0" y="0"/>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19" name="Freeform 7"/>
          <p:cNvSpPr>
            <a:spLocks/>
          </p:cNvSpPr>
          <p:nvPr/>
        </p:nvSpPr>
        <p:spPr bwMode="auto">
          <a:xfrm>
            <a:off x="3884613" y="4037058"/>
            <a:ext cx="3430587"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80008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0" name="Freeform 8"/>
          <p:cNvSpPr>
            <a:spLocks/>
          </p:cNvSpPr>
          <p:nvPr/>
        </p:nvSpPr>
        <p:spPr bwMode="auto">
          <a:xfrm>
            <a:off x="3848100" y="3922759"/>
            <a:ext cx="3390900" cy="460283"/>
          </a:xfrm>
          <a:custGeom>
            <a:avLst/>
            <a:gdLst>
              <a:gd name="T0" fmla="*/ 2147483647 w 2211"/>
              <a:gd name="T1" fmla="*/ 2147483647 h 2510"/>
              <a:gd name="T2" fmla="*/ 2147483647 w 2211"/>
              <a:gd name="T3" fmla="*/ 2147483647 h 2510"/>
              <a:gd name="T4" fmla="*/ 2147483647 w 2211"/>
              <a:gd name="T5" fmla="*/ 2147483647 h 2510"/>
              <a:gd name="T6" fmla="*/ 2147483647 w 2211"/>
              <a:gd name="T7" fmla="*/ 2147483647 h 2510"/>
              <a:gd name="T8" fmla="*/ 2147483647 w 2211"/>
              <a:gd name="T9" fmla="*/ 2147483647 h 2510"/>
              <a:gd name="T10" fmla="*/ 2147483647 w 2211"/>
              <a:gd name="T11" fmla="*/ 2147483647 h 2510"/>
              <a:gd name="T12" fmla="*/ 2147483647 w 2211"/>
              <a:gd name="T13" fmla="*/ 2147483647 h 2510"/>
              <a:gd name="T14" fmla="*/ 2147483647 w 2211"/>
              <a:gd name="T15" fmla="*/ 2147483647 h 2510"/>
              <a:gd name="T16" fmla="*/ 2147483647 w 2211"/>
              <a:gd name="T17" fmla="*/ 2147483647 h 2510"/>
              <a:gd name="T18" fmla="*/ 2147483647 w 2211"/>
              <a:gd name="T19" fmla="*/ 2147483647 h 2510"/>
              <a:gd name="T20" fmla="*/ 2147483647 w 2211"/>
              <a:gd name="T21" fmla="*/ 2147483647 h 2510"/>
              <a:gd name="T22" fmla="*/ 2147483647 w 2211"/>
              <a:gd name="T23" fmla="*/ 2147483647 h 2510"/>
              <a:gd name="T24" fmla="*/ 2147483647 w 2211"/>
              <a:gd name="T25" fmla="*/ 2147483647 h 2510"/>
              <a:gd name="T26" fmla="*/ 2147483647 w 2211"/>
              <a:gd name="T27" fmla="*/ 2147483647 h 2510"/>
              <a:gd name="T28" fmla="*/ 2147483647 w 2211"/>
              <a:gd name="T29" fmla="*/ 2147483647 h 2510"/>
              <a:gd name="T30" fmla="*/ 2147483647 w 2211"/>
              <a:gd name="T31" fmla="*/ 2147483647 h 2510"/>
              <a:gd name="T32" fmla="*/ 2147483647 w 2211"/>
              <a:gd name="T33" fmla="*/ 2147483647 h 2510"/>
              <a:gd name="T34" fmla="*/ 2147483647 w 2211"/>
              <a:gd name="T35" fmla="*/ 2147483647 h 2510"/>
              <a:gd name="T36" fmla="*/ 2147483647 w 2211"/>
              <a:gd name="T37" fmla="*/ 2147483647 h 2510"/>
              <a:gd name="T38" fmla="*/ 2147483647 w 2211"/>
              <a:gd name="T39" fmla="*/ 2147483647 h 2510"/>
              <a:gd name="T40" fmla="*/ 2147483647 w 2211"/>
              <a:gd name="T41" fmla="*/ 2147483647 h 2510"/>
              <a:gd name="T42" fmla="*/ 2147483647 w 2211"/>
              <a:gd name="T43" fmla="*/ 2147483647 h 2510"/>
              <a:gd name="T44" fmla="*/ 2147483647 w 2211"/>
              <a:gd name="T45" fmla="*/ 2147483647 h 2510"/>
              <a:gd name="T46" fmla="*/ 2147483647 w 2211"/>
              <a:gd name="T47" fmla="*/ 2147483647 h 2510"/>
              <a:gd name="T48" fmla="*/ 2147483647 w 2211"/>
              <a:gd name="T49" fmla="*/ 2147483647 h 2510"/>
              <a:gd name="T50" fmla="*/ 2147483647 w 2211"/>
              <a:gd name="T51" fmla="*/ 2147483647 h 2510"/>
              <a:gd name="T52" fmla="*/ 2147483647 w 2211"/>
              <a:gd name="T53" fmla="*/ 2147483647 h 2510"/>
              <a:gd name="T54" fmla="*/ 2147483647 w 2211"/>
              <a:gd name="T55" fmla="*/ 2147483647 h 2510"/>
              <a:gd name="T56" fmla="*/ 2147483647 w 2211"/>
              <a:gd name="T57" fmla="*/ 2147483647 h 2510"/>
              <a:gd name="T58" fmla="*/ 2147483647 w 2211"/>
              <a:gd name="T59" fmla="*/ 2147483647 h 2510"/>
              <a:gd name="T60" fmla="*/ 0 w 2211"/>
              <a:gd name="T61" fmla="*/ 2147483647 h 25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211"/>
              <a:gd name="T94" fmla="*/ 0 h 2510"/>
              <a:gd name="T95" fmla="*/ 2211 w 2211"/>
              <a:gd name="T96" fmla="*/ 2510 h 25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211" h="2510">
                <a:moveTo>
                  <a:pt x="2211" y="2510"/>
                </a:moveTo>
                <a:cubicBezTo>
                  <a:pt x="2177" y="2499"/>
                  <a:pt x="2176" y="2477"/>
                  <a:pt x="2149" y="2456"/>
                </a:cubicBezTo>
                <a:cubicBezTo>
                  <a:pt x="2134" y="2444"/>
                  <a:pt x="2102" y="2424"/>
                  <a:pt x="2102" y="2424"/>
                </a:cubicBezTo>
                <a:cubicBezTo>
                  <a:pt x="2090" y="2407"/>
                  <a:pt x="2073" y="2394"/>
                  <a:pt x="2062" y="2377"/>
                </a:cubicBezTo>
                <a:cubicBezTo>
                  <a:pt x="2057" y="2370"/>
                  <a:pt x="2058" y="2361"/>
                  <a:pt x="2055" y="2354"/>
                </a:cubicBezTo>
                <a:cubicBezTo>
                  <a:pt x="2037" y="2317"/>
                  <a:pt x="2018" y="2279"/>
                  <a:pt x="2000" y="2244"/>
                </a:cubicBezTo>
                <a:cubicBezTo>
                  <a:pt x="1972" y="2190"/>
                  <a:pt x="1949" y="2146"/>
                  <a:pt x="1937" y="2087"/>
                </a:cubicBezTo>
                <a:cubicBezTo>
                  <a:pt x="1926" y="1970"/>
                  <a:pt x="1920" y="1904"/>
                  <a:pt x="1913" y="1773"/>
                </a:cubicBezTo>
                <a:cubicBezTo>
                  <a:pt x="1911" y="1752"/>
                  <a:pt x="1896" y="1648"/>
                  <a:pt x="1890" y="1640"/>
                </a:cubicBezTo>
                <a:cubicBezTo>
                  <a:pt x="1864" y="1606"/>
                  <a:pt x="1844" y="1571"/>
                  <a:pt x="1819" y="1538"/>
                </a:cubicBezTo>
                <a:cubicBezTo>
                  <a:pt x="1812" y="1522"/>
                  <a:pt x="1790" y="1466"/>
                  <a:pt x="1788" y="1452"/>
                </a:cubicBezTo>
                <a:cubicBezTo>
                  <a:pt x="1787" y="1448"/>
                  <a:pt x="1779" y="1398"/>
                  <a:pt x="1772" y="1389"/>
                </a:cubicBezTo>
                <a:cubicBezTo>
                  <a:pt x="1758" y="1371"/>
                  <a:pt x="1725" y="1342"/>
                  <a:pt x="1725" y="1342"/>
                </a:cubicBezTo>
                <a:cubicBezTo>
                  <a:pt x="1709" y="1296"/>
                  <a:pt x="1673" y="1266"/>
                  <a:pt x="1655" y="1224"/>
                </a:cubicBezTo>
                <a:cubicBezTo>
                  <a:pt x="1635" y="1180"/>
                  <a:pt x="1619" y="1135"/>
                  <a:pt x="1600" y="1091"/>
                </a:cubicBezTo>
                <a:cubicBezTo>
                  <a:pt x="1595" y="1080"/>
                  <a:pt x="1591" y="1068"/>
                  <a:pt x="1584" y="1059"/>
                </a:cubicBezTo>
                <a:cubicBezTo>
                  <a:pt x="1570" y="1041"/>
                  <a:pt x="1537" y="1012"/>
                  <a:pt x="1537" y="1012"/>
                </a:cubicBezTo>
                <a:cubicBezTo>
                  <a:pt x="1521" y="966"/>
                  <a:pt x="1489" y="975"/>
                  <a:pt x="1451" y="957"/>
                </a:cubicBezTo>
                <a:cubicBezTo>
                  <a:pt x="1399" y="931"/>
                  <a:pt x="1364" y="884"/>
                  <a:pt x="1317" y="855"/>
                </a:cubicBezTo>
                <a:cubicBezTo>
                  <a:pt x="1295" y="841"/>
                  <a:pt x="1222" y="805"/>
                  <a:pt x="1207" y="785"/>
                </a:cubicBezTo>
                <a:cubicBezTo>
                  <a:pt x="1177" y="745"/>
                  <a:pt x="1130" y="658"/>
                  <a:pt x="1082" y="644"/>
                </a:cubicBezTo>
                <a:cubicBezTo>
                  <a:pt x="1060" y="615"/>
                  <a:pt x="1028" y="595"/>
                  <a:pt x="1011" y="565"/>
                </a:cubicBezTo>
                <a:cubicBezTo>
                  <a:pt x="990" y="529"/>
                  <a:pt x="964" y="484"/>
                  <a:pt x="925" y="471"/>
                </a:cubicBezTo>
                <a:cubicBezTo>
                  <a:pt x="889" y="442"/>
                  <a:pt x="851" y="419"/>
                  <a:pt x="815" y="393"/>
                </a:cubicBezTo>
                <a:cubicBezTo>
                  <a:pt x="801" y="353"/>
                  <a:pt x="784" y="352"/>
                  <a:pt x="753" y="330"/>
                </a:cubicBezTo>
                <a:cubicBezTo>
                  <a:pt x="679" y="276"/>
                  <a:pt x="620" y="187"/>
                  <a:pt x="533" y="157"/>
                </a:cubicBezTo>
                <a:cubicBezTo>
                  <a:pt x="490" y="126"/>
                  <a:pt x="464" y="105"/>
                  <a:pt x="415" y="95"/>
                </a:cubicBezTo>
                <a:cubicBezTo>
                  <a:pt x="399" y="87"/>
                  <a:pt x="384" y="77"/>
                  <a:pt x="368" y="71"/>
                </a:cubicBezTo>
                <a:cubicBezTo>
                  <a:pt x="358" y="66"/>
                  <a:pt x="346" y="67"/>
                  <a:pt x="337" y="63"/>
                </a:cubicBezTo>
                <a:cubicBezTo>
                  <a:pt x="319" y="55"/>
                  <a:pt x="307" y="38"/>
                  <a:pt x="290" y="32"/>
                </a:cubicBezTo>
                <a:cubicBezTo>
                  <a:pt x="208" y="0"/>
                  <a:pt x="79" y="8"/>
                  <a:pt x="0" y="8"/>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1" name="Freeform 9"/>
          <p:cNvSpPr>
            <a:spLocks/>
          </p:cNvSpPr>
          <p:nvPr/>
        </p:nvSpPr>
        <p:spPr bwMode="auto">
          <a:xfrm>
            <a:off x="3897348" y="3009946"/>
            <a:ext cx="1741487" cy="460283"/>
          </a:xfrm>
          <a:custGeom>
            <a:avLst/>
            <a:gdLst>
              <a:gd name="T0" fmla="*/ 0 w 1176"/>
              <a:gd name="T1" fmla="*/ 0 h 816"/>
              <a:gd name="T2" fmla="*/ 2147483647 w 1176"/>
              <a:gd name="T3" fmla="*/ 2147483647 h 816"/>
              <a:gd name="T4" fmla="*/ 2147483647 w 1176"/>
              <a:gd name="T5" fmla="*/ 2147483647 h 816"/>
              <a:gd name="T6" fmla="*/ 2147483647 w 1176"/>
              <a:gd name="T7" fmla="*/ 2147483647 h 816"/>
              <a:gd name="T8" fmla="*/ 2147483647 w 1176"/>
              <a:gd name="T9" fmla="*/ 2147483647 h 816"/>
              <a:gd name="T10" fmla="*/ 2147483647 w 1176"/>
              <a:gd name="T11" fmla="*/ 2147483647 h 816"/>
              <a:gd name="T12" fmla="*/ 2147483647 w 1176"/>
              <a:gd name="T13" fmla="*/ 2147483647 h 816"/>
              <a:gd name="T14" fmla="*/ 2147483647 w 1176"/>
              <a:gd name="T15" fmla="*/ 2147483647 h 816"/>
              <a:gd name="T16" fmla="*/ 2147483647 w 1176"/>
              <a:gd name="T17" fmla="*/ 2147483647 h 816"/>
              <a:gd name="T18" fmla="*/ 2147483647 w 1176"/>
              <a:gd name="T19" fmla="*/ 2147483647 h 816"/>
              <a:gd name="T20" fmla="*/ 2147483647 w 1176"/>
              <a:gd name="T21" fmla="*/ 2147483647 h 816"/>
              <a:gd name="T22" fmla="*/ 2147483647 w 1176"/>
              <a:gd name="T23" fmla="*/ 2147483647 h 816"/>
              <a:gd name="T24" fmla="*/ 2147483647 w 1176"/>
              <a:gd name="T25" fmla="*/ 2147483647 h 816"/>
              <a:gd name="T26" fmla="*/ 2147483647 w 1176"/>
              <a:gd name="T27" fmla="*/ 2147483647 h 816"/>
              <a:gd name="T28" fmla="*/ 2147483647 w 1176"/>
              <a:gd name="T29" fmla="*/ 2147483647 h 816"/>
              <a:gd name="T30" fmla="*/ 2147483647 w 1176"/>
              <a:gd name="T31" fmla="*/ 2147483647 h 816"/>
              <a:gd name="T32" fmla="*/ 2147483647 w 1176"/>
              <a:gd name="T33" fmla="*/ 2147483647 h 816"/>
              <a:gd name="T34" fmla="*/ 2147483647 w 1176"/>
              <a:gd name="T35" fmla="*/ 2147483647 h 816"/>
              <a:gd name="T36" fmla="*/ 2147483647 w 1176"/>
              <a:gd name="T37" fmla="*/ 2147483647 h 816"/>
              <a:gd name="T38" fmla="*/ 2147483647 w 1176"/>
              <a:gd name="T39" fmla="*/ 2147483647 h 816"/>
              <a:gd name="T40" fmla="*/ 2147483647 w 1176"/>
              <a:gd name="T41" fmla="*/ 2147483647 h 8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6"/>
              <a:gd name="T64" fmla="*/ 0 h 816"/>
              <a:gd name="T65" fmla="*/ 1176 w 1176"/>
              <a:gd name="T66" fmla="*/ 816 h 8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6" h="816">
                <a:moveTo>
                  <a:pt x="0" y="0"/>
                </a:moveTo>
                <a:cubicBezTo>
                  <a:pt x="101" y="20"/>
                  <a:pt x="205" y="1"/>
                  <a:pt x="306" y="31"/>
                </a:cubicBezTo>
                <a:cubicBezTo>
                  <a:pt x="343" y="56"/>
                  <a:pt x="390" y="68"/>
                  <a:pt x="424" y="102"/>
                </a:cubicBezTo>
                <a:cubicBezTo>
                  <a:pt x="460" y="138"/>
                  <a:pt x="441" y="128"/>
                  <a:pt x="478" y="141"/>
                </a:cubicBezTo>
                <a:cubicBezTo>
                  <a:pt x="486" y="149"/>
                  <a:pt x="492" y="158"/>
                  <a:pt x="502" y="165"/>
                </a:cubicBezTo>
                <a:cubicBezTo>
                  <a:pt x="508" y="169"/>
                  <a:pt x="519" y="166"/>
                  <a:pt x="525" y="173"/>
                </a:cubicBezTo>
                <a:cubicBezTo>
                  <a:pt x="533" y="183"/>
                  <a:pt x="533" y="200"/>
                  <a:pt x="541" y="212"/>
                </a:cubicBezTo>
                <a:cubicBezTo>
                  <a:pt x="549" y="224"/>
                  <a:pt x="564" y="231"/>
                  <a:pt x="573" y="243"/>
                </a:cubicBezTo>
                <a:cubicBezTo>
                  <a:pt x="587" y="262"/>
                  <a:pt x="592" y="291"/>
                  <a:pt x="612" y="306"/>
                </a:cubicBezTo>
                <a:cubicBezTo>
                  <a:pt x="633" y="321"/>
                  <a:pt x="675" y="353"/>
                  <a:pt x="675" y="353"/>
                </a:cubicBezTo>
                <a:cubicBezTo>
                  <a:pt x="679" y="359"/>
                  <a:pt x="700" y="394"/>
                  <a:pt x="706" y="400"/>
                </a:cubicBezTo>
                <a:cubicBezTo>
                  <a:pt x="725" y="419"/>
                  <a:pt x="755" y="428"/>
                  <a:pt x="776" y="447"/>
                </a:cubicBezTo>
                <a:cubicBezTo>
                  <a:pt x="834" y="498"/>
                  <a:pt x="817" y="504"/>
                  <a:pt x="902" y="533"/>
                </a:cubicBezTo>
                <a:cubicBezTo>
                  <a:pt x="917" y="538"/>
                  <a:pt x="935" y="539"/>
                  <a:pt x="949" y="549"/>
                </a:cubicBezTo>
                <a:cubicBezTo>
                  <a:pt x="964" y="559"/>
                  <a:pt x="996" y="580"/>
                  <a:pt x="996" y="580"/>
                </a:cubicBezTo>
                <a:cubicBezTo>
                  <a:pt x="1006" y="596"/>
                  <a:pt x="1013" y="614"/>
                  <a:pt x="1027" y="628"/>
                </a:cubicBezTo>
                <a:cubicBezTo>
                  <a:pt x="1035" y="635"/>
                  <a:pt x="1044" y="642"/>
                  <a:pt x="1051" y="651"/>
                </a:cubicBezTo>
                <a:cubicBezTo>
                  <a:pt x="1062" y="665"/>
                  <a:pt x="1076" y="680"/>
                  <a:pt x="1082" y="698"/>
                </a:cubicBezTo>
                <a:cubicBezTo>
                  <a:pt x="1084" y="706"/>
                  <a:pt x="1084" y="715"/>
                  <a:pt x="1090" y="722"/>
                </a:cubicBezTo>
                <a:cubicBezTo>
                  <a:pt x="1120" y="761"/>
                  <a:pt x="1128" y="763"/>
                  <a:pt x="1161" y="784"/>
                </a:cubicBezTo>
                <a:cubicBezTo>
                  <a:pt x="1170" y="811"/>
                  <a:pt x="1163" y="801"/>
                  <a:pt x="1176" y="816"/>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22" name="Freeform 10"/>
          <p:cNvSpPr>
            <a:spLocks/>
          </p:cNvSpPr>
          <p:nvPr/>
        </p:nvSpPr>
        <p:spPr bwMode="auto">
          <a:xfrm>
            <a:off x="6019800" y="4799058"/>
            <a:ext cx="1143000" cy="460283"/>
          </a:xfrm>
          <a:custGeom>
            <a:avLst/>
            <a:gdLst>
              <a:gd name="T0" fmla="*/ 0 w 682"/>
              <a:gd name="T1" fmla="*/ 0 h 1310"/>
              <a:gd name="T2" fmla="*/ 2147483647 w 682"/>
              <a:gd name="T3" fmla="*/ 2147483647 h 1310"/>
              <a:gd name="T4" fmla="*/ 2147483647 w 682"/>
              <a:gd name="T5" fmla="*/ 2147483647 h 1310"/>
              <a:gd name="T6" fmla="*/ 2147483647 w 682"/>
              <a:gd name="T7" fmla="*/ 2147483647 h 1310"/>
              <a:gd name="T8" fmla="*/ 2147483647 w 682"/>
              <a:gd name="T9" fmla="*/ 2147483647 h 1310"/>
              <a:gd name="T10" fmla="*/ 2147483647 w 682"/>
              <a:gd name="T11" fmla="*/ 2147483647 h 1310"/>
              <a:gd name="T12" fmla="*/ 2147483647 w 682"/>
              <a:gd name="T13" fmla="*/ 2147483647 h 1310"/>
              <a:gd name="T14" fmla="*/ 2147483647 w 682"/>
              <a:gd name="T15" fmla="*/ 2147483647 h 1310"/>
              <a:gd name="T16" fmla="*/ 2147483647 w 682"/>
              <a:gd name="T17" fmla="*/ 2147483647 h 1310"/>
              <a:gd name="T18" fmla="*/ 2147483647 w 682"/>
              <a:gd name="T19" fmla="*/ 2147483647 h 1310"/>
              <a:gd name="T20" fmla="*/ 2147483647 w 682"/>
              <a:gd name="T21" fmla="*/ 2147483647 h 1310"/>
              <a:gd name="T22" fmla="*/ 2147483647 w 682"/>
              <a:gd name="T23" fmla="*/ 2147483647 h 1310"/>
              <a:gd name="T24" fmla="*/ 2147483647 w 682"/>
              <a:gd name="T25" fmla="*/ 2147483647 h 13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2"/>
              <a:gd name="T40" fmla="*/ 0 h 1310"/>
              <a:gd name="T41" fmla="*/ 682 w 682"/>
              <a:gd name="T42" fmla="*/ 1310 h 13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2" h="1310">
                <a:moveTo>
                  <a:pt x="0" y="0"/>
                </a:moveTo>
                <a:cubicBezTo>
                  <a:pt x="9" y="71"/>
                  <a:pt x="1" y="97"/>
                  <a:pt x="55" y="142"/>
                </a:cubicBezTo>
                <a:cubicBezTo>
                  <a:pt x="80" y="162"/>
                  <a:pt x="93" y="178"/>
                  <a:pt x="125" y="189"/>
                </a:cubicBezTo>
                <a:cubicBezTo>
                  <a:pt x="151" y="240"/>
                  <a:pt x="162" y="296"/>
                  <a:pt x="196" y="345"/>
                </a:cubicBezTo>
                <a:cubicBezTo>
                  <a:pt x="208" y="394"/>
                  <a:pt x="235" y="447"/>
                  <a:pt x="259" y="494"/>
                </a:cubicBezTo>
                <a:cubicBezTo>
                  <a:pt x="267" y="536"/>
                  <a:pt x="278" y="585"/>
                  <a:pt x="306" y="620"/>
                </a:cubicBezTo>
                <a:cubicBezTo>
                  <a:pt x="321" y="640"/>
                  <a:pt x="346" y="653"/>
                  <a:pt x="361" y="675"/>
                </a:cubicBezTo>
                <a:cubicBezTo>
                  <a:pt x="403" y="734"/>
                  <a:pt x="451" y="786"/>
                  <a:pt x="494" y="847"/>
                </a:cubicBezTo>
                <a:cubicBezTo>
                  <a:pt x="515" y="911"/>
                  <a:pt x="532" y="978"/>
                  <a:pt x="549" y="1044"/>
                </a:cubicBezTo>
                <a:cubicBezTo>
                  <a:pt x="554" y="1064"/>
                  <a:pt x="560" y="1103"/>
                  <a:pt x="572" y="1122"/>
                </a:cubicBezTo>
                <a:cubicBezTo>
                  <a:pt x="585" y="1142"/>
                  <a:pt x="605" y="1157"/>
                  <a:pt x="620" y="1177"/>
                </a:cubicBezTo>
                <a:cubicBezTo>
                  <a:pt x="632" y="1215"/>
                  <a:pt x="639" y="1238"/>
                  <a:pt x="659" y="1271"/>
                </a:cubicBezTo>
                <a:cubicBezTo>
                  <a:pt x="666" y="1283"/>
                  <a:pt x="682" y="1310"/>
                  <a:pt x="682" y="1310"/>
                </a:cubicBezTo>
              </a:path>
            </a:pathLst>
          </a:custGeom>
          <a:noFill/>
          <a:ln w="76200">
            <a:solidFill>
              <a:srgbClr val="FF8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3" name="Group 1068"/>
          <p:cNvGrpSpPr>
            <a:grpSpLocks/>
          </p:cNvGrpSpPr>
          <p:nvPr/>
        </p:nvGrpSpPr>
        <p:grpSpPr bwMode="auto">
          <a:xfrm>
            <a:off x="7162800" y="3830011"/>
            <a:ext cx="1981200" cy="536576"/>
            <a:chOff x="4512" y="2316"/>
            <a:chExt cx="1056" cy="260"/>
          </a:xfrm>
        </p:grpSpPr>
        <p:sp>
          <p:nvSpPr>
            <p:cNvPr id="2" name="AutoShape 11"/>
            <p:cNvSpPr>
              <a:spLocks noChangeArrowheads="1"/>
            </p:cNvSpPr>
            <p:nvPr/>
          </p:nvSpPr>
          <p:spPr bwMode="auto">
            <a:xfrm>
              <a:off x="4512" y="2328"/>
              <a:ext cx="1056" cy="248"/>
            </a:xfrm>
            <a:prstGeom prst="roundRect">
              <a:avLst>
                <a:gd name="adj" fmla="val 16667"/>
              </a:avLst>
            </a:prstGeom>
            <a:noFill/>
            <a:ln w="76200">
              <a:solidFill>
                <a:srgbClr val="FF505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505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6" name="Text Box 12"/>
            <p:cNvSpPr txBox="1">
              <a:spLocks noChangeArrowheads="1"/>
            </p:cNvSpPr>
            <p:nvPr/>
          </p:nvSpPr>
          <p:spPr bwMode="auto">
            <a:xfrm>
              <a:off x="4512" y="2316"/>
              <a:ext cx="458" cy="224"/>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5050"/>
                  </a:solidFill>
                  <a:effectLst>
                    <a:outerShdw blurRad="38100" dist="38100" dir="2700000" algn="tl">
                      <a:srgbClr val="000000"/>
                    </a:outerShdw>
                  </a:effectLst>
                  <a:uLnTx/>
                  <a:uFillTx/>
                  <a:latin typeface="Chalkboard" charset="0"/>
                  <a:ea typeface="ＭＳ Ｐゴシック" charset="0"/>
                </a:rPr>
                <a:t>Fri</a:t>
              </a:r>
            </a:p>
          </p:txBody>
        </p:sp>
      </p:grpSp>
      <p:grpSp>
        <p:nvGrpSpPr>
          <p:cNvPr id="4" name="Group 1067"/>
          <p:cNvGrpSpPr>
            <a:grpSpLocks/>
          </p:cNvGrpSpPr>
          <p:nvPr/>
        </p:nvGrpSpPr>
        <p:grpSpPr bwMode="auto">
          <a:xfrm>
            <a:off x="457201" y="4119565"/>
            <a:ext cx="2133600" cy="517525"/>
            <a:chOff x="288" y="2528"/>
            <a:chExt cx="1200" cy="326"/>
          </a:xfrm>
        </p:grpSpPr>
        <p:sp>
          <p:nvSpPr>
            <p:cNvPr id="370732" name="AutoShape 11"/>
            <p:cNvSpPr>
              <a:spLocks noChangeArrowheads="1"/>
            </p:cNvSpPr>
            <p:nvPr/>
          </p:nvSpPr>
          <p:spPr bwMode="auto">
            <a:xfrm>
              <a:off x="288" y="2532"/>
              <a:ext cx="1200" cy="322"/>
            </a:xfrm>
            <a:prstGeom prst="roundRect">
              <a:avLst>
                <a:gd name="adj" fmla="val 16667"/>
              </a:avLst>
            </a:prstGeom>
            <a:noFill/>
            <a:ln w="76200">
              <a:solidFill>
                <a:schemeClr val="bg1">
                  <a:lumMod val="50000"/>
                </a:schemeClr>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7" name="Text Box 12"/>
            <p:cNvSpPr txBox="1">
              <a:spLocks noChangeArrowheads="1"/>
            </p:cNvSpPr>
            <p:nvPr/>
          </p:nvSpPr>
          <p:spPr bwMode="auto">
            <a:xfrm>
              <a:off x="293" y="2528"/>
              <a:ext cx="1051" cy="291"/>
            </a:xfrm>
            <a:prstGeom prst="rect">
              <a:avLst/>
            </a:prstGeom>
            <a:noFill/>
            <a:ln w="9525">
              <a:solidFill>
                <a:schemeClr val="bg1">
                  <a:lumMod val="50000"/>
                </a:schemeClr>
              </a:solid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FF">
                      <a:lumMod val="50000"/>
                    </a:srgbClr>
                  </a:solidFill>
                  <a:effectLst>
                    <a:outerShdw blurRad="38100" dist="38100" dir="2700000" algn="tl">
                      <a:srgbClr val="000000"/>
                    </a:outerShdw>
                  </a:effectLst>
                  <a:uLnTx/>
                  <a:uFillTx/>
                  <a:latin typeface="Chalkboard" charset="0"/>
                  <a:ea typeface="ＭＳ Ｐゴシック" charset="0"/>
                </a:rPr>
                <a:t>Thurs</a:t>
              </a:r>
            </a:p>
          </p:txBody>
        </p:sp>
      </p:grpSp>
      <p:grpSp>
        <p:nvGrpSpPr>
          <p:cNvPr id="5" name="Group 1064"/>
          <p:cNvGrpSpPr>
            <a:grpSpLocks/>
          </p:cNvGrpSpPr>
          <p:nvPr/>
        </p:nvGrpSpPr>
        <p:grpSpPr bwMode="auto">
          <a:xfrm>
            <a:off x="457200" y="6093036"/>
            <a:ext cx="3962400" cy="543672"/>
            <a:chOff x="384" y="3731"/>
            <a:chExt cx="2352" cy="469"/>
          </a:xfrm>
        </p:grpSpPr>
        <p:sp>
          <p:nvSpPr>
            <p:cNvPr id="572459" name="AutoShape 11"/>
            <p:cNvSpPr>
              <a:spLocks noChangeArrowheads="1"/>
            </p:cNvSpPr>
            <p:nvPr/>
          </p:nvSpPr>
          <p:spPr bwMode="auto">
            <a:xfrm>
              <a:off x="384" y="3759"/>
              <a:ext cx="2352" cy="441"/>
            </a:xfrm>
            <a:prstGeom prst="roundRect">
              <a:avLst>
                <a:gd name="adj" fmla="val 16667"/>
              </a:avLst>
            </a:prstGeom>
            <a:noFill/>
            <a:ln w="76200">
              <a:solidFill>
                <a:srgbClr val="00800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sp>
          <p:nvSpPr>
            <p:cNvPr id="40" name="Text Box 12"/>
            <p:cNvSpPr txBox="1">
              <a:spLocks noChangeArrowheads="1"/>
            </p:cNvSpPr>
            <p:nvPr/>
          </p:nvSpPr>
          <p:spPr bwMode="auto">
            <a:xfrm>
              <a:off x="384" y="3731"/>
              <a:ext cx="624" cy="398"/>
            </a:xfrm>
            <a:prstGeom prst="rect">
              <a:avLst/>
            </a:prstGeom>
            <a:noFill/>
            <a:ln w="9525">
              <a:noFill/>
              <a:miter lim="800000"/>
              <a:headEnd/>
              <a:tailEnd/>
            </a:ln>
            <a:effectLst>
              <a:outerShdw dist="35921" dir="2700000" algn="ctr" rotWithShape="0">
                <a:schemeClr val="bg2">
                  <a:alpha val="50000"/>
                </a:schemeClr>
              </a:outerShdw>
            </a:effectLst>
          </p:spPr>
          <p:txBody>
            <a:bodyPr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8000"/>
                  </a:solidFill>
                  <a:effectLst>
                    <a:outerShdw blurRad="38100" dist="38100" dir="2700000" algn="tl">
                      <a:srgbClr val="000000"/>
                    </a:outerShdw>
                  </a:effectLst>
                  <a:uLnTx/>
                  <a:uFillTx/>
                  <a:latin typeface="Chalkboard" charset="0"/>
                  <a:ea typeface="ＭＳ Ｐゴシック" charset="0"/>
                </a:rPr>
                <a:t>Sun</a:t>
              </a:r>
            </a:p>
          </p:txBody>
        </p:sp>
      </p:grpSp>
      <p:grpSp>
        <p:nvGrpSpPr>
          <p:cNvPr id="8" name="Group 23"/>
          <p:cNvGrpSpPr>
            <a:grpSpLocks/>
          </p:cNvGrpSpPr>
          <p:nvPr/>
        </p:nvGrpSpPr>
        <p:grpSpPr bwMode="auto">
          <a:xfrm>
            <a:off x="4800634" y="4911729"/>
            <a:ext cx="1752599" cy="525463"/>
            <a:chOff x="3216" y="3094"/>
            <a:chExt cx="1104" cy="331"/>
          </a:xfrm>
        </p:grpSpPr>
        <p:sp>
          <p:nvSpPr>
            <p:cNvPr id="572457" name="AutoShape 15"/>
            <p:cNvSpPr>
              <a:spLocks noChangeArrowheads="1"/>
            </p:cNvSpPr>
            <p:nvPr/>
          </p:nvSpPr>
          <p:spPr bwMode="auto">
            <a:xfrm>
              <a:off x="3216" y="3103"/>
              <a:ext cx="1104" cy="322"/>
            </a:xfrm>
            <a:prstGeom prst="roundRect">
              <a:avLst>
                <a:gd name="adj" fmla="val 16667"/>
              </a:avLst>
            </a:prstGeom>
            <a:noFill/>
            <a:ln w="76200">
              <a:solidFill>
                <a:srgbClr val="80008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28" name="Text Box 16"/>
            <p:cNvSpPr txBox="1">
              <a:spLocks noChangeArrowheads="1"/>
            </p:cNvSpPr>
            <p:nvPr/>
          </p:nvSpPr>
          <p:spPr bwMode="auto">
            <a:xfrm>
              <a:off x="3248" y="3094"/>
              <a:ext cx="434"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800080"/>
                  </a:solidFill>
                  <a:effectLst>
                    <a:outerShdw blurRad="38100" dist="38100" dir="2700000" algn="tl">
                      <a:srgbClr val="000000"/>
                    </a:outerShdw>
                  </a:effectLst>
                  <a:uLnTx/>
                  <a:uFillTx/>
                  <a:latin typeface="Chalkboard" charset="0"/>
                  <a:ea typeface="ＭＳ Ｐゴシック" charset="0"/>
                </a:rPr>
                <a:t>Sun</a:t>
              </a:r>
              <a:endPar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endParaRPr>
            </a:p>
          </p:txBody>
        </p:sp>
      </p:grpSp>
      <p:grpSp>
        <p:nvGrpSpPr>
          <p:cNvPr id="11" name="Group 21"/>
          <p:cNvGrpSpPr>
            <a:grpSpLocks/>
          </p:cNvGrpSpPr>
          <p:nvPr/>
        </p:nvGrpSpPr>
        <p:grpSpPr bwMode="auto">
          <a:xfrm>
            <a:off x="2362201" y="274639"/>
            <a:ext cx="2438400" cy="511175"/>
            <a:chOff x="1488" y="221"/>
            <a:chExt cx="1536" cy="322"/>
          </a:xfrm>
        </p:grpSpPr>
        <p:sp>
          <p:nvSpPr>
            <p:cNvPr id="572455" name="AutoShape 19"/>
            <p:cNvSpPr>
              <a:spLocks noChangeArrowheads="1"/>
            </p:cNvSpPr>
            <p:nvPr/>
          </p:nvSpPr>
          <p:spPr bwMode="auto">
            <a:xfrm>
              <a:off x="1488" y="221"/>
              <a:ext cx="1536" cy="322"/>
            </a:xfrm>
            <a:prstGeom prst="roundRect">
              <a:avLst>
                <a:gd name="adj" fmla="val 16667"/>
              </a:avLst>
            </a:prstGeom>
            <a:noFill/>
            <a:ln w="76200">
              <a:solidFill>
                <a:srgbClr val="FF000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2" name="Text Box 20"/>
            <p:cNvSpPr txBox="1">
              <a:spLocks noChangeArrowheads="1"/>
            </p:cNvSpPr>
            <p:nvPr/>
          </p:nvSpPr>
          <p:spPr bwMode="auto">
            <a:xfrm>
              <a:off x="1633" y="239"/>
              <a:ext cx="48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00"/>
                  </a:solidFill>
                  <a:effectLst>
                    <a:outerShdw blurRad="38100" dist="38100" dir="2700000" algn="tl">
                      <a:srgbClr val="000000"/>
                    </a:outerShdw>
                  </a:effectLst>
                  <a:uLnTx/>
                  <a:uFillTx/>
                  <a:latin typeface="Chalkboard" charset="0"/>
                  <a:ea typeface="ＭＳ Ｐゴシック" charset="0"/>
                </a:rPr>
                <a:t>Mon</a:t>
              </a:r>
            </a:p>
          </p:txBody>
        </p:sp>
      </p:grpSp>
      <p:grpSp>
        <p:nvGrpSpPr>
          <p:cNvPr id="12" name="Group 27"/>
          <p:cNvGrpSpPr>
            <a:grpSpLocks/>
          </p:cNvGrpSpPr>
          <p:nvPr/>
        </p:nvGrpSpPr>
        <p:grpSpPr bwMode="auto">
          <a:xfrm>
            <a:off x="5334000" y="696948"/>
            <a:ext cx="1905000" cy="511175"/>
            <a:chOff x="3360" y="487"/>
            <a:chExt cx="1200" cy="322"/>
          </a:xfrm>
        </p:grpSpPr>
        <p:sp>
          <p:nvSpPr>
            <p:cNvPr id="572453" name="AutoShape 25"/>
            <p:cNvSpPr>
              <a:spLocks noChangeArrowheads="1"/>
            </p:cNvSpPr>
            <p:nvPr/>
          </p:nvSpPr>
          <p:spPr bwMode="auto">
            <a:xfrm>
              <a:off x="3360" y="487"/>
              <a:ext cx="1200" cy="322"/>
            </a:xfrm>
            <a:prstGeom prst="roundRect">
              <a:avLst>
                <a:gd name="adj" fmla="val 16667"/>
              </a:avLst>
            </a:prstGeom>
            <a:noFill/>
            <a:ln w="76200">
              <a:solidFill>
                <a:srgbClr val="FF8000"/>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Garamond" charset="0"/>
                <a:ea typeface="ＭＳ Ｐゴシック" charset="0"/>
                <a:cs typeface="+mn-cs"/>
              </a:endParaRPr>
            </a:p>
          </p:txBody>
        </p:sp>
        <p:sp>
          <p:nvSpPr>
            <p:cNvPr id="269338" name="Text Box 26"/>
            <p:cNvSpPr txBox="1">
              <a:spLocks noChangeArrowheads="1"/>
            </p:cNvSpPr>
            <p:nvPr/>
          </p:nvSpPr>
          <p:spPr bwMode="auto">
            <a:xfrm>
              <a:off x="3360" y="511"/>
              <a:ext cx="501"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8000"/>
                  </a:solidFill>
                  <a:effectLst>
                    <a:outerShdw blurRad="38100" dist="38100" dir="2700000" algn="tl">
                      <a:srgbClr val="000000"/>
                    </a:outerShdw>
                  </a:effectLst>
                  <a:uLnTx/>
                  <a:uFillTx/>
                  <a:latin typeface="Chalkboard" charset="0"/>
                  <a:ea typeface="ＭＳ Ｐゴシック" charset="0"/>
                </a:rPr>
                <a:t>Tues</a:t>
              </a:r>
              <a:endParaRPr kumimoji="0" lang="en-US" sz="24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endParaRPr>
            </a:p>
          </p:txBody>
        </p:sp>
      </p:grpSp>
      <p:sp>
        <p:nvSpPr>
          <p:cNvPr id="269340" name="Freeform 28"/>
          <p:cNvSpPr>
            <a:spLocks/>
          </p:cNvSpPr>
          <p:nvPr/>
        </p:nvSpPr>
        <p:spPr bwMode="auto">
          <a:xfrm>
            <a:off x="3889375" y="4151359"/>
            <a:ext cx="3425825"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000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269341" name="Freeform 29"/>
          <p:cNvSpPr>
            <a:spLocks/>
          </p:cNvSpPr>
          <p:nvPr/>
        </p:nvSpPr>
        <p:spPr bwMode="auto">
          <a:xfrm>
            <a:off x="4114801" y="4189459"/>
            <a:ext cx="3200400" cy="460283"/>
          </a:xfrm>
          <a:custGeom>
            <a:avLst/>
            <a:gdLst>
              <a:gd name="T0" fmla="*/ 0 w 2110"/>
              <a:gd name="T1" fmla="*/ 0 h 2534"/>
              <a:gd name="T2" fmla="*/ 2147483647 w 2110"/>
              <a:gd name="T3" fmla="*/ 2147483647 h 2534"/>
              <a:gd name="T4" fmla="*/ 2147483647 w 2110"/>
              <a:gd name="T5" fmla="*/ 2147483647 h 2534"/>
              <a:gd name="T6" fmla="*/ 2147483647 w 2110"/>
              <a:gd name="T7" fmla="*/ 2147483647 h 2534"/>
              <a:gd name="T8" fmla="*/ 2147483647 w 2110"/>
              <a:gd name="T9" fmla="*/ 2147483647 h 2534"/>
              <a:gd name="T10" fmla="*/ 2147483647 w 2110"/>
              <a:gd name="T11" fmla="*/ 2147483647 h 2534"/>
              <a:gd name="T12" fmla="*/ 2147483647 w 2110"/>
              <a:gd name="T13" fmla="*/ 2147483647 h 2534"/>
              <a:gd name="T14" fmla="*/ 2147483647 w 2110"/>
              <a:gd name="T15" fmla="*/ 2147483647 h 2534"/>
              <a:gd name="T16" fmla="*/ 2147483647 w 2110"/>
              <a:gd name="T17" fmla="*/ 2147483647 h 2534"/>
              <a:gd name="T18" fmla="*/ 2147483647 w 2110"/>
              <a:gd name="T19" fmla="*/ 2147483647 h 2534"/>
              <a:gd name="T20" fmla="*/ 2147483647 w 2110"/>
              <a:gd name="T21" fmla="*/ 2147483647 h 2534"/>
              <a:gd name="T22" fmla="*/ 2147483647 w 2110"/>
              <a:gd name="T23" fmla="*/ 2147483647 h 2534"/>
              <a:gd name="T24" fmla="*/ 2147483647 w 2110"/>
              <a:gd name="T25" fmla="*/ 2147483647 h 2534"/>
              <a:gd name="T26" fmla="*/ 2147483647 w 2110"/>
              <a:gd name="T27" fmla="*/ 2147483647 h 2534"/>
              <a:gd name="T28" fmla="*/ 2147483647 w 2110"/>
              <a:gd name="T29" fmla="*/ 2147483647 h 2534"/>
              <a:gd name="T30" fmla="*/ 2147483647 w 2110"/>
              <a:gd name="T31" fmla="*/ 2147483647 h 2534"/>
              <a:gd name="T32" fmla="*/ 2147483647 w 2110"/>
              <a:gd name="T33" fmla="*/ 2147483647 h 2534"/>
              <a:gd name="T34" fmla="*/ 2147483647 w 2110"/>
              <a:gd name="T35" fmla="*/ 2147483647 h 2534"/>
              <a:gd name="T36" fmla="*/ 2147483647 w 2110"/>
              <a:gd name="T37" fmla="*/ 2147483647 h 2534"/>
              <a:gd name="T38" fmla="*/ 2147483647 w 2110"/>
              <a:gd name="T39" fmla="*/ 2147483647 h 2534"/>
              <a:gd name="T40" fmla="*/ 2147483647 w 2110"/>
              <a:gd name="T41" fmla="*/ 2147483647 h 2534"/>
              <a:gd name="T42" fmla="*/ 2147483647 w 2110"/>
              <a:gd name="T43" fmla="*/ 2147483647 h 2534"/>
              <a:gd name="T44" fmla="*/ 2147483647 w 2110"/>
              <a:gd name="T45" fmla="*/ 2147483647 h 2534"/>
              <a:gd name="T46" fmla="*/ 2147483647 w 2110"/>
              <a:gd name="T47" fmla="*/ 2147483647 h 2534"/>
              <a:gd name="T48" fmla="*/ 2147483647 w 2110"/>
              <a:gd name="T49" fmla="*/ 2147483647 h 2534"/>
              <a:gd name="T50" fmla="*/ 2147483647 w 2110"/>
              <a:gd name="T51" fmla="*/ 2147483647 h 2534"/>
              <a:gd name="T52" fmla="*/ 2147483647 w 2110"/>
              <a:gd name="T53" fmla="*/ 2147483647 h 2534"/>
              <a:gd name="T54" fmla="*/ 2147483647 w 2110"/>
              <a:gd name="T55" fmla="*/ 2147483647 h 2534"/>
              <a:gd name="T56" fmla="*/ 2147483647 w 2110"/>
              <a:gd name="T57" fmla="*/ 2147483647 h 2534"/>
              <a:gd name="T58" fmla="*/ 2147483647 w 2110"/>
              <a:gd name="T59" fmla="*/ 2147483647 h 25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0"/>
              <a:gd name="T91" fmla="*/ 0 h 2534"/>
              <a:gd name="T92" fmla="*/ 2110 w 2110"/>
              <a:gd name="T93" fmla="*/ 2534 h 25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0" h="2534">
                <a:moveTo>
                  <a:pt x="0" y="0"/>
                </a:moveTo>
                <a:cubicBezTo>
                  <a:pt x="8" y="34"/>
                  <a:pt x="4" y="51"/>
                  <a:pt x="39" y="63"/>
                </a:cubicBezTo>
                <a:cubicBezTo>
                  <a:pt x="81" y="119"/>
                  <a:pt x="79" y="117"/>
                  <a:pt x="157" y="126"/>
                </a:cubicBezTo>
                <a:cubicBezTo>
                  <a:pt x="222" y="169"/>
                  <a:pt x="143" y="112"/>
                  <a:pt x="196" y="165"/>
                </a:cubicBezTo>
                <a:cubicBezTo>
                  <a:pt x="220" y="189"/>
                  <a:pt x="257" y="197"/>
                  <a:pt x="283" y="220"/>
                </a:cubicBezTo>
                <a:cubicBezTo>
                  <a:pt x="320" y="253"/>
                  <a:pt x="336" y="272"/>
                  <a:pt x="377" y="298"/>
                </a:cubicBezTo>
                <a:cubicBezTo>
                  <a:pt x="387" y="315"/>
                  <a:pt x="405" y="328"/>
                  <a:pt x="416" y="346"/>
                </a:cubicBezTo>
                <a:cubicBezTo>
                  <a:pt x="421" y="355"/>
                  <a:pt x="418" y="367"/>
                  <a:pt x="424" y="377"/>
                </a:cubicBezTo>
                <a:cubicBezTo>
                  <a:pt x="443" y="410"/>
                  <a:pt x="489" y="430"/>
                  <a:pt x="518" y="455"/>
                </a:cubicBezTo>
                <a:cubicBezTo>
                  <a:pt x="568" y="498"/>
                  <a:pt x="623" y="537"/>
                  <a:pt x="675" y="581"/>
                </a:cubicBezTo>
                <a:cubicBezTo>
                  <a:pt x="739" y="634"/>
                  <a:pt x="661" y="574"/>
                  <a:pt x="714" y="628"/>
                </a:cubicBezTo>
                <a:cubicBezTo>
                  <a:pt x="763" y="679"/>
                  <a:pt x="826" y="729"/>
                  <a:pt x="886" y="769"/>
                </a:cubicBezTo>
                <a:cubicBezTo>
                  <a:pt x="931" y="799"/>
                  <a:pt x="1000" y="870"/>
                  <a:pt x="1051" y="887"/>
                </a:cubicBezTo>
                <a:cubicBezTo>
                  <a:pt x="1094" y="901"/>
                  <a:pt x="1137" y="907"/>
                  <a:pt x="1177" y="934"/>
                </a:cubicBezTo>
                <a:cubicBezTo>
                  <a:pt x="1201" y="1010"/>
                  <a:pt x="1246" y="1072"/>
                  <a:pt x="1302" y="1130"/>
                </a:cubicBezTo>
                <a:cubicBezTo>
                  <a:pt x="1324" y="1195"/>
                  <a:pt x="1345" y="1255"/>
                  <a:pt x="1373" y="1318"/>
                </a:cubicBezTo>
                <a:cubicBezTo>
                  <a:pt x="1400" y="1380"/>
                  <a:pt x="1420" y="1449"/>
                  <a:pt x="1459" y="1506"/>
                </a:cubicBezTo>
                <a:cubicBezTo>
                  <a:pt x="1461" y="1514"/>
                  <a:pt x="1462" y="1522"/>
                  <a:pt x="1467" y="1530"/>
                </a:cubicBezTo>
                <a:cubicBezTo>
                  <a:pt x="1483" y="1557"/>
                  <a:pt x="1507" y="1579"/>
                  <a:pt x="1522" y="1608"/>
                </a:cubicBezTo>
                <a:cubicBezTo>
                  <a:pt x="1549" y="1663"/>
                  <a:pt x="1572" y="1705"/>
                  <a:pt x="1585" y="1765"/>
                </a:cubicBezTo>
                <a:cubicBezTo>
                  <a:pt x="1587" y="1796"/>
                  <a:pt x="1584" y="1828"/>
                  <a:pt x="1592" y="1859"/>
                </a:cubicBezTo>
                <a:cubicBezTo>
                  <a:pt x="1597" y="1879"/>
                  <a:pt x="1614" y="1895"/>
                  <a:pt x="1624" y="1914"/>
                </a:cubicBezTo>
                <a:cubicBezTo>
                  <a:pt x="1654" y="1970"/>
                  <a:pt x="1666" y="2035"/>
                  <a:pt x="1726" y="2063"/>
                </a:cubicBezTo>
                <a:cubicBezTo>
                  <a:pt x="1740" y="2082"/>
                  <a:pt x="1759" y="2098"/>
                  <a:pt x="1773" y="2118"/>
                </a:cubicBezTo>
                <a:cubicBezTo>
                  <a:pt x="1777" y="2124"/>
                  <a:pt x="1776" y="2134"/>
                  <a:pt x="1781" y="2142"/>
                </a:cubicBezTo>
                <a:cubicBezTo>
                  <a:pt x="1790" y="2158"/>
                  <a:pt x="1812" y="2189"/>
                  <a:pt x="1812" y="2189"/>
                </a:cubicBezTo>
                <a:cubicBezTo>
                  <a:pt x="1825" y="2242"/>
                  <a:pt x="1843" y="2271"/>
                  <a:pt x="1898" y="2291"/>
                </a:cubicBezTo>
                <a:cubicBezTo>
                  <a:pt x="1927" y="2334"/>
                  <a:pt x="1958" y="2375"/>
                  <a:pt x="1992" y="2416"/>
                </a:cubicBezTo>
                <a:cubicBezTo>
                  <a:pt x="2005" y="2432"/>
                  <a:pt x="2009" y="2456"/>
                  <a:pt x="2024" y="2471"/>
                </a:cubicBezTo>
                <a:cubicBezTo>
                  <a:pt x="2049" y="2496"/>
                  <a:pt x="2084" y="2508"/>
                  <a:pt x="2110" y="2534"/>
                </a:cubicBezTo>
              </a:path>
            </a:pathLst>
          </a:custGeom>
          <a:noFill/>
          <a:ln w="76200">
            <a:solidFill>
              <a:srgbClr val="FF8000"/>
            </a:solidFill>
            <a:round/>
            <a:headEnd type="triangle" w="med" len="me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3999" name="Freeform 1055"/>
          <p:cNvSpPr>
            <a:spLocks/>
          </p:cNvSpPr>
          <p:nvPr/>
        </p:nvSpPr>
        <p:spPr bwMode="auto">
          <a:xfrm>
            <a:off x="1628741" y="3197629"/>
            <a:ext cx="6105559" cy="2328453"/>
          </a:xfrm>
          <a:custGeom>
            <a:avLst/>
            <a:gdLst>
              <a:gd name="T0" fmla="*/ 2147483647 w 3336"/>
              <a:gd name="T1" fmla="*/ 2147483647 h 2061"/>
              <a:gd name="T2" fmla="*/ 2147483647 w 3336"/>
              <a:gd name="T3" fmla="*/ 2147483647 h 2061"/>
              <a:gd name="T4" fmla="*/ 2147483647 w 3336"/>
              <a:gd name="T5" fmla="*/ 2147483647 h 2061"/>
              <a:gd name="T6" fmla="*/ 2147483647 w 3336"/>
              <a:gd name="T7" fmla="*/ 2147483647 h 2061"/>
              <a:gd name="T8" fmla="*/ 2147483647 w 3336"/>
              <a:gd name="T9" fmla="*/ 2147483647 h 2061"/>
              <a:gd name="T10" fmla="*/ 2147483647 w 3336"/>
              <a:gd name="T11" fmla="*/ 2147483647 h 2061"/>
              <a:gd name="T12" fmla="*/ 2147483647 w 3336"/>
              <a:gd name="T13" fmla="*/ 2147483647 h 2061"/>
              <a:gd name="T14" fmla="*/ 2147483647 w 3336"/>
              <a:gd name="T15" fmla="*/ 2147483647 h 2061"/>
              <a:gd name="T16" fmla="*/ 2147483647 w 3336"/>
              <a:gd name="T17" fmla="*/ 2147483647 h 2061"/>
              <a:gd name="T18" fmla="*/ 2147483647 w 3336"/>
              <a:gd name="T19" fmla="*/ 2147483647 h 2061"/>
              <a:gd name="T20" fmla="*/ 2147483647 w 3336"/>
              <a:gd name="T21" fmla="*/ 2147483647 h 2061"/>
              <a:gd name="T22" fmla="*/ 2147483647 w 3336"/>
              <a:gd name="T23" fmla="*/ 2147483647 h 2061"/>
              <a:gd name="T24" fmla="*/ 2147483647 w 3336"/>
              <a:gd name="T25" fmla="*/ 2147483647 h 2061"/>
              <a:gd name="T26" fmla="*/ 2147483647 w 3336"/>
              <a:gd name="T27" fmla="*/ 2147483647 h 2061"/>
              <a:gd name="T28" fmla="*/ 2147483647 w 3336"/>
              <a:gd name="T29" fmla="*/ 2147483647 h 2061"/>
              <a:gd name="T30" fmla="*/ 2147483647 w 3336"/>
              <a:gd name="T31" fmla="*/ 2147483647 h 2061"/>
              <a:gd name="T32" fmla="*/ 2147483647 w 3336"/>
              <a:gd name="T33" fmla="*/ 2147483647 h 2061"/>
              <a:gd name="T34" fmla="*/ 2147483647 w 3336"/>
              <a:gd name="T35" fmla="*/ 2147483647 h 2061"/>
              <a:gd name="T36" fmla="*/ 2147483647 w 3336"/>
              <a:gd name="T37" fmla="*/ 2147483647 h 2061"/>
              <a:gd name="T38" fmla="*/ 2147483647 w 3336"/>
              <a:gd name="T39" fmla="*/ 2147483647 h 2061"/>
              <a:gd name="T40" fmla="*/ 2147483647 w 3336"/>
              <a:gd name="T41" fmla="*/ 2147483647 h 2061"/>
              <a:gd name="T42" fmla="*/ 2147483647 w 3336"/>
              <a:gd name="T43" fmla="*/ 2147483647 h 2061"/>
              <a:gd name="T44" fmla="*/ 2147483647 w 3336"/>
              <a:gd name="T45" fmla="*/ 2147483647 h 2061"/>
              <a:gd name="T46" fmla="*/ 2147483647 w 3336"/>
              <a:gd name="T47" fmla="*/ 2147483647 h 2061"/>
              <a:gd name="T48" fmla="*/ 2147483647 w 3336"/>
              <a:gd name="T49" fmla="*/ 2147483647 h 2061"/>
              <a:gd name="T50" fmla="*/ 2147483647 w 3336"/>
              <a:gd name="T51" fmla="*/ 2147483647 h 2061"/>
              <a:gd name="T52" fmla="*/ 2147483647 w 3336"/>
              <a:gd name="T53" fmla="*/ 2147483647 h 2061"/>
              <a:gd name="T54" fmla="*/ 2147483647 w 3336"/>
              <a:gd name="T55" fmla="*/ 2147483647 h 2061"/>
              <a:gd name="T56" fmla="*/ 2147483647 w 3336"/>
              <a:gd name="T57" fmla="*/ 2147483647 h 2061"/>
              <a:gd name="T58" fmla="*/ 2147483647 w 3336"/>
              <a:gd name="T59" fmla="*/ 2147483647 h 2061"/>
              <a:gd name="T60" fmla="*/ 2147483647 w 3336"/>
              <a:gd name="T61" fmla="*/ 2147483647 h 2061"/>
              <a:gd name="T62" fmla="*/ 2147483647 w 3336"/>
              <a:gd name="T63" fmla="*/ 2147483647 h 2061"/>
              <a:gd name="T64" fmla="*/ 2147483647 w 3336"/>
              <a:gd name="T65" fmla="*/ 2147483647 h 2061"/>
              <a:gd name="T66" fmla="*/ 2147483647 w 3336"/>
              <a:gd name="T67" fmla="*/ 2147483647 h 2061"/>
              <a:gd name="T68" fmla="*/ 2147483647 w 3336"/>
              <a:gd name="T69" fmla="*/ 2147483647 h 2061"/>
              <a:gd name="T70" fmla="*/ 2147483647 w 3336"/>
              <a:gd name="T71" fmla="*/ 2147483647 h 2061"/>
              <a:gd name="T72" fmla="*/ 2147483647 w 3336"/>
              <a:gd name="T73" fmla="*/ 2147483647 h 2061"/>
              <a:gd name="T74" fmla="*/ 2147483647 w 3336"/>
              <a:gd name="T75" fmla="*/ 2147483647 h 2061"/>
              <a:gd name="T76" fmla="*/ 2147483647 w 3336"/>
              <a:gd name="T77" fmla="*/ 2147483647 h 2061"/>
              <a:gd name="T78" fmla="*/ 2147483647 w 3336"/>
              <a:gd name="T79" fmla="*/ 2147483647 h 2061"/>
              <a:gd name="T80" fmla="*/ 2147483647 w 3336"/>
              <a:gd name="T81" fmla="*/ 2147483647 h 2061"/>
              <a:gd name="T82" fmla="*/ 2147483647 w 3336"/>
              <a:gd name="T83" fmla="*/ 2147483647 h 2061"/>
              <a:gd name="T84" fmla="*/ 2147483647 w 3336"/>
              <a:gd name="T85" fmla="*/ 2147483647 h 2061"/>
              <a:gd name="T86" fmla="*/ 2147483647 w 3336"/>
              <a:gd name="T87" fmla="*/ 2147483647 h 2061"/>
              <a:gd name="T88" fmla="*/ 0 w 3336"/>
              <a:gd name="T89" fmla="*/ 0 h 20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336"/>
              <a:gd name="T136" fmla="*/ 0 h 2061"/>
              <a:gd name="T137" fmla="*/ 3336 w 3336"/>
              <a:gd name="T138" fmla="*/ 2061 h 20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336" h="2061">
                <a:moveTo>
                  <a:pt x="3336" y="2061"/>
                </a:moveTo>
                <a:cubicBezTo>
                  <a:pt x="3320" y="2003"/>
                  <a:pt x="3280" y="1942"/>
                  <a:pt x="3237" y="1902"/>
                </a:cubicBezTo>
                <a:cubicBezTo>
                  <a:pt x="3226" y="1856"/>
                  <a:pt x="3236" y="1849"/>
                  <a:pt x="3192" y="1827"/>
                </a:cubicBezTo>
                <a:cubicBezTo>
                  <a:pt x="3187" y="1819"/>
                  <a:pt x="3182" y="1810"/>
                  <a:pt x="3177" y="1804"/>
                </a:cubicBezTo>
                <a:cubicBezTo>
                  <a:pt x="3170" y="1795"/>
                  <a:pt x="3160" y="1790"/>
                  <a:pt x="3154" y="1782"/>
                </a:cubicBezTo>
                <a:cubicBezTo>
                  <a:pt x="3142" y="1765"/>
                  <a:pt x="3135" y="1745"/>
                  <a:pt x="3124" y="1729"/>
                </a:cubicBezTo>
                <a:cubicBezTo>
                  <a:pt x="3110" y="1686"/>
                  <a:pt x="3062" y="1615"/>
                  <a:pt x="3019" y="1600"/>
                </a:cubicBezTo>
                <a:cubicBezTo>
                  <a:pt x="3004" y="1581"/>
                  <a:pt x="2985" y="1567"/>
                  <a:pt x="2973" y="1548"/>
                </a:cubicBezTo>
                <a:cubicBezTo>
                  <a:pt x="2936" y="1487"/>
                  <a:pt x="2931" y="1445"/>
                  <a:pt x="2913" y="1382"/>
                </a:cubicBezTo>
                <a:cubicBezTo>
                  <a:pt x="2897" y="1330"/>
                  <a:pt x="2868" y="1284"/>
                  <a:pt x="2853" y="1231"/>
                </a:cubicBezTo>
                <a:cubicBezTo>
                  <a:pt x="2840" y="1185"/>
                  <a:pt x="2840" y="1139"/>
                  <a:pt x="2822" y="1095"/>
                </a:cubicBezTo>
                <a:cubicBezTo>
                  <a:pt x="2800" y="1044"/>
                  <a:pt x="2781" y="1025"/>
                  <a:pt x="2754" y="982"/>
                </a:cubicBezTo>
                <a:cubicBezTo>
                  <a:pt x="2710" y="912"/>
                  <a:pt x="2713" y="878"/>
                  <a:pt x="2634" y="846"/>
                </a:cubicBezTo>
                <a:cubicBezTo>
                  <a:pt x="2623" y="829"/>
                  <a:pt x="2605" y="817"/>
                  <a:pt x="2596" y="800"/>
                </a:cubicBezTo>
                <a:cubicBezTo>
                  <a:pt x="2577" y="764"/>
                  <a:pt x="2581" y="686"/>
                  <a:pt x="2558" y="657"/>
                </a:cubicBezTo>
                <a:cubicBezTo>
                  <a:pt x="2543" y="638"/>
                  <a:pt x="2461" y="612"/>
                  <a:pt x="2438" y="604"/>
                </a:cubicBezTo>
                <a:cubicBezTo>
                  <a:pt x="2429" y="564"/>
                  <a:pt x="2426" y="527"/>
                  <a:pt x="2385" y="514"/>
                </a:cubicBezTo>
                <a:cubicBezTo>
                  <a:pt x="2376" y="500"/>
                  <a:pt x="2362" y="489"/>
                  <a:pt x="2354" y="476"/>
                </a:cubicBezTo>
                <a:cubicBezTo>
                  <a:pt x="2337" y="449"/>
                  <a:pt x="2335" y="430"/>
                  <a:pt x="2309" y="408"/>
                </a:cubicBezTo>
                <a:cubicBezTo>
                  <a:pt x="2292" y="393"/>
                  <a:pt x="2268" y="373"/>
                  <a:pt x="2249" y="363"/>
                </a:cubicBezTo>
                <a:cubicBezTo>
                  <a:pt x="2227" y="352"/>
                  <a:pt x="2221" y="359"/>
                  <a:pt x="2204" y="340"/>
                </a:cubicBezTo>
                <a:cubicBezTo>
                  <a:pt x="2176" y="309"/>
                  <a:pt x="2163" y="287"/>
                  <a:pt x="2143" y="257"/>
                </a:cubicBezTo>
                <a:cubicBezTo>
                  <a:pt x="2108" y="280"/>
                  <a:pt x="2089" y="281"/>
                  <a:pt x="2045" y="287"/>
                </a:cubicBezTo>
                <a:cubicBezTo>
                  <a:pt x="2037" y="289"/>
                  <a:pt x="2030" y="294"/>
                  <a:pt x="2022" y="295"/>
                </a:cubicBezTo>
                <a:cubicBezTo>
                  <a:pt x="1946" y="299"/>
                  <a:pt x="1870" y="291"/>
                  <a:pt x="1796" y="302"/>
                </a:cubicBezTo>
                <a:cubicBezTo>
                  <a:pt x="1780" y="304"/>
                  <a:pt x="1681" y="385"/>
                  <a:pt x="1660" y="393"/>
                </a:cubicBezTo>
                <a:cubicBezTo>
                  <a:pt x="1627" y="403"/>
                  <a:pt x="1584" y="411"/>
                  <a:pt x="1555" y="431"/>
                </a:cubicBezTo>
                <a:cubicBezTo>
                  <a:pt x="1537" y="442"/>
                  <a:pt x="1538" y="453"/>
                  <a:pt x="1517" y="461"/>
                </a:cubicBezTo>
                <a:cubicBezTo>
                  <a:pt x="1474" y="475"/>
                  <a:pt x="1432" y="477"/>
                  <a:pt x="1389" y="483"/>
                </a:cubicBezTo>
                <a:cubicBezTo>
                  <a:pt x="1339" y="504"/>
                  <a:pt x="1283" y="524"/>
                  <a:pt x="1230" y="536"/>
                </a:cubicBezTo>
                <a:cubicBezTo>
                  <a:pt x="1162" y="550"/>
                  <a:pt x="1066" y="551"/>
                  <a:pt x="1004" y="589"/>
                </a:cubicBezTo>
                <a:cubicBezTo>
                  <a:pt x="953" y="619"/>
                  <a:pt x="972" y="618"/>
                  <a:pt x="936" y="665"/>
                </a:cubicBezTo>
                <a:cubicBezTo>
                  <a:pt x="896" y="715"/>
                  <a:pt x="846" y="765"/>
                  <a:pt x="785" y="785"/>
                </a:cubicBezTo>
                <a:cubicBezTo>
                  <a:pt x="741" y="813"/>
                  <a:pt x="749" y="815"/>
                  <a:pt x="687" y="831"/>
                </a:cubicBezTo>
                <a:cubicBezTo>
                  <a:pt x="600" y="823"/>
                  <a:pt x="502" y="820"/>
                  <a:pt x="415" y="800"/>
                </a:cubicBezTo>
                <a:cubicBezTo>
                  <a:pt x="359" y="787"/>
                  <a:pt x="317" y="754"/>
                  <a:pt x="264" y="740"/>
                </a:cubicBezTo>
                <a:cubicBezTo>
                  <a:pt x="255" y="723"/>
                  <a:pt x="245" y="705"/>
                  <a:pt x="241" y="687"/>
                </a:cubicBezTo>
                <a:cubicBezTo>
                  <a:pt x="235" y="660"/>
                  <a:pt x="234" y="606"/>
                  <a:pt x="219" y="582"/>
                </a:cubicBezTo>
                <a:cubicBezTo>
                  <a:pt x="213" y="574"/>
                  <a:pt x="203" y="571"/>
                  <a:pt x="196" y="566"/>
                </a:cubicBezTo>
                <a:cubicBezTo>
                  <a:pt x="158" y="452"/>
                  <a:pt x="201" y="567"/>
                  <a:pt x="166" y="499"/>
                </a:cubicBezTo>
                <a:cubicBezTo>
                  <a:pt x="133" y="435"/>
                  <a:pt x="110" y="321"/>
                  <a:pt x="98" y="249"/>
                </a:cubicBezTo>
                <a:cubicBezTo>
                  <a:pt x="95" y="196"/>
                  <a:pt x="104" y="141"/>
                  <a:pt x="90" y="91"/>
                </a:cubicBezTo>
                <a:cubicBezTo>
                  <a:pt x="85" y="73"/>
                  <a:pt x="45" y="61"/>
                  <a:pt x="45" y="61"/>
                </a:cubicBezTo>
                <a:cubicBezTo>
                  <a:pt x="39" y="42"/>
                  <a:pt x="37" y="29"/>
                  <a:pt x="23" y="15"/>
                </a:cubicBezTo>
                <a:cubicBezTo>
                  <a:pt x="16" y="8"/>
                  <a:pt x="0" y="0"/>
                  <a:pt x="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00" name="Freeform 1056"/>
          <p:cNvSpPr>
            <a:spLocks/>
          </p:cNvSpPr>
          <p:nvPr/>
        </p:nvSpPr>
        <p:spPr bwMode="auto">
          <a:xfrm>
            <a:off x="1964567" y="2348158"/>
            <a:ext cx="3084512" cy="1431109"/>
          </a:xfrm>
          <a:custGeom>
            <a:avLst/>
            <a:gdLst>
              <a:gd name="T0" fmla="*/ 0 w 1770"/>
              <a:gd name="T1" fmla="*/ 2147483647 h 1022"/>
              <a:gd name="T2" fmla="*/ 2147483647 w 1770"/>
              <a:gd name="T3" fmla="*/ 2147483647 h 1022"/>
              <a:gd name="T4" fmla="*/ 2147483647 w 1770"/>
              <a:gd name="T5" fmla="*/ 2147483647 h 1022"/>
              <a:gd name="T6" fmla="*/ 2147483647 w 1770"/>
              <a:gd name="T7" fmla="*/ 2147483647 h 1022"/>
              <a:gd name="T8" fmla="*/ 2147483647 w 1770"/>
              <a:gd name="T9" fmla="*/ 2147483647 h 1022"/>
              <a:gd name="T10" fmla="*/ 2147483647 w 1770"/>
              <a:gd name="T11" fmla="*/ 2147483647 h 1022"/>
              <a:gd name="T12" fmla="*/ 2147483647 w 1770"/>
              <a:gd name="T13" fmla="*/ 2147483647 h 1022"/>
              <a:gd name="T14" fmla="*/ 2147483647 w 1770"/>
              <a:gd name="T15" fmla="*/ 2147483647 h 1022"/>
              <a:gd name="T16" fmla="*/ 2147483647 w 1770"/>
              <a:gd name="T17" fmla="*/ 2147483647 h 1022"/>
              <a:gd name="T18" fmla="*/ 2147483647 w 1770"/>
              <a:gd name="T19" fmla="*/ 2147483647 h 1022"/>
              <a:gd name="T20" fmla="*/ 2147483647 w 1770"/>
              <a:gd name="T21" fmla="*/ 2147483647 h 1022"/>
              <a:gd name="T22" fmla="*/ 2147483647 w 1770"/>
              <a:gd name="T23" fmla="*/ 2147483647 h 1022"/>
              <a:gd name="T24" fmla="*/ 2147483647 w 1770"/>
              <a:gd name="T25" fmla="*/ 2147483647 h 1022"/>
              <a:gd name="T26" fmla="*/ 2147483647 w 1770"/>
              <a:gd name="T27" fmla="*/ 2147483647 h 1022"/>
              <a:gd name="T28" fmla="*/ 2147483647 w 1770"/>
              <a:gd name="T29" fmla="*/ 2147483647 h 1022"/>
              <a:gd name="T30" fmla="*/ 2147483647 w 1770"/>
              <a:gd name="T31" fmla="*/ 2147483647 h 1022"/>
              <a:gd name="T32" fmla="*/ 2147483647 w 1770"/>
              <a:gd name="T33" fmla="*/ 2147483647 h 1022"/>
              <a:gd name="T34" fmla="*/ 2147483647 w 1770"/>
              <a:gd name="T35" fmla="*/ 2147483647 h 1022"/>
              <a:gd name="T36" fmla="*/ 2147483647 w 1770"/>
              <a:gd name="T37" fmla="*/ 2147483647 h 1022"/>
              <a:gd name="T38" fmla="*/ 2147483647 w 1770"/>
              <a:gd name="T39" fmla="*/ 2147483647 h 1022"/>
              <a:gd name="T40" fmla="*/ 2147483647 w 1770"/>
              <a:gd name="T41" fmla="*/ 2147483647 h 1022"/>
              <a:gd name="T42" fmla="*/ 2147483647 w 1770"/>
              <a:gd name="T43" fmla="*/ 2147483647 h 1022"/>
              <a:gd name="T44" fmla="*/ 2147483647 w 1770"/>
              <a:gd name="T45" fmla="*/ 0 h 10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0"/>
              <a:gd name="T70" fmla="*/ 0 h 1022"/>
              <a:gd name="T71" fmla="*/ 1770 w 1770"/>
              <a:gd name="T72" fmla="*/ 1022 h 10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0" h="1022">
                <a:moveTo>
                  <a:pt x="0" y="323"/>
                </a:moveTo>
                <a:cubicBezTo>
                  <a:pt x="8" y="377"/>
                  <a:pt x="3" y="466"/>
                  <a:pt x="56" y="501"/>
                </a:cubicBezTo>
                <a:cubicBezTo>
                  <a:pt x="79" y="536"/>
                  <a:pt x="85" y="575"/>
                  <a:pt x="105" y="614"/>
                </a:cubicBezTo>
                <a:cubicBezTo>
                  <a:pt x="96" y="697"/>
                  <a:pt x="102" y="718"/>
                  <a:pt x="121" y="792"/>
                </a:cubicBezTo>
                <a:cubicBezTo>
                  <a:pt x="127" y="843"/>
                  <a:pt x="121" y="902"/>
                  <a:pt x="178" y="921"/>
                </a:cubicBezTo>
                <a:cubicBezTo>
                  <a:pt x="208" y="967"/>
                  <a:pt x="229" y="992"/>
                  <a:pt x="283" y="1010"/>
                </a:cubicBezTo>
                <a:cubicBezTo>
                  <a:pt x="328" y="1006"/>
                  <a:pt x="384" y="1022"/>
                  <a:pt x="420" y="994"/>
                </a:cubicBezTo>
                <a:cubicBezTo>
                  <a:pt x="436" y="980"/>
                  <a:pt x="443" y="958"/>
                  <a:pt x="460" y="945"/>
                </a:cubicBezTo>
                <a:cubicBezTo>
                  <a:pt x="489" y="920"/>
                  <a:pt x="538" y="900"/>
                  <a:pt x="574" y="889"/>
                </a:cubicBezTo>
                <a:cubicBezTo>
                  <a:pt x="609" y="853"/>
                  <a:pt x="654" y="829"/>
                  <a:pt x="687" y="792"/>
                </a:cubicBezTo>
                <a:cubicBezTo>
                  <a:pt x="707" y="768"/>
                  <a:pt x="696" y="765"/>
                  <a:pt x="727" y="752"/>
                </a:cubicBezTo>
                <a:cubicBezTo>
                  <a:pt x="775" y="731"/>
                  <a:pt x="829" y="715"/>
                  <a:pt x="881" y="703"/>
                </a:cubicBezTo>
                <a:cubicBezTo>
                  <a:pt x="899" y="692"/>
                  <a:pt x="921" y="685"/>
                  <a:pt x="937" y="671"/>
                </a:cubicBezTo>
                <a:cubicBezTo>
                  <a:pt x="972" y="638"/>
                  <a:pt x="962" y="604"/>
                  <a:pt x="1002" y="582"/>
                </a:cubicBezTo>
                <a:cubicBezTo>
                  <a:pt x="1030" y="565"/>
                  <a:pt x="1059" y="560"/>
                  <a:pt x="1091" y="550"/>
                </a:cubicBezTo>
                <a:cubicBezTo>
                  <a:pt x="1159" y="526"/>
                  <a:pt x="1228" y="500"/>
                  <a:pt x="1293" y="469"/>
                </a:cubicBezTo>
                <a:cubicBezTo>
                  <a:pt x="1315" y="433"/>
                  <a:pt x="1408" y="351"/>
                  <a:pt x="1446" y="339"/>
                </a:cubicBezTo>
                <a:cubicBezTo>
                  <a:pt x="1505" y="319"/>
                  <a:pt x="1529" y="316"/>
                  <a:pt x="1568" y="267"/>
                </a:cubicBezTo>
                <a:cubicBezTo>
                  <a:pt x="1575" y="234"/>
                  <a:pt x="1568" y="231"/>
                  <a:pt x="1600" y="218"/>
                </a:cubicBezTo>
                <a:cubicBezTo>
                  <a:pt x="1615" y="211"/>
                  <a:pt x="1648" y="202"/>
                  <a:pt x="1648" y="202"/>
                </a:cubicBezTo>
                <a:cubicBezTo>
                  <a:pt x="1680" y="153"/>
                  <a:pt x="1654" y="114"/>
                  <a:pt x="1705" y="81"/>
                </a:cubicBezTo>
                <a:cubicBezTo>
                  <a:pt x="1712" y="57"/>
                  <a:pt x="1709" y="56"/>
                  <a:pt x="1729" y="40"/>
                </a:cubicBezTo>
                <a:cubicBezTo>
                  <a:pt x="1742" y="29"/>
                  <a:pt x="1770" y="20"/>
                  <a:pt x="1770" y="0"/>
                </a:cubicBezTo>
              </a:path>
            </a:pathLst>
          </a:custGeom>
          <a:noFill/>
          <a:ln w="76200">
            <a:solidFill>
              <a:srgbClr val="000070"/>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3" name="Group 1065"/>
          <p:cNvGrpSpPr>
            <a:grpSpLocks/>
          </p:cNvGrpSpPr>
          <p:nvPr/>
        </p:nvGrpSpPr>
        <p:grpSpPr bwMode="auto">
          <a:xfrm>
            <a:off x="457200" y="5526082"/>
            <a:ext cx="3962400" cy="531296"/>
            <a:chOff x="384" y="3264"/>
            <a:chExt cx="2352" cy="472"/>
          </a:xfrm>
        </p:grpSpPr>
        <p:sp>
          <p:nvSpPr>
            <p:cNvPr id="9" name="Text Box 12"/>
            <p:cNvSpPr txBox="1">
              <a:spLocks noChangeArrowheads="1"/>
            </p:cNvSpPr>
            <p:nvPr/>
          </p:nvSpPr>
          <p:spPr bwMode="auto">
            <a:xfrm>
              <a:off x="384" y="3264"/>
              <a:ext cx="1051" cy="410"/>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Chalkboard" charset="0"/>
                  <a:ea typeface="ＭＳ Ｐゴシック" charset="0"/>
                </a:rPr>
                <a:t>Sat</a:t>
              </a:r>
            </a:p>
          </p:txBody>
        </p:sp>
        <p:sp>
          <p:nvSpPr>
            <p:cNvPr id="10" name="AutoShape 11"/>
            <p:cNvSpPr>
              <a:spLocks noChangeArrowheads="1"/>
            </p:cNvSpPr>
            <p:nvPr/>
          </p:nvSpPr>
          <p:spPr bwMode="auto">
            <a:xfrm>
              <a:off x="384" y="3282"/>
              <a:ext cx="2352" cy="454"/>
            </a:xfrm>
            <a:prstGeom prst="roundRect">
              <a:avLst>
                <a:gd name="adj" fmla="val 16667"/>
              </a:avLst>
            </a:prstGeom>
            <a:noFill/>
            <a:ln w="76200">
              <a:solidFill>
                <a:srgbClr val="663300"/>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63300"/>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grpSp>
      <p:grpSp>
        <p:nvGrpSpPr>
          <p:cNvPr id="14" name="Group 1066"/>
          <p:cNvGrpSpPr>
            <a:grpSpLocks/>
          </p:cNvGrpSpPr>
          <p:nvPr/>
        </p:nvGrpSpPr>
        <p:grpSpPr bwMode="auto">
          <a:xfrm>
            <a:off x="457200" y="4954262"/>
            <a:ext cx="3962400" cy="529098"/>
            <a:chOff x="288" y="2977"/>
            <a:chExt cx="2352" cy="472"/>
          </a:xfrm>
        </p:grpSpPr>
        <p:sp>
          <p:nvSpPr>
            <p:cNvPr id="38" name="Text Box 12"/>
            <p:cNvSpPr txBox="1">
              <a:spLocks noChangeArrowheads="1"/>
            </p:cNvSpPr>
            <p:nvPr/>
          </p:nvSpPr>
          <p:spPr bwMode="auto">
            <a:xfrm>
              <a:off x="288" y="2977"/>
              <a:ext cx="1051" cy="412"/>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Chalkboard" charset="0"/>
                  <a:ea typeface="ＭＳ Ｐゴシック" charset="0"/>
                </a:rPr>
                <a:t>Fri</a:t>
              </a:r>
              <a:endParaRPr kumimoji="0" lang="en-US" sz="2400" b="1" i="0" u="none" strike="noStrike" kern="1200" cap="none" spc="0" normalizeH="0" baseline="0" noProof="0" dirty="0">
                <a:ln>
                  <a:noFill/>
                </a:ln>
                <a:solidFill>
                  <a:srgbClr val="000079"/>
                </a:solidFill>
                <a:effectLst>
                  <a:outerShdw blurRad="38100" dist="38100" dir="2700000" algn="tl">
                    <a:srgbClr val="000000"/>
                  </a:outerShdw>
                </a:effectLst>
                <a:uLnTx/>
                <a:uFillTx/>
                <a:latin typeface="Chalkboard" charset="0"/>
                <a:ea typeface="ＭＳ Ｐゴシック" charset="0"/>
              </a:endParaRPr>
            </a:p>
          </p:txBody>
        </p:sp>
        <p:sp>
          <p:nvSpPr>
            <p:cNvPr id="572450" name="AutoShape 11"/>
            <p:cNvSpPr>
              <a:spLocks noChangeArrowheads="1"/>
            </p:cNvSpPr>
            <p:nvPr/>
          </p:nvSpPr>
          <p:spPr bwMode="auto">
            <a:xfrm>
              <a:off x="288" y="2993"/>
              <a:ext cx="2352" cy="456"/>
            </a:xfrm>
            <a:prstGeom prst="roundRect">
              <a:avLst>
                <a:gd name="adj" fmla="val 16667"/>
              </a:avLst>
            </a:prstGeom>
            <a:noFill/>
            <a:ln w="76200">
              <a:solidFill>
                <a:schemeClr val="bg2"/>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8000"/>
                </a:solidFill>
                <a:effectLst/>
                <a:uLnTx/>
                <a:uFillTx/>
                <a:latin typeface="Garamond" charset="0"/>
                <a:ea typeface="ＭＳ Ｐゴシック" charset="0"/>
                <a:cs typeface="+mn-cs"/>
              </a:endParaRPr>
            </a:p>
          </p:txBody>
        </p:sp>
      </p:grpSp>
      <p:grpSp>
        <p:nvGrpSpPr>
          <p:cNvPr id="15" name="Group 1074"/>
          <p:cNvGrpSpPr>
            <a:grpSpLocks/>
          </p:cNvGrpSpPr>
          <p:nvPr/>
        </p:nvGrpSpPr>
        <p:grpSpPr bwMode="auto">
          <a:xfrm>
            <a:off x="7162800" y="5486301"/>
            <a:ext cx="1676400" cy="534987"/>
            <a:chOff x="4512" y="3237"/>
            <a:chExt cx="1056" cy="337"/>
          </a:xfrm>
        </p:grpSpPr>
        <p:sp>
          <p:nvSpPr>
            <p:cNvPr id="269323" name="AutoShape 11"/>
            <p:cNvSpPr>
              <a:spLocks noChangeArrowheads="1"/>
            </p:cNvSpPr>
            <p:nvPr/>
          </p:nvSpPr>
          <p:spPr bwMode="auto">
            <a:xfrm>
              <a:off x="4512" y="3252"/>
              <a:ext cx="1056" cy="322"/>
            </a:xfrm>
            <a:prstGeom prst="roundRect">
              <a:avLst>
                <a:gd name="adj" fmla="val 16667"/>
              </a:avLst>
            </a:prstGeom>
            <a:noFill/>
            <a:ln w="76200">
              <a:solidFill>
                <a:srgbClr val="0099CC"/>
              </a:solidFill>
              <a:round/>
              <a:headEnd/>
              <a:tailEnd/>
            </a:ln>
            <a:effectLst>
              <a:outerShdw dist="35921" dir="2700000" algn="ctr" rotWithShape="0">
                <a:schemeClr val="bg2">
                  <a:alpha val="50000"/>
                </a:schemeClr>
              </a:outerShdw>
            </a:effec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99CC"/>
                </a:solidFill>
                <a:effectLst>
                  <a:outerShdw blurRad="38100" dist="38100" dir="2700000" algn="tl">
                    <a:srgbClr val="000000"/>
                  </a:outerShdw>
                </a:effectLst>
                <a:uLnTx/>
                <a:uFillTx/>
                <a:latin typeface="Garamond" charset="0"/>
                <a:ea typeface="ＭＳ Ｐゴシック" charset="-128"/>
                <a:cs typeface="ＭＳ Ｐゴシック" charset="-128"/>
              </a:endParaRPr>
            </a:p>
          </p:txBody>
        </p:sp>
        <p:sp>
          <p:nvSpPr>
            <p:cNvPr id="269324" name="Text Box 12"/>
            <p:cNvSpPr txBox="1">
              <a:spLocks noChangeArrowheads="1"/>
            </p:cNvSpPr>
            <p:nvPr/>
          </p:nvSpPr>
          <p:spPr bwMode="auto">
            <a:xfrm>
              <a:off x="4560" y="3237"/>
              <a:ext cx="410" cy="291"/>
            </a:xfrm>
            <a:prstGeom prst="rect">
              <a:avLst/>
            </a:prstGeom>
            <a:noFill/>
            <a:ln w="9525">
              <a:noFill/>
              <a:miter lim="800000"/>
              <a:headEnd/>
              <a:tailEnd/>
            </a:ln>
            <a:effectLst>
              <a:outerShdw dist="35921" dir="2700000" algn="ctr" rotWithShape="0">
                <a:schemeClr val="bg2">
                  <a:alpha val="50000"/>
                </a:scheme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99CC"/>
                  </a:solidFill>
                  <a:effectLst>
                    <a:outerShdw blurRad="38100" dist="38100" dir="2700000" algn="tl">
                      <a:srgbClr val="000000"/>
                    </a:outerShdw>
                  </a:effectLst>
                  <a:uLnTx/>
                  <a:uFillTx/>
                  <a:latin typeface="Chalkboard" charset="0"/>
                  <a:ea typeface="ＭＳ Ｐゴシック" charset="0"/>
                </a:rPr>
                <a:t>Sat</a:t>
              </a:r>
            </a:p>
          </p:txBody>
        </p:sp>
      </p:grpSp>
      <p:sp>
        <p:nvSpPr>
          <p:cNvPr id="84014" name="Freeform 1070"/>
          <p:cNvSpPr>
            <a:spLocks/>
          </p:cNvSpPr>
          <p:nvPr/>
        </p:nvSpPr>
        <p:spPr bwMode="auto">
          <a:xfrm>
            <a:off x="2277095" y="2218941"/>
            <a:ext cx="2726670" cy="719999"/>
          </a:xfrm>
          <a:custGeom>
            <a:avLst/>
            <a:gdLst>
              <a:gd name="T0" fmla="*/ 2147483647 w 2271"/>
              <a:gd name="T1" fmla="*/ 0 h 1002"/>
              <a:gd name="T2" fmla="*/ 2147483647 w 2271"/>
              <a:gd name="T3" fmla="*/ 2147483647 h 1002"/>
              <a:gd name="T4" fmla="*/ 2147483647 w 2271"/>
              <a:gd name="T5" fmla="*/ 2147483647 h 1002"/>
              <a:gd name="T6" fmla="*/ 2147483647 w 2271"/>
              <a:gd name="T7" fmla="*/ 2147483647 h 1002"/>
              <a:gd name="T8" fmla="*/ 2147483647 w 2271"/>
              <a:gd name="T9" fmla="*/ 2147483647 h 1002"/>
              <a:gd name="T10" fmla="*/ 2147483647 w 2271"/>
              <a:gd name="T11" fmla="*/ 2147483647 h 1002"/>
              <a:gd name="T12" fmla="*/ 2147483647 w 2271"/>
              <a:gd name="T13" fmla="*/ 2147483647 h 1002"/>
              <a:gd name="T14" fmla="*/ 2147483647 w 2271"/>
              <a:gd name="T15" fmla="*/ 2147483647 h 1002"/>
              <a:gd name="T16" fmla="*/ 2147483647 w 2271"/>
              <a:gd name="T17" fmla="*/ 2147483647 h 1002"/>
              <a:gd name="T18" fmla="*/ 2147483647 w 2271"/>
              <a:gd name="T19" fmla="*/ 2147483647 h 1002"/>
              <a:gd name="T20" fmla="*/ 2147483647 w 2271"/>
              <a:gd name="T21" fmla="*/ 2147483647 h 1002"/>
              <a:gd name="T22" fmla="*/ 2147483647 w 2271"/>
              <a:gd name="T23" fmla="*/ 2147483647 h 1002"/>
              <a:gd name="T24" fmla="*/ 2147483647 w 2271"/>
              <a:gd name="T25" fmla="*/ 2147483647 h 1002"/>
              <a:gd name="T26" fmla="*/ 2147483647 w 2271"/>
              <a:gd name="T27" fmla="*/ 2147483647 h 1002"/>
              <a:gd name="T28" fmla="*/ 2147483647 w 2271"/>
              <a:gd name="T29" fmla="*/ 2147483647 h 1002"/>
              <a:gd name="T30" fmla="*/ 2147483647 w 2271"/>
              <a:gd name="T31" fmla="*/ 2147483647 h 1002"/>
              <a:gd name="T32" fmla="*/ 2147483647 w 2271"/>
              <a:gd name="T33" fmla="*/ 2147483647 h 1002"/>
              <a:gd name="T34" fmla="*/ 0 w 2271"/>
              <a:gd name="T35" fmla="*/ 2147483647 h 10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71"/>
              <a:gd name="T55" fmla="*/ 0 h 1002"/>
              <a:gd name="T56" fmla="*/ 2271 w 2271"/>
              <a:gd name="T57" fmla="*/ 1002 h 100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71" h="1002">
                <a:moveTo>
                  <a:pt x="2271" y="0"/>
                </a:moveTo>
                <a:cubicBezTo>
                  <a:pt x="2258" y="39"/>
                  <a:pt x="2239" y="35"/>
                  <a:pt x="2207" y="57"/>
                </a:cubicBezTo>
                <a:cubicBezTo>
                  <a:pt x="2195" y="88"/>
                  <a:pt x="2171" y="91"/>
                  <a:pt x="2158" y="122"/>
                </a:cubicBezTo>
                <a:cubicBezTo>
                  <a:pt x="2141" y="160"/>
                  <a:pt x="2132" y="210"/>
                  <a:pt x="2093" y="235"/>
                </a:cubicBezTo>
                <a:cubicBezTo>
                  <a:pt x="2039" y="267"/>
                  <a:pt x="2099" y="213"/>
                  <a:pt x="2045" y="259"/>
                </a:cubicBezTo>
                <a:cubicBezTo>
                  <a:pt x="2012" y="286"/>
                  <a:pt x="2006" y="341"/>
                  <a:pt x="1972" y="364"/>
                </a:cubicBezTo>
                <a:cubicBezTo>
                  <a:pt x="1881" y="424"/>
                  <a:pt x="1942" y="389"/>
                  <a:pt x="1778" y="445"/>
                </a:cubicBezTo>
                <a:cubicBezTo>
                  <a:pt x="1751" y="472"/>
                  <a:pt x="1734" y="516"/>
                  <a:pt x="1697" y="526"/>
                </a:cubicBezTo>
                <a:cubicBezTo>
                  <a:pt x="1643" y="539"/>
                  <a:pt x="1561" y="558"/>
                  <a:pt x="1520" y="590"/>
                </a:cubicBezTo>
                <a:cubicBezTo>
                  <a:pt x="1437" y="652"/>
                  <a:pt x="1367" y="722"/>
                  <a:pt x="1285" y="784"/>
                </a:cubicBezTo>
                <a:cubicBezTo>
                  <a:pt x="1242" y="815"/>
                  <a:pt x="1278" y="786"/>
                  <a:pt x="1213" y="816"/>
                </a:cubicBezTo>
                <a:cubicBezTo>
                  <a:pt x="1123" y="857"/>
                  <a:pt x="1037" y="909"/>
                  <a:pt x="946" y="946"/>
                </a:cubicBezTo>
                <a:cubicBezTo>
                  <a:pt x="906" y="985"/>
                  <a:pt x="859" y="985"/>
                  <a:pt x="808" y="1002"/>
                </a:cubicBezTo>
                <a:cubicBezTo>
                  <a:pt x="644" y="995"/>
                  <a:pt x="613" y="988"/>
                  <a:pt x="485" y="970"/>
                </a:cubicBezTo>
                <a:cubicBezTo>
                  <a:pt x="458" y="961"/>
                  <a:pt x="438" y="946"/>
                  <a:pt x="412" y="938"/>
                </a:cubicBezTo>
                <a:cubicBezTo>
                  <a:pt x="379" y="837"/>
                  <a:pt x="195" y="838"/>
                  <a:pt x="113" y="816"/>
                </a:cubicBezTo>
                <a:cubicBezTo>
                  <a:pt x="84" y="794"/>
                  <a:pt x="69" y="771"/>
                  <a:pt x="41" y="752"/>
                </a:cubicBezTo>
                <a:cubicBezTo>
                  <a:pt x="28" y="732"/>
                  <a:pt x="16" y="719"/>
                  <a:pt x="0" y="703"/>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5" name="Freeform 1071"/>
          <p:cNvSpPr>
            <a:spLocks/>
          </p:cNvSpPr>
          <p:nvPr/>
        </p:nvSpPr>
        <p:spPr bwMode="auto">
          <a:xfrm>
            <a:off x="2290998" y="1937353"/>
            <a:ext cx="568835" cy="719999"/>
          </a:xfrm>
          <a:custGeom>
            <a:avLst/>
            <a:gdLst>
              <a:gd name="T0" fmla="*/ 0 w 1139"/>
              <a:gd name="T1" fmla="*/ 2147483647 h 1131"/>
              <a:gd name="T2" fmla="*/ 2147483647 w 1139"/>
              <a:gd name="T3" fmla="*/ 2147483647 h 1131"/>
              <a:gd name="T4" fmla="*/ 2147483647 w 1139"/>
              <a:gd name="T5" fmla="*/ 2147483647 h 1131"/>
              <a:gd name="T6" fmla="*/ 2147483647 w 1139"/>
              <a:gd name="T7" fmla="*/ 2147483647 h 1131"/>
              <a:gd name="T8" fmla="*/ 2147483647 w 1139"/>
              <a:gd name="T9" fmla="*/ 2147483647 h 1131"/>
              <a:gd name="T10" fmla="*/ 2147483647 w 1139"/>
              <a:gd name="T11" fmla="*/ 2147483647 h 1131"/>
              <a:gd name="T12" fmla="*/ 2147483647 w 1139"/>
              <a:gd name="T13" fmla="*/ 2147483647 h 1131"/>
              <a:gd name="T14" fmla="*/ 2147483647 w 1139"/>
              <a:gd name="T15" fmla="*/ 2147483647 h 1131"/>
              <a:gd name="T16" fmla="*/ 2147483647 w 1139"/>
              <a:gd name="T17" fmla="*/ 2147483647 h 1131"/>
              <a:gd name="T18" fmla="*/ 2147483647 w 1139"/>
              <a:gd name="T19" fmla="*/ 2147483647 h 1131"/>
              <a:gd name="T20" fmla="*/ 2147483647 w 1139"/>
              <a:gd name="T21" fmla="*/ 2147483647 h 1131"/>
              <a:gd name="T22" fmla="*/ 2147483647 w 1139"/>
              <a:gd name="T23" fmla="*/ 2147483647 h 1131"/>
              <a:gd name="T24" fmla="*/ 2147483647 w 1139"/>
              <a:gd name="T25" fmla="*/ 2147483647 h 1131"/>
              <a:gd name="T26" fmla="*/ 2147483647 w 1139"/>
              <a:gd name="T27" fmla="*/ 2147483647 h 1131"/>
              <a:gd name="T28" fmla="*/ 2147483647 w 1139"/>
              <a:gd name="T29" fmla="*/ 0 h 1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39"/>
              <a:gd name="T46" fmla="*/ 0 h 1131"/>
              <a:gd name="T47" fmla="*/ 1139 w 1139"/>
              <a:gd name="T48" fmla="*/ 1131 h 1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39" h="1131">
                <a:moveTo>
                  <a:pt x="0" y="1131"/>
                </a:moveTo>
                <a:cubicBezTo>
                  <a:pt x="27" y="1112"/>
                  <a:pt x="37" y="1098"/>
                  <a:pt x="48" y="1067"/>
                </a:cubicBezTo>
                <a:cubicBezTo>
                  <a:pt x="50" y="1048"/>
                  <a:pt x="49" y="1028"/>
                  <a:pt x="56" y="1010"/>
                </a:cubicBezTo>
                <a:cubicBezTo>
                  <a:pt x="67" y="977"/>
                  <a:pt x="133" y="971"/>
                  <a:pt x="161" y="962"/>
                </a:cubicBezTo>
                <a:cubicBezTo>
                  <a:pt x="166" y="945"/>
                  <a:pt x="165" y="925"/>
                  <a:pt x="178" y="913"/>
                </a:cubicBezTo>
                <a:cubicBezTo>
                  <a:pt x="221" y="869"/>
                  <a:pt x="236" y="875"/>
                  <a:pt x="291" y="857"/>
                </a:cubicBezTo>
                <a:cubicBezTo>
                  <a:pt x="305" y="827"/>
                  <a:pt x="321" y="781"/>
                  <a:pt x="347" y="760"/>
                </a:cubicBezTo>
                <a:cubicBezTo>
                  <a:pt x="373" y="737"/>
                  <a:pt x="402" y="728"/>
                  <a:pt x="428" y="703"/>
                </a:cubicBezTo>
                <a:cubicBezTo>
                  <a:pt x="442" y="658"/>
                  <a:pt x="474" y="652"/>
                  <a:pt x="517" y="638"/>
                </a:cubicBezTo>
                <a:cubicBezTo>
                  <a:pt x="607" y="561"/>
                  <a:pt x="546" y="623"/>
                  <a:pt x="614" y="525"/>
                </a:cubicBezTo>
                <a:cubicBezTo>
                  <a:pt x="645" y="479"/>
                  <a:pt x="686" y="441"/>
                  <a:pt x="719" y="396"/>
                </a:cubicBezTo>
                <a:cubicBezTo>
                  <a:pt x="787" y="301"/>
                  <a:pt x="852" y="193"/>
                  <a:pt x="945" y="121"/>
                </a:cubicBezTo>
                <a:cubicBezTo>
                  <a:pt x="973" y="98"/>
                  <a:pt x="1008" y="83"/>
                  <a:pt x="1034" y="57"/>
                </a:cubicBezTo>
                <a:cubicBezTo>
                  <a:pt x="1038" y="52"/>
                  <a:pt x="1061" y="27"/>
                  <a:pt x="1067" y="24"/>
                </a:cubicBezTo>
                <a:cubicBezTo>
                  <a:pt x="1087" y="12"/>
                  <a:pt x="1139" y="24"/>
                  <a:pt x="1139" y="0"/>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6" name="Freeform 1072"/>
          <p:cNvSpPr>
            <a:spLocks/>
          </p:cNvSpPr>
          <p:nvPr/>
        </p:nvSpPr>
        <p:spPr bwMode="auto">
          <a:xfrm>
            <a:off x="2860275" y="1477070"/>
            <a:ext cx="184660" cy="460283"/>
          </a:xfrm>
          <a:custGeom>
            <a:avLst/>
            <a:gdLst>
              <a:gd name="T0" fmla="*/ 2147483647 w 396"/>
              <a:gd name="T1" fmla="*/ 2147483647 h 78"/>
              <a:gd name="T2" fmla="*/ 2147483647 w 396"/>
              <a:gd name="T3" fmla="*/ 2147483647 h 78"/>
              <a:gd name="T4" fmla="*/ 2147483647 w 396"/>
              <a:gd name="T5" fmla="*/ 2147483647 h 78"/>
              <a:gd name="T6" fmla="*/ 2147483647 w 396"/>
              <a:gd name="T7" fmla="*/ 2147483647 h 78"/>
              <a:gd name="T8" fmla="*/ 2147483647 w 396"/>
              <a:gd name="T9" fmla="*/ 2147483647 h 78"/>
              <a:gd name="T10" fmla="*/ 0 w 396"/>
              <a:gd name="T11" fmla="*/ 2147483647 h 78"/>
              <a:gd name="T12" fmla="*/ 0 60000 65536"/>
              <a:gd name="T13" fmla="*/ 0 60000 65536"/>
              <a:gd name="T14" fmla="*/ 0 60000 65536"/>
              <a:gd name="T15" fmla="*/ 0 60000 65536"/>
              <a:gd name="T16" fmla="*/ 0 60000 65536"/>
              <a:gd name="T17" fmla="*/ 0 60000 65536"/>
              <a:gd name="T18" fmla="*/ 0 w 396"/>
              <a:gd name="T19" fmla="*/ 0 h 78"/>
              <a:gd name="T20" fmla="*/ 396 w 396"/>
              <a:gd name="T21" fmla="*/ 78 h 78"/>
            </a:gdLst>
            <a:ahLst/>
            <a:cxnLst>
              <a:cxn ang="T12">
                <a:pos x="T0" y="T1"/>
              </a:cxn>
              <a:cxn ang="T13">
                <a:pos x="T2" y="T3"/>
              </a:cxn>
              <a:cxn ang="T14">
                <a:pos x="T4" y="T5"/>
              </a:cxn>
              <a:cxn ang="T15">
                <a:pos x="T6" y="T7"/>
              </a:cxn>
              <a:cxn ang="T16">
                <a:pos x="T8" y="T9"/>
              </a:cxn>
              <a:cxn ang="T17">
                <a:pos x="T10" y="T11"/>
              </a:cxn>
            </a:cxnLst>
            <a:rect l="T18" t="T19" r="T20" b="T21"/>
            <a:pathLst>
              <a:path w="396" h="78">
                <a:moveTo>
                  <a:pt x="396" y="77"/>
                </a:moveTo>
                <a:cubicBezTo>
                  <a:pt x="371" y="72"/>
                  <a:pt x="340" y="78"/>
                  <a:pt x="323" y="61"/>
                </a:cubicBezTo>
                <a:cubicBezTo>
                  <a:pt x="316" y="54"/>
                  <a:pt x="321" y="41"/>
                  <a:pt x="315" y="36"/>
                </a:cubicBezTo>
                <a:cubicBezTo>
                  <a:pt x="306" y="29"/>
                  <a:pt x="293" y="29"/>
                  <a:pt x="283" y="28"/>
                </a:cubicBezTo>
                <a:cubicBezTo>
                  <a:pt x="250" y="24"/>
                  <a:pt x="218" y="22"/>
                  <a:pt x="186" y="20"/>
                </a:cubicBezTo>
                <a:cubicBezTo>
                  <a:pt x="126" y="0"/>
                  <a:pt x="62" y="4"/>
                  <a:pt x="0" y="4"/>
                </a:cubicBezTo>
              </a:path>
            </a:pathLst>
          </a:custGeom>
          <a:noFill/>
          <a:ln w="76200">
            <a:solidFill>
              <a:schemeClr val="bg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non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sp>
        <p:nvSpPr>
          <p:cNvPr id="84017" name="Freeform 1073"/>
          <p:cNvSpPr>
            <a:spLocks/>
          </p:cNvSpPr>
          <p:nvPr/>
        </p:nvSpPr>
        <p:spPr bwMode="auto">
          <a:xfrm>
            <a:off x="1907704" y="1690044"/>
            <a:ext cx="667711" cy="967308"/>
          </a:xfrm>
          <a:custGeom>
            <a:avLst/>
            <a:gdLst>
              <a:gd name="T0" fmla="*/ 2147483647 w 340"/>
              <a:gd name="T1" fmla="*/ 0 h 630"/>
              <a:gd name="T2" fmla="*/ 2147483647 w 340"/>
              <a:gd name="T3" fmla="*/ 2147483647 h 630"/>
              <a:gd name="T4" fmla="*/ 2147483647 w 340"/>
              <a:gd name="T5" fmla="*/ 2147483647 h 630"/>
              <a:gd name="T6" fmla="*/ 2147483647 w 340"/>
              <a:gd name="T7" fmla="*/ 2147483647 h 630"/>
              <a:gd name="T8" fmla="*/ 0 w 340"/>
              <a:gd name="T9" fmla="*/ 2147483647 h 630"/>
              <a:gd name="T10" fmla="*/ 0 60000 65536"/>
              <a:gd name="T11" fmla="*/ 0 60000 65536"/>
              <a:gd name="T12" fmla="*/ 0 60000 65536"/>
              <a:gd name="T13" fmla="*/ 0 60000 65536"/>
              <a:gd name="T14" fmla="*/ 0 60000 65536"/>
              <a:gd name="T15" fmla="*/ 0 w 340"/>
              <a:gd name="T16" fmla="*/ 0 h 630"/>
              <a:gd name="T17" fmla="*/ 340 w 340"/>
              <a:gd name="T18" fmla="*/ 630 h 630"/>
            </a:gdLst>
            <a:ahLst/>
            <a:cxnLst>
              <a:cxn ang="T10">
                <a:pos x="T0" y="T1"/>
              </a:cxn>
              <a:cxn ang="T11">
                <a:pos x="T2" y="T3"/>
              </a:cxn>
              <a:cxn ang="T12">
                <a:pos x="T4" y="T5"/>
              </a:cxn>
              <a:cxn ang="T13">
                <a:pos x="T6" y="T7"/>
              </a:cxn>
              <a:cxn ang="T14">
                <a:pos x="T8" y="T9"/>
              </a:cxn>
            </a:cxnLst>
            <a:rect l="T15" t="T16" r="T17" b="T18"/>
            <a:pathLst>
              <a:path w="340" h="630">
                <a:moveTo>
                  <a:pt x="340" y="0"/>
                </a:moveTo>
                <a:cubicBezTo>
                  <a:pt x="275" y="15"/>
                  <a:pt x="213" y="18"/>
                  <a:pt x="154" y="48"/>
                </a:cubicBezTo>
                <a:cubicBezTo>
                  <a:pt x="125" y="77"/>
                  <a:pt x="97" y="104"/>
                  <a:pt x="73" y="137"/>
                </a:cubicBezTo>
                <a:cubicBezTo>
                  <a:pt x="55" y="244"/>
                  <a:pt x="58" y="351"/>
                  <a:pt x="49" y="460"/>
                </a:cubicBezTo>
                <a:cubicBezTo>
                  <a:pt x="46" y="486"/>
                  <a:pt x="38" y="610"/>
                  <a:pt x="0" y="630"/>
                </a:cubicBezTo>
              </a:path>
            </a:pathLst>
          </a:custGeom>
          <a:noFill/>
          <a:ln w="76200">
            <a:solidFill>
              <a:srgbClr val="118012"/>
            </a:solidFill>
            <a:round/>
            <a:headEnd/>
            <a:tailEnd type="triangle" w="med" len="me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wrap="square" lIns="91275" tIns="45638" rIns="91275" bIns="45638"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mn-cs"/>
            </a:endParaRPr>
          </a:p>
        </p:txBody>
      </p:sp>
      <p:grpSp>
        <p:nvGrpSpPr>
          <p:cNvPr id="16" name="Group 1075"/>
          <p:cNvGrpSpPr>
            <a:grpSpLocks/>
          </p:cNvGrpSpPr>
          <p:nvPr/>
        </p:nvGrpSpPr>
        <p:grpSpPr bwMode="auto">
          <a:xfrm>
            <a:off x="7421598" y="446122"/>
            <a:ext cx="1722437" cy="528638"/>
            <a:chOff x="4776" y="329"/>
            <a:chExt cx="1085" cy="333"/>
          </a:xfrm>
        </p:grpSpPr>
        <p:sp>
          <p:nvSpPr>
            <p:cNvPr id="572445" name="AutoShape 11"/>
            <p:cNvSpPr>
              <a:spLocks noChangeArrowheads="1"/>
            </p:cNvSpPr>
            <p:nvPr/>
          </p:nvSpPr>
          <p:spPr bwMode="auto">
            <a:xfrm>
              <a:off x="4807" y="340"/>
              <a:ext cx="1054" cy="322"/>
            </a:xfrm>
            <a:prstGeom prst="roundRect">
              <a:avLst>
                <a:gd name="adj" fmla="val 16667"/>
              </a:avLst>
            </a:prstGeom>
            <a:noFill/>
            <a:ln w="76200">
              <a:solidFill>
                <a:srgbClr val="6D6D6D"/>
              </a:solidFill>
              <a:round/>
              <a:headEnd/>
              <a:tailEnd/>
            </a:ln>
            <a:effectLst>
              <a:outerShdw dist="35921" dir="2700000" algn="ctr" rotWithShape="0">
                <a:schemeClr val="bg2">
                  <a:alpha val="50000"/>
                </a:schemeClr>
              </a:outerShdw>
            </a:effectLst>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6D6D6D"/>
                </a:solidFill>
                <a:effectLst/>
                <a:uLnTx/>
                <a:uFillTx/>
                <a:latin typeface="Garamond" charset="0"/>
                <a:ea typeface="ＭＳ Ｐゴシック" charset="0"/>
                <a:cs typeface="+mn-cs"/>
              </a:endParaRPr>
            </a:p>
          </p:txBody>
        </p:sp>
        <p:sp>
          <p:nvSpPr>
            <p:cNvPr id="36" name="Text Box 12"/>
            <p:cNvSpPr txBox="1">
              <a:spLocks noChangeArrowheads="1"/>
            </p:cNvSpPr>
            <p:nvPr/>
          </p:nvSpPr>
          <p:spPr bwMode="auto">
            <a:xfrm>
              <a:off x="4776" y="329"/>
              <a:ext cx="701" cy="291"/>
            </a:xfrm>
            <a:prstGeom prst="rect">
              <a:avLst/>
            </a:prstGeom>
            <a:noFill/>
            <a:ln w="9525">
              <a:noFill/>
              <a:miter lim="800000"/>
              <a:headEnd/>
              <a:tailEnd/>
            </a:ln>
            <a:effectLst>
              <a:outerShdw dist="35921" dir="2700000" algn="ctr" rotWithShape="0">
                <a:schemeClr val="bg2">
                  <a:alpha val="50000"/>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6D6D6D"/>
                  </a:solidFill>
                  <a:effectLst>
                    <a:outerShdw blurRad="38100" dist="38100" dir="2700000" algn="tl">
                      <a:srgbClr val="000000"/>
                    </a:outerShdw>
                  </a:effectLst>
                  <a:uLnTx/>
                  <a:uFillTx/>
                  <a:latin typeface="Chalkboard" charset="0"/>
                  <a:ea typeface="ＭＳ Ｐゴシック" charset="0"/>
                </a:rPr>
                <a:t>Wed</a:t>
              </a:r>
            </a:p>
          </p:txBody>
        </p:sp>
      </p:grpSp>
      <p:sp>
        <p:nvSpPr>
          <p:cNvPr id="572443" name="Text Box 30"/>
          <p:cNvSpPr txBox="1">
            <a:spLocks noChangeArrowheads="1"/>
          </p:cNvSpPr>
          <p:nvPr/>
        </p:nvSpPr>
        <p:spPr bwMode="auto">
          <a:xfrm>
            <a:off x="8458200" y="35"/>
            <a:ext cx="685800" cy="396875"/>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64</a:t>
            </a:r>
            <a:endParaRPr kumimoji="0" lang="en-US" sz="20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9" name="Picture 8" descr="j023794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03800" y="2781300"/>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69317"/>
                                        </p:tgtEl>
                                        <p:attrNameLst>
                                          <p:attrName>style.visibility</p:attrName>
                                        </p:attrNameLst>
                                      </p:cBhvr>
                                      <p:to>
                                        <p:strVal val="visible"/>
                                      </p:to>
                                    </p:set>
                                    <p:animEffect transition="in" filter="wipe(down)">
                                      <p:cBhvr>
                                        <p:cTn id="19" dur="500"/>
                                        <p:tgtEl>
                                          <p:spTgt spid="26931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xit" presetSubtype="10" fill="hold" grpId="1" nodeType="clickEffect">
                                  <p:stCondLst>
                                    <p:cond delay="0"/>
                                  </p:stCondLst>
                                  <p:childTnLst>
                                    <p:animEffect transition="out" filter="blinds(horizontal)">
                                      <p:cBhvr>
                                        <p:cTn id="23" dur="500"/>
                                        <p:tgtEl>
                                          <p:spTgt spid="269317"/>
                                        </p:tgtEl>
                                      </p:cBhvr>
                                    </p:animEffect>
                                    <p:set>
                                      <p:cBhvr>
                                        <p:cTn id="24" dur="1" fill="hold">
                                          <p:stCondLst>
                                            <p:cond delay="499"/>
                                          </p:stCondLst>
                                        </p:cTn>
                                        <p:tgtEl>
                                          <p:spTgt spid="269317"/>
                                        </p:tgtEl>
                                        <p:attrNameLst>
                                          <p:attrName>style.visibility</p:attrName>
                                        </p:attrNameLst>
                                      </p:cBhvr>
                                      <p:to>
                                        <p:strVal val="hidden"/>
                                      </p:to>
                                    </p:set>
                                  </p:childTnLst>
                                </p:cTn>
                              </p:par>
                              <p:par>
                                <p:cTn id="25" presetID="9"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xit" presetSubtype="10" fill="hold" nodeType="clickEffect">
                                  <p:stCondLst>
                                    <p:cond delay="0"/>
                                  </p:stCondLst>
                                  <p:childTnLst>
                                    <p:animEffect transition="out" filter="checkerboard(across)">
                                      <p:cBhvr>
                                        <p:cTn id="31" dur="500"/>
                                        <p:tgtEl>
                                          <p:spTgt spid="49"/>
                                        </p:tgtEl>
                                      </p:cBhvr>
                                    </p:animEffect>
                                    <p:set>
                                      <p:cBhvr>
                                        <p:cTn id="32" dur="1" fill="hold">
                                          <p:stCondLst>
                                            <p:cond delay="499"/>
                                          </p:stCondLst>
                                        </p:cTn>
                                        <p:tgtEl>
                                          <p:spTgt spid="49"/>
                                        </p:tgtEl>
                                        <p:attrNameLst>
                                          <p:attrName>style.visibility</p:attrName>
                                        </p:attrNameLst>
                                      </p:cBhvr>
                                      <p:to>
                                        <p:strVal val="hidden"/>
                                      </p:to>
                                    </p:set>
                                  </p:childTnLst>
                                </p:cTn>
                              </p:par>
                            </p:childTnLst>
                          </p:cTn>
                        </p:par>
                        <p:par>
                          <p:cTn id="33" fill="hold" nodeType="afterGroup">
                            <p:stCondLst>
                              <p:cond delay="500"/>
                            </p:stCondLst>
                            <p:childTnLst>
                              <p:par>
                                <p:cTn id="34" presetID="22" presetClass="entr" presetSubtype="4" fill="hold" grpId="0" nodeType="afterEffect">
                                  <p:stCondLst>
                                    <p:cond delay="0"/>
                                  </p:stCondLst>
                                  <p:childTnLst>
                                    <p:set>
                                      <p:cBhvr>
                                        <p:cTn id="35" dur="1" fill="hold">
                                          <p:stCondLst>
                                            <p:cond delay="0"/>
                                          </p:stCondLst>
                                        </p:cTn>
                                        <p:tgtEl>
                                          <p:spTgt spid="269318"/>
                                        </p:tgtEl>
                                        <p:attrNameLst>
                                          <p:attrName>style.visibility</p:attrName>
                                        </p:attrNameLst>
                                      </p:cBhvr>
                                      <p:to>
                                        <p:strVal val="visible"/>
                                      </p:to>
                                    </p:set>
                                    <p:animEffect transition="in" filter="wipe(down)">
                                      <p:cBhvr>
                                        <p:cTn id="36" dur="500"/>
                                        <p:tgtEl>
                                          <p:spTgt spid="26931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xit" presetSubtype="10" fill="hold" grpId="1" nodeType="clickEffect">
                                  <p:stCondLst>
                                    <p:cond delay="0"/>
                                  </p:stCondLst>
                                  <p:childTnLst>
                                    <p:animEffect transition="out" filter="blinds(horizontal)">
                                      <p:cBhvr>
                                        <p:cTn id="40" dur="500"/>
                                        <p:tgtEl>
                                          <p:spTgt spid="269318"/>
                                        </p:tgtEl>
                                      </p:cBhvr>
                                    </p:animEffect>
                                    <p:set>
                                      <p:cBhvr>
                                        <p:cTn id="41" dur="1" fill="hold">
                                          <p:stCondLst>
                                            <p:cond delay="499"/>
                                          </p:stCondLst>
                                        </p:cTn>
                                        <p:tgtEl>
                                          <p:spTgt spid="269318"/>
                                        </p:tgtEl>
                                        <p:attrNameLst>
                                          <p:attrName>style.visibility</p:attrName>
                                        </p:attrNameLst>
                                      </p:cBhvr>
                                      <p:to>
                                        <p:strVal val="hidden"/>
                                      </p:to>
                                    </p:se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69319"/>
                                        </p:tgtEl>
                                        <p:attrNameLst>
                                          <p:attrName>style.visibility</p:attrName>
                                        </p:attrNameLst>
                                      </p:cBhvr>
                                      <p:to>
                                        <p:strVal val="visible"/>
                                      </p:to>
                                    </p:set>
                                    <p:animEffect transition="in" filter="wipe(up)">
                                      <p:cBhvr>
                                        <p:cTn id="45" dur="500"/>
                                        <p:tgtEl>
                                          <p:spTgt spid="26931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grpId="1" nodeType="clickEffect">
                                  <p:stCondLst>
                                    <p:cond delay="0"/>
                                  </p:stCondLst>
                                  <p:childTnLst>
                                    <p:animEffect transition="out" filter="blinds(horizontal)">
                                      <p:cBhvr>
                                        <p:cTn id="49" dur="500"/>
                                        <p:tgtEl>
                                          <p:spTgt spid="269319"/>
                                        </p:tgtEl>
                                      </p:cBhvr>
                                    </p:animEffect>
                                    <p:set>
                                      <p:cBhvr>
                                        <p:cTn id="50" dur="1" fill="hold">
                                          <p:stCondLst>
                                            <p:cond delay="499"/>
                                          </p:stCondLst>
                                        </p:cTn>
                                        <p:tgtEl>
                                          <p:spTgt spid="26931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4" fill="hold" grpId="0" nodeType="afterEffect">
                                  <p:stCondLst>
                                    <p:cond delay="0"/>
                                  </p:stCondLst>
                                  <p:childTnLst>
                                    <p:set>
                                      <p:cBhvr>
                                        <p:cTn id="57" dur="1" fill="hold">
                                          <p:stCondLst>
                                            <p:cond delay="0"/>
                                          </p:stCondLst>
                                        </p:cTn>
                                        <p:tgtEl>
                                          <p:spTgt spid="269320"/>
                                        </p:tgtEl>
                                        <p:attrNameLst>
                                          <p:attrName>style.visibility</p:attrName>
                                        </p:attrNameLst>
                                      </p:cBhvr>
                                      <p:to>
                                        <p:strVal val="visible"/>
                                      </p:to>
                                    </p:set>
                                    <p:animEffect transition="in" filter="wipe(down)">
                                      <p:cBhvr>
                                        <p:cTn id="58" dur="500"/>
                                        <p:tgtEl>
                                          <p:spTgt spid="269320"/>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 presetClass="exit" presetSubtype="10" fill="hold" grpId="1" nodeType="clickEffect">
                                  <p:stCondLst>
                                    <p:cond delay="0"/>
                                  </p:stCondLst>
                                  <p:childTnLst>
                                    <p:animEffect transition="out" filter="blinds(horizontal)">
                                      <p:cBhvr>
                                        <p:cTn id="62" dur="500"/>
                                        <p:tgtEl>
                                          <p:spTgt spid="269320"/>
                                        </p:tgtEl>
                                      </p:cBhvr>
                                    </p:animEffect>
                                    <p:set>
                                      <p:cBhvr>
                                        <p:cTn id="63" dur="1" fill="hold">
                                          <p:stCondLst>
                                            <p:cond delay="499"/>
                                          </p:stCondLst>
                                        </p:cTn>
                                        <p:tgtEl>
                                          <p:spTgt spid="269320"/>
                                        </p:tgtEl>
                                        <p:attrNameLst>
                                          <p:attrName>style.visibility</p:attrName>
                                        </p:attrNameLst>
                                      </p:cBhvr>
                                      <p:to>
                                        <p:strVal val="hidden"/>
                                      </p:to>
                                    </p:set>
                                  </p:childTnLst>
                                </p:cTn>
                              </p:par>
                            </p:childTnLst>
                          </p:cTn>
                        </p:par>
                        <p:par>
                          <p:cTn id="64" fill="hold" nodeType="afterGroup">
                            <p:stCondLst>
                              <p:cond delay="500"/>
                            </p:stCondLst>
                            <p:childTnLst>
                              <p:par>
                                <p:cTn id="65" presetID="22" presetClass="entr" presetSubtype="1" fill="hold" grpId="0" nodeType="afterEffect">
                                  <p:stCondLst>
                                    <p:cond delay="0"/>
                                  </p:stCondLst>
                                  <p:childTnLst>
                                    <p:set>
                                      <p:cBhvr>
                                        <p:cTn id="66" dur="1" fill="hold">
                                          <p:stCondLst>
                                            <p:cond delay="0"/>
                                          </p:stCondLst>
                                        </p:cTn>
                                        <p:tgtEl>
                                          <p:spTgt spid="269340"/>
                                        </p:tgtEl>
                                        <p:attrNameLst>
                                          <p:attrName>style.visibility</p:attrName>
                                        </p:attrNameLst>
                                      </p:cBhvr>
                                      <p:to>
                                        <p:strVal val="visible"/>
                                      </p:to>
                                    </p:set>
                                    <p:animEffect transition="in" filter="wipe(up)">
                                      <p:cBhvr>
                                        <p:cTn id="67" dur="500"/>
                                        <p:tgtEl>
                                          <p:spTgt spid="26934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3" presetClass="exit" presetSubtype="10" fill="hold" grpId="1" nodeType="clickEffect">
                                  <p:stCondLst>
                                    <p:cond delay="0"/>
                                  </p:stCondLst>
                                  <p:childTnLst>
                                    <p:animEffect transition="out" filter="blinds(horizontal)">
                                      <p:cBhvr>
                                        <p:cTn id="71" dur="500"/>
                                        <p:tgtEl>
                                          <p:spTgt spid="269340"/>
                                        </p:tgtEl>
                                      </p:cBhvr>
                                    </p:animEffect>
                                    <p:set>
                                      <p:cBhvr>
                                        <p:cTn id="72" dur="1" fill="hold">
                                          <p:stCondLst>
                                            <p:cond delay="499"/>
                                          </p:stCondLst>
                                        </p:cTn>
                                        <p:tgtEl>
                                          <p:spTgt spid="269340"/>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12"/>
                                        </p:tgtEl>
                                        <p:attrNameLst>
                                          <p:attrName>style.visibility</p:attrName>
                                        </p:attrNameLst>
                                      </p:cBhvr>
                                      <p:to>
                                        <p:strVal val="visible"/>
                                      </p:to>
                                    </p:set>
                                  </p:childTnLst>
                                </p:cTn>
                              </p:par>
                            </p:childTnLst>
                          </p:cTn>
                        </p:par>
                        <p:par>
                          <p:cTn id="77" fill="hold" nodeType="afterGroup">
                            <p:stCondLst>
                              <p:cond delay="0"/>
                            </p:stCondLst>
                            <p:childTnLst>
                              <p:par>
                                <p:cTn id="78" presetID="22" presetClass="entr" presetSubtype="4" fill="hold" grpId="0" nodeType="afterEffect">
                                  <p:stCondLst>
                                    <p:cond delay="0"/>
                                  </p:stCondLst>
                                  <p:childTnLst>
                                    <p:set>
                                      <p:cBhvr>
                                        <p:cTn id="79" dur="1" fill="hold">
                                          <p:stCondLst>
                                            <p:cond delay="0"/>
                                          </p:stCondLst>
                                        </p:cTn>
                                        <p:tgtEl>
                                          <p:spTgt spid="269341"/>
                                        </p:tgtEl>
                                        <p:attrNameLst>
                                          <p:attrName>style.visibility</p:attrName>
                                        </p:attrNameLst>
                                      </p:cBhvr>
                                      <p:to>
                                        <p:strVal val="visible"/>
                                      </p:to>
                                    </p:set>
                                    <p:animEffect transition="in" filter="wipe(down)">
                                      <p:cBhvr>
                                        <p:cTn id="80" dur="500"/>
                                        <p:tgtEl>
                                          <p:spTgt spid="269341"/>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3" presetClass="exit" presetSubtype="10" fill="hold" grpId="1" nodeType="clickEffect">
                                  <p:stCondLst>
                                    <p:cond delay="0"/>
                                  </p:stCondLst>
                                  <p:childTnLst>
                                    <p:animEffect transition="out" filter="blinds(horizontal)">
                                      <p:cBhvr>
                                        <p:cTn id="84" dur="500"/>
                                        <p:tgtEl>
                                          <p:spTgt spid="269341"/>
                                        </p:tgtEl>
                                      </p:cBhvr>
                                    </p:animEffect>
                                    <p:set>
                                      <p:cBhvr>
                                        <p:cTn id="85" dur="1" fill="hold">
                                          <p:stCondLst>
                                            <p:cond delay="499"/>
                                          </p:stCondLst>
                                        </p:cTn>
                                        <p:tgtEl>
                                          <p:spTgt spid="269341"/>
                                        </p:tgtEl>
                                        <p:attrNameLst>
                                          <p:attrName>style.visibility</p:attrName>
                                        </p:attrNameLst>
                                      </p:cBhvr>
                                      <p:to>
                                        <p:strVal val="hidden"/>
                                      </p:to>
                                    </p:set>
                                  </p:childTnLst>
                                </p:cTn>
                              </p:par>
                            </p:childTnLst>
                          </p:cTn>
                        </p:par>
                        <p:par>
                          <p:cTn id="86" fill="hold" nodeType="afterGroup">
                            <p:stCondLst>
                              <p:cond delay="500"/>
                            </p:stCondLst>
                            <p:childTnLst>
                              <p:par>
                                <p:cTn id="87" presetID="22" presetClass="entr" presetSubtype="1" fill="hold" grpId="0" nodeType="afterEffect">
                                  <p:stCondLst>
                                    <p:cond delay="0"/>
                                  </p:stCondLst>
                                  <p:childTnLst>
                                    <p:set>
                                      <p:cBhvr>
                                        <p:cTn id="88" dur="1" fill="hold">
                                          <p:stCondLst>
                                            <p:cond delay="0"/>
                                          </p:stCondLst>
                                        </p:cTn>
                                        <p:tgtEl>
                                          <p:spTgt spid="269321"/>
                                        </p:tgtEl>
                                        <p:attrNameLst>
                                          <p:attrName>style.visibility</p:attrName>
                                        </p:attrNameLst>
                                      </p:cBhvr>
                                      <p:to>
                                        <p:strVal val="visible"/>
                                      </p:to>
                                    </p:set>
                                    <p:animEffect transition="in" filter="wipe(up)">
                                      <p:cBhvr>
                                        <p:cTn id="89" dur="500"/>
                                        <p:tgtEl>
                                          <p:spTgt spid="269321"/>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3" presetClass="exit" presetSubtype="10" fill="hold" grpId="1" nodeType="clickEffect">
                                  <p:stCondLst>
                                    <p:cond delay="0"/>
                                  </p:stCondLst>
                                  <p:childTnLst>
                                    <p:animEffect transition="out" filter="blinds(horizontal)">
                                      <p:cBhvr>
                                        <p:cTn id="93" dur="500"/>
                                        <p:tgtEl>
                                          <p:spTgt spid="269321"/>
                                        </p:tgtEl>
                                      </p:cBhvr>
                                    </p:animEffect>
                                    <p:set>
                                      <p:cBhvr>
                                        <p:cTn id="94" dur="1" fill="hold">
                                          <p:stCondLst>
                                            <p:cond delay="499"/>
                                          </p:stCondLst>
                                        </p:cTn>
                                        <p:tgtEl>
                                          <p:spTgt spid="269321"/>
                                        </p:tgtEl>
                                        <p:attrNameLst>
                                          <p:attrName>style.visibility</p:attrName>
                                        </p:attrNameLst>
                                      </p:cBhvr>
                                      <p:to>
                                        <p:strVal val="hidden"/>
                                      </p:to>
                                    </p:set>
                                  </p:childTnLst>
                                </p:cTn>
                              </p:par>
                            </p:childTnLst>
                          </p:cTn>
                        </p:par>
                        <p:par>
                          <p:cTn id="95" fill="hold" nodeType="afterGroup">
                            <p:stCondLst>
                              <p:cond delay="500"/>
                            </p:stCondLst>
                            <p:childTnLst>
                              <p:par>
                                <p:cTn id="96" presetID="22" presetClass="entr" presetSubtype="1" fill="hold" grpId="0" nodeType="afterEffect">
                                  <p:stCondLst>
                                    <p:cond delay="0"/>
                                  </p:stCondLst>
                                  <p:childTnLst>
                                    <p:set>
                                      <p:cBhvr>
                                        <p:cTn id="97" dur="1" fill="hold">
                                          <p:stCondLst>
                                            <p:cond delay="0"/>
                                          </p:stCondLst>
                                        </p:cTn>
                                        <p:tgtEl>
                                          <p:spTgt spid="269322"/>
                                        </p:tgtEl>
                                        <p:attrNameLst>
                                          <p:attrName>style.visibility</p:attrName>
                                        </p:attrNameLst>
                                      </p:cBhvr>
                                      <p:to>
                                        <p:strVal val="visible"/>
                                      </p:to>
                                    </p:set>
                                    <p:animEffect transition="in" filter="wipe(up)">
                                      <p:cBhvr>
                                        <p:cTn id="98" dur="500"/>
                                        <p:tgtEl>
                                          <p:spTgt spid="269322"/>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grpId="1" nodeType="clickEffect">
                                  <p:stCondLst>
                                    <p:cond delay="0"/>
                                  </p:stCondLst>
                                  <p:childTnLst>
                                    <p:animEffect transition="out" filter="blinds(horizontal)">
                                      <p:cBhvr>
                                        <p:cTn id="102" dur="500"/>
                                        <p:tgtEl>
                                          <p:spTgt spid="269322"/>
                                        </p:tgtEl>
                                      </p:cBhvr>
                                    </p:animEffect>
                                    <p:set>
                                      <p:cBhvr>
                                        <p:cTn id="103" dur="1" fill="hold">
                                          <p:stCondLst>
                                            <p:cond delay="499"/>
                                          </p:stCondLst>
                                        </p:cTn>
                                        <p:tgtEl>
                                          <p:spTgt spid="269322"/>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16"/>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nodeType="clickEffect">
                                  <p:stCondLst>
                                    <p:cond delay="0"/>
                                  </p:stCondLst>
                                  <p:childTnLst>
                                    <p:set>
                                      <p:cBhvr>
                                        <p:cTn id="111" dur="1" fill="hold">
                                          <p:stCondLst>
                                            <p:cond delay="0"/>
                                          </p:stCondLst>
                                        </p:cTn>
                                        <p:tgtEl>
                                          <p:spTgt spid="4"/>
                                        </p:tgtEl>
                                        <p:attrNameLst>
                                          <p:attrName>style.visibility</p:attrName>
                                        </p:attrNameLst>
                                      </p:cBhvr>
                                      <p:to>
                                        <p:strVal val="visibl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22" presetClass="entr" presetSubtype="2" fill="hold" grpId="0" nodeType="clickEffect">
                                  <p:stCondLst>
                                    <p:cond delay="0"/>
                                  </p:stCondLst>
                                  <p:childTnLst>
                                    <p:set>
                                      <p:cBhvr>
                                        <p:cTn id="115" dur="1" fill="hold">
                                          <p:stCondLst>
                                            <p:cond delay="0"/>
                                          </p:stCondLst>
                                        </p:cTn>
                                        <p:tgtEl>
                                          <p:spTgt spid="83999"/>
                                        </p:tgtEl>
                                        <p:attrNameLst>
                                          <p:attrName>style.visibility</p:attrName>
                                        </p:attrNameLst>
                                      </p:cBhvr>
                                      <p:to>
                                        <p:strVal val="visible"/>
                                      </p:to>
                                    </p:set>
                                    <p:animEffect transition="in" filter="wipe(right)">
                                      <p:cBhvr>
                                        <p:cTn id="116" dur="500"/>
                                        <p:tgtEl>
                                          <p:spTgt spid="8399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84000"/>
                                        </p:tgtEl>
                                        <p:attrNameLst>
                                          <p:attrName>style.visibility</p:attrName>
                                        </p:attrNameLst>
                                      </p:cBhvr>
                                      <p:to>
                                        <p:strVal val="visible"/>
                                      </p:to>
                                    </p:set>
                                    <p:animEffect transition="in" filter="wipe(left)">
                                      <p:cBhvr>
                                        <p:cTn id="121" dur="500"/>
                                        <p:tgtEl>
                                          <p:spTgt spid="8400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nodeType="clickEffect">
                                  <p:stCondLst>
                                    <p:cond delay="0"/>
                                  </p:stCondLst>
                                  <p:childTnLst>
                                    <p:set>
                                      <p:cBhvr>
                                        <p:cTn id="125" dur="1" fill="hold">
                                          <p:stCondLst>
                                            <p:cond delay="0"/>
                                          </p:stCondLst>
                                        </p:cTn>
                                        <p:tgtEl>
                                          <p:spTgt spid="14"/>
                                        </p:tgtEl>
                                        <p:attrNameLst>
                                          <p:attrName>style.visibility</p:attrName>
                                        </p:attrNameLst>
                                      </p:cBhvr>
                                      <p:to>
                                        <p:strVal val="visible"/>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22" presetClass="entr" presetSubtype="2" fill="hold" grpId="0" nodeType="clickEffect">
                                  <p:stCondLst>
                                    <p:cond delay="0"/>
                                  </p:stCondLst>
                                  <p:childTnLst>
                                    <p:set>
                                      <p:cBhvr>
                                        <p:cTn id="129" dur="1" fill="hold">
                                          <p:stCondLst>
                                            <p:cond delay="0"/>
                                          </p:stCondLst>
                                        </p:cTn>
                                        <p:tgtEl>
                                          <p:spTgt spid="84014"/>
                                        </p:tgtEl>
                                        <p:attrNameLst>
                                          <p:attrName>style.visibility</p:attrName>
                                        </p:attrNameLst>
                                      </p:cBhvr>
                                      <p:to>
                                        <p:strVal val="visible"/>
                                      </p:to>
                                    </p:set>
                                    <p:animEffect transition="in" filter="wipe(right)">
                                      <p:cBhvr>
                                        <p:cTn id="130" dur="500"/>
                                        <p:tgtEl>
                                          <p:spTgt spid="84014"/>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2" presetClass="entr" presetSubtype="4" fill="hold" grpId="0" nodeType="clickEffect">
                                  <p:stCondLst>
                                    <p:cond delay="0"/>
                                  </p:stCondLst>
                                  <p:childTnLst>
                                    <p:set>
                                      <p:cBhvr>
                                        <p:cTn id="134" dur="1" fill="hold">
                                          <p:stCondLst>
                                            <p:cond delay="0"/>
                                          </p:stCondLst>
                                        </p:cTn>
                                        <p:tgtEl>
                                          <p:spTgt spid="84015"/>
                                        </p:tgtEl>
                                        <p:attrNameLst>
                                          <p:attrName>style.visibility</p:attrName>
                                        </p:attrNameLst>
                                      </p:cBhvr>
                                      <p:to>
                                        <p:strVal val="visible"/>
                                      </p:to>
                                    </p:set>
                                    <p:animEffect transition="in" filter="wipe(down)">
                                      <p:cBhvr>
                                        <p:cTn id="135" dur="500"/>
                                        <p:tgtEl>
                                          <p:spTgt spid="84015"/>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2" presetClass="entr" presetSubtype="2" fill="hold" grpId="0" nodeType="clickEffect">
                                  <p:stCondLst>
                                    <p:cond delay="0"/>
                                  </p:stCondLst>
                                  <p:childTnLst>
                                    <p:set>
                                      <p:cBhvr>
                                        <p:cTn id="139" dur="1" fill="hold">
                                          <p:stCondLst>
                                            <p:cond delay="0"/>
                                          </p:stCondLst>
                                        </p:cTn>
                                        <p:tgtEl>
                                          <p:spTgt spid="84016"/>
                                        </p:tgtEl>
                                        <p:attrNameLst>
                                          <p:attrName>style.visibility</p:attrName>
                                        </p:attrNameLst>
                                      </p:cBhvr>
                                      <p:to>
                                        <p:strVal val="visible"/>
                                      </p:to>
                                    </p:set>
                                    <p:animEffect transition="in" filter="wipe(right)">
                                      <p:cBhvr>
                                        <p:cTn id="140" dur="500"/>
                                        <p:tgtEl>
                                          <p:spTgt spid="84016"/>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nodeType="clickEffect">
                                  <p:stCondLst>
                                    <p:cond delay="0"/>
                                  </p:stCondLst>
                                  <p:childTnLst>
                                    <p:set>
                                      <p:cBhvr>
                                        <p:cTn id="144" dur="1" fill="hold">
                                          <p:stCondLst>
                                            <p:cond delay="0"/>
                                          </p:stCondLst>
                                        </p:cTn>
                                        <p:tgtEl>
                                          <p:spTgt spid="13"/>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nodeType="clickEffect">
                                  <p:stCondLst>
                                    <p:cond delay="0"/>
                                  </p:stCondLst>
                                  <p:childTnLst>
                                    <p:set>
                                      <p:cBhvr>
                                        <p:cTn id="148" dur="1" fill="hold">
                                          <p:stCondLst>
                                            <p:cond delay="0"/>
                                          </p:stCondLst>
                                        </p:cTn>
                                        <p:tgtEl>
                                          <p:spTgt spid="5"/>
                                        </p:tgtEl>
                                        <p:attrNameLst>
                                          <p:attrName>style.visibility</p:attrName>
                                        </p:attrNameLst>
                                      </p:cBhvr>
                                      <p:to>
                                        <p:strVal val="visible"/>
                                      </p:to>
                                    </p:se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22" presetClass="entr" presetSubtype="2" fill="hold" grpId="0" nodeType="clickEffect">
                                  <p:stCondLst>
                                    <p:cond delay="0"/>
                                  </p:stCondLst>
                                  <p:childTnLst>
                                    <p:set>
                                      <p:cBhvr>
                                        <p:cTn id="152" dur="1" fill="hold">
                                          <p:stCondLst>
                                            <p:cond delay="0"/>
                                          </p:stCondLst>
                                        </p:cTn>
                                        <p:tgtEl>
                                          <p:spTgt spid="84017"/>
                                        </p:tgtEl>
                                        <p:attrNameLst>
                                          <p:attrName>style.visibility</p:attrName>
                                        </p:attrNameLst>
                                      </p:cBhvr>
                                      <p:to>
                                        <p:strVal val="visible"/>
                                      </p:to>
                                    </p:set>
                                    <p:animEffect transition="in" filter="wipe(right)">
                                      <p:cBhvr>
                                        <p:cTn id="153" dur="500"/>
                                        <p:tgtEl>
                                          <p:spTgt spid="84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7" grpId="0" animBg="1"/>
      <p:bldP spid="269317" grpId="1" animBg="1"/>
      <p:bldP spid="269318" grpId="0" animBg="1"/>
      <p:bldP spid="269318" grpId="1" animBg="1"/>
      <p:bldP spid="269319" grpId="0" animBg="1"/>
      <p:bldP spid="269319" grpId="1" animBg="1"/>
      <p:bldP spid="269320" grpId="0" animBg="1"/>
      <p:bldP spid="269320" grpId="1" animBg="1"/>
      <p:bldP spid="269321" grpId="0" animBg="1"/>
      <p:bldP spid="269321" grpId="1" animBg="1"/>
      <p:bldP spid="269322" grpId="0" animBg="1"/>
      <p:bldP spid="269322" grpId="1" animBg="1"/>
      <p:bldP spid="269340" grpId="0" animBg="1"/>
      <p:bldP spid="269340" grpId="1" animBg="1"/>
      <p:bldP spid="269341" grpId="0" animBg="1"/>
      <p:bldP spid="269341" grpId="1" animBg="1"/>
      <p:bldP spid="83999" grpId="0" animBg="1"/>
      <p:bldP spid="84000" grpId="0" animBg="1"/>
      <p:bldP spid="84014" grpId="0" animBg="1"/>
      <p:bldP spid="84015" grpId="0" animBg="1"/>
      <p:bldP spid="84016" grpId="0" animBg="1"/>
      <p:bldP spid="8401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B99920A-0773-AF44-88EB-ECBCF2F8ED57}"/>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brightnessContrast contrast="20000"/>
                    </a14:imgEffect>
                  </a14:imgLayer>
                </a14:imgProps>
              </a:ext>
            </a:extLst>
          </a:blip>
          <a:srcRect l="12500" r="12500"/>
          <a:stretch/>
        </p:blipFill>
        <p:spPr>
          <a:xfrm>
            <a:off x="152400" y="152400"/>
            <a:ext cx="8818066" cy="6553200"/>
          </a:xfrm>
          <a:prstGeom prst="rect">
            <a:avLst/>
          </a:prstGeom>
          <a:ln w="228600" cap="sq" cmpd="thickThin">
            <a:solidFill>
              <a:srgbClr val="000000"/>
            </a:solidFill>
            <a:prstDash val="solid"/>
            <a:miter lim="800000"/>
          </a:ln>
          <a:effectLst>
            <a:innerShdw blurRad="76200">
              <a:srgbClr val="000000"/>
            </a:innerShdw>
          </a:effectLst>
        </p:spPr>
      </p:pic>
      <p:sp>
        <p:nvSpPr>
          <p:cNvPr id="2" name="TextBox 1">
            <a:extLst>
              <a:ext uri="{FF2B5EF4-FFF2-40B4-BE49-F238E27FC236}">
                <a16:creationId xmlns:a16="http://schemas.microsoft.com/office/drawing/2014/main" id="{003AC2B9-E89B-4E87-917C-E34CC3B09AA0}"/>
              </a:ext>
            </a:extLst>
          </p:cNvPr>
          <p:cNvSpPr txBox="1"/>
          <p:nvPr/>
        </p:nvSpPr>
        <p:spPr>
          <a:xfrm>
            <a:off x="1553249" y="4012032"/>
            <a:ext cx="595136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Matthew 21:45–22:14</a:t>
            </a:r>
          </a:p>
        </p:txBody>
      </p:sp>
      <p:sp>
        <p:nvSpPr>
          <p:cNvPr id="3" name="TextBox 2">
            <a:extLst>
              <a:ext uri="{FF2B5EF4-FFF2-40B4-BE49-F238E27FC236}">
                <a16:creationId xmlns:a16="http://schemas.microsoft.com/office/drawing/2014/main" id="{AE782D3D-C953-4298-B8DE-1DBD941B2494}"/>
              </a:ext>
            </a:extLst>
          </p:cNvPr>
          <p:cNvSpPr txBox="1"/>
          <p:nvPr/>
        </p:nvSpPr>
        <p:spPr>
          <a:xfrm>
            <a:off x="76200" y="3424518"/>
            <a:ext cx="890545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The Parable of the Wedding Feast</a:t>
            </a:r>
          </a:p>
        </p:txBody>
      </p:sp>
      <p:sp>
        <p:nvSpPr>
          <p:cNvPr id="8" name="Rectangle 7">
            <a:extLst>
              <a:ext uri="{FF2B5EF4-FFF2-40B4-BE49-F238E27FC236}">
                <a16:creationId xmlns:a16="http://schemas.microsoft.com/office/drawing/2014/main" id="{8BA73837-F155-6D40-9F28-B27414DDA52A}"/>
              </a:ext>
            </a:extLst>
          </p:cNvPr>
          <p:cNvSpPr>
            <a:spLocks noChangeArrowheads="1"/>
          </p:cNvSpPr>
          <p:nvPr/>
        </p:nvSpPr>
        <p:spPr bwMode="auto">
          <a:xfrm>
            <a:off x="23811" y="5943600"/>
            <a:ext cx="9120188"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David Martin • Amman International Church</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.org • BibleStudyDownloads.org</a:t>
            </a:r>
          </a:p>
        </p:txBody>
      </p:sp>
    </p:spTree>
    <p:custDataLst>
      <p:tags r:id="rId1"/>
    </p:custDataLst>
    <p:extLst>
      <p:ext uri="{BB962C8B-B14F-4D97-AF65-F5344CB8AC3E}">
        <p14:creationId xmlns:p14="http://schemas.microsoft.com/office/powerpoint/2010/main" val="3522724897"/>
      </p:ext>
    </p:extLst>
  </p:cSld>
  <p:clrMapOvr>
    <a:masterClrMapping/>
  </p:clrMapOvr>
  <mc:AlternateContent xmlns:mc="http://schemas.openxmlformats.org/markup-compatibility/2006" xmlns:p14="http://schemas.microsoft.com/office/powerpoint/2010/main">
    <mc:Choice Requires="p14">
      <p:transition spd="slow" p14:dur="2500">
        <p:fade/>
      </p:transition>
    </mc:Choice>
    <mc:Fallback xmlns="">
      <p:transition spd="slow">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81D74EC-6FB2-4FBD-8DA3-47935E2C00BA}"/>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7200"/>
                    </a14:imgEffect>
                    <a14:imgEffect>
                      <a14:brightnessContrast contrast="20000"/>
                    </a14:imgEffect>
                  </a14:imgLayer>
                </a14:imgProps>
              </a:ext>
            </a:extLst>
          </a:blip>
          <a:srcRect l="12500" r="12500"/>
          <a:stretch/>
        </p:blipFill>
        <p:spPr>
          <a:xfrm>
            <a:off x="152400" y="152400"/>
            <a:ext cx="8818066" cy="6553200"/>
          </a:xfrm>
          <a:prstGeom prst="rect">
            <a:avLst/>
          </a:prstGeom>
          <a:ln w="228600" cap="sq" cmpd="thickThin">
            <a:solidFill>
              <a:srgbClr val="000000"/>
            </a:solidFill>
            <a:prstDash val="solid"/>
            <a:miter lim="800000"/>
          </a:ln>
          <a:effectLst>
            <a:innerShdw blurRad="76200">
              <a:srgbClr val="000000"/>
            </a:innerShdw>
          </a:effectLst>
        </p:spPr>
      </p:pic>
      <p:pic>
        <p:nvPicPr>
          <p:cNvPr id="2" name="Picture 3"/>
          <p:cNvPicPr>
            <a:picLocks noChangeAspect="1" noChangeArrowheads="1"/>
          </p:cNvPicPr>
          <p:nvPr/>
        </p:nvPicPr>
        <p:blipFill rotWithShape="1">
          <a:blip r:embed="rId6">
            <a:extLst>
              <a:ext uri="{BEBA8EAE-BF5A-486C-A8C5-ECC9F3942E4B}">
                <a14:imgProps xmlns:a14="http://schemas.microsoft.com/office/drawing/2010/main">
                  <a14:imgLayer r:embed="rId7">
                    <a14:imgEffect>
                      <a14:sharpenSoften amount="25000"/>
                    </a14:imgEffect>
                    <a14:imgEffect>
                      <a14:brightnessContrast contrast="20000"/>
                    </a14:imgEffect>
                  </a14:imgLayer>
                </a14:imgProps>
              </a:ext>
              <a:ext uri="{28A0092B-C50C-407E-A947-70E740481C1C}">
                <a14:useLocalDpi xmlns:a14="http://schemas.microsoft.com/office/drawing/2010/main" val="0"/>
              </a:ext>
            </a:extLst>
          </a:blip>
          <a:srcRect l="36046" t="19505" r="35291" b="3645"/>
          <a:stretch/>
        </p:blipFill>
        <p:spPr bwMode="auto">
          <a:xfrm>
            <a:off x="391298" y="2819400"/>
            <a:ext cx="1894702" cy="3810000"/>
          </a:xfrm>
          <a:prstGeom prst="rect">
            <a:avLst/>
          </a:prstGeom>
          <a:solidFill>
            <a:srgbClr val="FFFFFF">
              <a:shade val="85000"/>
            </a:srgbClr>
          </a:solidFill>
          <a:ln w="76200" cap="sq">
            <a:solidFill>
              <a:schemeClr val="bg1"/>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custDataLst>
      <p:tags r:id="rId1"/>
    </p:custDataLst>
    <p:extLst>
      <p:ext uri="{BB962C8B-B14F-4D97-AF65-F5344CB8AC3E}">
        <p14:creationId xmlns:p14="http://schemas.microsoft.com/office/powerpoint/2010/main" val="8734166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Scale>
                                      <p:cBhvr>
                                        <p:cTn id="7"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
                                        </p:tgtEl>
                                        <p:attrNameLst>
                                          <p:attrName>ppt_x</p:attrName>
                                          <p:attrName>ppt_y</p:attrName>
                                        </p:attrNameLst>
                                      </p:cBhvr>
                                    </p:animMotion>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9B324DBB-E975-41EE-AD58-19B4F732BFA0}"/>
              </a:ext>
            </a:extLst>
          </p:cNvPr>
          <p:cNvPicPr>
            <a:picLocks noChangeAspect="1"/>
          </p:cNvPicPr>
          <p:nvPr/>
        </p:nvPicPr>
        <p:blipFill rotWithShape="1">
          <a:blip r:embed="rId4"/>
          <a:srcRect l="13408" r="12493"/>
          <a:stretch/>
        </p:blipFill>
        <p:spPr>
          <a:xfrm>
            <a:off x="152401" y="152400"/>
            <a:ext cx="8791540" cy="6477000"/>
          </a:xfrm>
          <a:prstGeom prst="rect">
            <a:avLst/>
          </a:prstGeom>
          <a:ln w="228600" cap="sq" cmpd="thickThin">
            <a:solidFill>
              <a:srgbClr val="000000"/>
            </a:solidFill>
            <a:prstDash val="solid"/>
            <a:miter lim="800000"/>
          </a:ln>
          <a:effectLst>
            <a:innerShdw blurRad="76200">
              <a:srgbClr val="000000"/>
            </a:innerShdw>
          </a:effectLst>
        </p:spPr>
      </p:pic>
      <p:sp>
        <p:nvSpPr>
          <p:cNvPr id="4" name="TextBox 3"/>
          <p:cNvSpPr txBox="1"/>
          <p:nvPr/>
        </p:nvSpPr>
        <p:spPr>
          <a:xfrm>
            <a:off x="304797" y="193488"/>
            <a:ext cx="8610602" cy="523220"/>
          </a:xfrm>
          <a:prstGeom prst="rect">
            <a:avLst/>
          </a:prstGeom>
          <a:noFill/>
          <a:ln>
            <a:noFill/>
          </a:ln>
          <a:effectLst/>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all" spc="0" normalizeH="0" baseline="0" noProof="0" dirty="0">
                <a:ln w="19050" cmpd="sng">
                  <a:noFill/>
                  <a:prstDash val="solid"/>
                </a:ln>
                <a:solidFill>
                  <a:srgbClr val="FFFF99"/>
                </a:solidFill>
                <a:effectLst>
                  <a:glow rad="228600">
                    <a:srgbClr val="000000">
                      <a:satMod val="175000"/>
                      <a:alpha val="91966"/>
                    </a:srgbClr>
                  </a:glow>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The Setting: Jesus’ last week (Temple)</a:t>
            </a:r>
          </a:p>
        </p:txBody>
      </p:sp>
      <p:sp>
        <p:nvSpPr>
          <p:cNvPr id="5" name="TextBox 4"/>
          <p:cNvSpPr txBox="1"/>
          <p:nvPr/>
        </p:nvSpPr>
        <p:spPr>
          <a:xfrm>
            <a:off x="533399" y="3759383"/>
            <a:ext cx="8610601"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Jesus’ triumphal entry created jealousy </a:t>
            </a:r>
            <a:b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  (Matt. 21:15-16; Zech. 9:9)</a:t>
            </a:r>
          </a:p>
        </p:txBody>
      </p:sp>
      <p:sp>
        <p:nvSpPr>
          <p:cNvPr id="7" name="TextBox 6"/>
          <p:cNvSpPr txBox="1"/>
          <p:nvPr/>
        </p:nvSpPr>
        <p:spPr>
          <a:xfrm>
            <a:off x="533399" y="4713490"/>
            <a:ext cx="8610600"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Religious leaders challenged Jesus’ authority </a:t>
            </a:r>
            <a:b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  (Matt. 21:23,46)</a:t>
            </a:r>
          </a:p>
        </p:txBody>
      </p:sp>
      <p:sp>
        <p:nvSpPr>
          <p:cNvPr id="9" name="TextBox 8"/>
          <p:cNvSpPr txBox="1"/>
          <p:nvPr/>
        </p:nvSpPr>
        <p:spPr>
          <a:xfrm>
            <a:off x="937253" y="678373"/>
            <a:ext cx="767603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Matthew 21:43-22:14</a:t>
            </a:r>
          </a:p>
        </p:txBody>
      </p:sp>
      <p:sp>
        <p:nvSpPr>
          <p:cNvPr id="10" name="TextBox 9"/>
          <p:cNvSpPr txBox="1"/>
          <p:nvPr/>
        </p:nvSpPr>
        <p:spPr>
          <a:xfrm>
            <a:off x="524433" y="5675293"/>
            <a:ext cx="8269941" cy="954107"/>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The kingdom is to be taken from them and </a:t>
            </a:r>
            <a:b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br>
            <a:r>
              <a:rPr kumimoji="0" lang="en-US" sz="2800" b="1" i="0" u="none" strike="noStrike" kern="1200" cap="none" spc="0" normalizeH="0" baseline="0" noProof="0" dirty="0">
                <a:ln>
                  <a:noFill/>
                </a:ln>
                <a:solidFill>
                  <a:srgbClr val="FFFFFF"/>
                </a:solidFill>
                <a:effectLst>
                  <a:glow rad="228600">
                    <a:srgbClr val="000000">
                      <a:satMod val="175000"/>
                      <a:alpha val="91966"/>
                    </a:srgbClr>
                  </a:glow>
                </a:effectLst>
                <a:uLnTx/>
                <a:uFillTx/>
                <a:latin typeface="Arial" panose="020B0604020202020204" pitchFamily="34" charset="0"/>
                <a:ea typeface="+mn-ea"/>
                <a:cs typeface="Arial" panose="020B0604020202020204" pitchFamily="34" charset="0"/>
              </a:rPr>
              <a:t>  given to others (Matt. 21:43)</a:t>
            </a:r>
          </a:p>
        </p:txBody>
      </p:sp>
      <p:grpSp>
        <p:nvGrpSpPr>
          <p:cNvPr id="8" name="Group 7">
            <a:extLst>
              <a:ext uri="{FF2B5EF4-FFF2-40B4-BE49-F238E27FC236}">
                <a16:creationId xmlns:a16="http://schemas.microsoft.com/office/drawing/2014/main" id="{F5A726B8-79CA-479F-BFDD-8FD2DF73EFC4}"/>
              </a:ext>
            </a:extLst>
          </p:cNvPr>
          <p:cNvGrpSpPr/>
          <p:nvPr/>
        </p:nvGrpSpPr>
        <p:grpSpPr>
          <a:xfrm>
            <a:off x="1066800" y="1219202"/>
            <a:ext cx="7511143" cy="2990332"/>
            <a:chOff x="3581400" y="3129480"/>
            <a:chExt cx="5892937" cy="2990332"/>
          </a:xfrm>
        </p:grpSpPr>
        <p:pic>
          <p:nvPicPr>
            <p:cNvPr id="6" name="Picture 5">
              <a:extLst>
                <a:ext uri="{FF2B5EF4-FFF2-40B4-BE49-F238E27FC236}">
                  <a16:creationId xmlns:a16="http://schemas.microsoft.com/office/drawing/2014/main" id="{76CE0A48-A97F-451E-85B8-FDE7BA472841}"/>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t="17559"/>
            <a:stretch/>
          </p:blipFill>
          <p:spPr>
            <a:xfrm>
              <a:off x="3581400" y="3129480"/>
              <a:ext cx="5892937" cy="2990332"/>
            </a:xfrm>
            <a:prstGeom prst="rect">
              <a:avLst/>
            </a:prstGeom>
            <a:ln>
              <a:noFill/>
            </a:ln>
            <a:effectLst>
              <a:outerShdw blurRad="292100" dist="139700" dir="2700000" algn="tl" rotWithShape="0">
                <a:srgbClr val="333333">
                  <a:alpha val="65000"/>
                </a:srgbClr>
              </a:outerShdw>
            </a:effectLst>
          </p:spPr>
        </p:pic>
        <p:sp>
          <p:nvSpPr>
            <p:cNvPr id="12" name="TextBox 11"/>
            <p:cNvSpPr txBox="1"/>
            <p:nvPr/>
          </p:nvSpPr>
          <p:spPr>
            <a:xfrm>
              <a:off x="4953000" y="3302566"/>
              <a:ext cx="3124200" cy="224676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The Issue:</a:t>
              </a:r>
              <a:br>
                <a:rPr kumimoji="0" lang="en-US"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br>
              <a:r>
                <a:rPr kumimoji="0" lang="en-US" sz="2800" b="1" i="0" u="none" strike="noStrike" kern="1200" cap="none" spc="0" normalizeH="0" baseline="0" noProof="0" dirty="0">
                  <a:ln>
                    <a:noFill/>
                  </a:ln>
                  <a:solidFill>
                    <a:srgbClr val="B80000"/>
                  </a:solidFill>
                  <a:effectLst/>
                  <a:uLnTx/>
                  <a:uFillTx/>
                  <a:latin typeface="Comic Sans MS" panose="030F0702030302020204" pitchFamily="66" charset="0"/>
                  <a:ea typeface="+mn-ea"/>
                  <a:cs typeface="Arial" charset="0"/>
                </a:rPr>
                <a:t>The need for one to accept the invitation to the kingdom</a:t>
              </a:r>
            </a:p>
          </p:txBody>
        </p:sp>
      </p:grpSp>
    </p:spTree>
    <p:custDataLst>
      <p:tags r:id="rId1"/>
    </p:custDataLst>
    <p:extLst>
      <p:ext uri="{BB962C8B-B14F-4D97-AF65-F5344CB8AC3E}">
        <p14:creationId xmlns:p14="http://schemas.microsoft.com/office/powerpoint/2010/main" val="34802564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20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20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20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0"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50" name="Rectangle 7"/>
          <p:cNvSpPr>
            <a:spLocks noChangeArrowheads="1"/>
          </p:cNvSpPr>
          <p:nvPr/>
        </p:nvSpPr>
        <p:spPr bwMode="auto">
          <a:xfrm>
            <a:off x="152400" y="349506"/>
            <a:ext cx="8839199" cy="4943537"/>
          </a:xfrm>
          <a:prstGeom prst="rect">
            <a:avLst/>
          </a:prstGeom>
          <a:solidFill>
            <a:schemeClr val="bg1"/>
          </a:solidFill>
          <a:ln w="76200">
            <a:solidFill>
              <a:schemeClr val="bg1">
                <a:lumMod val="65000"/>
              </a:schemeClr>
            </a:solidFill>
            <a:miter lim="800000"/>
            <a:headEnd/>
            <a:tailEnd/>
          </a:ln>
          <a:effectLst/>
          <a:scene3d>
            <a:camera prst="orthographicFront"/>
            <a:lightRig rig="threePt" dir="t"/>
          </a:scene3d>
          <a:sp3d>
            <a:bevelT w="114300" prst="hardEdge"/>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4A5F7CA3-4838-4F05-8913-6D685BE8AE26}"/>
              </a:ext>
            </a:extLst>
          </p:cNvPr>
          <p:cNvPicPr>
            <a:picLocks noChangeAspect="1"/>
          </p:cNvPicPr>
          <p:nvPr/>
        </p:nvPicPr>
        <p:blipFill rotWithShape="1">
          <a:blip r:embed="rId4">
            <a:extLst>
              <a:ext uri="{28A0092B-C50C-407E-A947-70E740481C1C}">
                <a14:useLocalDpi xmlns:a14="http://schemas.microsoft.com/office/drawing/2010/main" val="0"/>
              </a:ext>
            </a:extLst>
          </a:blip>
          <a:srcRect l="9074" t="24330" r="7969"/>
          <a:stretch/>
        </p:blipFill>
        <p:spPr>
          <a:xfrm>
            <a:off x="152400" y="457200"/>
            <a:ext cx="8800745" cy="4648201"/>
          </a:xfrm>
          <a:prstGeom prst="rect">
            <a:avLst/>
          </a:prstGeom>
          <a:ln>
            <a:noFill/>
          </a:ln>
          <a:effectLst>
            <a:softEdge rad="635000"/>
          </a:effectLst>
        </p:spPr>
      </p:pic>
      <p:grpSp>
        <p:nvGrpSpPr>
          <p:cNvPr id="23" name="Group 22">
            <a:extLst>
              <a:ext uri="{FF2B5EF4-FFF2-40B4-BE49-F238E27FC236}">
                <a16:creationId xmlns:a16="http://schemas.microsoft.com/office/drawing/2014/main" id="{31BF2B39-B24E-474D-9D70-4296A792C46D}"/>
              </a:ext>
            </a:extLst>
          </p:cNvPr>
          <p:cNvGrpSpPr/>
          <p:nvPr/>
        </p:nvGrpSpPr>
        <p:grpSpPr>
          <a:xfrm>
            <a:off x="656683" y="5537537"/>
            <a:ext cx="8182517" cy="810183"/>
            <a:chOff x="656683" y="5451157"/>
            <a:chExt cx="8182517" cy="810183"/>
          </a:xfrm>
        </p:grpSpPr>
        <p:sp>
          <p:nvSpPr>
            <p:cNvPr id="2070" name="Text Box 22"/>
            <p:cNvSpPr txBox="1">
              <a:spLocks noChangeArrowheads="1"/>
            </p:cNvSpPr>
            <p:nvPr/>
          </p:nvSpPr>
          <p:spPr bwMode="auto">
            <a:xfrm>
              <a:off x="656683" y="5738120"/>
              <a:ext cx="2362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The King</a:t>
              </a:r>
            </a:p>
          </p:txBody>
        </p:sp>
        <p:sp>
          <p:nvSpPr>
            <p:cNvPr id="2071" name="Text Box 23"/>
            <p:cNvSpPr txBox="1">
              <a:spLocks noChangeArrowheads="1"/>
            </p:cNvSpPr>
            <p:nvPr/>
          </p:nvSpPr>
          <p:spPr bwMode="auto">
            <a:xfrm>
              <a:off x="6019800" y="5682503"/>
              <a:ext cx="28194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King’s Son</a:t>
              </a:r>
            </a:p>
          </p:txBody>
        </p:sp>
        <p:sp>
          <p:nvSpPr>
            <p:cNvPr id="2072" name="Text Box 24"/>
            <p:cNvSpPr txBox="1">
              <a:spLocks noChangeArrowheads="1"/>
            </p:cNvSpPr>
            <p:nvPr/>
          </p:nvSpPr>
          <p:spPr bwMode="auto">
            <a:xfrm>
              <a:off x="3520352" y="5451157"/>
              <a:ext cx="23622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00206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Slaves</a:t>
              </a:r>
            </a:p>
          </p:txBody>
        </p:sp>
      </p:grpSp>
      <p:sp>
        <p:nvSpPr>
          <p:cNvPr id="14" name="Text Box 22"/>
          <p:cNvSpPr txBox="1">
            <a:spLocks noChangeArrowheads="1"/>
          </p:cNvSpPr>
          <p:nvPr/>
        </p:nvSpPr>
        <p:spPr bwMode="auto">
          <a:xfrm>
            <a:off x="2685872" y="446247"/>
            <a:ext cx="37338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002060"/>
                  </a:solidFill>
                  <a:prstDash val="solid"/>
                </a:ln>
                <a:solidFill>
                  <a:srgbClr val="000000"/>
                </a:solidFill>
                <a:effectLst>
                  <a:glow rad="228600">
                    <a:srgbClr val="FFFFFF">
                      <a:alpha val="84000"/>
                    </a:srgbClr>
                  </a:glow>
                </a:effectLst>
                <a:uLnTx/>
                <a:uFillTx/>
                <a:latin typeface="Arial" panose="020B0604020202020204" pitchFamily="34" charset="0"/>
                <a:ea typeface="+mn-ea"/>
                <a:cs typeface="Arial" panose="020B0604020202020204" pitchFamily="34" charset="0"/>
              </a:rPr>
              <a:t>Wedding Feast</a:t>
            </a:r>
          </a:p>
        </p:txBody>
      </p:sp>
      <p:sp>
        <p:nvSpPr>
          <p:cNvPr id="15" name="Text Box 22"/>
          <p:cNvSpPr txBox="1">
            <a:spLocks noChangeArrowheads="1"/>
          </p:cNvSpPr>
          <p:nvPr/>
        </p:nvSpPr>
        <p:spPr bwMode="auto">
          <a:xfrm>
            <a:off x="1661028" y="903447"/>
            <a:ext cx="608084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noFill/>
                  <a:prstDash val="solid"/>
                </a:ln>
                <a:solidFill>
                  <a:srgbClr val="800000"/>
                </a:solidFill>
                <a:effectLst>
                  <a:glow rad="228600">
                    <a:srgbClr val="FFFFFF">
                      <a:alpha val="84000"/>
                    </a:srgbClr>
                  </a:glow>
                </a:effectLst>
                <a:uLnTx/>
                <a:uFillTx/>
                <a:latin typeface="Arial" panose="020B0604020202020204" pitchFamily="34" charset="0"/>
                <a:ea typeface="+mn-ea"/>
                <a:cs typeface="Arial" panose="020B0604020202020204" pitchFamily="34" charset="0"/>
              </a:rPr>
              <a:t>Kingdom Celebration Feast</a:t>
            </a:r>
          </a:p>
        </p:txBody>
      </p:sp>
      <p:sp>
        <p:nvSpPr>
          <p:cNvPr id="16" name="Text Box 22"/>
          <p:cNvSpPr txBox="1">
            <a:spLocks noChangeArrowheads="1"/>
          </p:cNvSpPr>
          <p:nvPr/>
        </p:nvSpPr>
        <p:spPr bwMode="auto">
          <a:xfrm>
            <a:off x="990600" y="6281700"/>
            <a:ext cx="17335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God</a:t>
            </a:r>
          </a:p>
        </p:txBody>
      </p:sp>
      <p:sp>
        <p:nvSpPr>
          <p:cNvPr id="17" name="Text Box 22"/>
          <p:cNvSpPr txBox="1">
            <a:spLocks noChangeArrowheads="1"/>
          </p:cNvSpPr>
          <p:nvPr/>
        </p:nvSpPr>
        <p:spPr bwMode="auto">
          <a:xfrm>
            <a:off x="6172200" y="6236877"/>
            <a:ext cx="247685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Jesus Christ</a:t>
            </a:r>
          </a:p>
        </p:txBody>
      </p:sp>
      <p:sp>
        <p:nvSpPr>
          <p:cNvPr id="18" name="Text Box 22"/>
          <p:cNvSpPr txBox="1">
            <a:spLocks noChangeArrowheads="1"/>
          </p:cNvSpPr>
          <p:nvPr/>
        </p:nvSpPr>
        <p:spPr bwMode="auto">
          <a:xfrm>
            <a:off x="3596552" y="5918537"/>
            <a:ext cx="23431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Prophets</a:t>
            </a:r>
          </a:p>
        </p:txBody>
      </p:sp>
      <p:sp>
        <p:nvSpPr>
          <p:cNvPr id="19" name="Text Box 22"/>
          <p:cNvSpPr txBox="1">
            <a:spLocks noChangeArrowheads="1"/>
          </p:cNvSpPr>
          <p:nvPr/>
        </p:nvSpPr>
        <p:spPr bwMode="auto">
          <a:xfrm>
            <a:off x="3596552" y="6334780"/>
            <a:ext cx="234315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800" b="1" i="0" u="none" strike="noStrike" kern="1200" cap="none" spc="50" normalizeH="0" baseline="0" noProof="0" dirty="0">
                <a:ln w="12700" cmpd="sng">
                  <a:solidFill>
                    <a:srgbClr val="FF5050"/>
                  </a:solidFill>
                  <a:prstDash val="solid"/>
                </a:ln>
                <a:solidFill>
                  <a:srgbClr val="2D2D8A">
                    <a:tint val="1000"/>
                  </a:srgbClr>
                </a:solidFill>
                <a:effectLst>
                  <a:glow rad="53100">
                    <a:srgbClr val="2D2D8A">
                      <a:satMod val="180000"/>
                      <a:alpha val="30000"/>
                    </a:srgbClr>
                  </a:glow>
                </a:effectLst>
                <a:uLnTx/>
                <a:uFillTx/>
                <a:latin typeface="Arial" panose="020B0604020202020204" pitchFamily="34" charset="0"/>
                <a:ea typeface="+mn-ea"/>
                <a:cs typeface="Arial" panose="020B0604020202020204" pitchFamily="34" charset="0"/>
              </a:rPr>
              <a:t>Disciples</a:t>
            </a:r>
          </a:p>
        </p:txBody>
      </p:sp>
      <p:grpSp>
        <p:nvGrpSpPr>
          <p:cNvPr id="21" name="Group 20">
            <a:extLst>
              <a:ext uri="{FF2B5EF4-FFF2-40B4-BE49-F238E27FC236}">
                <a16:creationId xmlns:a16="http://schemas.microsoft.com/office/drawing/2014/main" id="{36D200A0-BB0C-4993-B1A9-AE06FC91ECB0}"/>
              </a:ext>
            </a:extLst>
          </p:cNvPr>
          <p:cNvGrpSpPr/>
          <p:nvPr/>
        </p:nvGrpSpPr>
        <p:grpSpPr>
          <a:xfrm>
            <a:off x="656683" y="3861137"/>
            <a:ext cx="7877717" cy="1730189"/>
            <a:chOff x="656683" y="3720968"/>
            <a:chExt cx="7877717" cy="1730189"/>
          </a:xfrm>
        </p:grpSpPr>
        <p:pic>
          <p:nvPicPr>
            <p:cNvPr id="6" name="Picture 5">
              <a:extLst>
                <a:ext uri="{FF2B5EF4-FFF2-40B4-BE49-F238E27FC236}">
                  <a16:creationId xmlns:a16="http://schemas.microsoft.com/office/drawing/2014/main" id="{39E23258-E44C-449B-B4A0-C4BC65A14828}"/>
                </a:ext>
              </a:extLst>
            </p:cNvPr>
            <p:cNvPicPr>
              <a:picLocks noChangeAspect="1"/>
            </p:cNvPicPr>
            <p:nvPr/>
          </p:nvPicPr>
          <p:blipFill rotWithShape="1">
            <a:blip r:embed="rId5">
              <a:extLst>
                <a:ext uri="{BEBA8EAE-BF5A-486C-A8C5-ECC9F3942E4B}">
                  <a14:imgProps xmlns:a14="http://schemas.microsoft.com/office/drawing/2010/main">
                    <a14:imgLayer r:embed="rId6">
                      <a14:imgEffect>
                        <a14:brightnessContrast contrast="20000"/>
                      </a14:imgEffect>
                    </a14:imgLayer>
                  </a14:imgProps>
                </a:ext>
              </a:extLst>
            </a:blip>
            <a:srcRect l="16247" r="12329"/>
            <a:stretch/>
          </p:blipFill>
          <p:spPr>
            <a:xfrm>
              <a:off x="3521470" y="3720968"/>
              <a:ext cx="2197960" cy="1730189"/>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pic>
          <p:nvPicPr>
            <p:cNvPr id="9" name="Picture 8">
              <a:extLst>
                <a:ext uri="{FF2B5EF4-FFF2-40B4-BE49-F238E27FC236}">
                  <a16:creationId xmlns:a16="http://schemas.microsoft.com/office/drawing/2014/main" id="{AF79485E-3D7F-4192-AE6B-BD63B06242A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157506" y="3720968"/>
              <a:ext cx="2376894" cy="1730188"/>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pic>
          <p:nvPicPr>
            <p:cNvPr id="12" name="Picture 11">
              <a:extLst>
                <a:ext uri="{FF2B5EF4-FFF2-40B4-BE49-F238E27FC236}">
                  <a16:creationId xmlns:a16="http://schemas.microsoft.com/office/drawing/2014/main" id="{C217616C-EF73-4C20-A7E8-1C7DCD92CEA1}"/>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56683" y="3720968"/>
              <a:ext cx="2345602" cy="1730185"/>
            </a:xfrm>
            <a:prstGeom prst="rect">
              <a:avLst/>
            </a:prstGeom>
            <a:solidFill>
              <a:srgbClr val="FFFFFF">
                <a:shade val="85000"/>
              </a:srgbClr>
            </a:solidFill>
            <a:ln w="76200" cap="sq">
              <a:solidFill>
                <a:srgbClr val="FFFFFF"/>
              </a:solidFill>
              <a:miter lim="800000"/>
            </a:ln>
            <a:effectLst>
              <a:outerShdw blurRad="65000" dist="50800" dir="12900000" kx="195000" ky="145000" algn="tl" rotWithShape="0">
                <a:srgbClr val="000000">
                  <a:alpha val="30000"/>
                </a:srgbClr>
              </a:outerShdw>
            </a:effectLst>
            <a:scene3d>
              <a:camera prst="orthographicFront"/>
              <a:lightRig rig="twoPt" dir="t">
                <a:rot lat="0" lon="0" rev="7200000"/>
              </a:lightRig>
            </a:scene3d>
            <a:sp3d contourW="12700">
              <a:bevelT w="25400" h="19050"/>
              <a:contourClr>
                <a:srgbClr val="969696"/>
              </a:contourClr>
            </a:sp3d>
          </p:spPr>
        </p:pic>
      </p:grpSp>
    </p:spTree>
    <p:custDataLst>
      <p:tags r:id="rId1"/>
    </p:custDataLst>
    <p:extLst>
      <p:ext uri="{BB962C8B-B14F-4D97-AF65-F5344CB8AC3E}">
        <p14:creationId xmlns:p14="http://schemas.microsoft.com/office/powerpoint/2010/main" val="1894913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strVal val="#ppt_w*0.70"/>
                                          </p:val>
                                        </p:tav>
                                        <p:tav tm="100000">
                                          <p:val>
                                            <p:strVal val="#ppt_w"/>
                                          </p:val>
                                        </p:tav>
                                      </p:tavLst>
                                    </p:anim>
                                    <p:anim calcmode="lin" valueType="num">
                                      <p:cBhvr>
                                        <p:cTn id="15" dur="1000" fill="hold"/>
                                        <p:tgtEl>
                                          <p:spTgt spid="15"/>
                                        </p:tgtEl>
                                        <p:attrNameLst>
                                          <p:attrName>ppt_h</p:attrName>
                                        </p:attrNameLst>
                                      </p:cBhvr>
                                      <p:tavLst>
                                        <p:tav tm="0">
                                          <p:val>
                                            <p:strVal val="#ppt_h"/>
                                          </p:val>
                                        </p:tav>
                                        <p:tav tm="100000">
                                          <p:val>
                                            <p:strVal val="#ppt_h"/>
                                          </p:val>
                                        </p:tav>
                                      </p:tavLst>
                                    </p:anim>
                                    <p:animEffect transition="in" filter="fade">
                                      <p:cBhvr>
                                        <p:cTn id="16" dur="10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3000" fill="hold"/>
                                        <p:tgtEl>
                                          <p:spTgt spid="21"/>
                                        </p:tgtEl>
                                        <p:attrNameLst>
                                          <p:attrName>ppt_x</p:attrName>
                                        </p:attrNameLst>
                                      </p:cBhvr>
                                      <p:tavLst>
                                        <p:tav tm="0">
                                          <p:val>
                                            <p:strVal val="0-#ppt_w/2"/>
                                          </p:val>
                                        </p:tav>
                                        <p:tav tm="100000">
                                          <p:val>
                                            <p:strVal val="#ppt_x"/>
                                          </p:val>
                                        </p:tav>
                                      </p:tavLst>
                                    </p:anim>
                                    <p:anim calcmode="lin" valueType="num">
                                      <p:cBhvr additive="base">
                                        <p:cTn id="22" dur="3000" fill="hold"/>
                                        <p:tgtEl>
                                          <p:spTgt spid="21"/>
                                        </p:tgtEl>
                                        <p:attrNameLst>
                                          <p:attrName>ppt_y</p:attrName>
                                        </p:attrNameLst>
                                      </p:cBhvr>
                                      <p:tavLst>
                                        <p:tav tm="0">
                                          <p:val>
                                            <p:strVal val="#ppt_y"/>
                                          </p:val>
                                        </p:tav>
                                        <p:tav tm="100000">
                                          <p:val>
                                            <p:strVal val="#ppt_y"/>
                                          </p:val>
                                        </p:tav>
                                      </p:tavLst>
                                    </p:anim>
                                  </p:childTnLst>
                                </p:cTn>
                              </p:par>
                            </p:childTnLst>
                          </p:cTn>
                        </p:par>
                        <p:par>
                          <p:cTn id="23" fill="hold">
                            <p:stCondLst>
                              <p:cond delay="3000"/>
                            </p:stCondLst>
                            <p:childTnLst>
                              <p:par>
                                <p:cTn id="24" presetID="47" presetClass="entr" presetSubtype="0"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p:cTn id="33" dur="500" fill="hold"/>
                                        <p:tgtEl>
                                          <p:spTgt spid="16"/>
                                        </p:tgtEl>
                                        <p:attrNameLst>
                                          <p:attrName>ppt_w</p:attrName>
                                        </p:attrNameLst>
                                      </p:cBhvr>
                                      <p:tavLst>
                                        <p:tav tm="0">
                                          <p:val>
                                            <p:fltVal val="0"/>
                                          </p:val>
                                        </p:tav>
                                        <p:tav tm="100000">
                                          <p:val>
                                            <p:strVal val="#ppt_w"/>
                                          </p:val>
                                        </p:tav>
                                      </p:tavLst>
                                    </p:anim>
                                    <p:anim calcmode="lin" valueType="num">
                                      <p:cBhvr>
                                        <p:cTn id="34" dur="500" fill="hold"/>
                                        <p:tgtEl>
                                          <p:spTgt spid="16"/>
                                        </p:tgtEl>
                                        <p:attrNameLst>
                                          <p:attrName>ppt_h</p:attrName>
                                        </p:attrNameLst>
                                      </p:cBhvr>
                                      <p:tavLst>
                                        <p:tav tm="0">
                                          <p:val>
                                            <p:fltVal val="0"/>
                                          </p:val>
                                        </p:tav>
                                        <p:tav tm="100000">
                                          <p:val>
                                            <p:strVal val="#ppt_h"/>
                                          </p:val>
                                        </p:tav>
                                      </p:tavLst>
                                    </p:anim>
                                    <p:animEffect transition="in" filter="fade">
                                      <p:cBhvr>
                                        <p:cTn id="35" dur="50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p:cTn id="40" dur="500" fill="hold"/>
                                        <p:tgtEl>
                                          <p:spTgt spid="17"/>
                                        </p:tgtEl>
                                        <p:attrNameLst>
                                          <p:attrName>ppt_w</p:attrName>
                                        </p:attrNameLst>
                                      </p:cBhvr>
                                      <p:tavLst>
                                        <p:tav tm="0">
                                          <p:val>
                                            <p:fltVal val="0"/>
                                          </p:val>
                                        </p:tav>
                                        <p:tav tm="100000">
                                          <p:val>
                                            <p:strVal val="#ppt_w"/>
                                          </p:val>
                                        </p:tav>
                                      </p:tavLst>
                                    </p:anim>
                                    <p:anim calcmode="lin" valueType="num">
                                      <p:cBhvr>
                                        <p:cTn id="41" dur="500" fill="hold"/>
                                        <p:tgtEl>
                                          <p:spTgt spid="17"/>
                                        </p:tgtEl>
                                        <p:attrNameLst>
                                          <p:attrName>ppt_h</p:attrName>
                                        </p:attrNameLst>
                                      </p:cBhvr>
                                      <p:tavLst>
                                        <p:tav tm="0">
                                          <p:val>
                                            <p:fltVal val="0"/>
                                          </p:val>
                                        </p:tav>
                                        <p:tav tm="100000">
                                          <p:val>
                                            <p:strVal val="#ppt_h"/>
                                          </p:val>
                                        </p:tav>
                                      </p:tavLst>
                                    </p:anim>
                                    <p:animEffect transition="in" filter="fade">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18" grpId="0"/>
      <p:bldP spid="19"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gradFill flip="none" rotWithShape="1">
          <a:gsLst>
            <a:gs pos="9000">
              <a:srgbClr val="7A0000"/>
            </a:gs>
            <a:gs pos="49154">
              <a:schemeClr val="bg1"/>
            </a:gs>
            <a:gs pos="90000">
              <a:srgbClr val="7A0000"/>
            </a:gs>
            <a:gs pos="71000">
              <a:srgbClr val="9D001B"/>
            </a:gs>
            <a:gs pos="32000">
              <a:srgbClr val="A50021"/>
            </a:gs>
          </a:gsLst>
          <a:lin ang="18900000" scaled="1"/>
          <a:tileRect/>
        </a:gradFill>
        <a:effectLst/>
      </p:bgPr>
    </p:bg>
    <p:spTree>
      <p:nvGrpSpPr>
        <p:cNvPr id="1" name=""/>
        <p:cNvGrpSpPr/>
        <p:nvPr/>
      </p:nvGrpSpPr>
      <p:grpSpPr>
        <a:xfrm>
          <a:off x="0" y="0"/>
          <a:ext cx="0" cy="0"/>
          <a:chOff x="0" y="0"/>
          <a:chExt cx="0" cy="0"/>
        </a:xfrm>
      </p:grpSpPr>
      <p:sp>
        <p:nvSpPr>
          <p:cNvPr id="10" name="Rectangle 9"/>
          <p:cNvSpPr/>
          <p:nvPr/>
        </p:nvSpPr>
        <p:spPr>
          <a:xfrm>
            <a:off x="228599" y="304800"/>
            <a:ext cx="8686799" cy="6248400"/>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Arial"/>
            </a:endParaRPr>
          </a:p>
        </p:txBody>
      </p:sp>
      <p:pic>
        <p:nvPicPr>
          <p:cNvPr id="29" name="Picture 28">
            <a:extLst>
              <a:ext uri="{FF2B5EF4-FFF2-40B4-BE49-F238E27FC236}">
                <a16:creationId xmlns:a16="http://schemas.microsoft.com/office/drawing/2014/main" id="{889B2492-993C-4AE1-8D7C-DB365AA4C50C}"/>
              </a:ext>
            </a:extLst>
          </p:cNvPr>
          <p:cNvPicPr>
            <a:picLocks noChangeAspect="1"/>
          </p:cNvPicPr>
          <p:nvPr/>
        </p:nvPicPr>
        <p:blipFill rotWithShape="1">
          <a:blip r:embed="rId4"/>
          <a:srcRect l="15833" r="47500"/>
          <a:stretch/>
        </p:blipFill>
        <p:spPr>
          <a:xfrm flipH="1">
            <a:off x="6833652" y="1389128"/>
            <a:ext cx="1573014" cy="2411968"/>
          </a:xfrm>
          <a:prstGeom prst="rect">
            <a:avLst/>
          </a:prstGeom>
        </p:spPr>
      </p:pic>
      <p:pic>
        <p:nvPicPr>
          <p:cNvPr id="8" name="Picture 7">
            <a:extLst>
              <a:ext uri="{FF2B5EF4-FFF2-40B4-BE49-F238E27FC236}">
                <a16:creationId xmlns:a16="http://schemas.microsoft.com/office/drawing/2014/main" id="{381C8601-4708-42C0-B96B-B1E5940E98B3}"/>
              </a:ext>
            </a:extLst>
          </p:cNvPr>
          <p:cNvPicPr>
            <a:picLocks noChangeAspect="1"/>
          </p:cNvPicPr>
          <p:nvPr/>
        </p:nvPicPr>
        <p:blipFill rotWithShape="1">
          <a:blip r:embed="rId5"/>
          <a:srcRect l="17500" r="50833"/>
          <a:stretch/>
        </p:blipFill>
        <p:spPr>
          <a:xfrm>
            <a:off x="3505200" y="1518769"/>
            <a:ext cx="2191801" cy="3891431"/>
          </a:xfrm>
          <a:prstGeom prst="rect">
            <a:avLst/>
          </a:prstGeom>
        </p:spPr>
      </p:pic>
      <p:pic>
        <p:nvPicPr>
          <p:cNvPr id="11" name="Picture 10">
            <a:extLst>
              <a:ext uri="{FF2B5EF4-FFF2-40B4-BE49-F238E27FC236}">
                <a16:creationId xmlns:a16="http://schemas.microsoft.com/office/drawing/2014/main" id="{DF30BF67-02A0-4C4E-964C-59FEC809805C}"/>
              </a:ext>
            </a:extLst>
          </p:cNvPr>
          <p:cNvPicPr>
            <a:picLocks noChangeAspect="1"/>
          </p:cNvPicPr>
          <p:nvPr/>
        </p:nvPicPr>
        <p:blipFill rotWithShape="1">
          <a:blip r:embed="rId6"/>
          <a:srcRect l="44998" r="15833" b="5932"/>
          <a:stretch/>
        </p:blipFill>
        <p:spPr>
          <a:xfrm>
            <a:off x="6096000" y="3810000"/>
            <a:ext cx="1559885" cy="2106226"/>
          </a:xfrm>
          <a:prstGeom prst="rect">
            <a:avLst/>
          </a:prstGeom>
        </p:spPr>
      </p:pic>
      <p:pic>
        <p:nvPicPr>
          <p:cNvPr id="17" name="Picture 16">
            <a:extLst>
              <a:ext uri="{FF2B5EF4-FFF2-40B4-BE49-F238E27FC236}">
                <a16:creationId xmlns:a16="http://schemas.microsoft.com/office/drawing/2014/main" id="{F7900EBB-9536-45BD-BC0F-6B398D29C71B}"/>
              </a:ext>
            </a:extLst>
          </p:cNvPr>
          <p:cNvPicPr>
            <a:picLocks noChangeAspect="1"/>
          </p:cNvPicPr>
          <p:nvPr/>
        </p:nvPicPr>
        <p:blipFill rotWithShape="1">
          <a:blip r:embed="rId7"/>
          <a:srcRect l="33475" r="13333"/>
          <a:stretch/>
        </p:blipFill>
        <p:spPr>
          <a:xfrm flipH="1">
            <a:off x="1607148" y="4213929"/>
            <a:ext cx="1669452" cy="1764578"/>
          </a:xfrm>
          <a:prstGeom prst="rect">
            <a:avLst/>
          </a:prstGeom>
        </p:spPr>
      </p:pic>
      <p:pic>
        <p:nvPicPr>
          <p:cNvPr id="13" name="Picture 12">
            <a:extLst>
              <a:ext uri="{FF2B5EF4-FFF2-40B4-BE49-F238E27FC236}">
                <a16:creationId xmlns:a16="http://schemas.microsoft.com/office/drawing/2014/main" id="{C694F547-DD57-4BD1-AD8B-0125FAF95CCE}"/>
              </a:ext>
            </a:extLst>
          </p:cNvPr>
          <p:cNvPicPr>
            <a:picLocks noChangeAspect="1"/>
          </p:cNvPicPr>
          <p:nvPr/>
        </p:nvPicPr>
        <p:blipFill rotWithShape="1">
          <a:blip r:embed="rId8"/>
          <a:srcRect l="15833" r="42501"/>
          <a:stretch/>
        </p:blipFill>
        <p:spPr>
          <a:xfrm>
            <a:off x="990600" y="1966440"/>
            <a:ext cx="1309795" cy="1767360"/>
          </a:xfrm>
          <a:prstGeom prst="rect">
            <a:avLst/>
          </a:prstGeom>
        </p:spPr>
      </p:pic>
      <p:grpSp>
        <p:nvGrpSpPr>
          <p:cNvPr id="3" name="Group 2"/>
          <p:cNvGrpSpPr/>
          <p:nvPr/>
        </p:nvGrpSpPr>
        <p:grpSpPr>
          <a:xfrm>
            <a:off x="457200" y="989021"/>
            <a:ext cx="3138956" cy="5868979"/>
            <a:chOff x="635127" y="947961"/>
            <a:chExt cx="2692146" cy="4835989"/>
          </a:xfrm>
        </p:grpSpPr>
        <p:pic>
          <p:nvPicPr>
            <p:cNvPr id="6" name="Picture 5"/>
            <p:cNvPicPr>
              <a:picLocks noChangeAspect="1"/>
            </p:cNvPicPr>
            <p:nvPr/>
          </p:nvPicPr>
          <p:blipFill>
            <a:blip r:embed="rId9">
              <a:extLst>
                <a:ext uri="{BEBA8EAE-BF5A-486C-A8C5-ECC9F3942E4B}">
                  <a14:imgProps xmlns:a14="http://schemas.microsoft.com/office/drawing/2010/main">
                    <a14:imgLayer r:embed="rId10">
                      <a14:imgEffect>
                        <a14:backgroundRemoval t="0" b="96500" l="0" r="98502"/>
                      </a14:imgEffect>
                    </a14:imgLayer>
                  </a14:imgProps>
                </a:ext>
                <a:ext uri="{28A0092B-C50C-407E-A947-70E740481C1C}">
                  <a14:useLocalDpi xmlns:a14="http://schemas.microsoft.com/office/drawing/2010/main" val="0"/>
                </a:ext>
              </a:extLst>
            </a:blip>
            <a:stretch>
              <a:fillRect/>
            </a:stretch>
          </p:blipFill>
          <p:spPr>
            <a:xfrm>
              <a:off x="635127" y="947961"/>
              <a:ext cx="2692146" cy="4835989"/>
            </a:xfrm>
            <a:prstGeom prst="rect">
              <a:avLst/>
            </a:prstGeom>
            <a:ln>
              <a:noFill/>
            </a:ln>
            <a:effectLst>
              <a:outerShdw blurRad="292100" dist="139700" dir="2700000" algn="tl" rotWithShape="0">
                <a:srgbClr val="333333">
                  <a:alpha val="65000"/>
                </a:srgbClr>
              </a:outerShdw>
            </a:effectLst>
          </p:spPr>
        </p:pic>
        <p:sp>
          <p:nvSpPr>
            <p:cNvPr id="3085" name="Text Box 9"/>
            <p:cNvSpPr txBox="1">
              <a:spLocks noChangeArrowheads="1"/>
            </p:cNvSpPr>
            <p:nvPr/>
          </p:nvSpPr>
          <p:spPr bwMode="auto">
            <a:xfrm>
              <a:off x="831187" y="1639932"/>
              <a:ext cx="2286000" cy="6847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t>Second</a:t>
              </a:r>
              <a:b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br>
              <a: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t>Invitation</a:t>
              </a:r>
            </a:p>
          </p:txBody>
        </p:sp>
      </p:grpSp>
      <p:sp>
        <p:nvSpPr>
          <p:cNvPr id="14" name="TextBox 13"/>
          <p:cNvSpPr txBox="1"/>
          <p:nvPr/>
        </p:nvSpPr>
        <p:spPr>
          <a:xfrm>
            <a:off x="228601" y="381000"/>
            <a:ext cx="86106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all" spc="0" normalizeH="0" baseline="0" noProof="0" dirty="0">
                <a:ln w="9000" cmpd="sng">
                  <a:solidFill>
                    <a:srgbClr val="000000">
                      <a:shade val="50000"/>
                      <a:satMod val="120000"/>
                    </a:srgbClr>
                  </a:solidFill>
                  <a:prstDash val="solid"/>
                </a:ln>
                <a:solidFill>
                  <a:srgbClr val="8A0045"/>
                </a:solidFill>
                <a:effectLst>
                  <a:reflection blurRad="12700" stA="28000" endPos="45000" dist="1000" dir="5400000" sy="-100000" algn="bl" rotWithShape="0"/>
                </a:effectLst>
                <a:uLnTx/>
                <a:uFillTx/>
                <a:latin typeface="Comic Sans MS" panose="030F0702030302020204" pitchFamily="66" charset="0"/>
                <a:ea typeface="+mn-ea"/>
                <a:cs typeface="Arial" charset="0"/>
              </a:rPr>
              <a:t>Initial Royal Wedding Announcements</a:t>
            </a:r>
          </a:p>
        </p:txBody>
      </p:sp>
      <p:sp>
        <p:nvSpPr>
          <p:cNvPr id="15" name="TextBox 14"/>
          <p:cNvSpPr txBox="1"/>
          <p:nvPr/>
        </p:nvSpPr>
        <p:spPr>
          <a:xfrm>
            <a:off x="1501891" y="833859"/>
            <a:ext cx="6096000"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Throughout the Old Testament</a:t>
            </a:r>
            <a:br>
              <a:rPr kumimoji="0" lang="en-US" sz="28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sz="28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Isaiah 25:6</a:t>
            </a:r>
          </a:p>
        </p:txBody>
      </p:sp>
      <p:sp>
        <p:nvSpPr>
          <p:cNvPr id="18" name="TextBox 17"/>
          <p:cNvSpPr txBox="1"/>
          <p:nvPr/>
        </p:nvSpPr>
        <p:spPr>
          <a:xfrm>
            <a:off x="943500" y="6029980"/>
            <a:ext cx="7315200"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A40000"/>
                </a:solidFill>
                <a:effectLst/>
                <a:uLnTx/>
                <a:uFillTx/>
                <a:latin typeface="Comic Sans MS" panose="030F0702030302020204" pitchFamily="66" charset="0"/>
                <a:ea typeface="+mn-ea"/>
                <a:cs typeface="Arial" charset="0"/>
              </a:rPr>
              <a:t>The slaves were mistreated and killed</a:t>
            </a:r>
          </a:p>
        </p:txBody>
      </p:sp>
      <p:sp>
        <p:nvSpPr>
          <p:cNvPr id="20" name="Text Box 9"/>
          <p:cNvSpPr txBox="1">
            <a:spLocks noChangeArrowheads="1"/>
          </p:cNvSpPr>
          <p:nvPr/>
        </p:nvSpPr>
        <p:spPr bwMode="auto">
          <a:xfrm>
            <a:off x="943500" y="2590562"/>
            <a:ext cx="2286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Matt. 3:1-8</a:t>
            </a:r>
          </a:p>
        </p:txBody>
      </p:sp>
      <p:sp>
        <p:nvSpPr>
          <p:cNvPr id="21" name="Text Box 9"/>
          <p:cNvSpPr txBox="1">
            <a:spLocks noChangeArrowheads="1"/>
          </p:cNvSpPr>
          <p:nvPr/>
        </p:nvSpPr>
        <p:spPr bwMode="auto">
          <a:xfrm>
            <a:off x="997943" y="3476957"/>
            <a:ext cx="2286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t>To Jews</a:t>
            </a:r>
            <a:b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br>
            <a: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t>(leaders)</a:t>
            </a:r>
          </a:p>
        </p:txBody>
      </p:sp>
      <p:sp>
        <p:nvSpPr>
          <p:cNvPr id="22" name="Text Box 9"/>
          <p:cNvSpPr txBox="1">
            <a:spLocks noChangeArrowheads="1"/>
          </p:cNvSpPr>
          <p:nvPr/>
        </p:nvSpPr>
        <p:spPr bwMode="auto">
          <a:xfrm>
            <a:off x="685799" y="4933643"/>
            <a:ext cx="266540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“Unworthy”</a:t>
            </a:r>
          </a:p>
        </p:txBody>
      </p:sp>
      <p:sp>
        <p:nvSpPr>
          <p:cNvPr id="23" name="Text Box 9"/>
          <p:cNvSpPr txBox="1">
            <a:spLocks noChangeArrowheads="1"/>
          </p:cNvSpPr>
          <p:nvPr/>
        </p:nvSpPr>
        <p:spPr bwMode="auto">
          <a:xfrm rot="19909098">
            <a:off x="538717" y="3541286"/>
            <a:ext cx="2779496"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Comic Sans MS" panose="030F0702030302020204" pitchFamily="66" charset="0"/>
                <a:ea typeface="+mn-ea"/>
                <a:cs typeface="Arial" charset="0"/>
              </a:rPr>
              <a:t>Refused</a:t>
            </a:r>
            <a:br>
              <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Comic Sans MS" panose="030F0702030302020204" pitchFamily="66" charset="0"/>
                <a:ea typeface="+mn-ea"/>
                <a:cs typeface="Arial" charset="0"/>
              </a:rPr>
            </a:br>
            <a:r>
              <a:rPr kumimoji="0" lang="en-US" altLang="en-US" sz="2600" b="1" i="0" u="none" strike="noStrike" kern="1200" cap="none" spc="0" normalizeH="0" baseline="0" noProof="0" dirty="0">
                <a:ln>
                  <a:noFill/>
                </a:ln>
                <a:solidFill>
                  <a:srgbClr val="C00000"/>
                </a:solidFill>
                <a:effectLst>
                  <a:glow rad="228600">
                    <a:srgbClr val="FFFFFF">
                      <a:alpha val="94000"/>
                    </a:srgbClr>
                  </a:glow>
                </a:effectLst>
                <a:uLnTx/>
                <a:uFillTx/>
                <a:latin typeface="Comic Sans MS" panose="030F0702030302020204" pitchFamily="66" charset="0"/>
                <a:ea typeface="+mn-ea"/>
                <a:cs typeface="Arial" charset="0"/>
              </a:rPr>
              <a:t>(Matt. 22:3-6)</a:t>
            </a:r>
          </a:p>
        </p:txBody>
      </p:sp>
      <p:grpSp>
        <p:nvGrpSpPr>
          <p:cNvPr id="4" name="Group 3"/>
          <p:cNvGrpSpPr/>
          <p:nvPr/>
        </p:nvGrpSpPr>
        <p:grpSpPr>
          <a:xfrm>
            <a:off x="5520911" y="755302"/>
            <a:ext cx="3236861" cy="6024265"/>
            <a:chOff x="5562600" y="690266"/>
            <a:chExt cx="3236861" cy="6024265"/>
          </a:xfrm>
        </p:grpSpPr>
        <p:pic>
          <p:nvPicPr>
            <p:cNvPr id="24" name="Picture 23"/>
            <p:cNvPicPr>
              <a:picLocks noChangeAspect="1"/>
            </p:cNvPicPr>
            <p:nvPr/>
          </p:nvPicPr>
          <p:blipFill>
            <a:blip r:embed="rId9">
              <a:extLst>
                <a:ext uri="{BEBA8EAE-BF5A-486C-A8C5-ECC9F3942E4B}">
                  <a14:imgProps xmlns:a14="http://schemas.microsoft.com/office/drawing/2010/main">
                    <a14:imgLayer r:embed="rId10">
                      <a14:imgEffect>
                        <a14:backgroundRemoval t="0" b="96500" l="0" r="98502"/>
                      </a14:imgEffect>
                    </a14:imgLayer>
                  </a14:imgProps>
                </a:ext>
                <a:ext uri="{28A0092B-C50C-407E-A947-70E740481C1C}">
                  <a14:useLocalDpi xmlns:a14="http://schemas.microsoft.com/office/drawing/2010/main" val="0"/>
                </a:ext>
              </a:extLst>
            </a:blip>
            <a:stretch>
              <a:fillRect/>
            </a:stretch>
          </p:blipFill>
          <p:spPr>
            <a:xfrm>
              <a:off x="5562600" y="690266"/>
              <a:ext cx="3236861" cy="6024265"/>
            </a:xfrm>
            <a:prstGeom prst="rect">
              <a:avLst/>
            </a:prstGeom>
            <a:ln>
              <a:noFill/>
            </a:ln>
            <a:effectLst>
              <a:outerShdw blurRad="292100" dist="139700" dir="2700000" algn="tl" rotWithShape="0">
                <a:srgbClr val="333333">
                  <a:alpha val="65000"/>
                </a:srgbClr>
              </a:outerShdw>
            </a:effectLst>
          </p:spPr>
        </p:pic>
        <p:sp>
          <p:nvSpPr>
            <p:cNvPr id="25" name="Text Box 9"/>
            <p:cNvSpPr txBox="1">
              <a:spLocks noChangeArrowheads="1"/>
            </p:cNvSpPr>
            <p:nvPr/>
          </p:nvSpPr>
          <p:spPr bwMode="auto">
            <a:xfrm>
              <a:off x="6064781" y="1687564"/>
              <a:ext cx="2286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t>Final</a:t>
              </a:r>
              <a:b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br>
              <a:r>
                <a:rPr kumimoji="0" lang="en-US" altLang="en-US" sz="2400" b="1" i="0" u="none" strike="noStrike" kern="1200" cap="all" spc="0" normalizeH="0" baseline="0" noProof="0" dirty="0">
                  <a:ln w="9000" cmpd="sng">
                    <a:solidFill>
                      <a:srgbClr val="000000">
                        <a:shade val="50000"/>
                        <a:satMod val="120000"/>
                      </a:srgbClr>
                    </a:solidFill>
                    <a:prstDash val="solid"/>
                  </a:ln>
                  <a:solidFill>
                    <a:srgbClr val="005EA4"/>
                  </a:solidFill>
                  <a:effectLst>
                    <a:reflection blurRad="12700" stA="28000" endPos="45000" dist="1000" dir="5400000" sy="-100000" algn="bl" rotWithShape="0"/>
                  </a:effectLst>
                  <a:uLnTx/>
                  <a:uFillTx/>
                  <a:latin typeface="Comic Sans MS" panose="030F0702030302020204" pitchFamily="66" charset="0"/>
                  <a:ea typeface="+mn-ea"/>
                  <a:cs typeface="Arial" charset="0"/>
                </a:rPr>
                <a:t>Invitation</a:t>
              </a:r>
            </a:p>
          </p:txBody>
        </p:sp>
      </p:grpSp>
      <p:sp>
        <p:nvSpPr>
          <p:cNvPr id="26" name="Text Box 9"/>
          <p:cNvSpPr txBox="1">
            <a:spLocks noChangeArrowheads="1"/>
          </p:cNvSpPr>
          <p:nvPr/>
        </p:nvSpPr>
        <p:spPr bwMode="auto">
          <a:xfrm>
            <a:off x="5850810" y="2514600"/>
            <a:ext cx="26835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Matt. 22:9-10</a:t>
            </a:r>
            <a:b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Matt. 28:19-20</a:t>
            </a:r>
          </a:p>
        </p:txBody>
      </p:sp>
      <p:sp>
        <p:nvSpPr>
          <p:cNvPr id="27" name="Text Box 9"/>
          <p:cNvSpPr txBox="1">
            <a:spLocks noChangeArrowheads="1"/>
          </p:cNvSpPr>
          <p:nvPr/>
        </p:nvSpPr>
        <p:spPr bwMode="auto">
          <a:xfrm>
            <a:off x="6050501" y="4655403"/>
            <a:ext cx="2286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Accepted</a:t>
            </a:r>
            <a:b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altLang="en-US" sz="24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by faith </a:t>
            </a:r>
          </a:p>
        </p:txBody>
      </p:sp>
      <p:sp>
        <p:nvSpPr>
          <p:cNvPr id="28" name="Text Box 9"/>
          <p:cNvSpPr txBox="1">
            <a:spLocks noChangeArrowheads="1"/>
          </p:cNvSpPr>
          <p:nvPr/>
        </p:nvSpPr>
        <p:spPr bwMode="auto">
          <a:xfrm>
            <a:off x="6000392" y="3371671"/>
            <a:ext cx="2286000"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t>To ALL </a:t>
            </a:r>
            <a:b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br>
            <a:r>
              <a:rPr kumimoji="0" lang="en-US" altLang="en-US" sz="2400" b="1" i="0" u="none" strike="noStrike" kern="1200" cap="none" spc="0" normalizeH="0" baseline="0" noProof="0" dirty="0">
                <a:ln>
                  <a:noFill/>
                </a:ln>
                <a:solidFill>
                  <a:srgbClr val="00467A"/>
                </a:solidFill>
                <a:effectLst/>
                <a:uLnTx/>
                <a:uFillTx/>
                <a:latin typeface="Comic Sans MS" panose="030F0702030302020204" pitchFamily="66" charset="0"/>
                <a:ea typeface="+mn-ea"/>
                <a:cs typeface="Arial" charset="0"/>
              </a:rPr>
              <a:t>Jews and Gentiles </a:t>
            </a:r>
          </a:p>
        </p:txBody>
      </p:sp>
      <p:pic>
        <p:nvPicPr>
          <p:cNvPr id="7" name="Picture 6"/>
          <p:cNvPicPr>
            <a:picLocks noChangeAspect="1"/>
          </p:cNvPicPr>
          <p:nvPr/>
        </p:nvPicPr>
        <p:blipFill rotWithShape="1">
          <a:blip r:embed="rId11">
            <a:extLst>
              <a:ext uri="{BEBA8EAE-BF5A-486C-A8C5-ECC9F3942E4B}">
                <a14:imgProps xmlns:a14="http://schemas.microsoft.com/office/drawing/2010/main">
                  <a14:imgLayer r:embed="rId12">
                    <a14:imgEffect>
                      <a14:backgroundRemoval t="667" b="90000" l="2667" r="90000">
                        <a14:backgroundMark x1="69333" y1="60000" x2="41111" y2="72667"/>
                        <a14:backgroundMark x1="40667" y1="73111" x2="23333" y2="80444"/>
                        <a14:backgroundMark x1="71778" y1="53333" x2="70667" y2="58667"/>
                        <a14:backgroundMark x1="65333" y1="44444" x2="69333" y2="49333"/>
                      </a14:backgroundRemoval>
                    </a14:imgEffect>
                  </a14:imgLayer>
                </a14:imgProps>
              </a:ext>
              <a:ext uri="{28A0092B-C50C-407E-A947-70E740481C1C}">
                <a14:useLocalDpi xmlns:a14="http://schemas.microsoft.com/office/drawing/2010/main" val="0"/>
              </a:ext>
            </a:extLst>
          </a:blip>
          <a:srcRect r="26300" b="16930"/>
          <a:stretch/>
        </p:blipFill>
        <p:spPr>
          <a:xfrm>
            <a:off x="780007" y="3354001"/>
            <a:ext cx="2362200" cy="2662535"/>
          </a:xfrm>
          <a:prstGeom prst="rect">
            <a:avLst/>
          </a:prstGeom>
          <a:ln>
            <a:noFill/>
          </a:ln>
          <a:effectLst>
            <a:outerShdw blurRad="292100" dist="139700" dir="2700000" algn="tl" rotWithShape="0">
              <a:srgbClr val="333333">
                <a:alpha val="65000"/>
              </a:srgbClr>
            </a:outerShdw>
          </a:effectLst>
        </p:spPr>
      </p:pic>
      <p:pic>
        <p:nvPicPr>
          <p:cNvPr id="31" name="Picture 30">
            <a:extLst>
              <a:ext uri="{FF2B5EF4-FFF2-40B4-BE49-F238E27FC236}">
                <a16:creationId xmlns:a16="http://schemas.microsoft.com/office/drawing/2014/main" id="{956D41D7-60A2-473E-8635-3A1806DD9628}"/>
              </a:ext>
            </a:extLst>
          </p:cNvPr>
          <p:cNvPicPr>
            <a:picLocks noChangeAspect="1"/>
          </p:cNvPicPr>
          <p:nvPr/>
        </p:nvPicPr>
        <p:blipFill rotWithShape="1">
          <a:blip r:embed="rId11">
            <a:extLst>
              <a:ext uri="{BEBA8EAE-BF5A-486C-A8C5-ECC9F3942E4B}">
                <a14:imgProps xmlns:a14="http://schemas.microsoft.com/office/drawing/2010/main">
                  <a14:imgLayer r:embed="rId12">
                    <a14:imgEffect>
                      <a14:backgroundRemoval t="667" b="90000" l="2667" r="90000">
                        <a14:backgroundMark x1="69333" y1="60000" x2="41111" y2="72667"/>
                        <a14:backgroundMark x1="40667" y1="73111" x2="23333" y2="80444"/>
                        <a14:backgroundMark x1="71778" y1="53333" x2="70667" y2="58667"/>
                        <a14:backgroundMark x1="65333" y1="44444" x2="69333" y2="49333"/>
                      </a14:backgroundRemoval>
                    </a14:imgEffect>
                  </a14:imgLayer>
                </a14:imgProps>
              </a:ext>
              <a:ext uri="{28A0092B-C50C-407E-A947-70E740481C1C}">
                <a14:useLocalDpi xmlns:a14="http://schemas.microsoft.com/office/drawing/2010/main" val="0"/>
              </a:ext>
            </a:extLst>
          </a:blip>
          <a:srcRect r="26300" b="16930"/>
          <a:stretch/>
        </p:blipFill>
        <p:spPr>
          <a:xfrm>
            <a:off x="5943600" y="3200400"/>
            <a:ext cx="2362200" cy="2662535"/>
          </a:xfrm>
          <a:prstGeom prst="rect">
            <a:avLst/>
          </a:prstGeom>
          <a:ln>
            <a:noFill/>
          </a:ln>
          <a:effectLst>
            <a:outerShdw blurRad="292100" dist="139700" dir="2700000" algn="tl" rotWithShape="0">
              <a:srgbClr val="333333">
                <a:alpha val="65000"/>
              </a:srgbClr>
            </a:outerShdw>
          </a:effectLst>
        </p:spPr>
      </p:pic>
      <p:sp>
        <p:nvSpPr>
          <p:cNvPr id="30" name="Text Box 9">
            <a:extLst>
              <a:ext uri="{FF2B5EF4-FFF2-40B4-BE49-F238E27FC236}">
                <a16:creationId xmlns:a16="http://schemas.microsoft.com/office/drawing/2014/main" id="{9D75F892-DAE3-419E-918B-F127E37E73C7}"/>
              </a:ext>
            </a:extLst>
          </p:cNvPr>
          <p:cNvSpPr txBox="1">
            <a:spLocks noChangeArrowheads="1"/>
          </p:cNvSpPr>
          <p:nvPr/>
        </p:nvSpPr>
        <p:spPr bwMode="auto">
          <a:xfrm>
            <a:off x="922626" y="2936258"/>
            <a:ext cx="2286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Matt. 10:1-15</a:t>
            </a:r>
          </a:p>
        </p:txBody>
      </p:sp>
    </p:spTree>
    <p:custDataLst>
      <p:tags r:id="rId1"/>
    </p:custDataLst>
    <p:extLst>
      <p:ext uri="{BB962C8B-B14F-4D97-AF65-F5344CB8AC3E}">
        <p14:creationId xmlns:p14="http://schemas.microsoft.com/office/powerpoint/2010/main" val="7300986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strVal val="#ppt_w*0.70"/>
                                          </p:val>
                                        </p:tav>
                                        <p:tav tm="100000">
                                          <p:val>
                                            <p:strVal val="#ppt_w"/>
                                          </p:val>
                                        </p:tav>
                                      </p:tavLst>
                                    </p:anim>
                                    <p:anim calcmode="lin" valueType="num">
                                      <p:cBhvr>
                                        <p:cTn id="8" dur="1000" fill="hold"/>
                                        <p:tgtEl>
                                          <p:spTgt spid="15"/>
                                        </p:tgtEl>
                                        <p:attrNameLst>
                                          <p:attrName>ppt_h</p:attrName>
                                        </p:attrNameLst>
                                      </p:cBhvr>
                                      <p:tavLst>
                                        <p:tav tm="0">
                                          <p:val>
                                            <p:strVal val="#ppt_h"/>
                                          </p:val>
                                        </p:tav>
                                        <p:tav tm="100000">
                                          <p:val>
                                            <p:strVal val="#ppt_h"/>
                                          </p:val>
                                        </p:tav>
                                      </p:tavLst>
                                    </p:anim>
                                    <p:animEffect transition="in" filter="fade">
                                      <p:cBhvr>
                                        <p:cTn id="9" dur="10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2000"/>
                                        <p:tgtEl>
                                          <p:spTgt spid="17"/>
                                        </p:tgtEl>
                                      </p:cBhvr>
                                    </p:animEffect>
                                  </p:childTnLst>
                                </p:cTn>
                              </p:par>
                            </p:childTnLst>
                          </p:cTn>
                        </p:par>
                        <p:par>
                          <p:cTn id="15" fill="hold">
                            <p:stCondLst>
                              <p:cond delay="2000"/>
                            </p:stCondLst>
                            <p:childTnLst>
                              <p:par>
                                <p:cTn id="16" presetID="10"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0"/>
                                        <p:tgtEl>
                                          <p:spTgt spid="11"/>
                                        </p:tgtEl>
                                      </p:cBhvr>
                                    </p:animEffect>
                                  </p:childTnLst>
                                </p:cTn>
                              </p:par>
                            </p:childTnLst>
                          </p:cTn>
                        </p:par>
                        <p:par>
                          <p:cTn id="19" fill="hold">
                            <p:stCondLst>
                              <p:cond delay="4000"/>
                            </p:stCondLst>
                            <p:childTnLst>
                              <p:par>
                                <p:cTn id="20" presetID="10" presetClass="entr" presetSubtype="0"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2000"/>
                                        <p:tgtEl>
                                          <p:spTgt spid="29"/>
                                        </p:tgtEl>
                                      </p:cBhvr>
                                    </p:animEffect>
                                  </p:childTnLst>
                                </p:cTn>
                              </p:par>
                            </p:childTnLst>
                          </p:cTn>
                        </p:par>
                        <p:par>
                          <p:cTn id="23" fill="hold">
                            <p:stCondLst>
                              <p:cond delay="6000"/>
                            </p:stCondLst>
                            <p:childTnLst>
                              <p:par>
                                <p:cTn id="24" presetID="10" presetClass="entr" presetSubtype="0"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2000"/>
                                        <p:tgtEl>
                                          <p:spTgt spid="13"/>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42"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barn(outHorizontal)">
                                      <p:cBhvr>
                                        <p:cTn id="31" dur="30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0"/>
                                        <p:tgtEl>
                                          <p:spTgt spid="2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2000"/>
                                        <p:tgtEl>
                                          <p:spTgt spid="30"/>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nodeType="clickEffect">
                                  <p:stCondLst>
                                    <p:cond delay="0"/>
                                  </p:stCondLst>
                                  <p:childTnLst>
                                    <p:set>
                                      <p:cBhvr>
                                        <p:cTn id="64" dur="1" fill="hold">
                                          <p:stCondLst>
                                            <p:cond delay="0"/>
                                          </p:stCondLst>
                                        </p:cTn>
                                        <p:tgtEl>
                                          <p:spTgt spid="7"/>
                                        </p:tgtEl>
                                        <p:attrNameLst>
                                          <p:attrName>style.visibility</p:attrName>
                                        </p:attrNameLst>
                                      </p:cBhvr>
                                      <p:to>
                                        <p:strVal val="visible"/>
                                      </p:to>
                                    </p:set>
                                    <p:anim calcmode="lin" valueType="num">
                                      <p:cBhvr additive="base">
                                        <p:cTn id="65" dur="500" fill="hold"/>
                                        <p:tgtEl>
                                          <p:spTgt spid="7"/>
                                        </p:tgtEl>
                                        <p:attrNameLst>
                                          <p:attrName>ppt_x</p:attrName>
                                        </p:attrNameLst>
                                      </p:cBhvr>
                                      <p:tavLst>
                                        <p:tav tm="0">
                                          <p:val>
                                            <p:strVal val="#ppt_x"/>
                                          </p:val>
                                        </p:tav>
                                        <p:tav tm="100000">
                                          <p:val>
                                            <p:strVal val="#ppt_x"/>
                                          </p:val>
                                        </p:tav>
                                      </p:tavLst>
                                    </p:anim>
                                    <p:anim calcmode="lin" valueType="num">
                                      <p:cBhvr additive="base">
                                        <p:cTn id="66" dur="500" fill="hold"/>
                                        <p:tgtEl>
                                          <p:spTgt spid="7"/>
                                        </p:tgtEl>
                                        <p:attrNameLst>
                                          <p:attrName>ppt_y</p:attrName>
                                        </p:attrNameLst>
                                      </p:cBhvr>
                                      <p:tavLst>
                                        <p:tav tm="0">
                                          <p:val>
                                            <p:strVal val="0-#ppt_h/2"/>
                                          </p:val>
                                        </p:tav>
                                        <p:tav tm="100000">
                                          <p:val>
                                            <p:strVal val="#ppt_y"/>
                                          </p:val>
                                        </p:tav>
                                      </p:tavLst>
                                    </p:anim>
                                  </p:childTnLst>
                                </p:cTn>
                              </p:par>
                            </p:childTnLst>
                          </p:cTn>
                        </p:par>
                        <p:par>
                          <p:cTn id="67" fill="hold">
                            <p:stCondLst>
                              <p:cond delay="500"/>
                            </p:stCondLst>
                            <p:childTnLst>
                              <p:par>
                                <p:cTn id="68" presetID="1" presetClass="entr" presetSubtype="0" fill="hold" grpId="0"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par>
                          <p:cTn id="70" fill="hold">
                            <p:stCondLst>
                              <p:cond delay="500"/>
                            </p:stCondLst>
                            <p:childTnLst>
                              <p:par>
                                <p:cTn id="71" presetID="2" presetClass="exit" presetSubtype="1" fill="hold" nodeType="afterEffect">
                                  <p:stCondLst>
                                    <p:cond delay="0"/>
                                  </p:stCondLst>
                                  <p:childTnLst>
                                    <p:anim calcmode="lin" valueType="num">
                                      <p:cBhvr additive="base">
                                        <p:cTn id="72" dur="500"/>
                                        <p:tgtEl>
                                          <p:spTgt spid="7"/>
                                        </p:tgtEl>
                                        <p:attrNameLst>
                                          <p:attrName>ppt_x</p:attrName>
                                        </p:attrNameLst>
                                      </p:cBhvr>
                                      <p:tavLst>
                                        <p:tav tm="0">
                                          <p:val>
                                            <p:strVal val="ppt_x"/>
                                          </p:val>
                                        </p:tav>
                                        <p:tav tm="100000">
                                          <p:val>
                                            <p:strVal val="ppt_x"/>
                                          </p:val>
                                        </p:tav>
                                      </p:tavLst>
                                    </p:anim>
                                    <p:anim calcmode="lin" valueType="num">
                                      <p:cBhvr additive="base">
                                        <p:cTn id="73" dur="500"/>
                                        <p:tgtEl>
                                          <p:spTgt spid="7"/>
                                        </p:tgtEl>
                                        <p:attrNameLst>
                                          <p:attrName>ppt_y</p:attrName>
                                        </p:attrNameLst>
                                      </p:cBhvr>
                                      <p:tavLst>
                                        <p:tav tm="0">
                                          <p:val>
                                            <p:strVal val="ppt_y"/>
                                          </p:val>
                                        </p:tav>
                                        <p:tav tm="100000">
                                          <p:val>
                                            <p:strVal val="0-ppt_h/2"/>
                                          </p:val>
                                        </p:tav>
                                      </p:tavLst>
                                    </p:anim>
                                    <p:set>
                                      <p:cBhvr>
                                        <p:cTn id="74" dur="1" fill="hold">
                                          <p:stCondLst>
                                            <p:cond delay="499"/>
                                          </p:stCondLst>
                                        </p:cTn>
                                        <p:tgtEl>
                                          <p:spTgt spid="7"/>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6" presetClass="entr" presetSubtype="42" fill="hold" nodeType="clickEffect">
                                  <p:stCondLst>
                                    <p:cond delay="0"/>
                                  </p:stCondLst>
                                  <p:childTnLst>
                                    <p:set>
                                      <p:cBhvr>
                                        <p:cTn id="78" dur="1" fill="hold">
                                          <p:stCondLst>
                                            <p:cond delay="0"/>
                                          </p:stCondLst>
                                        </p:cTn>
                                        <p:tgtEl>
                                          <p:spTgt spid="4"/>
                                        </p:tgtEl>
                                        <p:attrNameLst>
                                          <p:attrName>style.visibility</p:attrName>
                                        </p:attrNameLst>
                                      </p:cBhvr>
                                      <p:to>
                                        <p:strVal val="visible"/>
                                      </p:to>
                                    </p:set>
                                    <p:animEffect transition="in" filter="barn(outHorizontal)">
                                      <p:cBhvr>
                                        <p:cTn id="79" dur="3000"/>
                                        <p:tgtEl>
                                          <p:spTgt spid="4"/>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2000"/>
                                        <p:tgtEl>
                                          <p:spTgt spid="26"/>
                                        </p:tgtEl>
                                      </p:cBhvr>
                                    </p:animEffect>
                                  </p:childTnLst>
                                </p:cTn>
                              </p:par>
                            </p:childTnLst>
                          </p:cTn>
                        </p:par>
                      </p:childTnLst>
                    </p:cTn>
                  </p:par>
                  <p:par>
                    <p:cTn id="85" fill="hold">
                      <p:stCondLst>
                        <p:cond delay="indefinite"/>
                      </p:stCondLst>
                      <p:childTnLst>
                        <p:par>
                          <p:cTn id="86" fill="hold">
                            <p:stCondLst>
                              <p:cond delay="0"/>
                            </p:stCondLst>
                            <p:childTnLst>
                              <p:par>
                                <p:cTn id="87" presetID="53" presetClass="entr" presetSubtype="16" fill="hold" grpId="0" nodeType="clickEffect">
                                  <p:stCondLst>
                                    <p:cond delay="0"/>
                                  </p:stCondLst>
                                  <p:childTnLst>
                                    <p:set>
                                      <p:cBhvr>
                                        <p:cTn id="88" dur="1" fill="hold">
                                          <p:stCondLst>
                                            <p:cond delay="0"/>
                                          </p:stCondLst>
                                        </p:cTn>
                                        <p:tgtEl>
                                          <p:spTgt spid="28"/>
                                        </p:tgtEl>
                                        <p:attrNameLst>
                                          <p:attrName>style.visibility</p:attrName>
                                        </p:attrNameLst>
                                      </p:cBhvr>
                                      <p:to>
                                        <p:strVal val="visible"/>
                                      </p:to>
                                    </p:set>
                                    <p:anim calcmode="lin" valueType="num">
                                      <p:cBhvr>
                                        <p:cTn id="89" dur="500" fill="hold"/>
                                        <p:tgtEl>
                                          <p:spTgt spid="28"/>
                                        </p:tgtEl>
                                        <p:attrNameLst>
                                          <p:attrName>ppt_w</p:attrName>
                                        </p:attrNameLst>
                                      </p:cBhvr>
                                      <p:tavLst>
                                        <p:tav tm="0">
                                          <p:val>
                                            <p:fltVal val="0"/>
                                          </p:val>
                                        </p:tav>
                                        <p:tav tm="100000">
                                          <p:val>
                                            <p:strVal val="#ppt_w"/>
                                          </p:val>
                                        </p:tav>
                                      </p:tavLst>
                                    </p:anim>
                                    <p:anim calcmode="lin" valueType="num">
                                      <p:cBhvr>
                                        <p:cTn id="90" dur="500" fill="hold"/>
                                        <p:tgtEl>
                                          <p:spTgt spid="28"/>
                                        </p:tgtEl>
                                        <p:attrNameLst>
                                          <p:attrName>ppt_h</p:attrName>
                                        </p:attrNameLst>
                                      </p:cBhvr>
                                      <p:tavLst>
                                        <p:tav tm="0">
                                          <p:val>
                                            <p:fltVal val="0"/>
                                          </p:val>
                                        </p:tav>
                                        <p:tav tm="100000">
                                          <p:val>
                                            <p:strVal val="#ppt_h"/>
                                          </p:val>
                                        </p:tav>
                                      </p:tavLst>
                                    </p:anim>
                                    <p:animEffect transition="in" filter="fade">
                                      <p:cBhvr>
                                        <p:cTn id="91" dur="500"/>
                                        <p:tgtEl>
                                          <p:spTgt spid="28"/>
                                        </p:tgtEl>
                                      </p:cBhvr>
                                    </p:animEffect>
                                  </p:childTnLst>
                                </p:cTn>
                              </p:par>
                            </p:childTnLst>
                          </p:cTn>
                        </p:par>
                      </p:childTnLst>
                    </p:cTn>
                  </p:par>
                  <p:par>
                    <p:cTn id="92" fill="hold">
                      <p:stCondLst>
                        <p:cond delay="indefinite"/>
                      </p:stCondLst>
                      <p:childTnLst>
                        <p:par>
                          <p:cTn id="93" fill="hold">
                            <p:stCondLst>
                              <p:cond delay="0"/>
                            </p:stCondLst>
                            <p:childTnLst>
                              <p:par>
                                <p:cTn id="94" presetID="2" presetClass="entr" presetSubtype="1" fill="hold" nodeType="clickEffect">
                                  <p:stCondLst>
                                    <p:cond delay="0"/>
                                  </p:stCondLst>
                                  <p:childTnLst>
                                    <p:set>
                                      <p:cBhvr>
                                        <p:cTn id="95" dur="1" fill="hold">
                                          <p:stCondLst>
                                            <p:cond delay="0"/>
                                          </p:stCondLst>
                                        </p:cTn>
                                        <p:tgtEl>
                                          <p:spTgt spid="31"/>
                                        </p:tgtEl>
                                        <p:attrNameLst>
                                          <p:attrName>style.visibility</p:attrName>
                                        </p:attrNameLst>
                                      </p:cBhvr>
                                      <p:to>
                                        <p:strVal val="visible"/>
                                      </p:to>
                                    </p:set>
                                    <p:anim calcmode="lin" valueType="num">
                                      <p:cBhvr additive="base">
                                        <p:cTn id="96" dur="500" fill="hold"/>
                                        <p:tgtEl>
                                          <p:spTgt spid="31"/>
                                        </p:tgtEl>
                                        <p:attrNameLst>
                                          <p:attrName>ppt_x</p:attrName>
                                        </p:attrNameLst>
                                      </p:cBhvr>
                                      <p:tavLst>
                                        <p:tav tm="0">
                                          <p:val>
                                            <p:strVal val="#ppt_x"/>
                                          </p:val>
                                        </p:tav>
                                        <p:tav tm="100000">
                                          <p:val>
                                            <p:strVal val="#ppt_x"/>
                                          </p:val>
                                        </p:tav>
                                      </p:tavLst>
                                    </p:anim>
                                    <p:anim calcmode="lin" valueType="num">
                                      <p:cBhvr additive="base">
                                        <p:cTn id="97" dur="500" fill="hold"/>
                                        <p:tgtEl>
                                          <p:spTgt spid="31"/>
                                        </p:tgtEl>
                                        <p:attrNameLst>
                                          <p:attrName>ppt_y</p:attrName>
                                        </p:attrNameLst>
                                      </p:cBhvr>
                                      <p:tavLst>
                                        <p:tav tm="0">
                                          <p:val>
                                            <p:strVal val="0-#ppt_h/2"/>
                                          </p:val>
                                        </p:tav>
                                        <p:tav tm="100000">
                                          <p:val>
                                            <p:strVal val="#ppt_y"/>
                                          </p:val>
                                        </p:tav>
                                      </p:tavLst>
                                    </p:anim>
                                  </p:childTnLst>
                                </p:cTn>
                              </p:par>
                            </p:childTnLst>
                          </p:cTn>
                        </p:par>
                        <p:par>
                          <p:cTn id="98" fill="hold">
                            <p:stCondLst>
                              <p:cond delay="500"/>
                            </p:stCondLst>
                            <p:childTnLst>
                              <p:par>
                                <p:cTn id="99" presetID="1" presetClass="entr" presetSubtype="0" fill="hold" grpId="0" nodeType="afterEffect">
                                  <p:stCondLst>
                                    <p:cond delay="0"/>
                                  </p:stCondLst>
                                  <p:childTnLst>
                                    <p:set>
                                      <p:cBhvr>
                                        <p:cTn id="100" dur="1" fill="hold">
                                          <p:stCondLst>
                                            <p:cond delay="0"/>
                                          </p:stCondLst>
                                        </p:cTn>
                                        <p:tgtEl>
                                          <p:spTgt spid="27"/>
                                        </p:tgtEl>
                                        <p:attrNameLst>
                                          <p:attrName>style.visibility</p:attrName>
                                        </p:attrNameLst>
                                      </p:cBhvr>
                                      <p:to>
                                        <p:strVal val="visible"/>
                                      </p:to>
                                    </p:set>
                                  </p:childTnLst>
                                </p:cTn>
                              </p:par>
                            </p:childTnLst>
                          </p:cTn>
                        </p:par>
                        <p:par>
                          <p:cTn id="101" fill="hold">
                            <p:stCondLst>
                              <p:cond delay="500"/>
                            </p:stCondLst>
                            <p:childTnLst>
                              <p:par>
                                <p:cTn id="102" presetID="2" presetClass="exit" presetSubtype="1" fill="hold" nodeType="afterEffect">
                                  <p:stCondLst>
                                    <p:cond delay="0"/>
                                  </p:stCondLst>
                                  <p:childTnLst>
                                    <p:anim calcmode="lin" valueType="num">
                                      <p:cBhvr additive="base">
                                        <p:cTn id="103" dur="500"/>
                                        <p:tgtEl>
                                          <p:spTgt spid="31"/>
                                        </p:tgtEl>
                                        <p:attrNameLst>
                                          <p:attrName>ppt_x</p:attrName>
                                        </p:attrNameLst>
                                      </p:cBhvr>
                                      <p:tavLst>
                                        <p:tav tm="0">
                                          <p:val>
                                            <p:strVal val="ppt_x"/>
                                          </p:val>
                                        </p:tav>
                                        <p:tav tm="100000">
                                          <p:val>
                                            <p:strVal val="ppt_x"/>
                                          </p:val>
                                        </p:tav>
                                      </p:tavLst>
                                    </p:anim>
                                    <p:anim calcmode="lin" valueType="num">
                                      <p:cBhvr additive="base">
                                        <p:cTn id="104" dur="500"/>
                                        <p:tgtEl>
                                          <p:spTgt spid="31"/>
                                        </p:tgtEl>
                                        <p:attrNameLst>
                                          <p:attrName>ppt_y</p:attrName>
                                        </p:attrNameLst>
                                      </p:cBhvr>
                                      <p:tavLst>
                                        <p:tav tm="0">
                                          <p:val>
                                            <p:strVal val="ppt_y"/>
                                          </p:val>
                                        </p:tav>
                                        <p:tav tm="100000">
                                          <p:val>
                                            <p:strVal val="0-ppt_h/2"/>
                                          </p:val>
                                        </p:tav>
                                      </p:tavLst>
                                    </p:anim>
                                    <p:set>
                                      <p:cBhvr>
                                        <p:cTn id="105" dur="1" fill="hold">
                                          <p:stCondLst>
                                            <p:cond delay="499"/>
                                          </p:stCondLst>
                                        </p:cTn>
                                        <p:tgtEl>
                                          <p:spTgt spid="31"/>
                                        </p:tgtEl>
                                        <p:attrNameLst>
                                          <p:attrName>style.visibility</p:attrName>
                                        </p:attrNameLst>
                                      </p:cBhvr>
                                      <p:to>
                                        <p:strVal val="hidden"/>
                                      </p:to>
                                    </p:set>
                                  </p:childTnLst>
                                </p:cTn>
                              </p:par>
                            </p:childTnLst>
                          </p:cTn>
                        </p:par>
                      </p:childTnLst>
                    </p:cTn>
                  </p:par>
                  <p:par>
                    <p:cTn id="106" fill="hold">
                      <p:stCondLst>
                        <p:cond delay="indefinite"/>
                      </p:stCondLst>
                      <p:childTnLst>
                        <p:par>
                          <p:cTn id="107" fill="hold">
                            <p:stCondLst>
                              <p:cond delay="0"/>
                            </p:stCondLst>
                            <p:childTnLst>
                              <p:par>
                                <p:cTn id="108" presetID="53" presetClass="entr" presetSubtype="16" fill="hold" grpId="0" nodeType="clickEffect">
                                  <p:stCondLst>
                                    <p:cond delay="0"/>
                                  </p:stCondLst>
                                  <p:childTnLst>
                                    <p:set>
                                      <p:cBhvr>
                                        <p:cTn id="109" dur="1" fill="hold">
                                          <p:stCondLst>
                                            <p:cond delay="0"/>
                                          </p:stCondLst>
                                        </p:cTn>
                                        <p:tgtEl>
                                          <p:spTgt spid="18"/>
                                        </p:tgtEl>
                                        <p:attrNameLst>
                                          <p:attrName>style.visibility</p:attrName>
                                        </p:attrNameLst>
                                      </p:cBhvr>
                                      <p:to>
                                        <p:strVal val="visible"/>
                                      </p:to>
                                    </p:set>
                                    <p:anim calcmode="lin" valueType="num">
                                      <p:cBhvr>
                                        <p:cTn id="110" dur="500" fill="hold"/>
                                        <p:tgtEl>
                                          <p:spTgt spid="18"/>
                                        </p:tgtEl>
                                        <p:attrNameLst>
                                          <p:attrName>ppt_w</p:attrName>
                                        </p:attrNameLst>
                                      </p:cBhvr>
                                      <p:tavLst>
                                        <p:tav tm="0">
                                          <p:val>
                                            <p:fltVal val="0"/>
                                          </p:val>
                                        </p:tav>
                                        <p:tav tm="100000">
                                          <p:val>
                                            <p:strVal val="#ppt_w"/>
                                          </p:val>
                                        </p:tav>
                                      </p:tavLst>
                                    </p:anim>
                                    <p:anim calcmode="lin" valueType="num">
                                      <p:cBhvr>
                                        <p:cTn id="111" dur="500" fill="hold"/>
                                        <p:tgtEl>
                                          <p:spTgt spid="18"/>
                                        </p:tgtEl>
                                        <p:attrNameLst>
                                          <p:attrName>ppt_h</p:attrName>
                                        </p:attrNameLst>
                                      </p:cBhvr>
                                      <p:tavLst>
                                        <p:tav tm="0">
                                          <p:val>
                                            <p:fltVal val="0"/>
                                          </p:val>
                                        </p:tav>
                                        <p:tav tm="100000">
                                          <p:val>
                                            <p:strVal val="#ppt_h"/>
                                          </p:val>
                                        </p:tav>
                                      </p:tavLst>
                                    </p:anim>
                                    <p:animEffect transition="in" filter="fade">
                                      <p:cBhvr>
                                        <p:cTn id="1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20" grpId="0"/>
      <p:bldP spid="21" grpId="0"/>
      <p:bldP spid="22" grpId="0"/>
      <p:bldP spid="23" grpId="0"/>
      <p:bldP spid="26" grpId="0"/>
      <p:bldP spid="27" grpId="0"/>
      <p:bldP spid="28" grpId="0"/>
      <p:bldP spid="30"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53BB147-C645-48EF-95FC-94336E6EC08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6995" b="12622"/>
          <a:stretch/>
        </p:blipFill>
        <p:spPr>
          <a:xfrm>
            <a:off x="0" y="662463"/>
            <a:ext cx="9144000" cy="4290537"/>
          </a:xfrm>
          <a:prstGeom prst="rect">
            <a:avLst/>
          </a:prstGeom>
        </p:spPr>
      </p:pic>
      <p:sp>
        <p:nvSpPr>
          <p:cNvPr id="9231" name="Text Box 15"/>
          <p:cNvSpPr txBox="1">
            <a:spLocks noChangeArrowheads="1"/>
          </p:cNvSpPr>
          <p:nvPr/>
        </p:nvSpPr>
        <p:spPr bwMode="auto">
          <a:xfrm>
            <a:off x="685800" y="3878759"/>
            <a:ext cx="76962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Comic Sans MS" panose="030F0702030302020204" pitchFamily="66" charset="0"/>
                <a:ea typeface="+mn-ea"/>
                <a:cs typeface="Arial" charset="0"/>
              </a:rPr>
              <a:t>              “ . . . And all the peoples on earth will be blessed through you (Abraham).”  </a:t>
            </a:r>
          </a:p>
        </p:txBody>
      </p:sp>
      <p:sp>
        <p:nvSpPr>
          <p:cNvPr id="12" name="TextBox 11"/>
          <p:cNvSpPr txBox="1"/>
          <p:nvPr/>
        </p:nvSpPr>
        <p:spPr>
          <a:xfrm>
            <a:off x="609600" y="243139"/>
            <a:ext cx="7696200" cy="55399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000" b="0" i="0" u="none" strike="noStrike" kern="1200" cap="all" spc="0" normalizeH="0" baseline="0" noProof="0" dirty="0">
                <a:ln w="9000" cmpd="sng">
                  <a:solidFill>
                    <a:srgbClr val="000000">
                      <a:shade val="50000"/>
                      <a:satMod val="120000"/>
                    </a:srgbClr>
                  </a:solidFill>
                  <a:prstDash val="solid"/>
                </a:ln>
                <a:solidFill>
                  <a:srgbClr val="C00000"/>
                </a:solidFill>
                <a:effectLst>
                  <a:reflection blurRad="12700" stA="28000" endPos="45000" dist="1000" dir="5400000" sy="-100000" algn="bl" rotWithShape="0"/>
                </a:effectLst>
                <a:uLnTx/>
                <a:uFillTx/>
                <a:latin typeface="Comic Sans MS" panose="030F0702030302020204" pitchFamily="66" charset="0"/>
                <a:ea typeface="+mn-ea"/>
                <a:cs typeface="Arial" charset="0"/>
              </a:rPr>
              <a:t>God’s Heart to invite all peoples</a:t>
            </a:r>
          </a:p>
        </p:txBody>
      </p:sp>
      <p:grpSp>
        <p:nvGrpSpPr>
          <p:cNvPr id="15" name="Group 14">
            <a:extLst>
              <a:ext uri="{FF2B5EF4-FFF2-40B4-BE49-F238E27FC236}">
                <a16:creationId xmlns:a16="http://schemas.microsoft.com/office/drawing/2014/main" id="{E153C478-7EC6-4C8B-A908-1F0221DCF95B}"/>
              </a:ext>
            </a:extLst>
          </p:cNvPr>
          <p:cNvGrpSpPr/>
          <p:nvPr/>
        </p:nvGrpSpPr>
        <p:grpSpPr>
          <a:xfrm>
            <a:off x="381000" y="3854807"/>
            <a:ext cx="2657475" cy="2415184"/>
            <a:chOff x="381000" y="3854807"/>
            <a:chExt cx="2657475" cy="2415184"/>
          </a:xfrm>
        </p:grpSpPr>
        <p:sp>
          <p:nvSpPr>
            <p:cNvPr id="9230" name="Text Box 14"/>
            <p:cNvSpPr txBox="1">
              <a:spLocks noChangeArrowheads="1"/>
            </p:cNvSpPr>
            <p:nvPr/>
          </p:nvSpPr>
          <p:spPr bwMode="auto">
            <a:xfrm>
              <a:off x="381000" y="3854807"/>
              <a:ext cx="20478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Comic Sans MS" panose="030F0702030302020204" pitchFamily="66" charset="0"/>
                  <a:ea typeface="+mn-ea"/>
                  <a:cs typeface="Arial" charset="0"/>
                </a:rPr>
                <a:t>Genesis 12:3</a:t>
              </a:r>
            </a:p>
          </p:txBody>
        </p:sp>
        <p:sp>
          <p:nvSpPr>
            <p:cNvPr id="9232" name="Text Box 16"/>
            <p:cNvSpPr txBox="1">
              <a:spLocks noChangeArrowheads="1"/>
            </p:cNvSpPr>
            <p:nvPr/>
          </p:nvSpPr>
          <p:spPr bwMode="auto">
            <a:xfrm>
              <a:off x="381000" y="4693007"/>
              <a:ext cx="22098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a:ln>
                    <a:noFill/>
                  </a:ln>
                  <a:solidFill>
                    <a:srgbClr val="C00000"/>
                  </a:solidFill>
                  <a:effectLst>
                    <a:glow rad="228600">
                      <a:srgbClr val="FFFFFF">
                        <a:alpha val="86000"/>
                      </a:srgbClr>
                    </a:glow>
                  </a:effectLst>
                  <a:uLnTx/>
                  <a:uFillTx/>
                  <a:latin typeface="Comic Sans MS" panose="030F0702030302020204" pitchFamily="66" charset="0"/>
                  <a:ea typeface="+mn-ea"/>
                  <a:cs typeface="Arial" charset="0"/>
                </a:rPr>
                <a:t>Matthew 8:11</a:t>
              </a:r>
            </a:p>
          </p:txBody>
        </p:sp>
        <p:sp>
          <p:nvSpPr>
            <p:cNvPr id="13" name="Text Box 16"/>
            <p:cNvSpPr txBox="1">
              <a:spLocks noChangeArrowheads="1"/>
            </p:cNvSpPr>
            <p:nvPr/>
          </p:nvSpPr>
          <p:spPr bwMode="auto">
            <a:xfrm>
              <a:off x="381000" y="5842953"/>
              <a:ext cx="26574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C00000"/>
                  </a:solidFill>
                  <a:effectLst>
                    <a:glow rad="228600">
                      <a:srgbClr val="FFFFFF">
                        <a:alpha val="86000"/>
                      </a:srgbClr>
                    </a:glow>
                  </a:effectLst>
                  <a:uLnTx/>
                  <a:uFillTx/>
                  <a:latin typeface="Comic Sans MS" panose="030F0702030302020204" pitchFamily="66" charset="0"/>
                  <a:ea typeface="+mn-ea"/>
                  <a:cs typeface="Arial" charset="0"/>
                </a:rPr>
                <a:t>Revelation 14:6</a:t>
              </a:r>
            </a:p>
          </p:txBody>
        </p:sp>
      </p:grpSp>
      <p:sp>
        <p:nvSpPr>
          <p:cNvPr id="14" name="Text Box 17"/>
          <p:cNvSpPr txBox="1">
            <a:spLocks noChangeArrowheads="1"/>
          </p:cNvSpPr>
          <p:nvPr/>
        </p:nvSpPr>
        <p:spPr bwMode="auto">
          <a:xfrm>
            <a:off x="990600" y="5835727"/>
            <a:ext cx="8229600"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                 “. . . Having an eternal gospel to preach </a:t>
            </a:r>
            <a:br>
              <a:rPr kumimoji="0" lang="en-US" altLang="en-US" sz="22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altLang="en-US" sz="22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 . . to every nation, tribe, language, and people.”</a:t>
            </a:r>
          </a:p>
        </p:txBody>
      </p:sp>
      <p:sp>
        <p:nvSpPr>
          <p:cNvPr id="4" name="AutoShape 2" descr="Group of people in form of world map. Globalization, population, social concept. - 74488482">
            <a:extLst>
              <a:ext uri="{FF2B5EF4-FFF2-40B4-BE49-F238E27FC236}">
                <a16:creationId xmlns:a16="http://schemas.microsoft.com/office/drawing/2014/main" id="{CDE0575B-F9F0-461F-889C-5B7C65A0903E}"/>
              </a:ext>
            </a:extLst>
          </p:cNvPr>
          <p:cNvSpPr>
            <a:spLocks noChangeAspect="1" noChangeArrowheads="1"/>
          </p:cNvSpPr>
          <p:nvPr/>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 name="Rectangle 10">
            <a:extLst>
              <a:ext uri="{FF2B5EF4-FFF2-40B4-BE49-F238E27FC236}">
                <a16:creationId xmlns:a16="http://schemas.microsoft.com/office/drawing/2014/main" id="{234B7422-8E60-4048-90CE-566BAFFD4BD7}"/>
              </a:ext>
            </a:extLst>
          </p:cNvPr>
          <p:cNvSpPr/>
          <p:nvPr/>
        </p:nvSpPr>
        <p:spPr>
          <a:xfrm>
            <a:off x="76200" y="76200"/>
            <a:ext cx="8991600" cy="6705600"/>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Arial"/>
            </a:endParaRPr>
          </a:p>
        </p:txBody>
      </p:sp>
      <p:grpSp>
        <p:nvGrpSpPr>
          <p:cNvPr id="3" name="Group 2"/>
          <p:cNvGrpSpPr/>
          <p:nvPr/>
        </p:nvGrpSpPr>
        <p:grpSpPr>
          <a:xfrm>
            <a:off x="5791200" y="756399"/>
            <a:ext cx="3276600" cy="3520281"/>
            <a:chOff x="228600" y="1200150"/>
            <a:chExt cx="3276600" cy="3429000"/>
          </a:xfrm>
        </p:grpSpPr>
        <p:sp>
          <p:nvSpPr>
            <p:cNvPr id="2" name="Explosion 1 1"/>
            <p:cNvSpPr/>
            <p:nvPr/>
          </p:nvSpPr>
          <p:spPr>
            <a:xfrm>
              <a:off x="228600" y="1200150"/>
              <a:ext cx="3276600" cy="3429000"/>
            </a:xfrm>
            <a:prstGeom prst="irregularSeal1">
              <a:avLst/>
            </a:prstGeom>
            <a:solidFill>
              <a:srgbClr val="FFC000"/>
            </a:solidFill>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a:ea typeface="+mn-ea"/>
                <a:cs typeface="Arial"/>
              </a:endParaRPr>
            </a:p>
          </p:txBody>
        </p:sp>
        <p:sp>
          <p:nvSpPr>
            <p:cNvPr id="4107" name="Text Box 25"/>
            <p:cNvSpPr txBox="1">
              <a:spLocks noChangeArrowheads="1"/>
            </p:cNvSpPr>
            <p:nvPr/>
          </p:nvSpPr>
          <p:spPr bwMode="auto">
            <a:xfrm>
              <a:off x="762000" y="2054064"/>
              <a:ext cx="2133600" cy="1588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The </a:t>
              </a:r>
              <a:b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br>
              <a:r>
                <a:rPr kumimoji="0" lang="en-US" altLang="en-US" sz="20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charset="0"/>
                </a:rPr>
                <a:t>kingdom was always designed to include all peoples</a:t>
              </a:r>
            </a:p>
          </p:txBody>
        </p:sp>
      </p:grpSp>
      <p:sp>
        <p:nvSpPr>
          <p:cNvPr id="16" name="Rectangle: Rounded Corners 15">
            <a:extLst>
              <a:ext uri="{FF2B5EF4-FFF2-40B4-BE49-F238E27FC236}">
                <a16:creationId xmlns:a16="http://schemas.microsoft.com/office/drawing/2014/main" id="{7C387854-6550-45F8-BE92-8D6CB2D4D87C}"/>
              </a:ext>
            </a:extLst>
          </p:cNvPr>
          <p:cNvSpPr/>
          <p:nvPr/>
        </p:nvSpPr>
        <p:spPr>
          <a:xfrm>
            <a:off x="6324600" y="4419600"/>
            <a:ext cx="1066800" cy="5372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Arial"/>
            </a:endParaRPr>
          </a:p>
        </p:txBody>
      </p:sp>
      <p:sp>
        <p:nvSpPr>
          <p:cNvPr id="9233" name="Text Box 17"/>
          <p:cNvSpPr txBox="1">
            <a:spLocks noChangeArrowheads="1"/>
          </p:cNvSpPr>
          <p:nvPr/>
        </p:nvSpPr>
        <p:spPr bwMode="auto">
          <a:xfrm>
            <a:off x="990600" y="4713982"/>
            <a:ext cx="7924800" cy="11079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400">
                <a:solidFill>
                  <a:schemeClr val="tx1"/>
                </a:solidFill>
                <a:latin typeface="Arial" charset="0"/>
                <a:cs typeface="Arial" charset="0"/>
              </a:defRPr>
            </a:lvl1pPr>
            <a:lvl2pPr marL="742950" indent="-285750" eaLnBrk="0" hangingPunct="0">
              <a:defRPr sz="2400">
                <a:solidFill>
                  <a:schemeClr val="tx1"/>
                </a:solidFill>
                <a:latin typeface="Arial" charset="0"/>
                <a:cs typeface="Arial" charset="0"/>
              </a:defRPr>
            </a:lvl2pPr>
            <a:lvl3pPr marL="1143000" indent="-228600" eaLnBrk="0" hangingPunct="0">
              <a:defRPr sz="2400">
                <a:solidFill>
                  <a:schemeClr val="tx1"/>
                </a:solidFill>
                <a:latin typeface="Arial" charset="0"/>
                <a:cs typeface="Arial" charset="0"/>
              </a:defRPr>
            </a:lvl3pPr>
            <a:lvl4pPr marL="1600200" indent="-228600" eaLnBrk="0" hangingPunct="0">
              <a:defRPr sz="2400">
                <a:solidFill>
                  <a:schemeClr val="tx1"/>
                </a:solidFill>
                <a:latin typeface="Arial" charset="0"/>
                <a:cs typeface="Arial" charset="0"/>
              </a:defRPr>
            </a:lvl4pPr>
            <a:lvl5pPr marL="2057400" indent="-228600" eaLnBrk="0" hangingPunct="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Comic Sans MS" panose="030F0702030302020204" pitchFamily="66" charset="0"/>
                <a:ea typeface="+mn-ea"/>
                <a:cs typeface="Arial" charset="0"/>
              </a:rPr>
              <a:t>                “. . . Many will come from east and west, </a:t>
            </a:r>
            <a:br>
              <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Comic Sans MS" panose="030F0702030302020204" pitchFamily="66" charset="0"/>
                <a:ea typeface="+mn-ea"/>
                <a:cs typeface="Arial" charset="0"/>
              </a:rPr>
            </a:br>
            <a:r>
              <a:rPr kumimoji="0" lang="en-US" altLang="en-US" sz="2200" b="1" i="0" u="none" strike="noStrike" kern="1200" cap="none" spc="0" normalizeH="0" baseline="0" noProof="0" dirty="0">
                <a:ln>
                  <a:noFill/>
                </a:ln>
                <a:solidFill>
                  <a:srgbClr val="000000"/>
                </a:solidFill>
                <a:effectLst>
                  <a:glow rad="228600">
                    <a:srgbClr val="FFFFFF">
                      <a:alpha val="86000"/>
                    </a:srgbClr>
                  </a:glow>
                </a:effectLst>
                <a:uLnTx/>
                <a:uFillTx/>
                <a:latin typeface="Comic Sans MS" panose="030F0702030302020204" pitchFamily="66" charset="0"/>
                <a:ea typeface="+mn-ea"/>
                <a:cs typeface="Arial" charset="0"/>
              </a:rPr>
              <a:t>and recline at the table with Abraham, Isaac, and Jacob in the kingdom of heaven.”</a:t>
            </a:r>
          </a:p>
        </p:txBody>
      </p:sp>
    </p:spTree>
    <p:custDataLst>
      <p:tags r:id="rId1"/>
    </p:custDataLst>
    <p:extLst>
      <p:ext uri="{BB962C8B-B14F-4D97-AF65-F5344CB8AC3E}">
        <p14:creationId xmlns:p14="http://schemas.microsoft.com/office/powerpoint/2010/main" val="32242288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9231"/>
                                        </p:tgtEl>
                                        <p:attrNameLst>
                                          <p:attrName>style.visibility</p:attrName>
                                        </p:attrNameLst>
                                      </p:cBhvr>
                                      <p:to>
                                        <p:strVal val="visible"/>
                                      </p:to>
                                    </p:set>
                                    <p:animEffect transition="in" filter="fade">
                                      <p:cBhvr>
                                        <p:cTn id="14" dur="2000"/>
                                        <p:tgtEl>
                                          <p:spTgt spid="923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233"/>
                                        </p:tgtEl>
                                        <p:attrNameLst>
                                          <p:attrName>style.visibility</p:attrName>
                                        </p:attrNameLst>
                                      </p:cBhvr>
                                      <p:to>
                                        <p:strVal val="visible"/>
                                      </p:to>
                                    </p:set>
                                    <p:animEffect transition="in" filter="fade">
                                      <p:cBhvr>
                                        <p:cTn id="19" dur="2000"/>
                                        <p:tgtEl>
                                          <p:spTgt spid="92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20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fltVal val="0"/>
                                          </p:val>
                                        </p:tav>
                                        <p:tav tm="100000">
                                          <p:val>
                                            <p:strVal val="#ppt_h"/>
                                          </p:val>
                                        </p:tav>
                                      </p:tavLst>
                                    </p:anim>
                                    <p:animEffect transition="in" filter="fade">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31" grpId="0"/>
      <p:bldP spid="14" grpId="0"/>
      <p:bldP spid="923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4915937" y="665235"/>
            <a:ext cx="4144601" cy="6309608"/>
          </a:xfrm>
        </p:spPr>
        <p:txBody>
          <a:bodyPr/>
          <a:lstStyle/>
          <a:p>
            <a:r>
              <a:rPr lang="en-US" sz="6000" b="1" i="1" dirty="0">
                <a:effectLst>
                  <a:glow rad="177800">
                    <a:schemeClr val="tx1"/>
                  </a:glow>
                </a:effectLst>
                <a:latin typeface="Arial" charset="0"/>
                <a:ea typeface="ＭＳ Ｐゴシック" charset="0"/>
              </a:rPr>
              <a:t>The Reign of the Servant Kings</a:t>
            </a:r>
          </a:p>
        </p:txBody>
      </p:sp>
      <p:grpSp>
        <p:nvGrpSpPr>
          <p:cNvPr id="4" name="Group 3"/>
          <p:cNvGrpSpPr/>
          <p:nvPr/>
        </p:nvGrpSpPr>
        <p:grpSpPr>
          <a:xfrm>
            <a:off x="0" y="-18310"/>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rPr>
                <a:t>Final Destiny</a:t>
              </a: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Joseph Dillow</a:t>
              </a: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The Future Reign of the Servant Kings</a:t>
              </a: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Jody Dillow is the key author of the Partakers View</a:t>
            </a:r>
          </a:p>
        </p:txBody>
      </p:sp>
      <p:sp>
        <p:nvSpPr>
          <p:cNvPr id="5" name="TextBox 4">
            <a:extLst>
              <a:ext uri="{FF2B5EF4-FFF2-40B4-BE49-F238E27FC236}">
                <a16:creationId xmlns:a16="http://schemas.microsoft.com/office/drawing/2014/main" id="{33F66AFB-3C63-2959-07A1-320006C4954F}"/>
              </a:ext>
            </a:extLst>
          </p:cNvPr>
          <p:cNvSpPr txBox="1"/>
          <p:nvPr/>
        </p:nvSpPr>
        <p:spPr>
          <a:xfrm>
            <a:off x="7959777" y="-449705"/>
            <a:ext cx="184731" cy="646331"/>
          </a:xfrm>
          <a:prstGeom prst="rect">
            <a:avLst/>
          </a:prstGeom>
          <a:noFill/>
        </p:spPr>
        <p:txBody>
          <a:bodyPr wrap="none" rtlCol="0">
            <a:spAutoFit/>
          </a:bodyPr>
          <a:lstStyle/>
          <a:p>
            <a:endParaRPr lang="en-US"/>
          </a:p>
          <a:p>
            <a:endParaRPr lang="en-US"/>
          </a:p>
        </p:txBody>
      </p:sp>
    </p:spTree>
    <p:extLst>
      <p:ext uri="{BB962C8B-B14F-4D97-AF65-F5344CB8AC3E}">
        <p14:creationId xmlns:p14="http://schemas.microsoft.com/office/powerpoint/2010/main" val="3612889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9E0C91A1-0206-4F8E-85D1-3D9B309806F6}"/>
  <p:tag name="GENSWF_ADVANCE_TIME" val="13.855"/>
</p:tagLst>
</file>

<file path=ppt/tags/tag10.xml><?xml version="1.0" encoding="utf-8"?>
<p:tagLst xmlns:a="http://schemas.openxmlformats.org/drawingml/2006/main" xmlns:r="http://schemas.openxmlformats.org/officeDocument/2006/relationships" xmlns:p="http://schemas.openxmlformats.org/presentationml/2006/main">
  <p:tag name="ISPRING_SLIDE_ID_2" val="{78EB4EE8-9F69-4F34-B077-83513D1AE94A}"/>
  <p:tag name="GENSWF_ADVANCE_TIME" val="117.657"/>
  <p:tag name="ISPRING_CUSTOM_TIMING_USED" val="1"/>
</p:tagLst>
</file>

<file path=ppt/tags/tag1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5E7095A3-3132-4B7D-9392-81A6FA77844F}"/>
  <p:tag name="GENSWF_ADVANCE_TIME" val="53.505"/>
  <p:tag name="TIMING" val="|18.957"/>
</p:tagLst>
</file>

<file path=ppt/tags/tag12.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44206CB5-826A-413F-9F9D-2824407CAD20}"/>
  <p:tag name="GENSWF_ADVANCE_TIME" val="6.988"/>
</p:tagLst>
</file>

<file path=ppt/tags/tag13.xml><?xml version="1.0" encoding="utf-8"?>
<p:tagLst xmlns:a="http://schemas.openxmlformats.org/drawingml/2006/main" xmlns:r="http://schemas.openxmlformats.org/officeDocument/2006/relationships" xmlns:p="http://schemas.openxmlformats.org/presentationml/2006/main">
  <p:tag name="ISPRING_SLIDE_ID_2" val="{29D145BC-8787-4F8D-AB99-E7CF52A674B0}"/>
  <p:tag name="GENSWF_ADVANCE_TIME" val="100.754"/>
  <p:tag name="TIMING" val="|25.387|24.268"/>
  <p:tag name="ISPRING_CUSTOM_TIMING_USED" val="1"/>
</p:tagLst>
</file>

<file path=ppt/tags/tag2.xml><?xml version="1.0" encoding="utf-8"?>
<p:tagLst xmlns:a="http://schemas.openxmlformats.org/drawingml/2006/main" xmlns:r="http://schemas.openxmlformats.org/officeDocument/2006/relationships" xmlns:p="http://schemas.openxmlformats.org/presentationml/2006/main">
  <p:tag name="ISPRING_SLIDE_ID_2" val="{9380C2AD-93A2-4785-9862-F00D43ED400D}"/>
  <p:tag name="GENSWF_ADVANCE_TIME" val="63.774"/>
  <p:tag name="TIMING" val="|42.884"/>
  <p:tag name="ISPRING_CUSTOM_TIMING_USED" val="1"/>
</p:tagLst>
</file>

<file path=ppt/tags/tag3.xml><?xml version="1.0" encoding="utf-8"?>
<p:tagLst xmlns:a="http://schemas.openxmlformats.org/drawingml/2006/main" xmlns:r="http://schemas.openxmlformats.org/officeDocument/2006/relationships" xmlns:p="http://schemas.openxmlformats.org/presentationml/2006/main">
  <p:tag name="ISPRING_SLIDE_ID_2" val="{A05CB32A-E8B1-423E-97BB-A260D26814E6}"/>
  <p:tag name="GENSWF_ADVANCE_TIME" val="355.484"/>
  <p:tag name="TIMING" val="|37.011|75.939|50.143|54.14"/>
  <p:tag name="ISPRING_CUSTOM_TIMING_USED" val="1"/>
</p:tagLst>
</file>

<file path=ppt/tags/tag4.xml><?xml version="1.0" encoding="utf-8"?>
<p:tagLst xmlns:a="http://schemas.openxmlformats.org/drawingml/2006/main" xmlns:r="http://schemas.openxmlformats.org/officeDocument/2006/relationships" xmlns:p="http://schemas.openxmlformats.org/presentationml/2006/main">
  <p:tag name="ISPRING_SLIDE_ID_2" val="{2CCC152E-B584-4B24-A439-670247DDDD0B}"/>
  <p:tag name="GENSWF_ADVANCE_TIME" val="200.659"/>
  <p:tag name="TIMING" val="|43.346|18.202|5.045|4.425|84.156|15.385"/>
  <p:tag name="ISPRING_CUSTOM_TIMING_USED" val="1"/>
</p:tagLst>
</file>

<file path=ppt/tags/tag5.xml><?xml version="1.0" encoding="utf-8"?>
<p:tagLst xmlns:a="http://schemas.openxmlformats.org/drawingml/2006/main" xmlns:r="http://schemas.openxmlformats.org/officeDocument/2006/relationships" xmlns:p="http://schemas.openxmlformats.org/presentationml/2006/main">
  <p:tag name="ISPRING_SLIDE_ID_2" val="{BA23CCE7-7C0D-4A49-9097-1D6D1B4ABB41}"/>
  <p:tag name="GENSWF_ADVANCE_TIME" val="513.797"/>
  <p:tag name="TIMING" val="|82.151|6.783|55.139|11.375|7.297|62.516|9.064|37.733|61.614|8.793|38.917|63.071|10.264"/>
  <p:tag name="ISPRING_CUSTOM_TIMING_USED" val="1"/>
</p:tagLst>
</file>

<file path=ppt/tags/tag6.xml><?xml version="1.0" encoding="utf-8"?>
<p:tagLst xmlns:a="http://schemas.openxmlformats.org/drawingml/2006/main" xmlns:r="http://schemas.openxmlformats.org/officeDocument/2006/relationships" xmlns:p="http://schemas.openxmlformats.org/presentationml/2006/main">
  <p:tag name="ISPRING_SLIDE_ID_2" val="{C1F6C9F3-1268-42F7-8E71-4E07A56CFCAB}"/>
  <p:tag name="GENSWF_ADVANCE_TIME" val="162.948"/>
  <p:tag name="TIMING" val="|50.058|51.155|39.081|7.934"/>
  <p:tag name="ISPRING_CUSTOM_TIMING_USED" val="1"/>
</p:tagLst>
</file>

<file path=ppt/tags/tag7.xml><?xml version="1.0" encoding="utf-8"?>
<p:tagLst xmlns:a="http://schemas.openxmlformats.org/drawingml/2006/main" xmlns:r="http://schemas.openxmlformats.org/officeDocument/2006/relationships" xmlns:p="http://schemas.openxmlformats.org/presentationml/2006/main">
  <p:tag name="ISPRING_SLIDE_ID_2" val="{64AF91F6-C10C-4F66-A82E-87A780D586A5}"/>
  <p:tag name="GENSWF_ADVANCE_TIME" val="363.642"/>
  <p:tag name="TIMING" val="|9.689|35.562|26.408|36.352|124.502|76.176"/>
  <p:tag name="ISPRING_CUSTOM_TIMING_USED" val="1"/>
</p:tagLst>
</file>

<file path=ppt/tags/tag8.xml><?xml version="1.0" encoding="utf-8"?>
<p:tagLst xmlns:a="http://schemas.openxmlformats.org/drawingml/2006/main" xmlns:r="http://schemas.openxmlformats.org/officeDocument/2006/relationships" xmlns:p="http://schemas.openxmlformats.org/presentationml/2006/main">
  <p:tag name="ISPRING_SLIDE_ID_2" val="{268E9FC2-7D4D-4628-AE39-58CC24C0FA68}"/>
  <p:tag name="GENSWF_ADVANCE_TIME" val="255.455"/>
  <p:tag name="TIMING" val="|78.849|49.431|11.532|19.968|10.752|33.407|16.12"/>
  <p:tag name="ISPRING_CUSTOM_TIMING_USED" val="1"/>
</p:tagLst>
</file>

<file path=ppt/tags/tag9.xml><?xml version="1.0" encoding="utf-8"?>
<p:tagLst xmlns:a="http://schemas.openxmlformats.org/drawingml/2006/main" xmlns:r="http://schemas.openxmlformats.org/officeDocument/2006/relationships" xmlns:p="http://schemas.openxmlformats.org/presentationml/2006/main">
  <p:tag name="ISPRING_SLIDE_ID_2" val="{E0DE3596-B5F1-404A-BC1C-03B92F62DB15}"/>
  <p:tag name="GENSWF_ADVANCE_TIME" val="53.106"/>
  <p:tag name="TIMING" val="|16.48|2.566|5.753|9.119|8.254"/>
  <p:tag name="ISPRING_CUSTOM_TIMING_USED" val="1"/>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2E142A2C-CD16-42D6-873A-C26D2A0506FA}" vid="{1BDDFF52-6CD6-40A5-AB3C-68EB2F1E4D0A}"/>
    </a:ext>
  </a:extLst>
</a:theme>
</file>

<file path=ppt/theme/theme23.xml><?xml version="1.0" encoding="utf-8"?>
<a:theme xmlns:a="http://schemas.openxmlformats.org/drawingml/2006/main" name="12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0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Office Theme</Template>
  <TotalTime>10213</TotalTime>
  <Words>22229</Words>
  <Application>Microsoft Macintosh PowerPoint</Application>
  <PresentationFormat>On-screen Show (4:3)</PresentationFormat>
  <Paragraphs>1257</Paragraphs>
  <Slides>134</Slides>
  <Notes>112</Notes>
  <HiddenSlides>0</HiddenSlides>
  <MMClips>1</MMClips>
  <ScaleCrop>false</ScaleCrop>
  <HeadingPairs>
    <vt:vector size="6" baseType="variant">
      <vt:variant>
        <vt:lpstr>Fonts Used</vt:lpstr>
      </vt:variant>
      <vt:variant>
        <vt:i4>22</vt:i4>
      </vt:variant>
      <vt:variant>
        <vt:lpstr>Theme</vt:lpstr>
      </vt:variant>
      <vt:variant>
        <vt:i4>32</vt:i4>
      </vt:variant>
      <vt:variant>
        <vt:lpstr>Slide Titles</vt:lpstr>
      </vt:variant>
      <vt:variant>
        <vt:i4>134</vt:i4>
      </vt:variant>
    </vt:vector>
  </HeadingPairs>
  <TitlesOfParts>
    <vt:vector size="188" baseType="lpstr">
      <vt:lpstr>ＭＳ Ｐゴシック</vt:lpstr>
      <vt:lpstr>Times</vt:lpstr>
      <vt:lpstr>Accordance</vt:lpstr>
      <vt:lpstr>Arial</vt:lpstr>
      <vt:lpstr>Arial Black</vt:lpstr>
      <vt:lpstr>Avenir Black</vt:lpstr>
      <vt:lpstr>Calibri</vt:lpstr>
      <vt:lpstr>Calibri Light</vt:lpstr>
      <vt:lpstr>Cambria Math</vt:lpstr>
      <vt:lpstr>Capitals</vt:lpstr>
      <vt:lpstr>Chalkboard</vt:lpstr>
      <vt:lpstr>Comic Sans MS</vt:lpstr>
      <vt:lpstr>Garamond</vt:lpstr>
      <vt:lpstr>Geneva</vt:lpstr>
      <vt:lpstr>Helena</vt:lpstr>
      <vt:lpstr>Helvetica</vt:lpstr>
      <vt:lpstr>Helvetica Neue</vt:lpstr>
      <vt:lpstr>Lucida Bright</vt:lpstr>
      <vt:lpstr>Lucida Grande</vt:lpstr>
      <vt:lpstr>Tahoma</vt:lpstr>
      <vt:lpstr>Times New Roman</vt:lpstr>
      <vt:lpstr>Wingdings</vt:lpstr>
      <vt:lpstr>Office Theme</vt:lpstr>
      <vt:lpstr>1_Office Theme</vt:lpstr>
      <vt:lpstr>3_Orbit</vt:lpstr>
      <vt:lpstr>Default Design</vt:lpstr>
      <vt:lpstr>11_Office Theme</vt:lpstr>
      <vt:lpstr>2_Office Theme</vt:lpstr>
      <vt:lpstr>49_Blank Presentation</vt:lpstr>
      <vt:lpstr>3_Office Theme</vt:lpstr>
      <vt:lpstr>2_Default Design</vt:lpstr>
      <vt:lpstr>3_Mountain</vt:lpstr>
      <vt:lpstr>1_Ribbons</vt:lpstr>
      <vt:lpstr>Fireball</vt:lpstr>
      <vt:lpstr>2_Bar Code</vt:lpstr>
      <vt:lpstr>6_Beam</vt:lpstr>
      <vt:lpstr>1_Bar Code</vt:lpstr>
      <vt:lpstr>Curtain Call</vt:lpstr>
      <vt:lpstr>Ribbons</vt:lpstr>
      <vt:lpstr>1_Beam</vt:lpstr>
      <vt:lpstr>Beam</vt:lpstr>
      <vt:lpstr>18_Default Design</vt:lpstr>
      <vt:lpstr>24_Blank Presentation</vt:lpstr>
      <vt:lpstr>16_Office Theme</vt:lpstr>
      <vt:lpstr>12_Office Theme</vt:lpstr>
      <vt:lpstr>51_Blank Presentation</vt:lpstr>
      <vt:lpstr>4_Office Theme</vt:lpstr>
      <vt:lpstr>1_Default Design</vt:lpstr>
      <vt:lpstr>Blank Presentation</vt:lpstr>
      <vt:lpstr>3_Default Design</vt:lpstr>
      <vt:lpstr>4_Default Design</vt:lpstr>
      <vt:lpstr>50_Blank Presentation</vt:lpstr>
      <vt:lpstr>5_Default Design</vt:lpstr>
      <vt:lpstr>10_Mountain</vt:lpstr>
      <vt:lpstr>PowerPoint Presentation</vt:lpstr>
      <vt:lpstr>Pentecost Outline</vt:lpstr>
      <vt:lpstr>Increasing Polarization</vt:lpstr>
      <vt:lpstr>Great Periods in the Life of Christ</vt:lpstr>
      <vt:lpstr>PowerPoint Presentation</vt:lpstr>
      <vt:lpstr>Triumphal Entry</vt:lpstr>
      <vt:lpstr>John 12 Events</vt:lpstr>
      <vt:lpstr>Two 70-Year Exiles</vt:lpstr>
      <vt:lpstr>Chapter 9 Outline</vt:lpstr>
      <vt:lpstr>The 70-Year Exile</vt:lpstr>
      <vt:lpstr>Daniel's 70 Weeks  (Dan. 9:24-27)</vt:lpstr>
      <vt:lpstr>Before the Curtain Closes (9:24 NLT)</vt:lpstr>
      <vt:lpstr>Times of the Gentiles (Luke 21:24)</vt:lpstr>
      <vt:lpstr>Daniel 9:25-27 (NLT)</vt:lpstr>
      <vt:lpstr>An Astonishing Prediction!</vt:lpstr>
      <vt:lpstr>Determinations of the Seventy Weeks</vt:lpstr>
      <vt:lpstr>Determinations of the Seventy Weeks</vt:lpstr>
      <vt:lpstr>An Ominous Day:  Luke 19:41-42 NAU</vt:lpstr>
      <vt:lpstr>An Ominous Day:  Luke 19:43-44 NAU</vt:lpstr>
      <vt:lpstr>PowerPoint Presentation</vt:lpstr>
      <vt:lpstr>Jerusalem During the Ministry of Jesus</vt:lpstr>
      <vt:lpstr>Passion Week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Palm Sunday</vt:lpstr>
      <vt:lpstr>Palm Sunday</vt:lpstr>
      <vt:lpstr>Palms to Cross</vt:lpstr>
      <vt:lpstr>Triumphant Entry</vt:lpstr>
      <vt:lpstr>Triumphal Entry</vt:lpstr>
      <vt:lpstr>Triumphant Entry</vt:lpstr>
      <vt:lpstr>The Spirit Leaves &amp; Returns</vt:lpstr>
      <vt:lpstr>Palms to Palms</vt:lpstr>
      <vt:lpstr>What's so good about Good Friday?</vt:lpstr>
      <vt:lpstr>How is Christ's death better than any sacrifice? </vt:lpstr>
      <vt:lpstr>PowerPoint Presentation</vt:lpstr>
      <vt:lpstr>PowerPoint Presentation</vt:lpstr>
      <vt:lpstr>PowerPoint Presentation</vt:lpstr>
      <vt:lpstr>PowerPoint Presentation</vt:lpstr>
      <vt:lpstr>PowerPoint Presentation</vt:lpstr>
      <vt:lpstr>Passion Week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PowerPoint Presentation</vt:lpstr>
      <vt:lpstr>"But despite all the miraculous signs Jesus had done, most of the people still did not believe in him. 38This is exactly what Isaiah the prophet had predicted…"  (John 12:37-38a NLT).</vt:lpstr>
      <vt:lpstr>"But the people couldn’t believe, for as Isaiah also said…"  (John 12:39 NLT).</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Passion Week</vt:lpstr>
      <vt:lpstr>PowerPoint Presentation</vt:lpstr>
      <vt:lpstr>PowerPoint Presentation</vt:lpstr>
      <vt:lpstr>PowerPoint Presentation</vt:lpstr>
      <vt:lpstr>PowerPoint Presentation</vt:lpstr>
      <vt:lpstr>PowerPoint Presentation</vt:lpstr>
      <vt:lpstr>PowerPoint Presentation</vt:lpstr>
      <vt:lpstr>The Reign of the Servant Kings</vt:lpstr>
      <vt:lpstr>PowerPoint Presentation</vt:lpstr>
      <vt:lpstr>PowerPoint Presentation</vt:lpstr>
      <vt:lpstr>PowerPoint Presentation</vt:lpstr>
      <vt:lpstr>PowerPoint Presentation</vt:lpstr>
      <vt:lpstr>The Darkness Outside </vt:lpstr>
      <vt:lpstr>PowerPoint Presentation</vt:lpstr>
      <vt:lpstr>PowerPoint Presentation</vt:lpstr>
      <vt:lpstr>PowerPoint Presentation</vt:lpstr>
      <vt:lpstr>PowerPoint Presentation</vt:lpstr>
      <vt:lpstr>A Silver Denarius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What’s Most Important?</vt:lpstr>
      <vt:lpstr>The most important thing is to enjoy your life— it's all that matters  —Audrey Hepburn—</vt:lpstr>
      <vt:lpstr>"Happiness is most important"</vt:lpstr>
      <vt:lpstr>What’s Most Important?</vt:lpstr>
      <vt:lpstr>Our Vision</vt:lpstr>
      <vt:lpstr>PowerPoint Presentation</vt:lpstr>
      <vt:lpstr>PowerPoint Presentation</vt:lpstr>
      <vt:lpstr>PowerPoint Presentation</vt:lpstr>
      <vt:lpstr>The Widow's Mites</vt:lpstr>
      <vt:lpstr>The Widow's Mites</vt:lpstr>
      <vt:lpstr>The Widow's Mites</vt:lpstr>
      <vt:lpstr>The Widow's Mites</vt:lpstr>
      <vt:lpstr>What is in your hand?</vt:lpstr>
      <vt:lpstr>Black</vt:lpstr>
      <vt:lpstr>Life of Christ link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Sarah Heal</dc:creator>
  <cp:lastModifiedBy>Rick Griffith</cp:lastModifiedBy>
  <cp:revision>129</cp:revision>
  <cp:lastPrinted>2025-11-17T18:26:09Z</cp:lastPrinted>
  <dcterms:created xsi:type="dcterms:W3CDTF">2018-02-05T03:13:19Z</dcterms:created>
  <dcterms:modified xsi:type="dcterms:W3CDTF">2025-11-21T01:34:30Z</dcterms:modified>
</cp:coreProperties>
</file>