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9.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20.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1.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2.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3.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4.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5.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27.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28.xml" ContentType="application/vnd.openxmlformats-officedocument.theme+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0.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1.xml" ContentType="application/vnd.openxmlformats-officedocument.theme+xml"/>
  <Override PartName="/ppt/theme/theme3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ags/tag1.xml" ContentType="application/vnd.openxmlformats-officedocument.presentationml.tags+xml"/>
  <Override PartName="/ppt/notesSlides/notesSlide77.xml" ContentType="application/vnd.openxmlformats-officedocument.presentationml.notesSlide+xml"/>
  <Override PartName="/ppt/tags/tag2.xml" ContentType="application/vnd.openxmlformats-officedocument.presentationml.tags+xml"/>
  <Override PartName="/ppt/notesSlides/notesSlide78.xml" ContentType="application/vnd.openxmlformats-officedocument.presentationml.notesSlide+xml"/>
  <Override PartName="/ppt/tags/tag3.xml" ContentType="application/vnd.openxmlformats-officedocument.presentationml.tags+xml"/>
  <Override PartName="/ppt/notesSlides/notesSlide79.xml" ContentType="application/vnd.openxmlformats-officedocument.presentationml.notesSlide+xml"/>
  <Override PartName="/ppt/tags/tag4.xml" ContentType="application/vnd.openxmlformats-officedocument.presentationml.tags+xml"/>
  <Override PartName="/ppt/notesSlides/notesSlide80.xml" ContentType="application/vnd.openxmlformats-officedocument.presentationml.notesSlide+xml"/>
  <Override PartName="/ppt/tags/tag5.xml" ContentType="application/vnd.openxmlformats-officedocument.presentationml.tags+xml"/>
  <Override PartName="/ppt/notesSlides/notesSlide81.xml" ContentType="application/vnd.openxmlformats-officedocument.presentationml.notesSlide+xml"/>
  <Override PartName="/ppt/tags/tag6.xml" ContentType="application/vnd.openxmlformats-officedocument.presentationml.tags+xml"/>
  <Override PartName="/ppt/notesSlides/notesSlide82.xml" ContentType="application/vnd.openxmlformats-officedocument.presentationml.notesSlide+xml"/>
  <Override PartName="/ppt/tags/tag7.xml" ContentType="application/vnd.openxmlformats-officedocument.presentationml.tags+xml"/>
  <Override PartName="/ppt/notesSlides/notesSlide83.xml" ContentType="application/vnd.openxmlformats-officedocument.presentationml.notesSlide+xml"/>
  <Override PartName="/ppt/tags/tag8.xml" ContentType="application/vnd.openxmlformats-officedocument.presentationml.tags+xml"/>
  <Override PartName="/ppt/notesSlides/notesSlide84.xml" ContentType="application/vnd.openxmlformats-officedocument.presentationml.notesSlide+xml"/>
  <Override PartName="/ppt/tags/tag9.xml" ContentType="application/vnd.openxmlformats-officedocument.presentationml.tags+xml"/>
  <Override PartName="/ppt/notesSlides/notesSlide85.xml" ContentType="application/vnd.openxmlformats-officedocument.presentationml.notesSlide+xml"/>
  <Override PartName="/ppt/tags/tag10.xml" ContentType="application/vnd.openxmlformats-officedocument.presentationml.tags+xml"/>
  <Override PartName="/ppt/notesSlides/notesSlide86.xml" ContentType="application/vnd.openxmlformats-officedocument.presentationml.notesSlide+xml"/>
  <Override PartName="/ppt/tags/tag11.xml" ContentType="application/vnd.openxmlformats-officedocument.presentationml.tags+xml"/>
  <Override PartName="/ppt/notesSlides/notesSlide87.xml" ContentType="application/vnd.openxmlformats-officedocument.presentationml.notesSlide+xml"/>
  <Override PartName="/ppt/tags/tag12.xml" ContentType="application/vnd.openxmlformats-officedocument.presentationml.tags+xml"/>
  <Override PartName="/ppt/notesSlides/notesSlide88.xml" ContentType="application/vnd.openxmlformats-officedocument.presentationml.notesSlide+xml"/>
  <Override PartName="/ppt/tags/tag13.xml" ContentType="application/vnd.openxmlformats-officedocument.presentationml.tags+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9" r:id="rId5"/>
    <p:sldMasterId id="2147483721" r:id="rId6"/>
    <p:sldMasterId id="2147483733" r:id="rId7"/>
    <p:sldMasterId id="2147483747" r:id="rId8"/>
    <p:sldMasterId id="2147483760" r:id="rId9"/>
    <p:sldMasterId id="2147483773" r:id="rId10"/>
    <p:sldMasterId id="2147483786" r:id="rId11"/>
    <p:sldMasterId id="2147483799" r:id="rId12"/>
    <p:sldMasterId id="2147483812" r:id="rId13"/>
    <p:sldMasterId id="2147483824" r:id="rId14"/>
    <p:sldMasterId id="2147483837" r:id="rId15"/>
    <p:sldMasterId id="2147483840" r:id="rId16"/>
    <p:sldMasterId id="2147483852" r:id="rId17"/>
    <p:sldMasterId id="2147483866" r:id="rId18"/>
    <p:sldMasterId id="2147483878" r:id="rId19"/>
    <p:sldMasterId id="2147483890" r:id="rId20"/>
    <p:sldMasterId id="2147483903" r:id="rId21"/>
    <p:sldMasterId id="2147483917" r:id="rId22"/>
    <p:sldMasterId id="2147483929" r:id="rId23"/>
    <p:sldMasterId id="2147483951" r:id="rId24"/>
    <p:sldMasterId id="2147483965" r:id="rId25"/>
    <p:sldMasterId id="2147483977" r:id="rId26"/>
    <p:sldMasterId id="2147483989" r:id="rId27"/>
    <p:sldMasterId id="2147484001" r:id="rId28"/>
    <p:sldMasterId id="2147484013" r:id="rId29"/>
    <p:sldMasterId id="2147484015" r:id="rId30"/>
    <p:sldMasterId id="2147484029" r:id="rId31"/>
  </p:sldMasterIdLst>
  <p:notesMasterIdLst>
    <p:notesMasterId r:id="rId159"/>
  </p:notesMasterIdLst>
  <p:sldIdLst>
    <p:sldId id="256" r:id="rId32"/>
    <p:sldId id="5338" r:id="rId33"/>
    <p:sldId id="5339" r:id="rId34"/>
    <p:sldId id="5413" r:id="rId35"/>
    <p:sldId id="257" r:id="rId36"/>
    <p:sldId id="5421" r:id="rId37"/>
    <p:sldId id="2517" r:id="rId38"/>
    <p:sldId id="663" r:id="rId39"/>
    <p:sldId id="5414" r:id="rId40"/>
    <p:sldId id="4764" r:id="rId41"/>
    <p:sldId id="1037" r:id="rId42"/>
    <p:sldId id="636" r:id="rId43"/>
    <p:sldId id="436" r:id="rId44"/>
    <p:sldId id="437" r:id="rId45"/>
    <p:sldId id="438" r:id="rId46"/>
    <p:sldId id="661" r:id="rId47"/>
    <p:sldId id="662" r:id="rId48"/>
    <p:sldId id="425" r:id="rId49"/>
    <p:sldId id="258" r:id="rId50"/>
    <p:sldId id="272" r:id="rId51"/>
    <p:sldId id="273" r:id="rId52"/>
    <p:sldId id="799" r:id="rId53"/>
    <p:sldId id="800" r:id="rId54"/>
    <p:sldId id="801" r:id="rId55"/>
    <p:sldId id="802" r:id="rId56"/>
    <p:sldId id="803" r:id="rId57"/>
    <p:sldId id="804" r:id="rId58"/>
    <p:sldId id="805" r:id="rId59"/>
    <p:sldId id="806" r:id="rId60"/>
    <p:sldId id="807" r:id="rId61"/>
    <p:sldId id="808" r:id="rId62"/>
    <p:sldId id="809" r:id="rId63"/>
    <p:sldId id="810" r:id="rId64"/>
    <p:sldId id="811" r:id="rId65"/>
    <p:sldId id="812" r:id="rId66"/>
    <p:sldId id="813" r:id="rId67"/>
    <p:sldId id="814" r:id="rId68"/>
    <p:sldId id="815" r:id="rId69"/>
    <p:sldId id="816" r:id="rId70"/>
    <p:sldId id="817" r:id="rId71"/>
    <p:sldId id="293" r:id="rId72"/>
    <p:sldId id="294" r:id="rId73"/>
    <p:sldId id="295" r:id="rId74"/>
    <p:sldId id="296" r:id="rId75"/>
    <p:sldId id="297" r:id="rId76"/>
    <p:sldId id="298" r:id="rId77"/>
    <p:sldId id="299" r:id="rId78"/>
    <p:sldId id="300" r:id="rId79"/>
    <p:sldId id="5208" r:id="rId80"/>
    <p:sldId id="301" r:id="rId81"/>
    <p:sldId id="302" r:id="rId82"/>
    <p:sldId id="303" r:id="rId83"/>
    <p:sldId id="259" r:id="rId84"/>
    <p:sldId id="786" r:id="rId85"/>
    <p:sldId id="2358" r:id="rId86"/>
    <p:sldId id="2359" r:id="rId87"/>
    <p:sldId id="2360" r:id="rId88"/>
    <p:sldId id="2361" r:id="rId89"/>
    <p:sldId id="2362" r:id="rId90"/>
    <p:sldId id="2363" r:id="rId91"/>
    <p:sldId id="2364" r:id="rId92"/>
    <p:sldId id="2365" r:id="rId93"/>
    <p:sldId id="2366" r:id="rId94"/>
    <p:sldId id="2367" r:id="rId95"/>
    <p:sldId id="2368" r:id="rId96"/>
    <p:sldId id="2369" r:id="rId97"/>
    <p:sldId id="2370" r:id="rId98"/>
    <p:sldId id="2371" r:id="rId99"/>
    <p:sldId id="2372" r:id="rId100"/>
    <p:sldId id="561" r:id="rId101"/>
    <p:sldId id="967" r:id="rId102"/>
    <p:sldId id="260" r:id="rId103"/>
    <p:sldId id="4041" r:id="rId104"/>
    <p:sldId id="4551" r:id="rId105"/>
    <p:sldId id="261" r:id="rId106"/>
    <p:sldId id="3706" r:id="rId107"/>
    <p:sldId id="5422" r:id="rId108"/>
    <p:sldId id="5423" r:id="rId109"/>
    <p:sldId id="5424" r:id="rId110"/>
    <p:sldId id="5425" r:id="rId111"/>
    <p:sldId id="5426" r:id="rId112"/>
    <p:sldId id="5427" r:id="rId113"/>
    <p:sldId id="5428" r:id="rId114"/>
    <p:sldId id="3726" r:id="rId115"/>
    <p:sldId id="1010" r:id="rId116"/>
    <p:sldId id="262" r:id="rId117"/>
    <p:sldId id="266" r:id="rId118"/>
    <p:sldId id="5434" r:id="rId119"/>
    <p:sldId id="5435" r:id="rId120"/>
    <p:sldId id="5436" r:id="rId121"/>
    <p:sldId id="5437" r:id="rId122"/>
    <p:sldId id="5438" r:id="rId123"/>
    <p:sldId id="5439" r:id="rId124"/>
    <p:sldId id="5440" r:id="rId125"/>
    <p:sldId id="5441" r:id="rId126"/>
    <p:sldId id="5442" r:id="rId127"/>
    <p:sldId id="5443" r:id="rId128"/>
    <p:sldId id="5444" r:id="rId129"/>
    <p:sldId id="5445" r:id="rId130"/>
    <p:sldId id="5446" r:id="rId131"/>
    <p:sldId id="267" r:id="rId132"/>
    <p:sldId id="5447" r:id="rId133"/>
    <p:sldId id="268" r:id="rId134"/>
    <p:sldId id="529" r:id="rId135"/>
    <p:sldId id="530" r:id="rId136"/>
    <p:sldId id="531" r:id="rId137"/>
    <p:sldId id="532" r:id="rId138"/>
    <p:sldId id="533" r:id="rId139"/>
    <p:sldId id="534" r:id="rId140"/>
    <p:sldId id="535" r:id="rId141"/>
    <p:sldId id="536" r:id="rId142"/>
    <p:sldId id="269" r:id="rId143"/>
    <p:sldId id="3734" r:id="rId144"/>
    <p:sldId id="4204" r:id="rId145"/>
    <p:sldId id="4202" r:id="rId146"/>
    <p:sldId id="4205" r:id="rId147"/>
    <p:sldId id="4206" r:id="rId148"/>
    <p:sldId id="263" r:id="rId149"/>
    <p:sldId id="264" r:id="rId150"/>
    <p:sldId id="265" r:id="rId151"/>
    <p:sldId id="5417" r:id="rId152"/>
    <p:sldId id="5418" r:id="rId153"/>
    <p:sldId id="5416" r:id="rId154"/>
    <p:sldId id="5419" r:id="rId155"/>
    <p:sldId id="5415" r:id="rId156"/>
    <p:sldId id="270" r:id="rId157"/>
    <p:sldId id="271" r:id="rId15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E00D6276-DD30-487F-911C-9933C7E80856}">
          <p14:sldIdLst>
            <p14:sldId id="256"/>
            <p14:sldId id="5338"/>
            <p14:sldId id="5339"/>
            <p14:sldId id="5413"/>
          </p14:sldIdLst>
        </p14:section>
        <p14:section name="A. Arrival at Bethany" id="{51FDBC35-85DB-4BA1-9A71-DCB1F0F96ADF}">
          <p14:sldIdLst>
            <p14:sldId id="257"/>
            <p14:sldId id="5421"/>
            <p14:sldId id="2517"/>
            <p14:sldId id="663"/>
            <p14:sldId id="5414"/>
            <p14:sldId id="4764"/>
            <p14:sldId id="1037"/>
            <p14:sldId id="636"/>
            <p14:sldId id="436"/>
            <p14:sldId id="437"/>
            <p14:sldId id="438"/>
            <p14:sldId id="661"/>
            <p14:sldId id="662"/>
            <p14:sldId id="425"/>
          </p14:sldIdLst>
        </p14:section>
        <p14:section name="B. Triumphal Entry" id="{D2C2B782-1590-4F26-BB51-54E4D5F8C07A}">
          <p14:sldIdLst>
            <p14:sldId id="258"/>
            <p14:sldId id="272"/>
            <p14:sldId id="273"/>
            <p14:sldId id="799"/>
            <p14:sldId id="800"/>
            <p14:sldId id="801"/>
            <p14:sldId id="802"/>
            <p14:sldId id="803"/>
            <p14:sldId id="804"/>
            <p14:sldId id="805"/>
            <p14:sldId id="806"/>
            <p14:sldId id="807"/>
            <p14:sldId id="808"/>
            <p14:sldId id="809"/>
            <p14:sldId id="810"/>
            <p14:sldId id="811"/>
            <p14:sldId id="812"/>
            <p14:sldId id="813"/>
            <p14:sldId id="814"/>
            <p14:sldId id="815"/>
            <p14:sldId id="816"/>
            <p14:sldId id="817"/>
            <p14:sldId id="293"/>
            <p14:sldId id="294"/>
            <p14:sldId id="295"/>
            <p14:sldId id="296"/>
            <p14:sldId id="297"/>
            <p14:sldId id="298"/>
            <p14:sldId id="299"/>
            <p14:sldId id="300"/>
            <p14:sldId id="5208"/>
            <p14:sldId id="301"/>
            <p14:sldId id="302"/>
            <p14:sldId id="303"/>
          </p14:sldIdLst>
        </p14:section>
        <p14:section name="C. Authority of the King" id="{8B291290-A279-4C47-A933-A82BFB121A6E}">
          <p14:sldIdLst>
            <p14:sldId id="259"/>
            <p14:sldId id="786"/>
            <p14:sldId id="2358"/>
            <p14:sldId id="2359"/>
            <p14:sldId id="2360"/>
            <p14:sldId id="2361"/>
            <p14:sldId id="2362"/>
            <p14:sldId id="2363"/>
            <p14:sldId id="2364"/>
            <p14:sldId id="2365"/>
            <p14:sldId id="2366"/>
            <p14:sldId id="2367"/>
            <p14:sldId id="2368"/>
            <p14:sldId id="2369"/>
            <p14:sldId id="2370"/>
            <p14:sldId id="2371"/>
            <p14:sldId id="2372"/>
            <p14:sldId id="561"/>
            <p14:sldId id="967"/>
          </p14:sldIdLst>
        </p14:section>
        <p14:section name="D. Invitations by the King" id="{F72ACA37-2133-4B5F-940A-DC8893E2A388}">
          <p14:sldIdLst>
            <p14:sldId id="260"/>
            <p14:sldId id="4041"/>
            <p14:sldId id="4551"/>
          </p14:sldIdLst>
        </p14:section>
        <p14:section name="E. Proof of Authority of the King" id="{5251E172-5D6D-45C7-8453-59AE470BDA5C}">
          <p14:sldIdLst>
            <p14:sldId id="261"/>
            <p14:sldId id="3706"/>
            <p14:sldId id="5422"/>
            <p14:sldId id="5423"/>
            <p14:sldId id="5424"/>
            <p14:sldId id="5425"/>
            <p14:sldId id="5426"/>
            <p14:sldId id="5427"/>
            <p14:sldId id="5428"/>
            <p14:sldId id="3726"/>
            <p14:sldId id="1010"/>
          </p14:sldIdLst>
        </p14:section>
        <p14:section name="F. King's Authority Challenged" id="{D4D09414-B7E6-4D0E-9B42-FC10F7AE1CD9}">
          <p14:sldIdLst>
            <p14:sldId id="262"/>
            <p14:sldId id="266"/>
            <p14:sldId id="5434"/>
            <p14:sldId id="5435"/>
            <p14:sldId id="5436"/>
            <p14:sldId id="5437"/>
            <p14:sldId id="5438"/>
            <p14:sldId id="5439"/>
            <p14:sldId id="5440"/>
            <p14:sldId id="5441"/>
            <p14:sldId id="5442"/>
            <p14:sldId id="5443"/>
            <p14:sldId id="5444"/>
            <p14:sldId id="5445"/>
            <p14:sldId id="5446"/>
            <p14:sldId id="267"/>
            <p14:sldId id="5447"/>
            <p14:sldId id="268"/>
            <p14:sldId id="529"/>
            <p14:sldId id="530"/>
            <p14:sldId id="531"/>
            <p14:sldId id="532"/>
            <p14:sldId id="533"/>
            <p14:sldId id="534"/>
            <p14:sldId id="535"/>
            <p14:sldId id="536"/>
            <p14:sldId id="269"/>
            <p14:sldId id="3734"/>
            <p14:sldId id="4204"/>
            <p14:sldId id="4202"/>
            <p14:sldId id="4205"/>
            <p14:sldId id="4206"/>
          </p14:sldIdLst>
        </p14:section>
        <p14:section name="G. Challenge by the King" id="{DC82A187-CBB8-41F8-A366-914D5586EFC5}">
          <p14:sldIdLst>
            <p14:sldId id="263"/>
          </p14:sldIdLst>
        </p14:section>
        <p14:section name="H. Judgment by the King" id="{FE8B8459-BD91-4FF7-ABC9-5747D471EFAC}">
          <p14:sldIdLst>
            <p14:sldId id="264"/>
          </p14:sldIdLst>
        </p14:section>
        <p14:section name="I. Instruction at the Treasury" id="{7DFAF384-845B-4CFF-92E5-3CB063FE20CA}">
          <p14:sldIdLst>
            <p14:sldId id="265"/>
            <p14:sldId id="5417"/>
            <p14:sldId id="5418"/>
            <p14:sldId id="5416"/>
            <p14:sldId id="5419"/>
            <p14:sldId id="5415"/>
            <p14:sldId id="270"/>
            <p14:sldId id="271"/>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6898" autoAdjust="0"/>
    <p:restoredTop sz="60996"/>
  </p:normalViewPr>
  <p:slideViewPr>
    <p:cSldViewPr snapToGrid="0">
      <p:cViewPr varScale="1">
        <p:scale>
          <a:sx n="73" d="100"/>
          <a:sy n="73" d="100"/>
        </p:scale>
        <p:origin x="192" y="664"/>
      </p:cViewPr>
      <p:guideLst/>
    </p:cSldViewPr>
  </p:slideViewPr>
  <p:notesTextViewPr>
    <p:cViewPr>
      <p:scale>
        <a:sx n="1" d="1"/>
        <a:sy n="1" d="1"/>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6.xml"/><Relationship Id="rId21" Type="http://schemas.openxmlformats.org/officeDocument/2006/relationships/slideMaster" Target="slideMasters/slideMaster21.xml"/><Relationship Id="rId42" Type="http://schemas.openxmlformats.org/officeDocument/2006/relationships/slide" Target="slides/slide11.xml"/><Relationship Id="rId63" Type="http://schemas.openxmlformats.org/officeDocument/2006/relationships/slide" Target="slides/slide32.xml"/><Relationship Id="rId84" Type="http://schemas.openxmlformats.org/officeDocument/2006/relationships/slide" Target="slides/slide53.xml"/><Relationship Id="rId138" Type="http://schemas.openxmlformats.org/officeDocument/2006/relationships/slide" Target="slides/slide107.xml"/><Relationship Id="rId159" Type="http://schemas.openxmlformats.org/officeDocument/2006/relationships/notesMaster" Target="notesMasters/notesMaster1.xml"/><Relationship Id="rId107" Type="http://schemas.openxmlformats.org/officeDocument/2006/relationships/slide" Target="slides/slide76.xml"/><Relationship Id="rId11" Type="http://schemas.openxmlformats.org/officeDocument/2006/relationships/slideMaster" Target="slideMasters/slideMaster11.xml"/><Relationship Id="rId32" Type="http://schemas.openxmlformats.org/officeDocument/2006/relationships/slide" Target="slides/slide1.xml"/><Relationship Id="rId53" Type="http://schemas.openxmlformats.org/officeDocument/2006/relationships/slide" Target="slides/slide22.xml"/><Relationship Id="rId74" Type="http://schemas.openxmlformats.org/officeDocument/2006/relationships/slide" Target="slides/slide43.xml"/><Relationship Id="rId128" Type="http://schemas.openxmlformats.org/officeDocument/2006/relationships/slide" Target="slides/slide97.xml"/><Relationship Id="rId149" Type="http://schemas.openxmlformats.org/officeDocument/2006/relationships/slide" Target="slides/slide118.xml"/><Relationship Id="rId5" Type="http://schemas.openxmlformats.org/officeDocument/2006/relationships/slideMaster" Target="slideMasters/slideMaster5.xml"/><Relationship Id="rId95" Type="http://schemas.openxmlformats.org/officeDocument/2006/relationships/slide" Target="slides/slide64.xml"/><Relationship Id="rId160" Type="http://schemas.openxmlformats.org/officeDocument/2006/relationships/presProps" Target="presProps.xml"/><Relationship Id="rId22" Type="http://schemas.openxmlformats.org/officeDocument/2006/relationships/slideMaster" Target="slideMasters/slideMaster22.xml"/><Relationship Id="rId43" Type="http://schemas.openxmlformats.org/officeDocument/2006/relationships/slide" Target="slides/slide12.xml"/><Relationship Id="rId64" Type="http://schemas.openxmlformats.org/officeDocument/2006/relationships/slide" Target="slides/slide33.xml"/><Relationship Id="rId118" Type="http://schemas.openxmlformats.org/officeDocument/2006/relationships/slide" Target="slides/slide87.xml"/><Relationship Id="rId139" Type="http://schemas.openxmlformats.org/officeDocument/2006/relationships/slide" Target="slides/slide108.xml"/><Relationship Id="rId85" Type="http://schemas.openxmlformats.org/officeDocument/2006/relationships/slide" Target="slides/slide54.xml"/><Relationship Id="rId150" Type="http://schemas.openxmlformats.org/officeDocument/2006/relationships/slide" Target="slides/slide119.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2.xml"/><Relationship Id="rId38" Type="http://schemas.openxmlformats.org/officeDocument/2006/relationships/slide" Target="slides/slide7.xml"/><Relationship Id="rId59" Type="http://schemas.openxmlformats.org/officeDocument/2006/relationships/slide" Target="slides/slide28.xml"/><Relationship Id="rId103" Type="http://schemas.openxmlformats.org/officeDocument/2006/relationships/slide" Target="slides/slide72.xml"/><Relationship Id="rId108" Type="http://schemas.openxmlformats.org/officeDocument/2006/relationships/slide" Target="slides/slide77.xml"/><Relationship Id="rId124" Type="http://schemas.openxmlformats.org/officeDocument/2006/relationships/slide" Target="slides/slide93.xml"/><Relationship Id="rId129" Type="http://schemas.openxmlformats.org/officeDocument/2006/relationships/slide" Target="slides/slide98.xml"/><Relationship Id="rId54" Type="http://schemas.openxmlformats.org/officeDocument/2006/relationships/slide" Target="slides/slide23.xml"/><Relationship Id="rId70" Type="http://schemas.openxmlformats.org/officeDocument/2006/relationships/slide" Target="slides/slide39.xml"/><Relationship Id="rId75" Type="http://schemas.openxmlformats.org/officeDocument/2006/relationships/slide" Target="slides/slide44.xml"/><Relationship Id="rId91" Type="http://schemas.openxmlformats.org/officeDocument/2006/relationships/slide" Target="slides/slide60.xml"/><Relationship Id="rId96" Type="http://schemas.openxmlformats.org/officeDocument/2006/relationships/slide" Target="slides/slide65.xml"/><Relationship Id="rId140" Type="http://schemas.openxmlformats.org/officeDocument/2006/relationships/slide" Target="slides/slide109.xml"/><Relationship Id="rId145" Type="http://schemas.openxmlformats.org/officeDocument/2006/relationships/slide" Target="slides/slide114.xml"/><Relationship Id="rId16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8.xml"/><Relationship Id="rId114" Type="http://schemas.openxmlformats.org/officeDocument/2006/relationships/slide" Target="slides/slide83.xml"/><Relationship Id="rId119" Type="http://schemas.openxmlformats.org/officeDocument/2006/relationships/slide" Target="slides/slide88.xml"/><Relationship Id="rId44" Type="http://schemas.openxmlformats.org/officeDocument/2006/relationships/slide" Target="slides/slide13.xml"/><Relationship Id="rId60" Type="http://schemas.openxmlformats.org/officeDocument/2006/relationships/slide" Target="slides/slide29.xml"/><Relationship Id="rId65" Type="http://schemas.openxmlformats.org/officeDocument/2006/relationships/slide" Target="slides/slide34.xml"/><Relationship Id="rId81" Type="http://schemas.openxmlformats.org/officeDocument/2006/relationships/slide" Target="slides/slide50.xml"/><Relationship Id="rId86" Type="http://schemas.openxmlformats.org/officeDocument/2006/relationships/slide" Target="slides/slide55.xml"/><Relationship Id="rId130" Type="http://schemas.openxmlformats.org/officeDocument/2006/relationships/slide" Target="slides/slide99.xml"/><Relationship Id="rId135" Type="http://schemas.openxmlformats.org/officeDocument/2006/relationships/slide" Target="slides/slide104.xml"/><Relationship Id="rId151" Type="http://schemas.openxmlformats.org/officeDocument/2006/relationships/slide" Target="slides/slide120.xml"/><Relationship Id="rId156" Type="http://schemas.openxmlformats.org/officeDocument/2006/relationships/slide" Target="slides/slide125.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8.xml"/><Relationship Id="rId109" Type="http://schemas.openxmlformats.org/officeDocument/2006/relationships/slide" Target="slides/slide78.xml"/><Relationship Id="rId34" Type="http://schemas.openxmlformats.org/officeDocument/2006/relationships/slide" Target="slides/slide3.xml"/><Relationship Id="rId50" Type="http://schemas.openxmlformats.org/officeDocument/2006/relationships/slide" Target="slides/slide19.xml"/><Relationship Id="rId55" Type="http://schemas.openxmlformats.org/officeDocument/2006/relationships/slide" Target="slides/slide24.xml"/><Relationship Id="rId76" Type="http://schemas.openxmlformats.org/officeDocument/2006/relationships/slide" Target="slides/slide45.xml"/><Relationship Id="rId97" Type="http://schemas.openxmlformats.org/officeDocument/2006/relationships/slide" Target="slides/slide66.xml"/><Relationship Id="rId104" Type="http://schemas.openxmlformats.org/officeDocument/2006/relationships/slide" Target="slides/slide73.xml"/><Relationship Id="rId120" Type="http://schemas.openxmlformats.org/officeDocument/2006/relationships/slide" Target="slides/slide89.xml"/><Relationship Id="rId125" Type="http://schemas.openxmlformats.org/officeDocument/2006/relationships/slide" Target="slides/slide94.xml"/><Relationship Id="rId141" Type="http://schemas.openxmlformats.org/officeDocument/2006/relationships/slide" Target="slides/slide110.xml"/><Relationship Id="rId146" Type="http://schemas.openxmlformats.org/officeDocument/2006/relationships/slide" Target="slides/slide115.xml"/><Relationship Id="rId7" Type="http://schemas.openxmlformats.org/officeDocument/2006/relationships/slideMaster" Target="slideMasters/slideMaster7.xml"/><Relationship Id="rId71" Type="http://schemas.openxmlformats.org/officeDocument/2006/relationships/slide" Target="slides/slide40.xml"/><Relationship Id="rId92" Type="http://schemas.openxmlformats.org/officeDocument/2006/relationships/slide" Target="slides/slide61.xml"/><Relationship Id="rId162"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9.xml"/><Relationship Id="rId45" Type="http://schemas.openxmlformats.org/officeDocument/2006/relationships/slide" Target="slides/slide14.xml"/><Relationship Id="rId66" Type="http://schemas.openxmlformats.org/officeDocument/2006/relationships/slide" Target="slides/slide35.xml"/><Relationship Id="rId87" Type="http://schemas.openxmlformats.org/officeDocument/2006/relationships/slide" Target="slides/slide56.xml"/><Relationship Id="rId110" Type="http://schemas.openxmlformats.org/officeDocument/2006/relationships/slide" Target="slides/slide79.xml"/><Relationship Id="rId115" Type="http://schemas.openxmlformats.org/officeDocument/2006/relationships/slide" Target="slides/slide84.xml"/><Relationship Id="rId131" Type="http://schemas.openxmlformats.org/officeDocument/2006/relationships/slide" Target="slides/slide100.xml"/><Relationship Id="rId136" Type="http://schemas.openxmlformats.org/officeDocument/2006/relationships/slide" Target="slides/slide105.xml"/><Relationship Id="rId157" Type="http://schemas.openxmlformats.org/officeDocument/2006/relationships/slide" Target="slides/slide126.xml"/><Relationship Id="rId61" Type="http://schemas.openxmlformats.org/officeDocument/2006/relationships/slide" Target="slides/slide30.xml"/><Relationship Id="rId82" Type="http://schemas.openxmlformats.org/officeDocument/2006/relationships/slide" Target="slides/slide51.xml"/><Relationship Id="rId152" Type="http://schemas.openxmlformats.org/officeDocument/2006/relationships/slide" Target="slides/slide121.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 Target="slides/slide4.xml"/><Relationship Id="rId56" Type="http://schemas.openxmlformats.org/officeDocument/2006/relationships/slide" Target="slides/slide25.xml"/><Relationship Id="rId77" Type="http://schemas.openxmlformats.org/officeDocument/2006/relationships/slide" Target="slides/slide46.xml"/><Relationship Id="rId100" Type="http://schemas.openxmlformats.org/officeDocument/2006/relationships/slide" Target="slides/slide69.xml"/><Relationship Id="rId105" Type="http://schemas.openxmlformats.org/officeDocument/2006/relationships/slide" Target="slides/slide74.xml"/><Relationship Id="rId126" Type="http://schemas.openxmlformats.org/officeDocument/2006/relationships/slide" Target="slides/slide95.xml"/><Relationship Id="rId147" Type="http://schemas.openxmlformats.org/officeDocument/2006/relationships/slide" Target="slides/slide116.xml"/><Relationship Id="rId8" Type="http://schemas.openxmlformats.org/officeDocument/2006/relationships/slideMaster" Target="slideMasters/slideMaster8.xml"/><Relationship Id="rId51" Type="http://schemas.openxmlformats.org/officeDocument/2006/relationships/slide" Target="slides/slide20.xml"/><Relationship Id="rId72" Type="http://schemas.openxmlformats.org/officeDocument/2006/relationships/slide" Target="slides/slide41.xml"/><Relationship Id="rId93" Type="http://schemas.openxmlformats.org/officeDocument/2006/relationships/slide" Target="slides/slide62.xml"/><Relationship Id="rId98" Type="http://schemas.openxmlformats.org/officeDocument/2006/relationships/slide" Target="slides/slide67.xml"/><Relationship Id="rId121" Type="http://schemas.openxmlformats.org/officeDocument/2006/relationships/slide" Target="slides/slide90.xml"/><Relationship Id="rId142" Type="http://schemas.openxmlformats.org/officeDocument/2006/relationships/slide" Target="slides/slide111.xml"/><Relationship Id="rId163" Type="http://schemas.openxmlformats.org/officeDocument/2006/relationships/tableStyles" Target="tableStyles.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15.xml"/><Relationship Id="rId67" Type="http://schemas.openxmlformats.org/officeDocument/2006/relationships/slide" Target="slides/slide36.xml"/><Relationship Id="rId116" Type="http://schemas.openxmlformats.org/officeDocument/2006/relationships/slide" Target="slides/slide85.xml"/><Relationship Id="rId137" Type="http://schemas.openxmlformats.org/officeDocument/2006/relationships/slide" Target="slides/slide106.xml"/><Relationship Id="rId158" Type="http://schemas.openxmlformats.org/officeDocument/2006/relationships/slide" Target="slides/slide127.xml"/><Relationship Id="rId20" Type="http://schemas.openxmlformats.org/officeDocument/2006/relationships/slideMaster" Target="slideMasters/slideMaster20.xml"/><Relationship Id="rId41" Type="http://schemas.openxmlformats.org/officeDocument/2006/relationships/slide" Target="slides/slide10.xml"/><Relationship Id="rId62" Type="http://schemas.openxmlformats.org/officeDocument/2006/relationships/slide" Target="slides/slide31.xml"/><Relationship Id="rId83" Type="http://schemas.openxmlformats.org/officeDocument/2006/relationships/slide" Target="slides/slide52.xml"/><Relationship Id="rId88" Type="http://schemas.openxmlformats.org/officeDocument/2006/relationships/slide" Target="slides/slide57.xml"/><Relationship Id="rId111" Type="http://schemas.openxmlformats.org/officeDocument/2006/relationships/slide" Target="slides/slide80.xml"/><Relationship Id="rId132" Type="http://schemas.openxmlformats.org/officeDocument/2006/relationships/slide" Target="slides/slide101.xml"/><Relationship Id="rId153" Type="http://schemas.openxmlformats.org/officeDocument/2006/relationships/slide" Target="slides/slide122.xml"/><Relationship Id="rId15" Type="http://schemas.openxmlformats.org/officeDocument/2006/relationships/slideMaster" Target="slideMasters/slideMaster15.xml"/><Relationship Id="rId36" Type="http://schemas.openxmlformats.org/officeDocument/2006/relationships/slide" Target="slides/slide5.xml"/><Relationship Id="rId57" Type="http://schemas.openxmlformats.org/officeDocument/2006/relationships/slide" Target="slides/slide26.xml"/><Relationship Id="rId106" Type="http://schemas.openxmlformats.org/officeDocument/2006/relationships/slide" Target="slides/slide75.xml"/><Relationship Id="rId127" Type="http://schemas.openxmlformats.org/officeDocument/2006/relationships/slide" Target="slides/slide9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21.xml"/><Relationship Id="rId73" Type="http://schemas.openxmlformats.org/officeDocument/2006/relationships/slide" Target="slides/slide42.xml"/><Relationship Id="rId78" Type="http://schemas.openxmlformats.org/officeDocument/2006/relationships/slide" Target="slides/slide47.xml"/><Relationship Id="rId94" Type="http://schemas.openxmlformats.org/officeDocument/2006/relationships/slide" Target="slides/slide63.xml"/><Relationship Id="rId99" Type="http://schemas.openxmlformats.org/officeDocument/2006/relationships/slide" Target="slides/slide68.xml"/><Relationship Id="rId101" Type="http://schemas.openxmlformats.org/officeDocument/2006/relationships/slide" Target="slides/slide70.xml"/><Relationship Id="rId122" Type="http://schemas.openxmlformats.org/officeDocument/2006/relationships/slide" Target="slides/slide91.xml"/><Relationship Id="rId143" Type="http://schemas.openxmlformats.org/officeDocument/2006/relationships/slide" Target="slides/slide112.xml"/><Relationship Id="rId148" Type="http://schemas.openxmlformats.org/officeDocument/2006/relationships/slide" Target="slides/slide117.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Master" Target="slideMasters/slideMaster26.xml"/><Relationship Id="rId47" Type="http://schemas.openxmlformats.org/officeDocument/2006/relationships/slide" Target="slides/slide16.xml"/><Relationship Id="rId68" Type="http://schemas.openxmlformats.org/officeDocument/2006/relationships/slide" Target="slides/slide37.xml"/><Relationship Id="rId89" Type="http://schemas.openxmlformats.org/officeDocument/2006/relationships/slide" Target="slides/slide58.xml"/><Relationship Id="rId112" Type="http://schemas.openxmlformats.org/officeDocument/2006/relationships/slide" Target="slides/slide81.xml"/><Relationship Id="rId133" Type="http://schemas.openxmlformats.org/officeDocument/2006/relationships/slide" Target="slides/slide102.xml"/><Relationship Id="rId154" Type="http://schemas.openxmlformats.org/officeDocument/2006/relationships/slide" Target="slides/slide123.xml"/><Relationship Id="rId16" Type="http://schemas.openxmlformats.org/officeDocument/2006/relationships/slideMaster" Target="slideMasters/slideMaster16.xml"/><Relationship Id="rId37" Type="http://schemas.openxmlformats.org/officeDocument/2006/relationships/slide" Target="slides/slide6.xml"/><Relationship Id="rId58" Type="http://schemas.openxmlformats.org/officeDocument/2006/relationships/slide" Target="slides/slide27.xml"/><Relationship Id="rId79" Type="http://schemas.openxmlformats.org/officeDocument/2006/relationships/slide" Target="slides/slide48.xml"/><Relationship Id="rId102" Type="http://schemas.openxmlformats.org/officeDocument/2006/relationships/slide" Target="slides/slide71.xml"/><Relationship Id="rId123" Type="http://schemas.openxmlformats.org/officeDocument/2006/relationships/slide" Target="slides/slide92.xml"/><Relationship Id="rId144" Type="http://schemas.openxmlformats.org/officeDocument/2006/relationships/slide" Target="slides/slide113.xml"/><Relationship Id="rId90" Type="http://schemas.openxmlformats.org/officeDocument/2006/relationships/slide" Target="slides/slide59.xml"/><Relationship Id="rId27" Type="http://schemas.openxmlformats.org/officeDocument/2006/relationships/slideMaster" Target="slideMasters/slideMaster27.xml"/><Relationship Id="rId48" Type="http://schemas.openxmlformats.org/officeDocument/2006/relationships/slide" Target="slides/slide17.xml"/><Relationship Id="rId69" Type="http://schemas.openxmlformats.org/officeDocument/2006/relationships/slide" Target="slides/slide38.xml"/><Relationship Id="rId113" Type="http://schemas.openxmlformats.org/officeDocument/2006/relationships/slide" Target="slides/slide82.xml"/><Relationship Id="rId134" Type="http://schemas.openxmlformats.org/officeDocument/2006/relationships/slide" Target="slides/slide103.xml"/><Relationship Id="rId80" Type="http://schemas.openxmlformats.org/officeDocument/2006/relationships/slide" Target="slides/slide49.xml"/><Relationship Id="rId155" Type="http://schemas.openxmlformats.org/officeDocument/2006/relationships/slide" Target="slides/slide12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9C64C54-CC78-4BAA-B25E-5B8C2D3D4F73}" type="datetimeFigureOut">
              <a:rPr lang="en-GB" smtClean="0"/>
              <a:t>24/03/2025</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655B0B5-E42E-4986-80AC-A7650ED7D9A5}" type="slidenum">
              <a:rPr lang="en-GB" smtClean="0"/>
              <a:t>‹#›</a:t>
            </a:fld>
            <a:endParaRPr lang="en-GB"/>
          </a:p>
        </p:txBody>
      </p:sp>
    </p:spTree>
    <p:extLst>
      <p:ext uri="{BB962C8B-B14F-4D97-AF65-F5344CB8AC3E}">
        <p14:creationId xmlns:p14="http://schemas.microsoft.com/office/powerpoint/2010/main" val="31053504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is this event important? What would be missing in the Bible if there was no Triumphal Entry?</a:t>
            </a:r>
          </a:p>
          <a:p>
            <a:r>
              <a:rPr lang="en-US" dirty="0"/>
              <a:t>• Zech 9:9 would have gone unfulfilled</a:t>
            </a:r>
          </a:p>
          <a:p>
            <a:r>
              <a:rPr lang="en-US" dirty="0"/>
              <a:t>• The nation would not have had opportunity to believe</a:t>
            </a:r>
          </a:p>
          <a:p>
            <a:r>
              <a:rPr lang="en-US" dirty="0"/>
              <a:t>• Judgment required an offer to be rejected</a:t>
            </a:r>
          </a:p>
        </p:txBody>
      </p:sp>
      <p:sp>
        <p:nvSpPr>
          <p:cNvPr id="4" name="Slide Number Placeholder 3"/>
          <p:cNvSpPr>
            <a:spLocks noGrp="1"/>
          </p:cNvSpPr>
          <p:nvPr>
            <p:ph type="sldNum" sz="quarter" idx="5"/>
          </p:nvPr>
        </p:nvSpPr>
        <p:spPr/>
        <p:txBody>
          <a:bodyPr/>
          <a:lstStyle/>
          <a:p>
            <a:fld id="{C655B0B5-E42E-4986-80AC-A7650ED7D9A5}" type="slidenum">
              <a:rPr lang="en-GB" smtClean="0"/>
              <a:t>1</a:t>
            </a:fld>
            <a:endParaRPr lang="en-GB"/>
          </a:p>
        </p:txBody>
      </p:sp>
    </p:spTree>
    <p:extLst>
      <p:ext uri="{BB962C8B-B14F-4D97-AF65-F5344CB8AC3E}">
        <p14:creationId xmlns:p14="http://schemas.microsoft.com/office/powerpoint/2010/main" val="30603751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FDC22C-1763-4743-9455-51E60A073A1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p:spPr>
      </p:sp>
      <p:sp>
        <p:nvSpPr>
          <p:cNvPr id="430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The phrase “times of the Gentiles” is not in Daniel. But the concept is throughout his prophecy. It refers to the period when Israel would have no king over its land—beginning around the time of Jerusalem’s destruction and lasting until Jesus rules over the nation after his return.</a:t>
            </a:r>
          </a:p>
        </p:txBody>
      </p:sp>
    </p:spTree>
    <p:extLst>
      <p:ext uri="{BB962C8B-B14F-4D97-AF65-F5344CB8AC3E}">
        <p14:creationId xmlns:p14="http://schemas.microsoft.com/office/powerpoint/2010/main" val="378721946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OS-29-Joel-128</a:t>
            </a:r>
          </a:p>
          <a:p>
            <a:pPr eaLnBrk="1" hangingPunct="1"/>
            <a:r>
              <a:rPr lang="en-US" dirty="0">
                <a:latin typeface="Arial" charset="0"/>
                <a:ea typeface="ＭＳ Ｐゴシック" charset="0"/>
                <a:cs typeface="ＭＳ Ｐゴシック" charset="0"/>
              </a:rPr>
              <a:t>OP-05-Deut-71</a:t>
            </a:r>
          </a:p>
        </p:txBody>
      </p:sp>
    </p:spTree>
    <p:extLst>
      <p:ext uri="{BB962C8B-B14F-4D97-AF65-F5344CB8AC3E}">
        <p14:creationId xmlns:p14="http://schemas.microsoft.com/office/powerpoint/2010/main" val="428150333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006699"/>
                </a:solidFill>
                <a:effectLst/>
                <a:latin typeface="Helvetica Neue" panose="02000503000000020004" pitchFamily="2" charset="0"/>
              </a:rPr>
              <a:t>Matt. 22:41</a:t>
            </a:r>
            <a:r>
              <a:rPr lang="en-US" dirty="0">
                <a:effectLst/>
                <a:latin typeface="Lucida Grande" panose="020B0600040502020204" pitchFamily="34" charset="0"/>
              </a:rPr>
              <a:t>   Now while the Pharisees were gathered together, Jesus asked them a question: </a:t>
            </a:r>
            <a:r>
              <a:rPr lang="en-US" b="1" baseline="30000" dirty="0">
                <a:solidFill>
                  <a:srgbClr val="006699"/>
                </a:solidFill>
                <a:effectLst/>
                <a:latin typeface="Helvetica Neue" panose="02000503000000020004" pitchFamily="2" charset="0"/>
              </a:rPr>
              <a:t>42</a:t>
            </a:r>
            <a:r>
              <a:rPr lang="en-US" dirty="0">
                <a:solidFill>
                  <a:srgbClr val="FF2500"/>
                </a:solidFill>
                <a:effectLst/>
                <a:latin typeface="Lucida Grande" panose="020B0600040502020204" pitchFamily="34" charset="0"/>
              </a:rPr>
              <a:t> “What do you think about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Christ, whose son is He?”</a:t>
            </a:r>
            <a:r>
              <a:rPr lang="en-US" dirty="0">
                <a:effectLst/>
                <a:latin typeface="Lucida Grande" panose="020B0600040502020204" pitchFamily="34" charset="0"/>
              </a:rPr>
              <a:t> They *said to Him, “The son of David.” </a:t>
            </a:r>
            <a:r>
              <a:rPr lang="en-US" b="1" baseline="30000" dirty="0">
                <a:solidFill>
                  <a:srgbClr val="006699"/>
                </a:solidFill>
                <a:effectLst/>
                <a:latin typeface="Helvetica Neue" panose="02000503000000020004" pitchFamily="2" charset="0"/>
              </a:rPr>
              <a:t>43</a:t>
            </a:r>
            <a:r>
              <a:rPr lang="en-US" dirty="0">
                <a:effectLst/>
                <a:latin typeface="Lucida Grande" panose="020B0600040502020204" pitchFamily="34" charset="0"/>
              </a:rPr>
              <a:t> He *said to them, </a:t>
            </a:r>
            <a:r>
              <a:rPr lang="en-US" dirty="0">
                <a:solidFill>
                  <a:srgbClr val="FF2500"/>
                </a:solidFill>
                <a:effectLst/>
                <a:latin typeface="Lucida Grande" panose="020B0600040502020204" pitchFamily="34" charset="0"/>
              </a:rPr>
              <a:t>“Then how does David </a:t>
            </a:r>
            <a:r>
              <a:rPr lang="en-US" baseline="30000" dirty="0">
                <a:solidFill>
                  <a:srgbClr val="FF2500"/>
                </a:solidFill>
                <a:effectLst/>
                <a:latin typeface="Lucida Grande" panose="020B0600040502020204" pitchFamily="34" charset="0"/>
              </a:rPr>
              <a:t>1a</a:t>
            </a:r>
            <a:r>
              <a:rPr lang="en-US" dirty="0">
                <a:solidFill>
                  <a:srgbClr val="FF2500"/>
                </a:solidFill>
                <a:effectLst/>
                <a:latin typeface="Lucida Grande" panose="020B0600040502020204" pitchFamily="34" charset="0"/>
              </a:rPr>
              <a:t>in the Spirit call Him ‘Lord,’ saying,</a:t>
            </a:r>
            <a:endParaRPr lang="en-US" dirty="0">
              <a:effectLst/>
              <a:latin typeface="Lucida Grande" panose="020B0600040502020204" pitchFamily="34" charset="0"/>
            </a:endParaRPr>
          </a:p>
          <a:p>
            <a:r>
              <a:rPr lang="en-US" b="1" baseline="30000" dirty="0">
                <a:solidFill>
                  <a:srgbClr val="006699"/>
                </a:solidFill>
                <a:effectLst/>
                <a:latin typeface="Helvetica Neue" panose="02000503000000020004" pitchFamily="2" charset="0"/>
              </a:rPr>
              <a:t>44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 LORD SAID TO MY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“SIT AT MY RIGHT HAND,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UNTIL I PUT YOUR ENEMIES BENEATH YOUR FEET”’?</a:t>
            </a:r>
          </a:p>
          <a:p>
            <a:r>
              <a:rPr lang="en-US" b="1" baseline="30000" dirty="0">
                <a:solidFill>
                  <a:srgbClr val="006699"/>
                </a:solidFill>
                <a:effectLst/>
                <a:latin typeface="Helvetica Neue" panose="02000503000000020004" pitchFamily="2" charset="0"/>
              </a:rPr>
              <a:t>45</a:t>
            </a:r>
            <a:r>
              <a:rPr lang="en-US" dirty="0">
                <a:solidFill>
                  <a:srgbClr val="FF2500"/>
                </a:solidFill>
                <a:effectLst/>
                <a:latin typeface="Lucida Grande" panose="020B0600040502020204" pitchFamily="34" charset="0"/>
              </a:rPr>
              <a:t> “If David then calls Him ‘Lord,’ how is He his son?”</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46</a:t>
            </a:r>
            <a:r>
              <a:rPr lang="en-US" dirty="0">
                <a:effectLst/>
                <a:latin typeface="Lucida Grande" panose="020B0600040502020204" pitchFamily="34" charset="0"/>
              </a:rPr>
              <a:t> No one was able to answer Him a word, nor did anyone dare from that day on to ask Him </a:t>
            </a:r>
            <a:r>
              <a:rPr lang="en-US" baseline="30000" dirty="0">
                <a:effectLst/>
                <a:latin typeface="Lucida Grande" panose="020B0600040502020204" pitchFamily="34" charset="0"/>
              </a:rPr>
              <a:t>1</a:t>
            </a:r>
            <a:r>
              <a:rPr lang="en-US" dirty="0">
                <a:effectLst/>
                <a:latin typeface="Lucida Grande" panose="020B0600040502020204" pitchFamily="34" charset="0"/>
              </a:rPr>
              <a:t>another question.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12:35</a:t>
            </a:r>
            <a:r>
              <a:rPr lang="en-US" dirty="0">
                <a:solidFill>
                  <a:srgbClr val="000000"/>
                </a:solidFill>
                <a:effectLst/>
                <a:latin typeface="Lucida Grande" panose="020B0600040502020204" pitchFamily="34" charset="0"/>
              </a:rPr>
              <a:t>   And Jesus began to say, as He taught in the temple, </a:t>
            </a:r>
            <a:r>
              <a:rPr lang="en-US" dirty="0">
                <a:solidFill>
                  <a:srgbClr val="FF2500"/>
                </a:solidFill>
                <a:effectLst/>
                <a:latin typeface="Lucida Grande" panose="020B0600040502020204" pitchFamily="34" charset="0"/>
              </a:rPr>
              <a:t>“How is it that the scribes say that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Christ is the son of David?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36</a:t>
            </a:r>
            <a:r>
              <a:rPr lang="en-US" dirty="0">
                <a:solidFill>
                  <a:srgbClr val="FF2500"/>
                </a:solidFill>
                <a:effectLst/>
                <a:latin typeface="Lucida Grande" panose="020B0600040502020204" pitchFamily="34" charset="0"/>
              </a:rPr>
              <a:t> “David himself said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in the Holy Spirit,</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‘THE LORD SAID TO MY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“SIT AT MY RIGHT HAND,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UNTIL I PUT YOUR ENEMIES BENEATH YOUR FEET.”’</a:t>
            </a:r>
          </a:p>
          <a:p>
            <a:r>
              <a:rPr lang="en-US" b="1" baseline="30000" dirty="0">
                <a:solidFill>
                  <a:srgbClr val="006699"/>
                </a:solidFill>
                <a:effectLst/>
                <a:latin typeface="Helvetica Neue" panose="02000503000000020004" pitchFamily="2" charset="0"/>
              </a:rPr>
              <a:t>37</a:t>
            </a:r>
            <a:r>
              <a:rPr lang="en-US" dirty="0">
                <a:solidFill>
                  <a:srgbClr val="FF2500"/>
                </a:solidFill>
                <a:effectLst/>
                <a:latin typeface="Lucida Grande" panose="020B0600040502020204" pitchFamily="34" charset="0"/>
              </a:rPr>
              <a:t> “David himself calls Him ‘Lord’; so in what sense is He his son?”</a:t>
            </a:r>
            <a:r>
              <a:rPr lang="en-US" dirty="0">
                <a:solidFill>
                  <a:srgbClr val="000000"/>
                </a:solidFill>
                <a:effectLst/>
                <a:latin typeface="Lucida Grande" panose="020B0600040502020204" pitchFamily="34" charset="0"/>
              </a:rPr>
              <a:t> And the large crowd </a:t>
            </a:r>
            <a:r>
              <a:rPr lang="en-US" baseline="30000" dirty="0">
                <a:solidFill>
                  <a:srgbClr val="000000"/>
                </a:solidFill>
                <a:effectLst/>
                <a:latin typeface="Lucida Grande" panose="020B0600040502020204" pitchFamily="34" charset="0"/>
              </a:rPr>
              <a:t>1</a:t>
            </a:r>
            <a:r>
              <a:rPr lang="en-US" dirty="0">
                <a:solidFill>
                  <a:srgbClr val="000000"/>
                </a:solidFill>
                <a:effectLst/>
                <a:latin typeface="Lucida Grande" panose="020B0600040502020204" pitchFamily="34" charset="0"/>
              </a:rPr>
              <a:t>enjoyed listening to Him.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20:41</a:t>
            </a:r>
            <a:r>
              <a:rPr lang="en-US" dirty="0">
                <a:solidFill>
                  <a:srgbClr val="000000"/>
                </a:solidFill>
                <a:effectLst/>
                <a:latin typeface="Lucida Grande" panose="020B0600040502020204" pitchFamily="34" charset="0"/>
              </a:rPr>
              <a:t>   Then He said to them, </a:t>
            </a:r>
            <a:r>
              <a:rPr lang="en-US" dirty="0">
                <a:solidFill>
                  <a:srgbClr val="FF2500"/>
                </a:solidFill>
                <a:effectLst/>
                <a:latin typeface="Lucida Grande" panose="020B0600040502020204" pitchFamily="34" charset="0"/>
              </a:rPr>
              <a:t>“How is it that they say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Christ is David’s son?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42</a:t>
            </a:r>
            <a:r>
              <a:rPr lang="en-US" dirty="0">
                <a:solidFill>
                  <a:srgbClr val="FF2500"/>
                </a:solidFill>
                <a:effectLst/>
                <a:latin typeface="Lucida Grande" panose="020B0600040502020204" pitchFamily="34" charset="0"/>
              </a:rPr>
              <a:t> “For David himself says in the book of Psalms,</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‘THE LORD SAID TO MY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“SIT AT MY RIGHT HAND,</a:t>
            </a:r>
          </a:p>
          <a:p>
            <a:r>
              <a:rPr lang="en-US" b="1" baseline="30000" dirty="0">
                <a:solidFill>
                  <a:srgbClr val="006699"/>
                </a:solidFill>
                <a:effectLst/>
                <a:latin typeface="Helvetica Neue" panose="02000503000000020004" pitchFamily="2" charset="0"/>
              </a:rPr>
              <a:t>43</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UNTIL I MAKE YOUR ENEMIES A FOOTSTOOL FOR YOUR FEET.”’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20:44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“Therefore David calls Him ‘Lord,’ and how is He his son?”</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118</a:t>
            </a:fld>
            <a:endParaRPr lang="en-GB"/>
          </a:p>
        </p:txBody>
      </p:sp>
    </p:spTree>
    <p:extLst>
      <p:ext uri="{BB962C8B-B14F-4D97-AF65-F5344CB8AC3E}">
        <p14:creationId xmlns:p14="http://schemas.microsoft.com/office/powerpoint/2010/main" val="179102269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Pharisaism Exposed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23:1</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Then</a:t>
            </a:r>
            <a:r>
              <a:rPr lang="en-US" dirty="0">
                <a:solidFill>
                  <a:srgbClr val="000000"/>
                </a:solidFill>
                <a:effectLst/>
                <a:latin typeface="Lucida Grande" panose="020B0600040502020204" pitchFamily="34" charset="0"/>
              </a:rPr>
              <a:t> Jesus spoke to the crowds and to His disciples, </a:t>
            </a:r>
            <a:r>
              <a:rPr lang="en-US" b="1" baseline="30000" dirty="0">
                <a:solidFill>
                  <a:srgbClr val="006699"/>
                </a:solidFill>
                <a:effectLst/>
                <a:latin typeface="Helvetica Neue" panose="02000503000000020004" pitchFamily="2" charset="0"/>
              </a:rPr>
              <a:t>2</a:t>
            </a:r>
            <a:r>
              <a:rPr lang="en-US" dirty="0">
                <a:solidFill>
                  <a:srgbClr val="000000"/>
                </a:solidFill>
                <a:effectLst/>
                <a:latin typeface="Lucida Grande" panose="020B0600040502020204" pitchFamily="34" charset="0"/>
              </a:rPr>
              <a:t> saying: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scribes and the Pharisees have seated themselves in the chair of Moses;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a:t>
            </a:r>
            <a:r>
              <a:rPr lang="en-US" dirty="0">
                <a:solidFill>
                  <a:srgbClr val="FF2500"/>
                </a:solidFill>
                <a:effectLst/>
                <a:latin typeface="Lucida Grande" panose="020B0600040502020204" pitchFamily="34" charset="0"/>
              </a:rPr>
              <a:t> therefore all that they tell you, do and observe, but do not do according to their deeds; for they say things and do not do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They</a:t>
            </a:r>
            <a:r>
              <a:rPr lang="en-US" dirty="0">
                <a:solidFill>
                  <a:srgbClr val="FF2500"/>
                </a:solidFill>
                <a:effectLst/>
                <a:latin typeface="Lucida Grande" panose="020B0600040502020204" pitchFamily="34" charset="0"/>
              </a:rPr>
              <a:t> tie up heavy burdens and lay them on men’s shoulders, but they themselves are unwilling to move them with so much as a finger.</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a:t>
            </a:r>
            <a:r>
              <a:rPr lang="en-US" dirty="0">
                <a:solidFill>
                  <a:srgbClr val="FF2500"/>
                </a:solidFill>
                <a:effectLst/>
                <a:latin typeface="Lucida Grande" panose="020B0600040502020204" pitchFamily="34" charset="0"/>
              </a:rPr>
              <a:t> “But they do all their deeds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to</a:t>
            </a:r>
            <a:r>
              <a:rPr lang="en-US" dirty="0">
                <a:solidFill>
                  <a:srgbClr val="FF2500"/>
                </a:solidFill>
                <a:effectLst/>
                <a:latin typeface="Lucida Grande" panose="020B0600040502020204" pitchFamily="34" charset="0"/>
              </a:rPr>
              <a:t> be noticed by men; for they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broaden</a:t>
            </a:r>
            <a:r>
              <a:rPr lang="en-US" dirty="0">
                <a:solidFill>
                  <a:srgbClr val="FF2500"/>
                </a:solidFill>
                <a:effectLst/>
                <a:latin typeface="Lucida Grande" panose="020B0600040502020204" pitchFamily="34" charset="0"/>
              </a:rPr>
              <a:t>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phylacteries and lengthen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tassels of their garments.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6</a:t>
            </a:r>
            <a:r>
              <a:rPr lang="en-US" dirty="0">
                <a:solidFill>
                  <a:srgbClr val="FF2500"/>
                </a:solidFill>
                <a:effectLst/>
                <a:latin typeface="Lucida Grande" panose="020B0600040502020204" pitchFamily="34" charset="0"/>
              </a:rPr>
              <a:t> “They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love</a:t>
            </a:r>
            <a:r>
              <a:rPr lang="en-US" dirty="0">
                <a:solidFill>
                  <a:srgbClr val="FF2500"/>
                </a:solidFill>
                <a:effectLst/>
                <a:latin typeface="Lucida Grande" panose="020B0600040502020204" pitchFamily="34" charset="0"/>
              </a:rPr>
              <a:t> the place of honor at banquets and the chief seats in the synagogues,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7</a:t>
            </a:r>
            <a:r>
              <a:rPr lang="en-US" dirty="0">
                <a:solidFill>
                  <a:srgbClr val="FF2500"/>
                </a:solidFill>
                <a:effectLst/>
                <a:latin typeface="Lucida Grande" panose="020B0600040502020204" pitchFamily="34" charset="0"/>
              </a:rPr>
              <a:t> and respectful greetings in the marketplaces, and being called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Rabbi</a:t>
            </a:r>
            <a:r>
              <a:rPr lang="en-US" dirty="0">
                <a:solidFill>
                  <a:srgbClr val="FF2500"/>
                </a:solidFill>
                <a:effectLst/>
                <a:latin typeface="Lucida Grande" panose="020B0600040502020204" pitchFamily="34" charset="0"/>
              </a:rPr>
              <a:t> by men.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8</a:t>
            </a:r>
            <a:r>
              <a:rPr lang="en-US" dirty="0">
                <a:solidFill>
                  <a:srgbClr val="FF2500"/>
                </a:solidFill>
                <a:effectLst/>
                <a:latin typeface="Lucida Grande" panose="020B0600040502020204" pitchFamily="34" charset="0"/>
              </a:rPr>
              <a:t> “But </a:t>
            </a:r>
            <a:r>
              <a:rPr lang="en-US" baseline="30000" dirty="0">
                <a:solidFill>
                  <a:srgbClr val="FF2500"/>
                </a:solidFill>
                <a:effectLst/>
                <a:latin typeface="Lucida Grande" panose="020B0600040502020204" pitchFamily="34" charset="0"/>
              </a:rPr>
              <a:t>a</a:t>
            </a:r>
            <a:r>
              <a:rPr lang="en-US" dirty="0">
                <a:solidFill>
                  <a:srgbClr val="FF2500"/>
                </a:solidFill>
                <a:effectLst/>
                <a:latin typeface="Lucida Grande" panose="020B0600040502020204" pitchFamily="34" charset="0"/>
              </a:rPr>
              <a:t>do not be called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Rabbi</a:t>
            </a:r>
            <a:r>
              <a:rPr lang="en-US" dirty="0">
                <a:solidFill>
                  <a:srgbClr val="FF2500"/>
                </a:solidFill>
                <a:effectLst/>
                <a:latin typeface="Lucida Grande" panose="020B0600040502020204" pitchFamily="34" charset="0"/>
              </a:rPr>
              <a:t>; for One is your Teacher, and you are all brothers.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9</a:t>
            </a:r>
            <a:r>
              <a:rPr lang="en-US" dirty="0">
                <a:solidFill>
                  <a:srgbClr val="FF2500"/>
                </a:solidFill>
                <a:effectLst/>
                <a:latin typeface="Lucida Grande" panose="020B0600040502020204" pitchFamily="34" charset="0"/>
              </a:rPr>
              <a:t> “Do not call anyone on earth your father; for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One</a:t>
            </a:r>
            <a:r>
              <a:rPr lang="en-US" dirty="0">
                <a:solidFill>
                  <a:srgbClr val="FF2500"/>
                </a:solidFill>
                <a:effectLst/>
                <a:latin typeface="Lucida Grande" panose="020B0600040502020204" pitchFamily="34" charset="0"/>
              </a:rPr>
              <a:t> is your Father, He who is in heaven.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10</a:t>
            </a:r>
            <a:r>
              <a:rPr lang="en-US" dirty="0">
                <a:solidFill>
                  <a:srgbClr val="FF2500"/>
                </a:solidFill>
                <a:effectLst/>
                <a:latin typeface="Lucida Grande" panose="020B0600040502020204" pitchFamily="34" charset="0"/>
              </a:rPr>
              <a:t> “Do not be called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leaders; for One is your Leader, that is, Christ.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11</a:t>
            </a:r>
            <a:r>
              <a:rPr lang="en-US" dirty="0">
                <a:solidFill>
                  <a:srgbClr val="FF25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But</a:t>
            </a:r>
            <a:r>
              <a:rPr lang="en-US" dirty="0">
                <a:solidFill>
                  <a:srgbClr val="FF2500"/>
                </a:solidFill>
                <a:effectLst/>
                <a:latin typeface="Lucida Grande" panose="020B0600040502020204" pitchFamily="34" charset="0"/>
              </a:rPr>
              <a:t> the greatest among you shall be your servant.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12</a:t>
            </a:r>
            <a:r>
              <a:rPr lang="en-US" dirty="0">
                <a:solidFill>
                  <a:srgbClr val="FF25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Whoever</a:t>
            </a:r>
            <a:r>
              <a:rPr lang="en-US" dirty="0">
                <a:solidFill>
                  <a:srgbClr val="FF2500"/>
                </a:solidFill>
                <a:effectLst/>
                <a:latin typeface="Lucida Grande" panose="020B0600040502020204" pitchFamily="34" charset="0"/>
              </a:rPr>
              <a:t> exalts himself shall be humbled; and whoever humbles himself shall be exalted.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Eight Woes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23:13</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But</a:t>
            </a:r>
            <a:r>
              <a:rPr lang="en-US" dirty="0">
                <a:solidFill>
                  <a:srgbClr val="FF2500"/>
                </a:solidFill>
                <a:effectLst/>
                <a:latin typeface="Lucida Grande" panose="020B0600040502020204" pitchFamily="34" charset="0"/>
              </a:rPr>
              <a:t> woe to you, scribes and Pharisees, hypocrites,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because</a:t>
            </a:r>
            <a:r>
              <a:rPr lang="en-US" dirty="0">
                <a:solidFill>
                  <a:srgbClr val="FF2500"/>
                </a:solidFill>
                <a:effectLst/>
                <a:latin typeface="Lucida Grande" panose="020B0600040502020204" pitchFamily="34" charset="0"/>
              </a:rPr>
              <a:t> you shut off the kingdom of heaven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from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people; for you do not enter in yourselves, nor do you allow those who are entering to go in.</a:t>
            </a:r>
            <a:r>
              <a:rPr lang="en-US" dirty="0">
                <a:solidFill>
                  <a:srgbClr val="000000"/>
                </a:solidFill>
                <a:effectLst/>
                <a:latin typeface="Lucida Grande" panose="020B0600040502020204" pitchFamily="34" charset="0"/>
              </a:rPr>
              <a:t> </a:t>
            </a:r>
            <a:r>
              <a:rPr lang="en-US" b="1" dirty="0">
                <a:solidFill>
                  <a:srgbClr val="006699"/>
                </a:solidFill>
                <a:effectLst/>
                <a:latin typeface="Helvetica Neue" panose="02000503000000020004" pitchFamily="2" charset="0"/>
              </a:rPr>
              <a:t>Matt. 23:15</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“Woe to you, scribes and Pharisees, hypocrites, because you travel around on sea and land to make one </a:t>
            </a:r>
            <a:r>
              <a:rPr lang="en-US" baseline="30000" dirty="0">
                <a:solidFill>
                  <a:srgbClr val="FF2500"/>
                </a:solidFill>
                <a:effectLst/>
                <a:latin typeface="Lucida Grande" panose="020B0600040502020204" pitchFamily="34" charset="0"/>
              </a:rPr>
              <a:t>1a</a:t>
            </a:r>
            <a:r>
              <a:rPr lang="en-US" dirty="0">
                <a:solidFill>
                  <a:srgbClr val="FF2500"/>
                </a:solidFill>
                <a:effectLst/>
                <a:latin typeface="Lucida Grande" panose="020B0600040502020204" pitchFamily="34" charset="0"/>
              </a:rPr>
              <a:t>proselyte; and when he becomes one, you make him twice as much a son of </a:t>
            </a:r>
            <a:r>
              <a:rPr lang="en-US" baseline="30000" dirty="0">
                <a:solidFill>
                  <a:srgbClr val="FF2500"/>
                </a:solidFill>
                <a:effectLst/>
                <a:latin typeface="Lucida Grande" panose="020B0600040502020204" pitchFamily="34" charset="0"/>
              </a:rPr>
              <a:t>2b</a:t>
            </a:r>
            <a:r>
              <a:rPr lang="en-US" dirty="0">
                <a:solidFill>
                  <a:srgbClr val="FF2500"/>
                </a:solidFill>
                <a:effectLst/>
                <a:latin typeface="Lucida Grande" panose="020B0600040502020204" pitchFamily="34" charset="0"/>
              </a:rPr>
              <a:t>hell as yourselves.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23:16</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“Woe to you,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blind</a:t>
            </a:r>
            <a:r>
              <a:rPr lang="en-US" dirty="0">
                <a:solidFill>
                  <a:srgbClr val="FF2500"/>
                </a:solidFill>
                <a:effectLst/>
                <a:latin typeface="Lucida Grande" panose="020B0600040502020204" pitchFamily="34" charset="0"/>
              </a:rPr>
              <a:t> guides, who say,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Whoever</a:t>
            </a:r>
            <a:r>
              <a:rPr lang="en-US" dirty="0">
                <a:solidFill>
                  <a:srgbClr val="FF2500"/>
                </a:solidFill>
                <a:effectLst/>
                <a:latin typeface="Lucida Grande" panose="020B0600040502020204" pitchFamily="34" charset="0"/>
              </a:rPr>
              <a:t> swears by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temple, that is nothing; but whoever swears by the gold of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temple is obligated.’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17</a:t>
            </a:r>
            <a:r>
              <a:rPr lang="en-US" dirty="0">
                <a:solidFill>
                  <a:srgbClr val="FF2500"/>
                </a:solidFill>
                <a:effectLst/>
                <a:latin typeface="Lucida Grande" panose="020B0600040502020204" pitchFamily="34" charset="0"/>
              </a:rPr>
              <a:t> “You fools and blind men!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Which</a:t>
            </a:r>
            <a:r>
              <a:rPr lang="en-US" dirty="0">
                <a:solidFill>
                  <a:srgbClr val="FF2500"/>
                </a:solidFill>
                <a:effectLst/>
                <a:latin typeface="Lucida Grande" panose="020B0600040502020204" pitchFamily="34" charset="0"/>
              </a:rPr>
              <a:t> is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more important, the gold or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temple that sanctified the gold?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18</a:t>
            </a:r>
            <a:r>
              <a:rPr lang="en-US" dirty="0">
                <a:solidFill>
                  <a:srgbClr val="FF2500"/>
                </a:solidFill>
                <a:effectLst/>
                <a:latin typeface="Lucida Grande" panose="020B0600040502020204" pitchFamily="34" charset="0"/>
              </a:rPr>
              <a:t> “And, ‘Whoever swears by the altar, that is nothing, but whoever swears by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offering on it, he is obligated.’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19</a:t>
            </a:r>
            <a:r>
              <a:rPr lang="en-US" dirty="0">
                <a:solidFill>
                  <a:srgbClr val="FF2500"/>
                </a:solidFill>
                <a:effectLst/>
                <a:latin typeface="Lucida Grande" panose="020B0600040502020204" pitchFamily="34" charset="0"/>
              </a:rPr>
              <a:t> “You blind men,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which</a:t>
            </a:r>
            <a:r>
              <a:rPr lang="en-US" dirty="0">
                <a:solidFill>
                  <a:srgbClr val="FF2500"/>
                </a:solidFill>
                <a:effectLst/>
                <a:latin typeface="Lucida Grande" panose="020B0600040502020204" pitchFamily="34" charset="0"/>
              </a:rPr>
              <a:t> is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more important,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offering, or the altar that sanctifies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offering?</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20</a:t>
            </a:r>
            <a:r>
              <a:rPr lang="en-US" dirty="0">
                <a:solidFill>
                  <a:srgbClr val="FF2500"/>
                </a:solidFill>
                <a:effectLst/>
                <a:latin typeface="Lucida Grande" panose="020B0600040502020204" pitchFamily="34" charset="0"/>
              </a:rPr>
              <a:t> “Therefore,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whoever swears by the altar, swears both by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the altar and by everything on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21</a:t>
            </a:r>
            <a:r>
              <a:rPr lang="en-US" dirty="0">
                <a:solidFill>
                  <a:srgbClr val="FF2500"/>
                </a:solidFill>
                <a:effectLst/>
                <a:latin typeface="Lucida Grande" panose="020B0600040502020204" pitchFamily="34" charset="0"/>
              </a:rPr>
              <a:t> “And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whoever swears by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temple, swears both by </a:t>
            </a:r>
            <a:r>
              <a:rPr lang="en-US" baseline="30000" dirty="0">
                <a:solidFill>
                  <a:srgbClr val="FF2500"/>
                </a:solidFill>
                <a:effectLst/>
                <a:latin typeface="Lucida Grande" panose="020B0600040502020204" pitchFamily="34" charset="0"/>
              </a:rPr>
              <a:t>3</a:t>
            </a:r>
            <a:r>
              <a:rPr lang="en-US" dirty="0">
                <a:solidFill>
                  <a:srgbClr val="FF2500"/>
                </a:solidFill>
                <a:effectLst/>
                <a:latin typeface="Lucida Grande" panose="020B0600040502020204" pitchFamily="34" charset="0"/>
              </a:rPr>
              <a:t>the temple and by Him who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dwells</a:t>
            </a:r>
            <a:r>
              <a:rPr lang="en-US" dirty="0">
                <a:solidFill>
                  <a:srgbClr val="FF2500"/>
                </a:solidFill>
                <a:effectLst/>
                <a:latin typeface="Lucida Grande" panose="020B0600040502020204" pitchFamily="34" charset="0"/>
              </a:rPr>
              <a:t> within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22</a:t>
            </a:r>
            <a:r>
              <a:rPr lang="en-US" dirty="0">
                <a:solidFill>
                  <a:srgbClr val="FF2500"/>
                </a:solidFill>
                <a:effectLst/>
                <a:latin typeface="Lucida Grande" panose="020B0600040502020204" pitchFamily="34" charset="0"/>
              </a:rPr>
              <a:t> “And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whoever swears by heaven,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swears</a:t>
            </a:r>
            <a:r>
              <a:rPr lang="en-US" dirty="0">
                <a:solidFill>
                  <a:srgbClr val="FF2500"/>
                </a:solidFill>
                <a:effectLst/>
                <a:latin typeface="Lucida Grande" panose="020B0600040502020204" pitchFamily="34" charset="0"/>
              </a:rPr>
              <a:t> both by the throne of God and by Him who sits upon it.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23:23</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Woe</a:t>
            </a:r>
            <a:r>
              <a:rPr lang="en-US" dirty="0">
                <a:solidFill>
                  <a:srgbClr val="FF2500"/>
                </a:solidFill>
                <a:effectLst/>
                <a:latin typeface="Lucida Grande" panose="020B0600040502020204" pitchFamily="34" charset="0"/>
              </a:rPr>
              <a:t> to you, scribes and Pharisees, hypocrites! For you tithe mint and dill and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cummin, and have neglected the weightier provisions of the law: justice and mercy and faithfulness; but these are the things you should have done without neglecting the others.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24</a:t>
            </a:r>
            <a:r>
              <a:rPr lang="en-US" dirty="0">
                <a:solidFill>
                  <a:srgbClr val="FF2500"/>
                </a:solidFill>
                <a:effectLst/>
                <a:latin typeface="Lucida Grande" panose="020B0600040502020204" pitchFamily="34" charset="0"/>
              </a:rPr>
              <a:t> “You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blind</a:t>
            </a:r>
            <a:r>
              <a:rPr lang="en-US" dirty="0">
                <a:solidFill>
                  <a:srgbClr val="FF2500"/>
                </a:solidFill>
                <a:effectLst/>
                <a:latin typeface="Lucida Grande" panose="020B0600040502020204" pitchFamily="34" charset="0"/>
              </a:rPr>
              <a:t> guides, who strain out a gnat and swallow a camel!</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23:25</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“Woe to you, scribes and Pharisees, hypocrites! For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you</a:t>
            </a:r>
            <a:r>
              <a:rPr lang="en-US" dirty="0">
                <a:solidFill>
                  <a:srgbClr val="FF2500"/>
                </a:solidFill>
                <a:effectLst/>
                <a:latin typeface="Lucida Grande" panose="020B0600040502020204" pitchFamily="34" charset="0"/>
              </a:rPr>
              <a:t> clean the outside of the cup and of the dish, but inside they are full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of robbery and self-indulgence.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26</a:t>
            </a:r>
            <a:r>
              <a:rPr lang="en-US" dirty="0">
                <a:solidFill>
                  <a:srgbClr val="FF2500"/>
                </a:solidFill>
                <a:effectLst/>
                <a:latin typeface="Lucida Grande" panose="020B0600040502020204" pitchFamily="34" charset="0"/>
              </a:rPr>
              <a:t> “You blind Pharisee, first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clean</a:t>
            </a:r>
            <a:r>
              <a:rPr lang="en-US" dirty="0">
                <a:solidFill>
                  <a:srgbClr val="FF2500"/>
                </a:solidFill>
                <a:effectLst/>
                <a:latin typeface="Lucida Grande" panose="020B0600040502020204" pitchFamily="34" charset="0"/>
              </a:rPr>
              <a:t> the inside of the cup and of the dish, so that the outside of it may become clean also.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23:27</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Woe</a:t>
            </a:r>
            <a:r>
              <a:rPr lang="en-US" dirty="0">
                <a:solidFill>
                  <a:srgbClr val="FF2500"/>
                </a:solidFill>
                <a:effectLst/>
                <a:latin typeface="Lucida Grande" panose="020B0600040502020204" pitchFamily="34" charset="0"/>
              </a:rPr>
              <a:t> to you, scribes and Pharisees, hypocrites! For you are like whitewashed tombs which on the outside appear beautiful, but inside they are full of dead men’s bones and all uncleanness.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28</a:t>
            </a:r>
            <a:r>
              <a:rPr lang="en-US" dirty="0">
                <a:solidFill>
                  <a:srgbClr val="FF2500"/>
                </a:solidFill>
                <a:effectLst/>
                <a:latin typeface="Lucida Grande" panose="020B0600040502020204" pitchFamily="34" charset="0"/>
              </a:rPr>
              <a:t> “So you, too, outwardly appear righteous to men, but inwardly you are full of hypocrisy and lawlessness.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Woe</a:t>
            </a:r>
            <a:r>
              <a:rPr lang="en-US" dirty="0">
                <a:solidFill>
                  <a:srgbClr val="FF2500"/>
                </a:solidFill>
                <a:effectLst/>
                <a:latin typeface="Lucida Grande" panose="020B0600040502020204" pitchFamily="34" charset="0"/>
              </a:rPr>
              <a:t> to you, scribes and Pharisees, hypocrites! For you build the tombs of the prophets and adorn the monuments of the righteous,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and say, ‘If we had been living in the days of our fathers, we would not have been partners with them in shedding the blood of the prophets.’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“So you testify against yourselves, that you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are</a:t>
            </a:r>
            <a:r>
              <a:rPr lang="en-US" dirty="0">
                <a:solidFill>
                  <a:srgbClr val="FF2500"/>
                </a:solidFill>
                <a:effectLst/>
                <a:latin typeface="Lucida Grande" panose="020B0600040502020204" pitchFamily="34" charset="0"/>
              </a:rPr>
              <a:t>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sons of those who murdered the prophets.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“Fill up, then, the measure of the guilt of your fathers.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33</a:t>
            </a:r>
            <a:r>
              <a:rPr lang="en-US" dirty="0">
                <a:solidFill>
                  <a:srgbClr val="FF2500"/>
                </a:solidFill>
                <a:effectLst/>
                <a:latin typeface="Lucida Grande" panose="020B0600040502020204" pitchFamily="34" charset="0"/>
              </a:rPr>
              <a:t> “You serpents,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you</a:t>
            </a:r>
            <a:r>
              <a:rPr lang="en-US" dirty="0">
                <a:solidFill>
                  <a:srgbClr val="FF2500"/>
                </a:solidFill>
                <a:effectLst/>
                <a:latin typeface="Lucida Grande" panose="020B0600040502020204" pitchFamily="34" charset="0"/>
              </a:rPr>
              <a:t> brood of vipers, how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will you escape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sentence of </a:t>
            </a:r>
            <a:r>
              <a:rPr lang="en-US" baseline="30000" dirty="0">
                <a:solidFill>
                  <a:srgbClr val="FF2500"/>
                </a:solidFill>
                <a:effectLst/>
                <a:latin typeface="Lucida Grande" panose="020B0600040502020204" pitchFamily="34" charset="0"/>
              </a:rPr>
              <a:t>3b</a:t>
            </a:r>
            <a:r>
              <a:rPr lang="en-US" dirty="0">
                <a:solidFill>
                  <a:srgbClr val="FF2500"/>
                </a:solidFill>
                <a:effectLst/>
                <a:latin typeface="Lucida Grande" panose="020B0600040502020204" pitchFamily="34" charset="0"/>
              </a:rPr>
              <a:t>hell?</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23:34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Therefore</a:t>
            </a:r>
            <a:r>
              <a:rPr lang="en-US" dirty="0">
                <a:solidFill>
                  <a:srgbClr val="FF2500"/>
                </a:solidFill>
                <a:effectLst/>
                <a:latin typeface="Lucida Grande" panose="020B0600040502020204" pitchFamily="34" charset="0"/>
              </a:rPr>
              <a:t>, behold,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I</a:t>
            </a:r>
            <a:r>
              <a:rPr lang="en-US" dirty="0">
                <a:solidFill>
                  <a:srgbClr val="FF2500"/>
                </a:solidFill>
                <a:effectLst/>
                <a:latin typeface="Lucida Grande" panose="020B0600040502020204" pitchFamily="34" charset="0"/>
              </a:rPr>
              <a:t> am sending you prophets and wise men and scribes; some of them you will kill and crucify, and some of them you will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scourge</a:t>
            </a:r>
            <a:r>
              <a:rPr lang="en-US" dirty="0">
                <a:solidFill>
                  <a:srgbClr val="FF2500"/>
                </a:solidFill>
                <a:effectLst/>
                <a:latin typeface="Lucida Grande" panose="020B0600040502020204" pitchFamily="34" charset="0"/>
              </a:rPr>
              <a:t> in your synagogues, and </a:t>
            </a:r>
            <a:r>
              <a:rPr lang="en-US" baseline="30000" dirty="0" err="1">
                <a:solidFill>
                  <a:srgbClr val="FF2500"/>
                </a:solidFill>
                <a:effectLst/>
                <a:latin typeface="Lucida Grande" panose="020B0600040502020204" pitchFamily="34" charset="0"/>
              </a:rPr>
              <a:t>d</a:t>
            </a:r>
            <a:r>
              <a:rPr lang="en-US" dirty="0" err="1">
                <a:solidFill>
                  <a:srgbClr val="FF2500"/>
                </a:solidFill>
                <a:effectLst/>
                <a:latin typeface="Lucida Grande" panose="020B0600040502020204" pitchFamily="34" charset="0"/>
              </a:rPr>
              <a:t>persecute</a:t>
            </a:r>
            <a:r>
              <a:rPr lang="en-US" dirty="0">
                <a:solidFill>
                  <a:srgbClr val="FF2500"/>
                </a:solidFill>
                <a:effectLst/>
                <a:latin typeface="Lucida Grande" panose="020B0600040502020204" pitchFamily="34" charset="0"/>
              </a:rPr>
              <a:t> from city to city,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35</a:t>
            </a:r>
            <a:r>
              <a:rPr lang="en-US" dirty="0">
                <a:solidFill>
                  <a:srgbClr val="FF2500"/>
                </a:solidFill>
                <a:effectLst/>
                <a:latin typeface="Lucida Grande" panose="020B0600040502020204" pitchFamily="34" charset="0"/>
              </a:rPr>
              <a:t> so that upon you may fall the guilt of all the righteous blood shed on earth, from the blood of righteous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Abel</a:t>
            </a:r>
            <a:r>
              <a:rPr lang="en-US" dirty="0">
                <a:solidFill>
                  <a:srgbClr val="FF2500"/>
                </a:solidFill>
                <a:effectLst/>
                <a:latin typeface="Lucida Grande" panose="020B0600040502020204" pitchFamily="34" charset="0"/>
              </a:rPr>
              <a:t> to the blood of Zechariah, the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son</a:t>
            </a:r>
            <a:r>
              <a:rPr lang="en-US" dirty="0">
                <a:solidFill>
                  <a:srgbClr val="FF2500"/>
                </a:solidFill>
                <a:effectLst/>
                <a:latin typeface="Lucida Grande" panose="020B0600040502020204" pitchFamily="34" charset="0"/>
              </a:rPr>
              <a:t> of </a:t>
            </a:r>
            <a:r>
              <a:rPr lang="en-US" dirty="0" err="1">
                <a:solidFill>
                  <a:srgbClr val="FF2500"/>
                </a:solidFill>
                <a:effectLst/>
                <a:latin typeface="Lucida Grande" panose="020B0600040502020204" pitchFamily="34" charset="0"/>
              </a:rPr>
              <a:t>Berechiah</a:t>
            </a:r>
            <a:r>
              <a:rPr lang="en-US" dirty="0">
                <a:solidFill>
                  <a:srgbClr val="FF2500"/>
                </a:solidFill>
                <a:effectLst/>
                <a:latin typeface="Lucida Grande" panose="020B0600040502020204" pitchFamily="34" charset="0"/>
              </a:rPr>
              <a:t>, whom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you</a:t>
            </a:r>
            <a:r>
              <a:rPr lang="en-US" dirty="0">
                <a:solidFill>
                  <a:srgbClr val="FF2500"/>
                </a:solidFill>
                <a:effectLst/>
                <a:latin typeface="Lucida Grande" panose="020B0600040502020204" pitchFamily="34" charset="0"/>
              </a:rPr>
              <a:t> murdered between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temple and the altar.</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36</a:t>
            </a:r>
            <a:r>
              <a:rPr lang="en-US" dirty="0">
                <a:solidFill>
                  <a:srgbClr val="FF2500"/>
                </a:solidFill>
                <a:effectLst/>
                <a:latin typeface="Lucida Grande" panose="020B0600040502020204" pitchFamily="34" charset="0"/>
              </a:rPr>
              <a:t> “Truly I say to you, all these things will come upon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this</a:t>
            </a:r>
            <a:r>
              <a:rPr lang="en-US" dirty="0">
                <a:solidFill>
                  <a:srgbClr val="FF2500"/>
                </a:solidFill>
                <a:effectLst/>
                <a:latin typeface="Lucida Grande" panose="020B0600040502020204" pitchFamily="34" charset="0"/>
              </a:rPr>
              <a:t> generation.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Lament over Jerusalem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23:37</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Jerusalem</a:t>
            </a:r>
            <a:r>
              <a:rPr lang="en-US" dirty="0">
                <a:solidFill>
                  <a:srgbClr val="FF2500"/>
                </a:solidFill>
                <a:effectLst/>
                <a:latin typeface="Lucida Grande" panose="020B0600040502020204" pitchFamily="34" charset="0"/>
              </a:rPr>
              <a:t>, Jerusalem, who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kills</a:t>
            </a:r>
            <a:r>
              <a:rPr lang="en-US" dirty="0">
                <a:solidFill>
                  <a:srgbClr val="FF2500"/>
                </a:solidFill>
                <a:effectLst/>
                <a:latin typeface="Lucida Grande" panose="020B0600040502020204" pitchFamily="34" charset="0"/>
              </a:rPr>
              <a:t> the prophets and stones those who are sent to her! How often I wanted to gather your children together,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way a hen gathers her chicks under her wings, and you were unwilling.</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“Behold,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your</a:t>
            </a:r>
            <a:r>
              <a:rPr lang="en-US" dirty="0">
                <a:solidFill>
                  <a:srgbClr val="FF2500"/>
                </a:solidFill>
                <a:effectLst/>
                <a:latin typeface="Lucida Grande" panose="020B0600040502020204" pitchFamily="34" charset="0"/>
              </a:rPr>
              <a:t> house is being left to you desolate!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“For I say to you, from now on you will not see Me until you say,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BLESSED</a:t>
            </a:r>
            <a:r>
              <a:rPr lang="en-US" dirty="0">
                <a:solidFill>
                  <a:srgbClr val="FF2500"/>
                </a:solidFill>
                <a:effectLst/>
                <a:latin typeface="Lucida Grande" panose="020B0600040502020204" pitchFamily="34" charset="0"/>
              </a:rPr>
              <a:t> IS HE WHO COMES IN THE NAME OF THE LORD!’”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12:38</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In</a:t>
            </a:r>
            <a:r>
              <a:rPr lang="en-US" dirty="0">
                <a:solidFill>
                  <a:srgbClr val="000000"/>
                </a:solidFill>
                <a:effectLst/>
                <a:latin typeface="Lucida Grande" panose="020B0600040502020204" pitchFamily="34" charset="0"/>
              </a:rPr>
              <a:t> His teaching He was saying: </a:t>
            </a:r>
            <a:r>
              <a:rPr lang="en-US" dirty="0">
                <a:solidFill>
                  <a:srgbClr val="FF2500"/>
                </a:solidFill>
                <a:effectLst/>
                <a:latin typeface="Lucida Grande" panose="020B0600040502020204" pitchFamily="34" charset="0"/>
              </a:rPr>
              <a:t>“Beware of the scribes who like to walk around in long robes, and like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respectful</a:t>
            </a:r>
            <a:r>
              <a:rPr lang="en-US" dirty="0">
                <a:solidFill>
                  <a:srgbClr val="FF2500"/>
                </a:solidFill>
                <a:effectLst/>
                <a:latin typeface="Lucida Grande" panose="020B0600040502020204" pitchFamily="34" charset="0"/>
              </a:rPr>
              <a:t> greetings in the marketplaces,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and chief seats in the synagogues and places of honor at banquets,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0000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who</a:t>
            </a:r>
            <a:r>
              <a:rPr lang="en-US" dirty="0">
                <a:solidFill>
                  <a:srgbClr val="FF2500"/>
                </a:solidFill>
                <a:effectLst/>
                <a:latin typeface="Lucida Grande" panose="020B0600040502020204" pitchFamily="34" charset="0"/>
              </a:rPr>
              <a:t> devour widows’ houses, and for appearance’s sake offer long prayers; these will receive greater condemnation.”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20:45</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And</a:t>
            </a:r>
            <a:r>
              <a:rPr lang="en-US" dirty="0">
                <a:solidFill>
                  <a:srgbClr val="000000"/>
                </a:solidFill>
                <a:effectLst/>
                <a:latin typeface="Lucida Grande" panose="020B0600040502020204" pitchFamily="34" charset="0"/>
              </a:rPr>
              <a:t> while all the people were listening, He said to the disciples, </a:t>
            </a:r>
            <a:r>
              <a:rPr lang="en-US" b="1" baseline="30000" dirty="0">
                <a:solidFill>
                  <a:srgbClr val="006699"/>
                </a:solidFill>
                <a:effectLst/>
                <a:latin typeface="Helvetica Neue" panose="02000503000000020004" pitchFamily="2" charset="0"/>
              </a:rPr>
              <a:t>46</a:t>
            </a:r>
            <a:r>
              <a:rPr lang="en-US" dirty="0">
                <a:solidFill>
                  <a:srgbClr val="FF2500"/>
                </a:solidFill>
                <a:effectLst/>
                <a:latin typeface="Lucida Grande" panose="020B0600040502020204" pitchFamily="34" charset="0"/>
              </a:rPr>
              <a:t> “Beware of the scribes,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who</a:t>
            </a:r>
            <a:r>
              <a:rPr lang="en-US" dirty="0">
                <a:solidFill>
                  <a:srgbClr val="FF2500"/>
                </a:solidFill>
                <a:effectLst/>
                <a:latin typeface="Lucida Grande" panose="020B0600040502020204" pitchFamily="34" charset="0"/>
              </a:rPr>
              <a:t> like to walk around in long robes, and love respectful greetings in the marketplaces, and chief seats in the synagogues and places of honor at banquets,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47</a:t>
            </a:r>
            <a:r>
              <a:rPr lang="en-US" dirty="0">
                <a:solidFill>
                  <a:srgbClr val="FF2500"/>
                </a:solidFill>
                <a:effectLst/>
                <a:latin typeface="Lucida Grande" panose="020B0600040502020204" pitchFamily="34" charset="0"/>
              </a:rPr>
              <a:t> who devour widows’ houses, and for appearance’s sake offer long prayers. These will receive greater condemnation.”</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p:txBody>
      </p:sp>
      <p:sp>
        <p:nvSpPr>
          <p:cNvPr id="4" name="Slide Number Placeholder 3"/>
          <p:cNvSpPr>
            <a:spLocks noGrp="1"/>
          </p:cNvSpPr>
          <p:nvPr>
            <p:ph type="sldNum" sz="quarter" idx="5"/>
          </p:nvPr>
        </p:nvSpPr>
        <p:spPr/>
        <p:txBody>
          <a:bodyPr/>
          <a:lstStyle/>
          <a:p>
            <a:fld id="{C655B0B5-E42E-4986-80AC-A7650ED7D9A5}" type="slidenum">
              <a:rPr lang="en-GB" smtClean="0"/>
              <a:t>119</a:t>
            </a:fld>
            <a:endParaRPr lang="en-GB"/>
          </a:p>
        </p:txBody>
      </p:sp>
    </p:spTree>
    <p:extLst>
      <p:ext uri="{BB962C8B-B14F-4D97-AF65-F5344CB8AC3E}">
        <p14:creationId xmlns:p14="http://schemas.microsoft.com/office/powerpoint/2010/main" val="226558203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The Widow’s Mites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12:41</a:t>
            </a:r>
            <a:r>
              <a:rPr lang="en-US" dirty="0">
                <a:effectLst/>
                <a:latin typeface="Lucida Grande" panose="020B0600040502020204" pitchFamily="34" charset="0"/>
              </a:rPr>
              <a:t>   And He sat down opposite the treasury, and began observing how the people were putting money into the treasury; and many rich people were putting in large sums. </a:t>
            </a:r>
            <a:r>
              <a:rPr lang="en-US" b="1" baseline="30000" dirty="0">
                <a:solidFill>
                  <a:srgbClr val="006699"/>
                </a:solidFill>
                <a:effectLst/>
                <a:latin typeface="Helvetica Neue" panose="02000503000000020004" pitchFamily="2" charset="0"/>
              </a:rPr>
              <a:t>42</a:t>
            </a:r>
            <a:r>
              <a:rPr lang="en-US" dirty="0">
                <a:effectLst/>
                <a:latin typeface="Lucida Grande" panose="020B0600040502020204" pitchFamily="34" charset="0"/>
              </a:rPr>
              <a:t> A poor widow came and put in two </a:t>
            </a:r>
            <a:r>
              <a:rPr lang="en-US" baseline="30000" dirty="0">
                <a:effectLst/>
                <a:latin typeface="Lucida Grande" panose="020B0600040502020204" pitchFamily="34" charset="0"/>
              </a:rPr>
              <a:t>1</a:t>
            </a:r>
            <a:r>
              <a:rPr lang="en-US" dirty="0">
                <a:effectLst/>
                <a:latin typeface="Lucida Grande" panose="020B0600040502020204" pitchFamily="34" charset="0"/>
              </a:rPr>
              <a:t>small copper coins, which amount to a cent. </a:t>
            </a:r>
            <a:r>
              <a:rPr lang="en-US" b="1" baseline="30000" dirty="0">
                <a:solidFill>
                  <a:srgbClr val="006699"/>
                </a:solidFill>
                <a:effectLst/>
                <a:latin typeface="Helvetica Neue" panose="02000503000000020004" pitchFamily="2" charset="0"/>
              </a:rPr>
              <a:t>43</a:t>
            </a:r>
            <a:r>
              <a:rPr lang="en-US" dirty="0">
                <a:effectLst/>
                <a:latin typeface="Lucida Grande" panose="020B0600040502020204" pitchFamily="34" charset="0"/>
              </a:rPr>
              <a:t> Calling His disciples to Him, He said to them, </a:t>
            </a:r>
            <a:r>
              <a:rPr lang="en-US" dirty="0">
                <a:solidFill>
                  <a:srgbClr val="FF2500"/>
                </a:solidFill>
                <a:effectLst/>
                <a:latin typeface="Lucida Grande" panose="020B0600040502020204" pitchFamily="34" charset="0"/>
              </a:rPr>
              <a:t>“Truly I say to you, this poor widow put in more than all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contributors to the treasury;</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44</a:t>
            </a:r>
            <a:r>
              <a:rPr lang="en-US" dirty="0">
                <a:solidFill>
                  <a:srgbClr val="FF2500"/>
                </a:solidFill>
                <a:effectLst/>
                <a:latin typeface="Lucida Grande" panose="020B0600040502020204" pitchFamily="34" charset="0"/>
              </a:rPr>
              <a:t> for they all put in out of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surplus, but she, out of her poverty, put in all she owned,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all she had to live on.”</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The Widow’s Gift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21:1</a:t>
            </a:r>
            <a:r>
              <a:rPr lang="en-US" dirty="0">
                <a:solidFill>
                  <a:srgbClr val="000000"/>
                </a:solidFill>
                <a:effectLst/>
                <a:latin typeface="Lucida Grande" panose="020B0600040502020204" pitchFamily="34" charset="0"/>
              </a:rPr>
              <a:t>   And He looked up and saw the rich putting their gifts into the treasury. </a:t>
            </a:r>
            <a:r>
              <a:rPr lang="en-US" b="1" baseline="30000" dirty="0">
                <a:solidFill>
                  <a:srgbClr val="006699"/>
                </a:solidFill>
                <a:effectLst/>
                <a:latin typeface="Helvetica Neue" panose="02000503000000020004" pitchFamily="2" charset="0"/>
              </a:rPr>
              <a:t>2</a:t>
            </a:r>
            <a:r>
              <a:rPr lang="en-US" dirty="0">
                <a:solidFill>
                  <a:srgbClr val="000000"/>
                </a:solidFill>
                <a:effectLst/>
                <a:latin typeface="Lucida Grande" panose="020B0600040502020204" pitchFamily="34" charset="0"/>
              </a:rPr>
              <a:t> And He saw a poor widow putting in two small copper coins. </a:t>
            </a:r>
            <a:r>
              <a:rPr lang="en-US" b="1" baseline="30000" dirty="0">
                <a:solidFill>
                  <a:srgbClr val="006699"/>
                </a:solidFill>
                <a:effectLst/>
                <a:latin typeface="Helvetica Neue" panose="02000503000000020004" pitchFamily="2" charset="0"/>
              </a:rPr>
              <a:t>3</a:t>
            </a:r>
            <a:r>
              <a:rPr lang="en-US" dirty="0">
                <a:solidFill>
                  <a:srgbClr val="000000"/>
                </a:solidFill>
                <a:effectLst/>
                <a:latin typeface="Lucida Grande" panose="020B0600040502020204" pitchFamily="34" charset="0"/>
              </a:rPr>
              <a:t> And He said, </a:t>
            </a:r>
            <a:r>
              <a:rPr lang="en-US" dirty="0">
                <a:solidFill>
                  <a:srgbClr val="FF2500"/>
                </a:solidFill>
                <a:effectLst/>
                <a:latin typeface="Lucida Grande" panose="020B0600040502020204" pitchFamily="34" charset="0"/>
              </a:rPr>
              <a:t>“Truly I say to you, this poor widow put in more than all of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for they all out of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surplus put into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offering; but she out of her poverty put in all </a:t>
            </a:r>
            <a:r>
              <a:rPr lang="en-US" baseline="30000" dirty="0">
                <a:solidFill>
                  <a:srgbClr val="FF2500"/>
                </a:solidFill>
                <a:effectLst/>
                <a:latin typeface="Lucida Grande" panose="020B0600040502020204" pitchFamily="34" charset="0"/>
              </a:rPr>
              <a:t>3</a:t>
            </a:r>
            <a:r>
              <a:rPr lang="en-US" dirty="0">
                <a:solidFill>
                  <a:srgbClr val="FF2500"/>
                </a:solidFill>
                <a:effectLst/>
                <a:latin typeface="Lucida Grande" panose="020B0600040502020204" pitchFamily="34" charset="0"/>
              </a:rPr>
              <a:t>that she had to live on.”</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120</a:t>
            </a:fld>
            <a:endParaRPr lang="en-GB"/>
          </a:p>
        </p:txBody>
      </p:sp>
    </p:spTree>
    <p:extLst>
      <p:ext uri="{BB962C8B-B14F-4D97-AF65-F5344CB8AC3E}">
        <p14:creationId xmlns:p14="http://schemas.microsoft.com/office/powerpoint/2010/main" val="305409551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0364886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AA5FD4-125E-1543-B8E0-42703000C70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Who is the Anointed One? Jesus!</a:t>
            </a:r>
          </a:p>
          <a:p>
            <a:r>
              <a:rPr lang="en-US" dirty="0">
                <a:latin typeface="Times New Roman" charset="0"/>
                <a:ea typeface="ＭＳ Ｐゴシック" charset="0"/>
                <a:cs typeface="ＭＳ Ｐゴシック" charset="0"/>
              </a:rPr>
              <a:t>Who is the ruler of verse 26? Titus!</a:t>
            </a:r>
          </a:p>
          <a:p>
            <a:r>
              <a:rPr lang="en-US" dirty="0">
                <a:latin typeface="Times New Roman" charset="0"/>
                <a:ea typeface="ＭＳ Ｐゴシック" charset="0"/>
                <a:cs typeface="ＭＳ Ｐゴシック" charset="0"/>
              </a:rPr>
              <a:t>Who is the ruler of verse 27? Antichrist!</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CBD3E6-3F73-1146-A857-A8F7BAD6981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5714" name="Rectangle 2"/>
          <p:cNvSpPr>
            <a:spLocks noGrp="1" noRot="1" noChangeAspect="1" noChangeArrowheads="1" noTextEdit="1"/>
          </p:cNvSpPr>
          <p:nvPr>
            <p:ph type="sldImg"/>
          </p:nvPr>
        </p:nvSpPr>
        <p:spPr>
          <a:ln/>
        </p:spPr>
      </p:sp>
      <p:sp>
        <p:nvSpPr>
          <p:cNvPr id="75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CBE0D-C4FB-234C-A8CD-54D0A07FEED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AC1573-CF9D-EF4E-A49F-90FFBB70D19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7762" name="Rectangle 2"/>
          <p:cNvSpPr>
            <a:spLocks noGrp="1" noRot="1" noChangeAspect="1" noChangeArrowheads="1" noTextEdit="1"/>
          </p:cNvSpPr>
          <p:nvPr>
            <p:ph type="sldImg"/>
          </p:nvPr>
        </p:nvSpPr>
        <p:spPr>
          <a:ln/>
        </p:spPr>
      </p:sp>
      <p:sp>
        <p:nvSpPr>
          <p:cNvPr id="75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Cf. Slides 38-39 </a:t>
            </a:r>
          </a:p>
        </p:txBody>
      </p:sp>
      <p:sp>
        <p:nvSpPr>
          <p:cNvPr id="4" name="Slide Number Placeholder 3"/>
          <p:cNvSpPr>
            <a:spLocks noGrp="1"/>
          </p:cNvSpPr>
          <p:nvPr>
            <p:ph type="sldNum" sz="quarter" idx="5"/>
          </p:nvPr>
        </p:nvSpPr>
        <p:spPr/>
        <p:txBody>
          <a:bodyPr/>
          <a:lstStyle/>
          <a:p>
            <a:fld id="{C655B0B5-E42E-4986-80AC-A7650ED7D9A5}" type="slidenum">
              <a:rPr lang="en-GB" smtClean="0"/>
              <a:t>16</a:t>
            </a:fld>
            <a:endParaRPr lang="en-GB"/>
          </a:p>
        </p:txBody>
      </p:sp>
    </p:spTree>
    <p:extLst>
      <p:ext uri="{BB962C8B-B14F-4D97-AF65-F5344CB8AC3E}">
        <p14:creationId xmlns:p14="http://schemas.microsoft.com/office/powerpoint/2010/main" val="9421276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7931273-8000-044B-B81E-FEDF7DB6ABC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spcBef>
                <a:spcPct val="0"/>
              </a:spcBef>
            </a:pPr>
            <a:r>
              <a:rPr lang="en-US" sz="2400" dirty="0">
                <a:latin typeface="Times New Roman" charset="0"/>
                <a:ea typeface="ＭＳ Ｐゴシック" charset="0"/>
                <a:cs typeface="ＭＳ Ｐゴシック" charset="0"/>
              </a:rPr>
              <a:t>John leaves out the many details of Passion Week noted in the Synoptics except his anointing and Triumphal Entry, choosing instead to highlight the prediction of his death and the unbelief of the leaders. He also places the anointing BEFORE the Triumphal Entry whereas Matthew and Mark place it afterwards.</a:t>
            </a:r>
          </a:p>
          <a:p>
            <a:pPr>
              <a:spcBef>
                <a:spcPct val="0"/>
              </a:spcBef>
            </a:pPr>
            <a:r>
              <a:rPr lang="en-US" sz="2400" dirty="0">
                <a:latin typeface="Times New Roman" charset="0"/>
                <a:ea typeface="ＭＳ Ｐゴシック" charset="0"/>
                <a:cs typeface="ＭＳ Ｐゴシック" charset="0"/>
              </a:rPr>
              <a:t>____________</a:t>
            </a:r>
          </a:p>
          <a:p>
            <a:pPr>
              <a:spcBef>
                <a:spcPct val="0"/>
              </a:spcBef>
            </a:pPr>
            <a:r>
              <a:rPr lang="en-US" sz="2400" dirty="0">
                <a:latin typeface="Times New Roman" charset="0"/>
                <a:ea typeface="ＭＳ Ｐゴシック" charset="0"/>
                <a:cs typeface="ＭＳ Ｐゴシック" charset="0"/>
              </a:rPr>
              <a:t>Common-438</a:t>
            </a:r>
          </a:p>
          <a:p>
            <a:pPr>
              <a:spcBef>
                <a:spcPct val="0"/>
              </a:spcBef>
            </a:pPr>
            <a:r>
              <a:rPr lang="en-US" sz="2400" dirty="0">
                <a:latin typeface="Times New Roman" charset="0"/>
                <a:ea typeface="ＭＳ Ｐゴシック" charset="0"/>
                <a:cs typeface="ＭＳ Ｐゴシック" charset="0"/>
              </a:rPr>
              <a:t>LC-07-Official Presentation-3</a:t>
            </a:r>
          </a:p>
          <a:p>
            <a:pPr eaLnBrk="1" hangingPunct="1"/>
            <a:r>
              <a:rPr lang="en-US" sz="2400" dirty="0">
                <a:latin typeface="Times New Roman" charset="0"/>
                <a:ea typeface="ＭＳ Ｐゴシック" charset="0"/>
                <a:cs typeface="ＭＳ Ｐゴシック" charset="0"/>
              </a:rPr>
              <a:t>NS-01-Matt15-28-slide 183</a:t>
            </a:r>
          </a:p>
          <a:p>
            <a:pPr eaLnBrk="1" hangingPunct="1"/>
            <a:r>
              <a:rPr lang="en-US" sz="2400" dirty="0">
                <a:latin typeface="Times New Roman" charset="0"/>
                <a:ea typeface="ＭＳ Ｐゴシック" charset="0"/>
                <a:cs typeface="ＭＳ Ｐゴシック" charset="0"/>
              </a:rPr>
              <a:t>NS-02-Mark9-16-slide 130</a:t>
            </a:r>
          </a:p>
          <a:p>
            <a:pPr eaLnBrk="1" hangingPunct="1"/>
            <a:r>
              <a:rPr lang="en-US" sz="2400" dirty="0">
                <a:latin typeface="Times New Roman" charset="0"/>
                <a:ea typeface="ＭＳ Ｐゴシック" charset="0"/>
                <a:cs typeface="ＭＳ Ｐゴシック" charset="0"/>
              </a:rPr>
              <a:t>NS-03-Luke13-24-slide 104</a:t>
            </a:r>
          </a:p>
          <a:p>
            <a:pPr eaLnBrk="1" hangingPunct="1"/>
            <a:r>
              <a:rPr lang="en-US" sz="2400" dirty="0">
                <a:latin typeface="Times New Roman" charset="0"/>
                <a:ea typeface="ＭＳ Ｐゴシック" charset="0"/>
                <a:cs typeface="ＭＳ Ｐゴシック" charset="0"/>
              </a:rPr>
              <a:t>NS-04-John12-21-slide 4</a:t>
            </a:r>
          </a:p>
          <a:p>
            <a:pPr>
              <a:spcBef>
                <a:spcPct val="0"/>
              </a:spcBef>
            </a:pPr>
            <a:endParaRPr lang="en-US" sz="2400" dirty="0">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Daniel 9:27 notes that Jesus will be presented to the nation and then cut off or die. </a:t>
            </a:r>
          </a:p>
        </p:txBody>
      </p:sp>
      <p:sp>
        <p:nvSpPr>
          <p:cNvPr id="4" name="Slide Number Placeholder 3"/>
          <p:cNvSpPr>
            <a:spLocks noGrp="1"/>
          </p:cNvSpPr>
          <p:nvPr>
            <p:ph type="sldNum" sz="quarter" idx="5"/>
          </p:nvPr>
        </p:nvSpPr>
        <p:spPr/>
        <p:txBody>
          <a:bodyPr/>
          <a:lstStyle/>
          <a:p>
            <a:fld id="{C655B0B5-E42E-4986-80AC-A7650ED7D9A5}" type="slidenum">
              <a:rPr lang="en-GB" smtClean="0"/>
              <a:t>19</a:t>
            </a:fld>
            <a:endParaRPr lang="en-GB"/>
          </a:p>
        </p:txBody>
      </p:sp>
    </p:spTree>
    <p:extLst>
      <p:ext uri="{BB962C8B-B14F-4D97-AF65-F5344CB8AC3E}">
        <p14:creationId xmlns:p14="http://schemas.microsoft.com/office/powerpoint/2010/main" val="426293896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1D810E-AC1E-5B49-B084-9E989CFE07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4619858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r>
              <a:rPr lang="en-US" dirty="0">
                <a:cs typeface="+mn-cs"/>
              </a:rPr>
              <a:t>Psalm 118:26</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antiquity and is seen in both the OT (e.g., Zephaniah) and the NT (1 Thess) where the central teaching appears in the middle of each writing.</a:t>
            </a:r>
          </a:p>
          <a:p>
            <a:endParaRPr lang="en-US" dirty="0"/>
          </a:p>
          <a:p>
            <a:r>
              <a:rPr lang="en-US" dirty="0"/>
              <a:t>Small Group Assignment: Explain this slide to your group member(s) and have the others explain it back.</a:t>
            </a:r>
          </a:p>
          <a:p>
            <a:endParaRPr lang="en-US" dirty="0"/>
          </a:p>
          <a:p>
            <a:r>
              <a:rPr lang="en-US" dirty="0"/>
              <a:t>After the beginning events of stages 1-3, Jesus also gets farther away from his Jewish roots in Judea (4), to go to the Samaritans (5), and even farther to Galilee (6), where most Gentiles lived. He ministered to Jews in Galilee, of course, but this climatic period was the focus of his ministry.</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9276975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Palm Sunday</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is an interesting name for the day,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it?</a:t>
            </a:r>
            <a:r>
              <a:rPr lang="en-SG" dirty="0">
                <a:effectLst/>
              </a:rPr>
              <a:t> </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02616014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0243"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We know that today recalls the palm branches waved at Jesus as he entered Jerusalem at the beginning of his last week of his life.  Yet the focus really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the </a:t>
            </a:r>
            <a:r>
              <a:rPr lang="en-US" sz="1200" i="1" kern="1200" dirty="0">
                <a:solidFill>
                  <a:schemeClr val="tx1"/>
                </a:solidFill>
                <a:effectLst/>
                <a:latin typeface="+mn-lt"/>
                <a:ea typeface="+mn-ea"/>
                <a:cs typeface="+mn-cs"/>
              </a:rPr>
              <a:t>tree</a:t>
            </a:r>
            <a:r>
              <a:rPr lang="en-US" sz="1200" kern="1200" dirty="0">
                <a:solidFill>
                  <a:schemeClr val="tx1"/>
                </a:solidFill>
                <a:effectLst/>
                <a:latin typeface="+mn-lt"/>
                <a:ea typeface="+mn-ea"/>
                <a:cs typeface="+mn-cs"/>
              </a:rPr>
              <a:t> palms, but the </a:t>
            </a:r>
            <a:r>
              <a:rPr lang="en-US" sz="1200" i="1" kern="1200" dirty="0">
                <a:solidFill>
                  <a:schemeClr val="tx1"/>
                </a:solidFill>
                <a:effectLst/>
                <a:latin typeface="+mn-lt"/>
                <a:ea typeface="+mn-ea"/>
                <a:cs typeface="+mn-cs"/>
              </a:rPr>
              <a:t>hand</a:t>
            </a:r>
            <a:r>
              <a:rPr lang="en-US" sz="1200" kern="1200" dirty="0">
                <a:solidFill>
                  <a:schemeClr val="tx1"/>
                </a:solidFill>
                <a:effectLst/>
                <a:latin typeface="+mn-lt"/>
                <a:ea typeface="+mn-ea"/>
                <a:cs typeface="+mn-cs"/>
              </a:rPr>
              <a:t> palms of Jesus that would stretch out on a cross but a few days later. </a:t>
            </a:r>
            <a:endParaRPr lang="en-US" dirty="0">
              <a:latin typeface="Calibri" charset="0"/>
            </a:endParaRPr>
          </a:p>
        </p:txBody>
      </p:sp>
      <p:sp>
        <p:nvSpPr>
          <p:cNvPr id="10244"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8DFD0D-7E45-3B40-BB26-E6844740DDC0}"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1828084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solidFill>
                  <a:srgbClr val="006699"/>
                </a:solidFill>
                <a:effectLst/>
                <a:latin typeface="Helvetica Neue" panose="02000503000000020004" pitchFamily="2" charset="0"/>
              </a:rPr>
              <a:t>John 11:55</a:t>
            </a:r>
            <a:r>
              <a:rPr lang="en-US" b="0" dirty="0">
                <a:effectLst/>
                <a:latin typeface="Lucida Grande" panose="020B0600040502020204" pitchFamily="34" charset="0"/>
              </a:rPr>
              <a:t>    It was now almost time for the Jewish Passover celebration, and many people from all over the country arrived in Jerusalem several days early so they could go through the purification ceremony before Passover began. </a:t>
            </a:r>
            <a:r>
              <a:rPr lang="en-US" b="0" baseline="30000" dirty="0">
                <a:solidFill>
                  <a:srgbClr val="006699"/>
                </a:solidFill>
                <a:effectLst/>
                <a:latin typeface="Helvetica Neue" panose="02000503000000020004" pitchFamily="2" charset="0"/>
              </a:rPr>
              <a:t>56</a:t>
            </a:r>
            <a:r>
              <a:rPr lang="en-US" b="0" dirty="0">
                <a:effectLst/>
                <a:latin typeface="Lucida Grande" panose="020B0600040502020204" pitchFamily="34" charset="0"/>
              </a:rPr>
              <a:t> They kept looking for Jesus, but as they stood around in the Temple, they said to each other, “What do you think? He won’t come for Passover, will he?” </a:t>
            </a:r>
            <a:r>
              <a:rPr lang="en-US" b="0" baseline="30000" dirty="0">
                <a:solidFill>
                  <a:srgbClr val="006699"/>
                </a:solidFill>
                <a:effectLst/>
                <a:latin typeface="Helvetica Neue" panose="02000503000000020004" pitchFamily="2" charset="0"/>
              </a:rPr>
              <a:t>57</a:t>
            </a:r>
            <a:r>
              <a:rPr lang="en-US" b="0" dirty="0">
                <a:effectLst/>
                <a:latin typeface="Lucida Grande" panose="020B0600040502020204" pitchFamily="34" charset="0"/>
              </a:rPr>
              <a:t> Meanwhile, the leading priests and Pharisees had publicly ordered that anyone seeing Jesus must report it immediately so they could arrest him.</a:t>
            </a:r>
          </a:p>
          <a:p>
            <a:endParaRPr lang="en-US" b="0" dirty="0">
              <a:effectLst/>
              <a:latin typeface="Lucida Grande" panose="020B0600040502020204" pitchFamily="34" charset="0"/>
            </a:endParaRPr>
          </a:p>
          <a:p>
            <a:r>
              <a:rPr lang="en-US" b="0" dirty="0">
                <a:solidFill>
                  <a:srgbClr val="006699"/>
                </a:solidFill>
                <a:effectLst/>
                <a:latin typeface="Helvetica Neue" panose="02000503000000020004" pitchFamily="2" charset="0"/>
              </a:rPr>
              <a:t>John 12:1</a:t>
            </a:r>
            <a:r>
              <a:rPr lang="en-US" b="0" dirty="0">
                <a:effectLst/>
                <a:latin typeface="Lucida Grande" panose="020B0600040502020204" pitchFamily="34" charset="0"/>
              </a:rPr>
              <a:t>    Six days before the Passover celebration began, Jesus arrived in Bethany, the home of Lazarus—the man he had raised from the dead.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John 12:9</a:t>
            </a:r>
            <a:r>
              <a:rPr lang="en-US" b="0" dirty="0">
                <a:effectLst/>
                <a:latin typeface="Lucida Grande" panose="020B0600040502020204" pitchFamily="34" charset="0"/>
              </a:rPr>
              <a:t>    When all the people heard of Jesus’ arrival, they flocked to see him and also to see Lazarus, the man Jesus had raised from the dead. </a:t>
            </a:r>
            <a:r>
              <a:rPr lang="en-US" b="0" baseline="30000" dirty="0">
                <a:solidFill>
                  <a:srgbClr val="006699"/>
                </a:solidFill>
                <a:effectLst/>
                <a:latin typeface="Helvetica Neue" panose="02000503000000020004" pitchFamily="2" charset="0"/>
              </a:rPr>
              <a:t>10</a:t>
            </a:r>
            <a:r>
              <a:rPr lang="en-US" b="0" dirty="0">
                <a:effectLst/>
                <a:latin typeface="Lucida Grande" panose="020B0600040502020204" pitchFamily="34" charset="0"/>
              </a:rPr>
              <a:t> Then the leading priests decided to kill Lazarus, too, </a:t>
            </a:r>
            <a:r>
              <a:rPr lang="en-US" b="0" baseline="30000" dirty="0">
                <a:solidFill>
                  <a:srgbClr val="006699"/>
                </a:solidFill>
                <a:effectLst/>
                <a:latin typeface="Helvetica Neue" panose="02000503000000020004" pitchFamily="2" charset="0"/>
              </a:rPr>
              <a:t>11</a:t>
            </a:r>
            <a:r>
              <a:rPr lang="en-US" b="0" dirty="0">
                <a:effectLst/>
                <a:latin typeface="Lucida Grande" panose="020B0600040502020204" pitchFamily="34" charset="0"/>
              </a:rPr>
              <a:t> for it was because of him that many of the people had deserted them and believed in Jesus.</a:t>
            </a:r>
          </a:p>
          <a:p>
            <a:endParaRPr lang="en-US" b="0" dirty="0">
              <a:effectLst/>
              <a:latin typeface="Lucida Grande" panose="020B0600040502020204" pitchFamily="34" charset="0"/>
            </a:endParaRPr>
          </a:p>
          <a:p>
            <a:r>
              <a:rPr lang="en-US" b="0" dirty="0">
                <a:effectLst/>
                <a:latin typeface="Lucida Grande" panose="020B0600040502020204" pitchFamily="34" charset="0"/>
              </a:rPr>
              <a:t>Mary of Bethany later anointed Jesus at Bethany (covered in LC-08-Preparation for the Death of the King </a:t>
            </a:r>
            <a:r>
              <a:rPr lang="en-US" sz="1200" b="0">
                <a:effectLst/>
                <a:latin typeface="Times New Roman" panose="02020603050405020304" pitchFamily="18" charset="0"/>
                <a:ea typeface="Times New Roman" panose="02020603050405020304" pitchFamily="18" charset="0"/>
              </a:rPr>
              <a:t>§ 153</a:t>
            </a:r>
            <a:r>
              <a:rPr lang="en-US" b="0" dirty="0">
                <a:effectLst/>
                <a:latin typeface="Lucida Grande" panose="020B0600040502020204" pitchFamily="34" charset="0"/>
              </a:rPr>
              <a:t>), as it did not occur until after the Triumphal Entry. This is supported by the following:</a:t>
            </a:r>
          </a:p>
          <a:p>
            <a:r>
              <a:rPr lang="en-US" b="0" dirty="0">
                <a:effectLst/>
                <a:latin typeface="Lucida Grande" panose="020B0600040502020204" pitchFamily="34" charset="0"/>
              </a:rPr>
              <a:t>• Matthew 21 records the Triumphal Entry, but Mary does not anoint Jesus until Matt 26:6-13.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 Mark 11 records the Triumphal Entry, but Mary does not anoint Jesus until Mark 14:3-9.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 Luke 19:29-44 records the Triumphal Entry, but Mary does not anoint Jesus in Luke's gospel. Only the sinful unnamed woman anoints Jesus much before the Passion Week in Luke 7.</a:t>
            </a:r>
          </a:p>
        </p:txBody>
      </p:sp>
      <p:sp>
        <p:nvSpPr>
          <p:cNvPr id="4" name="Slide Number Placeholder 3"/>
          <p:cNvSpPr>
            <a:spLocks noGrp="1"/>
          </p:cNvSpPr>
          <p:nvPr>
            <p:ph type="sldNum" sz="quarter" idx="5"/>
          </p:nvPr>
        </p:nvSpPr>
        <p:spPr/>
        <p:txBody>
          <a:bodyPr/>
          <a:lstStyle/>
          <a:p>
            <a:fld id="{C655B0B5-E42E-4986-80AC-A7650ED7D9A5}" type="slidenum">
              <a:rPr lang="en-GB" smtClean="0"/>
              <a:t>5</a:t>
            </a:fld>
            <a:endParaRPr lang="en-GB"/>
          </a:p>
        </p:txBody>
      </p:sp>
    </p:spTree>
    <p:extLst>
      <p:ext uri="{BB962C8B-B14F-4D97-AF65-F5344CB8AC3E}">
        <p14:creationId xmlns:p14="http://schemas.microsoft.com/office/powerpoint/2010/main" val="333264195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Tree palms were but a prelude to the cross</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717555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Even the alternate name—Triumphant Entry—is also perplexing</a:t>
            </a:r>
            <a:r>
              <a:rPr lang="en-SG" sz="1200" kern="1200" dirty="0">
                <a:solidFill>
                  <a:schemeClr val="tx1"/>
                </a:solidFill>
                <a:effectLst/>
                <a:latin typeface="+mn-lt"/>
                <a:ea typeface="+mn-ea"/>
                <a:cs typeface="+mn-cs"/>
              </a:rPr>
              <a:t>.</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415273631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True, Jesus rode into Jesus and the crowds cheered his arrival.</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358040330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Matthew 21:9 says the crowds that went ahead of him and those that followed shouted,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to the Song of David!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Blessed is he who comes in the name of the Lord!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in the highest!</a:t>
            </a:r>
            <a:r>
              <a:rPr lang="mr-IN" sz="1200" kern="1200" dirty="0">
                <a:solidFill>
                  <a:schemeClr val="tx1"/>
                </a:solidFill>
                <a:effectLst/>
                <a:latin typeface="+mn-lt"/>
                <a:ea typeface="+mn-ea"/>
                <a:cs typeface="+mn-cs"/>
              </a:rPr>
              <a:t>"</a:t>
            </a:r>
            <a:r>
              <a:rPr lang="en-SG" dirty="0">
                <a:effectLst/>
              </a:rPr>
              <a:t> </a:t>
            </a:r>
          </a:p>
          <a:p>
            <a:pPr>
              <a:spcBef>
                <a:spcPct val="0"/>
              </a:spcBef>
            </a:pPr>
            <a:endParaRPr lang="en-SG" dirty="0">
              <a:effectLst/>
              <a:latin typeface="Calibri" charset="0"/>
            </a:endParaRPr>
          </a:p>
          <a:p>
            <a:r>
              <a:rPr lang="en-US" b="1" dirty="0">
                <a:solidFill>
                  <a:srgbClr val="006699"/>
                </a:solidFill>
                <a:effectLst/>
                <a:latin typeface="Helvetica Neue" panose="02000503000000020004" pitchFamily="2" charset="0"/>
              </a:rPr>
              <a:t>Psa. 118:22</a:t>
            </a:r>
            <a:r>
              <a:rPr lang="en-US" dirty="0">
                <a:effectLst/>
                <a:latin typeface="Lucida Grande" panose="020B0600040502020204" pitchFamily="34" charset="0"/>
              </a:rPr>
              <a:t>    The stone that the builders rejected</a:t>
            </a:r>
          </a:p>
          <a:p>
            <a:r>
              <a:rPr lang="en-US" dirty="0">
                <a:effectLst/>
                <a:latin typeface="Lucida Grande" panose="020B0600040502020204" pitchFamily="34" charset="0"/>
              </a:rPr>
              <a:t>has now become the cornerstone.</a:t>
            </a:r>
          </a:p>
          <a:p>
            <a:r>
              <a:rPr lang="en-US" b="1"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This is the LORD’s doing,</a:t>
            </a:r>
          </a:p>
          <a:p>
            <a:r>
              <a:rPr lang="en-US" dirty="0">
                <a:effectLst/>
                <a:latin typeface="Lucida Grande" panose="020B0600040502020204" pitchFamily="34" charset="0"/>
              </a:rPr>
              <a:t>and it is wonderful to see.</a:t>
            </a:r>
          </a:p>
          <a:p>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This is the day the LORD has made.</a:t>
            </a:r>
          </a:p>
          <a:p>
            <a:r>
              <a:rPr lang="en-US" dirty="0">
                <a:effectLst/>
                <a:latin typeface="Lucida Grande" panose="020B0600040502020204" pitchFamily="34" charset="0"/>
              </a:rPr>
              <a:t>We will rejoice and be glad in it.</a:t>
            </a:r>
          </a:p>
          <a:p>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Please, LORD, please save us.</a:t>
            </a:r>
          </a:p>
          <a:p>
            <a:r>
              <a:rPr lang="en-US" dirty="0">
                <a:effectLst/>
                <a:latin typeface="Lucida Grande" panose="020B0600040502020204" pitchFamily="34" charset="0"/>
              </a:rPr>
              <a:t>Please, LORD, please give us success.</a:t>
            </a:r>
          </a:p>
          <a:p>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Bless the one who comes in the name of the LORD.</a:t>
            </a:r>
          </a:p>
          <a:p>
            <a:r>
              <a:rPr lang="en-US" dirty="0">
                <a:effectLst/>
                <a:latin typeface="Lucida Grande" panose="020B0600040502020204" pitchFamily="34" charset="0"/>
              </a:rPr>
              <a:t>We bless you from the house of the LORD.</a:t>
            </a:r>
          </a:p>
          <a:p>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The LORD is God, shining upon us.</a:t>
            </a:r>
          </a:p>
          <a:p>
            <a:r>
              <a:rPr lang="en-US" dirty="0">
                <a:effectLst/>
                <a:latin typeface="Lucida Grande" panose="020B0600040502020204" pitchFamily="34" charset="0"/>
              </a:rPr>
              <a:t>Take the sacrifice and bind it with cords on the altar.</a:t>
            </a:r>
          </a:p>
          <a:p>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are my God, and I will praise you!</a:t>
            </a:r>
          </a:p>
          <a:p>
            <a:r>
              <a:rPr lang="en-US" dirty="0">
                <a:effectLst/>
                <a:latin typeface="Lucida Grande" panose="020B0600040502020204" pitchFamily="34" charset="0"/>
              </a:rPr>
              <a:t>You are my God, and I will exalt you!</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Psa. 118:29</a:t>
            </a:r>
            <a:r>
              <a:rPr lang="en-US" dirty="0">
                <a:effectLst/>
                <a:latin typeface="Lucida Grande" panose="020B0600040502020204" pitchFamily="34" charset="0"/>
              </a:rPr>
              <a:t>    Give thanks to the LORD, for he is good!</a:t>
            </a:r>
          </a:p>
          <a:p>
            <a:r>
              <a:rPr lang="en-US" dirty="0">
                <a:effectLst/>
                <a:latin typeface="Lucida Grande" panose="020B0600040502020204" pitchFamily="34" charset="0"/>
              </a:rPr>
              <a:t>His faithful love endures forever.</a:t>
            </a:r>
          </a:p>
          <a:p>
            <a:pPr>
              <a:spcBef>
                <a:spcPct val="0"/>
              </a:spcBef>
            </a:pP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03009497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p:cNvSpPr>
            <a:spLocks noGrp="1" noRot="1" noChangeAspect="1" noChangeArrowheads="1"/>
          </p:cNvSpPr>
          <p:nvPr>
            <p:ph type="sldImg"/>
          </p:nvPr>
        </p:nvSpPr>
        <p:spPr>
          <a:solidFill>
            <a:srgbClr val="FFFFFF"/>
          </a:solidFill>
          <a:ln/>
        </p:spPr>
      </p:sp>
      <p:sp>
        <p:nvSpPr>
          <p:cNvPr id="1638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b="1" dirty="0">
                <a:latin typeface="Calibri" panose="020F0502020204030204" pitchFamily="34" charset="0"/>
                <a:ea typeface="ＭＳ Ｐゴシック" charset="0"/>
                <a:cs typeface="Calibri" panose="020F0502020204030204" pitchFamily="34" charset="0"/>
              </a:rPr>
              <a:t>Common-400</a:t>
            </a:r>
          </a:p>
          <a:p>
            <a:pPr eaLnBrk="1" hangingPunct="1"/>
            <a:r>
              <a:rPr lang="en-US" dirty="0">
                <a:latin typeface="Times New Roman" charset="0"/>
                <a:ea typeface="ＭＳ Ｐゴシック" charset="0"/>
                <a:cs typeface="ＭＳ Ｐゴシック" charset="0"/>
              </a:rPr>
              <a:t>BE-38-Zechariah-126</a:t>
            </a:r>
          </a:p>
          <a:p>
            <a:pPr eaLnBrk="1" hangingPunct="1"/>
            <a:r>
              <a:rPr lang="en-US" dirty="0">
                <a:latin typeface="Calibri" panose="020F0502020204030204" pitchFamily="34" charset="0"/>
                <a:ea typeface="ＭＳ Ｐゴシック" charset="0"/>
                <a:cs typeface="Calibri" panose="020F0502020204030204" pitchFamily="34" charset="0"/>
              </a:rPr>
              <a:t>ES-13-Tribulation-19</a:t>
            </a:r>
            <a:endParaRPr lang="ar-SA"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ES-26-Restoration of Israel-299</a:t>
            </a:r>
          </a:p>
          <a:p>
            <a:pPr eaLnBrk="1" hangingPunct="1"/>
            <a:r>
              <a:rPr lang="en-US" dirty="0">
                <a:latin typeface="Calibri" panose="020F0502020204030204" pitchFamily="34" charset="0"/>
                <a:ea typeface="ＭＳ Ｐゴシック" charset="0"/>
                <a:cs typeface="Calibri" panose="020F0502020204030204" pitchFamily="34" charset="0"/>
              </a:rPr>
              <a:t>OS-26-Ezek1-39-slide 178</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OS-26-Ezek40-43-slide 86</a:t>
            </a:r>
            <a:endParaRPr lang="en-US"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OS-38-Zechariah-179</a:t>
            </a:r>
          </a:p>
          <a:p>
            <a:pPr eaLnBrk="1" hangingPunct="1"/>
            <a:r>
              <a:rPr lang="en-US" dirty="0">
                <a:latin typeface="Calibri" panose="020F0502020204030204" pitchFamily="34" charset="0"/>
                <a:ea typeface="ＭＳ Ｐゴシック" charset="0"/>
                <a:cs typeface="Calibri" panose="020F0502020204030204" pitchFamily="34" charset="0"/>
              </a:rPr>
              <a:t>LC-06-Official Presentation-49</a:t>
            </a:r>
          </a:p>
          <a:p>
            <a:pPr eaLnBrk="1" hangingPunct="1"/>
            <a:r>
              <a:rPr lang="en-US" dirty="0">
                <a:latin typeface="Calibri" panose="020F0502020204030204" pitchFamily="34" charset="0"/>
                <a:ea typeface="ＭＳ Ｐゴシック" charset="0"/>
                <a:cs typeface="Calibri" panose="020F0502020204030204" pitchFamily="34" charset="0"/>
              </a:rPr>
              <a:t>NS-01-Matt15-28-slide 112</a:t>
            </a:r>
          </a:p>
          <a:p>
            <a:pPr eaLnBrk="1" hangingPunct="1"/>
            <a:r>
              <a:rPr lang="en-US"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dirty="0">
                <a:latin typeface="Calibri" panose="020F0502020204030204" pitchFamily="34" charset="0"/>
                <a:ea typeface="ＭＳ Ｐゴシック" charset="0"/>
                <a:cs typeface="Calibri" panose="020F0502020204030204" pitchFamily="34" charset="0"/>
              </a:rPr>
              <a:t>NS-Acts1-2-slide 215</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Normally a king rode into the city as the victor over his enemies, while that very week would culminate in Jesus</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death on Friday, which we call Good Friday</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34798594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that name is equally puzzling.  Why is Good Friday called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good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a:t>
            </a:r>
            <a:r>
              <a:rPr lang="en-SG" dirty="0">
                <a:effectLst/>
              </a:rPr>
              <a:t> </a:t>
            </a:r>
          </a:p>
          <a:p>
            <a:r>
              <a:rPr lang="en-SG" dirty="0"/>
              <a:t>Our leader died on that day, so it seems strange to call the day </a:t>
            </a:r>
            <a:r>
              <a:rPr lang="mr-IN" dirty="0"/>
              <a:t>"</a:t>
            </a:r>
            <a:r>
              <a:rPr lang="en-SG" dirty="0"/>
              <a:t>good.</a:t>
            </a:r>
            <a:r>
              <a:rPr lang="mr-IN" dirty="0"/>
              <a:t>"</a:t>
            </a:r>
            <a:r>
              <a:rPr lang="en-SG" dirty="0"/>
              <a:t>  No other religion refers to the death of their leader as </a:t>
            </a:r>
            <a:r>
              <a:rPr lang="mr-IN" dirty="0"/>
              <a:t>"</a:t>
            </a:r>
            <a:r>
              <a:rPr lang="en-SG" dirty="0"/>
              <a:t>good.</a:t>
            </a:r>
            <a:r>
              <a:rPr lang="mr-IN" dirty="0"/>
              <a:t>"</a:t>
            </a:r>
            <a:endParaRPr lang="en-SG" dirty="0"/>
          </a:p>
          <a:p>
            <a:r>
              <a:rPr lang="en-SG" dirty="0"/>
              <a:t>We believe that his death was good.  How was that?</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47688905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Cleansing the Temple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21:12</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And</a:t>
            </a:r>
            <a:r>
              <a:rPr lang="en-US" dirty="0">
                <a:effectLst/>
                <a:latin typeface="Lucida Grande" panose="020B0600040502020204" pitchFamily="34" charset="0"/>
              </a:rPr>
              <a:t> Jesus entered the temple and drove out all those who were buying and selling in the temple, and overturned the tables of the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money</a:t>
            </a:r>
            <a:r>
              <a:rPr lang="en-US" dirty="0">
                <a:effectLst/>
                <a:latin typeface="Lucida Grande" panose="020B0600040502020204" pitchFamily="34" charset="0"/>
              </a:rPr>
              <a:t> changers and the seats of those who were selling </a:t>
            </a:r>
            <a:r>
              <a:rPr lang="en-US" baseline="30000" dirty="0" err="1">
                <a:effectLst/>
                <a:latin typeface="Lucida Grande" panose="020B0600040502020204" pitchFamily="34" charset="0"/>
              </a:rPr>
              <a:t>c</a:t>
            </a:r>
            <a:r>
              <a:rPr lang="en-US" dirty="0" err="1">
                <a:effectLst/>
                <a:latin typeface="Lucida Grande" panose="020B0600040502020204" pitchFamily="34" charset="0"/>
              </a:rPr>
              <a:t>doves</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And He *said to them, </a:t>
            </a:r>
            <a:r>
              <a:rPr lang="en-US" dirty="0">
                <a:solidFill>
                  <a:srgbClr val="FF2500"/>
                </a:solidFill>
                <a:effectLst/>
                <a:latin typeface="Lucida Grande" panose="020B0600040502020204" pitchFamily="34" charset="0"/>
              </a:rPr>
              <a:t>“It is written,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MY</a:t>
            </a:r>
            <a:r>
              <a:rPr lang="en-US" dirty="0">
                <a:solidFill>
                  <a:srgbClr val="FF2500"/>
                </a:solidFill>
                <a:effectLst/>
                <a:latin typeface="Lucida Grande" panose="020B0600040502020204" pitchFamily="34" charset="0"/>
              </a:rPr>
              <a:t> HOUSE SHALL BE CALLED A HOUSE OF PRAYER’; but you are making it a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ROBBERS</a:t>
            </a:r>
            <a:r>
              <a:rPr lang="en-US" dirty="0">
                <a:solidFill>
                  <a:srgbClr val="FF2500"/>
                </a:solidFill>
                <a:effectLst/>
                <a:latin typeface="Lucida Grande" panose="020B0600040502020204" pitchFamily="34" charset="0"/>
              </a:rPr>
              <a:t>’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DEN.”</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The Barren Fig Tree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21:18</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Now</a:t>
            </a:r>
            <a:r>
              <a:rPr lang="en-US" dirty="0">
                <a:effectLst/>
                <a:latin typeface="Lucida Grande" panose="020B0600040502020204" pitchFamily="34" charset="0"/>
              </a:rPr>
              <a:t> in the morning, when He was returning to the city, He became hungry. </a:t>
            </a:r>
            <a:r>
              <a:rPr lang="en-US" b="1" baseline="30000" dirty="0">
                <a:solidFill>
                  <a:srgbClr val="006699"/>
                </a:solidFill>
                <a:effectLst/>
                <a:latin typeface="Helvetica Neue" panose="02000503000000020004" pitchFamily="2" charset="0"/>
              </a:rPr>
              <a:t>19</a:t>
            </a:r>
            <a:r>
              <a:rPr lang="en-US" dirty="0">
                <a:effectLst/>
                <a:latin typeface="Lucida Grande" panose="020B0600040502020204" pitchFamily="34" charset="0"/>
              </a:rPr>
              <a:t> Seeing a lone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fig</a:t>
            </a:r>
            <a:r>
              <a:rPr lang="en-US" dirty="0">
                <a:effectLst/>
                <a:latin typeface="Lucida Grande" panose="020B0600040502020204" pitchFamily="34" charset="0"/>
              </a:rPr>
              <a:t> tree by the road, He came to it and found nothing on it except leaves only; and He *said to it, </a:t>
            </a:r>
            <a:r>
              <a:rPr lang="en-US" dirty="0">
                <a:solidFill>
                  <a:srgbClr val="FF2500"/>
                </a:solidFill>
                <a:effectLst/>
                <a:latin typeface="Lucida Grande" panose="020B0600040502020204" pitchFamily="34" charset="0"/>
              </a:rPr>
              <a:t>“No longer shall there ever be any fruit from you.”</a:t>
            </a:r>
            <a:r>
              <a:rPr lang="en-US" dirty="0">
                <a:effectLst/>
                <a:latin typeface="Lucida Grande" panose="020B0600040502020204" pitchFamily="34" charset="0"/>
              </a:rPr>
              <a:t> And at once the fig tree withered.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11:12</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On</a:t>
            </a:r>
            <a:r>
              <a:rPr lang="en-US" dirty="0">
                <a:effectLst/>
                <a:latin typeface="Lucida Grande" panose="020B0600040502020204" pitchFamily="34" charset="0"/>
              </a:rPr>
              <a:t> the next day, when they had left Bethany, He became hungry.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Seeing at a distance a fig tree in leaf, He went to see if perhaps He would find anything on it; and when He came to it, He found nothing but leaves, for it was not the season for figs.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He said to it, </a:t>
            </a:r>
            <a:r>
              <a:rPr lang="en-US" dirty="0">
                <a:solidFill>
                  <a:srgbClr val="FF2500"/>
                </a:solidFill>
                <a:effectLst/>
                <a:latin typeface="Lucida Grande" panose="020B0600040502020204" pitchFamily="34" charset="0"/>
              </a:rPr>
              <a:t>“May no one ever eat fruit from you again!”</a:t>
            </a:r>
            <a:r>
              <a:rPr lang="en-US" dirty="0">
                <a:effectLst/>
                <a:latin typeface="Lucida Grande" panose="020B0600040502020204" pitchFamily="34" charset="0"/>
              </a:rPr>
              <a:t> And His disciples were listening.</a:t>
            </a:r>
          </a:p>
          <a:p>
            <a:endParaRPr lang="en-US" dirty="0">
              <a:effectLst/>
              <a:latin typeface="Lucida Grande" panose="020B0600040502020204" pitchFamily="34" charset="0"/>
            </a:endParaRPr>
          </a:p>
          <a:p>
            <a:r>
              <a:rPr lang="en-US" dirty="0">
                <a:effectLst/>
                <a:latin typeface="Lucida Grande" panose="020B0600040502020204" pitchFamily="34" charset="0"/>
              </a:rPr>
              <a:t>Jesus Drives Money Changers from the Temple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11:15</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Then</a:t>
            </a:r>
            <a:r>
              <a:rPr lang="en-US" dirty="0">
                <a:effectLst/>
                <a:latin typeface="Lucida Grande" panose="020B0600040502020204" pitchFamily="34" charset="0"/>
              </a:rPr>
              <a:t> they *came to Jerusalem. And He entered the temple and began to drive out those who were buying and selling in the temple, and overturned the tables of the money changers and the seats of those who were selling </a:t>
            </a:r>
            <a:r>
              <a:rPr lang="en-US" baseline="30000" dirty="0">
                <a:effectLst/>
                <a:latin typeface="Lucida Grande" panose="020B0600040502020204" pitchFamily="34" charset="0"/>
              </a:rPr>
              <a:t>1</a:t>
            </a:r>
            <a:r>
              <a:rPr lang="en-US" dirty="0">
                <a:effectLst/>
                <a:latin typeface="Lucida Grande" panose="020B0600040502020204" pitchFamily="34" charset="0"/>
              </a:rPr>
              <a:t>doves;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and He would not permit anyone to carry </a:t>
            </a:r>
            <a:r>
              <a:rPr lang="en-US" baseline="30000" dirty="0">
                <a:effectLst/>
                <a:latin typeface="Lucida Grande" panose="020B0600040502020204" pitchFamily="34" charset="0"/>
              </a:rPr>
              <a:t>1</a:t>
            </a:r>
            <a:r>
              <a:rPr lang="en-US" dirty="0">
                <a:effectLst/>
                <a:latin typeface="Lucida Grande" panose="020B0600040502020204" pitchFamily="34" charset="0"/>
              </a:rPr>
              <a:t>merchandise through the temple.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And He began to teach and say to them, </a:t>
            </a:r>
            <a:r>
              <a:rPr lang="en-US" dirty="0">
                <a:solidFill>
                  <a:srgbClr val="FF2500"/>
                </a:solidFill>
                <a:effectLst/>
                <a:latin typeface="Lucida Grande" panose="020B0600040502020204" pitchFamily="34" charset="0"/>
              </a:rPr>
              <a:t>“Is it not written,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MY</a:t>
            </a:r>
            <a:r>
              <a:rPr lang="en-US" dirty="0">
                <a:solidFill>
                  <a:srgbClr val="FF2500"/>
                </a:solidFill>
                <a:effectLst/>
                <a:latin typeface="Lucida Grande" panose="020B0600040502020204" pitchFamily="34" charset="0"/>
              </a:rPr>
              <a:t> HOUSE SHALL BE CALLED A HOUSE OF PRAYER FOR ALL THE NATIONS’?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But</a:t>
            </a:r>
            <a:r>
              <a:rPr lang="en-US" dirty="0">
                <a:solidFill>
                  <a:srgbClr val="FF2500"/>
                </a:solidFill>
                <a:effectLst/>
                <a:latin typeface="Lucida Grande" panose="020B0600040502020204" pitchFamily="34" charset="0"/>
              </a:rPr>
              <a:t> you have made it a ROBBERS’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DEN.”</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The chief priests and the scribes heard this, and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began</a:t>
            </a:r>
            <a:r>
              <a:rPr lang="en-US" dirty="0">
                <a:effectLst/>
                <a:latin typeface="Lucida Grande" panose="020B0600040502020204" pitchFamily="34" charset="0"/>
              </a:rPr>
              <a:t> seeking how to destroy Him; for they were afraid of Him, for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the</a:t>
            </a:r>
            <a:r>
              <a:rPr lang="en-US" dirty="0">
                <a:effectLst/>
                <a:latin typeface="Lucida Grande" panose="020B0600040502020204" pitchFamily="34" charset="0"/>
              </a:rPr>
              <a:t> whole crowd was astonished at His teaching.</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Traders Driven from the Temple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19:45</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Jesus</a:t>
            </a:r>
            <a:r>
              <a:rPr lang="en-US" dirty="0">
                <a:solidFill>
                  <a:srgbClr val="000000"/>
                </a:solidFill>
                <a:effectLst/>
                <a:latin typeface="Lucida Grande" panose="020B0600040502020204" pitchFamily="34" charset="0"/>
              </a:rPr>
              <a:t> entered the temple and began to drive out those who were selling, </a:t>
            </a:r>
            <a:r>
              <a:rPr lang="en-US" b="1" baseline="30000" dirty="0">
                <a:solidFill>
                  <a:srgbClr val="006699"/>
                </a:solidFill>
                <a:effectLst/>
                <a:latin typeface="Helvetica Neue" panose="02000503000000020004" pitchFamily="2" charset="0"/>
              </a:rPr>
              <a:t>46</a:t>
            </a:r>
            <a:r>
              <a:rPr lang="en-US" dirty="0">
                <a:solidFill>
                  <a:srgbClr val="000000"/>
                </a:solidFill>
                <a:effectLst/>
                <a:latin typeface="Lucida Grande" panose="020B0600040502020204" pitchFamily="34" charset="0"/>
              </a:rPr>
              <a:t> saying to them, </a:t>
            </a:r>
            <a:r>
              <a:rPr lang="en-US" dirty="0">
                <a:solidFill>
                  <a:srgbClr val="FF2500"/>
                </a:solidFill>
                <a:effectLst/>
                <a:latin typeface="Lucida Grande" panose="020B0600040502020204" pitchFamily="34" charset="0"/>
              </a:rPr>
              <a:t>“It is written,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AND</a:t>
            </a:r>
            <a:r>
              <a:rPr lang="en-US" dirty="0">
                <a:solidFill>
                  <a:srgbClr val="FF2500"/>
                </a:solidFill>
                <a:effectLst/>
                <a:latin typeface="Lucida Grande" panose="020B0600040502020204" pitchFamily="34" charset="0"/>
              </a:rPr>
              <a:t> MY HOUSE SHALL BE A HOUSE OF PRAYER,’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but</a:t>
            </a:r>
            <a:r>
              <a:rPr lang="en-US" dirty="0">
                <a:solidFill>
                  <a:srgbClr val="FF2500"/>
                </a:solidFill>
                <a:effectLst/>
                <a:latin typeface="Lucida Grande" panose="020B0600040502020204" pitchFamily="34" charset="0"/>
              </a:rPr>
              <a:t> you have made it a ROBBERS’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DEN.”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19:47</a:t>
            </a:r>
            <a:r>
              <a:rPr lang="en-US" dirty="0">
                <a:effectLst/>
                <a:latin typeface="Lucida Grande" panose="020B0600040502020204" pitchFamily="34" charset="0"/>
              </a:rPr>
              <a:t>   And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He</a:t>
            </a:r>
            <a:r>
              <a:rPr lang="en-US" dirty="0">
                <a:effectLst/>
                <a:latin typeface="Lucida Grande" panose="020B0600040502020204" pitchFamily="34" charset="0"/>
              </a:rPr>
              <a:t> was teaching daily in the temple; but the chief priests and the scribes and the leading men among the people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were</a:t>
            </a:r>
            <a:r>
              <a:rPr lang="en-US" dirty="0">
                <a:effectLst/>
                <a:latin typeface="Lucida Grande" panose="020B0600040502020204" pitchFamily="34" charset="0"/>
              </a:rPr>
              <a:t> trying to destroy Him, </a:t>
            </a:r>
            <a:r>
              <a:rPr lang="en-US" b="1" baseline="30000" dirty="0">
                <a:solidFill>
                  <a:srgbClr val="006699"/>
                </a:solidFill>
                <a:effectLst/>
                <a:latin typeface="Helvetica Neue" panose="02000503000000020004" pitchFamily="2" charset="0"/>
              </a:rPr>
              <a:t>48</a:t>
            </a:r>
            <a:r>
              <a:rPr lang="en-US" dirty="0">
                <a:effectLst/>
                <a:latin typeface="Lucida Grande" panose="020B0600040502020204" pitchFamily="34" charset="0"/>
              </a:rPr>
              <a:t> and they could not find </a:t>
            </a:r>
            <a:r>
              <a:rPr lang="en-US" baseline="30000" dirty="0">
                <a:effectLst/>
                <a:latin typeface="Lucida Grande" panose="020B0600040502020204" pitchFamily="34" charset="0"/>
              </a:rPr>
              <a:t>1</a:t>
            </a:r>
            <a:r>
              <a:rPr lang="en-US" dirty="0">
                <a:effectLst/>
                <a:latin typeface="Lucida Grande" panose="020B0600040502020204" pitchFamily="34" charset="0"/>
              </a:rPr>
              <a:t>anything that they might do, for all the people were hanging on to </a:t>
            </a:r>
            <a:r>
              <a:rPr lang="en-US" baseline="30000" dirty="0">
                <a:effectLst/>
                <a:latin typeface="Lucida Grande" panose="020B0600040502020204" pitchFamily="34" charset="0"/>
              </a:rPr>
              <a:t>2</a:t>
            </a:r>
            <a:r>
              <a:rPr lang="en-US" dirty="0">
                <a:effectLst/>
                <a:latin typeface="Lucida Grande" panose="020B0600040502020204" pitchFamily="34" charset="0"/>
              </a:rPr>
              <a:t>every word He said. </a:t>
            </a: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53</a:t>
            </a:fld>
            <a:endParaRPr lang="en-GB"/>
          </a:p>
        </p:txBody>
      </p:sp>
    </p:spTree>
    <p:extLst>
      <p:ext uri="{BB962C8B-B14F-4D97-AF65-F5344CB8AC3E}">
        <p14:creationId xmlns:p14="http://schemas.microsoft.com/office/powerpoint/2010/main" val="397763631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cleansed the temple twice:</a:t>
            </a:r>
          </a:p>
          <a:p>
            <a:r>
              <a:rPr lang="en-US" dirty="0"/>
              <a:t>(1) Only John's gospel notes first time at the beginning of his ministry (John 2:13-24). This text is in the following slides.</a:t>
            </a:r>
          </a:p>
          <a:p>
            <a:r>
              <a:rPr lang="en-US" dirty="0"/>
              <a:t>(2) Three years later, Jesus had to do it all over once again, as noted in the Synoptics above.</a:t>
            </a:r>
          </a:p>
          <a:p>
            <a:r>
              <a:rPr lang="en-US" dirty="0"/>
              <a:t>___________</a:t>
            </a:r>
          </a:p>
          <a:p>
            <a:r>
              <a:rPr lang="en-US" dirty="0"/>
              <a:t>LC-07-Official Presentation-39</a:t>
            </a:r>
          </a:p>
          <a:p>
            <a:r>
              <a:rPr lang="en-US" dirty="0"/>
              <a:t>NS-01-Matt15-28—slide 134</a:t>
            </a:r>
          </a:p>
          <a:p>
            <a:r>
              <a:rPr lang="en-US" dirty="0"/>
              <a:t>NS-02-Mark9-16—slide 74</a:t>
            </a:r>
          </a:p>
          <a:p>
            <a:r>
              <a:rPr lang="en-US" dirty="0"/>
              <a:t>NS-03-Luke13-24—slide 123</a:t>
            </a:r>
          </a:p>
          <a:p>
            <a:r>
              <a:rPr lang="en-US" dirty="0"/>
              <a:t>NS-04-John1-11—slide 226</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79714878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2701912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began and ended the 70-year exile. </a:t>
            </a:r>
          </a:p>
          <a:p>
            <a:r>
              <a:rPr lang="en-US" dirty="0">
                <a:latin typeface="Times New Roman" charset="0"/>
                <a:ea typeface="ＭＳ Ｐゴシック" charset="0"/>
                <a:cs typeface="ＭＳ Ｐゴシック" charset="0"/>
              </a:rPr>
              <a:t>But we can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BE-27-Daniel-89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OB-13-Persians-46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Overviews-295,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OS-14-2Chron-308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OS-14-Reasons for Exile-54</a:t>
            </a:r>
          </a:p>
          <a:p>
            <a:r>
              <a:rPr lang="en-US" dirty="0">
                <a:cs typeface="ＭＳ Ｐゴシック" charset="0"/>
              </a:rPr>
              <a:t>OS-15-Ezra-14, 35</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OS-17-Esther-33</a:t>
            </a:r>
          </a:p>
          <a:p>
            <a:r>
              <a:rPr lang="en-US" b="0" dirty="0">
                <a:latin typeface="Times New Roman" charset="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42029974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22134795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1452600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44120663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53337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28817193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80297753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r>
              <a:rPr lang="en-US" dirty="0">
                <a:cs typeface="+mn-cs"/>
              </a:rPr>
              <a:t>John emphasizes the marketplace idea.</a:t>
            </a:r>
          </a:p>
          <a:p>
            <a:pPr defTabSz="457177">
              <a:defRPr/>
            </a:pPr>
            <a:r>
              <a:rPr lang="en-US" dirty="0">
                <a:cs typeface="+mn-cs"/>
              </a:rPr>
              <a:t>But the Synoptics note the purpose of the temple:</a:t>
            </a:r>
          </a:p>
          <a:p>
            <a:r>
              <a:rPr lang="en-US" dirty="0">
                <a:solidFill>
                  <a:srgbClr val="006699"/>
                </a:solidFill>
                <a:effectLst/>
                <a:latin typeface="Arial" panose="020B0604020202020204" pitchFamily="34" charset="0"/>
              </a:rPr>
              <a:t>Mark 11:17</a:t>
            </a:r>
            <a:r>
              <a:rPr lang="en-US" dirty="0">
                <a:solidFill>
                  <a:srgbClr val="000000"/>
                </a:solidFill>
                <a:effectLst/>
                <a:latin typeface="Arial" panose="020B0604020202020204" pitchFamily="34" charset="0"/>
              </a:rPr>
              <a:t> He said to them, </a:t>
            </a:r>
            <a:r>
              <a:rPr lang="en-US" dirty="0">
                <a:solidFill>
                  <a:srgbClr val="FF2500"/>
                </a:solidFill>
                <a:effectLst/>
                <a:latin typeface="Arial" panose="020B0604020202020204" pitchFamily="34" charset="0"/>
              </a:rPr>
              <a:t>“The Scriptures declare, ‘My Temple will be called a house of prayer for all nations,’ but you have turned it into a den of thieves.”</a:t>
            </a:r>
          </a:p>
          <a:p>
            <a:r>
              <a:rPr lang="en-US" dirty="0">
                <a:solidFill>
                  <a:srgbClr val="006699"/>
                </a:solidFill>
                <a:effectLst/>
                <a:latin typeface="Arial" panose="020B0604020202020204" pitchFamily="34" charset="0"/>
              </a:rPr>
              <a:t>Mark 11:18</a:t>
            </a:r>
            <a:r>
              <a:rPr lang="en-US" dirty="0">
                <a:effectLst/>
                <a:latin typeface="Arial" panose="020B0604020202020204" pitchFamily="34" charset="0"/>
              </a:rPr>
              <a:t>    When the leading priests and teachers of religious law heard what Jesus had done, they began planning how to kill him. But they were afraid of him because the people were so amazed at his teaching.</a:t>
            </a:r>
          </a:p>
          <a:p>
            <a:pPr defTabSz="457177">
              <a:defRPr/>
            </a:pPr>
            <a:endParaRPr lang="en-US" dirty="0">
              <a:cs typeface="+mn-cs"/>
            </a:endParaRPr>
          </a:p>
          <a:p>
            <a:pPr defTabSz="457177">
              <a:defRPr/>
            </a:pPr>
            <a:r>
              <a:rPr lang="en-US" dirty="0">
                <a:cs typeface="+mn-cs"/>
              </a:rPr>
              <a:t>Why this addition? What has changed in these three years?</a:t>
            </a:r>
          </a:p>
          <a:p>
            <a:pPr defTabSz="457177">
              <a:defRPr/>
            </a:pPr>
            <a:r>
              <a:rPr lang="en-US" dirty="0">
                <a:cs typeface="+mn-cs"/>
              </a:rPr>
              <a:t>He had not presented himself as king in John at the beginning of his ministry.</a:t>
            </a:r>
          </a:p>
          <a:p>
            <a:pPr defTabSz="457177">
              <a:defRPr/>
            </a:pPr>
            <a:r>
              <a:rPr lang="en-US" dirty="0">
                <a:cs typeface="+mn-cs"/>
              </a:rPr>
              <a:t>But at the end (Synoptics), Jesus had been rejected by the nation and spoke about reaching Gentiles.</a:t>
            </a:r>
          </a:p>
          <a:p>
            <a:pPr marL="0" marR="0" lvl="0" indent="0" algn="l" defTabSz="457177" rtl="0" eaLnBrk="1" fontAlgn="auto" latinLnBrk="0" hangingPunct="1">
              <a:lnSpc>
                <a:spcPct val="100000"/>
              </a:lnSpc>
              <a:spcBef>
                <a:spcPts val="0"/>
              </a:spcBef>
              <a:spcAft>
                <a:spcPts val="0"/>
              </a:spcAft>
              <a:buClrTx/>
              <a:buSzTx/>
              <a:buFontTx/>
              <a:buNone/>
              <a:tabLst/>
              <a:defRPr/>
            </a:pPr>
            <a:r>
              <a:rPr lang="en-US" dirty="0">
                <a:cs typeface="+mn-cs"/>
              </a:rPr>
              <a:t>This was to fulfill Solomon's prayer for the temple to reach Gentiles (1 Kings 8), which </a:t>
            </a:r>
            <a:r>
              <a:rPr lang="en-US" dirty="0">
                <a:effectLst/>
                <a:latin typeface="Lucida Grande" panose="020B0600040502020204" pitchFamily="34" charset="0"/>
              </a:rPr>
              <a:t>Isa 56:7; Jer 7:11 also prophesy.</a:t>
            </a:r>
          </a:p>
          <a:p>
            <a:pPr marL="0" marR="0" lvl="0" indent="0" algn="l" defTabSz="457177"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Is. 56:7</a:t>
            </a:r>
            <a:r>
              <a:rPr lang="en-US" dirty="0">
                <a:effectLst/>
                <a:latin typeface="Lucida Grande" panose="020B0600040502020204" pitchFamily="34" charset="0"/>
              </a:rPr>
              <a:t>  I will bring them to my holy mountain of Jerusalem</a:t>
            </a:r>
          </a:p>
          <a:p>
            <a:r>
              <a:rPr lang="en-US" dirty="0">
                <a:effectLst/>
                <a:latin typeface="Lucida Grande" panose="020B0600040502020204" pitchFamily="34" charset="0"/>
              </a:rPr>
              <a:t>and will fill them with joy in my house of prayer.</a:t>
            </a:r>
          </a:p>
          <a:p>
            <a:r>
              <a:rPr lang="en-US" dirty="0">
                <a:effectLst/>
                <a:latin typeface="Lucida Grande" panose="020B0600040502020204" pitchFamily="34" charset="0"/>
              </a:rPr>
              <a:t>I will accept their burnt offerings and sacrifices,</a:t>
            </a:r>
          </a:p>
          <a:p>
            <a:r>
              <a:rPr lang="en-US" dirty="0">
                <a:effectLst/>
                <a:latin typeface="Lucida Grande" panose="020B0600040502020204" pitchFamily="34" charset="0"/>
              </a:rPr>
              <a:t>because my Temple will be called a house of prayer for all nations.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Jer. 7:11</a:t>
            </a:r>
            <a:r>
              <a:rPr lang="en-US" dirty="0">
                <a:effectLst/>
                <a:latin typeface="Lucida Grande" panose="020B0600040502020204" pitchFamily="34" charset="0"/>
              </a:rPr>
              <a:t> Don’t you yourselves admit that this Temple, which bears my name, has become a den of thieves? Surely I see all the evil going on there. I, the LORD, have spoken!</a:t>
            </a:r>
          </a:p>
          <a:p>
            <a:pPr marL="0" marR="0" lvl="0" indent="0" algn="l" defTabSz="457177"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p:txBody>
      </p:sp>
    </p:spTree>
    <p:extLst>
      <p:ext uri="{BB962C8B-B14F-4D97-AF65-F5344CB8AC3E}">
        <p14:creationId xmlns:p14="http://schemas.microsoft.com/office/powerpoint/2010/main" val="4071225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85372643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57932765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36FADD-A434-C04B-BC45-93E5BEDCC3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The nearness of restoration compelled Daniel to confess God’s just judgment of Israel's sins and ask God to restore Jerusalem’s temple (9:3-19)</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2071763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2538100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51209631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19887924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7198208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7504101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NLT:</a:t>
            </a:r>
          </a:p>
          <a:p>
            <a:r>
              <a:rPr lang="en-US" b="1" dirty="0">
                <a:solidFill>
                  <a:srgbClr val="006699"/>
                </a:solidFill>
                <a:effectLst/>
                <a:latin typeface="Helvetica Neue" panose="02000503000000020004" pitchFamily="2" charset="0"/>
              </a:rPr>
              <a:t>John 12:20</a:t>
            </a:r>
            <a:r>
              <a:rPr lang="en-US" dirty="0">
                <a:effectLst/>
                <a:latin typeface="Lucida Grande" panose="020B0600040502020204" pitchFamily="34" charset="0"/>
              </a:rPr>
              <a:t>    Some Greeks who had come to Jerusalem for the Passover celebration </a:t>
            </a:r>
            <a:r>
              <a:rPr lang="en-US" b="1" baseline="30000" dirty="0">
                <a:solidFill>
                  <a:srgbClr val="006699"/>
                </a:solidFill>
                <a:effectLst/>
                <a:latin typeface="Helvetica Neue" panose="02000503000000020004" pitchFamily="2" charset="0"/>
              </a:rPr>
              <a:t>21</a:t>
            </a:r>
            <a:r>
              <a:rPr lang="en-US" dirty="0">
                <a:effectLst/>
                <a:latin typeface="Lucida Grande" panose="020B0600040502020204" pitchFamily="34" charset="0"/>
              </a:rPr>
              <a:t> paid a visit to Philip, who was from Bethsaida in Galilee. They said, “Sir, we want to meet Jesus.” </a:t>
            </a: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Philip told Andrew about it, and they went together to ask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12:23</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“Now the time has come for the Son of Man</a:t>
            </a:r>
            <a:r>
              <a:rPr lang="en-US" baseline="30000" dirty="0">
                <a:solidFill>
                  <a:srgbClr val="FF2500"/>
                </a:solidFill>
                <a:effectLst/>
                <a:latin typeface="Lucida Grande" panose="020B0600040502020204" pitchFamily="34" charset="0"/>
              </a:rPr>
              <a:t>a</a:t>
            </a:r>
            <a:r>
              <a:rPr lang="en-US" dirty="0">
                <a:solidFill>
                  <a:srgbClr val="FF2500"/>
                </a:solidFill>
                <a:effectLst/>
                <a:latin typeface="Lucida Grande" panose="020B0600040502020204" pitchFamily="34" charset="0"/>
              </a:rPr>
              <a:t> to enter into his glory.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24</a:t>
            </a:r>
            <a:r>
              <a:rPr lang="en-US" dirty="0">
                <a:solidFill>
                  <a:srgbClr val="FF2500"/>
                </a:solidFill>
                <a:effectLst/>
                <a:latin typeface="Lucida Grande" panose="020B0600040502020204" pitchFamily="34" charset="0"/>
              </a:rPr>
              <a:t> I tell you the truth, unless a kernel of wheat is planted in the soil and dies, it remains alone. But its death will produce many new kernels—a plentiful harvest of new lives.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Those who love their life in this world will lose it. Those who care nothing for their life in this world will keep it for eternity.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26</a:t>
            </a:r>
            <a:r>
              <a:rPr lang="en-US" dirty="0">
                <a:solidFill>
                  <a:srgbClr val="FF2500"/>
                </a:solidFill>
                <a:effectLst/>
                <a:latin typeface="Lucida Grande" panose="020B0600040502020204" pitchFamily="34" charset="0"/>
              </a:rPr>
              <a:t> Anyone who wants to serve me must follow me, because my servants must be where I am. And the Father will honor anyone who serves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12:27</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“Now my soul is deeply troubled. Should I pray, ‘Father, save me from this hour’? But this is the very reason I came!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28</a:t>
            </a:r>
            <a:r>
              <a:rPr lang="en-US" dirty="0">
                <a:solidFill>
                  <a:srgbClr val="FF2500"/>
                </a:solidFill>
                <a:effectLst/>
                <a:latin typeface="Lucida Grande" panose="020B0600040502020204" pitchFamily="34" charset="0"/>
              </a:rPr>
              <a:t> Father, bring glory to your name.”</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  Then a voice spoke from heaven, saying, “I have already brought glory to my name, and I will do so again.”</a:t>
            </a:r>
          </a:p>
          <a:p>
            <a:r>
              <a:rPr lang="en-US" b="1" baseline="30000" dirty="0">
                <a:solidFill>
                  <a:srgbClr val="006699"/>
                </a:solidFill>
                <a:effectLst/>
                <a:latin typeface="Helvetica Neue" panose="02000503000000020004" pitchFamily="2" charset="0"/>
              </a:rPr>
              <a:t>29</a:t>
            </a:r>
            <a:r>
              <a:rPr lang="en-US" dirty="0">
                <a:effectLst/>
                <a:latin typeface="Lucida Grande" panose="020B0600040502020204" pitchFamily="34" charset="0"/>
              </a:rPr>
              <a:t> When the crowd heard the voice, some thought it was thunder, while others declared an angel had spoken to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12:30</a:t>
            </a:r>
            <a:r>
              <a:rPr lang="en-US" dirty="0">
                <a:solidFill>
                  <a:srgbClr val="000000"/>
                </a:solidFill>
                <a:effectLst/>
                <a:latin typeface="Lucida Grande" panose="020B0600040502020204" pitchFamily="34" charset="0"/>
              </a:rPr>
              <a:t>    Then Jesus told them, </a:t>
            </a:r>
            <a:r>
              <a:rPr lang="en-US" dirty="0">
                <a:solidFill>
                  <a:srgbClr val="FF2500"/>
                </a:solidFill>
                <a:effectLst/>
                <a:latin typeface="Lucida Grande" panose="020B0600040502020204" pitchFamily="34" charset="0"/>
              </a:rPr>
              <a:t>“The voice was for your benefit, not mine.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The time for judging this world has come, when Satan, the ruler of this world, will be cast out.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And when I am lifted up from the earth, I will draw everyone to myself.”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33</a:t>
            </a:r>
            <a:r>
              <a:rPr lang="en-US" dirty="0">
                <a:solidFill>
                  <a:srgbClr val="000000"/>
                </a:solidFill>
                <a:effectLst/>
                <a:latin typeface="Lucida Grande" panose="020B0600040502020204" pitchFamily="34" charset="0"/>
              </a:rPr>
              <a:t> He said this to indicate how he was going to die.</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12:34</a:t>
            </a:r>
            <a:r>
              <a:rPr lang="en-US" dirty="0">
                <a:effectLst/>
                <a:latin typeface="Lucida Grande" panose="020B0600040502020204" pitchFamily="34" charset="0"/>
              </a:rPr>
              <a:t>    The crowd responded, “We understood from Scripture that the Messiah would live forever. How can you say the Son of Man will die? Just who is this Son of Man, anyway?”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12:35</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“My light will shine for you just a little longer. Walk in the light while you can, so the darkness will not overtake you. Those who walk in the darkness cannot see where they are going.</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36</a:t>
            </a:r>
            <a:r>
              <a:rPr lang="en-US" dirty="0">
                <a:solidFill>
                  <a:srgbClr val="FF2500"/>
                </a:solidFill>
                <a:effectLst/>
                <a:latin typeface="Lucida Grande" panose="020B0600040502020204" pitchFamily="34" charset="0"/>
              </a:rPr>
              <a:t> Put your trust in the light while there is still time; then you will become children of the light.”</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 After saying these things, Jesus went away and was hidden from them.</a:t>
            </a:r>
          </a:p>
          <a:p>
            <a:endParaRPr lang="en-US" dirty="0">
              <a:effectLst/>
              <a:latin typeface="Lucida Grande" panose="020B0600040502020204" pitchFamily="34" charset="0"/>
            </a:endParaRPr>
          </a:p>
          <a:p>
            <a:r>
              <a:rPr lang="en-US" b="1" dirty="0">
                <a:effectLst/>
                <a:latin typeface="Lucida Grande" panose="020B0600040502020204" pitchFamily="34" charset="0"/>
              </a:rPr>
              <a:t>The Unbelief of the People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12:37</a:t>
            </a:r>
            <a:r>
              <a:rPr lang="en-US" dirty="0">
                <a:effectLst/>
                <a:latin typeface="Lucida Grande" panose="020B0600040502020204" pitchFamily="34" charset="0"/>
              </a:rPr>
              <a:t>    But despite all the miraculous signs Jesus had done, most of the people still did not believe in him. </a:t>
            </a:r>
            <a:r>
              <a:rPr lang="en-US" b="1" baseline="30000" dirty="0">
                <a:solidFill>
                  <a:srgbClr val="006699"/>
                </a:solidFill>
                <a:effectLst/>
                <a:latin typeface="Helvetica Neue" panose="02000503000000020004" pitchFamily="2" charset="0"/>
              </a:rPr>
              <a:t>38</a:t>
            </a:r>
            <a:r>
              <a:rPr lang="en-US" dirty="0">
                <a:effectLst/>
                <a:latin typeface="Lucida Grande" panose="020B0600040502020204" pitchFamily="34" charset="0"/>
              </a:rPr>
              <a:t>  This is exactly what Isaiah the prophet had predicted: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  “LORD, who has believed our message?</a:t>
            </a:r>
          </a:p>
          <a:p>
            <a:r>
              <a:rPr lang="en-US" dirty="0">
                <a:effectLst/>
                <a:latin typeface="Lucida Grande" panose="020B0600040502020204" pitchFamily="34" charset="0"/>
              </a:rPr>
              <a:t>To whom has the LORD revealed his powerful arm?”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12:39</a:t>
            </a:r>
            <a:r>
              <a:rPr lang="en-US" dirty="0">
                <a:effectLst/>
                <a:latin typeface="Lucida Grande" panose="020B0600040502020204" pitchFamily="34" charset="0"/>
              </a:rPr>
              <a:t>    But the people couldn’t believe, for as Isaiah also said,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12:40</a:t>
            </a:r>
            <a:r>
              <a:rPr lang="en-US" dirty="0">
                <a:effectLst/>
                <a:latin typeface="Lucida Grande" panose="020B0600040502020204" pitchFamily="34" charset="0"/>
              </a:rPr>
              <a:t>    “The Lord has blinded their eyes</a:t>
            </a:r>
          </a:p>
          <a:p>
            <a:r>
              <a:rPr lang="en-US" dirty="0">
                <a:effectLst/>
                <a:latin typeface="Lucida Grande" panose="020B0600040502020204" pitchFamily="34" charset="0"/>
              </a:rPr>
              <a:t>and hardened their hearts—</a:t>
            </a:r>
          </a:p>
          <a:p>
            <a:r>
              <a:rPr lang="en-US" dirty="0">
                <a:effectLst/>
                <a:latin typeface="Lucida Grande" panose="020B0600040502020204" pitchFamily="34" charset="0"/>
              </a:rPr>
              <a:t>so that their eyes cannot see,</a:t>
            </a:r>
          </a:p>
          <a:p>
            <a:r>
              <a:rPr lang="en-US" dirty="0">
                <a:effectLst/>
                <a:latin typeface="Lucida Grande" panose="020B0600040502020204" pitchFamily="34" charset="0"/>
              </a:rPr>
              <a:t>and their hearts cannot understand,</a:t>
            </a:r>
          </a:p>
          <a:p>
            <a:r>
              <a:rPr lang="en-US" dirty="0">
                <a:effectLst/>
                <a:latin typeface="Lucida Grande" panose="020B0600040502020204" pitchFamily="34" charset="0"/>
              </a:rPr>
              <a:t>and they cannot turn to me</a:t>
            </a:r>
          </a:p>
          <a:p>
            <a:r>
              <a:rPr lang="en-US" dirty="0">
                <a:effectLst/>
                <a:latin typeface="Lucida Grande" panose="020B0600040502020204" pitchFamily="34" charset="0"/>
              </a:rPr>
              <a:t>and have me heal them.”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12:41</a:t>
            </a:r>
            <a:r>
              <a:rPr lang="en-US" dirty="0">
                <a:effectLst/>
                <a:latin typeface="Lucida Grande" panose="020B0600040502020204" pitchFamily="34" charset="0"/>
              </a:rPr>
              <a:t>    Isaiah was referring to Jesus when he said this, because he saw the future and spoke of the Messiah’s glory. </a:t>
            </a:r>
            <a:r>
              <a:rPr lang="en-US" b="1" baseline="30000" dirty="0">
                <a:solidFill>
                  <a:srgbClr val="006699"/>
                </a:solidFill>
                <a:effectLst/>
                <a:latin typeface="Helvetica Neue" panose="02000503000000020004" pitchFamily="2" charset="0"/>
              </a:rPr>
              <a:t>42</a:t>
            </a:r>
            <a:r>
              <a:rPr lang="en-US" dirty="0">
                <a:effectLst/>
                <a:latin typeface="Lucida Grande" panose="020B0600040502020204" pitchFamily="34" charset="0"/>
              </a:rPr>
              <a:t> Many people did believe in him, however, including some of the Jewish leaders. But they wouldn’t admit it for fear that the Pharisees would expel them from the synagogue. </a:t>
            </a:r>
            <a:r>
              <a:rPr lang="en-US" b="1" baseline="30000" dirty="0">
                <a:solidFill>
                  <a:srgbClr val="006699"/>
                </a:solidFill>
                <a:effectLst/>
                <a:latin typeface="Helvetica Neue" panose="02000503000000020004" pitchFamily="2" charset="0"/>
              </a:rPr>
              <a:t>43</a:t>
            </a:r>
            <a:r>
              <a:rPr lang="en-US" dirty="0">
                <a:effectLst/>
                <a:latin typeface="Lucida Grande" panose="020B0600040502020204" pitchFamily="34" charset="0"/>
              </a:rPr>
              <a:t> For they loved human praise more than the praise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12:44</a:t>
            </a:r>
            <a:r>
              <a:rPr lang="en-US" dirty="0">
                <a:solidFill>
                  <a:srgbClr val="000000"/>
                </a:solidFill>
                <a:effectLst/>
                <a:latin typeface="Lucida Grande" panose="020B0600040502020204" pitchFamily="34" charset="0"/>
              </a:rPr>
              <a:t>    Jesus shouted to the crowds, </a:t>
            </a:r>
            <a:r>
              <a:rPr lang="en-US" dirty="0">
                <a:solidFill>
                  <a:srgbClr val="FF2500"/>
                </a:solidFill>
                <a:effectLst/>
                <a:latin typeface="Lucida Grande" panose="020B0600040502020204" pitchFamily="34" charset="0"/>
              </a:rPr>
              <a:t>“If you trust me, you are trusting not only me, but also God who sent 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45</a:t>
            </a:r>
            <a:r>
              <a:rPr lang="en-US" dirty="0">
                <a:solidFill>
                  <a:srgbClr val="FF2500"/>
                </a:solidFill>
                <a:effectLst/>
                <a:latin typeface="Lucida Grande" panose="020B0600040502020204" pitchFamily="34" charset="0"/>
              </a:rPr>
              <a:t> For when you see me, you are seeing the one who sent 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46</a:t>
            </a:r>
            <a:r>
              <a:rPr lang="en-US" dirty="0">
                <a:solidFill>
                  <a:srgbClr val="FF2500"/>
                </a:solidFill>
                <a:effectLst/>
                <a:latin typeface="Lucida Grande" panose="020B0600040502020204" pitchFamily="34" charset="0"/>
              </a:rPr>
              <a:t> I have come as a light to shine in this dark world, so that all who put their trust in me will no longer remain in the dark.</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47</a:t>
            </a:r>
            <a:r>
              <a:rPr lang="en-US" dirty="0">
                <a:solidFill>
                  <a:srgbClr val="FF2500"/>
                </a:solidFill>
                <a:effectLst/>
                <a:latin typeface="Lucida Grande" panose="020B0600040502020204" pitchFamily="34" charset="0"/>
              </a:rPr>
              <a:t> I will not judge those who hear me but don’t obey me, for I have come to save the world and not to judge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48</a:t>
            </a:r>
            <a:r>
              <a:rPr lang="en-US" dirty="0">
                <a:solidFill>
                  <a:srgbClr val="FF2500"/>
                </a:solidFill>
                <a:effectLst/>
                <a:latin typeface="Lucida Grande" panose="020B0600040502020204" pitchFamily="34" charset="0"/>
              </a:rPr>
              <a:t> But all who reject me and my message will be judged on the day of judgment by the truth I have spoken.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49</a:t>
            </a:r>
            <a:r>
              <a:rPr lang="en-US" dirty="0">
                <a:solidFill>
                  <a:srgbClr val="FF2500"/>
                </a:solidFill>
                <a:effectLst/>
                <a:latin typeface="Lucida Grande" panose="020B0600040502020204" pitchFamily="34" charset="0"/>
              </a:rPr>
              <a:t> I don’t speak on my own authority. The Father who sent me has commanded me what to say and how to say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50</a:t>
            </a:r>
            <a:r>
              <a:rPr lang="en-US" dirty="0">
                <a:solidFill>
                  <a:srgbClr val="FF2500"/>
                </a:solidFill>
                <a:effectLst/>
                <a:latin typeface="Lucida Grande" panose="020B0600040502020204" pitchFamily="34" charset="0"/>
              </a:rPr>
              <a:t> And I know his commands lead to eternal life; so I say whatever the Father tells me to say.”</a:t>
            </a:r>
          </a:p>
          <a:p>
            <a:r>
              <a:rPr lang="en-US" dirty="0">
                <a:solidFill>
                  <a:srgbClr val="FF2500"/>
                </a:solidFill>
                <a:effectLst/>
                <a:latin typeface="Lucida Grande" panose="020B0600040502020204" pitchFamily="34" charset="0"/>
              </a:rPr>
              <a:t>______</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solidFill>
                <a:srgbClr val="006699"/>
              </a:solidFill>
              <a:effectLst/>
              <a:latin typeface="Helvetica Neue" panose="02000503000000020004"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Gentiles in the OT came to faith via Israel:</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Ruth 1:16</a:t>
            </a:r>
            <a:r>
              <a:rPr lang="en-US" dirty="0">
                <a:effectLst/>
                <a:latin typeface="Lucida Grande" panose="020B0600040502020204" pitchFamily="34" charset="0"/>
              </a:rPr>
              <a:t>    But Ruth replied, “Don’t ask me to leave you and turn back. Wherever you go, I will go; wherever you live, I will live. Your people will be my people, and your God will be my God.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Wherever you die, I will die, and there I will be buried. May the LORD punish me severely if I allow anything but death to separate us!” </a:t>
            </a:r>
          </a:p>
          <a:p>
            <a:endParaRPr lang="en-US" dirty="0">
              <a:solidFill>
                <a:srgbClr val="FF2500"/>
              </a:solidFill>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72</a:t>
            </a:fld>
            <a:endParaRPr lang="en-GB"/>
          </a:p>
        </p:txBody>
      </p:sp>
    </p:spTree>
    <p:extLst>
      <p:ext uri="{BB962C8B-B14F-4D97-AF65-F5344CB8AC3E}">
        <p14:creationId xmlns:p14="http://schemas.microsoft.com/office/powerpoint/2010/main" val="367006091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From Paul Tanner Notes:</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New Testament authors (including Jesus!) make frequent reference to Isaiah and attribute the quotation to the prophet Isaiah. Note that Jn 12:38-41 quotes Isa 53:1 and 6:9, and attributes them both to Isaiah (cf. Mt 3:3; 12:17; Lk 3:4; Acts 8:28; Rom 9:27- 33; 10:16-21).”</a:t>
            </a:r>
            <a:endParaRPr lang="en-US" dirty="0"/>
          </a:p>
        </p:txBody>
      </p:sp>
    </p:spTree>
    <p:extLst>
      <p:ext uri="{BB962C8B-B14F-4D97-AF65-F5344CB8AC3E}">
        <p14:creationId xmlns:p14="http://schemas.microsoft.com/office/powerpoint/2010/main" val="332296131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b="1">
                <a:solidFill>
                  <a:srgbClr val="006699"/>
                </a:solidFill>
                <a:effectLst/>
                <a:latin typeface="Helvetica Neue" panose="02000503000000020004" pitchFamily="2" charset="0"/>
              </a:rPr>
              <a:t>Matt. 21:20</a:t>
            </a:r>
            <a:r>
              <a:rPr lang="en-US">
                <a:effectLst/>
                <a:latin typeface="Lucida Grande" panose="020B0600040502020204" pitchFamily="34" charset="0"/>
              </a:rPr>
              <a:t>    The disciples were amazed when they saw this and asked, “How did the fig tree wither so quickly?”</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21:21</a:t>
            </a:r>
            <a:r>
              <a:rPr lang="en-US">
                <a:solidFill>
                  <a:srgbClr val="000000"/>
                </a:solidFill>
                <a:effectLst/>
                <a:latin typeface="Lucida Grande" panose="020B0600040502020204" pitchFamily="34" charset="0"/>
              </a:rPr>
              <a:t>    Then Jesus told them, </a:t>
            </a:r>
            <a:r>
              <a:rPr lang="en-US">
                <a:solidFill>
                  <a:srgbClr val="FF2500"/>
                </a:solidFill>
                <a:effectLst/>
                <a:latin typeface="Lucida Grande" panose="020B0600040502020204" pitchFamily="34" charset="0"/>
              </a:rPr>
              <a:t>“I tell you the truth, if you have faith and don’t doubt, you can do things like this and much more. You can even say to this mountain, ‘May you be lifted up and thrown into the sea,’ and it will happen.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22</a:t>
            </a:r>
            <a:r>
              <a:rPr lang="en-US">
                <a:solidFill>
                  <a:srgbClr val="FF2500"/>
                </a:solidFill>
                <a:effectLst/>
                <a:latin typeface="Lucida Grande" panose="020B0600040502020204" pitchFamily="34" charset="0"/>
              </a:rPr>
              <a:t> You can pray for anything, and if you have faith, you will receive it.”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11:19</a:t>
            </a:r>
            <a:r>
              <a:rPr lang="en-US">
                <a:effectLst/>
                <a:latin typeface="Lucida Grande" panose="020B0600040502020204" pitchFamily="34" charset="0"/>
              </a:rPr>
              <a:t>    That evening Jesus and the disciples left</a:t>
            </a:r>
            <a:r>
              <a:rPr lang="en-US" baseline="30000">
                <a:effectLst/>
                <a:latin typeface="Lucida Grande" panose="020B0600040502020204" pitchFamily="34" charset="0"/>
              </a:rPr>
              <a:t>a</a:t>
            </a:r>
            <a:r>
              <a:rPr lang="en-US">
                <a:effectLst/>
                <a:latin typeface="Lucida Grande" panose="020B0600040502020204" pitchFamily="34" charset="0"/>
              </a:rPr>
              <a:t> the city.</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11:20</a:t>
            </a:r>
            <a:r>
              <a:rPr lang="en-US">
                <a:effectLst/>
                <a:latin typeface="Lucida Grande" panose="020B0600040502020204" pitchFamily="34" charset="0"/>
              </a:rPr>
              <a:t>    The next morning as they passed by the fig tree he had cursed, the disciples noticed it had withered from the roots up. </a:t>
            </a:r>
            <a:r>
              <a:rPr lang="en-US" b="1" baseline="30000">
                <a:solidFill>
                  <a:srgbClr val="006699"/>
                </a:solidFill>
                <a:effectLst/>
                <a:latin typeface="Helvetica Neue" panose="02000503000000020004" pitchFamily="2" charset="0"/>
              </a:rPr>
              <a:t>21</a:t>
            </a:r>
            <a:r>
              <a:rPr lang="en-US">
                <a:effectLst/>
                <a:latin typeface="Lucida Grande" panose="020B0600040502020204" pitchFamily="34" charset="0"/>
              </a:rPr>
              <a:t> Peter remembered what Jesus had said to the tree on the previous day and exclaimed, “Look, Rabbi! The fig tree you cursed has withered and died!”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11:22</a:t>
            </a:r>
            <a:r>
              <a:rPr lang="en-US">
                <a:solidFill>
                  <a:srgbClr val="000000"/>
                </a:solidFill>
                <a:effectLst/>
                <a:latin typeface="Lucida Grande" panose="020B0600040502020204" pitchFamily="34" charset="0"/>
              </a:rPr>
              <a:t>    Then Jesus said to the disciples, </a:t>
            </a:r>
            <a:r>
              <a:rPr lang="en-US">
                <a:solidFill>
                  <a:srgbClr val="FF2500"/>
                </a:solidFill>
                <a:effectLst/>
                <a:latin typeface="Lucida Grande" panose="020B0600040502020204" pitchFamily="34" charset="0"/>
              </a:rPr>
              <a:t>“Have faith in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23</a:t>
            </a:r>
            <a:r>
              <a:rPr lang="en-US">
                <a:solidFill>
                  <a:srgbClr val="FF2500"/>
                </a:solidFill>
                <a:effectLst/>
                <a:latin typeface="Lucida Grande" panose="020B0600040502020204" pitchFamily="34" charset="0"/>
              </a:rPr>
              <a:t> I tell you the truth, you can say to this mountain, ‘May you be lifted up and thrown into the sea,’ and it will happen. But you must really believe it will happen and have no doubt in your heart.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24</a:t>
            </a:r>
            <a:r>
              <a:rPr lang="en-US">
                <a:solidFill>
                  <a:srgbClr val="FF2500"/>
                </a:solidFill>
                <a:effectLst/>
                <a:latin typeface="Lucida Grande" panose="020B0600040502020204" pitchFamily="34" charset="0"/>
              </a:rPr>
              <a:t> I tell you, you can pray for anything, and if you believe that you’ve received it, it will be yours.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But when you are praying, first forgive anyone you are holding a grudge against, so that your Father in heaven will forgive your sins, too.</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a:t>
            </a:r>
            <a:br>
              <a:rPr lang="en-US">
                <a:effectLst/>
                <a:latin typeface="Lucida Grande" panose="020B0600040502020204" pitchFamily="34" charset="0"/>
              </a:rPr>
            </a:b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21:37</a:t>
            </a:r>
            <a:r>
              <a:rPr lang="en-US">
                <a:effectLst/>
                <a:latin typeface="Lucida Grande" panose="020B0600040502020204" pitchFamily="34" charset="0"/>
              </a:rPr>
              <a:t>    Every day Jesus went to the Temple to teach, and each evening he returned to spend the night on the Mount of Olives. </a:t>
            </a:r>
            <a:r>
              <a:rPr lang="en-US" b="1" baseline="30000">
                <a:solidFill>
                  <a:srgbClr val="006699"/>
                </a:solidFill>
                <a:effectLst/>
                <a:latin typeface="Helvetica Neue" panose="02000503000000020004" pitchFamily="2" charset="0"/>
              </a:rPr>
              <a:t>38</a:t>
            </a:r>
            <a:r>
              <a:rPr lang="en-US">
                <a:effectLst/>
                <a:latin typeface="Lucida Grande" panose="020B0600040502020204" pitchFamily="34" charset="0"/>
              </a:rPr>
              <a:t> The crowds gathered at the Temple early each morning to hear him. </a:t>
            </a:r>
          </a:p>
        </p:txBody>
      </p:sp>
      <p:sp>
        <p:nvSpPr>
          <p:cNvPr id="4" name="Slide Number Placeholder 3"/>
          <p:cNvSpPr>
            <a:spLocks noGrp="1"/>
          </p:cNvSpPr>
          <p:nvPr>
            <p:ph type="sldNum" sz="quarter" idx="5"/>
          </p:nvPr>
        </p:nvSpPr>
        <p:spPr/>
        <p:txBody>
          <a:bodyPr/>
          <a:lstStyle/>
          <a:p>
            <a:fld id="{C655B0B5-E42E-4986-80AC-A7650ED7D9A5}" type="slidenum">
              <a:rPr lang="en-GB" smtClean="0"/>
              <a:t>75</a:t>
            </a:fld>
            <a:endParaRPr lang="en-GB"/>
          </a:p>
        </p:txBody>
      </p:sp>
    </p:spTree>
    <p:extLst>
      <p:ext uri="{BB962C8B-B14F-4D97-AF65-F5344CB8AC3E}">
        <p14:creationId xmlns:p14="http://schemas.microsoft.com/office/powerpoint/2010/main" val="218694367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7" name="Text Box 1">
            <a:extLst>
              <a:ext uri="{FF2B5EF4-FFF2-40B4-BE49-F238E27FC236}">
                <a16:creationId xmlns:a16="http://schemas.microsoft.com/office/drawing/2014/main" id="{202E5E0F-085C-B3A1-E28A-9B642228A519}"/>
              </a:ext>
            </a:extLst>
          </p:cNvPr>
          <p:cNvSpPr txBox="1">
            <a:spLocks noGrp="1" noRot="1" noChangeAspect="1" noChangeArrowheads="1"/>
          </p:cNvSpPr>
          <p:nvPr>
            <p:ph type="sldImg"/>
          </p:nvPr>
        </p:nvSpPr>
        <p:spPr bwMode="auto">
          <a:xfrm>
            <a:off x="2143125" y="695325"/>
            <a:ext cx="257175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4338" name="Text Box 2">
            <a:extLst>
              <a:ext uri="{FF2B5EF4-FFF2-40B4-BE49-F238E27FC236}">
                <a16:creationId xmlns:a16="http://schemas.microsoft.com/office/drawing/2014/main" id="{9FCE31B6-578D-9E94-88ED-F090119F014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FA380D-DAF7-2B4D-943B-AC8D4B1D5354}"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034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0342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1" name="Text Box 1">
            <a:extLst>
              <a:ext uri="{FF2B5EF4-FFF2-40B4-BE49-F238E27FC236}">
                <a16:creationId xmlns:a16="http://schemas.microsoft.com/office/drawing/2014/main" id="{52DB2625-8516-CB81-068B-C8429621C0F7}"/>
              </a:ext>
            </a:extLst>
          </p:cNvPr>
          <p:cNvSpPr txBox="1">
            <a:spLocks noGrp="1" noRot="1" noChangeAspect="1" noChangeArrowheads="1"/>
          </p:cNvSpPr>
          <p:nvPr>
            <p:ph type="sldImg"/>
          </p:nvPr>
        </p:nvSpPr>
        <p:spPr bwMode="auto">
          <a:xfrm>
            <a:off x="2143125" y="695325"/>
            <a:ext cx="257175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362" name="Text Box 2">
            <a:extLst>
              <a:ext uri="{FF2B5EF4-FFF2-40B4-BE49-F238E27FC236}">
                <a16:creationId xmlns:a16="http://schemas.microsoft.com/office/drawing/2014/main" id="{4F0EBABE-B601-33A3-DF23-C3B35295B96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3BA1E50A-850B-8645-5035-6EEA065964E3}"/>
              </a:ext>
            </a:extLst>
          </p:cNvPr>
          <p:cNvSpPr txBox="1">
            <a:spLocks noGrp="1" noRot="1" noChangeAspect="1" noChangeArrowheads="1"/>
          </p:cNvSpPr>
          <p:nvPr>
            <p:ph type="sldImg"/>
          </p:nvPr>
        </p:nvSpPr>
        <p:spPr bwMode="auto">
          <a:xfrm>
            <a:off x="2143125" y="695325"/>
            <a:ext cx="257175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5F71495F-E573-A700-4334-C374626FD4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C2DF5548-4829-8274-230C-F4CDB39DB1E7}"/>
              </a:ext>
            </a:extLst>
          </p:cNvPr>
          <p:cNvSpPr txBox="1">
            <a:spLocks noGrp="1" noRot="1" noChangeAspect="1" noChangeArrowheads="1"/>
          </p:cNvSpPr>
          <p:nvPr>
            <p:ph type="sldImg"/>
          </p:nvPr>
        </p:nvSpPr>
        <p:spPr bwMode="auto">
          <a:xfrm>
            <a:off x="2143125" y="695325"/>
            <a:ext cx="257175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2FFDC9AC-9EEA-4680-EF0E-26BC1971E0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9EB57415-1D39-3A17-D80C-AD97BC40A06C}"/>
              </a:ext>
            </a:extLst>
          </p:cNvPr>
          <p:cNvSpPr txBox="1">
            <a:spLocks noGrp="1" noRot="1" noChangeAspect="1" noChangeArrowheads="1"/>
          </p:cNvSpPr>
          <p:nvPr>
            <p:ph type="sldImg"/>
          </p:nvPr>
        </p:nvSpPr>
        <p:spPr bwMode="auto">
          <a:xfrm>
            <a:off x="2143125" y="695325"/>
            <a:ext cx="257175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8D3C7B6A-29E5-4585-0F1E-32FD7C9B56D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B3A10701-A859-F4E6-BA78-A2A73B08263C}"/>
              </a:ext>
            </a:extLst>
          </p:cNvPr>
          <p:cNvSpPr txBox="1">
            <a:spLocks noGrp="1" noRot="1" noChangeAspect="1" noChangeArrowheads="1"/>
          </p:cNvSpPr>
          <p:nvPr>
            <p:ph type="sldImg"/>
          </p:nvPr>
        </p:nvSpPr>
        <p:spPr bwMode="auto">
          <a:xfrm>
            <a:off x="2143125" y="695325"/>
            <a:ext cx="257175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E4069F2E-CDB4-F4F3-741C-C7124D9A52F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127F3B20-AC73-1390-F076-88EF3418101B}"/>
              </a:ext>
            </a:extLst>
          </p:cNvPr>
          <p:cNvSpPr txBox="1">
            <a:spLocks noGrp="1" noRot="1" noChangeAspect="1" noChangeArrowheads="1"/>
          </p:cNvSpPr>
          <p:nvPr>
            <p:ph type="sldImg"/>
          </p:nvPr>
        </p:nvSpPr>
        <p:spPr bwMode="auto">
          <a:xfrm>
            <a:off x="2143125" y="695325"/>
            <a:ext cx="257175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34DCCB80-2F10-7282-8A26-738D3E6B37F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Authority Challenged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21:23</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When</a:t>
            </a:r>
            <a:r>
              <a:rPr lang="en-US" dirty="0">
                <a:effectLst/>
                <a:latin typeface="Lucida Grande" panose="020B0600040502020204" pitchFamily="34" charset="0"/>
              </a:rPr>
              <a:t> He entered the temple, the chief priests and the elders of the people came to Him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while</a:t>
            </a:r>
            <a:r>
              <a:rPr lang="en-US" dirty="0">
                <a:effectLst/>
                <a:latin typeface="Lucida Grande" panose="020B0600040502020204" pitchFamily="34" charset="0"/>
              </a:rPr>
              <a:t> He was teaching, and said, “By what authority are You doing these things, and who gave You this authority?”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Jesus said to them, </a:t>
            </a:r>
            <a:r>
              <a:rPr lang="en-US" dirty="0">
                <a:solidFill>
                  <a:srgbClr val="FF2500"/>
                </a:solidFill>
                <a:effectLst/>
                <a:latin typeface="Lucida Grande" panose="020B0600040502020204" pitchFamily="34" charset="0"/>
              </a:rPr>
              <a:t>“I will also ask you one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thing, which if you tell Me, I will also tell you by what authority I do these things.</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“The baptism of John was from what source, from heaven or from men?”</a:t>
            </a:r>
            <a:r>
              <a:rPr lang="en-US" dirty="0">
                <a:effectLst/>
                <a:latin typeface="Lucida Grande" panose="020B0600040502020204" pitchFamily="34" charset="0"/>
              </a:rPr>
              <a:t> And they began reasoning among themselves, saying, “If we say, ‘From heaven,’ He will say to us, ‘Then why did you not believe him?’ </a:t>
            </a:r>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“But if we say, ‘From men,’ we fear the </a:t>
            </a:r>
            <a:r>
              <a:rPr lang="en-US" baseline="30000" dirty="0">
                <a:effectLst/>
                <a:latin typeface="Lucida Grande" panose="020B0600040502020204" pitchFamily="34" charset="0"/>
              </a:rPr>
              <a:t>1</a:t>
            </a:r>
            <a:r>
              <a:rPr lang="en-US" dirty="0">
                <a:effectLst/>
                <a:latin typeface="Lucida Grande" panose="020B0600040502020204" pitchFamily="34" charset="0"/>
              </a:rPr>
              <a:t>people; for they all regard John as </a:t>
            </a:r>
            <a:r>
              <a:rPr lang="en-US" baseline="30000" dirty="0">
                <a:effectLst/>
                <a:latin typeface="Lucida Grande" panose="020B0600040502020204" pitchFamily="34" charset="0"/>
              </a:rPr>
              <a:t>a</a:t>
            </a:r>
            <a:r>
              <a:rPr lang="en-US" dirty="0">
                <a:effectLst/>
                <a:latin typeface="Lucida Grande" panose="020B0600040502020204" pitchFamily="34" charset="0"/>
              </a:rPr>
              <a:t>a prophet.”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And answering Jesus, they said, “We do not know.” He also said to them, </a:t>
            </a:r>
            <a:r>
              <a:rPr lang="en-US" dirty="0">
                <a:solidFill>
                  <a:srgbClr val="FF2500"/>
                </a:solidFill>
                <a:effectLst/>
                <a:latin typeface="Lucida Grande" panose="020B0600040502020204" pitchFamily="34" charset="0"/>
              </a:rPr>
              <a:t>“Neither will I tell you by what authority I do these things.</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Parable of Two Sons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21:28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“But what do you think? A man had two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sons, and he came to the first and said,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Son, go work today in the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vineyard</a:t>
            </a:r>
            <a:r>
              <a:rPr lang="en-US" dirty="0">
                <a:solidFill>
                  <a:srgbClr val="FF2500"/>
                </a:solidFill>
                <a:effectLst/>
                <a:latin typeface="Lucida Grande" panose="020B0600040502020204" pitchFamily="34" charset="0"/>
              </a:rPr>
              <a: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29</a:t>
            </a:r>
            <a:r>
              <a:rPr lang="en-US" dirty="0">
                <a:solidFill>
                  <a:srgbClr val="FF2500"/>
                </a:solidFill>
                <a:effectLst/>
                <a:latin typeface="Lucida Grande" panose="020B0600040502020204" pitchFamily="34" charset="0"/>
              </a:rPr>
              <a:t> “And he answered, ‘I will not’; but afterward he regretted it and went.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“The man came to the second and said the same thing; and he answered, ‘I will, sir’; but he did not go.</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“Which of the two did the will of his father?”</a:t>
            </a:r>
            <a:r>
              <a:rPr lang="en-US" dirty="0">
                <a:solidFill>
                  <a:srgbClr val="000000"/>
                </a:solidFill>
                <a:effectLst/>
                <a:latin typeface="Lucida Grande" panose="020B0600040502020204" pitchFamily="34" charset="0"/>
              </a:rPr>
              <a:t> They *said, “The first.” Jesus *said to them, </a:t>
            </a:r>
            <a:r>
              <a:rPr lang="en-US" dirty="0">
                <a:solidFill>
                  <a:srgbClr val="FF2500"/>
                </a:solidFill>
                <a:effectLst/>
                <a:latin typeface="Lucida Grande" panose="020B0600040502020204" pitchFamily="34" charset="0"/>
              </a:rPr>
              <a:t>“Truly I say to you that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tax collectors and prostitutes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will get into the kingdom of God before you.</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“For John came to you in the way of righteousness and you did not believe him; but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tax collectors and prostitutes did believe him; and you, seeing this, did not even feel remorse afterward so as to believe him."</a:t>
            </a:r>
          </a:p>
          <a:p>
            <a:endParaRPr lang="en-US" dirty="0">
              <a:effectLst/>
              <a:latin typeface="Lucida Grande" panose="020B0600040502020204" pitchFamily="34" charset="0"/>
            </a:endParaRPr>
          </a:p>
          <a:p>
            <a:r>
              <a:rPr lang="en-US" dirty="0">
                <a:effectLst/>
                <a:latin typeface="Lucida Grande" panose="020B0600040502020204" pitchFamily="34" charset="0"/>
              </a:rPr>
              <a:t>Parable of the Landowner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21:33</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“Listen to another parable.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There</a:t>
            </a:r>
            <a:r>
              <a:rPr lang="en-US" dirty="0">
                <a:solidFill>
                  <a:srgbClr val="FF2500"/>
                </a:solidFill>
                <a:effectLst/>
                <a:latin typeface="Lucida Grande" panose="020B0600040502020204" pitchFamily="34" charset="0"/>
              </a:rPr>
              <a:t> was a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landowner who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PLANTED</a:t>
            </a:r>
            <a:r>
              <a:rPr lang="en-US" dirty="0">
                <a:solidFill>
                  <a:srgbClr val="FF2500"/>
                </a:solidFill>
                <a:effectLst/>
                <a:latin typeface="Lucida Grande" panose="020B0600040502020204" pitchFamily="34" charset="0"/>
              </a:rPr>
              <a:t> A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VINEYARD</a:t>
            </a:r>
            <a:r>
              <a:rPr lang="en-US" dirty="0">
                <a:solidFill>
                  <a:srgbClr val="FF2500"/>
                </a:solidFill>
                <a:effectLst/>
                <a:latin typeface="Lucida Grande" panose="020B0600040502020204" pitchFamily="34" charset="0"/>
              </a:rPr>
              <a:t> AND PUT A WALL AROUND IT AND DUG A WINE PRESS IN IT, AND BUILT A TOWER, and rented it out to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vine-growers and </a:t>
            </a:r>
            <a:r>
              <a:rPr lang="en-US" baseline="30000" dirty="0" err="1">
                <a:solidFill>
                  <a:srgbClr val="FF2500"/>
                </a:solidFill>
                <a:effectLst/>
                <a:latin typeface="Lucida Grande" panose="020B0600040502020204" pitchFamily="34" charset="0"/>
              </a:rPr>
              <a:t>d</a:t>
            </a:r>
            <a:r>
              <a:rPr lang="en-US" dirty="0" err="1">
                <a:solidFill>
                  <a:srgbClr val="FF2500"/>
                </a:solidFill>
                <a:effectLst/>
                <a:latin typeface="Lucida Grande" panose="020B0600040502020204" pitchFamily="34" charset="0"/>
              </a:rPr>
              <a:t>went</a:t>
            </a:r>
            <a:r>
              <a:rPr lang="en-US" dirty="0">
                <a:solidFill>
                  <a:srgbClr val="FF2500"/>
                </a:solidFill>
                <a:effectLst/>
                <a:latin typeface="Lucida Grande" panose="020B0600040502020204" pitchFamily="34" charset="0"/>
              </a:rPr>
              <a:t> on a journey.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34</a:t>
            </a:r>
            <a:r>
              <a:rPr lang="en-US" dirty="0">
                <a:solidFill>
                  <a:srgbClr val="FF2500"/>
                </a:solidFill>
                <a:effectLst/>
                <a:latin typeface="Lucida Grande" panose="020B0600040502020204" pitchFamily="34" charset="0"/>
              </a:rPr>
              <a:t> “When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harvest time approached, he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sent</a:t>
            </a:r>
            <a:r>
              <a:rPr lang="en-US" dirty="0">
                <a:solidFill>
                  <a:srgbClr val="FF2500"/>
                </a:solidFill>
                <a:effectLst/>
                <a:latin typeface="Lucida Grande" panose="020B0600040502020204" pitchFamily="34" charset="0"/>
              </a:rPr>
              <a:t> his slaves to the vine-growers to receive his produce.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35</a:t>
            </a:r>
            <a:r>
              <a:rPr lang="en-US" dirty="0">
                <a:solidFill>
                  <a:srgbClr val="FF2500"/>
                </a:solidFill>
                <a:effectLst/>
                <a:latin typeface="Lucida Grande" panose="020B0600040502020204" pitchFamily="34" charset="0"/>
              </a:rPr>
              <a:t> “The vine-growers took his slaves and beat one, and killed another, and stoned a third.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36</a:t>
            </a:r>
            <a:r>
              <a:rPr lang="en-US" dirty="0">
                <a:solidFill>
                  <a:srgbClr val="FF2500"/>
                </a:solidFill>
                <a:effectLst/>
                <a:latin typeface="Lucida Grande" panose="020B0600040502020204" pitchFamily="34" charset="0"/>
              </a:rPr>
              <a:t> “Again he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sent</a:t>
            </a:r>
            <a:r>
              <a:rPr lang="en-US" dirty="0">
                <a:solidFill>
                  <a:srgbClr val="FF2500"/>
                </a:solidFill>
                <a:effectLst/>
                <a:latin typeface="Lucida Grande" panose="020B0600040502020204" pitchFamily="34" charset="0"/>
              </a:rPr>
              <a:t> another group of slaves larger than the first; and they did the same thing to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37</a:t>
            </a:r>
            <a:r>
              <a:rPr lang="en-US" dirty="0">
                <a:solidFill>
                  <a:srgbClr val="FF2500"/>
                </a:solidFill>
                <a:effectLst/>
                <a:latin typeface="Lucida Grande" panose="020B0600040502020204" pitchFamily="34" charset="0"/>
              </a:rPr>
              <a:t> “But afterward he sent his son to them, saying, ‘They will respect my son.’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“But when the vine-growers saw the son, they said among themselves, ‘This is the heir; come, let us kill him and seize his inheritance.’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“They took him, and threw him out of the vineyard and killed him.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“Therefore when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owner of the vineyard comes, what will he do to those vine-growers?”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41</a:t>
            </a:r>
            <a:r>
              <a:rPr lang="en-US" dirty="0">
                <a:solidFill>
                  <a:srgbClr val="000000"/>
                </a:solidFill>
                <a:effectLst/>
                <a:latin typeface="Lucida Grande" panose="020B0600040502020204" pitchFamily="34" charset="0"/>
              </a:rPr>
              <a:t> They *said to Him, “He will bring those wretches to a wretched end, and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will</a:t>
            </a:r>
            <a:r>
              <a:rPr lang="en-US" dirty="0">
                <a:solidFill>
                  <a:srgbClr val="000000"/>
                </a:solidFill>
                <a:effectLst/>
                <a:latin typeface="Lucida Grande" panose="020B0600040502020204" pitchFamily="34" charset="0"/>
              </a:rPr>
              <a:t> rent out the vineyard to other vine-growers who will pay him the proceeds at the proper seasons.”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21:42</a:t>
            </a:r>
            <a:r>
              <a:rPr lang="en-US" dirty="0">
                <a:solidFill>
                  <a:srgbClr val="000000"/>
                </a:solidFill>
                <a:effectLst/>
                <a:latin typeface="Lucida Grande" panose="020B0600040502020204" pitchFamily="34" charset="0"/>
              </a:rPr>
              <a:t>    Jesus *said to them, </a:t>
            </a:r>
            <a:r>
              <a:rPr lang="en-US" dirty="0">
                <a:solidFill>
                  <a:srgbClr val="FF2500"/>
                </a:solidFill>
                <a:effectLst/>
                <a:latin typeface="Lucida Grande" panose="020B0600040502020204" pitchFamily="34" charset="0"/>
              </a:rPr>
              <a:t>“Did you never read in the Scriptures,</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STONE WHICH THE BUILDERS REJECTED,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THIS BECAME THE CHIEF CORNER stone;</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THIS CAME ABOUT FROM THE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AND IT IS MARVELOUS IN OUR EYES’?</a:t>
            </a:r>
          </a:p>
          <a:p>
            <a:r>
              <a:rPr lang="en-US" b="1" baseline="30000" dirty="0">
                <a:solidFill>
                  <a:srgbClr val="006699"/>
                </a:solidFill>
                <a:effectLst/>
                <a:latin typeface="Helvetica Neue" panose="02000503000000020004" pitchFamily="2" charset="0"/>
              </a:rPr>
              <a:t>43</a:t>
            </a:r>
            <a:r>
              <a:rPr lang="en-US" dirty="0">
                <a:solidFill>
                  <a:srgbClr val="FF2500"/>
                </a:solidFill>
                <a:effectLst/>
                <a:latin typeface="Lucida Grande" panose="020B0600040502020204" pitchFamily="34" charset="0"/>
              </a:rPr>
              <a:t> “Therefore I say to you, the kingdom of God will be taken away from you and given to a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people, producing the fruit of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44</a:t>
            </a:r>
            <a:r>
              <a:rPr lang="en-US" dirty="0">
                <a:solidFill>
                  <a:srgbClr val="FF2500"/>
                </a:solidFill>
                <a:effectLst/>
                <a:latin typeface="Lucida Grande" panose="020B0600040502020204" pitchFamily="34" charset="0"/>
              </a:rPr>
              <a:t> “And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he</a:t>
            </a:r>
            <a:r>
              <a:rPr lang="en-US" dirty="0">
                <a:solidFill>
                  <a:srgbClr val="FF2500"/>
                </a:solidFill>
                <a:effectLst/>
                <a:latin typeface="Lucida Grande" panose="020B0600040502020204" pitchFamily="34" charset="0"/>
              </a:rPr>
              <a:t> who falls on this stone will be broken to pieces; but on whomever it falls, it will scatter him like dust.”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21:45</a:t>
            </a:r>
            <a:r>
              <a:rPr lang="en-US" dirty="0">
                <a:effectLst/>
                <a:latin typeface="Lucida Grande" panose="020B0600040502020204" pitchFamily="34" charset="0"/>
              </a:rPr>
              <a:t>   When the chief priests and the Pharisees heard His parables, they understood that He was speaking about them. </a:t>
            </a:r>
            <a:r>
              <a:rPr lang="en-US" b="1" baseline="30000" dirty="0">
                <a:solidFill>
                  <a:srgbClr val="006699"/>
                </a:solidFill>
                <a:effectLst/>
                <a:latin typeface="Helvetica Neue" panose="02000503000000020004" pitchFamily="2" charset="0"/>
              </a:rPr>
              <a:t>46</a:t>
            </a:r>
            <a:r>
              <a:rPr lang="en-US" dirty="0">
                <a:effectLst/>
                <a:latin typeface="Lucida Grande" panose="020B0600040502020204" pitchFamily="34" charset="0"/>
              </a:rPr>
              <a:t> When they sought to seize Him, they </a:t>
            </a:r>
            <a:r>
              <a:rPr lang="en-US" baseline="30000" dirty="0">
                <a:effectLst/>
                <a:latin typeface="Lucida Grande" panose="020B0600040502020204" pitchFamily="34" charset="0"/>
              </a:rPr>
              <a:t>a</a:t>
            </a:r>
            <a:r>
              <a:rPr lang="en-US" dirty="0">
                <a:effectLst/>
                <a:latin typeface="Lucida Grande" panose="020B0600040502020204" pitchFamily="34" charset="0"/>
              </a:rPr>
              <a:t>feared the </a:t>
            </a:r>
            <a:r>
              <a:rPr lang="en-US" baseline="30000" dirty="0">
                <a:effectLst/>
                <a:latin typeface="Lucida Grande" panose="020B0600040502020204" pitchFamily="34" charset="0"/>
              </a:rPr>
              <a:t>1</a:t>
            </a:r>
            <a:r>
              <a:rPr lang="en-US" dirty="0">
                <a:effectLst/>
                <a:latin typeface="Lucida Grande" panose="020B0600040502020204" pitchFamily="34" charset="0"/>
              </a:rPr>
              <a:t>people, because they considered Him to be a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prophet</a:t>
            </a:r>
            <a:r>
              <a:rPr lang="en-US" dirty="0">
                <a:effectLst/>
                <a:latin typeface="Lucida Grande" panose="020B0600040502020204" pitchFamily="34" charset="0"/>
              </a:rPr>
              <a:t>.</a:t>
            </a:r>
          </a:p>
          <a:p>
            <a:endParaRPr lang="en-US" dirty="0">
              <a:effectLst/>
              <a:latin typeface="Lucida Grande" panose="020B0600040502020204" pitchFamily="34" charset="0"/>
            </a:endParaRPr>
          </a:p>
          <a:p>
            <a:r>
              <a:rPr lang="en-US" dirty="0">
                <a:effectLst/>
                <a:latin typeface="Lucida Grande" panose="020B0600040502020204" pitchFamily="34" charset="0"/>
              </a:rPr>
              <a:t>Parable of the Marriage Feast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22:1</a:t>
            </a:r>
            <a:r>
              <a:rPr lang="en-US" dirty="0">
                <a:solidFill>
                  <a:srgbClr val="000000"/>
                </a:solidFill>
                <a:effectLst/>
                <a:latin typeface="Lucida Grande" panose="020B0600040502020204" pitchFamily="34" charset="0"/>
              </a:rPr>
              <a:t>   Jesus spoke to them again in parables, saying, </a:t>
            </a:r>
            <a:r>
              <a:rPr lang="en-US" b="1" baseline="30000" dirty="0">
                <a:solidFill>
                  <a:srgbClr val="006699"/>
                </a:solidFill>
                <a:effectLst/>
                <a:latin typeface="Helvetica Neue" panose="02000503000000020004" pitchFamily="2" charset="0"/>
              </a:rPr>
              <a:t>2</a:t>
            </a:r>
            <a:r>
              <a:rPr lang="en-US" dirty="0">
                <a:solidFill>
                  <a:srgbClr val="FF25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kingdom of heaven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may be compared to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a king who </a:t>
            </a:r>
            <a:r>
              <a:rPr lang="en-US" baseline="30000" dirty="0">
                <a:solidFill>
                  <a:srgbClr val="FF2500"/>
                </a:solidFill>
                <a:effectLst/>
                <a:latin typeface="Lucida Grande" panose="020B0600040502020204" pitchFamily="34" charset="0"/>
              </a:rPr>
              <a:t>3</a:t>
            </a:r>
            <a:r>
              <a:rPr lang="en-US" dirty="0">
                <a:solidFill>
                  <a:srgbClr val="FF2500"/>
                </a:solidFill>
                <a:effectLst/>
                <a:latin typeface="Lucida Grande" panose="020B0600040502020204" pitchFamily="34" charset="0"/>
              </a:rPr>
              <a:t>gave a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wedding</a:t>
            </a:r>
            <a:r>
              <a:rPr lang="en-US" dirty="0">
                <a:solidFill>
                  <a:srgbClr val="FF2500"/>
                </a:solidFill>
                <a:effectLst/>
                <a:latin typeface="Lucida Grande" panose="020B0600040502020204" pitchFamily="34" charset="0"/>
              </a:rPr>
              <a:t> feast for his son.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a:t>
            </a:r>
            <a:r>
              <a:rPr lang="en-US" dirty="0">
                <a:solidFill>
                  <a:srgbClr val="FF2500"/>
                </a:solidFill>
                <a:effectLst/>
                <a:latin typeface="Lucida Grande" panose="020B0600040502020204" pitchFamily="34" charset="0"/>
              </a:rPr>
              <a:t> “And he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sent</a:t>
            </a:r>
            <a:r>
              <a:rPr lang="en-US" dirty="0">
                <a:solidFill>
                  <a:srgbClr val="FF2500"/>
                </a:solidFill>
                <a:effectLst/>
                <a:latin typeface="Lucida Grande" panose="020B0600040502020204" pitchFamily="34" charset="0"/>
              </a:rPr>
              <a:t> out his slaves to call those who had been invited to the wedding feast, and they were unwilling to come.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“Again he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sent</a:t>
            </a:r>
            <a:r>
              <a:rPr lang="en-US" dirty="0">
                <a:solidFill>
                  <a:srgbClr val="FF2500"/>
                </a:solidFill>
                <a:effectLst/>
                <a:latin typeface="Lucida Grande" panose="020B0600040502020204" pitchFamily="34" charset="0"/>
              </a:rPr>
              <a:t> out other slaves saying, ‘Tell those who have been invited, “Behold, I have prepared my dinner; my oxen and my fattened livestock are all butchered and everything is ready; come to the wedding feast.”’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a:t>
            </a:r>
            <a:r>
              <a:rPr lang="en-US" dirty="0">
                <a:solidFill>
                  <a:srgbClr val="FF2500"/>
                </a:solidFill>
                <a:effectLst/>
                <a:latin typeface="Lucida Grande" panose="020B0600040502020204" pitchFamily="34" charset="0"/>
              </a:rPr>
              <a:t> “But they paid no attention and went their way, one to his own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farm, another to his business,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6</a:t>
            </a:r>
            <a:r>
              <a:rPr lang="en-US" dirty="0">
                <a:solidFill>
                  <a:srgbClr val="FF2500"/>
                </a:solidFill>
                <a:effectLst/>
                <a:latin typeface="Lucida Grande" panose="020B0600040502020204" pitchFamily="34" charset="0"/>
              </a:rPr>
              <a:t> and the rest seized his slaves and mistreated them and killed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7</a:t>
            </a:r>
            <a:r>
              <a:rPr lang="en-US" dirty="0">
                <a:solidFill>
                  <a:srgbClr val="FF2500"/>
                </a:solidFill>
                <a:effectLst/>
                <a:latin typeface="Lucida Grande" panose="020B0600040502020204" pitchFamily="34" charset="0"/>
              </a:rPr>
              <a:t> “But the king was enraged, and he sent his armies and destroyed those murderers and set their city on fire.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8</a:t>
            </a:r>
            <a:r>
              <a:rPr lang="en-US" dirty="0">
                <a:solidFill>
                  <a:srgbClr val="FF2500"/>
                </a:solidFill>
                <a:effectLst/>
                <a:latin typeface="Lucida Grande" panose="020B0600040502020204" pitchFamily="34" charset="0"/>
              </a:rPr>
              <a:t> “Then he *said to his slaves, ‘The wedding is ready, but those who were invited were not worthy.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9</a:t>
            </a:r>
            <a:r>
              <a:rPr lang="en-US" dirty="0">
                <a:solidFill>
                  <a:srgbClr val="FF2500"/>
                </a:solidFill>
                <a:effectLst/>
                <a:latin typeface="Lucida Grande" panose="020B0600040502020204" pitchFamily="34" charset="0"/>
              </a:rPr>
              <a:t> ‘Go therefore to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main highways, and as many as you find there, invite to the wedding feast.’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10</a:t>
            </a:r>
            <a:r>
              <a:rPr lang="en-US" dirty="0">
                <a:solidFill>
                  <a:srgbClr val="FF2500"/>
                </a:solidFill>
                <a:effectLst/>
                <a:latin typeface="Lucida Grande" panose="020B0600040502020204" pitchFamily="34" charset="0"/>
              </a:rPr>
              <a:t> “Those slaves went out into the streets and gathered together all they found, both evil and good; and the wedding hall was filled with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dinner guests.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22:11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“But when the king came in to look over the dinner guests, he saw </a:t>
            </a:r>
            <a:r>
              <a:rPr lang="en-US" baseline="30000" dirty="0">
                <a:solidFill>
                  <a:srgbClr val="FF2500"/>
                </a:solidFill>
                <a:effectLst/>
                <a:latin typeface="Lucida Grande" panose="020B0600040502020204" pitchFamily="34" charset="0"/>
              </a:rPr>
              <a:t>a</a:t>
            </a:r>
            <a:r>
              <a:rPr lang="en-US" dirty="0">
                <a:solidFill>
                  <a:srgbClr val="FF2500"/>
                </a:solidFill>
                <a:effectLst/>
                <a:latin typeface="Lucida Grande" panose="020B0600040502020204" pitchFamily="34" charset="0"/>
              </a:rPr>
              <a:t>a man there who was not dressed in wedding clothes,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12</a:t>
            </a:r>
            <a:r>
              <a:rPr lang="en-US" dirty="0">
                <a:solidFill>
                  <a:srgbClr val="FF2500"/>
                </a:solidFill>
                <a:effectLst/>
                <a:latin typeface="Lucida Grande" panose="020B0600040502020204" pitchFamily="34" charset="0"/>
              </a:rPr>
              <a:t> and he *said to him,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Friend</a:t>
            </a:r>
            <a:r>
              <a:rPr lang="en-US" dirty="0">
                <a:solidFill>
                  <a:srgbClr val="FF2500"/>
                </a:solidFill>
                <a:effectLst/>
                <a:latin typeface="Lucida Grande" panose="020B0600040502020204" pitchFamily="34" charset="0"/>
              </a:rPr>
              <a:t>, how did you come in here without wedding clothes?’ And the man was speechless.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13</a:t>
            </a:r>
            <a:r>
              <a:rPr lang="en-US" dirty="0">
                <a:solidFill>
                  <a:srgbClr val="FF2500"/>
                </a:solidFill>
                <a:effectLst/>
                <a:latin typeface="Lucida Grande" panose="020B0600040502020204" pitchFamily="34" charset="0"/>
              </a:rPr>
              <a:t> “Then the king said to the servants, ‘Bind him hand and foot, and throw him into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outer darkness; in that place there will be weeping and gnashing of teeth.’</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14</a:t>
            </a:r>
            <a:r>
              <a:rPr lang="en-US" dirty="0">
                <a:solidFill>
                  <a:srgbClr val="FF2500"/>
                </a:solidFill>
                <a:effectLst/>
                <a:latin typeface="Lucida Grande" panose="020B0600040502020204" pitchFamily="34" charset="0"/>
              </a:rPr>
              <a:t> “For many are </a:t>
            </a:r>
            <a:r>
              <a:rPr lang="en-US" baseline="30000" dirty="0">
                <a:solidFill>
                  <a:srgbClr val="FF2500"/>
                </a:solidFill>
                <a:effectLst/>
                <a:latin typeface="Lucida Grande" panose="020B0600040502020204" pitchFamily="34" charset="0"/>
              </a:rPr>
              <a:t>1a</a:t>
            </a:r>
            <a:r>
              <a:rPr lang="en-US" dirty="0">
                <a:solidFill>
                  <a:srgbClr val="FF2500"/>
                </a:solidFill>
                <a:effectLst/>
                <a:latin typeface="Lucida Grande" panose="020B0600040502020204" pitchFamily="34" charset="0"/>
              </a:rPr>
              <a:t>called, but few are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chosen</a:t>
            </a:r>
            <a:r>
              <a:rPr lang="en-US" dirty="0">
                <a:solidFill>
                  <a:srgbClr val="FF2500"/>
                </a:solidFill>
                <a:effectLst/>
                <a:latin typeface="Lucida Grande" panose="020B0600040502020204" pitchFamily="34" charset="0"/>
              </a:rPr>
              <a:t>.”</a:t>
            </a:r>
          </a:p>
          <a:p>
            <a:endParaRPr lang="en-US" dirty="0">
              <a:effectLst/>
              <a:latin typeface="Lucida Grande" panose="020B0600040502020204" pitchFamily="34" charset="0"/>
            </a:endParaRPr>
          </a:p>
          <a:p>
            <a:r>
              <a:rPr lang="en-US" dirty="0">
                <a:effectLst/>
                <a:latin typeface="Lucida Grande" panose="020B0600040502020204" pitchFamily="34" charset="0"/>
              </a:rPr>
              <a:t>Jesus’ Authority Questioned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11:27</a:t>
            </a:r>
            <a:r>
              <a:rPr lang="en-US" dirty="0">
                <a:effectLst/>
                <a:latin typeface="Lucida Grande" panose="020B0600040502020204" pitchFamily="34" charset="0"/>
              </a:rPr>
              <a:t>   They *came again to Jerusalem.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And</a:t>
            </a:r>
            <a:r>
              <a:rPr lang="en-US" dirty="0">
                <a:effectLst/>
                <a:latin typeface="Lucida Grande" panose="020B0600040502020204" pitchFamily="34" charset="0"/>
              </a:rPr>
              <a:t> as He was walking in the temple, the chief priests and the scribes and the elders *came to Him, </a:t>
            </a:r>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and began saying to Him, “By what authority are You doing these things, or who gave You this authority to do these things?” </a:t>
            </a:r>
            <a:r>
              <a:rPr lang="en-US" b="1" baseline="30000" dirty="0">
                <a:solidFill>
                  <a:srgbClr val="006699"/>
                </a:solidFill>
                <a:effectLst/>
                <a:latin typeface="Helvetica Neue" panose="02000503000000020004" pitchFamily="2" charset="0"/>
              </a:rPr>
              <a:t>29</a:t>
            </a:r>
            <a:r>
              <a:rPr lang="en-US" dirty="0">
                <a:effectLst/>
                <a:latin typeface="Lucida Grande" panose="020B0600040502020204" pitchFamily="34" charset="0"/>
              </a:rPr>
              <a:t> And Jesus said to them, </a:t>
            </a:r>
            <a:r>
              <a:rPr lang="en-US" dirty="0">
                <a:solidFill>
                  <a:srgbClr val="FF2500"/>
                </a:solidFill>
                <a:effectLst/>
                <a:latin typeface="Lucida Grande" panose="020B0600040502020204" pitchFamily="34" charset="0"/>
              </a:rPr>
              <a:t>“I will ask you one question, and you answer Me, and then I will tell you by what authority I do these things.</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“Was the baptism of John from heaven, or from men? Answer Me.”</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They began reasoning among themselves, saying, “If we say, ‘From heaven,’ He will say, ‘Then why did you not believe him?’ </a:t>
            </a:r>
            <a:r>
              <a:rPr lang="en-US" b="1" baseline="30000" dirty="0">
                <a:solidFill>
                  <a:srgbClr val="006699"/>
                </a:solidFill>
                <a:effectLst/>
                <a:latin typeface="Helvetica Neue" panose="02000503000000020004" pitchFamily="2" charset="0"/>
              </a:rPr>
              <a:t>32</a:t>
            </a:r>
            <a:r>
              <a:rPr lang="en-US" dirty="0">
                <a:effectLst/>
                <a:latin typeface="Lucida Grande" panose="020B0600040502020204" pitchFamily="34" charset="0"/>
              </a:rPr>
              <a:t> “But </a:t>
            </a:r>
            <a:r>
              <a:rPr lang="en-US" baseline="30000" dirty="0">
                <a:effectLst/>
                <a:latin typeface="Lucida Grande" panose="020B0600040502020204" pitchFamily="34" charset="0"/>
              </a:rPr>
              <a:t>1</a:t>
            </a:r>
            <a:r>
              <a:rPr lang="en-US" dirty="0">
                <a:effectLst/>
                <a:latin typeface="Lucida Grande" panose="020B0600040502020204" pitchFamily="34" charset="0"/>
              </a:rPr>
              <a:t>shall we say, ‘From men’?” — they were afraid of the people, for everyone considered John to have been a real prophet.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Answering Jesus, they *said, “We do not know.” And Jesus *said to them, </a:t>
            </a:r>
            <a:r>
              <a:rPr lang="en-US" dirty="0">
                <a:solidFill>
                  <a:srgbClr val="FF2500"/>
                </a:solidFill>
                <a:effectLst/>
                <a:latin typeface="Lucida Grande" panose="020B0600040502020204" pitchFamily="34" charset="0"/>
              </a:rPr>
              <a:t>“Nor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will I tell you by what authority I do these things.”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Parable of the Vine-growers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12:1</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And</a:t>
            </a:r>
            <a:r>
              <a:rPr lang="en-US" dirty="0">
                <a:solidFill>
                  <a:srgbClr val="000000"/>
                </a:solidFill>
                <a:effectLst/>
                <a:latin typeface="Lucida Grande" panose="020B0600040502020204" pitchFamily="34" charset="0"/>
              </a:rPr>
              <a:t> He began to speak to them in parables: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A</a:t>
            </a:r>
            <a:r>
              <a:rPr lang="en-US" dirty="0">
                <a:solidFill>
                  <a:srgbClr val="FF2500"/>
                </a:solidFill>
                <a:effectLst/>
                <a:latin typeface="Lucida Grande" panose="020B0600040502020204" pitchFamily="34" charset="0"/>
              </a:rPr>
              <a:t> man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PLANTED</a:t>
            </a:r>
            <a:r>
              <a:rPr lang="en-US" dirty="0">
                <a:solidFill>
                  <a:srgbClr val="FF2500"/>
                </a:solidFill>
                <a:effectLst/>
                <a:latin typeface="Lucida Grande" panose="020B0600040502020204" pitchFamily="34" charset="0"/>
              </a:rPr>
              <a:t> A VINEYARD AND PUT A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WALL AROUND IT, AND DUG A VAT UNDER THE WINE PRESS AND BUILT A TOWER, and rented it out to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vine-growers and went on a journey.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a:t>
            </a:r>
            <a:r>
              <a:rPr lang="en-US" dirty="0">
                <a:solidFill>
                  <a:srgbClr val="FF2500"/>
                </a:solidFill>
                <a:effectLst/>
                <a:latin typeface="Lucida Grande" panose="020B0600040502020204" pitchFamily="34" charset="0"/>
              </a:rPr>
              <a:t> “At the harvest time he sent a slave to the vine-growers, in order to receive some of the produce of the vineyard from the vine-growers.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a:t>
            </a:r>
            <a:r>
              <a:rPr lang="en-US" dirty="0">
                <a:solidFill>
                  <a:srgbClr val="FF2500"/>
                </a:solidFill>
                <a:effectLst/>
                <a:latin typeface="Lucida Grande" panose="020B0600040502020204" pitchFamily="34" charset="0"/>
              </a:rPr>
              <a:t> “They took him, and beat him and sent him away empty-handed.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“Again he sent them another slave, and they wounded him in the head, and treated him shamefully.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a:t>
            </a:r>
            <a:r>
              <a:rPr lang="en-US" dirty="0">
                <a:solidFill>
                  <a:srgbClr val="FF2500"/>
                </a:solidFill>
                <a:effectLst/>
                <a:latin typeface="Lucida Grande" panose="020B0600040502020204" pitchFamily="34" charset="0"/>
              </a:rPr>
              <a:t> “And he sent another, and that one they killed; and so with many others, beating some and killing others.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6</a:t>
            </a:r>
            <a:r>
              <a:rPr lang="en-US" dirty="0">
                <a:solidFill>
                  <a:srgbClr val="FF2500"/>
                </a:solidFill>
                <a:effectLst/>
                <a:latin typeface="Lucida Grande" panose="020B0600040502020204" pitchFamily="34" charset="0"/>
              </a:rPr>
              <a:t> “He had one more to send, a beloved son; he sent him last of all to them, saying, ‘They will respect my son.’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7</a:t>
            </a:r>
            <a:r>
              <a:rPr lang="en-US" dirty="0">
                <a:solidFill>
                  <a:srgbClr val="FF2500"/>
                </a:solidFill>
                <a:effectLst/>
                <a:latin typeface="Lucida Grande" panose="020B0600040502020204" pitchFamily="34" charset="0"/>
              </a:rPr>
              <a:t> “But those vine-growers said to one another, ‘This is the heir; come, let us kill him, and the inheritance will be ours!’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8</a:t>
            </a:r>
            <a:r>
              <a:rPr lang="en-US" dirty="0">
                <a:solidFill>
                  <a:srgbClr val="FF2500"/>
                </a:solidFill>
                <a:effectLst/>
                <a:latin typeface="Lucida Grande" panose="020B0600040502020204" pitchFamily="34" charset="0"/>
              </a:rPr>
              <a:t> “They took him, and killed him and threw him out of the vineyard.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9</a:t>
            </a:r>
            <a:r>
              <a:rPr lang="en-US" dirty="0">
                <a:solidFill>
                  <a:srgbClr val="FF2500"/>
                </a:solidFill>
                <a:effectLst/>
                <a:latin typeface="Lucida Grande" panose="020B0600040502020204" pitchFamily="34" charset="0"/>
              </a:rPr>
              <a:t> “What will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owner of the vineyard do? He will come and destroy the vine-growers, and will give the vineyard to others.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10</a:t>
            </a:r>
            <a:r>
              <a:rPr lang="en-US" dirty="0">
                <a:solidFill>
                  <a:srgbClr val="FF2500"/>
                </a:solidFill>
                <a:effectLst/>
                <a:latin typeface="Lucida Grande" panose="020B0600040502020204" pitchFamily="34" charset="0"/>
              </a:rPr>
              <a:t> “Have you not even read this Scripture:</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STONE WHICH THE BUILDERS REJECTED,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THIS BECAME THE CHIEF CORNER stone;</a:t>
            </a:r>
          </a:p>
          <a:p>
            <a:r>
              <a:rPr lang="en-US" b="1" baseline="30000" dirty="0">
                <a:solidFill>
                  <a:srgbClr val="006699"/>
                </a:solidFill>
                <a:effectLst/>
                <a:latin typeface="Helvetica Neue" panose="02000503000000020004" pitchFamily="2" charset="0"/>
              </a:rPr>
              <a:t>11</a:t>
            </a:r>
            <a:r>
              <a:rPr lang="en-US" dirty="0">
                <a:solidFill>
                  <a:srgbClr val="0000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THIS</a:t>
            </a:r>
            <a:r>
              <a:rPr lang="en-US" dirty="0">
                <a:solidFill>
                  <a:srgbClr val="FF2500"/>
                </a:solidFill>
                <a:effectLst/>
                <a:latin typeface="Lucida Grande" panose="020B0600040502020204" pitchFamily="34" charset="0"/>
              </a:rPr>
              <a:t> CAME ABOUT FROM THE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AND IT IS MARVELOUS IN OUR EYES’?”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12:12</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And</a:t>
            </a:r>
            <a:r>
              <a:rPr lang="en-US" dirty="0">
                <a:effectLst/>
                <a:latin typeface="Lucida Grande" panose="020B0600040502020204" pitchFamily="34" charset="0"/>
              </a:rPr>
              <a:t> they were seeking to seize Him, and yet they feared the </a:t>
            </a:r>
            <a:r>
              <a:rPr lang="en-US" baseline="30000" dirty="0">
                <a:effectLst/>
                <a:latin typeface="Lucida Grande" panose="020B0600040502020204" pitchFamily="34" charset="0"/>
              </a:rPr>
              <a:t>1</a:t>
            </a:r>
            <a:r>
              <a:rPr lang="en-US" dirty="0">
                <a:effectLst/>
                <a:latin typeface="Lucida Grande" panose="020B0600040502020204" pitchFamily="34" charset="0"/>
              </a:rPr>
              <a:t>people, for they understood that He spoke the parable against them. And so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they</a:t>
            </a:r>
            <a:r>
              <a:rPr lang="en-US" dirty="0">
                <a:effectLst/>
                <a:latin typeface="Lucida Grande" panose="020B0600040502020204" pitchFamily="34" charset="0"/>
              </a:rPr>
              <a:t> left Him and went away.</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Jesus’ Authority Questioned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20:1</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On</a:t>
            </a:r>
            <a:r>
              <a:rPr lang="en-US" dirty="0">
                <a:effectLst/>
                <a:latin typeface="Lucida Grande" panose="020B0600040502020204" pitchFamily="34" charset="0"/>
              </a:rPr>
              <a:t> one of the days while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He</a:t>
            </a:r>
            <a:r>
              <a:rPr lang="en-US" dirty="0">
                <a:effectLst/>
                <a:latin typeface="Lucida Grande" panose="020B0600040502020204" pitchFamily="34" charset="0"/>
              </a:rPr>
              <a:t> was teaching the people in the temple and </a:t>
            </a:r>
            <a:r>
              <a:rPr lang="en-US" baseline="30000" dirty="0" err="1">
                <a:effectLst/>
                <a:latin typeface="Lucida Grande" panose="020B0600040502020204" pitchFamily="34" charset="0"/>
              </a:rPr>
              <a:t>c</a:t>
            </a:r>
            <a:r>
              <a:rPr lang="en-US" dirty="0" err="1">
                <a:effectLst/>
                <a:latin typeface="Lucida Grande" panose="020B0600040502020204" pitchFamily="34" charset="0"/>
              </a:rPr>
              <a:t>preaching</a:t>
            </a:r>
            <a:r>
              <a:rPr lang="en-US" dirty="0">
                <a:effectLst/>
                <a:latin typeface="Lucida Grande" panose="020B0600040502020204" pitchFamily="34" charset="0"/>
              </a:rPr>
              <a:t> the gospel, the chief priests and the scribes with the elders </a:t>
            </a:r>
            <a:r>
              <a:rPr lang="en-US" baseline="30000" dirty="0" err="1">
                <a:effectLst/>
                <a:latin typeface="Lucida Grande" panose="020B0600040502020204" pitchFamily="34" charset="0"/>
              </a:rPr>
              <a:t>d</a:t>
            </a:r>
            <a:r>
              <a:rPr lang="en-US" dirty="0" err="1">
                <a:effectLst/>
                <a:latin typeface="Lucida Grande" panose="020B0600040502020204" pitchFamily="34" charset="0"/>
              </a:rPr>
              <a:t>confronted</a:t>
            </a:r>
            <a:r>
              <a:rPr lang="en-US" dirty="0">
                <a:effectLst/>
                <a:latin typeface="Lucida Grande" panose="020B0600040502020204" pitchFamily="34" charset="0"/>
              </a:rPr>
              <a:t> Him,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and they spoke, saying to Him, “Tell us by what authority You are doing these things, or who is the one who gave You this authority?”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Jesus answered and said to them, </a:t>
            </a:r>
            <a:r>
              <a:rPr lang="en-US" dirty="0">
                <a:solidFill>
                  <a:srgbClr val="FF2500"/>
                </a:solidFill>
                <a:effectLst/>
                <a:latin typeface="Lucida Grande" panose="020B0600040502020204" pitchFamily="34" charset="0"/>
              </a:rPr>
              <a:t>“I will also ask you a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question, and you tell Me:</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“Was the baptism of John from heaven or from men?”</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They reasoned among themselves, saying, “If we say, ‘From heaven,’ He will say, ‘Why did you not believe him?’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“But if we say, ‘From men,’ all the people will stone us to death, for they are convinced that John was a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prophet</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So they answered that they did not know where it came from.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And Jesus said to them, </a:t>
            </a:r>
            <a:r>
              <a:rPr lang="en-US" dirty="0">
                <a:solidFill>
                  <a:srgbClr val="FF2500"/>
                </a:solidFill>
                <a:effectLst/>
                <a:latin typeface="Lucida Grande" panose="020B0600040502020204" pitchFamily="34" charset="0"/>
              </a:rPr>
              <a:t>“Nor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will I tell you by what authority I do these things.”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Parable of the Vine-growers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20:9</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And</a:t>
            </a:r>
            <a:r>
              <a:rPr lang="en-US" dirty="0">
                <a:solidFill>
                  <a:srgbClr val="000000"/>
                </a:solidFill>
                <a:effectLst/>
                <a:latin typeface="Lucida Grande" panose="020B0600040502020204" pitchFamily="34" charset="0"/>
              </a:rPr>
              <a:t> He began to tell the people this parable: </a:t>
            </a:r>
            <a:r>
              <a:rPr lang="en-US" dirty="0">
                <a:solidFill>
                  <a:srgbClr val="FF2500"/>
                </a:solidFill>
                <a:effectLst/>
                <a:latin typeface="Lucida Grande" panose="020B0600040502020204" pitchFamily="34" charset="0"/>
              </a:rPr>
              <a:t>“A man planted a vineyard and rented it out to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vine-growers, and went on a journey for a long time.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10</a:t>
            </a:r>
            <a:r>
              <a:rPr lang="en-US" dirty="0">
                <a:solidFill>
                  <a:srgbClr val="FF2500"/>
                </a:solidFill>
                <a:effectLst/>
                <a:latin typeface="Lucida Grande" panose="020B0600040502020204" pitchFamily="34" charset="0"/>
              </a:rPr>
              <a:t> “At the harvest time he sent a slave to the vine-growers, so that they would give him some of the produce of the vineyard; but the vine-growers beat him and sent him away empty-handed.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11</a:t>
            </a:r>
            <a:r>
              <a:rPr lang="en-US" dirty="0">
                <a:solidFill>
                  <a:srgbClr val="FF2500"/>
                </a:solidFill>
                <a:effectLst/>
                <a:latin typeface="Lucida Grande" panose="020B0600040502020204" pitchFamily="34" charset="0"/>
              </a:rPr>
              <a:t> “And he proceeded to send another slave; and they beat him also and treated him shamefully and sent him away empty-handed.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12</a:t>
            </a:r>
            <a:r>
              <a:rPr lang="en-US" dirty="0">
                <a:solidFill>
                  <a:srgbClr val="FF2500"/>
                </a:solidFill>
                <a:effectLst/>
                <a:latin typeface="Lucida Grande" panose="020B0600040502020204" pitchFamily="34" charset="0"/>
              </a:rPr>
              <a:t> “And he proceeded to send a third; and this one also they wounded and cast out.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13</a:t>
            </a:r>
            <a:r>
              <a:rPr lang="en-US" dirty="0">
                <a:solidFill>
                  <a:srgbClr val="FF2500"/>
                </a:solidFill>
                <a:effectLst/>
                <a:latin typeface="Lucida Grande" panose="020B0600040502020204" pitchFamily="34" charset="0"/>
              </a:rPr>
              <a:t>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owner of the vineyard said, ‘What shall I do? I will send my beloved son; perhaps they will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respect</a:t>
            </a:r>
            <a:r>
              <a:rPr lang="en-US" dirty="0">
                <a:solidFill>
                  <a:srgbClr val="FF2500"/>
                </a:solidFill>
                <a:effectLst/>
                <a:latin typeface="Lucida Grande" panose="020B0600040502020204" pitchFamily="34" charset="0"/>
              </a:rPr>
              <a:t> him.’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14</a:t>
            </a:r>
            <a:r>
              <a:rPr lang="en-US" dirty="0">
                <a:solidFill>
                  <a:srgbClr val="FF2500"/>
                </a:solidFill>
                <a:effectLst/>
                <a:latin typeface="Lucida Grande" panose="020B0600040502020204" pitchFamily="34" charset="0"/>
              </a:rPr>
              <a:t> “But when the vine-growers saw him, they reasoned with one another, saying, ‘This is the heir; let us kill him so that the inheritance will be ours.’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15</a:t>
            </a:r>
            <a:r>
              <a:rPr lang="en-US" dirty="0">
                <a:solidFill>
                  <a:srgbClr val="FF2500"/>
                </a:solidFill>
                <a:effectLst/>
                <a:latin typeface="Lucida Grande" panose="020B0600040502020204" pitchFamily="34" charset="0"/>
              </a:rPr>
              <a:t> “So they threw him out of the vineyard and killed him. What, then, will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owner of the vineyard do to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16</a:t>
            </a:r>
            <a:r>
              <a:rPr lang="en-US" dirty="0">
                <a:solidFill>
                  <a:srgbClr val="FF2500"/>
                </a:solidFill>
                <a:effectLst/>
                <a:latin typeface="Lucida Grande" panose="020B0600040502020204" pitchFamily="34" charset="0"/>
              </a:rPr>
              <a:t> “He will come and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destroy</a:t>
            </a:r>
            <a:r>
              <a:rPr lang="en-US" dirty="0">
                <a:solidFill>
                  <a:srgbClr val="FF2500"/>
                </a:solidFill>
                <a:effectLst/>
                <a:latin typeface="Lucida Grande" panose="020B0600040502020204" pitchFamily="34" charset="0"/>
              </a:rPr>
              <a:t> these vine-growers and will give the vineyard to others.”</a:t>
            </a:r>
            <a:r>
              <a:rPr lang="en-US" dirty="0">
                <a:solidFill>
                  <a:srgbClr val="000000"/>
                </a:solidFill>
                <a:effectLst/>
                <a:latin typeface="Lucida Grande" panose="020B0600040502020204" pitchFamily="34" charset="0"/>
              </a:rPr>
              <a:t> When they heard it, they said, “</a:t>
            </a:r>
            <a:r>
              <a:rPr lang="en-US" baseline="30000" dirty="0" err="1">
                <a:solidFill>
                  <a:srgbClr val="000000"/>
                </a:solidFill>
                <a:effectLst/>
                <a:latin typeface="Lucida Grande" panose="020B0600040502020204" pitchFamily="34" charset="0"/>
              </a:rPr>
              <a:t>b</a:t>
            </a:r>
            <a:r>
              <a:rPr lang="en-US" dirty="0" err="1">
                <a:solidFill>
                  <a:srgbClr val="000000"/>
                </a:solidFill>
                <a:effectLst/>
                <a:latin typeface="Lucida Grande" panose="020B0600040502020204" pitchFamily="34" charset="0"/>
              </a:rPr>
              <a:t>May</a:t>
            </a:r>
            <a:r>
              <a:rPr lang="en-US" dirty="0">
                <a:solidFill>
                  <a:srgbClr val="000000"/>
                </a:solidFill>
                <a:effectLst/>
                <a:latin typeface="Lucida Grande" panose="020B0600040502020204" pitchFamily="34" charset="0"/>
              </a:rPr>
              <a:t> it never be!”</a:t>
            </a:r>
            <a:endParaRPr lang="en-US" dirty="0">
              <a:solidFill>
                <a:srgbClr val="FF2500"/>
              </a:solidFill>
              <a:effectLst/>
              <a:latin typeface="Lucida Grande" panose="020B0600040502020204" pitchFamily="34" charset="0"/>
            </a:endParaRPr>
          </a:p>
          <a:p>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But </a:t>
            </a:r>
            <a:r>
              <a:rPr lang="en-US" baseline="30000" dirty="0">
                <a:effectLst/>
                <a:latin typeface="Lucida Grande" panose="020B0600040502020204" pitchFamily="34" charset="0"/>
              </a:rPr>
              <a:t>1</a:t>
            </a:r>
            <a:r>
              <a:rPr lang="en-US" dirty="0">
                <a:effectLst/>
                <a:latin typeface="Lucida Grande" panose="020B0600040502020204" pitchFamily="34" charset="0"/>
              </a:rPr>
              <a:t>Jesus looked at them and said, </a:t>
            </a:r>
            <a:r>
              <a:rPr lang="en-US" dirty="0">
                <a:solidFill>
                  <a:srgbClr val="FF2500"/>
                </a:solidFill>
                <a:effectLst/>
                <a:latin typeface="Lucida Grande" panose="020B0600040502020204" pitchFamily="34" charset="0"/>
              </a:rPr>
              <a:t>“What then is this that is written:</a:t>
            </a:r>
            <a:r>
              <a:rPr lang="en-US" dirty="0">
                <a:effectLst/>
                <a:latin typeface="Lucida Grande" panose="020B0600040502020204" pitchFamily="34" charset="0"/>
              </a:rPr>
              <a:t> </a:t>
            </a:r>
          </a:p>
          <a:p>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STONE WHICH THE BUILDERS REJECTED,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THIS BECAME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CHIEF CORNER stone’?</a:t>
            </a:r>
          </a:p>
          <a:p>
            <a:r>
              <a:rPr lang="en-US" b="1" baseline="30000" dirty="0">
                <a:solidFill>
                  <a:srgbClr val="006699"/>
                </a:solidFill>
                <a:effectLst/>
                <a:latin typeface="Helvetica Neue" panose="02000503000000020004" pitchFamily="2" charset="0"/>
              </a:rPr>
              <a:t>18</a:t>
            </a:r>
            <a:r>
              <a:rPr lang="en-US" dirty="0">
                <a:solidFill>
                  <a:srgbClr val="FF25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Everyone</a:t>
            </a:r>
            <a:r>
              <a:rPr lang="en-US" dirty="0">
                <a:solidFill>
                  <a:srgbClr val="FF2500"/>
                </a:solidFill>
                <a:effectLst/>
                <a:latin typeface="Lucida Grande" panose="020B0600040502020204" pitchFamily="34" charset="0"/>
              </a:rPr>
              <a:t> who falls on that stone will be broken to pieces; but on whomever it falls, it will scatter him like dust.”</a:t>
            </a:r>
          </a:p>
          <a:p>
            <a:endParaRPr lang="en-US" dirty="0">
              <a:effectLst/>
              <a:latin typeface="Lucida Grande" panose="020B0600040502020204" pitchFamily="34" charset="0"/>
            </a:endParaRPr>
          </a:p>
          <a:p>
            <a:r>
              <a:rPr lang="en-US" dirty="0">
                <a:effectLst/>
                <a:latin typeface="Lucida Grande" panose="020B0600040502020204" pitchFamily="34" charset="0"/>
              </a:rPr>
              <a:t>Tribute to Caesar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20:19</a:t>
            </a:r>
            <a:r>
              <a:rPr lang="en-US" dirty="0">
                <a:effectLst/>
                <a:latin typeface="Lucida Grande" panose="020B0600040502020204" pitchFamily="34" charset="0"/>
              </a:rPr>
              <a:t>   The scribes and the chief priests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tried</a:t>
            </a:r>
            <a:r>
              <a:rPr lang="en-US" dirty="0">
                <a:effectLst/>
                <a:latin typeface="Lucida Grande" panose="020B0600040502020204" pitchFamily="34" charset="0"/>
              </a:rPr>
              <a:t> to lay hands on Him that very hour, and they feared the people; for they understood that He spoke this parable against them. </a:t>
            </a:r>
          </a:p>
          <a:p>
            <a:r>
              <a:rPr lang="en-US" dirty="0">
                <a:effectLst/>
                <a:latin typeface="Lucida Grande" panose="020B0600040502020204" pitchFamily="34" charset="0"/>
              </a:rPr>
              <a:t>___________________</a:t>
            </a:r>
          </a:p>
          <a:p>
            <a:r>
              <a:rPr lang="en-US" dirty="0">
                <a:effectLst/>
                <a:latin typeface="Lucida Grande" panose="020B0600040502020204" pitchFamily="34" charset="0"/>
              </a:rPr>
              <a:t>Luke 20:16 "By way of application Jesus said </a:t>
            </a:r>
            <a:r>
              <a:rPr lang="en-US" b="1" dirty="0">
                <a:effectLst/>
                <a:latin typeface="Lucida Grande" panose="020B0600040502020204" pitchFamily="34" charset="0"/>
              </a:rPr>
              <a:t>the kingdom of God</a:t>
            </a:r>
            <a:r>
              <a:rPr lang="en-US" dirty="0">
                <a:effectLst/>
                <a:latin typeface="Lucida Grande" panose="020B0600040502020204" pitchFamily="34" charset="0"/>
              </a:rPr>
              <a:t> was being </a:t>
            </a:r>
            <a:r>
              <a:rPr lang="en-US" b="1" dirty="0">
                <a:effectLst/>
                <a:latin typeface="Lucida Grande" panose="020B0600040502020204" pitchFamily="34" charset="0"/>
              </a:rPr>
              <a:t>taken away from</a:t>
            </a:r>
            <a:r>
              <a:rPr lang="en-US" dirty="0">
                <a:effectLst/>
                <a:latin typeface="Lucida Grande" panose="020B0600040502020204" pitchFamily="34" charset="0"/>
              </a:rPr>
              <a:t> those who heard Him, </a:t>
            </a:r>
            <a:r>
              <a:rPr lang="en-US" b="1" dirty="0">
                <a:effectLst/>
                <a:latin typeface="Lucida Grande" panose="020B0600040502020204" pitchFamily="34" charset="0"/>
              </a:rPr>
              <a:t>and</a:t>
            </a:r>
            <a:r>
              <a:rPr lang="en-US" dirty="0">
                <a:effectLst/>
                <a:latin typeface="Lucida Grande" panose="020B0600040502020204" pitchFamily="34" charset="0"/>
              </a:rPr>
              <a:t> it would be </a:t>
            </a:r>
            <a:r>
              <a:rPr lang="en-US" b="1" dirty="0">
                <a:effectLst/>
                <a:latin typeface="Lucida Grande" panose="020B0600040502020204" pitchFamily="34" charset="0"/>
              </a:rPr>
              <a:t>given to the people who</a:t>
            </a:r>
            <a:r>
              <a:rPr lang="en-US" dirty="0">
                <a:effectLst/>
                <a:latin typeface="Lucida Grande" panose="020B0600040502020204" pitchFamily="34" charset="0"/>
              </a:rPr>
              <a:t> would </a:t>
            </a:r>
            <a:r>
              <a:rPr lang="en-US" b="1" dirty="0">
                <a:effectLst/>
                <a:latin typeface="Lucida Grande" panose="020B0600040502020204" pitchFamily="34" charset="0"/>
              </a:rPr>
              <a:t>produce its fruit.</a:t>
            </a:r>
            <a:r>
              <a:rPr lang="en-US" dirty="0">
                <a:effectLst/>
                <a:latin typeface="Lucida Grande" panose="020B0600040502020204" pitchFamily="34" charset="0"/>
              </a:rPr>
              <a:t> The word for “people”… is usually translated “nation.” (It appears here without an article.) Two interpretations of this verse are often presented. One is that Jesus was saying the kingdom had been taken from the Jewish nation and would be given to Gentile nations who would produce the proper fruit of genuine faith. It is argued that since </a:t>
            </a:r>
            <a:r>
              <a:rPr lang="en-US" dirty="0">
                <a:effectLst/>
                <a:latin typeface="Helena" pitchFamily="2" charset="0"/>
              </a:rPr>
              <a:t>[ethne]</a:t>
            </a:r>
            <a:r>
              <a:rPr lang="en-US" dirty="0">
                <a:effectLst/>
                <a:latin typeface="Lucida Grande" panose="020B0600040502020204" pitchFamily="34" charset="0"/>
              </a:rPr>
              <a:t> is singular, not plural, the word refers to the church which is called a nation in Romans 10:19 and 1 Peter 2:9-10. But the kingdom has not been taken completely away from Israel forever (Rom. 11:15, 25). And the church is not now inheriting the kingdom.</a:t>
            </a:r>
          </a:p>
          <a:p>
            <a:r>
              <a:rPr lang="en-US" dirty="0">
                <a:effectLst/>
                <a:latin typeface="Lucida Grande" panose="020B0600040502020204" pitchFamily="34" charset="0"/>
              </a:rPr>
              <a:t>A better interpretation is that Jesus was simply saying the kingdom was being taken away from the nation Israel at that time, but it would be given back to the nation in a future day when that nation would demonstrate true </a:t>
            </a:r>
            <a:r>
              <a:rPr lang="en-US" dirty="0">
                <a:solidFill>
                  <a:srgbClr val="006699"/>
                </a:solidFill>
                <a:effectLst/>
                <a:latin typeface="Lucida Grande" panose="020B0600040502020204" pitchFamily="34" charset="0"/>
              </a:rPr>
              <a:t>[Vol. 2, p. 71]</a:t>
            </a:r>
            <a:r>
              <a:rPr lang="en-US" dirty="0">
                <a:effectLst/>
                <a:latin typeface="Lucida Grande" panose="020B0600040502020204" pitchFamily="34" charset="0"/>
              </a:rPr>
              <a:t> repentance and faith. In this view Jesus was using the term “nation” in the sense of generation (cf. Matt. 23:36). Because of their rejection, that generation of Israel would never be able to experience the kingdom of God (cf. comments on 21:18-22). But a future generation in Israel will respond in saving faith to this same Messiah (Rom. 11:26-27), and to that future generation the kingdom will be given. By rejecting Jesus </a:t>
            </a:r>
            <a:r>
              <a:rPr lang="en-US" b="1" dirty="0">
                <a:effectLst/>
                <a:latin typeface="Lucida Grande" panose="020B0600040502020204" pitchFamily="34" charset="0"/>
              </a:rPr>
              <a:t>the Stone,</a:t>
            </a:r>
            <a:r>
              <a:rPr lang="en-US" dirty="0">
                <a:effectLst/>
                <a:latin typeface="Lucida Grande" panose="020B0600040502020204" pitchFamily="34" charset="0"/>
              </a:rPr>
              <a:t> these </a:t>
            </a:r>
            <a:r>
              <a:rPr lang="en-US" b="1" dirty="0">
                <a:effectLst/>
                <a:latin typeface="Lucida Grande" panose="020B0600040502020204" pitchFamily="34" charset="0"/>
              </a:rPr>
              <a:t>builders</a:t>
            </a:r>
            <a:r>
              <a:rPr lang="en-US" dirty="0">
                <a:effectLst/>
                <a:latin typeface="Lucida Grande" panose="020B0600040502020204" pitchFamily="34" charset="0"/>
              </a:rPr>
              <a:t> (Matt. 21:42) suffered judgment </a:t>
            </a:r>
            <a:r>
              <a:rPr lang="en-US" b="1" dirty="0">
                <a:effectLst/>
                <a:latin typeface="Lucida Grande" panose="020B0600040502020204" pitchFamily="34" charset="0"/>
              </a:rPr>
              <a:t>(he on whom it</a:t>
            </a:r>
            <a:r>
              <a:rPr lang="en-US" dirty="0">
                <a:effectLst/>
                <a:latin typeface="Lucida Grande" panose="020B0600040502020204" pitchFamily="34" charset="0"/>
              </a:rPr>
              <a:t> [the Stone] </a:t>
            </a:r>
            <a:r>
              <a:rPr lang="en-US" b="1" dirty="0">
                <a:effectLst/>
                <a:latin typeface="Lucida Grande" panose="020B0600040502020204" pitchFamily="34" charset="0"/>
              </a:rPr>
              <a:t>falls will be crushed).</a:t>
            </a:r>
            <a:r>
              <a:rPr lang="en-US" dirty="0">
                <a:effectLst/>
                <a:latin typeface="Lucida Grande" panose="020B0600040502020204" pitchFamily="34" charset="0"/>
              </a:rPr>
              <a:t> The religious leaders (then </a:t>
            </a:r>
            <a:r>
              <a:rPr lang="en-US" b="1" dirty="0">
                <a:effectLst/>
                <a:latin typeface="Lucida Grande" panose="020B0600040502020204" pitchFamily="34" charset="0"/>
              </a:rPr>
              <a:t>the chief priests and the Pharisees,</a:t>
            </a:r>
            <a:r>
              <a:rPr lang="en-US" dirty="0">
                <a:effectLst/>
                <a:latin typeface="Lucida Grande" panose="020B0600040502020204" pitchFamily="34" charset="0"/>
              </a:rPr>
              <a:t> v. 45; cf. v. 23) realized Jesus’ remarks were directed toward </a:t>
            </a:r>
            <a:r>
              <a:rPr lang="en-US" b="1" dirty="0">
                <a:effectLst/>
                <a:latin typeface="Lucida Grande" panose="020B0600040502020204" pitchFamily="34" charset="0"/>
              </a:rPr>
              <a:t>them,</a:t>
            </a:r>
            <a:r>
              <a:rPr lang="en-US" dirty="0">
                <a:effectLst/>
                <a:latin typeface="Lucida Grande" panose="020B0600040502020204" pitchFamily="34" charset="0"/>
              </a:rPr>
              <a:t> and </a:t>
            </a:r>
            <a:r>
              <a:rPr lang="en-US" b="1" dirty="0">
                <a:effectLst/>
                <a:latin typeface="Lucida Grande" panose="020B0600040502020204" pitchFamily="34" charset="0"/>
              </a:rPr>
              <a:t>they</a:t>
            </a:r>
            <a:r>
              <a:rPr lang="en-US" dirty="0">
                <a:effectLst/>
                <a:latin typeface="Lucida Grande" panose="020B0600040502020204" pitchFamily="34" charset="0"/>
              </a:rPr>
              <a:t> tried their best </a:t>
            </a:r>
            <a:r>
              <a:rPr lang="en-US" b="1" dirty="0">
                <a:effectLst/>
                <a:latin typeface="Lucida Grande" panose="020B0600040502020204" pitchFamily="34" charset="0"/>
              </a:rPr>
              <a:t>to arrest Him. But they were afraid of the ... people</a:t>
            </a:r>
            <a:r>
              <a:rPr lang="en-US" dirty="0">
                <a:effectLst/>
                <a:latin typeface="Lucida Grande" panose="020B0600040502020204" pitchFamily="34" charset="0"/>
              </a:rPr>
              <a:t> (cf. v. 26), who thought Jesus </a:t>
            </a:r>
            <a:r>
              <a:rPr lang="en-US" b="1" dirty="0">
                <a:effectLst/>
                <a:latin typeface="Lucida Grande" panose="020B0600040502020204" pitchFamily="34" charset="0"/>
              </a:rPr>
              <a:t>was a Prophet</a:t>
            </a:r>
            <a:r>
              <a:rPr lang="en-US" dirty="0">
                <a:effectLst/>
                <a:latin typeface="Lucida Grande" panose="020B0600040502020204" pitchFamily="34" charset="0"/>
              </a:rPr>
              <a:t> (cf. v. 11), so they were unable to act."</a:t>
            </a:r>
          </a:p>
          <a:p>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Accordance" pitchFamily="2" charset="-79"/>
                <a:cs typeface="Accordance" pitchFamily="2" charset="-79"/>
              </a:rPr>
              <a:t>Louis A. Barbieri Jr., </a:t>
            </a:r>
            <a:r>
              <a:rPr lang="en-US" i="1" dirty="0">
                <a:effectLst/>
                <a:latin typeface="Accordance" pitchFamily="2" charset="-79"/>
                <a:cs typeface="Accordance" pitchFamily="2" charset="-79"/>
              </a:rPr>
              <a:t>Matthew</a:t>
            </a:r>
            <a:r>
              <a:rPr lang="en-US" dirty="0">
                <a:effectLst/>
                <a:latin typeface="Accordance" pitchFamily="2" charset="-79"/>
                <a:cs typeface="Accordance" pitchFamily="2" charset="-79"/>
              </a:rPr>
              <a:t> *(The Bible Knowledge Commentary; eds. John F. Walvoord and Roy B. Zuck; Accordance electronic ed. 2 vols.; Wheaton: Victor Books, 1983), 2:70-71.</a:t>
            </a:r>
          </a:p>
          <a:p>
            <a:endParaRPr lang="en-US" dirty="0">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87</a:t>
            </a:fld>
            <a:endParaRPr lang="en-GB"/>
          </a:p>
        </p:txBody>
      </p:sp>
    </p:spTree>
    <p:extLst>
      <p:ext uri="{BB962C8B-B14F-4D97-AF65-F5344CB8AC3E}">
        <p14:creationId xmlns:p14="http://schemas.microsoft.com/office/powerpoint/2010/main" val="44957034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47987"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947987"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Arial" charset="0"/>
            </a:endParaRPr>
          </a:p>
        </p:txBody>
      </p:sp>
    </p:spTree>
    <p:extLst>
      <p:ext uri="{BB962C8B-B14F-4D97-AF65-F5344CB8AC3E}">
        <p14:creationId xmlns:p14="http://schemas.microsoft.com/office/powerpoint/2010/main" val="242828435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111311398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2725639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AFF5A6-88ED-1645-BAF9-85795FB3498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3426" name="Rectangle 1026"/>
          <p:cNvSpPr>
            <a:spLocks noGrp="1" noRot="1" noChangeAspect="1" noChangeArrowheads="1" noTextEdit="1"/>
          </p:cNvSpPr>
          <p:nvPr>
            <p:ph type="sldImg"/>
          </p:nvPr>
        </p:nvSpPr>
        <p:spPr>
          <a:ln/>
        </p:spPr>
      </p:sp>
      <p:sp>
        <p:nvSpPr>
          <p:cNvPr id="7434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Many clues in Daniel 9:24-27 indicate a gap between the 69</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and 70</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weeks. This is our present church age.</a:t>
            </a: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Common-474</a:t>
            </a:r>
          </a:p>
          <a:p>
            <a:r>
              <a:rPr lang="en-US" dirty="0">
                <a:latin typeface="Times New Roman" charset="0"/>
                <a:ea typeface="ＭＳ Ｐゴシック" charset="0"/>
                <a:cs typeface="ＭＳ Ｐゴシック" charset="0"/>
              </a:rPr>
              <a:t>LC-07-Presentation-9</a:t>
            </a:r>
          </a:p>
          <a:p>
            <a:r>
              <a:rPr lang="en-US" dirty="0">
                <a:latin typeface="Times New Roman" charset="0"/>
                <a:ea typeface="ＭＳ Ｐゴシック" charset="0"/>
                <a:cs typeface="ＭＳ Ｐゴシック" charset="0"/>
              </a:rPr>
              <a:t>OS-27-Daniel-406</a:t>
            </a:r>
          </a:p>
          <a:p>
            <a:r>
              <a:rPr lang="en-US" dirty="0">
                <a:latin typeface="Times New Roman" charset="0"/>
                <a:ea typeface="ＭＳ Ｐゴシック" charset="0"/>
                <a:cs typeface="ＭＳ Ｐゴシック" charset="0"/>
              </a:rPr>
              <a:t>NS-27-Rev1-2-slide 168</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1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09A000-CCD9-481A-9210-A7EB2AE8A8B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368000382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EC5799-B236-48FE-8711-368BF3314E5E}"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419266287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8692502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B27295-D657-43D2-86D6-597B59C3C83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277205499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0BC1E8-7358-4F78-9B27-A611BA94A654}"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5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C74C56-59CB-4881-BB67-045FB6DD61C2}"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18154E-6E67-49D5-ADE3-84BBCF2E2FD8}"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base" latinLnBrk="0" hangingPunct="1">
              <a:lnSpc>
                <a:spcPct val="100000"/>
              </a:lnSpc>
              <a:spcBef>
                <a:spcPct val="0"/>
              </a:spcBef>
              <a:spcAft>
                <a:spcPct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473614"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Tree>
    <p:extLst>
      <p:ext uri="{BB962C8B-B14F-4D97-AF65-F5344CB8AC3E}">
        <p14:creationId xmlns:p14="http://schemas.microsoft.com/office/powerpoint/2010/main" val="99480770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base" latinLnBrk="0" hangingPunct="1">
              <a:lnSpc>
                <a:spcPct val="100000"/>
              </a:lnSpc>
              <a:spcBef>
                <a:spcPct val="0"/>
              </a:spcBef>
              <a:spcAft>
                <a:spcPct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473614" rtl="0" eaLnBrk="1" fontAlgn="base" latinLnBrk="0" hangingPunct="1">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Tree>
    <p:extLst>
      <p:ext uri="{BB962C8B-B14F-4D97-AF65-F5344CB8AC3E}">
        <p14:creationId xmlns:p14="http://schemas.microsoft.com/office/powerpoint/2010/main" val="61708574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74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E280C04-CCB1-44A6-9F03-45862427ABF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mn-ea"/>
                <a:cs typeface="Arial" panose="020B0604020202020204" pitchFamily="34" charset="0"/>
              </a:rPr>
              <a:t>Gabriel brought to Daniel the 70 "sevens" vision where God revealed that the full restoration would need Messiah to come twice (9:20-27)</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5909402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Taxes for Caesar</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22:15</a:t>
            </a:r>
            <a:r>
              <a:rPr lang="en-US">
                <a:effectLst/>
                <a:latin typeface="Lucida Grande" panose="020B0600040502020204" pitchFamily="34" charset="0"/>
              </a:rPr>
              <a:t>    Then the Pharisees met together to plot how to trap Jesus into saying something for which he could be arrested. </a:t>
            </a:r>
            <a:r>
              <a:rPr lang="en-US" b="1" baseline="30000">
                <a:solidFill>
                  <a:srgbClr val="006699"/>
                </a:solidFill>
                <a:effectLst/>
                <a:latin typeface="Helvetica Neue" panose="02000503000000020004" pitchFamily="2" charset="0"/>
              </a:rPr>
              <a:t>16</a:t>
            </a:r>
            <a:r>
              <a:rPr lang="en-US">
                <a:effectLst/>
                <a:latin typeface="Lucida Grande" panose="020B0600040502020204" pitchFamily="34" charset="0"/>
              </a:rPr>
              <a:t> They sent some of their disciples, along with the supporters of Herod, to meet with him. “Teacher,” they said, “we know how honest you are. You teach the way of God truthfully. You are impartial and don’t play favorites. </a:t>
            </a:r>
            <a:r>
              <a:rPr lang="en-US" b="1" baseline="30000">
                <a:solidFill>
                  <a:srgbClr val="006699"/>
                </a:solidFill>
                <a:effectLst/>
                <a:latin typeface="Helvetica Neue" panose="02000503000000020004" pitchFamily="2" charset="0"/>
              </a:rPr>
              <a:t>17</a:t>
            </a:r>
            <a:r>
              <a:rPr lang="en-US">
                <a:effectLst/>
                <a:latin typeface="Lucida Grande" panose="020B0600040502020204" pitchFamily="34" charset="0"/>
              </a:rPr>
              <a:t> Now tell us what you think about this: Is it right to pay taxes to Caesar or not?”</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22:18</a:t>
            </a:r>
            <a:r>
              <a:rPr lang="en-US">
                <a:solidFill>
                  <a:srgbClr val="000000"/>
                </a:solidFill>
                <a:effectLst/>
                <a:latin typeface="Lucida Grande" panose="020B0600040502020204" pitchFamily="34" charset="0"/>
              </a:rPr>
              <a:t>    But Jesus knew their evil motives. </a:t>
            </a:r>
            <a:r>
              <a:rPr lang="en-US">
                <a:solidFill>
                  <a:srgbClr val="FF2500"/>
                </a:solidFill>
                <a:effectLst/>
                <a:latin typeface="Lucida Grande" panose="020B0600040502020204" pitchFamily="34" charset="0"/>
              </a:rPr>
              <a:t>“You hypocrites!”</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“Why are you trying to trap me?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Here, show me the coin used for the tax.”</a:t>
            </a:r>
            <a:r>
              <a:rPr lang="en-US">
                <a:solidFill>
                  <a:srgbClr val="000000"/>
                </a:solidFill>
                <a:effectLst/>
                <a:latin typeface="Lucida Grande" panose="020B0600040502020204" pitchFamily="34" charset="0"/>
              </a:rPr>
              <a:t> When they handed him a Roman coin,</a:t>
            </a:r>
            <a:r>
              <a:rPr lang="en-US" baseline="30000">
                <a:solidFill>
                  <a:srgbClr val="000000"/>
                </a:solidFill>
                <a:effectLst/>
                <a:latin typeface="Lucida Grande" panose="020B0600040502020204" pitchFamily="34" charset="0"/>
              </a:rPr>
              <a:t>a</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20</a:t>
            </a:r>
            <a:r>
              <a:rPr lang="en-US">
                <a:solidFill>
                  <a:srgbClr val="000000"/>
                </a:solidFill>
                <a:effectLst/>
                <a:latin typeface="Lucida Grande" panose="020B0600040502020204" pitchFamily="34" charset="0"/>
              </a:rPr>
              <a:t> he asked, </a:t>
            </a:r>
            <a:r>
              <a:rPr lang="en-US">
                <a:solidFill>
                  <a:srgbClr val="FF2500"/>
                </a:solidFill>
                <a:effectLst/>
                <a:latin typeface="Lucida Grande" panose="020B0600040502020204" pitchFamily="34" charset="0"/>
              </a:rPr>
              <a:t>“Whose picture and title are stamped on it?”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22:21</a:t>
            </a:r>
            <a:r>
              <a:rPr lang="en-US">
                <a:effectLst/>
                <a:latin typeface="Lucida Grande" panose="020B0600040502020204" pitchFamily="34" charset="0"/>
              </a:rPr>
              <a:t>    “Caesar’s,” they replied. </a:t>
            </a:r>
          </a:p>
          <a:p>
            <a:pPr>
              <a:buNone/>
            </a:pPr>
            <a:endParaRPr lang="en-US">
              <a:effectLst/>
              <a:latin typeface="Lucida Grande" panose="020B0600040502020204" pitchFamily="34" charset="0"/>
            </a:endParaRPr>
          </a:p>
          <a:p>
            <a:pPr>
              <a:buNone/>
            </a:pPr>
            <a:r>
              <a:rPr lang="en-US">
                <a:solidFill>
                  <a:srgbClr val="FF2500"/>
                </a:solidFill>
                <a:effectLst/>
                <a:latin typeface="Lucida Grande" panose="020B0600040502020204" pitchFamily="34" charset="0"/>
              </a:rPr>
              <a:t>“Well, then,”</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“give to Caesar what belongs to Caesar, and give to God what belongs to God.”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22:22</a:t>
            </a:r>
            <a:r>
              <a:rPr lang="en-US">
                <a:effectLst/>
                <a:latin typeface="Lucida Grande" panose="020B0600040502020204" pitchFamily="34" charset="0"/>
              </a:rPr>
              <a:t>    His reply amazed them, and they went away.</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Taxes for Caesar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12:13</a:t>
            </a:r>
            <a:r>
              <a:rPr lang="en-US">
                <a:effectLst/>
                <a:latin typeface="Lucida Grande" panose="020B0600040502020204" pitchFamily="34" charset="0"/>
              </a:rPr>
              <a:t>    Later the leaders sent some Pharisees and supporters of Herod to trap Jesus into saying something for which he could be arrested. </a:t>
            </a:r>
            <a:r>
              <a:rPr lang="en-US" b="1" baseline="30000">
                <a:solidFill>
                  <a:srgbClr val="006699"/>
                </a:solidFill>
                <a:effectLst/>
                <a:latin typeface="Helvetica Neue" panose="02000503000000020004" pitchFamily="2" charset="0"/>
              </a:rPr>
              <a:t>14</a:t>
            </a:r>
            <a:r>
              <a:rPr lang="en-US">
                <a:effectLst/>
                <a:latin typeface="Lucida Grande" panose="020B0600040502020204" pitchFamily="34" charset="0"/>
              </a:rPr>
              <a:t> “Teacher,” they said, “we know how honest you are. You are impartial and don’t play favorites. You teach the way of God truthfully. Now tell us—is it right to pay taxes to Caesar or not? </a:t>
            </a:r>
            <a:r>
              <a:rPr lang="en-US" b="1" baseline="30000">
                <a:solidFill>
                  <a:srgbClr val="006699"/>
                </a:solidFill>
                <a:effectLst/>
                <a:latin typeface="Helvetica Neue" panose="02000503000000020004" pitchFamily="2" charset="0"/>
              </a:rPr>
              <a:t>15</a:t>
            </a:r>
            <a:r>
              <a:rPr lang="en-US">
                <a:effectLst/>
                <a:latin typeface="Lucida Grande" panose="020B0600040502020204" pitchFamily="34" charset="0"/>
              </a:rPr>
              <a:t>  Should we pay them, or shouldn’t we?” </a:t>
            </a:r>
          </a:p>
          <a:p>
            <a:pPr>
              <a:buNone/>
            </a:pPr>
            <a:endParaRPr lang="en-US">
              <a:effectLst/>
              <a:latin typeface="Lucida Grande" panose="020B0600040502020204" pitchFamily="34" charset="0"/>
            </a:endParaRPr>
          </a:p>
          <a:p>
            <a:pPr>
              <a:buNone/>
            </a:pPr>
            <a:r>
              <a:rPr lang="en-US">
                <a:solidFill>
                  <a:srgbClr val="000000"/>
                </a:solidFill>
                <a:effectLst/>
                <a:latin typeface="Lucida Grande" panose="020B0600040502020204" pitchFamily="34" charset="0"/>
              </a:rPr>
              <a:t>  Jesus saw through their hypocrisy and said, </a:t>
            </a:r>
            <a:r>
              <a:rPr lang="en-US">
                <a:solidFill>
                  <a:srgbClr val="FF2500"/>
                </a:solidFill>
                <a:effectLst/>
                <a:latin typeface="Lucida Grande" panose="020B0600040502020204" pitchFamily="34" charset="0"/>
              </a:rPr>
              <a:t>“Why are you trying to trap me? Show me a Roman coin,</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and I’ll tell you.”</a:t>
            </a:r>
          </a:p>
          <a:p>
            <a:pPr>
              <a:buNone/>
            </a:pPr>
            <a:endParaRPr lang="en-US" b="1" baseline="30000">
              <a:solidFill>
                <a:srgbClr val="006699"/>
              </a:solidFill>
              <a:effectLst/>
              <a:latin typeface="Helvetica Neue" panose="02000503000000020004" pitchFamily="2" charset="0"/>
            </a:endParaRPr>
          </a:p>
          <a:p>
            <a:pPr>
              <a:buNone/>
            </a:pPr>
            <a:r>
              <a:rPr lang="en-US" b="1" baseline="30000">
                <a:solidFill>
                  <a:srgbClr val="006699"/>
                </a:solidFill>
                <a:effectLst/>
                <a:latin typeface="Helvetica Neue" panose="02000503000000020004" pitchFamily="2" charset="0"/>
              </a:rPr>
              <a:t>16</a:t>
            </a:r>
            <a:r>
              <a:rPr lang="en-US">
                <a:solidFill>
                  <a:srgbClr val="000000"/>
                </a:solidFill>
                <a:effectLst/>
                <a:latin typeface="Lucida Grande" panose="020B0600040502020204" pitchFamily="34" charset="0"/>
              </a:rPr>
              <a:t> When they handed it to him, he asked, </a:t>
            </a:r>
            <a:r>
              <a:rPr lang="en-US">
                <a:solidFill>
                  <a:srgbClr val="FF2500"/>
                </a:solidFill>
                <a:effectLst/>
                <a:latin typeface="Lucida Grande" panose="020B0600040502020204" pitchFamily="34" charset="0"/>
              </a:rPr>
              <a:t>“Whose picture and title are stamped on it?”</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  “Caesar’s,” they replied.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12:17</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“Well, then,”</a:t>
            </a:r>
            <a:r>
              <a:rPr lang="en-US">
                <a:solidFill>
                  <a:srgbClr val="000000"/>
                </a:solidFill>
                <a:effectLst/>
                <a:latin typeface="Lucida Grande" panose="020B0600040502020204" pitchFamily="34" charset="0"/>
              </a:rPr>
              <a:t> Jesus said, </a:t>
            </a:r>
            <a:r>
              <a:rPr lang="en-US">
                <a:solidFill>
                  <a:srgbClr val="FF2500"/>
                </a:solidFill>
                <a:effectLst/>
                <a:latin typeface="Lucida Grande" panose="020B0600040502020204" pitchFamily="34" charset="0"/>
              </a:rPr>
              <a:t>“give to Caesar what belongs to Caesar, and give to God what belongs to God.”</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His reply completely amazed them.</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Taxes for Caesar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20:20</a:t>
            </a:r>
            <a:r>
              <a:rPr lang="en-US">
                <a:effectLst/>
                <a:latin typeface="Lucida Grande" panose="020B0600040502020204" pitchFamily="34" charset="0"/>
              </a:rPr>
              <a:t>    Watching for their opportunity, the leaders sent spies pretending to be honest men. They tried to get Jesus to say something that could be reported to the Roman governor so he would arrest Jesus. </a:t>
            </a:r>
            <a:r>
              <a:rPr lang="en-US" b="1" baseline="30000">
                <a:solidFill>
                  <a:srgbClr val="006699"/>
                </a:solidFill>
                <a:effectLst/>
                <a:latin typeface="Helvetica Neue" panose="02000503000000020004" pitchFamily="2" charset="0"/>
              </a:rPr>
              <a:t>21</a:t>
            </a:r>
            <a:r>
              <a:rPr lang="en-US">
                <a:effectLst/>
                <a:latin typeface="Lucida Grande" panose="020B0600040502020204" pitchFamily="34" charset="0"/>
              </a:rPr>
              <a:t> “Teacher,” they said, “we know that you speak and teach what is right and are not influenced by what others think. You teach the way of God truthfully. </a:t>
            </a:r>
            <a:r>
              <a:rPr lang="en-US" b="1" baseline="30000">
                <a:solidFill>
                  <a:srgbClr val="006699"/>
                </a:solidFill>
                <a:effectLst/>
                <a:latin typeface="Helvetica Neue" panose="02000503000000020004" pitchFamily="2" charset="0"/>
              </a:rPr>
              <a:t>22</a:t>
            </a:r>
            <a:r>
              <a:rPr lang="en-US">
                <a:effectLst/>
                <a:latin typeface="Lucida Grande" panose="020B0600040502020204" pitchFamily="34" charset="0"/>
              </a:rPr>
              <a:t> Now tell us—is it right for us to pay taxes to Caesar or not?”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20:23</a:t>
            </a:r>
            <a:r>
              <a:rPr lang="en-US">
                <a:solidFill>
                  <a:srgbClr val="000000"/>
                </a:solidFill>
                <a:effectLst/>
                <a:latin typeface="Lucida Grande" panose="020B0600040502020204" pitchFamily="34" charset="0"/>
              </a:rPr>
              <a:t>    He saw through their trickery and said, </a:t>
            </a:r>
            <a:r>
              <a:rPr lang="en-US" b="1" baseline="30000">
                <a:solidFill>
                  <a:srgbClr val="006699"/>
                </a:solidFill>
                <a:effectLst/>
                <a:latin typeface="Helvetica Neue" panose="02000503000000020004" pitchFamily="2" charset="0"/>
              </a:rPr>
              <a:t>24</a:t>
            </a:r>
            <a:r>
              <a:rPr lang="en-US">
                <a:solidFill>
                  <a:srgbClr val="FF2500"/>
                </a:solidFill>
                <a:effectLst/>
                <a:latin typeface="Lucida Grande" panose="020B0600040502020204" pitchFamily="34" charset="0"/>
              </a:rPr>
              <a:t> “Show me a Roman coin.</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Whose picture and title are stamped on it?”</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  “Caesar’s,” they replied.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20:25</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“Well then,”</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“give to Caesar what belongs to Caesar, and give to God what belongs to God.”</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20:26</a:t>
            </a:r>
            <a:r>
              <a:rPr lang="en-US">
                <a:effectLst/>
                <a:latin typeface="Lucida Grande" panose="020B0600040502020204" pitchFamily="34" charset="0"/>
              </a:rPr>
              <a:t>    So they failed to trap him by what he said in front of the people. Instead, they were amazed by his answer, and they became silent. </a:t>
            </a:r>
          </a:p>
        </p:txBody>
      </p:sp>
      <p:sp>
        <p:nvSpPr>
          <p:cNvPr id="4" name="Slide Number Placeholder 3"/>
          <p:cNvSpPr>
            <a:spLocks noGrp="1"/>
          </p:cNvSpPr>
          <p:nvPr>
            <p:ph type="sldNum" sz="quarter" idx="5"/>
          </p:nvPr>
        </p:nvSpPr>
        <p:spPr/>
        <p:txBody>
          <a:bodyPr/>
          <a:lstStyle/>
          <a:p>
            <a:fld id="{C655B0B5-E42E-4986-80AC-A7650ED7D9A5}" type="slidenum">
              <a:rPr lang="en-GB" smtClean="0"/>
              <a:t>101</a:t>
            </a:fld>
            <a:endParaRPr lang="en-GB"/>
          </a:p>
        </p:txBody>
      </p:sp>
    </p:spTree>
    <p:extLst>
      <p:ext uri="{BB962C8B-B14F-4D97-AF65-F5344CB8AC3E}">
        <p14:creationId xmlns:p14="http://schemas.microsoft.com/office/powerpoint/2010/main" val="274738172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__________</a:t>
            </a:r>
          </a:p>
          <a:p>
            <a:r>
              <a:rPr lang="en-US" sz="1200" kern="1200">
                <a:solidFill>
                  <a:schemeClr val="tx1"/>
                </a:solidFill>
                <a:effectLst/>
                <a:latin typeface="Arial"/>
                <a:ea typeface="+mn-ea"/>
                <a:cs typeface="Arial"/>
              </a:rPr>
              <a:t>LC-Presentation-102</a:t>
            </a:r>
          </a:p>
          <a:p>
            <a:r>
              <a:rPr lang="en-US" sz="1200" kern="1200">
                <a:solidFill>
                  <a:schemeClr val="tx1"/>
                </a:solidFill>
                <a:effectLst/>
                <a:latin typeface="Arial"/>
                <a:ea typeface="+mn-ea"/>
                <a:cs typeface="Arial"/>
              </a:rPr>
              <a:t>NS-01-Matt15-28—slide 163</a:t>
            </a:r>
            <a:endParaRPr lang="en-US">
              <a:latin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05065756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Discussion about Resurrection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22:23</a:t>
            </a:r>
            <a:r>
              <a:rPr lang="en-US">
                <a:effectLst/>
                <a:latin typeface="Lucida Grande" panose="020B0600040502020204" pitchFamily="34" charset="0"/>
              </a:rPr>
              <a:t>    That same day Jesus was approached by some Sadducees—religious leaders who say there is no resurrection from the dead. They posed this question: </a:t>
            </a:r>
            <a:r>
              <a:rPr lang="en-US" b="1" baseline="30000">
                <a:solidFill>
                  <a:srgbClr val="006699"/>
                </a:solidFill>
                <a:effectLst/>
                <a:latin typeface="Helvetica Neue" panose="02000503000000020004" pitchFamily="2" charset="0"/>
              </a:rPr>
              <a:t>24</a:t>
            </a:r>
            <a:r>
              <a:rPr lang="en-US">
                <a:effectLst/>
                <a:latin typeface="Lucida Grande" panose="020B0600040502020204" pitchFamily="34" charset="0"/>
              </a:rPr>
              <a:t> “Teacher, Moses said, ‘If a man dies without children, his brother should marry the widow and have a child who will carry on the brother’s name.’</a:t>
            </a:r>
            <a:r>
              <a:rPr lang="en-US" baseline="30000">
                <a:effectLst/>
                <a:latin typeface="Lucida Grande" panose="020B0600040502020204" pitchFamily="34" charset="0"/>
              </a:rPr>
              <a:t>a</a:t>
            </a:r>
            <a:r>
              <a:rPr lang="en-US">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effectLst/>
                <a:latin typeface="Lucida Grande" panose="020B0600040502020204" pitchFamily="34" charset="0"/>
              </a:rPr>
              <a:t> Well, suppose there were seven brothers. The oldest one married and then died without children, so his brother married the widow. </a:t>
            </a:r>
            <a:r>
              <a:rPr lang="en-US" b="1" baseline="30000">
                <a:solidFill>
                  <a:srgbClr val="006699"/>
                </a:solidFill>
                <a:effectLst/>
                <a:latin typeface="Helvetica Neue" panose="02000503000000020004" pitchFamily="2" charset="0"/>
              </a:rPr>
              <a:t>26</a:t>
            </a:r>
            <a:r>
              <a:rPr lang="en-US">
                <a:effectLst/>
                <a:latin typeface="Lucida Grande" panose="020B0600040502020204" pitchFamily="34" charset="0"/>
              </a:rPr>
              <a:t> But the second brother also died, and the third brother married her. This continued with all seven of them. </a:t>
            </a:r>
            <a:r>
              <a:rPr lang="en-US" b="1" baseline="30000">
                <a:solidFill>
                  <a:srgbClr val="006699"/>
                </a:solidFill>
                <a:effectLst/>
                <a:latin typeface="Helvetica Neue" panose="02000503000000020004" pitchFamily="2" charset="0"/>
              </a:rPr>
              <a:t>27</a:t>
            </a:r>
            <a:r>
              <a:rPr lang="en-US">
                <a:effectLst/>
                <a:latin typeface="Lucida Grande" panose="020B0600040502020204" pitchFamily="34" charset="0"/>
              </a:rPr>
              <a:t> Last of all, the woman also died. </a:t>
            </a:r>
            <a:r>
              <a:rPr lang="en-US" b="1" baseline="30000">
                <a:solidFill>
                  <a:srgbClr val="006699"/>
                </a:solidFill>
                <a:effectLst/>
                <a:latin typeface="Helvetica Neue" panose="02000503000000020004" pitchFamily="2" charset="0"/>
              </a:rPr>
              <a:t>28</a:t>
            </a:r>
            <a:r>
              <a:rPr lang="en-US">
                <a:effectLst/>
                <a:latin typeface="Lucida Grande" panose="020B0600040502020204" pitchFamily="34" charset="0"/>
              </a:rPr>
              <a:t> So tell us, whose wife will she be in the resurrection? For all seven were married to 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22:29</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“Your mistake is that you don’t know the Scriptures, and you don’t know the power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30</a:t>
            </a:r>
            <a:r>
              <a:rPr lang="en-US">
                <a:solidFill>
                  <a:srgbClr val="FF2500"/>
                </a:solidFill>
                <a:effectLst/>
                <a:latin typeface="Lucida Grande" panose="020B0600040502020204" pitchFamily="34" charset="0"/>
              </a:rPr>
              <a:t> For when the dead rise, they will neither marry nor be given in marriage. In this respect they will be like the angels in heaven.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22:31</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now, as to whether there will be a resurrection of the dead—haven’t you ever read about this in the Scriptures? Long after Abraham, Isaac, and Jacob had died, God said,</a:t>
            </a:r>
            <a:r>
              <a:rPr lang="en-US" baseline="30000">
                <a:solidFill>
                  <a:srgbClr val="FF2500"/>
                </a:solidFill>
                <a:effectLst/>
                <a:latin typeface="Lucida Grande" panose="020B0600040502020204" pitchFamily="34" charset="0"/>
              </a:rPr>
              <a:t>a</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32</a:t>
            </a:r>
            <a:r>
              <a:rPr lang="en-US">
                <a:solidFill>
                  <a:srgbClr val="FF2500"/>
                </a:solidFill>
                <a:effectLst/>
                <a:latin typeface="Lucida Grande" panose="020B0600040502020204" pitchFamily="34" charset="0"/>
              </a:rPr>
              <a:t> ‘I am the God of Abraham, the God of Isaac, and the God of Jacob.’</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So he is the God of the living, not the dead.”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22:33</a:t>
            </a:r>
            <a:r>
              <a:rPr lang="en-US">
                <a:effectLst/>
                <a:latin typeface="Lucida Grande" panose="020B0600040502020204" pitchFamily="34" charset="0"/>
              </a:rPr>
              <a:t>    When the crowds heard him, they were astounded at his teaching.</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a:effectLst/>
                <a:latin typeface="Lucida Grande" panose="020B0600040502020204" pitchFamily="34" charset="0"/>
              </a:rPr>
              <a:t>Discussion about Resurrection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12:18</a:t>
            </a:r>
            <a:r>
              <a:rPr lang="en-US">
                <a:effectLst/>
                <a:latin typeface="Lucida Grande" panose="020B0600040502020204" pitchFamily="34" charset="0"/>
              </a:rPr>
              <a:t>    Then Jesus was approached by some Sadducees—religious leaders who say there is no resurrection from the dead. They posed this question: </a:t>
            </a:r>
            <a:r>
              <a:rPr lang="en-US" b="1" baseline="30000">
                <a:solidFill>
                  <a:srgbClr val="006699"/>
                </a:solidFill>
                <a:effectLst/>
                <a:latin typeface="Helvetica Neue" panose="02000503000000020004" pitchFamily="2" charset="0"/>
              </a:rPr>
              <a:t>19</a:t>
            </a:r>
            <a:r>
              <a:rPr lang="en-US">
                <a:effectLst/>
                <a:latin typeface="Lucida Grande" panose="020B0600040502020204" pitchFamily="34" charset="0"/>
              </a:rPr>
              <a:t> “Teacher, Moses gave us a law that if a man dies, leaving a wife without children, his brother should marry the widow and have a child who will carry on the brother’s name.</a:t>
            </a:r>
            <a:r>
              <a:rPr lang="en-US" baseline="30000">
                <a:effectLst/>
                <a:latin typeface="Lucida Grande" panose="020B0600040502020204" pitchFamily="34" charset="0"/>
              </a:rPr>
              <a:t>a</a:t>
            </a:r>
            <a:r>
              <a:rPr lang="en-US">
                <a:effectLst/>
                <a:latin typeface="Lucida Grande" panose="020B0600040502020204" pitchFamily="34" charset="0"/>
              </a:rPr>
              <a:t> </a:t>
            </a:r>
            <a:r>
              <a:rPr lang="en-US" b="1" baseline="30000">
                <a:solidFill>
                  <a:srgbClr val="006699"/>
                </a:solidFill>
                <a:effectLst/>
                <a:latin typeface="Helvetica Neue" panose="02000503000000020004" pitchFamily="2" charset="0"/>
              </a:rPr>
              <a:t>20</a:t>
            </a:r>
            <a:r>
              <a:rPr lang="en-US">
                <a:effectLst/>
                <a:latin typeface="Lucida Grande" panose="020B0600040502020204" pitchFamily="34" charset="0"/>
              </a:rPr>
              <a:t> Well, suppose there were seven brothers. The oldest one married and then died without children. </a:t>
            </a:r>
            <a:r>
              <a:rPr lang="en-US" b="1" baseline="30000">
                <a:solidFill>
                  <a:srgbClr val="006699"/>
                </a:solidFill>
                <a:effectLst/>
                <a:latin typeface="Helvetica Neue" panose="02000503000000020004" pitchFamily="2" charset="0"/>
              </a:rPr>
              <a:t>21</a:t>
            </a:r>
            <a:r>
              <a:rPr lang="en-US">
                <a:effectLst/>
                <a:latin typeface="Lucida Grande" panose="020B0600040502020204" pitchFamily="34" charset="0"/>
              </a:rPr>
              <a:t> So the second brother married the widow, but he also died without children. Then the third brother married her. </a:t>
            </a:r>
            <a:r>
              <a:rPr lang="en-US" b="1" baseline="30000">
                <a:solidFill>
                  <a:srgbClr val="006699"/>
                </a:solidFill>
                <a:effectLst/>
                <a:latin typeface="Helvetica Neue" panose="02000503000000020004" pitchFamily="2" charset="0"/>
              </a:rPr>
              <a:t>22</a:t>
            </a:r>
            <a:r>
              <a:rPr lang="en-US">
                <a:effectLst/>
                <a:latin typeface="Lucida Grande" panose="020B0600040502020204" pitchFamily="34" charset="0"/>
              </a:rPr>
              <a:t> This continued with all seven of them, and still there were no children. Last of all, the woman also died. </a:t>
            </a:r>
            <a:r>
              <a:rPr lang="en-US" b="1" baseline="30000">
                <a:solidFill>
                  <a:srgbClr val="006699"/>
                </a:solidFill>
                <a:effectLst/>
                <a:latin typeface="Helvetica Neue" panose="02000503000000020004" pitchFamily="2" charset="0"/>
              </a:rPr>
              <a:t>23</a:t>
            </a:r>
            <a:r>
              <a:rPr lang="en-US">
                <a:effectLst/>
                <a:latin typeface="Lucida Grande" panose="020B0600040502020204" pitchFamily="34" charset="0"/>
              </a:rPr>
              <a:t> So tell us, whose wife will she be in the resurrection? For all seven were married to 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12:24</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“Your mistake is that you don’t know the Scriptures, and you don’t know the power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For when the dead rise, they will neither marry nor be given in marriage. In this respect they will be like the angels in heaven.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12:26</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now, as to whether the dead will be raised—haven’t you ever read about this in the writings of Moses, in the story of the burning bush? Long after Abraham, Isaac, and Jacob had died, God said to Moses,</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‘I am the God of Abraham, the God of Isaac, and the God of Jacob.’</a:t>
            </a:r>
            <a:r>
              <a:rPr lang="en-US" baseline="30000">
                <a:solidFill>
                  <a:srgbClr val="FF2500"/>
                </a:solidFill>
                <a:effectLst/>
                <a:latin typeface="Lucida Grande" panose="020B0600040502020204" pitchFamily="34" charset="0"/>
              </a:rPr>
              <a:t>b</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27</a:t>
            </a:r>
            <a:r>
              <a:rPr lang="en-US">
                <a:solidFill>
                  <a:srgbClr val="FF2500"/>
                </a:solidFill>
                <a:effectLst/>
                <a:latin typeface="Lucida Grande" panose="020B0600040502020204" pitchFamily="34" charset="0"/>
              </a:rPr>
              <a:t> So he is the God of the living, not the dead. You have made a serious error.”</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a:effectLst/>
                <a:latin typeface="Lucida Grande" panose="020B0600040502020204" pitchFamily="34" charset="0"/>
              </a:rPr>
              <a:t>Discussion about Resurrection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20:27</a:t>
            </a:r>
            <a:r>
              <a:rPr lang="en-US">
                <a:effectLst/>
                <a:latin typeface="Lucida Grande" panose="020B0600040502020204" pitchFamily="34" charset="0"/>
              </a:rPr>
              <a:t>    Then Jesus was approached by some Sadducees—religious leaders who say there is no resurrection from the dead. </a:t>
            </a:r>
            <a:r>
              <a:rPr lang="en-US" b="1" baseline="30000">
                <a:solidFill>
                  <a:srgbClr val="006699"/>
                </a:solidFill>
                <a:effectLst/>
                <a:latin typeface="Helvetica Neue" panose="02000503000000020004" pitchFamily="2" charset="0"/>
              </a:rPr>
              <a:t>28</a:t>
            </a:r>
            <a:r>
              <a:rPr lang="en-US">
                <a:effectLst/>
                <a:latin typeface="Lucida Grande" panose="020B0600040502020204" pitchFamily="34" charset="0"/>
              </a:rPr>
              <a:t> They posed this question: “Teacher, Moses gave us a law that if a man dies, leaving a wife but no children, his brother should marry the widow and have a child who will carry on the brother’s name.</a:t>
            </a:r>
            <a:r>
              <a:rPr lang="en-US" baseline="30000">
                <a:effectLst/>
                <a:latin typeface="Lucida Grande" panose="020B0600040502020204" pitchFamily="34" charset="0"/>
              </a:rPr>
              <a:t>a</a:t>
            </a:r>
            <a:r>
              <a:rPr lang="en-US">
                <a:effectLst/>
                <a:latin typeface="Lucida Grande" panose="020B0600040502020204" pitchFamily="34" charset="0"/>
              </a:rPr>
              <a:t> </a:t>
            </a:r>
            <a:r>
              <a:rPr lang="en-US" b="1" baseline="30000">
                <a:solidFill>
                  <a:srgbClr val="006699"/>
                </a:solidFill>
                <a:effectLst/>
                <a:latin typeface="Helvetica Neue" panose="02000503000000020004" pitchFamily="2" charset="0"/>
              </a:rPr>
              <a:t>29</a:t>
            </a:r>
            <a:r>
              <a:rPr lang="en-US">
                <a:effectLst/>
                <a:latin typeface="Lucida Grande" panose="020B0600040502020204" pitchFamily="34" charset="0"/>
              </a:rPr>
              <a:t> Well, suppose there were seven brothers. The oldest one married and then died without children. </a:t>
            </a:r>
            <a:r>
              <a:rPr lang="en-US" b="1" baseline="30000">
                <a:solidFill>
                  <a:srgbClr val="006699"/>
                </a:solidFill>
                <a:effectLst/>
                <a:latin typeface="Helvetica Neue" panose="02000503000000020004" pitchFamily="2" charset="0"/>
              </a:rPr>
              <a:t>30</a:t>
            </a:r>
            <a:r>
              <a:rPr lang="en-US">
                <a:effectLst/>
                <a:latin typeface="Lucida Grande" panose="020B0600040502020204" pitchFamily="34" charset="0"/>
              </a:rPr>
              <a:t> So the second brother married the widow, but he also died. </a:t>
            </a:r>
            <a:r>
              <a:rPr lang="en-US" b="1" baseline="30000">
                <a:solidFill>
                  <a:srgbClr val="006699"/>
                </a:solidFill>
                <a:effectLst/>
                <a:latin typeface="Helvetica Neue" panose="02000503000000020004" pitchFamily="2" charset="0"/>
              </a:rPr>
              <a:t>31</a:t>
            </a:r>
            <a:r>
              <a:rPr lang="en-US">
                <a:effectLst/>
                <a:latin typeface="Lucida Grande" panose="020B0600040502020204" pitchFamily="34" charset="0"/>
              </a:rPr>
              <a:t> Then the third brother married her. This continued with all seven of them, who died without children. </a:t>
            </a:r>
            <a:r>
              <a:rPr lang="en-US" b="1" baseline="30000">
                <a:solidFill>
                  <a:srgbClr val="006699"/>
                </a:solidFill>
                <a:effectLst/>
                <a:latin typeface="Helvetica Neue" panose="02000503000000020004" pitchFamily="2" charset="0"/>
              </a:rPr>
              <a:t>32</a:t>
            </a:r>
            <a:r>
              <a:rPr lang="en-US">
                <a:effectLst/>
                <a:latin typeface="Lucida Grande" panose="020B0600040502020204" pitchFamily="34" charset="0"/>
              </a:rPr>
              <a:t> Finally, the woman also died. </a:t>
            </a:r>
            <a:r>
              <a:rPr lang="en-US" b="1" baseline="30000">
                <a:solidFill>
                  <a:srgbClr val="006699"/>
                </a:solidFill>
                <a:effectLst/>
                <a:latin typeface="Helvetica Neue" panose="02000503000000020004" pitchFamily="2" charset="0"/>
              </a:rPr>
              <a:t>33</a:t>
            </a:r>
            <a:r>
              <a:rPr lang="en-US">
                <a:effectLst/>
                <a:latin typeface="Lucida Grande" panose="020B0600040502020204" pitchFamily="34" charset="0"/>
              </a:rPr>
              <a:t> So tell us, whose wife will she be in the resurrection? For all seven were married to 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20:34</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“Marriage is for people here on earth.</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35</a:t>
            </a:r>
            <a:r>
              <a:rPr lang="en-US">
                <a:solidFill>
                  <a:srgbClr val="FF2500"/>
                </a:solidFill>
                <a:effectLst/>
                <a:latin typeface="Lucida Grande" panose="020B0600040502020204" pitchFamily="34" charset="0"/>
              </a:rPr>
              <a:t> But in the age to come, those worthy of being raised from the dead will neither marry nor be given in marriage.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36</a:t>
            </a:r>
            <a:r>
              <a:rPr lang="en-US">
                <a:solidFill>
                  <a:srgbClr val="FF2500"/>
                </a:solidFill>
                <a:effectLst/>
                <a:latin typeface="Lucida Grande" panose="020B0600040502020204" pitchFamily="34" charset="0"/>
              </a:rPr>
              <a:t> And they will never die again. In this respect they will be like angels. They are children of God and children of the resurrection.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20:37</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now, as to whether the dead will be raised—even Moses proved this when he wrote about the burning bush. Long after Abraham, Isaac, and Jacob had died, he referred to the Lord</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as ‘the God of Abraham, the God of Isaac, and the God of Jacob.’</a:t>
            </a:r>
            <a:r>
              <a:rPr lang="en-US" baseline="30000">
                <a:solidFill>
                  <a:srgbClr val="FF2500"/>
                </a:solidFill>
                <a:effectLst/>
                <a:latin typeface="Lucida Grande" panose="020B0600040502020204" pitchFamily="34" charset="0"/>
              </a:rPr>
              <a:t>b</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38</a:t>
            </a:r>
            <a:r>
              <a:rPr lang="en-US">
                <a:solidFill>
                  <a:srgbClr val="FF2500"/>
                </a:solidFill>
                <a:effectLst/>
                <a:latin typeface="Lucida Grande" panose="020B0600040502020204" pitchFamily="34" charset="0"/>
              </a:rPr>
              <a:t> So he is the God of the living, not the dead, for they are all alive to him.”</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20:39</a:t>
            </a:r>
            <a:r>
              <a:rPr lang="en-US">
                <a:effectLst/>
                <a:latin typeface="Lucida Grande" panose="020B0600040502020204" pitchFamily="34" charset="0"/>
              </a:rPr>
              <a:t>    “Well said, Teacher!” remarked some of the teachers of religious law who were standing there. </a:t>
            </a:r>
            <a:r>
              <a:rPr lang="en-US" b="1" baseline="30000">
                <a:solidFill>
                  <a:srgbClr val="006699"/>
                </a:solidFill>
                <a:effectLst/>
                <a:latin typeface="Helvetica Neue" panose="02000503000000020004" pitchFamily="2" charset="0"/>
              </a:rPr>
              <a:t>40</a:t>
            </a:r>
            <a:r>
              <a:rPr lang="en-US">
                <a:effectLst/>
                <a:latin typeface="Lucida Grande" panose="020B0600040502020204" pitchFamily="34" charset="0"/>
              </a:rPr>
              <a:t> And then no one dared to ask him any more questions. </a:t>
            </a:r>
          </a:p>
        </p:txBody>
      </p:sp>
      <p:sp>
        <p:nvSpPr>
          <p:cNvPr id="4" name="Slide Number Placeholder 3"/>
          <p:cNvSpPr>
            <a:spLocks noGrp="1"/>
          </p:cNvSpPr>
          <p:nvPr>
            <p:ph type="sldNum" sz="quarter" idx="5"/>
          </p:nvPr>
        </p:nvSpPr>
        <p:spPr/>
        <p:txBody>
          <a:bodyPr/>
          <a:lstStyle/>
          <a:p>
            <a:fld id="{C655B0B5-E42E-4986-80AC-A7650ED7D9A5}" type="slidenum">
              <a:rPr lang="en-GB" smtClean="0"/>
              <a:t>103</a:t>
            </a:fld>
            <a:endParaRPr lang="en-GB"/>
          </a:p>
        </p:txBody>
      </p:sp>
    </p:spTree>
    <p:extLst>
      <p:ext uri="{BB962C8B-B14F-4D97-AF65-F5344CB8AC3E}">
        <p14:creationId xmlns:p14="http://schemas.microsoft.com/office/powerpoint/2010/main" val="130213154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p>
          <a:p>
            <a:r>
              <a:rPr lang="en-US" sz="1200" kern="1200">
                <a:solidFill>
                  <a:schemeClr val="tx1"/>
                </a:solidFill>
                <a:effectLst/>
                <a:latin typeface="Arial"/>
                <a:ea typeface="+mn-ea"/>
                <a:cs typeface="Arial"/>
              </a:rPr>
              <a:t>________________</a:t>
            </a:r>
          </a:p>
          <a:p>
            <a:r>
              <a:rPr lang="en-US" sz="1200" kern="1200">
                <a:solidFill>
                  <a:schemeClr val="tx1"/>
                </a:solidFill>
                <a:effectLst/>
                <a:latin typeface="Arial"/>
                <a:ea typeface="+mn-ea"/>
                <a:cs typeface="Arial"/>
              </a:rPr>
              <a:t>OS-08-Ruth-129</a:t>
            </a:r>
          </a:p>
          <a:p>
            <a:r>
              <a:rPr lang="en-US" sz="1200" kern="1200">
                <a:solidFill>
                  <a:schemeClr val="tx1"/>
                </a:solidFill>
                <a:effectLst/>
                <a:latin typeface="Arial"/>
                <a:ea typeface="+mn-ea"/>
                <a:cs typeface="Arial"/>
              </a:rPr>
              <a:t>LC-Presentation-104</a:t>
            </a:r>
          </a:p>
          <a:p>
            <a:r>
              <a:rPr lang="en-US" sz="1200" kern="1200">
                <a:solidFill>
                  <a:schemeClr val="tx1"/>
                </a:solidFill>
                <a:effectLst/>
                <a:latin typeface="Arial"/>
                <a:ea typeface="+mn-ea"/>
                <a:cs typeface="Arial"/>
              </a:rPr>
              <a:t>NS-01-Matt15-28—slide 169</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0231683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(Hebrew). If the deceased man had no living brother then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was the closest male relative.  Ruth's first husband, Mahlon (4:10), had no living brother, thus making the next closest kin responsible (3:12), but since he refused to marry Ruth (4:5-6), Boaz became the closest kin.  This emphasis on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in Ruth is evident as the kinsman-redeemer appears 13 times in only four chapters.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196728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The Most Important Commandment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22:34</a:t>
            </a:r>
            <a:r>
              <a:rPr lang="en-US" dirty="0">
                <a:effectLst/>
                <a:latin typeface="Lucida Grande" panose="020B0600040502020204" pitchFamily="34" charset="0"/>
              </a:rPr>
              <a:t>    But when the Pharisees heard that he had silenced the Sadducees with his reply, they met together to question him again. </a:t>
            </a:r>
            <a:r>
              <a:rPr lang="en-US" b="1" baseline="30000" dirty="0">
                <a:solidFill>
                  <a:srgbClr val="006699"/>
                </a:solidFill>
                <a:effectLst/>
                <a:latin typeface="Helvetica Neue" panose="02000503000000020004" pitchFamily="2" charset="0"/>
              </a:rPr>
              <a:t>35</a:t>
            </a:r>
            <a:r>
              <a:rPr lang="en-US" dirty="0">
                <a:effectLst/>
                <a:latin typeface="Lucida Grande" panose="020B0600040502020204" pitchFamily="34" charset="0"/>
              </a:rPr>
              <a:t> One of them, an expert in religious law, tried to trap him with this question: </a:t>
            </a:r>
            <a:r>
              <a:rPr lang="en-US" b="1" baseline="30000" dirty="0">
                <a:solidFill>
                  <a:srgbClr val="006699"/>
                </a:solidFill>
                <a:effectLst/>
                <a:latin typeface="Helvetica Neue" panose="02000503000000020004" pitchFamily="2" charset="0"/>
              </a:rPr>
              <a:t>36</a:t>
            </a:r>
            <a:r>
              <a:rPr lang="en-US" dirty="0">
                <a:effectLst/>
                <a:latin typeface="Lucida Grande" panose="020B0600040502020204" pitchFamily="34" charset="0"/>
              </a:rPr>
              <a:t> “Teacher, which is the most important commandment in the law of Moses?”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22:37</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“‘You must love the LORD your God with all your heart, all your soul, and all your mind.’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This is the first and greatest commandment.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 second is equally important: ‘Love your neighbor as yourself.’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 entire law and all the demands of the prophets are based on these two commandments.”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The Most Important Commandment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12:28</a:t>
            </a:r>
            <a:r>
              <a:rPr lang="en-US" dirty="0">
                <a:effectLst/>
                <a:latin typeface="Lucida Grande" panose="020B0600040502020204" pitchFamily="34" charset="0"/>
              </a:rPr>
              <a:t>    One of the teachers of religious law was standing there listening to the debate. He realized that Jesus had answered well, so he asked, “Of all the commandments, which is the most important?”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12:29</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“The most important commandment is this: ‘Listen, O Israel! The LORD our God is the one and only LORD.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And you must love the LORD your God with all your heart, all your soul, all your mind, and all your strength.’</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The second is equally important: ‘Love your neighbor as yourself.’ No other commandment is greater than these.”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12:32</a:t>
            </a:r>
            <a:r>
              <a:rPr lang="en-US" dirty="0">
                <a:effectLst/>
                <a:latin typeface="Lucida Grande" panose="020B0600040502020204" pitchFamily="34" charset="0"/>
              </a:rPr>
              <a:t>    The teacher of religious law replied, “Well said, Teacher. You have spoken the truth by saying that there is only one God and no other.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And I know it is important to love him with all my heart and all my understanding and all my strength, and to love my neighbor as myself. This is more important than to offer all of the burnt offerings and sacrifices required in the law.”</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12:34</a:t>
            </a:r>
            <a:r>
              <a:rPr lang="en-US" dirty="0">
                <a:effectLst/>
                <a:latin typeface="Lucida Grande" panose="020B0600040502020204" pitchFamily="34" charset="0"/>
              </a:rPr>
              <a:t>    Realizing how much the man understood, Jesus said to him, </a:t>
            </a:r>
            <a:r>
              <a:rPr lang="en-US" dirty="0">
                <a:solidFill>
                  <a:srgbClr val="FF2500"/>
                </a:solidFill>
                <a:effectLst/>
                <a:latin typeface="Lucida Grande" panose="020B0600040502020204" pitchFamily="34" charset="0"/>
              </a:rPr>
              <a:t>“You are not far from the Kingdom of God.”</a:t>
            </a:r>
            <a:r>
              <a:rPr lang="en-US" dirty="0">
                <a:effectLst/>
                <a:latin typeface="Lucida Grande" panose="020B0600040502020204" pitchFamily="34" charset="0"/>
              </a:rPr>
              <a:t> And after that, no one dared to ask him any more questions. </a:t>
            </a: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112</a:t>
            </a:fld>
            <a:endParaRPr lang="en-GB"/>
          </a:p>
        </p:txBody>
      </p:sp>
    </p:spTree>
    <p:extLst>
      <p:ext uri="{BB962C8B-B14F-4D97-AF65-F5344CB8AC3E}">
        <p14:creationId xmlns:p14="http://schemas.microsoft.com/office/powerpoint/2010/main" val="261783874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latin typeface="Arial" panose="020B0604020202020204" pitchFamily="34" charset="0"/>
                <a:ea typeface="ＭＳ Ｐゴシック" panose="020B0600070205080204" pitchFamily="34" charset="-128"/>
                <a:cs typeface="Arial" panose="020B0604020202020204" pitchFamily="34" charset="0"/>
              </a:rPr>
              <a:t>What do you think is the most important thing we do as a church?  Worship? Evangelism? Fellowship? Bible study?  Prayer? When I was a pastor, a man inquiring about our church asked me, “So what is most important to your church?  What is unique?”  If he had asked you, what would you have said?  I told him one word: LOVE!</a:t>
            </a:r>
            <a:endPar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endPar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cs typeface="Arial" panose="020B0604020202020204" pitchFamily="34" charset="0"/>
              </a:rPr>
              <a:t> </a:t>
            </a:r>
          </a:p>
          <a:p>
            <a:pPr eaLnBrk="1" hangingPunct="1"/>
            <a:r>
              <a:rPr lang="en-US" altLang="en-US"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LC-06-Presentation-113</a:t>
            </a:r>
          </a:p>
          <a:p>
            <a:pPr eaLnBrk="1" hangingPunct="1"/>
            <a:r>
              <a:rPr lang="en-US" dirty="0">
                <a:latin typeface="Times New Roman" charset="0"/>
                <a:ea typeface="ＭＳ Ｐゴシック" charset="0"/>
                <a:cs typeface="ＭＳ Ｐゴシック" charset="0"/>
              </a:rPr>
              <a:t>NS-01-Matt15-28-slide 143</a:t>
            </a:r>
          </a:p>
          <a:p>
            <a:pPr eaLnBrk="1" hangingPunct="1"/>
            <a:r>
              <a:rPr lang="en-US" dirty="0">
                <a:latin typeface="Arial" charset="0"/>
                <a:ea typeface="ＭＳ Ｐゴシック" charset="0"/>
                <a:cs typeface="Arial"/>
              </a:rPr>
              <a:t>NS-02-Mark9-16-slide 107</a:t>
            </a:r>
            <a:endParaRPr lang="en-US" dirty="0">
              <a:latin typeface="Arial"/>
              <a:ea typeface="ＭＳ Ｐゴシック" charset="0"/>
              <a:cs typeface="Arial"/>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She obviously could not see beyond herself.</a:t>
            </a:r>
          </a:p>
          <a:p>
            <a:pPr eaLnBrk="1" hangingPunct="1"/>
            <a:r>
              <a:rPr lang="en-US" altLang="en-US"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143</a:t>
            </a:r>
          </a:p>
          <a:p>
            <a:pPr eaLnBrk="1" hangingPunct="1"/>
            <a:r>
              <a:rPr lang="en-US" dirty="0">
                <a:latin typeface="Arial" charset="0"/>
                <a:ea typeface="ＭＳ Ｐゴシック" charset="0"/>
                <a:cs typeface="Arial"/>
              </a:rPr>
              <a:t>NS-02-Mark9-16-slide 107</a:t>
            </a:r>
            <a:endParaRPr lang="en-US" dirty="0">
              <a:latin typeface="Arial"/>
              <a:ea typeface="ＭＳ Ｐゴシック" charset="0"/>
              <a:cs typeface="Arial"/>
            </a:endParaRPr>
          </a:p>
          <a:p>
            <a:endParaRPr lang="en-US" dirty="0"/>
          </a:p>
        </p:txBody>
      </p:sp>
    </p:spTree>
    <p:extLst>
      <p:ext uri="{BB962C8B-B14F-4D97-AF65-F5344CB8AC3E}">
        <p14:creationId xmlns:p14="http://schemas.microsoft.com/office/powerpoint/2010/main" val="126974081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She died young through suicide.</a:t>
            </a:r>
          </a:p>
          <a:p>
            <a:pPr eaLnBrk="1" hangingPunct="1"/>
            <a:r>
              <a:rPr lang="en-US" altLang="en-US"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144</a:t>
            </a:r>
          </a:p>
          <a:p>
            <a:pPr eaLnBrk="1" hangingPunct="1"/>
            <a:r>
              <a:rPr lang="en-US" dirty="0">
                <a:latin typeface="Arial" charset="0"/>
                <a:ea typeface="ＭＳ Ｐゴシック" charset="0"/>
                <a:cs typeface="Arial"/>
              </a:rPr>
              <a:t>NS-02-Mark9-16-slide 109</a:t>
            </a:r>
            <a:endParaRPr lang="en-US" dirty="0"/>
          </a:p>
        </p:txBody>
      </p:sp>
    </p:spTree>
    <p:extLst>
      <p:ext uri="{BB962C8B-B14F-4D97-AF65-F5344CB8AC3E}">
        <p14:creationId xmlns:p14="http://schemas.microsoft.com/office/powerpoint/2010/main" val="367980731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Times New Roman" charset="0"/>
                <a:ea typeface="ＭＳ Ｐゴシック" charset="0"/>
                <a:cs typeface="ＭＳ Ｐゴシック" charset="0"/>
              </a:rPr>
              <a:t>NS-01-Matt15-28-slide 146</a:t>
            </a:r>
          </a:p>
          <a:p>
            <a:pPr eaLnBrk="1" hangingPunct="1"/>
            <a:r>
              <a:rPr lang="en-US">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8827748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5718934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515257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96263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177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87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85958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kumimoji="1" lang="en-US">
              <a:solidFill>
                <a:srgbClr val="FFFFCC"/>
              </a:solidFill>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25187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2083767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8329183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677641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919030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72882205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0478866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589528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127214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2726249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1745641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9778937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73011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1654029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9254869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94410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25646952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8727331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0485521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4927186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35526130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1465840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2350633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08606735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19554220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91713742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8165863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1014048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8873525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7199883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319548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6385285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7109681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3829770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6128983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6633475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6515421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595632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65999622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976477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7608207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206146389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305533876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198459804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330441911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336425919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84128200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195764813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20896569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75871189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275031118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144889593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1068"/>
          <p:cNvSpPr>
            <a:spLocks noGrp="1" noChangeArrowheads="1"/>
          </p:cNvSpPr>
          <p:nvPr>
            <p:ph type="dt" sz="quarter" idx="10"/>
          </p:nvPr>
        </p:nvSpPr>
        <p:spPr/>
        <p:txBody>
          <a:bodyPr/>
          <a:lstStyle>
            <a:lvl1pPr>
              <a:defRPr/>
            </a:lvl1pPr>
          </a:lstStyle>
          <a:p>
            <a:pPr>
              <a:defRPr/>
            </a:pPr>
            <a:endParaRPr lang="en-US">
              <a:solidFill>
                <a:srgbClr val="FFFFFF"/>
              </a:solidFill>
              <a:latin typeface="Arial"/>
            </a:endParaRPr>
          </a:p>
        </p:txBody>
      </p:sp>
      <p:sp>
        <p:nvSpPr>
          <p:cNvPr id="45" name="Rectangle 1069"/>
          <p:cNvSpPr>
            <a:spLocks noGrp="1" noChangeArrowheads="1"/>
          </p:cNvSpPr>
          <p:nvPr>
            <p:ph type="ftr" sz="quarter" idx="11"/>
          </p:nvPr>
        </p:nvSpPr>
        <p:spPr/>
        <p:txBody>
          <a:bodyPr/>
          <a:lstStyle>
            <a:lvl1pPr>
              <a:defRPr/>
            </a:lvl1pPr>
          </a:lstStyle>
          <a:p>
            <a:pPr>
              <a:defRPr/>
            </a:pPr>
            <a:endParaRPr lang="en-US">
              <a:solidFill>
                <a:srgbClr val="FFFFFF"/>
              </a:solidFill>
              <a:latin typeface="Arial"/>
            </a:endParaRPr>
          </a:p>
        </p:txBody>
      </p:sp>
      <p:sp>
        <p:nvSpPr>
          <p:cNvPr id="46" name="Rectangle 1070"/>
          <p:cNvSpPr>
            <a:spLocks noGrp="1" noChangeArrowheads="1"/>
          </p:cNvSpPr>
          <p:nvPr>
            <p:ph type="sldNum" sz="quarter" idx="12"/>
          </p:nvPr>
        </p:nvSpPr>
        <p:spPr/>
        <p:txBody>
          <a:bodyPr/>
          <a:lstStyle>
            <a:lvl1pPr>
              <a:defRPr/>
            </a:lvl1pPr>
          </a:lstStyle>
          <a:p>
            <a:pPr>
              <a:defRPr/>
            </a:pPr>
            <a:fld id="{65942D50-732B-0749-A3D3-9A7AB51B3B4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117784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6C7ED6C-6A9B-7B4F-A78E-37508CC4BB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150754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8AA525D-1ECF-4B48-8944-3D6324548D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267122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BE1FD1F1-8A2E-EC4C-B618-830E4E8399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197356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A651EDD4-A4B4-9341-9274-278CD25C33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42817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4B557A31-A867-4740-8E87-08920FA818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856631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0221CEB-5F3F-D94E-983F-0A50EA681D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203991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C91BE97-DF07-5E43-AB55-395428E64E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076972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t>24/03/2025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8242257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2ED5AA2B-5FEB-7A4C-B760-4F21AC369A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846987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5AB9C94-24F2-5843-A4F5-F3240D6EBC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9377619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356B941-9D4D-6649-BCB2-E06D79FC4B5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9355060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19A88487-B206-B242-8616-7D7B99DA96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47683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ea typeface="ＭＳ Ｐゴシック" charset="-128"/>
                <a:cs typeface="ＭＳ Ｐゴシック" charset="-128"/>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ea typeface="ＭＳ Ｐゴシック" charset="-128"/>
                <a:cs typeface="ＭＳ Ｐゴシック" charset="-128"/>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ea typeface="ＭＳ Ｐゴシック" charset="0"/>
                <a:cs typeface="ＭＳ Ｐゴシック" charset="0"/>
              </a:defRPr>
            </a:lvl1pPr>
          </a:lstStyle>
          <a:p>
            <a:pPr>
              <a:defRPr/>
            </a:pPr>
            <a:fld id="{68231B40-3899-C747-ACBB-C007D32C1C43}" type="slidenum">
              <a:rPr lang="en-US" altLang="ja-JP"/>
              <a:pPr>
                <a:defRPr/>
              </a:pPr>
              <a:t>‹#›</a:t>
            </a:fld>
            <a:endParaRPr lang="en-US" altLang="ja-JP"/>
          </a:p>
        </p:txBody>
      </p:sp>
    </p:spTree>
    <p:extLst>
      <p:ext uri="{BB962C8B-B14F-4D97-AF65-F5344CB8AC3E}">
        <p14:creationId xmlns:p14="http://schemas.microsoft.com/office/powerpoint/2010/main" val="87338003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solidFill>
                  <a:schemeClr val="tx1"/>
                </a:solidFill>
                <a:latin typeface="Helvetica" charset="0"/>
                <a:ea typeface="ＭＳ Ｐゴシック" charset="0"/>
                <a:cs typeface="ＭＳ Ｐゴシック" charset="0"/>
              </a:defRPr>
            </a:lvl1pPr>
          </a:lstStyle>
          <a:p>
            <a:pPr>
              <a:defRPr/>
            </a:pPr>
            <a:fld id="{FEAFEF05-13D8-C547-8DB2-A6950F96B537}" type="datetime1">
              <a:rPr lang="en-US">
                <a:solidFill>
                  <a:srgbClr val="FFFFFF"/>
                </a:solidFill>
              </a:rPr>
              <a:pPr>
                <a:defRPr/>
              </a:pPr>
              <a:t>3/24/25</a:t>
            </a:fld>
            <a:endParaRPr lang="en-US">
              <a:solidFill>
                <a:srgbClr val="FFFFFF"/>
              </a:solidFill>
            </a:endParaRPr>
          </a:p>
        </p:txBody>
      </p:sp>
      <p:sp>
        <p:nvSpPr>
          <p:cNvPr id="9" name="Footer Placeholder 2"/>
          <p:cNvSpPr>
            <a:spLocks noGrp="1"/>
          </p:cNvSpPr>
          <p:nvPr>
            <p:ph type="ftr" sz="quarter" idx="11"/>
          </p:nvPr>
        </p:nvSpPr>
        <p:spPr/>
        <p:txBody>
          <a:bodyPr/>
          <a:lstStyle>
            <a:lvl1pPr>
              <a:defRPr>
                <a:solidFill>
                  <a:schemeClr val="tx1"/>
                </a:solidFill>
                <a:ea typeface="ＭＳ Ｐゴシック" charset="-128"/>
                <a:cs typeface="ＭＳ Ｐゴシック" charset="-128"/>
              </a:defRPr>
            </a:lvl1pPr>
          </a:lstStyle>
          <a:p>
            <a:pPr>
              <a:defRPr/>
            </a:pPr>
            <a:endParaRPr lang="en-US">
              <a:solidFill>
                <a:srgbClr val="FFFFFF"/>
              </a:solidFill>
            </a:endParaRPr>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0288D8DE-F7A6-1A4E-A42A-93A0EB94F0C0}" type="slidenum">
              <a:rPr lang="en-US"/>
              <a:pPr>
                <a:defRPr/>
              </a:pPr>
              <a:t>‹#›</a:t>
            </a:fld>
            <a:endParaRPr lang="en-US"/>
          </a:p>
        </p:txBody>
      </p:sp>
    </p:spTree>
    <p:extLst>
      <p:ext uri="{BB962C8B-B14F-4D97-AF65-F5344CB8AC3E}">
        <p14:creationId xmlns:p14="http://schemas.microsoft.com/office/powerpoint/2010/main" val="16010663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67608"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67609"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pPr>
              <a:defRPr/>
            </a:pPr>
            <a:fld id="{B244416E-1622-A445-949A-CC6CAD909D6F}" type="slidenum">
              <a:rPr lang="en-US"/>
              <a:pPr>
                <a:defRPr/>
              </a:pPr>
              <a:t>‹#›</a:t>
            </a:fld>
            <a:endParaRPr lang="en-US"/>
          </a:p>
        </p:txBody>
      </p:sp>
    </p:spTree>
    <p:extLst>
      <p:ext uri="{BB962C8B-B14F-4D97-AF65-F5344CB8AC3E}">
        <p14:creationId xmlns:p14="http://schemas.microsoft.com/office/powerpoint/2010/main" val="95701931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F0B0062C-568F-1F4D-9AD7-41EA77251B4F}"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0011245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0F92123C-06BC-644E-B3A1-E0865C577FE8}"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57941439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901EAD4-1854-8345-B6D2-BEA77E1304FD}"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6185900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t>24/03/2025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41124006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pPr>
              <a:defRPr/>
            </a:pPr>
            <a:fld id="{965C62E8-0116-CA4D-B113-80088F3A76B4}" type="slidenum">
              <a:rPr lang="en-US"/>
              <a:pPr>
                <a:defRPr/>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401301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pPr>
              <a:defRPr/>
            </a:pPr>
            <a:fld id="{89D980F1-7ECA-D744-9058-926A5F5FE1B5}" type="slidenum">
              <a:rPr lang="en-US"/>
              <a:pPr>
                <a:defRPr/>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0128411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93C45CE2-6731-C941-9920-E9FFF4197F82}"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5939205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6899D55B-F41E-0C45-9795-B9CBD948E6F1}"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4895979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78B6AB76-533F-AB42-9DEB-A9CBA1727720}"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140841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238BDD6F-0A8B-DC47-A4F7-F22000682630}"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1365241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AD4313DA-6EEB-B047-B91E-D81EF291D263}"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476282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6846376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17361125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59469150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t>24/03/2025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4074102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77700335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75236125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93708146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92992690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86978867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26548905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80694838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46448980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5021071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18754204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94457614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7079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9707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47854895-4BE2-A64B-8662-C11FDB479C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438126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F41FDB0-FB8B-5D4A-BC41-49ED6ED59F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353510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E456A5A-E34C-4348-8FD6-02A307F43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9365050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D150DE4F-BD61-9B45-9D3B-0B502ED6CB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94877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6460A74-2934-E64E-ACD2-A0816AA06A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6319435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04A346B3-BED8-6E47-80E3-A62F0B12CE5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61953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22597F9-A97A-EE41-A2B0-4468941CF08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631213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A373F3E9-FB27-A147-939B-CDD5B188EB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3475394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DB11A4A-BFD7-7B41-BCE2-33CD927025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5491643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5C8FE41-8E75-CA46-921F-3D70ADC74C3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28660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1889521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35046665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2E6A113A-19E1-2B4B-9D01-55FA78E3AF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95466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1068"/>
          <p:cNvSpPr>
            <a:spLocks noGrp="1" noChangeArrowheads="1"/>
          </p:cNvSpPr>
          <p:nvPr>
            <p:ph type="dt" sz="quarter" idx="10"/>
          </p:nvPr>
        </p:nvSpPr>
        <p:spPr/>
        <p:txBody>
          <a:bodyPr/>
          <a:lstStyle>
            <a:lvl1pPr>
              <a:defRPr/>
            </a:lvl1pPr>
          </a:lstStyle>
          <a:p>
            <a:pPr>
              <a:defRPr/>
            </a:pPr>
            <a:endParaRPr lang="en-US"/>
          </a:p>
        </p:txBody>
      </p:sp>
      <p:sp>
        <p:nvSpPr>
          <p:cNvPr id="45" name="Rectangle 1069"/>
          <p:cNvSpPr>
            <a:spLocks noGrp="1" noChangeArrowheads="1"/>
          </p:cNvSpPr>
          <p:nvPr>
            <p:ph type="ftr" sz="quarter" idx="11"/>
          </p:nvPr>
        </p:nvSpPr>
        <p:spPr/>
        <p:txBody>
          <a:bodyPr/>
          <a:lstStyle>
            <a:lvl1pPr>
              <a:defRPr/>
            </a:lvl1pPr>
          </a:lstStyle>
          <a:p>
            <a:pPr>
              <a:defRPr/>
            </a:pPr>
            <a:endParaRPr lang="en-US"/>
          </a:p>
        </p:txBody>
      </p:sp>
      <p:sp>
        <p:nvSpPr>
          <p:cNvPr id="46" name="Rectangle 1070"/>
          <p:cNvSpPr>
            <a:spLocks noGrp="1" noChangeArrowheads="1"/>
          </p:cNvSpPr>
          <p:nvPr>
            <p:ph type="sldNum" sz="quarter" idx="12"/>
          </p:nvPr>
        </p:nvSpPr>
        <p:spPr/>
        <p:txBody>
          <a:bodyPr/>
          <a:lstStyle>
            <a:lvl1pPr>
              <a:defRPr/>
            </a:lvl1pPr>
          </a:lstStyle>
          <a:p>
            <a:pPr>
              <a:defRPr/>
            </a:pPr>
            <a:fld id="{65942D50-732B-0749-A3D3-9A7AB51B3B40}" type="slidenum">
              <a:rPr lang="en-US"/>
              <a:pPr>
                <a:defRPr/>
              </a:pPr>
              <a:t>‹#›</a:t>
            </a:fld>
            <a:endParaRPr lang="en-US"/>
          </a:p>
        </p:txBody>
      </p:sp>
    </p:spTree>
    <p:extLst>
      <p:ext uri="{BB962C8B-B14F-4D97-AF65-F5344CB8AC3E}">
        <p14:creationId xmlns:p14="http://schemas.microsoft.com/office/powerpoint/2010/main" val="12037358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F6C7ED6C-6A9B-7B4F-A78E-37508CC4BB5E}" type="slidenum">
              <a:rPr lang="en-US"/>
              <a:pPr>
                <a:defRPr/>
              </a:pPr>
              <a:t>‹#›</a:t>
            </a:fld>
            <a:endParaRPr lang="en-US"/>
          </a:p>
        </p:txBody>
      </p:sp>
    </p:spTree>
    <p:extLst>
      <p:ext uri="{BB962C8B-B14F-4D97-AF65-F5344CB8AC3E}">
        <p14:creationId xmlns:p14="http://schemas.microsoft.com/office/powerpoint/2010/main" val="23033168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88AA525D-1ECF-4B48-8944-3D6324548D04}" type="slidenum">
              <a:rPr lang="en-US"/>
              <a:pPr>
                <a:defRPr/>
              </a:pPr>
              <a:t>‹#›</a:t>
            </a:fld>
            <a:endParaRPr lang="en-US"/>
          </a:p>
        </p:txBody>
      </p:sp>
    </p:spTree>
    <p:extLst>
      <p:ext uri="{BB962C8B-B14F-4D97-AF65-F5344CB8AC3E}">
        <p14:creationId xmlns:p14="http://schemas.microsoft.com/office/powerpoint/2010/main" val="276799813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BE1FD1F1-8A2E-EC4C-B618-830E4E839961}" type="slidenum">
              <a:rPr lang="en-US"/>
              <a:pPr>
                <a:defRPr/>
              </a:pPr>
              <a:t>‹#›</a:t>
            </a:fld>
            <a:endParaRPr lang="en-US"/>
          </a:p>
        </p:txBody>
      </p:sp>
    </p:spTree>
    <p:extLst>
      <p:ext uri="{BB962C8B-B14F-4D97-AF65-F5344CB8AC3E}">
        <p14:creationId xmlns:p14="http://schemas.microsoft.com/office/powerpoint/2010/main" val="170660596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A651EDD4-A4B4-9341-9274-278CD25C3317}" type="slidenum">
              <a:rPr lang="en-US"/>
              <a:pPr>
                <a:defRPr/>
              </a:pPr>
              <a:t>‹#›</a:t>
            </a:fld>
            <a:endParaRPr lang="en-US"/>
          </a:p>
        </p:txBody>
      </p:sp>
    </p:spTree>
    <p:extLst>
      <p:ext uri="{BB962C8B-B14F-4D97-AF65-F5344CB8AC3E}">
        <p14:creationId xmlns:p14="http://schemas.microsoft.com/office/powerpoint/2010/main" val="151156439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4B557A31-A867-4740-8E87-08920FA8183D}" type="slidenum">
              <a:rPr lang="en-US"/>
              <a:pPr>
                <a:defRPr/>
              </a:pPr>
              <a:t>‹#›</a:t>
            </a:fld>
            <a:endParaRPr lang="en-US"/>
          </a:p>
        </p:txBody>
      </p:sp>
    </p:spTree>
    <p:extLst>
      <p:ext uri="{BB962C8B-B14F-4D97-AF65-F5344CB8AC3E}">
        <p14:creationId xmlns:p14="http://schemas.microsoft.com/office/powerpoint/2010/main" val="126930419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A0221CEB-5F3F-D94E-983F-0A50EA681DDC}" type="slidenum">
              <a:rPr lang="en-US"/>
              <a:pPr>
                <a:defRPr/>
              </a:pPr>
              <a:t>‹#›</a:t>
            </a:fld>
            <a:endParaRPr lang="en-US"/>
          </a:p>
        </p:txBody>
      </p:sp>
    </p:spTree>
    <p:extLst>
      <p:ext uri="{BB962C8B-B14F-4D97-AF65-F5344CB8AC3E}">
        <p14:creationId xmlns:p14="http://schemas.microsoft.com/office/powerpoint/2010/main" val="218058091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0C91BE97-DF07-5E43-AB55-395428E64E73}" type="slidenum">
              <a:rPr lang="en-US"/>
              <a:pPr>
                <a:defRPr/>
              </a:pPr>
              <a:t>‹#›</a:t>
            </a:fld>
            <a:endParaRPr lang="en-US"/>
          </a:p>
        </p:txBody>
      </p:sp>
    </p:spTree>
    <p:extLst>
      <p:ext uri="{BB962C8B-B14F-4D97-AF65-F5344CB8AC3E}">
        <p14:creationId xmlns:p14="http://schemas.microsoft.com/office/powerpoint/2010/main" val="403171757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2ED5AA2B-5FEB-7A4C-B760-4F21AC369A2B}" type="slidenum">
              <a:rPr lang="en-US"/>
              <a:pPr>
                <a:defRPr/>
              </a:pPr>
              <a:t>‹#›</a:t>
            </a:fld>
            <a:endParaRPr lang="en-US"/>
          </a:p>
        </p:txBody>
      </p:sp>
    </p:spTree>
    <p:extLst>
      <p:ext uri="{BB962C8B-B14F-4D97-AF65-F5344CB8AC3E}">
        <p14:creationId xmlns:p14="http://schemas.microsoft.com/office/powerpoint/2010/main" val="20508671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56669466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5AB9C94-24F2-5843-A4F5-F3240D6EBC73}" type="slidenum">
              <a:rPr lang="en-US"/>
              <a:pPr>
                <a:defRPr/>
              </a:pPr>
              <a:t>‹#›</a:t>
            </a:fld>
            <a:endParaRPr lang="en-US"/>
          </a:p>
        </p:txBody>
      </p:sp>
    </p:spTree>
    <p:extLst>
      <p:ext uri="{BB962C8B-B14F-4D97-AF65-F5344CB8AC3E}">
        <p14:creationId xmlns:p14="http://schemas.microsoft.com/office/powerpoint/2010/main" val="279943068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4356B941-9D4D-6649-BCB2-E06D79FC4B5F}" type="slidenum">
              <a:rPr lang="en-US"/>
              <a:pPr>
                <a:defRPr/>
              </a:pPr>
              <a:t>‹#›</a:t>
            </a:fld>
            <a:endParaRPr lang="en-US"/>
          </a:p>
        </p:txBody>
      </p:sp>
    </p:spTree>
    <p:extLst>
      <p:ext uri="{BB962C8B-B14F-4D97-AF65-F5344CB8AC3E}">
        <p14:creationId xmlns:p14="http://schemas.microsoft.com/office/powerpoint/2010/main" val="163017021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F2BADFA-14AB-7D43-9DEC-FBDC8E01488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17161598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2990D8-6FB6-7F4B-BA93-C66B0DD1B80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15347027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C0E03E-4CB9-4046-90CB-81C3DEE4E8A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48491017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F1F59B9-9CB2-3B4A-AB04-B47990BE209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21412981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418287-4EB7-8B4B-B953-DF8614D14F2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38706368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618754-9569-FE4A-A296-3EFCF1FD1C0F}"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907568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DF90554-FC23-B641-972D-59DBC7F1DD6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19283692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D87B5E-C093-FB4C-A46D-39BD18CACC5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9799081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61198765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5A6F57-F07B-6D47-9520-9A044C1CC2F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3612781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E85EEF-783A-3447-B412-D5B2B7D8C6D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56545108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54615E-6C62-FF4B-8A67-53E7ADAEE19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7792225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124707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5073569"/>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9852043"/>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6829043"/>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2698689"/>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3116218"/>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4076394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3216889800"/>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5850472"/>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2522938"/>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3903902"/>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0646175"/>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6276403"/>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7615084"/>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8457490"/>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58A56D-72C2-8438-35C0-A43EF22DFE6E}"/>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53BEC4AD-7516-E815-88CF-B5C288189C21}"/>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12DBD88-5119-3399-AEF6-5BAEE4928D63}"/>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8E42668-5099-7D73-A5D8-4D5E71F6D188}"/>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D1855C8-E611-5899-CEDB-303978C82419}"/>
              </a:ext>
            </a:extLst>
          </p:cNvPr>
          <p:cNvSpPr>
            <a:spLocks noGrp="1"/>
          </p:cNvSpPr>
          <p:nvPr>
            <p:ph type="sldNum" idx="12"/>
          </p:nvPr>
        </p:nvSpPr>
        <p:spPr/>
        <p:txBody>
          <a:bodyPr/>
          <a:lstStyle>
            <a:lvl1pPr>
              <a:defRPr/>
            </a:lvl1pPr>
          </a:lstStyle>
          <a:p>
            <a:fld id="{C58641F9-4D85-6646-9531-35C434A4AD29}" type="slidenum">
              <a:rPr lang="en-US" altLang="en-US"/>
              <a:pPr/>
              <a:t>‹#›</a:t>
            </a:fld>
            <a:endParaRPr lang="en-US" altLang="en-US"/>
          </a:p>
        </p:txBody>
      </p:sp>
    </p:spTree>
    <p:extLst>
      <p:ext uri="{BB962C8B-B14F-4D97-AF65-F5344CB8AC3E}">
        <p14:creationId xmlns:p14="http://schemas.microsoft.com/office/powerpoint/2010/main" val="214870361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352206-4656-4B3C-30E0-4FA2C5C92B9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7AE3C51-DA31-1612-99C3-B51D64C8DD2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27D4340-F4BF-2588-4263-50EB39CA43A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B42717F-D06F-6087-9593-0D15C09DB2A7}"/>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3D0778F-A500-64E4-D70C-AC3EF47D5726}"/>
              </a:ext>
            </a:extLst>
          </p:cNvPr>
          <p:cNvSpPr>
            <a:spLocks noGrp="1"/>
          </p:cNvSpPr>
          <p:nvPr>
            <p:ph type="sldNum" idx="12"/>
          </p:nvPr>
        </p:nvSpPr>
        <p:spPr/>
        <p:txBody>
          <a:bodyPr/>
          <a:lstStyle>
            <a:lvl1pPr>
              <a:defRPr/>
            </a:lvl1pPr>
          </a:lstStyle>
          <a:p>
            <a:fld id="{3CD75B6B-FA8F-5545-955A-0E061DB9BE85}" type="slidenum">
              <a:rPr lang="en-US" altLang="en-US"/>
              <a:pPr/>
              <a:t>‹#›</a:t>
            </a:fld>
            <a:endParaRPr lang="en-US" altLang="en-US"/>
          </a:p>
        </p:txBody>
      </p:sp>
    </p:spTree>
    <p:extLst>
      <p:ext uri="{BB962C8B-B14F-4D97-AF65-F5344CB8AC3E}">
        <p14:creationId xmlns:p14="http://schemas.microsoft.com/office/powerpoint/2010/main" val="12937790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4BC65-210E-A6DF-4784-484F8E9F52FE}"/>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41C978EA-BE29-2C65-5D20-DAE7D810DACB}"/>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390FF47E-05C9-4E80-C00B-48E14B8618A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7B6EA58D-EA0F-1DEA-93A7-B56BDF28173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CE066F8-9DCB-E8B5-78F6-B38BF144DD66}"/>
              </a:ext>
            </a:extLst>
          </p:cNvPr>
          <p:cNvSpPr>
            <a:spLocks noGrp="1"/>
          </p:cNvSpPr>
          <p:nvPr>
            <p:ph type="sldNum" idx="12"/>
          </p:nvPr>
        </p:nvSpPr>
        <p:spPr/>
        <p:txBody>
          <a:bodyPr/>
          <a:lstStyle>
            <a:lvl1pPr>
              <a:defRPr/>
            </a:lvl1pPr>
          </a:lstStyle>
          <a:p>
            <a:fld id="{F3BA1832-6BD6-2244-89A9-A97C2D82BFD5}" type="slidenum">
              <a:rPr lang="en-US" altLang="en-US"/>
              <a:pPr/>
              <a:t>‹#›</a:t>
            </a:fld>
            <a:endParaRPr lang="en-US" altLang="en-US"/>
          </a:p>
        </p:txBody>
      </p:sp>
    </p:spTree>
    <p:extLst>
      <p:ext uri="{BB962C8B-B14F-4D97-AF65-F5344CB8AC3E}">
        <p14:creationId xmlns:p14="http://schemas.microsoft.com/office/powerpoint/2010/main" val="371965187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427706275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E19F7A-032F-628F-DB3F-7ACE4C664C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151A1-C2B3-C40B-9D31-44A8BCC8F8B2}"/>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E7AC4F1-F0B3-AF53-7878-40282606120F}"/>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4E01557-BDE1-0539-B00D-D6B5ECADFEC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F962E235-BBC4-452D-8273-F274806C3B9F}"/>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7DD788F-FF81-8156-58C3-B2C77001DD15}"/>
              </a:ext>
            </a:extLst>
          </p:cNvPr>
          <p:cNvSpPr>
            <a:spLocks noGrp="1"/>
          </p:cNvSpPr>
          <p:nvPr>
            <p:ph type="sldNum" idx="12"/>
          </p:nvPr>
        </p:nvSpPr>
        <p:spPr/>
        <p:txBody>
          <a:bodyPr/>
          <a:lstStyle>
            <a:lvl1pPr>
              <a:defRPr/>
            </a:lvl1pPr>
          </a:lstStyle>
          <a:p>
            <a:fld id="{FE31BFC3-D956-644D-BE00-D5512F19CD4F}" type="slidenum">
              <a:rPr lang="en-US" altLang="en-US"/>
              <a:pPr/>
              <a:t>‹#›</a:t>
            </a:fld>
            <a:endParaRPr lang="en-US" altLang="en-US"/>
          </a:p>
        </p:txBody>
      </p:sp>
    </p:spTree>
    <p:extLst>
      <p:ext uri="{BB962C8B-B14F-4D97-AF65-F5344CB8AC3E}">
        <p14:creationId xmlns:p14="http://schemas.microsoft.com/office/powerpoint/2010/main" val="89571195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805374-0A34-C57D-19FC-527A4171C6F8}"/>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29EFFD88-356C-321A-B43F-7E742DD65F51}"/>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9384BA13-3B3C-CB55-A895-82B61557B7DF}"/>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31D559-C20E-FC8E-B4BD-DFF8ACAFD5C4}"/>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B2BC60F-B60E-6A7D-C3E1-22E3321C4CF5}"/>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1450102-3BFF-6D6A-EC73-B901B9335B6E}"/>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9AEC3A-0758-13E9-76B1-DDE0F4184E72}"/>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D736B609-D6DC-4004-D9A1-52937DE41AA1}"/>
              </a:ext>
            </a:extLst>
          </p:cNvPr>
          <p:cNvSpPr>
            <a:spLocks noGrp="1"/>
          </p:cNvSpPr>
          <p:nvPr>
            <p:ph type="sldNum" idx="12"/>
          </p:nvPr>
        </p:nvSpPr>
        <p:spPr/>
        <p:txBody>
          <a:bodyPr/>
          <a:lstStyle>
            <a:lvl1pPr>
              <a:defRPr/>
            </a:lvl1pPr>
          </a:lstStyle>
          <a:p>
            <a:fld id="{02A2C8DA-3480-3549-9D5C-63BD826249C9}" type="slidenum">
              <a:rPr lang="en-US" altLang="en-US"/>
              <a:pPr/>
              <a:t>‹#›</a:t>
            </a:fld>
            <a:endParaRPr lang="en-US" altLang="en-US"/>
          </a:p>
        </p:txBody>
      </p:sp>
    </p:spTree>
    <p:extLst>
      <p:ext uri="{BB962C8B-B14F-4D97-AF65-F5344CB8AC3E}">
        <p14:creationId xmlns:p14="http://schemas.microsoft.com/office/powerpoint/2010/main" val="79963903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0A9CBA-B0A3-1C4F-5090-FC5273F82F5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CD5DC9B-F3FF-7ED5-3DC8-1FA30AB366B4}"/>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8E07FA69-B301-8BB9-7A97-0D8D381150B0}"/>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BC6B9799-34A9-4439-DF84-0ACE7C0ED708}"/>
              </a:ext>
            </a:extLst>
          </p:cNvPr>
          <p:cNvSpPr>
            <a:spLocks noGrp="1"/>
          </p:cNvSpPr>
          <p:nvPr>
            <p:ph type="sldNum" idx="12"/>
          </p:nvPr>
        </p:nvSpPr>
        <p:spPr/>
        <p:txBody>
          <a:bodyPr/>
          <a:lstStyle>
            <a:lvl1pPr>
              <a:defRPr/>
            </a:lvl1pPr>
          </a:lstStyle>
          <a:p>
            <a:fld id="{186184F0-C0FD-6540-B633-0A9E9522BB72}" type="slidenum">
              <a:rPr lang="en-US" altLang="en-US"/>
              <a:pPr/>
              <a:t>‹#›</a:t>
            </a:fld>
            <a:endParaRPr lang="en-US" altLang="en-US"/>
          </a:p>
        </p:txBody>
      </p:sp>
    </p:spTree>
    <p:extLst>
      <p:ext uri="{BB962C8B-B14F-4D97-AF65-F5344CB8AC3E}">
        <p14:creationId xmlns:p14="http://schemas.microsoft.com/office/powerpoint/2010/main" val="76324006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76E6C05-647D-F2CE-FEEB-8DBED26E3FAC}"/>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372EE253-4530-6582-5694-DED8EE37AA8F}"/>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C31ABBEF-4B15-A33C-DFC0-62BE1C3BB472}"/>
              </a:ext>
            </a:extLst>
          </p:cNvPr>
          <p:cNvSpPr>
            <a:spLocks noGrp="1"/>
          </p:cNvSpPr>
          <p:nvPr>
            <p:ph type="sldNum" idx="12"/>
          </p:nvPr>
        </p:nvSpPr>
        <p:spPr/>
        <p:txBody>
          <a:bodyPr/>
          <a:lstStyle>
            <a:lvl1pPr>
              <a:defRPr/>
            </a:lvl1pPr>
          </a:lstStyle>
          <a:p>
            <a:fld id="{DC325804-27AD-1B43-BB19-90928DA5A399}" type="slidenum">
              <a:rPr lang="en-US" altLang="en-US"/>
              <a:pPr/>
              <a:t>‹#›</a:t>
            </a:fld>
            <a:endParaRPr lang="en-US" altLang="en-US"/>
          </a:p>
        </p:txBody>
      </p:sp>
    </p:spTree>
    <p:extLst>
      <p:ext uri="{BB962C8B-B14F-4D97-AF65-F5344CB8AC3E}">
        <p14:creationId xmlns:p14="http://schemas.microsoft.com/office/powerpoint/2010/main" val="371155824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B7573-AA85-0249-57B2-C9A55695CDB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823B4F09-A886-D7F9-31F2-7534D21B5922}"/>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9138122-1D07-3EC8-D61F-AD5500BD86D0}"/>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8410FF4B-3504-6FC7-0DD2-167C95B3ECD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D7D78116-16FC-8753-CD3F-CA7436DA777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D1FE506C-40F6-DA3A-6922-9F3F7273D65F}"/>
              </a:ext>
            </a:extLst>
          </p:cNvPr>
          <p:cNvSpPr>
            <a:spLocks noGrp="1"/>
          </p:cNvSpPr>
          <p:nvPr>
            <p:ph type="sldNum" idx="12"/>
          </p:nvPr>
        </p:nvSpPr>
        <p:spPr/>
        <p:txBody>
          <a:bodyPr/>
          <a:lstStyle>
            <a:lvl1pPr>
              <a:defRPr/>
            </a:lvl1pPr>
          </a:lstStyle>
          <a:p>
            <a:fld id="{6C70FE48-3C56-9C47-92C6-C2D337D511FB}" type="slidenum">
              <a:rPr lang="en-US" altLang="en-US"/>
              <a:pPr/>
              <a:t>‹#›</a:t>
            </a:fld>
            <a:endParaRPr lang="en-US" altLang="en-US"/>
          </a:p>
        </p:txBody>
      </p:sp>
    </p:spTree>
    <p:extLst>
      <p:ext uri="{BB962C8B-B14F-4D97-AF65-F5344CB8AC3E}">
        <p14:creationId xmlns:p14="http://schemas.microsoft.com/office/powerpoint/2010/main" val="284077623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744E45-C693-6D6A-E146-FF311699A7B4}"/>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874A6CFE-0514-7E17-F997-1D524A137DF9}"/>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6252089-639F-E259-B74B-DB97E3937B84}"/>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072E7C5D-2C1C-72D9-845B-E550676E144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F2A86DFB-5990-4643-C5B3-29F3689D7B3F}"/>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32411C5D-1FA2-8C95-700B-57CF636F7A67}"/>
              </a:ext>
            </a:extLst>
          </p:cNvPr>
          <p:cNvSpPr>
            <a:spLocks noGrp="1"/>
          </p:cNvSpPr>
          <p:nvPr>
            <p:ph type="sldNum" idx="12"/>
          </p:nvPr>
        </p:nvSpPr>
        <p:spPr/>
        <p:txBody>
          <a:bodyPr/>
          <a:lstStyle>
            <a:lvl1pPr>
              <a:defRPr/>
            </a:lvl1pPr>
          </a:lstStyle>
          <a:p>
            <a:fld id="{4342B959-DFD2-3E46-8345-B25CF4E220A3}" type="slidenum">
              <a:rPr lang="en-US" altLang="en-US"/>
              <a:pPr/>
              <a:t>‹#›</a:t>
            </a:fld>
            <a:endParaRPr lang="en-US" altLang="en-US"/>
          </a:p>
        </p:txBody>
      </p:sp>
    </p:spTree>
    <p:extLst>
      <p:ext uri="{BB962C8B-B14F-4D97-AF65-F5344CB8AC3E}">
        <p14:creationId xmlns:p14="http://schemas.microsoft.com/office/powerpoint/2010/main" val="189781342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335F22-135C-77BC-9FCC-C9CBEF66031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CF12C532-26F7-FB0D-7E79-402148E9C2C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3F11B9-F012-2B6C-6A2B-B6CD213779D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F358967-1C06-376E-9365-77BC57F5F1D4}"/>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06EF341-ECBF-9060-9FD6-E96932F7478C}"/>
              </a:ext>
            </a:extLst>
          </p:cNvPr>
          <p:cNvSpPr>
            <a:spLocks noGrp="1"/>
          </p:cNvSpPr>
          <p:nvPr>
            <p:ph type="sldNum" idx="12"/>
          </p:nvPr>
        </p:nvSpPr>
        <p:spPr/>
        <p:txBody>
          <a:bodyPr/>
          <a:lstStyle>
            <a:lvl1pPr>
              <a:defRPr/>
            </a:lvl1pPr>
          </a:lstStyle>
          <a:p>
            <a:fld id="{C9EF0635-A1D8-5745-9CFE-70F8A82C4650}" type="slidenum">
              <a:rPr lang="en-US" altLang="en-US"/>
              <a:pPr/>
              <a:t>‹#›</a:t>
            </a:fld>
            <a:endParaRPr lang="en-US" altLang="en-US"/>
          </a:p>
        </p:txBody>
      </p:sp>
    </p:spTree>
    <p:extLst>
      <p:ext uri="{BB962C8B-B14F-4D97-AF65-F5344CB8AC3E}">
        <p14:creationId xmlns:p14="http://schemas.microsoft.com/office/powerpoint/2010/main" val="373575255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251D020-C7D8-A409-9043-824AFBFED466}"/>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8B419E2-C2E5-1E92-12A9-51E6FF13C69E}"/>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3DB6920-0A1C-E4C6-12C7-30545CB54E10}"/>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9F2F6D37-9046-B041-FFA9-B5E203806D2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924C8F7-3A64-7B6A-F7B9-9597BB41757C}"/>
              </a:ext>
            </a:extLst>
          </p:cNvPr>
          <p:cNvSpPr>
            <a:spLocks noGrp="1"/>
          </p:cNvSpPr>
          <p:nvPr>
            <p:ph type="sldNum" idx="12"/>
          </p:nvPr>
        </p:nvSpPr>
        <p:spPr/>
        <p:txBody>
          <a:bodyPr/>
          <a:lstStyle>
            <a:lvl1pPr>
              <a:defRPr/>
            </a:lvl1pPr>
          </a:lstStyle>
          <a:p>
            <a:fld id="{C79DC5EB-FD42-504F-9C5E-9A9FB1F62493}" type="slidenum">
              <a:rPr lang="en-US" altLang="en-US"/>
              <a:pPr/>
              <a:t>‹#›</a:t>
            </a:fld>
            <a:endParaRPr lang="en-US" altLang="en-US"/>
          </a:p>
        </p:txBody>
      </p:sp>
    </p:spTree>
    <p:extLst>
      <p:ext uri="{BB962C8B-B14F-4D97-AF65-F5344CB8AC3E}">
        <p14:creationId xmlns:p14="http://schemas.microsoft.com/office/powerpoint/2010/main" val="298287599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5"/>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750492171"/>
      </p:ext>
    </p:extLst>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321950841"/>
      </p:ext>
    </p:extLst>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1862790821"/>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12" y="2906713"/>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13779344"/>
      </p:ext>
    </p:extLst>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00"/>
            <a:ext cx="4038600" cy="4525963"/>
          </a:xfrm>
          <a:prstGeom prst="rect">
            <a:avLst/>
          </a:prstGeom>
        </p:spPr>
        <p:txBody>
          <a:bodyPr/>
          <a:lstStyle>
            <a:lvl1pPr>
              <a:spcBef>
                <a:spcPts val="600"/>
              </a:spcBef>
              <a:defRPr sz="2800"/>
            </a:lvl1pPr>
            <a:lvl2pPr marL="790575" indent="-333375">
              <a:spcBef>
                <a:spcPts val="600"/>
              </a:spcBef>
              <a:defRPr sz="2800"/>
            </a:lvl2pPr>
            <a:lvl3pPr marL="1234438" indent="-320038">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3103823"/>
      </p:ext>
    </p:extLst>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0" y="1535112"/>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5" y="1535112"/>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66950057"/>
      </p:ext>
    </p:extLst>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366335888"/>
      </p:ext>
    </p:extLst>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198" y="1435100"/>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208508365"/>
      </p:ext>
    </p:extLst>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88"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84" name="Shape 84"/>
          <p:cNvSpPr>
            <a:spLocks noGrp="1"/>
          </p:cNvSpPr>
          <p:nvPr>
            <p:ph type="body" sz="quarter" idx="1"/>
          </p:nvPr>
        </p:nvSpPr>
        <p:spPr>
          <a:xfrm>
            <a:off x="1792288" y="5367337"/>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81870945"/>
      </p:ext>
    </p:extLst>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75299442"/>
      </p:ext>
    </p:extLst>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38"/>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38"/>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92017932"/>
      </p:ext>
    </p:extLst>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630" tIns="45630" rIns="45630" bIns="45630"/>
          <a:lstStyle>
            <a:lvl1pPr defTabSz="456342"/>
          </a:lstStyle>
          <a:p>
            <a:r>
              <a:t>Title Text</a:t>
            </a:r>
          </a:p>
        </p:txBody>
      </p:sp>
      <p:sp>
        <p:nvSpPr>
          <p:cNvPr id="111" name="Shape 111"/>
          <p:cNvSpPr>
            <a:spLocks noGrp="1"/>
          </p:cNvSpPr>
          <p:nvPr>
            <p:ph type="body" sz="quarter" idx="1"/>
          </p:nvPr>
        </p:nvSpPr>
        <p:spPr>
          <a:xfrm>
            <a:off x="1371600" y="3886201"/>
            <a:ext cx="6400800" cy="1752603"/>
          </a:xfrm>
          <a:prstGeom prst="rect">
            <a:avLst/>
          </a:prstGeom>
        </p:spPr>
        <p:txBody>
          <a:bodyPr lIns="45630" tIns="45630" rIns="45630" bIns="45630"/>
          <a:lstStyle>
            <a:lvl1pPr marL="0" indent="0" algn="ctr" defTabSz="456342">
              <a:buSzTx/>
              <a:buFontTx/>
              <a:buNone/>
              <a:defRPr>
                <a:solidFill>
                  <a:srgbClr val="888888"/>
                </a:solidFill>
              </a:defRPr>
            </a:lvl1pPr>
            <a:lvl2pPr marL="0" indent="0" algn="ctr" defTabSz="456342">
              <a:buSzTx/>
              <a:buFontTx/>
              <a:buNone/>
              <a:defRPr>
                <a:solidFill>
                  <a:srgbClr val="888888"/>
                </a:solidFill>
              </a:defRPr>
            </a:lvl2pPr>
            <a:lvl3pPr marL="0" indent="0" algn="ctr" defTabSz="456342">
              <a:buSzTx/>
              <a:buFontTx/>
              <a:buNone/>
              <a:defRPr>
                <a:solidFill>
                  <a:srgbClr val="888888"/>
                </a:solidFill>
              </a:defRPr>
            </a:lvl3pPr>
            <a:lvl4pPr marL="0" indent="0" algn="ctr" defTabSz="456342">
              <a:buSzTx/>
              <a:buFontTx/>
              <a:buNone/>
              <a:defRPr>
                <a:solidFill>
                  <a:srgbClr val="888888"/>
                </a:solidFill>
              </a:defRPr>
            </a:lvl4pPr>
            <a:lvl5pPr marL="0" indent="0" algn="ctr" defTabSz="456342">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283327662"/>
      </p:ext>
    </p:extLst>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630" tIns="45630" rIns="45630" bIns="45630"/>
          <a:lstStyle>
            <a:lvl1pPr defTabSz="456342"/>
          </a:lstStyle>
          <a:p>
            <a:r>
              <a:t>Title Text</a:t>
            </a:r>
          </a:p>
        </p:txBody>
      </p:sp>
      <p:sp>
        <p:nvSpPr>
          <p:cNvPr id="120" name="Shape 120"/>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876261956"/>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2640119161"/>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12" y="4406900"/>
            <a:ext cx="7772401" cy="1362075"/>
          </a:xfrm>
          <a:prstGeom prst="rect">
            <a:avLst/>
          </a:prstGeom>
        </p:spPr>
        <p:txBody>
          <a:bodyPr lIns="45630" tIns="45630" rIns="45630" bIns="45630" anchor="t"/>
          <a:lstStyle>
            <a:lvl1pPr algn="l" defTabSz="456342">
              <a:defRPr sz="4000" b="1" cap="all"/>
            </a:lvl1pPr>
          </a:lstStyle>
          <a:p>
            <a:r>
              <a:t>Title Text</a:t>
            </a:r>
          </a:p>
        </p:txBody>
      </p:sp>
      <p:sp>
        <p:nvSpPr>
          <p:cNvPr id="129" name="Shape 129"/>
          <p:cNvSpPr>
            <a:spLocks noGrp="1"/>
          </p:cNvSpPr>
          <p:nvPr>
            <p:ph type="body" sz="quarter" idx="1"/>
          </p:nvPr>
        </p:nvSpPr>
        <p:spPr>
          <a:xfrm>
            <a:off x="722312" y="2906714"/>
            <a:ext cx="7772401" cy="1500190"/>
          </a:xfrm>
          <a:prstGeom prst="rect">
            <a:avLst/>
          </a:prstGeom>
        </p:spPr>
        <p:txBody>
          <a:bodyPr lIns="45630" tIns="45630" rIns="45630" bIns="45630" anchor="b"/>
          <a:lstStyle>
            <a:lvl1pPr marL="0" indent="0" defTabSz="456342">
              <a:spcBef>
                <a:spcPts val="400"/>
              </a:spcBef>
              <a:buSzTx/>
              <a:buFontTx/>
              <a:buNone/>
              <a:defRPr sz="2000">
                <a:solidFill>
                  <a:srgbClr val="888888"/>
                </a:solidFill>
              </a:defRPr>
            </a:lvl1pPr>
            <a:lvl2pPr marL="0" indent="0" defTabSz="456342">
              <a:spcBef>
                <a:spcPts val="400"/>
              </a:spcBef>
              <a:buSzTx/>
              <a:buFontTx/>
              <a:buNone/>
              <a:defRPr sz="2000">
                <a:solidFill>
                  <a:srgbClr val="888888"/>
                </a:solidFill>
              </a:defRPr>
            </a:lvl2pPr>
            <a:lvl3pPr marL="0" indent="0" defTabSz="456342">
              <a:spcBef>
                <a:spcPts val="400"/>
              </a:spcBef>
              <a:buSzTx/>
              <a:buFontTx/>
              <a:buNone/>
              <a:defRPr sz="2000">
                <a:solidFill>
                  <a:srgbClr val="888888"/>
                </a:solidFill>
              </a:defRPr>
            </a:lvl3pPr>
            <a:lvl4pPr marL="0" indent="0" defTabSz="456342">
              <a:spcBef>
                <a:spcPts val="400"/>
              </a:spcBef>
              <a:buSzTx/>
              <a:buFontTx/>
              <a:buNone/>
              <a:defRPr sz="2000">
                <a:solidFill>
                  <a:srgbClr val="888888"/>
                </a:solidFill>
              </a:defRPr>
            </a:lvl4pPr>
            <a:lvl5pPr marL="0" indent="0" defTabSz="456342">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191160130"/>
      </p:ext>
    </p:extLst>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630" tIns="45630" rIns="45630" bIns="45630"/>
          <a:lstStyle>
            <a:lvl1pPr defTabSz="456342"/>
          </a:lstStyle>
          <a:p>
            <a:r>
              <a:t>Title Text</a:t>
            </a:r>
          </a:p>
        </p:txBody>
      </p:sp>
      <p:sp>
        <p:nvSpPr>
          <p:cNvPr id="138" name="Shape 138"/>
          <p:cNvSpPr>
            <a:spLocks noGrp="1"/>
          </p:cNvSpPr>
          <p:nvPr>
            <p:ph type="body" sz="half" idx="1"/>
          </p:nvPr>
        </p:nvSpPr>
        <p:spPr>
          <a:xfrm>
            <a:off x="457200" y="1600200"/>
            <a:ext cx="4038600" cy="4525963"/>
          </a:xfrm>
          <a:prstGeom prst="rect">
            <a:avLst/>
          </a:prstGeom>
        </p:spPr>
        <p:txBody>
          <a:bodyPr lIns="45630" tIns="45630" rIns="45630" bIns="45630"/>
          <a:lstStyle>
            <a:lvl1pPr marL="342252" indent="-342252" defTabSz="456342">
              <a:spcBef>
                <a:spcPts val="600"/>
              </a:spcBef>
              <a:defRPr sz="2800"/>
            </a:lvl1pPr>
            <a:lvl2pPr marL="789082" indent="-332754" defTabSz="456342">
              <a:spcBef>
                <a:spcPts val="600"/>
              </a:spcBef>
              <a:defRPr sz="2800"/>
            </a:lvl2pPr>
            <a:lvl3pPr marL="1232105" indent="-319439" defTabSz="456342">
              <a:spcBef>
                <a:spcPts val="600"/>
              </a:spcBef>
              <a:defRPr sz="2800"/>
            </a:lvl3pPr>
            <a:lvl4pPr marL="1723956" indent="-354932" defTabSz="456342">
              <a:spcBef>
                <a:spcPts val="600"/>
              </a:spcBef>
              <a:defRPr sz="2800"/>
            </a:lvl4pPr>
            <a:lvl5pPr marL="2180284" indent="-354932" defTabSz="456342">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02855513"/>
      </p:ext>
    </p:extLst>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630" tIns="45630" rIns="45630" bIns="45630"/>
          <a:lstStyle>
            <a:lvl1pPr defTabSz="456342"/>
          </a:lstStyle>
          <a:p>
            <a:r>
              <a:t>Title Text</a:t>
            </a:r>
          </a:p>
        </p:txBody>
      </p:sp>
      <p:sp>
        <p:nvSpPr>
          <p:cNvPr id="147" name="Shape 147"/>
          <p:cNvSpPr>
            <a:spLocks noGrp="1"/>
          </p:cNvSpPr>
          <p:nvPr>
            <p:ph type="body" sz="quarter" idx="1"/>
          </p:nvPr>
        </p:nvSpPr>
        <p:spPr>
          <a:xfrm>
            <a:off x="457200" y="1535112"/>
            <a:ext cx="4040188" cy="639763"/>
          </a:xfrm>
          <a:prstGeom prst="rect">
            <a:avLst/>
          </a:prstGeom>
        </p:spPr>
        <p:txBody>
          <a:bodyPr lIns="45630" tIns="45630" rIns="45630" bIns="45630" anchor="b"/>
          <a:lstStyle>
            <a:lvl1pPr marL="0" indent="0" defTabSz="456342">
              <a:spcBef>
                <a:spcPts val="500"/>
              </a:spcBef>
              <a:buSzTx/>
              <a:buFontTx/>
              <a:buNone/>
              <a:defRPr sz="2400" b="1"/>
            </a:lvl1pPr>
            <a:lvl2pPr marL="0" indent="0" defTabSz="456342">
              <a:spcBef>
                <a:spcPts val="500"/>
              </a:spcBef>
              <a:buSzTx/>
              <a:buFontTx/>
              <a:buNone/>
              <a:defRPr sz="2400" b="1"/>
            </a:lvl2pPr>
            <a:lvl3pPr marL="0" indent="0" defTabSz="456342">
              <a:spcBef>
                <a:spcPts val="500"/>
              </a:spcBef>
              <a:buSzTx/>
              <a:buFontTx/>
              <a:buNone/>
              <a:defRPr sz="2400" b="1"/>
            </a:lvl3pPr>
            <a:lvl4pPr marL="0" indent="0" defTabSz="456342">
              <a:spcBef>
                <a:spcPts val="500"/>
              </a:spcBef>
              <a:buSzTx/>
              <a:buFontTx/>
              <a:buNone/>
              <a:defRPr sz="2400" b="1"/>
            </a:lvl4pPr>
            <a:lvl5pPr marL="0" indent="0" defTabSz="456342">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2"/>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080490628"/>
      </p:ext>
    </p:extLst>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630" tIns="45630" rIns="45630" bIns="45630"/>
          <a:lstStyle>
            <a:lvl1pPr defTabSz="456342"/>
          </a:lstStyle>
          <a:p>
            <a:r>
              <a:t>Title Text</a:t>
            </a:r>
          </a:p>
        </p:txBody>
      </p:sp>
      <p:sp>
        <p:nvSpPr>
          <p:cNvPr id="157" name="Shape 157"/>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44588427"/>
      </p:ext>
    </p:extLst>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1227658"/>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37" y="273050"/>
            <a:ext cx="3008317" cy="1162050"/>
          </a:xfrm>
          <a:prstGeom prst="rect">
            <a:avLst/>
          </a:prstGeom>
        </p:spPr>
        <p:txBody>
          <a:bodyPr lIns="45630" tIns="45630" rIns="45630" bIns="45630" anchor="b"/>
          <a:lstStyle>
            <a:lvl1pPr algn="l" defTabSz="456342">
              <a:defRPr sz="2000" b="1"/>
            </a:lvl1pPr>
          </a:lstStyle>
          <a:p>
            <a:r>
              <a:t>Title Text</a:t>
            </a:r>
          </a:p>
        </p:txBody>
      </p:sp>
      <p:sp>
        <p:nvSpPr>
          <p:cNvPr id="172" name="Shape 172"/>
          <p:cNvSpPr>
            <a:spLocks noGrp="1"/>
          </p:cNvSpPr>
          <p:nvPr>
            <p:ph type="body" idx="1"/>
          </p:nvPr>
        </p:nvSpPr>
        <p:spPr>
          <a:xfrm>
            <a:off x="3575050" y="273088"/>
            <a:ext cx="5111750" cy="5853113"/>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37"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30364028"/>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88" y="4800600"/>
            <a:ext cx="5486403" cy="566738"/>
          </a:xfrm>
          <a:prstGeom prst="rect">
            <a:avLst/>
          </a:prstGeom>
        </p:spPr>
        <p:txBody>
          <a:bodyPr lIns="45630" tIns="45630" rIns="45630" bIns="45630" anchor="b"/>
          <a:lstStyle>
            <a:lvl1pPr algn="l" defTabSz="456342">
              <a:defRPr sz="2000" b="1"/>
            </a:lvl1pPr>
          </a:lstStyle>
          <a:p>
            <a:r>
              <a:t>Title Text</a:t>
            </a:r>
          </a:p>
        </p:txBody>
      </p:sp>
      <p:sp>
        <p:nvSpPr>
          <p:cNvPr id="182" name="Shape 182"/>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183" name="Shape 183"/>
          <p:cNvSpPr>
            <a:spLocks noGrp="1"/>
          </p:cNvSpPr>
          <p:nvPr>
            <p:ph type="body" sz="quarter" idx="1"/>
          </p:nvPr>
        </p:nvSpPr>
        <p:spPr>
          <a:xfrm>
            <a:off x="1792288" y="5367337"/>
            <a:ext cx="5486403" cy="804865"/>
          </a:xfrm>
          <a:prstGeom prst="rect">
            <a:avLst/>
          </a:prstGeom>
        </p:spPr>
        <p:txBody>
          <a:bodyPr lIns="45630" tIns="45630" rIns="45630" bIns="45630"/>
          <a:lstStyle>
            <a:lvl1pPr marL="0" indent="0" defTabSz="456342">
              <a:spcBef>
                <a:spcPts val="300"/>
              </a:spcBef>
              <a:buSzTx/>
              <a:buFontTx/>
              <a:buNone/>
              <a:defRPr sz="1400"/>
            </a:lvl1pPr>
            <a:lvl2pPr marL="0" indent="0" defTabSz="456342">
              <a:spcBef>
                <a:spcPts val="300"/>
              </a:spcBef>
              <a:buSzTx/>
              <a:buFontTx/>
              <a:buNone/>
              <a:defRPr sz="1400"/>
            </a:lvl2pPr>
            <a:lvl3pPr marL="0" indent="0" defTabSz="456342">
              <a:spcBef>
                <a:spcPts val="300"/>
              </a:spcBef>
              <a:buSzTx/>
              <a:buFontTx/>
              <a:buNone/>
              <a:defRPr sz="1400"/>
            </a:lvl3pPr>
            <a:lvl4pPr marL="0" indent="0" defTabSz="456342">
              <a:spcBef>
                <a:spcPts val="300"/>
              </a:spcBef>
              <a:buSzTx/>
              <a:buFontTx/>
              <a:buNone/>
              <a:defRPr sz="1400"/>
            </a:lvl4pPr>
            <a:lvl5pPr marL="0" indent="0" defTabSz="456342">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639393805"/>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630" tIns="45630" rIns="45630" bIns="45630"/>
          <a:lstStyle>
            <a:lvl1pPr defTabSz="456342"/>
          </a:lstStyle>
          <a:p>
            <a:r>
              <a:t>Title Text</a:t>
            </a:r>
          </a:p>
        </p:txBody>
      </p:sp>
      <p:sp>
        <p:nvSpPr>
          <p:cNvPr id="192" name="Shape 192"/>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81051245"/>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74"/>
            <a:ext cx="2057400" cy="5851529"/>
          </a:xfrm>
          <a:prstGeom prst="rect">
            <a:avLst/>
          </a:prstGeom>
        </p:spPr>
        <p:txBody>
          <a:bodyPr lIns="45630" tIns="45630" rIns="45630" bIns="45630"/>
          <a:lstStyle>
            <a:lvl1pPr defTabSz="456342"/>
          </a:lstStyle>
          <a:p>
            <a:r>
              <a:t>Title Text</a:t>
            </a:r>
          </a:p>
        </p:txBody>
      </p:sp>
      <p:sp>
        <p:nvSpPr>
          <p:cNvPr id="201" name="Shape 201"/>
          <p:cNvSpPr>
            <a:spLocks noGrp="1"/>
          </p:cNvSpPr>
          <p:nvPr>
            <p:ph type="body" idx="1"/>
          </p:nvPr>
        </p:nvSpPr>
        <p:spPr>
          <a:xfrm>
            <a:off x="457200" y="274674"/>
            <a:ext cx="6019800" cy="5851529"/>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11845151"/>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7068989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4073554079"/>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424099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09186784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12826534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6359156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2956510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87351014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10319301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3033462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1080028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599222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4019375509"/>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0391514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52215673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53176819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07572985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17721152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C283D9E-1490-4D67-9559-BEC89C2033C7}" type="datetimeFigureOut">
              <a:rPr lang="en-US" smtClean="0"/>
              <a:t>3/25/25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81270370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C283D9E-1490-4D67-9559-BEC89C2033C7}" type="datetimeFigureOut">
              <a:rPr lang="en-US" smtClean="0"/>
              <a:t>3/25/25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96181421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C283D9E-1490-4D67-9559-BEC89C2033C7}" type="datetimeFigureOut">
              <a:rPr lang="en-US" smtClean="0"/>
              <a:t>3/25/25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82468474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283D9E-1490-4D67-9559-BEC89C2033C7}" type="datetimeFigureOut">
              <a:rPr lang="en-US" smtClean="0"/>
              <a:t>3/25/25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7790691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3/25/25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82804257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3434038340"/>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3/25/25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86653082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87110636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3/25/25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44530254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A766DDE-127E-458A-B5F3-7C9D42F7CEC0}" type="slidenum">
              <a:rPr lang="en-US"/>
              <a:pPr>
                <a:defRPr/>
              </a:pPr>
              <a:t>‹#›</a:t>
            </a:fld>
            <a:endParaRPr lang="en-US"/>
          </a:p>
        </p:txBody>
      </p:sp>
    </p:spTree>
    <p:extLst>
      <p:ext uri="{BB962C8B-B14F-4D97-AF65-F5344CB8AC3E}">
        <p14:creationId xmlns:p14="http://schemas.microsoft.com/office/powerpoint/2010/main" val="421261481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730EAF-E075-4067-8FEA-5996A40BFAF4}" type="slidenum">
              <a:rPr lang="en-US"/>
              <a:pPr>
                <a:defRPr/>
              </a:pPr>
              <a:t>‹#›</a:t>
            </a:fld>
            <a:endParaRPr lang="en-US"/>
          </a:p>
        </p:txBody>
      </p:sp>
    </p:spTree>
    <p:extLst>
      <p:ext uri="{BB962C8B-B14F-4D97-AF65-F5344CB8AC3E}">
        <p14:creationId xmlns:p14="http://schemas.microsoft.com/office/powerpoint/2010/main" val="168386623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4C7773-8653-4E2E-95C6-EF21FDB0EF63}" type="slidenum">
              <a:rPr lang="en-US"/>
              <a:pPr>
                <a:defRPr/>
              </a:pPr>
              <a:t>‹#›</a:t>
            </a:fld>
            <a:endParaRPr lang="en-US"/>
          </a:p>
        </p:txBody>
      </p:sp>
    </p:spTree>
    <p:extLst>
      <p:ext uri="{BB962C8B-B14F-4D97-AF65-F5344CB8AC3E}">
        <p14:creationId xmlns:p14="http://schemas.microsoft.com/office/powerpoint/2010/main" val="390755406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033605-9F6B-4AD3-B52F-6E21A8E4E21C}" type="slidenum">
              <a:rPr lang="en-US"/>
              <a:pPr>
                <a:defRPr/>
              </a:pPr>
              <a:t>‹#›</a:t>
            </a:fld>
            <a:endParaRPr lang="en-US"/>
          </a:p>
        </p:txBody>
      </p:sp>
    </p:spTree>
    <p:extLst>
      <p:ext uri="{BB962C8B-B14F-4D97-AF65-F5344CB8AC3E}">
        <p14:creationId xmlns:p14="http://schemas.microsoft.com/office/powerpoint/2010/main" val="145261457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B1239D3-F73F-4E8D-868F-0E6C826A291A}" type="slidenum">
              <a:rPr lang="en-US"/>
              <a:pPr>
                <a:defRPr/>
              </a:pPr>
              <a:t>‹#›</a:t>
            </a:fld>
            <a:endParaRPr lang="en-US"/>
          </a:p>
        </p:txBody>
      </p:sp>
    </p:spTree>
    <p:extLst>
      <p:ext uri="{BB962C8B-B14F-4D97-AF65-F5344CB8AC3E}">
        <p14:creationId xmlns:p14="http://schemas.microsoft.com/office/powerpoint/2010/main" val="68938918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DF64D6B-D8DF-4BEF-A476-62226C68FCA6}" type="slidenum">
              <a:rPr lang="en-US"/>
              <a:pPr>
                <a:defRPr/>
              </a:pPr>
              <a:t>‹#›</a:t>
            </a:fld>
            <a:endParaRPr lang="en-US"/>
          </a:p>
        </p:txBody>
      </p:sp>
    </p:spTree>
    <p:extLst>
      <p:ext uri="{BB962C8B-B14F-4D97-AF65-F5344CB8AC3E}">
        <p14:creationId xmlns:p14="http://schemas.microsoft.com/office/powerpoint/2010/main" val="364255645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5726D-E098-43D4-B6A2-540BD0C53129}" type="slidenum">
              <a:rPr lang="en-US"/>
              <a:pPr>
                <a:defRPr/>
              </a:pPr>
              <a:t>‹#›</a:t>
            </a:fld>
            <a:endParaRPr lang="en-US"/>
          </a:p>
        </p:txBody>
      </p:sp>
    </p:spTree>
    <p:extLst>
      <p:ext uri="{BB962C8B-B14F-4D97-AF65-F5344CB8AC3E}">
        <p14:creationId xmlns:p14="http://schemas.microsoft.com/office/powerpoint/2010/main" val="24453079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t>24/03/2025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3978807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2764642794"/>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07AA07-AF9C-447E-B211-B2605DC86DBD}" type="slidenum">
              <a:rPr lang="en-US"/>
              <a:pPr>
                <a:defRPr/>
              </a:pPr>
              <a:t>‹#›</a:t>
            </a:fld>
            <a:endParaRPr lang="en-US"/>
          </a:p>
        </p:txBody>
      </p:sp>
    </p:spTree>
    <p:extLst>
      <p:ext uri="{BB962C8B-B14F-4D97-AF65-F5344CB8AC3E}">
        <p14:creationId xmlns:p14="http://schemas.microsoft.com/office/powerpoint/2010/main" val="316134340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433CED-FAD0-43D7-9FC4-775C3F2052DB}" type="slidenum">
              <a:rPr lang="en-US"/>
              <a:pPr>
                <a:defRPr/>
              </a:pPr>
              <a:t>‹#›</a:t>
            </a:fld>
            <a:endParaRPr lang="en-US"/>
          </a:p>
        </p:txBody>
      </p:sp>
    </p:spTree>
    <p:extLst>
      <p:ext uri="{BB962C8B-B14F-4D97-AF65-F5344CB8AC3E}">
        <p14:creationId xmlns:p14="http://schemas.microsoft.com/office/powerpoint/2010/main" val="12061665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EFC0A4-650F-43AA-8EB7-A6884ED8560E}" type="slidenum">
              <a:rPr lang="en-US"/>
              <a:pPr>
                <a:defRPr/>
              </a:pPr>
              <a:t>‹#›</a:t>
            </a:fld>
            <a:endParaRPr lang="en-US"/>
          </a:p>
        </p:txBody>
      </p:sp>
    </p:spTree>
    <p:extLst>
      <p:ext uri="{BB962C8B-B14F-4D97-AF65-F5344CB8AC3E}">
        <p14:creationId xmlns:p14="http://schemas.microsoft.com/office/powerpoint/2010/main" val="40971970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A09F78-A2E3-432C-B2E4-23980702F816}" type="slidenum">
              <a:rPr lang="en-US"/>
              <a:pPr>
                <a:defRPr/>
              </a:pPr>
              <a:t>‹#›</a:t>
            </a:fld>
            <a:endParaRPr lang="en-US"/>
          </a:p>
        </p:txBody>
      </p:sp>
    </p:spTree>
    <p:extLst>
      <p:ext uri="{BB962C8B-B14F-4D97-AF65-F5344CB8AC3E}">
        <p14:creationId xmlns:p14="http://schemas.microsoft.com/office/powerpoint/2010/main" val="140762316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0582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05827"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4006645-742E-F847-8213-5135F0DB6AA2}" type="slidenum">
              <a:rPr lang="en-US"/>
              <a:pPr>
                <a:defRPr/>
              </a:pPr>
              <a:t>‹#›</a:t>
            </a:fld>
            <a:endParaRPr lang="en-US"/>
          </a:p>
        </p:txBody>
      </p:sp>
    </p:spTree>
    <p:extLst>
      <p:ext uri="{BB962C8B-B14F-4D97-AF65-F5344CB8AC3E}">
        <p14:creationId xmlns:p14="http://schemas.microsoft.com/office/powerpoint/2010/main" val="145857145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35312D9-3E6B-D14D-B2CF-29792DE5A26C}" type="slidenum">
              <a:rPr lang="en-US"/>
              <a:pPr>
                <a:defRPr/>
              </a:pPr>
              <a:t>‹#›</a:t>
            </a:fld>
            <a:endParaRPr lang="en-US"/>
          </a:p>
        </p:txBody>
      </p:sp>
    </p:spTree>
    <p:extLst>
      <p:ext uri="{BB962C8B-B14F-4D97-AF65-F5344CB8AC3E}">
        <p14:creationId xmlns:p14="http://schemas.microsoft.com/office/powerpoint/2010/main" val="145856346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BFD939D-AE3C-9348-BB7C-12B616F7306E}" type="slidenum">
              <a:rPr lang="en-US"/>
              <a:pPr>
                <a:defRPr/>
              </a:pPr>
              <a:t>‹#›</a:t>
            </a:fld>
            <a:endParaRPr lang="en-US"/>
          </a:p>
        </p:txBody>
      </p:sp>
    </p:spTree>
    <p:extLst>
      <p:ext uri="{BB962C8B-B14F-4D97-AF65-F5344CB8AC3E}">
        <p14:creationId xmlns:p14="http://schemas.microsoft.com/office/powerpoint/2010/main" val="111062833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BC73C29-3EF2-8846-AA98-FBDBFC86DEC3}" type="slidenum">
              <a:rPr lang="en-US"/>
              <a:pPr>
                <a:defRPr/>
              </a:pPr>
              <a:t>‹#›</a:t>
            </a:fld>
            <a:endParaRPr lang="en-US"/>
          </a:p>
        </p:txBody>
      </p:sp>
    </p:spTree>
    <p:extLst>
      <p:ext uri="{BB962C8B-B14F-4D97-AF65-F5344CB8AC3E}">
        <p14:creationId xmlns:p14="http://schemas.microsoft.com/office/powerpoint/2010/main" val="296820721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7C3DDC24-0E51-7949-AD77-02B378B12F06}" type="slidenum">
              <a:rPr lang="en-US"/>
              <a:pPr>
                <a:defRPr/>
              </a:pPr>
              <a:t>‹#›</a:t>
            </a:fld>
            <a:endParaRPr lang="en-US"/>
          </a:p>
        </p:txBody>
      </p:sp>
    </p:spTree>
    <p:extLst>
      <p:ext uri="{BB962C8B-B14F-4D97-AF65-F5344CB8AC3E}">
        <p14:creationId xmlns:p14="http://schemas.microsoft.com/office/powerpoint/2010/main" val="253466965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ACD929C6-48B7-724E-B2FD-0C9DD15F7DAF}" type="slidenum">
              <a:rPr lang="en-US"/>
              <a:pPr>
                <a:defRPr/>
              </a:pPr>
              <a:t>‹#›</a:t>
            </a:fld>
            <a:endParaRPr lang="en-US"/>
          </a:p>
        </p:txBody>
      </p:sp>
    </p:spTree>
    <p:extLst>
      <p:ext uri="{BB962C8B-B14F-4D97-AF65-F5344CB8AC3E}">
        <p14:creationId xmlns:p14="http://schemas.microsoft.com/office/powerpoint/2010/main" val="8494070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979294971"/>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2EFB5B3A-7FC2-E544-9F6B-A267166C9B94}" type="slidenum">
              <a:rPr lang="en-US"/>
              <a:pPr>
                <a:defRPr/>
              </a:pPr>
              <a:t>‹#›</a:t>
            </a:fld>
            <a:endParaRPr lang="en-US"/>
          </a:p>
        </p:txBody>
      </p:sp>
    </p:spTree>
    <p:extLst>
      <p:ext uri="{BB962C8B-B14F-4D97-AF65-F5344CB8AC3E}">
        <p14:creationId xmlns:p14="http://schemas.microsoft.com/office/powerpoint/2010/main" val="266584895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6B60A95C-1A06-1640-8E92-4F726476B48B}" type="slidenum">
              <a:rPr lang="en-US"/>
              <a:pPr>
                <a:defRPr/>
              </a:pPr>
              <a:t>‹#›</a:t>
            </a:fld>
            <a:endParaRPr lang="en-US"/>
          </a:p>
        </p:txBody>
      </p:sp>
    </p:spTree>
    <p:extLst>
      <p:ext uri="{BB962C8B-B14F-4D97-AF65-F5344CB8AC3E}">
        <p14:creationId xmlns:p14="http://schemas.microsoft.com/office/powerpoint/2010/main" val="95984672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48F6CC97-12ED-DF4E-8736-0E5872899EBF}" type="slidenum">
              <a:rPr lang="en-US"/>
              <a:pPr>
                <a:defRPr/>
              </a:pPr>
              <a:t>‹#›</a:t>
            </a:fld>
            <a:endParaRPr lang="en-US"/>
          </a:p>
        </p:txBody>
      </p:sp>
    </p:spTree>
    <p:extLst>
      <p:ext uri="{BB962C8B-B14F-4D97-AF65-F5344CB8AC3E}">
        <p14:creationId xmlns:p14="http://schemas.microsoft.com/office/powerpoint/2010/main" val="287463742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F21AD0A-1CC5-F145-A882-251D2B8F01B5}" type="slidenum">
              <a:rPr lang="en-US"/>
              <a:pPr>
                <a:defRPr/>
              </a:pPr>
              <a:t>‹#›</a:t>
            </a:fld>
            <a:endParaRPr lang="en-US"/>
          </a:p>
        </p:txBody>
      </p:sp>
    </p:spTree>
    <p:extLst>
      <p:ext uri="{BB962C8B-B14F-4D97-AF65-F5344CB8AC3E}">
        <p14:creationId xmlns:p14="http://schemas.microsoft.com/office/powerpoint/2010/main" val="2545201428"/>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4742794-3302-7540-86F8-68684EDE2D09}" type="slidenum">
              <a:rPr lang="en-US"/>
              <a:pPr>
                <a:defRPr/>
              </a:pPr>
              <a:t>‹#›</a:t>
            </a:fld>
            <a:endParaRPr lang="en-US"/>
          </a:p>
        </p:txBody>
      </p:sp>
    </p:spTree>
    <p:extLst>
      <p:ext uri="{BB962C8B-B14F-4D97-AF65-F5344CB8AC3E}">
        <p14:creationId xmlns:p14="http://schemas.microsoft.com/office/powerpoint/2010/main" val="409747920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5069309"/>
      </p:ext>
    </p:extLst>
  </p:cSld>
  <p:clrMapOvr>
    <a:masterClrMapping/>
  </p:clrMapOvr>
  <p:transition>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7399321"/>
      </p:ext>
    </p:extLst>
  </p:cSld>
  <p:clrMapOvr>
    <a:masterClrMapping/>
  </p:clrMapOvr>
  <p:transition>
    <p:randomBar dir="vert"/>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1134249"/>
      </p:ext>
    </p:extLst>
  </p:cSld>
  <p:clrMapOvr>
    <a:masterClrMapping/>
  </p:clrMapOvr>
  <p:transition>
    <p:randomBar dir="vert"/>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5920447"/>
      </p:ext>
    </p:extLst>
  </p:cSld>
  <p:clrMapOvr>
    <a:masterClrMapping/>
  </p:clrMapOvr>
  <p:transition>
    <p:randomBar dir="vert"/>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7056640"/>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484661222"/>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6684314"/>
      </p:ext>
    </p:extLst>
  </p:cSld>
  <p:clrMapOvr>
    <a:masterClrMapping/>
  </p:clrMapOvr>
  <p:transition>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5767526"/>
      </p:ext>
    </p:extLst>
  </p:cSld>
  <p:clrMapOvr>
    <a:masterClrMapping/>
  </p:clrMapOvr>
  <p:transition>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5822044"/>
      </p:ext>
    </p:extLst>
  </p:cSld>
  <p:clrMapOvr>
    <a:masterClrMapping/>
  </p:clrMapOvr>
  <p:transition>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5445558"/>
      </p:ext>
    </p:extLst>
  </p:cSld>
  <p:clrMapOvr>
    <a:masterClrMapping/>
  </p:clrMapOvr>
  <p:transition>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1171704"/>
      </p:ext>
    </p:extLst>
  </p:cSld>
  <p:clrMapOvr>
    <a:masterClrMapping/>
  </p:clrMapOvr>
  <p:transition>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7453861"/>
      </p:ext>
    </p:extLst>
  </p:cSld>
  <p:clrMapOvr>
    <a:masterClrMapping/>
  </p:clrMapOvr>
  <p:transition>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236687859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4525134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5921599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0708484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2688358605"/>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67443008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7692627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3498221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172134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062294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3550962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8888014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99397412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96953486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09414411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14081004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56441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652757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994068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605656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569740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5392087"/>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291196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35538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419547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100866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21976086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2427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17895105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143004312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63730028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41548545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009296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398979187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6302128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13860810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40053558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22720266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1861226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165821279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278684725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25516517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4"/>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12107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t>24/03/2025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3484430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18283122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12748699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245338244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346534803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257735827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65531291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30741962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646A40A2-1A7F-E940-B3C0-3EBC633C484F}" type="datetimeFigureOut">
              <a:rPr lang="en-US"/>
              <a:pPr/>
              <a:t>3/24/25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F8B749AA-51D6-394A-A4FC-2652740AB9F0}" type="slidenum">
              <a:rPr lang="en-US"/>
              <a:pPr/>
              <a:t>‹#›</a:t>
            </a:fld>
            <a:endParaRPr lang="en-US"/>
          </a:p>
        </p:txBody>
      </p:sp>
    </p:spTree>
    <p:extLst>
      <p:ext uri="{BB962C8B-B14F-4D97-AF65-F5344CB8AC3E}">
        <p14:creationId xmlns:p14="http://schemas.microsoft.com/office/powerpoint/2010/main" val="3270843999"/>
      </p:ext>
    </p:extLst>
  </p:cSld>
  <p:clrMapOvr>
    <a:masterClrMapping/>
  </p:clrMapOvr>
  <p:transition spd="slow">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E91C3765-EC3A-2347-BAB9-9B69B56968D8}" type="datetimeFigureOut">
              <a:rPr lang="en-US"/>
              <a:pPr/>
              <a:t>3/24/25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8B1B77CD-37B6-1146-A19C-E5639186FDEB}" type="slidenum">
              <a:rPr lang="en-US"/>
              <a:pPr/>
              <a:t>‹#›</a:t>
            </a:fld>
            <a:endParaRPr lang="en-US"/>
          </a:p>
        </p:txBody>
      </p:sp>
    </p:spTree>
    <p:extLst>
      <p:ext uri="{BB962C8B-B14F-4D97-AF65-F5344CB8AC3E}">
        <p14:creationId xmlns:p14="http://schemas.microsoft.com/office/powerpoint/2010/main" val="2517339493"/>
      </p:ext>
    </p:extLst>
  </p:cSld>
  <p:clrMapOvr>
    <a:masterClrMapping/>
  </p:clrMapOvr>
  <p:transition spd="slow">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C4D3D4C4-556A-D34E-BDCA-93F872896B58}" type="datetimeFigureOut">
              <a:rPr lang="en-US"/>
              <a:pPr/>
              <a:t>3/24/25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5B176137-5771-9F41-9F83-9F61E1332504}" type="slidenum">
              <a:rPr lang="en-US"/>
              <a:pPr/>
              <a:t>‹#›</a:t>
            </a:fld>
            <a:endParaRPr lang="en-US"/>
          </a:p>
        </p:txBody>
      </p:sp>
    </p:spTree>
    <p:extLst>
      <p:ext uri="{BB962C8B-B14F-4D97-AF65-F5344CB8AC3E}">
        <p14:creationId xmlns:p14="http://schemas.microsoft.com/office/powerpoint/2010/main" val="4140247415"/>
      </p:ext>
    </p:extLst>
  </p:cSld>
  <p:clrMapOvr>
    <a:masterClrMapping/>
  </p:clrMapOvr>
  <p:transition spd="slow">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t>24/03/2025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5407323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8EF78977-24D1-644C-ADF9-B176C6ACB4C0}" type="datetimeFigureOut">
              <a:rPr lang="en-US"/>
              <a:pPr/>
              <a:t>3/24/25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771DA27B-6613-CB43-A4D6-5A95AB3FB5BD}" type="slidenum">
              <a:rPr lang="en-US"/>
              <a:pPr/>
              <a:t>‹#›</a:t>
            </a:fld>
            <a:endParaRPr lang="en-US"/>
          </a:p>
        </p:txBody>
      </p:sp>
    </p:spTree>
    <p:extLst>
      <p:ext uri="{BB962C8B-B14F-4D97-AF65-F5344CB8AC3E}">
        <p14:creationId xmlns:p14="http://schemas.microsoft.com/office/powerpoint/2010/main" val="2765408623"/>
      </p:ext>
    </p:extLst>
  </p:cSld>
  <p:clrMapOvr>
    <a:masterClrMapping/>
  </p:clrMapOvr>
  <p:transition spd="slow">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fld id="{062F881D-6380-EC4B-B791-38A1AE037F1F}" type="datetimeFigureOut">
              <a:rPr lang="en-US"/>
              <a:pPr/>
              <a:t>3/24/25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EFFF0E42-28DB-044C-BBFF-604D49A2197F}" type="slidenum">
              <a:rPr lang="en-US"/>
              <a:pPr/>
              <a:t>‹#›</a:t>
            </a:fld>
            <a:endParaRPr lang="en-US"/>
          </a:p>
        </p:txBody>
      </p:sp>
    </p:spTree>
    <p:extLst>
      <p:ext uri="{BB962C8B-B14F-4D97-AF65-F5344CB8AC3E}">
        <p14:creationId xmlns:p14="http://schemas.microsoft.com/office/powerpoint/2010/main" val="2722808590"/>
      </p:ext>
    </p:extLst>
  </p:cSld>
  <p:clrMapOvr>
    <a:masterClrMapping/>
  </p:clrMapOvr>
  <p:transition spd="slow">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fld id="{9B85D139-EB19-7848-A807-642B58AAA95C}" type="datetimeFigureOut">
              <a:rPr lang="en-US"/>
              <a:pPr/>
              <a:t>3/24/25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24C81018-F8B9-E740-8A7E-4AC7D489C398}" type="slidenum">
              <a:rPr lang="en-US"/>
              <a:pPr/>
              <a:t>‹#›</a:t>
            </a:fld>
            <a:endParaRPr lang="en-US"/>
          </a:p>
        </p:txBody>
      </p:sp>
    </p:spTree>
    <p:extLst>
      <p:ext uri="{BB962C8B-B14F-4D97-AF65-F5344CB8AC3E}">
        <p14:creationId xmlns:p14="http://schemas.microsoft.com/office/powerpoint/2010/main" val="2303664373"/>
      </p:ext>
    </p:extLst>
  </p:cSld>
  <p:clrMapOvr>
    <a:masterClrMapping/>
  </p:clrMapOvr>
  <p:transition spd="slow">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5F74A13B-266A-5A45-B46D-A7077A76E94F}" type="datetimeFigureOut">
              <a:rPr lang="en-US"/>
              <a:pPr/>
              <a:t>3/24/25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4592C43F-E98E-8A4D-8AF9-8880D7D52978}" type="slidenum">
              <a:rPr lang="en-US"/>
              <a:pPr/>
              <a:t>‹#›</a:t>
            </a:fld>
            <a:endParaRPr lang="en-US"/>
          </a:p>
        </p:txBody>
      </p:sp>
    </p:spTree>
    <p:extLst>
      <p:ext uri="{BB962C8B-B14F-4D97-AF65-F5344CB8AC3E}">
        <p14:creationId xmlns:p14="http://schemas.microsoft.com/office/powerpoint/2010/main" val="648219477"/>
      </p:ext>
    </p:extLst>
  </p:cSld>
  <p:clrMapOvr>
    <a:masterClrMapping/>
  </p:clrMapOvr>
  <p:transition spd="slow">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FEB1CE5F-7C25-B14A-BB0C-8AF491016EC9}" type="datetimeFigureOut">
              <a:rPr lang="en-US"/>
              <a:pPr/>
              <a:t>3/24/25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D8442A44-C60C-3540-ABC5-86B8EAE56017}" type="slidenum">
              <a:rPr lang="en-US"/>
              <a:pPr/>
              <a:t>‹#›</a:t>
            </a:fld>
            <a:endParaRPr lang="en-US"/>
          </a:p>
        </p:txBody>
      </p:sp>
    </p:spTree>
    <p:extLst>
      <p:ext uri="{BB962C8B-B14F-4D97-AF65-F5344CB8AC3E}">
        <p14:creationId xmlns:p14="http://schemas.microsoft.com/office/powerpoint/2010/main" val="1850078145"/>
      </p:ext>
    </p:extLst>
  </p:cSld>
  <p:clrMapOvr>
    <a:masterClrMapping/>
  </p:clrMapOvr>
  <p:transition spd="slow">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18CD8591-41C9-EA46-BE7B-640F2C3387DF}" type="datetimeFigureOut">
              <a:rPr lang="en-US"/>
              <a:pPr/>
              <a:t>3/24/25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B8C0FF84-406C-5449-873F-A13F0C17AD28}" type="slidenum">
              <a:rPr lang="en-US"/>
              <a:pPr/>
              <a:t>‹#›</a:t>
            </a:fld>
            <a:endParaRPr lang="en-US"/>
          </a:p>
        </p:txBody>
      </p:sp>
    </p:spTree>
    <p:extLst>
      <p:ext uri="{BB962C8B-B14F-4D97-AF65-F5344CB8AC3E}">
        <p14:creationId xmlns:p14="http://schemas.microsoft.com/office/powerpoint/2010/main" val="3205605975"/>
      </p:ext>
    </p:extLst>
  </p:cSld>
  <p:clrMapOvr>
    <a:masterClrMapping/>
  </p:clrMapOvr>
  <p:transition spd="slow">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FECAC3E-E8AE-4B46-BB27-94FFBFDA18A4}" type="datetimeFigureOut">
              <a:rPr lang="en-US"/>
              <a:pPr/>
              <a:t>3/24/25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A84B1C84-5CB2-D54C-96D7-AECD56D7B624}" type="slidenum">
              <a:rPr lang="en-US"/>
              <a:pPr/>
              <a:t>‹#›</a:t>
            </a:fld>
            <a:endParaRPr lang="en-US"/>
          </a:p>
        </p:txBody>
      </p:sp>
    </p:spTree>
    <p:extLst>
      <p:ext uri="{BB962C8B-B14F-4D97-AF65-F5344CB8AC3E}">
        <p14:creationId xmlns:p14="http://schemas.microsoft.com/office/powerpoint/2010/main" val="1142217958"/>
      </p:ext>
    </p:extLst>
  </p:cSld>
  <p:clrMapOvr>
    <a:masterClrMapping/>
  </p:clrMapOvr>
  <p:transition spd="slow">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0DF1B041-0579-E14B-902B-E71AA5B7A609}" type="datetimeFigureOut">
              <a:rPr lang="en-US"/>
              <a:pPr/>
              <a:t>3/24/25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60B9C1D0-5665-064F-952D-03DF08A195E4}" type="slidenum">
              <a:rPr lang="en-US"/>
              <a:pPr/>
              <a:t>‹#›</a:t>
            </a:fld>
            <a:endParaRPr lang="en-US"/>
          </a:p>
        </p:txBody>
      </p:sp>
    </p:spTree>
    <p:extLst>
      <p:ext uri="{BB962C8B-B14F-4D97-AF65-F5344CB8AC3E}">
        <p14:creationId xmlns:p14="http://schemas.microsoft.com/office/powerpoint/2010/main" val="3025691426"/>
      </p:ext>
    </p:extLst>
  </p:cSld>
  <p:clrMapOvr>
    <a:masterClrMapping/>
  </p:clrMapOvr>
  <p:transition spd="slow">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23170493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13169562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t>24/03/2025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6192231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4394830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14698938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285305999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1102482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40529562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342241805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376596633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128773299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98954080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14998866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37633397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643313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78675091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5904199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53556453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29743067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Arial"/>
            </a:endParaRPr>
          </a:p>
        </p:txBody>
      </p:sp>
      <p:sp>
        <p:nvSpPr>
          <p:cNvPr id="9" name="Slide Number Placeholder 8"/>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43933602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Arial"/>
            </a:endParaRPr>
          </a:p>
        </p:txBody>
      </p:sp>
      <p:sp>
        <p:nvSpPr>
          <p:cNvPr id="5" name="Slide Number Placeholder 4"/>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03126292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Arial"/>
            </a:endParaRPr>
          </a:p>
        </p:txBody>
      </p:sp>
      <p:sp>
        <p:nvSpPr>
          <p:cNvPr id="4" name="Slide Number Placeholder 3"/>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39587500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20629914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9804219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24/03/2025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6063889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4019983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3/24/25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01738117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Shape 14"/>
        <p:cNvGrpSpPr/>
        <p:nvPr/>
      </p:nvGrpSpPr>
      <p:grpSpPr>
        <a:xfrm>
          <a:off x="0" y="0"/>
          <a:ext cx="0" cy="0"/>
          <a:chOff x="0" y="0"/>
          <a:chExt cx="0" cy="0"/>
        </a:xfrm>
      </p:grpSpPr>
      <p:sp>
        <p:nvSpPr>
          <p:cNvPr id="15" name="Shape 15"/>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88900" algn="ctr" rtl="0">
              <a:spcBef>
                <a:spcPts val="800"/>
              </a:spcBef>
              <a:spcAft>
                <a:spcPts val="0"/>
              </a:spcAft>
              <a:buClr>
                <a:srgbClr val="FAFAFA"/>
              </a:buClr>
              <a:buFont typeface="Calibri"/>
              <a:buChar char="•"/>
              <a:defRPr sz="4000" b="1">
                <a:solidFill>
                  <a:srgbClr val="FAFAFA"/>
                </a:solidFill>
                <a:latin typeface="Calibri"/>
                <a:ea typeface="Calibri"/>
                <a:cs typeface="Calibri"/>
                <a:sym typeface="Calibri"/>
              </a:defRPr>
            </a:lvl1pPr>
            <a:lvl2pPr marL="742950" indent="-3175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2pPr>
            <a:lvl3pPr marL="11430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3pPr>
            <a:lvl4pPr marL="16002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4pPr>
            <a:lvl5pPr marL="20574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5pPr>
            <a:lvl6pPr marL="2514600" indent="-101600" algn="l" rtl="0">
              <a:spcBef>
                <a:spcPts val="400"/>
              </a:spcBef>
              <a:buClr>
                <a:schemeClr val="dk1"/>
              </a:buClr>
              <a:buFont typeface="Calibri"/>
              <a:buChar char="•"/>
              <a:defRPr sz="2000">
                <a:solidFill>
                  <a:schemeClr val="dk1"/>
                </a:solidFill>
                <a:latin typeface="Calibri"/>
                <a:ea typeface="Calibri"/>
                <a:cs typeface="Calibri"/>
                <a:sym typeface="Calibri"/>
              </a:defRPr>
            </a:lvl6pPr>
            <a:lvl7pPr marL="2971800" indent="-101600" algn="l" rtl="0">
              <a:spcBef>
                <a:spcPts val="400"/>
              </a:spcBef>
              <a:buClr>
                <a:schemeClr val="dk1"/>
              </a:buClr>
              <a:buFont typeface="Calibri"/>
              <a:buChar char="•"/>
              <a:defRPr sz="2000">
                <a:solidFill>
                  <a:schemeClr val="dk1"/>
                </a:solidFill>
                <a:latin typeface="Calibri"/>
                <a:ea typeface="Calibri"/>
                <a:cs typeface="Calibri"/>
                <a:sym typeface="Calibri"/>
              </a:defRPr>
            </a:lvl7pPr>
            <a:lvl8pPr marL="3429000" indent="-101600" algn="l" rtl="0">
              <a:spcBef>
                <a:spcPts val="400"/>
              </a:spcBef>
              <a:buClr>
                <a:schemeClr val="dk1"/>
              </a:buClr>
              <a:buFont typeface="Calibri"/>
              <a:buChar char="•"/>
              <a:defRPr sz="2000">
                <a:solidFill>
                  <a:schemeClr val="dk1"/>
                </a:solidFill>
                <a:latin typeface="Calibri"/>
                <a:ea typeface="Calibri"/>
                <a:cs typeface="Calibri"/>
                <a:sym typeface="Calibri"/>
              </a:defRPr>
            </a:lvl8pPr>
            <a:lvl9pPr marL="3886200" indent="-101600" algn="l" rtl="0">
              <a:spcBef>
                <a:spcPts val="400"/>
              </a:spcBef>
              <a:buClr>
                <a:schemeClr val="dk1"/>
              </a:buClr>
              <a:buFont typeface="Calibri"/>
              <a:buChar char="•"/>
              <a:defRPr sz="2000">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1242657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482556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476619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737750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515991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855431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100576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76184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theme" Target="../theme/theme11.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13" Type="http://schemas.openxmlformats.org/officeDocument/2006/relationships/image" Target="../media/image3.emf"/><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6" Type="http://schemas.openxmlformats.org/officeDocument/2006/relationships/image" Target="../media/image6.png"/><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5" Type="http://schemas.openxmlformats.org/officeDocument/2006/relationships/image" Target="../media/image5.png"/><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 Id="rId14" Type="http://schemas.openxmlformats.org/officeDocument/2006/relationships/image" Target="../media/image4.png"/></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4" Type="http://schemas.openxmlformats.org/officeDocument/2006/relationships/image" Target="../media/image7.emf"/></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image" Target="../media/image4.png"/><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18.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5" Type="http://schemas.openxmlformats.org/officeDocument/2006/relationships/image" Target="../media/image6.png"/><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image" Target="../media/image5.pn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image" Target="../media/image4.png"/><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19.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image" Target="../media/image6.png"/><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image" Target="../media/image5.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theme" Target="../theme/theme20.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image" Target="../media/image8.jpe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2.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slideLayout" Target="../slideLayouts/slideLayout260.xml"/><Relationship Id="rId18" Type="http://schemas.openxmlformats.org/officeDocument/2006/relationships/slideLayout" Target="../slideLayouts/slideLayout265.xml"/><Relationship Id="rId3" Type="http://schemas.openxmlformats.org/officeDocument/2006/relationships/slideLayout" Target="../slideLayouts/slideLayout250.xml"/><Relationship Id="rId21" Type="http://schemas.openxmlformats.org/officeDocument/2006/relationships/slideLayout" Target="../slideLayouts/slideLayout268.xml"/><Relationship Id="rId7" Type="http://schemas.openxmlformats.org/officeDocument/2006/relationships/slideLayout" Target="../slideLayouts/slideLayout254.xml"/><Relationship Id="rId12" Type="http://schemas.openxmlformats.org/officeDocument/2006/relationships/slideLayout" Target="../slideLayouts/slideLayout259.xml"/><Relationship Id="rId17" Type="http://schemas.openxmlformats.org/officeDocument/2006/relationships/slideLayout" Target="../slideLayouts/slideLayout264.xml"/><Relationship Id="rId2" Type="http://schemas.openxmlformats.org/officeDocument/2006/relationships/slideLayout" Target="../slideLayouts/slideLayout249.xml"/><Relationship Id="rId16" Type="http://schemas.openxmlformats.org/officeDocument/2006/relationships/slideLayout" Target="../slideLayouts/slideLayout263.xml"/><Relationship Id="rId20" Type="http://schemas.openxmlformats.org/officeDocument/2006/relationships/slideLayout" Target="../slideLayouts/slideLayout267.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5" Type="http://schemas.openxmlformats.org/officeDocument/2006/relationships/slideLayout" Target="../slideLayouts/slideLayout262.xml"/><Relationship Id="rId10" Type="http://schemas.openxmlformats.org/officeDocument/2006/relationships/slideLayout" Target="../slideLayouts/slideLayout257.xml"/><Relationship Id="rId19" Type="http://schemas.openxmlformats.org/officeDocument/2006/relationships/slideLayout" Target="../slideLayouts/slideLayout266.xml"/><Relationship Id="rId4" Type="http://schemas.openxmlformats.org/officeDocument/2006/relationships/slideLayout" Target="../slideLayouts/slideLayout251.xml"/><Relationship Id="rId9" Type="http://schemas.openxmlformats.org/officeDocument/2006/relationships/slideLayout" Target="../slideLayouts/slideLayout256.xml"/><Relationship Id="rId14" Type="http://schemas.openxmlformats.org/officeDocument/2006/relationships/slideLayout" Target="../slideLayouts/slideLayout261.xml"/><Relationship Id="rId22"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6.xml"/><Relationship Id="rId13" Type="http://schemas.openxmlformats.org/officeDocument/2006/relationships/slideLayout" Target="../slideLayouts/slideLayout281.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slideLayout" Target="../slideLayouts/slideLayout280.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 Id="rId1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25.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26.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27.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28.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13" Type="http://schemas.openxmlformats.org/officeDocument/2006/relationships/slideLayout" Target="../slideLayouts/slideLayout339.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theme" Target="../theme/theme3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image" Target="../media/image1.jpeg"/><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t>24/03/2025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t>‹#›</a:t>
            </a:fld>
            <a:endParaRPr lang="en-GB"/>
          </a:p>
        </p:txBody>
      </p:sp>
    </p:spTree>
    <p:extLst>
      <p:ext uri="{BB962C8B-B14F-4D97-AF65-F5344CB8AC3E}">
        <p14:creationId xmlns:p14="http://schemas.microsoft.com/office/powerpoint/2010/main" val="421647305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kumimoji="1" lang="en-US">
              <a:solidFill>
                <a:srgbClr val="FFFFCC"/>
              </a:solidFill>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22345992"/>
      </p:ext>
    </p:extLst>
  </p:cSld>
  <p:clrMap bg1="dk2" tx1="lt1" bg2="dk1" tx2="lt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298094"/>
      </p:ext>
    </p:extLst>
  </p:cSld>
  <p:clrMap bg1="dk2" tx1="lt1" bg2="dk1" tx2="lt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 id="214748379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1033710179"/>
      </p:ext>
    </p:extLst>
  </p:cSld>
  <p:clrMap bg1="dk2" tx1="lt1" bg2="dk1" tx2="lt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93235407"/>
      </p:ext>
    </p:extLst>
  </p:cSld>
  <p:clrMap bg1="dk2" tx1="lt1" bg2="dk1" tx2="lt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defTabSz="914400" fontAlgn="base">
              <a:spcBef>
                <a:spcPct val="0"/>
              </a:spcBef>
              <a:spcAft>
                <a:spcPct val="0"/>
              </a:spcAft>
              <a:defRPr/>
            </a:pPr>
            <a:fld id="{EA069ED4-E982-1E4A-947C-63F350557FE8}"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247249849"/>
      </p:ext>
    </p:extLst>
  </p:cSld>
  <p:clrMap bg1="dk2" tx1="lt1" bg2="dk1" tx2="lt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 id="214748383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30" name="Group 2"/>
          <p:cNvGrpSpPr>
            <a:grpSpLocks/>
          </p:cNvGrpSpPr>
          <p:nvPr/>
        </p:nvGrpSpPr>
        <p:grpSpPr bwMode="auto">
          <a:xfrm>
            <a:off x="0" y="2286000"/>
            <a:ext cx="9144000" cy="3581400"/>
            <a:chOff x="0" y="1968"/>
            <a:chExt cx="5760" cy="2256"/>
          </a:xfrm>
        </p:grpSpPr>
        <p:sp>
          <p:nvSpPr>
            <p:cNvPr id="2253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3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3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grpSp>
      <p:sp>
        <p:nvSpPr>
          <p:cNvPr id="2253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253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a:defRPr/>
            </a:pPr>
            <a:fld id="{94A04964-6F10-374B-93F0-578960873101}" type="slidenum">
              <a:rPr lang="en-US" altLang="ja-JP"/>
              <a:pPr>
                <a:defRPr/>
              </a:pPr>
              <a:t>‹#›</a:t>
            </a:fld>
            <a:endParaRPr lang="en-US" altLang="ja-JP"/>
          </a:p>
        </p:txBody>
      </p:sp>
      <p:pic>
        <p:nvPicPr>
          <p:cNvPr id="22536" name="Picture 7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7310708"/>
      </p:ext>
    </p:extLst>
  </p:cSld>
  <p:clrMap bg1="dk2" tx1="lt1" bg2="dk1" tx2="lt2" accent1="accent1" accent2="accent2" accent3="accent3" accent4="accent4" accent5="accent5" accent6="accent6" hlink="hlink" folHlink="folHlink"/>
  <p:sldLayoutIdLst>
    <p:sldLayoutId id="2147483838" r:id="rId1"/>
    <p:sldLayoutId id="2147483839" r:id="rId2"/>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8914" name="Group 2"/>
          <p:cNvGrpSpPr>
            <a:grpSpLocks/>
          </p:cNvGrpSpPr>
          <p:nvPr/>
        </p:nvGrpSpPr>
        <p:grpSpPr bwMode="auto">
          <a:xfrm>
            <a:off x="0" y="0"/>
            <a:ext cx="9159875" cy="6858000"/>
            <a:chOff x="0" y="0"/>
            <a:chExt cx="5770" cy="4320"/>
          </a:xfrm>
        </p:grpSpPr>
        <p:sp>
          <p:nvSpPr>
            <p:cNvPr id="66563"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569"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66570"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575"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577"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579"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9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66583"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66584"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66585"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586"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a:defRPr/>
            </a:pPr>
            <a:endParaRPr lang="en-US"/>
          </a:p>
        </p:txBody>
      </p:sp>
      <p:sp>
        <p:nvSpPr>
          <p:cNvPr id="66587"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1DE82E4D-1F6D-EF4F-869D-616E9CC17CAB}" type="slidenum">
              <a:rPr lang="en-US"/>
              <a:pPr>
                <a:defRPr/>
              </a:pPr>
              <a:t>‹#›</a:t>
            </a:fld>
            <a:endParaRPr lang="en-US"/>
          </a:p>
        </p:txBody>
      </p:sp>
      <p:sp>
        <p:nvSpPr>
          <p:cNvPr id="66588"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a:defRPr/>
            </a:pPr>
            <a:endParaRPr lang="en-US"/>
          </a:p>
        </p:txBody>
      </p:sp>
    </p:spTree>
    <p:extLst>
      <p:ext uri="{BB962C8B-B14F-4D97-AF65-F5344CB8AC3E}">
        <p14:creationId xmlns:p14="http://schemas.microsoft.com/office/powerpoint/2010/main" val="302488262"/>
      </p:ext>
    </p:extLst>
  </p:cSld>
  <p:clrMap bg1="dk2" tx1="lt1" bg2="dk1" tx2="lt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80000"/>
        <a:buFont typeface="Wingdings" charset="0"/>
        <a:buChar char="l"/>
        <a:defRPr sz="2400" b="1">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SzPct val="80000"/>
        <a:buFont typeface="Wingdings" charset="0"/>
        <a:buChar char="l"/>
        <a:defRPr sz="2000" b="1">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5627868"/>
      </p:ext>
    </p:extLst>
  </p:cSld>
  <p:clrMap bg1="dk2" tx1="lt1" bg2="dk1" tx2="lt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 id="2147483864" r:id="rId12"/>
    <p:sldLayoutId id="2147483865"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6413"/>
            <a:chOff x="0" y="0"/>
            <a:chExt cx="5760" cy="4319"/>
          </a:xfrm>
        </p:grpSpPr>
        <p:sp>
          <p:nvSpPr>
            <p:cNvPr id="9697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899"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37901"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7902"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4"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6"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8"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9697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1"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37932" name="Group 39"/>
            <p:cNvGrpSpPr>
              <a:grpSpLocks/>
            </p:cNvGrpSpPr>
            <p:nvPr userDrawn="1"/>
          </p:nvGrpSpPr>
          <p:grpSpPr bwMode="auto">
            <a:xfrm>
              <a:off x="0" y="1632"/>
              <a:ext cx="5758" cy="1858"/>
              <a:chOff x="0" y="1632"/>
              <a:chExt cx="5758" cy="1858"/>
            </a:xfrm>
          </p:grpSpPr>
          <p:sp>
            <p:nvSpPr>
              <p:cNvPr id="9697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697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97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697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1" charset="0"/>
                <a:ea typeface="+mn-ea"/>
                <a:cs typeface="+mn-cs"/>
              </a:defRPr>
            </a:lvl1pPr>
          </a:lstStyle>
          <a:p>
            <a:pPr>
              <a:defRPr/>
            </a:pPr>
            <a:endParaRPr lang="en-US">
              <a:solidFill>
                <a:srgbClr val="FFFFFF"/>
              </a:solidFill>
            </a:endParaRPr>
          </a:p>
        </p:txBody>
      </p:sp>
      <p:sp>
        <p:nvSpPr>
          <p:cNvPr id="9697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1" charset="0"/>
                <a:ea typeface="+mn-ea"/>
                <a:cs typeface="+mn-cs"/>
              </a:defRPr>
            </a:lvl1pPr>
          </a:lstStyle>
          <a:p>
            <a:pPr>
              <a:defRPr/>
            </a:pPr>
            <a:endParaRPr lang="en-US">
              <a:solidFill>
                <a:srgbClr val="FFFFFF"/>
              </a:solidFill>
            </a:endParaRPr>
          </a:p>
        </p:txBody>
      </p:sp>
      <p:sp>
        <p:nvSpPr>
          <p:cNvPr id="9697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effectLst>
                  <a:outerShdw blurRad="38100" dist="38100" dir="2700000" algn="tl">
                    <a:srgbClr val="000000"/>
                  </a:outerShdw>
                </a:effectLst>
                <a:latin typeface="Arial" charset="0"/>
              </a:defRPr>
            </a:lvl1pPr>
          </a:lstStyle>
          <a:p>
            <a:pPr>
              <a:defRPr/>
            </a:pPr>
            <a:fld id="{D521B623-290C-6F40-AFBB-3F6F064D2D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1005368"/>
      </p:ext>
    </p:extLst>
  </p:cSld>
  <p:clrMap bg1="dk2" tx1="lt1" bg2="dk1" tx2="lt2" accent1="accent1" accent2="accent2" accent3="accent3" accent4="accent4" accent5="accent5" accent6="accent6" hlink="hlink" folHlink="folHlink"/>
  <p:sldLayoutIdLst>
    <p:sldLayoutId id="2147483867" r:id="rId1"/>
    <p:sldLayoutId id="2147483868" r:id="rId2"/>
    <p:sldLayoutId id="2147483869" r:id="rId3"/>
    <p:sldLayoutId id="2147483870" r:id="rId4"/>
    <p:sldLayoutId id="2147483871" r:id="rId5"/>
    <p:sldLayoutId id="2147483872" r:id="rId6"/>
    <p:sldLayoutId id="2147483873" r:id="rId7"/>
    <p:sldLayoutId id="2147483874" r:id="rId8"/>
    <p:sldLayoutId id="2147483875" r:id="rId9"/>
    <p:sldLayoutId id="2147483876" r:id="rId10"/>
    <p:sldLayoutId id="214748387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EA069ED4-E982-1E4A-947C-63F350557FE8}" type="slidenum">
              <a:rPr lang="en-US"/>
              <a:pPr>
                <a:defRPr/>
              </a:pPr>
              <a:t>‹#›</a:t>
            </a:fld>
            <a:endParaRPr lang="en-US"/>
          </a:p>
        </p:txBody>
      </p:sp>
    </p:spTree>
    <p:extLst>
      <p:ext uri="{BB962C8B-B14F-4D97-AF65-F5344CB8AC3E}">
        <p14:creationId xmlns:p14="http://schemas.microsoft.com/office/powerpoint/2010/main" val="3837980843"/>
      </p:ext>
    </p:extLst>
  </p:cSld>
  <p:clrMap bg1="dk2" tx1="lt1" bg2="dk1" tx2="lt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t>24/03/2025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t>‹#›</a:t>
            </a:fld>
            <a:endParaRPr lang="en-GB"/>
          </a:p>
        </p:txBody>
      </p:sp>
    </p:spTree>
    <p:extLst>
      <p:ext uri="{BB962C8B-B14F-4D97-AF65-F5344CB8AC3E}">
        <p14:creationId xmlns:p14="http://schemas.microsoft.com/office/powerpoint/2010/main" val="183455850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lgn="ct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8B7CBFBD-A24F-E149-AACB-2AD93A87433A}"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482093181"/>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076786570"/>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43A3975E-F1FB-16B4-1C18-0B36D6F036F8}"/>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C42CB653-FDCD-59DF-45D4-69982B057394}"/>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3A33F0A2-4F72-F8FE-203D-B88490224BF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1DA1B6C1-331E-B2FC-0E51-FDED63399261}"/>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D608C4C-B0A1-2AA9-AB55-43A828E70D17}"/>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E910FCED-B040-FD44-9CBA-383566C23E2E}" type="slidenum">
              <a:rPr lang="en-US" altLang="en-US"/>
              <a:pPr/>
              <a:t>‹#›</a:t>
            </a:fld>
            <a:endParaRPr lang="en-US" altLang="en-US"/>
          </a:p>
        </p:txBody>
      </p:sp>
    </p:spTree>
    <p:extLst>
      <p:ext uri="{BB962C8B-B14F-4D97-AF65-F5344CB8AC3E}">
        <p14:creationId xmlns:p14="http://schemas.microsoft.com/office/powerpoint/2010/main" val="955572748"/>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38"/>
            <a:ext cx="8229600" cy="1143001"/>
          </a:xfrm>
          <a:prstGeom prst="rect">
            <a:avLst/>
          </a:prstGeom>
          <a:ln w="12700">
            <a:miter lim="400000"/>
          </a:ln>
          <a:extLst>
            <a:ext uri="{C572A759-6A51-4108-AA02-DFA0A04FC94B}">
              <ma14:wrappingTextBoxFlag xmlns="" xmlns:ma14="http://schemas.microsoft.com/office/mac/drawingml/2011/main" val="1"/>
            </a:ext>
          </a:extLst>
        </p:spPr>
        <p:txBody>
          <a:bodyPr lIns="45718" tIns="45718" rIns="45718" bIns="45718" anchor="ctr">
            <a:normAutofit/>
          </a:bodyPr>
          <a:lstStyle/>
          <a:p>
            <a:r>
              <a:t>Title Text</a:t>
            </a:r>
          </a:p>
        </p:txBody>
      </p:sp>
      <p:sp>
        <p:nvSpPr>
          <p:cNvPr id="3" name="Shape 3"/>
          <p:cNvSpPr>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a14="http://schemas.microsoft.com/office/mac/drawingml/2011/main"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22823" y="6404294"/>
            <a:ext cx="263978" cy="269237"/>
          </a:xfrm>
          <a:prstGeom prst="rect">
            <a:avLst/>
          </a:prstGeom>
          <a:ln w="12700">
            <a:miter lim="400000"/>
          </a:ln>
        </p:spPr>
        <p:txBody>
          <a:bodyPr wrap="none" lIns="45718" tIns="45718" rIns="45718" bIns="45718" anchor="ctr">
            <a:spAutoFit/>
          </a:bodyPr>
          <a:lstStyle>
            <a:lvl1pPr algn="r">
              <a:defRPr sz="1200">
                <a:solidFill>
                  <a:srgbClr val="898989"/>
                </a:solidFill>
              </a:defRPr>
            </a:lvl1pPr>
          </a:lstStyle>
          <a:p>
            <a:pPr eaLnBrk="1" fontAlgn="auto">
              <a:spcBef>
                <a:spcPts val="0"/>
              </a:spcBef>
              <a:spcAft>
                <a:spcPts val="0"/>
              </a:spcAft>
            </a:pPr>
            <a:fld id="{86CB4B4D-7CA3-9044-876B-883B54F8677D}" type="slidenum">
              <a:rPr kern="0">
                <a:latin typeface="Calibri"/>
                <a:ea typeface="Calibri"/>
                <a:cs typeface="Calibri"/>
                <a:sym typeface="Calibri"/>
              </a:rPr>
              <a:pPr eaLnBrk="1" fontAlgn="auto">
                <a:spcBef>
                  <a:spcPts val="0"/>
                </a:spcBef>
                <a:spcAft>
                  <a:spcPts val="0"/>
                </a:spcAft>
              </a:pPr>
              <a:t>‹#›</a:t>
            </a:fld>
            <a:endParaRPr kern="0">
              <a:latin typeface="Calibri"/>
              <a:ea typeface="Calibri"/>
              <a:cs typeface="Calibri"/>
              <a:sym typeface="Calibri"/>
            </a:endParaRPr>
          </a:p>
        </p:txBody>
      </p:sp>
    </p:spTree>
    <p:extLst>
      <p:ext uri="{BB962C8B-B14F-4D97-AF65-F5344CB8AC3E}">
        <p14:creationId xmlns:p14="http://schemas.microsoft.com/office/powerpoint/2010/main" val="1080960590"/>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32" r:id="rId3"/>
    <p:sldLayoutId id="2147483933" r:id="rId4"/>
    <p:sldLayoutId id="2147483934" r:id="rId5"/>
    <p:sldLayoutId id="2147483935" r:id="rId6"/>
    <p:sldLayoutId id="2147483936" r:id="rId7"/>
    <p:sldLayoutId id="2147483937" r:id="rId8"/>
    <p:sldLayoutId id="2147483938" r:id="rId9"/>
    <p:sldLayoutId id="2147483939" r:id="rId10"/>
    <p:sldLayoutId id="2147483940" r:id="rId11"/>
    <p:sldLayoutId id="2147483941" r:id="rId12"/>
    <p:sldLayoutId id="2147483942" r:id="rId13"/>
    <p:sldLayoutId id="2147483943" r:id="rId14"/>
    <p:sldLayoutId id="2147483944" r:id="rId15"/>
    <p:sldLayoutId id="2147483945" r:id="rId16"/>
    <p:sldLayoutId id="2147483946" r:id="rId17"/>
    <p:sldLayoutId id="2147483947" r:id="rId18"/>
    <p:sldLayoutId id="2147483948" r:id="rId19"/>
    <p:sldLayoutId id="2147483949" r:id="rId20"/>
    <p:sldLayoutId id="2147483950" r:id="rId21"/>
  </p:sldLayoutIdLst>
  <p:transition spd="med"/>
  <p:txStyles>
    <p:titleStyle>
      <a:lvl1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900" marR="0" indent="-3429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771" marR="0" indent="-326571"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9200" marR="0" indent="-3048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73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45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517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89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61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233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335487597"/>
      </p:ext>
    </p:extLst>
  </p:cSld>
  <p:clrMap bg1="lt1" tx1="dk1" bg2="lt2" tx2="dk2" accent1="accent1" accent2="accent2" accent3="accent3" accent4="accent4" accent5="accent5" accent6="accent6" hlink="hlink" folHlink="folHlink"/>
  <p:sldLayoutIdLst>
    <p:sldLayoutId id="2147483952" r:id="rId1"/>
    <p:sldLayoutId id="2147483953" r:id="rId2"/>
    <p:sldLayoutId id="2147483954" r:id="rId3"/>
    <p:sldLayoutId id="2147483955" r:id="rId4"/>
    <p:sldLayoutId id="2147483956" r:id="rId5"/>
    <p:sldLayoutId id="2147483957" r:id="rId6"/>
    <p:sldLayoutId id="2147483958" r:id="rId7"/>
    <p:sldLayoutId id="2147483959" r:id="rId8"/>
    <p:sldLayoutId id="2147483960" r:id="rId9"/>
    <p:sldLayoutId id="2147483961" r:id="rId10"/>
    <p:sldLayoutId id="2147483962" r:id="rId11"/>
    <p:sldLayoutId id="2147483963" r:id="rId12"/>
    <p:sldLayoutId id="214748396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283D9E-1490-4D67-9559-BEC89C2033C7}" type="datetimeFigureOut">
              <a:rPr lang="en-US" smtClean="0"/>
              <a:t>3/25/25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728D31-5266-4E4B-8919-65C318439E3A}" type="slidenum">
              <a:rPr lang="en-US" smtClean="0"/>
              <a:t>‹#›</a:t>
            </a:fld>
            <a:endParaRPr lang="en-US"/>
          </a:p>
        </p:txBody>
      </p:sp>
    </p:spTree>
    <p:extLst>
      <p:ext uri="{BB962C8B-B14F-4D97-AF65-F5344CB8AC3E}">
        <p14:creationId xmlns:p14="http://schemas.microsoft.com/office/powerpoint/2010/main" val="3453679008"/>
      </p:ext>
    </p:extLst>
  </p:cSld>
  <p:clrMap bg1="lt1" tx1="dk1" bg2="lt2" tx2="dk2" accent1="accent1" accent2="accent2" accent3="accent3" accent4="accent4" accent5="accent5" accent6="accent6" hlink="hlink" folHlink="folHlink"/>
  <p:sldLayoutIdLst>
    <p:sldLayoutId id="2147483966" r:id="rId1"/>
    <p:sldLayoutId id="2147483967" r:id="rId2"/>
    <p:sldLayoutId id="2147483968" r:id="rId3"/>
    <p:sldLayoutId id="2147483969" r:id="rId4"/>
    <p:sldLayoutId id="2147483970" r:id="rId5"/>
    <p:sldLayoutId id="2147483971" r:id="rId6"/>
    <p:sldLayoutId id="2147483972" r:id="rId7"/>
    <p:sldLayoutId id="2147483973" r:id="rId8"/>
    <p:sldLayoutId id="2147483974" r:id="rId9"/>
    <p:sldLayoutId id="2147483975" r:id="rId10"/>
    <p:sldLayoutId id="2147483976"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charset="0"/>
                <a:cs typeface="Arial" charset="0"/>
              </a:defRPr>
            </a:lvl1pPr>
          </a:lstStyle>
          <a:p>
            <a:pPr>
              <a:defRPr/>
            </a:pPr>
            <a:fld id="{316FB597-F428-4656-9F29-DE8B3A98EBD6}" type="slidenum">
              <a:rPr lang="en-US"/>
              <a:pPr>
                <a:defRPr/>
              </a:pPr>
              <a:t>‹#›</a:t>
            </a:fld>
            <a:endParaRPr lang="en-US"/>
          </a:p>
        </p:txBody>
      </p:sp>
    </p:spTree>
    <p:extLst>
      <p:ext uri="{BB962C8B-B14F-4D97-AF65-F5344CB8AC3E}">
        <p14:creationId xmlns:p14="http://schemas.microsoft.com/office/powerpoint/2010/main" val="2028620737"/>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cs typeface="Arial" charset="0"/>
        </a:defRPr>
      </a:lvl2pPr>
      <a:lvl3pPr algn="ctr" rtl="0" eaLnBrk="0" fontAlgn="base" hangingPunct="0">
        <a:spcBef>
          <a:spcPct val="0"/>
        </a:spcBef>
        <a:spcAft>
          <a:spcPct val="0"/>
        </a:spcAft>
        <a:defRPr sz="4400">
          <a:solidFill>
            <a:schemeClr val="tx2"/>
          </a:solidFill>
          <a:latin typeface="Arial" charset="0"/>
          <a:cs typeface="Arial" charset="0"/>
        </a:defRPr>
      </a:lvl3pPr>
      <a:lvl4pPr algn="ctr" rtl="0" eaLnBrk="0" fontAlgn="base" hangingPunct="0">
        <a:spcBef>
          <a:spcPct val="0"/>
        </a:spcBef>
        <a:spcAft>
          <a:spcPct val="0"/>
        </a:spcAft>
        <a:defRPr sz="4400">
          <a:solidFill>
            <a:schemeClr val="tx2"/>
          </a:solidFill>
          <a:latin typeface="Arial" charset="0"/>
          <a:cs typeface="Arial" charset="0"/>
        </a:defRPr>
      </a:lvl4pPr>
      <a:lvl5pPr algn="ctr" rtl="0" eaLnBrk="0" fontAlgn="base" hangingPunct="0">
        <a:spcBef>
          <a:spcPct val="0"/>
        </a:spcBef>
        <a:spcAft>
          <a:spcPct val="0"/>
        </a:spcAft>
        <a:defRPr sz="4400">
          <a:solidFill>
            <a:schemeClr val="tx2"/>
          </a:solidFill>
          <a:latin typeface="Arial"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480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Osaka" charset="-128"/>
                <a:cs typeface="Osaka" charset="-128"/>
              </a:defRPr>
            </a:lvl1pPr>
          </a:lstStyle>
          <a:p>
            <a:pPr>
              <a:defRPr/>
            </a:pPr>
            <a:endParaRPr lang="en-US"/>
          </a:p>
        </p:txBody>
      </p:sp>
      <p:sp>
        <p:nvSpPr>
          <p:cNvPr id="20480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Osaka" charset="-128"/>
                <a:cs typeface="Osaka" charset="-128"/>
              </a:defRPr>
            </a:lvl1pPr>
          </a:lstStyle>
          <a:p>
            <a:pPr>
              <a:defRPr/>
            </a:pPr>
            <a:endParaRPr lang="en-US"/>
          </a:p>
        </p:txBody>
      </p:sp>
      <p:sp>
        <p:nvSpPr>
          <p:cNvPr id="2048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Osaka" charset="0"/>
                <a:cs typeface="Osaka" charset="0"/>
              </a:defRPr>
            </a:lvl1pPr>
          </a:lstStyle>
          <a:p>
            <a:pPr>
              <a:defRPr/>
            </a:pPr>
            <a:fld id="{2AB0F4CB-4781-C341-8EA0-76A2C66E578A}" type="slidenum">
              <a:rPr lang="en-US"/>
              <a:pPr>
                <a:defRPr/>
              </a:pPr>
              <a:t>‹#›</a:t>
            </a:fld>
            <a:endParaRPr lang="en-US"/>
          </a:p>
        </p:txBody>
      </p:sp>
    </p:spTree>
    <p:extLst>
      <p:ext uri="{BB962C8B-B14F-4D97-AF65-F5344CB8AC3E}">
        <p14:creationId xmlns:p14="http://schemas.microsoft.com/office/powerpoint/2010/main" val="4094260415"/>
      </p:ext>
    </p:extLst>
  </p:cSld>
  <p:clrMap bg1="lt1" tx1="dk1" bg2="lt2" tx2="dk2" accent1="accent1" accent2="accent2" accent3="accent3" accent4="accent4" accent5="accent5" accent6="accent6" hlink="hlink" folHlink="folHlink"/>
  <p:sldLayoutIdLst>
    <p:sldLayoutId id="2147483990" r:id="rId1"/>
    <p:sldLayoutId id="2147483991" r:id="rId2"/>
    <p:sldLayoutId id="2147483992" r:id="rId3"/>
    <p:sldLayoutId id="2147483993" r:id="rId4"/>
    <p:sldLayoutId id="2147483994" r:id="rId5"/>
    <p:sldLayoutId id="2147483995" r:id="rId6"/>
    <p:sldLayoutId id="2147483996" r:id="rId7"/>
    <p:sldLayoutId id="2147483997" r:id="rId8"/>
    <p:sldLayoutId id="2147483998" r:id="rId9"/>
    <p:sldLayoutId id="2147483999" r:id="rId10"/>
    <p:sldLayoutId id="21474840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430405581"/>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3498562539"/>
      </p:ext>
    </p:extLst>
  </p:cSld>
  <p:clrMap bg1="lt1" tx1="dk1" bg2="lt2" tx2="dk2" accent1="accent1" accent2="accent2" accent3="accent3" accent4="accent4" accent5="accent5" accent6="accent6" hlink="hlink" folHlink="folHlink"/>
  <p:sldLayoutIdLst>
    <p:sldLayoutId id="214748401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307900860"/>
      </p:ext>
    </p:extLst>
  </p:cSld>
  <p:clrMap bg1="dk2" tx1="lt1" bg2="dk1"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04889975"/>
      </p:ext>
    </p:extLst>
  </p:cSld>
  <p:clrMap bg1="lt1" tx1="dk1" bg2="lt2" tx2="dk2" accent1="accent1" accent2="accent2" accent3="accent3" accent4="accent4" accent5="accent5" accent6="accent6" hlink="hlink" folHlink="folHlink"/>
  <p:sldLayoutIdLst>
    <p:sldLayoutId id="2147484016" r:id="rId1"/>
    <p:sldLayoutId id="2147484017" r:id="rId2"/>
    <p:sldLayoutId id="2147484018" r:id="rId3"/>
    <p:sldLayoutId id="2147484019" r:id="rId4"/>
    <p:sldLayoutId id="2147484020" r:id="rId5"/>
    <p:sldLayoutId id="2147484021" r:id="rId6"/>
    <p:sldLayoutId id="2147484022" r:id="rId7"/>
    <p:sldLayoutId id="2147484023" r:id="rId8"/>
    <p:sldLayoutId id="2147484024" r:id="rId9"/>
    <p:sldLayoutId id="2147484025" r:id="rId10"/>
    <p:sldLayoutId id="2147484026" r:id="rId11"/>
    <p:sldLayoutId id="2147484027" r:id="rId12"/>
    <p:sldLayoutId id="214748402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8761998"/>
      </p:ext>
    </p:extLst>
  </p:cSld>
  <p:clrMap bg1="lt1" tx1="dk1" bg2="lt2" tx2="dk2" accent1="accent1" accent2="accent2" accent3="accent3" accent4="accent4" accent5="accent5" accent6="accent6" hlink="hlink" folHlink="folHlink"/>
  <p:sldLayoutIdLst>
    <p:sldLayoutId id="2147484030" r:id="rId1"/>
    <p:sldLayoutId id="2147484031" r:id="rId2"/>
    <p:sldLayoutId id="2147484032" r:id="rId3"/>
    <p:sldLayoutId id="2147484033" r:id="rId4"/>
    <p:sldLayoutId id="2147484034" r:id="rId5"/>
    <p:sldLayoutId id="2147484035" r:id="rId6"/>
    <p:sldLayoutId id="2147484036" r:id="rId7"/>
    <p:sldLayoutId id="2147484037" r:id="rId8"/>
    <p:sldLayoutId id="2147484038" r:id="rId9"/>
    <p:sldLayoutId id="2147484039" r:id="rId10"/>
    <p:sldLayoutId id="214748404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423620501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endParaRPr lang="en-US" sz="180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fld id="{4370C4B8-28FD-CA45-96DB-445CE5F9BEB5}" type="slidenum">
              <a:rPr lang="en-US" sz="1800" smtClean="0">
                <a:cs typeface="DejaVu Sans" charset="0"/>
              </a:rPr>
              <a:pPr defTabSz="321503">
                <a:buSzPct val="100000"/>
              </a:pPr>
              <a:t>‹#›</a:t>
            </a:fld>
            <a:endParaRPr lang="en-US" sz="1800">
              <a:cs typeface="DejaVu Sans" charset="0"/>
            </a:endParaRPr>
          </a:p>
        </p:txBody>
      </p:sp>
    </p:spTree>
    <p:extLst>
      <p:ext uri="{BB962C8B-B14F-4D97-AF65-F5344CB8AC3E}">
        <p14:creationId xmlns:p14="http://schemas.microsoft.com/office/powerpoint/2010/main" val="1763894571"/>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xStyles>
    <p:titleStyle>
      <a:lvl1pPr algn="ctr" defTabSz="321503"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6" descr="palm sundaycontenemptyt.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Title Placeholder 1"/>
          <p:cNvSpPr>
            <a:spLocks noGrp="1"/>
          </p:cNvSpPr>
          <p:nvPr>
            <p:ph type="title"/>
          </p:nvPr>
        </p:nvSpPr>
        <p:spPr bwMode="auto">
          <a:xfrm>
            <a:off x="228600" y="76200"/>
            <a:ext cx="6858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Text Placeholder 2"/>
          <p:cNvSpPr>
            <a:spLocks noGrp="1"/>
          </p:cNvSpPr>
          <p:nvPr>
            <p:ph type="body" idx="1"/>
          </p:nvPr>
        </p:nvSpPr>
        <p:spPr bwMode="auto">
          <a:xfrm>
            <a:off x="457200" y="1371600"/>
            <a:ext cx="8229600" cy="475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defRPr>
            </a:lvl1pPr>
          </a:lstStyle>
          <a:p>
            <a:pPr eaLnBrk="1" hangingPunct="1"/>
            <a:fld id="{3BA4472C-6186-C244-8827-F0E01B42753D}" type="datetimeFigureOut">
              <a:rPr lang="en-US" smtClean="0">
                <a:cs typeface="Arial" charset="0"/>
              </a:rPr>
              <a:pPr eaLnBrk="1" hangingPunct="1"/>
              <a:t>3/24/25</a:t>
            </a:fld>
            <a:endParaRPr lang="en-US">
              <a:cs typeface="Arial"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charset="0"/>
              </a:defRPr>
            </a:lvl1pPr>
          </a:lstStyle>
          <a:p>
            <a:pPr eaLnBrk="1" hangingPunct="1"/>
            <a:fld id="{BA8BE87D-6EF0-114D-BEC2-A820A72651B0}" type="slidenum">
              <a:rPr lang="en-US" smtClean="0">
                <a:cs typeface="Arial" charset="0"/>
              </a:rPr>
              <a:pPr eaLnBrk="1" hangingPunct="1"/>
              <a:t>‹#›</a:t>
            </a:fld>
            <a:endParaRPr lang="en-US">
              <a:cs typeface="Arial" charset="0"/>
            </a:endParaRPr>
          </a:p>
        </p:txBody>
      </p:sp>
    </p:spTree>
    <p:extLst>
      <p:ext uri="{BB962C8B-B14F-4D97-AF65-F5344CB8AC3E}">
        <p14:creationId xmlns:p14="http://schemas.microsoft.com/office/powerpoint/2010/main" val="2663049345"/>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transition spd="slow">
    <p:fade/>
  </p:transition>
  <p:txStyles>
    <p:title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237735265"/>
      </p:ext>
    </p:extLst>
  </p:cSld>
  <p:clrMap bg1="lt1" tx1="dk1" bg2="lt2" tx2="dk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 id="2147483741" r:id="rId8"/>
    <p:sldLayoutId id="2147483742" r:id="rId9"/>
    <p:sldLayoutId id="2147483743" r:id="rId10"/>
    <p:sldLayoutId id="2147483744" r:id="rId11"/>
    <p:sldLayoutId id="2147483745" r:id="rId12"/>
    <p:sldLayoutId id="214748374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F0921CE0-09F0-C844-9567-91EE901B4A6D}" type="datetimeFigureOut">
              <a:rPr lang="en-US" smtClean="0">
                <a:solidFill>
                  <a:prstClr val="black">
                    <a:tint val="75000"/>
                  </a:prstClr>
                </a:solidFill>
                <a:latin typeface="Arial"/>
                <a:ea typeface="+mn-ea"/>
                <a:cs typeface="+mn-cs"/>
              </a:rPr>
              <a:pPr defTabSz="457200" eaLnBrk="1" fontAlgn="auto" hangingPunct="1">
                <a:spcBef>
                  <a:spcPts val="0"/>
                </a:spcBef>
                <a:spcAft>
                  <a:spcPts val="0"/>
                </a:spcAft>
              </a:pPr>
              <a:t>3/24/25</a:t>
            </a:fld>
            <a:endParaRPr lang="en-US">
              <a:solidFill>
                <a:prstClr val="black">
                  <a:tint val="75000"/>
                </a:prstClr>
              </a:solidFill>
              <a:latin typeface="Arial"/>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Arial"/>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EB521DE6-3A55-8940-8CE2-E7FB3B1EADE7}" type="slidenum">
              <a:rPr lang="en-US" smtClean="0">
                <a:solidFill>
                  <a:prstClr val="black">
                    <a:tint val="75000"/>
                  </a:prstClr>
                </a:solidFill>
                <a:latin typeface="Arial"/>
                <a:ea typeface="+mn-ea"/>
                <a:cs typeface="+mn-cs"/>
              </a:rPr>
              <a:pPr defTabSz="457200" eaLnBrk="1" fontAlgn="auto" hangingPunct="1">
                <a:spcBef>
                  <a:spcPts val="0"/>
                </a:spcBef>
                <a:spcAft>
                  <a:spcPts val="0"/>
                </a:spcAft>
              </a:pPr>
              <a:t>‹#›</a:t>
            </a:fld>
            <a:endParaRPr lang="en-US">
              <a:solidFill>
                <a:prstClr val="black">
                  <a:tint val="75000"/>
                </a:prstClr>
              </a:solidFill>
              <a:latin typeface="Arial"/>
              <a:ea typeface="+mn-ea"/>
              <a:cs typeface="+mn-cs"/>
            </a:endParaRPr>
          </a:p>
        </p:txBody>
      </p:sp>
    </p:spTree>
    <p:extLst>
      <p:ext uri="{BB962C8B-B14F-4D97-AF65-F5344CB8AC3E}">
        <p14:creationId xmlns:p14="http://schemas.microsoft.com/office/powerpoint/2010/main" val="2507022720"/>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 id="2147483759" r:id="rId12"/>
  </p:sldLayoutIdLst>
  <p:txStyles>
    <p:titleStyle>
      <a:lvl1pPr algn="ctr" defTabSz="457200" rtl="0" eaLnBrk="1" latinLnBrk="0" hangingPunct="1">
        <a:spcBef>
          <a:spcPct val="0"/>
        </a:spcBef>
        <a:buNone/>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931619374"/>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1.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99.xml"/><Relationship Id="rId1" Type="http://schemas.openxmlformats.org/officeDocument/2006/relationships/tags" Target="../tags/tag13.xml"/><Relationship Id="rId6" Type="http://schemas.microsoft.com/office/2007/relationships/hdphoto" Target="../media/hdphoto7.wdp"/><Relationship Id="rId5" Type="http://schemas.openxmlformats.org/officeDocument/2006/relationships/image" Target="../media/image109.png"/><Relationship Id="rId4" Type="http://schemas.openxmlformats.org/officeDocument/2006/relationships/image" Target="../media/image108.jpg"/></Relationships>
</file>

<file path=ppt/slides/_rels/slide10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90.xml"/><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1.xml"/><Relationship Id="rId1" Type="http://schemas.openxmlformats.org/officeDocument/2006/relationships/slideLayout" Target="../slideLayouts/slideLayout310.xml"/></Relationships>
</file>

<file path=ppt/slides/_rels/slide10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92.xml"/><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3.xml"/><Relationship Id="rId1" Type="http://schemas.openxmlformats.org/officeDocument/2006/relationships/slideLayout" Target="../slideLayouts/slideLayout321.xml"/></Relationships>
</file>

<file path=ppt/slides/_rels/slide10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4.xml"/><Relationship Id="rId1" Type="http://schemas.openxmlformats.org/officeDocument/2006/relationships/slideLayout" Target="../slideLayouts/slideLayout321.xml"/></Relationships>
</file>

<file path=ppt/slides/_rels/slide106.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321.xml"/></Relationships>
</file>

<file path=ppt/slides/_rels/slide107.xml.rels><?xml version="1.0" encoding="UTF-8" standalone="yes"?>
<Relationships xmlns="http://schemas.openxmlformats.org/package/2006/relationships"><Relationship Id="rId3" Type="http://schemas.openxmlformats.org/officeDocument/2006/relationships/image" Target="../media/image123.wmf"/><Relationship Id="rId2" Type="http://schemas.openxmlformats.org/officeDocument/2006/relationships/image" Target="../media/image122.wmf"/><Relationship Id="rId1" Type="http://schemas.openxmlformats.org/officeDocument/2006/relationships/slideLayout" Target="../slideLayouts/slideLayout321.xml"/><Relationship Id="rId6" Type="http://schemas.openxmlformats.org/officeDocument/2006/relationships/image" Target="../media/image126.wmf"/><Relationship Id="rId5" Type="http://schemas.openxmlformats.org/officeDocument/2006/relationships/image" Target="../media/image125.wmf"/><Relationship Id="rId4" Type="http://schemas.openxmlformats.org/officeDocument/2006/relationships/image" Target="../media/image124.wmf"/></Relationships>
</file>

<file path=ppt/slides/_rels/slide108.xml.rels><?xml version="1.0" encoding="UTF-8" standalone="yes"?>
<Relationships xmlns="http://schemas.openxmlformats.org/package/2006/relationships"><Relationship Id="rId3" Type="http://schemas.openxmlformats.org/officeDocument/2006/relationships/image" Target="../media/image124.wmf"/><Relationship Id="rId2" Type="http://schemas.openxmlformats.org/officeDocument/2006/relationships/image" Target="../media/image122.wmf"/><Relationship Id="rId1" Type="http://schemas.openxmlformats.org/officeDocument/2006/relationships/slideLayout" Target="../slideLayouts/slideLayout321.xml"/><Relationship Id="rId6" Type="http://schemas.openxmlformats.org/officeDocument/2006/relationships/image" Target="../media/image123.wmf"/><Relationship Id="rId5" Type="http://schemas.openxmlformats.org/officeDocument/2006/relationships/image" Target="../media/image126.wmf"/><Relationship Id="rId4" Type="http://schemas.openxmlformats.org/officeDocument/2006/relationships/image" Target="../media/image125.wmf"/></Relationships>
</file>

<file path=ppt/slides/_rels/slide109.xml.rels><?xml version="1.0" encoding="UTF-8" standalone="yes"?>
<Relationships xmlns="http://schemas.openxmlformats.org/package/2006/relationships"><Relationship Id="rId3" Type="http://schemas.openxmlformats.org/officeDocument/2006/relationships/image" Target="../media/image124.wmf"/><Relationship Id="rId2" Type="http://schemas.openxmlformats.org/officeDocument/2006/relationships/image" Target="../media/image123.wmf"/><Relationship Id="rId1" Type="http://schemas.openxmlformats.org/officeDocument/2006/relationships/slideLayout" Target="../slideLayouts/slideLayout321.xml"/><Relationship Id="rId5" Type="http://schemas.openxmlformats.org/officeDocument/2006/relationships/image" Target="../media/image126.wmf"/><Relationship Id="rId4" Type="http://schemas.openxmlformats.org/officeDocument/2006/relationships/image" Target="../media/image125.wmf"/></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3.xml"/></Relationships>
</file>

<file path=ppt/slides/_rels/slide110.xml.rels><?xml version="1.0" encoding="UTF-8" standalone="yes"?>
<Relationships xmlns="http://schemas.openxmlformats.org/package/2006/relationships"><Relationship Id="rId3" Type="http://schemas.openxmlformats.org/officeDocument/2006/relationships/image" Target="../media/image123.wmf"/><Relationship Id="rId2" Type="http://schemas.openxmlformats.org/officeDocument/2006/relationships/image" Target="../media/image122.wmf"/><Relationship Id="rId1" Type="http://schemas.openxmlformats.org/officeDocument/2006/relationships/slideLayout" Target="../slideLayouts/slideLayout321.xml"/><Relationship Id="rId6" Type="http://schemas.openxmlformats.org/officeDocument/2006/relationships/image" Target="../media/image126.wmf"/><Relationship Id="rId5" Type="http://schemas.openxmlformats.org/officeDocument/2006/relationships/image" Target="../media/image125.wmf"/><Relationship Id="rId4" Type="http://schemas.openxmlformats.org/officeDocument/2006/relationships/image" Target="../media/image124.wmf"/></Relationships>
</file>

<file path=ppt/slides/_rels/slide111.xml.rels><?xml version="1.0" encoding="UTF-8" standalone="yes"?>
<Relationships xmlns="http://schemas.openxmlformats.org/package/2006/relationships"><Relationship Id="rId3" Type="http://schemas.openxmlformats.org/officeDocument/2006/relationships/image" Target="../media/image123.wmf"/><Relationship Id="rId2" Type="http://schemas.openxmlformats.org/officeDocument/2006/relationships/image" Target="../media/image122.wmf"/><Relationship Id="rId1" Type="http://schemas.openxmlformats.org/officeDocument/2006/relationships/slideLayout" Target="../slideLayouts/slideLayout321.xml"/><Relationship Id="rId6" Type="http://schemas.openxmlformats.org/officeDocument/2006/relationships/image" Target="../media/image126.wmf"/><Relationship Id="rId5" Type="http://schemas.openxmlformats.org/officeDocument/2006/relationships/image" Target="../media/image125.wmf"/><Relationship Id="rId4" Type="http://schemas.openxmlformats.org/officeDocument/2006/relationships/image" Target="../media/image124.wmf"/></Relationships>
</file>

<file path=ppt/slides/_rels/slide11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95.xml"/><Relationship Id="rId1" Type="http://schemas.openxmlformats.org/officeDocument/2006/relationships/slideLayout" Target="../slideLayouts/slideLayout12.xml"/></Relationships>
</file>

<file path=ppt/slides/_rels/slide11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6.xml"/><Relationship Id="rId1" Type="http://schemas.openxmlformats.org/officeDocument/2006/relationships/slideLayout" Target="../slideLayouts/slideLayout326.xml"/></Relationships>
</file>

<file path=ppt/slides/_rels/slide11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7.xml"/><Relationship Id="rId1" Type="http://schemas.openxmlformats.org/officeDocument/2006/relationships/slideLayout" Target="../slideLayouts/slideLayout327.xml"/></Relationships>
</file>

<file path=ppt/slides/_rels/slide11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8.xml"/><Relationship Id="rId1" Type="http://schemas.openxmlformats.org/officeDocument/2006/relationships/slideLayout" Target="../slideLayouts/slideLayout327.xml"/></Relationships>
</file>

<file path=ppt/slides/_rels/slide11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99.xml"/><Relationship Id="rId1" Type="http://schemas.openxmlformats.org/officeDocument/2006/relationships/slideLayout" Target="../slideLayouts/slideLayout326.xml"/></Relationships>
</file>

<file path=ppt/slides/_rels/slide11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00.xml"/><Relationship Id="rId1" Type="http://schemas.openxmlformats.org/officeDocument/2006/relationships/slideLayout" Target="../slideLayouts/slideLayout346.xml"/></Relationships>
</file>

<file path=ppt/slides/_rels/slide11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1.xml"/><Relationship Id="rId1" Type="http://schemas.openxmlformats.org/officeDocument/2006/relationships/slideLayout" Target="../slideLayouts/slideLayout12.xml"/></Relationships>
</file>

<file path=ppt/slides/_rels/slide11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2.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91.xml"/></Relationships>
</file>

<file path=ppt/slides/_rels/slide12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3.xml"/><Relationship Id="rId1" Type="http://schemas.openxmlformats.org/officeDocument/2006/relationships/slideLayout" Target="../slideLayouts/slideLayout12.xml"/></Relationships>
</file>

<file path=ppt/slides/_rels/slide121.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17.xml"/></Relationships>
</file>

<file path=ppt/slides/_rels/slide122.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17.xml"/></Relationships>
</file>

<file path=ppt/slides/_rels/slide123.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17.xml"/></Relationships>
</file>

<file path=ppt/slides/_rels/slide125.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2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04.xml"/><Relationship Id="rId1" Type="http://schemas.openxmlformats.org/officeDocument/2006/relationships/slideLayout" Target="../slideLayouts/slideLayout33.xml"/><Relationship Id="rId4" Type="http://schemas.openxmlformats.org/officeDocument/2006/relationships/image" Target="../media/image138.png"/></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202.xml"/><Relationship Id="rId5" Type="http://schemas.openxmlformats.org/officeDocument/2006/relationships/image" Target="../media/image17.jpeg"/><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3.xml"/><Relationship Id="rId1" Type="http://schemas.openxmlformats.org/officeDocument/2006/relationships/slideLayout" Target="../slideLayouts/slideLayout202.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4.xml"/><Relationship Id="rId1" Type="http://schemas.openxmlformats.org/officeDocument/2006/relationships/slideLayout" Target="../slideLayouts/slideLayout202.xml"/></Relationships>
</file>

<file path=ppt/slides/_rels/slide16.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5.xml"/><Relationship Id="rId1" Type="http://schemas.openxmlformats.org/officeDocument/2006/relationships/slideLayout" Target="../slideLayouts/slideLayout223.xml"/></Relationships>
</file>

<file path=ppt/slides/_rels/slide17.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223.xml"/></Relationships>
</file>

<file path=ppt/slides/_rels/slide1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6.xml"/><Relationship Id="rId1" Type="http://schemas.openxmlformats.org/officeDocument/2006/relationships/slideLayout" Target="../slideLayouts/slideLayout111.xml"/></Relationships>
</file>

<file path=ppt/slides/_rels/slide1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126.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8.xml"/><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34.xml"/><Relationship Id="rId4" Type="http://schemas.openxmlformats.org/officeDocument/2006/relationships/image" Target="../media/image25.jpeg"/></Relationships>
</file>

<file path=ppt/slides/_rels/slide2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9.xml"/><Relationship Id="rId1" Type="http://schemas.openxmlformats.org/officeDocument/2006/relationships/slideLayout" Target="../slideLayouts/slideLayout99.xml"/></Relationships>
</file>

<file path=ppt/slides/_rels/slide2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99.xml"/></Relationships>
</file>

<file path=ppt/slides/_rels/slide2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1.xml"/><Relationship Id="rId1" Type="http://schemas.openxmlformats.org/officeDocument/2006/relationships/slideLayout" Target="../slideLayouts/slideLayout99.xml"/></Relationships>
</file>

<file path=ppt/slides/_rels/slide2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99.xml"/></Relationships>
</file>

<file path=ppt/slides/_rels/slide2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3.xml"/><Relationship Id="rId1" Type="http://schemas.openxmlformats.org/officeDocument/2006/relationships/slideLayout" Target="../slideLayouts/slideLayout99.xml"/></Relationships>
</file>

<file path=ppt/slides/_rels/slide2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4.xml"/><Relationship Id="rId1" Type="http://schemas.openxmlformats.org/officeDocument/2006/relationships/slideLayout" Target="../slideLayouts/slideLayout99.xml"/></Relationships>
</file>

<file path=ppt/slides/_rels/slide2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5.xml"/><Relationship Id="rId1" Type="http://schemas.openxmlformats.org/officeDocument/2006/relationships/slideLayout" Target="../slideLayouts/slideLayout99.xml"/></Relationships>
</file>

<file path=ppt/slides/_rels/slide2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6.xml"/><Relationship Id="rId1" Type="http://schemas.openxmlformats.org/officeDocument/2006/relationships/slideLayout" Target="../slideLayouts/slideLayout99.xml"/></Relationships>
</file>

<file path=ppt/slides/_rels/slide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xml"/><Relationship Id="rId1" Type="http://schemas.openxmlformats.org/officeDocument/2006/relationships/slideLayout" Target="../slideLayouts/slideLayout126.xml"/><Relationship Id="rId4" Type="http://schemas.openxmlformats.org/officeDocument/2006/relationships/image" Target="../media/image10.emf"/></Relationships>
</file>

<file path=ppt/slides/_rels/slide3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7.xml"/><Relationship Id="rId1" Type="http://schemas.openxmlformats.org/officeDocument/2006/relationships/slideLayout" Target="../slideLayouts/slideLayout99.xml"/></Relationships>
</file>

<file path=ppt/slides/_rels/slide3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8.xml"/><Relationship Id="rId1" Type="http://schemas.openxmlformats.org/officeDocument/2006/relationships/slideLayout" Target="../slideLayouts/slideLayout99.xml"/></Relationships>
</file>

<file path=ppt/slides/_rels/slide3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9.xml"/><Relationship Id="rId1" Type="http://schemas.openxmlformats.org/officeDocument/2006/relationships/slideLayout" Target="../slideLayouts/slideLayout99.xml"/></Relationships>
</file>

<file path=ppt/slides/_rels/slide3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0.xml"/><Relationship Id="rId1" Type="http://schemas.openxmlformats.org/officeDocument/2006/relationships/slideLayout" Target="../slideLayouts/slideLayout99.xml"/></Relationships>
</file>

<file path=ppt/slides/_rels/slide3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1.xml"/><Relationship Id="rId1" Type="http://schemas.openxmlformats.org/officeDocument/2006/relationships/slideLayout" Target="../slideLayouts/slideLayout99.xml"/></Relationships>
</file>

<file path=ppt/slides/_rels/slide3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32.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3.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4.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5.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6.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135.xml"/></Relationships>
</file>

<file path=ppt/slides/_rels/slide4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7.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45.jpeg"/><Relationship Id="rId1" Type="http://schemas.openxmlformats.org/officeDocument/2006/relationships/slideLayout" Target="../slideLayouts/slideLayout46.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8.xml"/><Relationship Id="rId1" Type="http://schemas.openxmlformats.org/officeDocument/2006/relationships/slideLayout" Target="../slideLayouts/slideLayout57.xml"/></Relationships>
</file>

<file path=ppt/slides/_rels/slide4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9.xml"/><Relationship Id="rId1" Type="http://schemas.openxmlformats.org/officeDocument/2006/relationships/slideLayout" Target="../slideLayouts/slideLayout58.xml"/><Relationship Id="rId4" Type="http://schemas.openxmlformats.org/officeDocument/2006/relationships/image" Target="../media/image48.png"/></Relationships>
</file>

<file path=ppt/slides/_rels/slide4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0.xml"/><Relationship Id="rId1" Type="http://schemas.openxmlformats.org/officeDocument/2006/relationships/slideLayout" Target="../slideLayouts/slideLayout68.xml"/><Relationship Id="rId4" Type="http://schemas.openxmlformats.org/officeDocument/2006/relationships/image" Target="../media/image50.png"/></Relationships>
</file>

<file path=ppt/slides/_rels/slide46.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41.xml"/><Relationship Id="rId1" Type="http://schemas.openxmlformats.org/officeDocument/2006/relationships/slideLayout" Target="../slideLayouts/slideLayout57.xml"/><Relationship Id="rId4" Type="http://schemas.openxmlformats.org/officeDocument/2006/relationships/image" Target="../media/image51.jpg"/></Relationships>
</file>

<file path=ppt/slides/_rels/slide4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2.xml"/><Relationship Id="rId1" Type="http://schemas.openxmlformats.org/officeDocument/2006/relationships/slideLayout" Target="../slideLayouts/slideLayout68.xml"/></Relationships>
</file>

<file path=ppt/slides/_rels/slide48.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43.xml"/><Relationship Id="rId1" Type="http://schemas.openxmlformats.org/officeDocument/2006/relationships/slideLayout" Target="../slideLayouts/slideLayout57.xml"/></Relationships>
</file>

<file path=ppt/slides/_rels/slide49.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54.jpeg"/><Relationship Id="rId7" Type="http://schemas.openxmlformats.org/officeDocument/2006/relationships/image" Target="../media/image57.jpeg"/><Relationship Id="rId2" Type="http://schemas.openxmlformats.org/officeDocument/2006/relationships/notesSlide" Target="../notesSlides/notesSlide44.xml"/><Relationship Id="rId1" Type="http://schemas.openxmlformats.org/officeDocument/2006/relationships/slideLayout" Target="../slideLayouts/slideLayout111.xml"/><Relationship Id="rId6" Type="http://schemas.openxmlformats.org/officeDocument/2006/relationships/image" Target="../media/image56.jpeg"/><Relationship Id="rId11" Type="http://schemas.openxmlformats.org/officeDocument/2006/relationships/image" Target="../media/image61.emf"/><Relationship Id="rId5" Type="http://schemas.openxmlformats.org/officeDocument/2006/relationships/image" Target="../media/image10.emf"/><Relationship Id="rId10" Type="http://schemas.openxmlformats.org/officeDocument/2006/relationships/image" Target="../media/image60.emf"/><Relationship Id="rId4" Type="http://schemas.openxmlformats.org/officeDocument/2006/relationships/image" Target="../media/image55.jpeg"/><Relationship Id="rId9" Type="http://schemas.openxmlformats.org/officeDocument/2006/relationships/image" Target="../media/image59.gif"/></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5.xml"/><Relationship Id="rId1" Type="http://schemas.openxmlformats.org/officeDocument/2006/relationships/slideLayout" Target="../slideLayouts/slideLayout68.xml"/></Relationships>
</file>

<file path=ppt/slides/_rels/slide5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6.xml"/><Relationship Id="rId1" Type="http://schemas.openxmlformats.org/officeDocument/2006/relationships/slideLayout" Target="../slideLayouts/slideLayout82.xml"/></Relationships>
</file>

<file path=ppt/slides/_rels/slide5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82.xml"/></Relationships>
</file>

<file path=ppt/slides/_rels/slide5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8.xml"/><Relationship Id="rId1" Type="http://schemas.openxmlformats.org/officeDocument/2006/relationships/slideLayout" Target="../slideLayouts/slideLayout34.xml"/><Relationship Id="rId5" Type="http://schemas.openxmlformats.org/officeDocument/2006/relationships/image" Target="../media/image44.jpeg"/><Relationship Id="rId4" Type="http://schemas.openxmlformats.org/officeDocument/2006/relationships/image" Target="../media/image24.jpeg"/></Relationships>
</file>

<file path=ppt/slides/_rels/slide5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9.xml"/><Relationship Id="rId1" Type="http://schemas.openxmlformats.org/officeDocument/2006/relationships/slideLayout" Target="../slideLayouts/slideLayout40.xml"/></Relationships>
</file>

<file path=ppt/slides/_rels/slide5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0.xml"/><Relationship Id="rId1" Type="http://schemas.openxmlformats.org/officeDocument/2006/relationships/slideLayout" Target="../slideLayouts/slideLayout40.xml"/></Relationships>
</file>

<file path=ppt/slides/_rels/slide5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1.xml"/><Relationship Id="rId1" Type="http://schemas.openxmlformats.org/officeDocument/2006/relationships/slideLayout" Target="../slideLayouts/slideLayout40.xml"/></Relationships>
</file>

<file path=ppt/slides/_rels/slide5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2.xml"/><Relationship Id="rId1" Type="http://schemas.openxmlformats.org/officeDocument/2006/relationships/slideLayout" Target="../slideLayouts/slideLayout40.xml"/></Relationships>
</file>

<file path=ppt/slides/_rels/slide5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3.xml"/><Relationship Id="rId1" Type="http://schemas.openxmlformats.org/officeDocument/2006/relationships/slideLayout" Target="../slideLayouts/slideLayout40.xml"/></Relationships>
</file>

<file path=ppt/slides/_rels/slide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41.xml"/></Relationships>
</file>

<file path=ppt/slides/_rels/slide6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4.xml"/><Relationship Id="rId1" Type="http://schemas.openxmlformats.org/officeDocument/2006/relationships/slideLayout" Target="../slideLayouts/slideLayout40.xml"/></Relationships>
</file>

<file path=ppt/slides/_rels/slide6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55.xml"/><Relationship Id="rId1" Type="http://schemas.openxmlformats.org/officeDocument/2006/relationships/slideLayout" Target="../slideLayouts/slideLayout40.xml"/></Relationships>
</file>

<file path=ppt/slides/_rels/slide62.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56.xml"/><Relationship Id="rId1" Type="http://schemas.openxmlformats.org/officeDocument/2006/relationships/slideLayout" Target="../slideLayouts/slideLayout40.xml"/></Relationships>
</file>

<file path=ppt/slides/_rels/slide6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57.xml"/><Relationship Id="rId1" Type="http://schemas.openxmlformats.org/officeDocument/2006/relationships/slideLayout" Target="../slideLayouts/slideLayout40.xml"/></Relationships>
</file>

<file path=ppt/slides/_rels/slide6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8.xml"/><Relationship Id="rId1" Type="http://schemas.openxmlformats.org/officeDocument/2006/relationships/slideLayout" Target="../slideLayouts/slideLayout40.xml"/></Relationships>
</file>

<file path=ppt/slides/_rels/slide6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9.xml"/><Relationship Id="rId1" Type="http://schemas.openxmlformats.org/officeDocument/2006/relationships/slideLayout" Target="../slideLayouts/slideLayout40.xml"/></Relationships>
</file>

<file path=ppt/slides/_rels/slide6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60.xml"/><Relationship Id="rId1" Type="http://schemas.openxmlformats.org/officeDocument/2006/relationships/slideLayout" Target="../slideLayouts/slideLayout40.xml"/></Relationships>
</file>

<file path=ppt/slides/_rels/slide6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61.xml"/><Relationship Id="rId1" Type="http://schemas.openxmlformats.org/officeDocument/2006/relationships/slideLayout" Target="../slideLayouts/slideLayout40.xml"/></Relationships>
</file>

<file path=ppt/slides/_rels/slide6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2.xml"/><Relationship Id="rId1" Type="http://schemas.openxmlformats.org/officeDocument/2006/relationships/slideLayout" Target="../slideLayouts/slideLayout40.xml"/></Relationships>
</file>

<file path=ppt/slides/_rels/slide6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63.xml"/><Relationship Id="rId1" Type="http://schemas.openxmlformats.org/officeDocument/2006/relationships/slideLayout" Target="../slideLayouts/slideLayout40.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153.xml"/><Relationship Id="rId4" Type="http://schemas.openxmlformats.org/officeDocument/2006/relationships/image" Target="../media/image14.jpeg"/></Relationships>
</file>

<file path=ppt/slides/_rels/slide7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64.xml"/><Relationship Id="rId1" Type="http://schemas.openxmlformats.org/officeDocument/2006/relationships/slideLayout" Target="../slideLayouts/slideLayout40.xml"/></Relationships>
</file>

<file path=ppt/slides/_rels/slide7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34.xml"/></Relationships>
</file>

<file path=ppt/slides/_rels/slide7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65.xml"/><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66.xml"/><Relationship Id="rId1" Type="http://schemas.openxmlformats.org/officeDocument/2006/relationships/slideLayout" Target="../slideLayouts/slideLayout269.xml"/></Relationships>
</file>

<file path=ppt/slides/_rels/slide7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67.xml"/><Relationship Id="rId1" Type="http://schemas.openxmlformats.org/officeDocument/2006/relationships/slideLayout" Target="../slideLayouts/slideLayout269.xml"/></Relationships>
</file>

<file path=ppt/slides/_rels/slide7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68.xml"/><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82.jpeg"/><Relationship Id="rId1" Type="http://schemas.openxmlformats.org/officeDocument/2006/relationships/slideLayout" Target="../slideLayouts/slideLayout34.xml"/><Relationship Id="rId4" Type="http://schemas.openxmlformats.org/officeDocument/2006/relationships/image" Target="../media/image25.jpeg"/></Relationships>
</file>

<file path=ppt/slides/_rels/slide7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9.xml"/><Relationship Id="rId1" Type="http://schemas.openxmlformats.org/officeDocument/2006/relationships/slideLayout" Target="../slideLayouts/slideLayout243.xml"/></Relationships>
</file>

<file path=ppt/slides/_rels/slide78.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70.xml"/><Relationship Id="rId1" Type="http://schemas.openxmlformats.org/officeDocument/2006/relationships/slideLayout" Target="../slideLayouts/slideLayout243.xml"/></Relationships>
</file>

<file path=ppt/slides/_rels/slide7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71.xml"/><Relationship Id="rId1" Type="http://schemas.openxmlformats.org/officeDocument/2006/relationships/slideLayout" Target="../slideLayouts/slideLayout243.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64.xml"/></Relationships>
</file>

<file path=ppt/slides/_rels/slide8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72.xml"/><Relationship Id="rId1" Type="http://schemas.openxmlformats.org/officeDocument/2006/relationships/slideLayout" Target="../slideLayouts/slideLayout243.xml"/></Relationships>
</file>

<file path=ppt/slides/_rels/slide8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73.xml"/><Relationship Id="rId1" Type="http://schemas.openxmlformats.org/officeDocument/2006/relationships/slideLayout" Target="../slideLayouts/slideLayout243.xml"/></Relationships>
</file>

<file path=ppt/slides/_rels/slide8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74.xml"/><Relationship Id="rId1" Type="http://schemas.openxmlformats.org/officeDocument/2006/relationships/slideLayout" Target="../slideLayouts/slideLayout243.xml"/></Relationships>
</file>

<file path=ppt/slides/_rels/slide8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75.xml"/><Relationship Id="rId1" Type="http://schemas.openxmlformats.org/officeDocument/2006/relationships/slideLayout" Target="../slideLayouts/slideLayout243.xml"/></Relationships>
</file>

<file path=ppt/slides/_rels/slide8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34.xml"/></Relationships>
</file>

<file path=ppt/slides/_rels/slide8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45.jpeg"/><Relationship Id="rId1" Type="http://schemas.openxmlformats.org/officeDocument/2006/relationships/slideLayout" Target="../slideLayouts/slideLayout248.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8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2.xml"/></Relationships>
</file>

<file path=ppt/slides/_rels/slide8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6.xml"/><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83.xml"/><Relationship Id="rId1" Type="http://schemas.openxmlformats.org/officeDocument/2006/relationships/tags" Target="../tags/tag1.xml"/><Relationship Id="rId5" Type="http://schemas.microsoft.com/office/2007/relationships/hdphoto" Target="../media/hdphoto1.wdp"/><Relationship Id="rId4" Type="http://schemas.openxmlformats.org/officeDocument/2006/relationships/image" Target="../media/image89.pn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78.xml"/><Relationship Id="rId7" Type="http://schemas.microsoft.com/office/2007/relationships/hdphoto" Target="../media/hdphoto2.wdp"/><Relationship Id="rId2" Type="http://schemas.openxmlformats.org/officeDocument/2006/relationships/slideLayout" Target="../slideLayouts/slideLayout299.xml"/><Relationship Id="rId1" Type="http://schemas.openxmlformats.org/officeDocument/2006/relationships/tags" Target="../tags/tag2.xml"/><Relationship Id="rId6" Type="http://schemas.openxmlformats.org/officeDocument/2006/relationships/image" Target="../media/image90.png"/><Relationship Id="rId5" Type="http://schemas.microsoft.com/office/2007/relationships/hdphoto" Target="../media/hdphoto1.wdp"/><Relationship Id="rId4" Type="http://schemas.openxmlformats.org/officeDocument/2006/relationships/image" Target="../media/image89.png"/></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225.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99.xml"/><Relationship Id="rId1" Type="http://schemas.openxmlformats.org/officeDocument/2006/relationships/tags" Target="../tags/tag3.xml"/><Relationship Id="rId6" Type="http://schemas.microsoft.com/office/2007/relationships/hdphoto" Target="../media/hdphoto3.wdp"/><Relationship Id="rId5" Type="http://schemas.openxmlformats.org/officeDocument/2006/relationships/image" Target="../media/image92.png"/><Relationship Id="rId4" Type="http://schemas.openxmlformats.org/officeDocument/2006/relationships/image" Target="../media/image91.png"/></Relationships>
</file>

<file path=ppt/slides/_rels/slide91.xml.rels><?xml version="1.0" encoding="UTF-8" standalone="yes"?>
<Relationships xmlns="http://schemas.openxmlformats.org/package/2006/relationships"><Relationship Id="rId8" Type="http://schemas.openxmlformats.org/officeDocument/2006/relationships/image" Target="../media/image96.jpeg"/><Relationship Id="rId3" Type="http://schemas.openxmlformats.org/officeDocument/2006/relationships/notesSlide" Target="../notesSlides/notesSlide80.xml"/><Relationship Id="rId7" Type="http://schemas.openxmlformats.org/officeDocument/2006/relationships/image" Target="../media/image95.jpeg"/><Relationship Id="rId2" Type="http://schemas.openxmlformats.org/officeDocument/2006/relationships/slideLayout" Target="../slideLayouts/slideLayout299.xml"/><Relationship Id="rId1" Type="http://schemas.openxmlformats.org/officeDocument/2006/relationships/tags" Target="../tags/tag4.xml"/><Relationship Id="rId6" Type="http://schemas.microsoft.com/office/2007/relationships/hdphoto" Target="../media/hdphoto4.wdp"/><Relationship Id="rId5" Type="http://schemas.openxmlformats.org/officeDocument/2006/relationships/image" Target="../media/image94.png"/><Relationship Id="rId4" Type="http://schemas.openxmlformats.org/officeDocument/2006/relationships/image" Target="../media/image93.jpg"/></Relationships>
</file>

<file path=ppt/slides/_rels/slide92.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notesSlide" Target="../notesSlides/notesSlide81.xml"/><Relationship Id="rId7" Type="http://schemas.openxmlformats.org/officeDocument/2006/relationships/image" Target="../media/image100.png"/><Relationship Id="rId12" Type="http://schemas.microsoft.com/office/2007/relationships/hdphoto" Target="../media/hdphoto6.wdp"/><Relationship Id="rId2" Type="http://schemas.openxmlformats.org/officeDocument/2006/relationships/slideLayout" Target="../slideLayouts/slideLayout299.xml"/><Relationship Id="rId1" Type="http://schemas.openxmlformats.org/officeDocument/2006/relationships/tags" Target="../tags/tag5.xml"/><Relationship Id="rId6" Type="http://schemas.openxmlformats.org/officeDocument/2006/relationships/image" Target="../media/image99.png"/><Relationship Id="rId11" Type="http://schemas.openxmlformats.org/officeDocument/2006/relationships/image" Target="../media/image103.png"/><Relationship Id="rId5" Type="http://schemas.openxmlformats.org/officeDocument/2006/relationships/image" Target="../media/image98.png"/><Relationship Id="rId10" Type="http://schemas.microsoft.com/office/2007/relationships/hdphoto" Target="../media/hdphoto5.wdp"/><Relationship Id="rId4" Type="http://schemas.openxmlformats.org/officeDocument/2006/relationships/image" Target="../media/image97.png"/><Relationship Id="rId9" Type="http://schemas.openxmlformats.org/officeDocument/2006/relationships/image" Target="../media/image102.pn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299.xml"/><Relationship Id="rId1" Type="http://schemas.openxmlformats.org/officeDocument/2006/relationships/tags" Target="../tags/tag6.xml"/><Relationship Id="rId4" Type="http://schemas.openxmlformats.org/officeDocument/2006/relationships/image" Target="../media/image104.jpe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99.xml"/><Relationship Id="rId1" Type="http://schemas.openxmlformats.org/officeDocument/2006/relationships/tags" Target="../tags/tag7.xml"/><Relationship Id="rId4" Type="http://schemas.openxmlformats.org/officeDocument/2006/relationships/image" Target="../media/image105.jpe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99.xml"/><Relationship Id="rId1" Type="http://schemas.openxmlformats.org/officeDocument/2006/relationships/tags" Target="../tags/tag8.xml"/><Relationship Id="rId5" Type="http://schemas.openxmlformats.org/officeDocument/2006/relationships/image" Target="../media/image107.jpeg"/><Relationship Id="rId4" Type="http://schemas.openxmlformats.org/officeDocument/2006/relationships/image" Target="../media/image106.jpg"/></Relationships>
</file>

<file path=ppt/slides/_rels/slide96.xml.rels><?xml version="1.0" encoding="UTF-8" standalone="yes"?>
<Relationships xmlns="http://schemas.openxmlformats.org/package/2006/relationships"><Relationship Id="rId8" Type="http://schemas.openxmlformats.org/officeDocument/2006/relationships/image" Target="../media/image111.emf"/><Relationship Id="rId3" Type="http://schemas.openxmlformats.org/officeDocument/2006/relationships/notesSlide" Target="../notesSlides/notesSlide85.xml"/><Relationship Id="rId7" Type="http://schemas.openxmlformats.org/officeDocument/2006/relationships/image" Target="../media/image110.emf"/><Relationship Id="rId2" Type="http://schemas.openxmlformats.org/officeDocument/2006/relationships/slideLayout" Target="../slideLayouts/slideLayout299.xml"/><Relationship Id="rId1" Type="http://schemas.openxmlformats.org/officeDocument/2006/relationships/tags" Target="../tags/tag9.xml"/><Relationship Id="rId6" Type="http://schemas.microsoft.com/office/2007/relationships/hdphoto" Target="../media/hdphoto7.wdp"/><Relationship Id="rId5" Type="http://schemas.openxmlformats.org/officeDocument/2006/relationships/image" Target="../media/image109.png"/><Relationship Id="rId10" Type="http://schemas.openxmlformats.org/officeDocument/2006/relationships/image" Target="../media/image113.emf"/><Relationship Id="rId4" Type="http://schemas.openxmlformats.org/officeDocument/2006/relationships/image" Target="../media/image108.jpg"/><Relationship Id="rId9" Type="http://schemas.openxmlformats.org/officeDocument/2006/relationships/image" Target="../media/image112.emf"/></Relationships>
</file>

<file path=ppt/slides/_rels/slide97.xml.rels><?xml version="1.0" encoding="UTF-8" standalone="yes"?>
<Relationships xmlns="http://schemas.openxmlformats.org/package/2006/relationships"><Relationship Id="rId3" Type="http://schemas.openxmlformats.org/officeDocument/2006/relationships/audio" Target="../media/media1.wav"/><Relationship Id="rId7" Type="http://schemas.openxmlformats.org/officeDocument/2006/relationships/image" Target="../media/image115.png"/><Relationship Id="rId2" Type="http://schemas.microsoft.com/office/2007/relationships/media" Target="../media/media1.wav"/><Relationship Id="rId1" Type="http://schemas.openxmlformats.org/officeDocument/2006/relationships/tags" Target="../tags/tag10.xml"/><Relationship Id="rId6" Type="http://schemas.openxmlformats.org/officeDocument/2006/relationships/image" Target="../media/image114.jpeg"/><Relationship Id="rId5" Type="http://schemas.openxmlformats.org/officeDocument/2006/relationships/notesSlide" Target="../notesSlides/notesSlide86.xml"/><Relationship Id="rId4" Type="http://schemas.openxmlformats.org/officeDocument/2006/relationships/slideLayout" Target="../slideLayouts/slideLayout299.xml"/></Relationships>
</file>

<file path=ppt/slides/_rels/slide98.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87.xml"/><Relationship Id="rId7" Type="http://schemas.openxmlformats.org/officeDocument/2006/relationships/image" Target="../media/image118.png"/><Relationship Id="rId2" Type="http://schemas.openxmlformats.org/officeDocument/2006/relationships/slideLayout" Target="../slideLayouts/slideLayout294.xml"/><Relationship Id="rId1" Type="http://schemas.openxmlformats.org/officeDocument/2006/relationships/tags" Target="../tags/tag11.xml"/><Relationship Id="rId6" Type="http://schemas.microsoft.com/office/2007/relationships/hdphoto" Target="../media/hdphoto8.wdp"/><Relationship Id="rId5" Type="http://schemas.openxmlformats.org/officeDocument/2006/relationships/image" Target="../media/image117.png"/><Relationship Id="rId4" Type="http://schemas.openxmlformats.org/officeDocument/2006/relationships/image" Target="../media/image116.jpg"/></Relationships>
</file>

<file path=ppt/slides/_rels/slide99.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88.xml"/><Relationship Id="rId7" Type="http://schemas.openxmlformats.org/officeDocument/2006/relationships/image" Target="../media/image118.png"/><Relationship Id="rId2" Type="http://schemas.openxmlformats.org/officeDocument/2006/relationships/slideLayout" Target="../slideLayouts/slideLayout294.xml"/><Relationship Id="rId1" Type="http://schemas.openxmlformats.org/officeDocument/2006/relationships/tags" Target="../tags/tag12.xml"/><Relationship Id="rId6" Type="http://schemas.microsoft.com/office/2007/relationships/hdphoto" Target="../media/hdphoto8.wdp"/><Relationship Id="rId5" Type="http://schemas.openxmlformats.org/officeDocument/2006/relationships/image" Target="../media/image117.png"/><Relationship Id="rId4" Type="http://schemas.openxmlformats.org/officeDocument/2006/relationships/image" Target="../media/image116.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descr="PalmSunday-Back1.jpg">
            <a:extLst>
              <a:ext uri="{FF2B5EF4-FFF2-40B4-BE49-F238E27FC236}">
                <a16:creationId xmlns:a16="http://schemas.microsoft.com/office/drawing/2014/main" id="{7767666E-062D-4B1C-9A09-84CEFEAFAEB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5400" b="1" kern="0" dirty="0">
                <a:solidFill>
                  <a:srgbClr val="FFFFFF"/>
                </a:solidFill>
                <a:effectLst>
                  <a:glow rad="228600">
                    <a:srgbClr val="000000"/>
                  </a:glow>
                </a:effectLst>
                <a:latin typeface="Arial"/>
                <a:cs typeface="Arial"/>
              </a:rPr>
              <a:t>Official Presentation </a:t>
            </a:r>
            <a:br>
              <a:rPr lang="en-GB" sz="5400" b="1" kern="0" dirty="0">
                <a:solidFill>
                  <a:srgbClr val="FFFFFF"/>
                </a:solidFill>
                <a:effectLst>
                  <a:glow rad="228600">
                    <a:srgbClr val="000000"/>
                  </a:glow>
                </a:effectLst>
                <a:latin typeface="Arial"/>
                <a:cs typeface="Arial"/>
              </a:rPr>
            </a:br>
            <a:r>
              <a:rPr lang="en-GB" sz="5400" b="1" kern="0" dirty="0">
                <a:solidFill>
                  <a:srgbClr val="FFFFFF"/>
                </a:solidFill>
                <a:effectLst>
                  <a:glow rad="228600">
                    <a:srgbClr val="000000"/>
                  </a:glow>
                </a:effectLst>
                <a:latin typeface="Arial"/>
                <a:cs typeface="Arial"/>
              </a:rPr>
              <a:t>of the King</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US" sz="2800" b="1" i="1" kern="0">
                <a:solidFill>
                  <a:srgbClr val="FFFFFF"/>
                </a:solidFill>
                <a:effectLst>
                  <a:outerShdw blurRad="38100" dist="38100" dir="2700000" algn="tl">
                    <a:srgbClr val="000000"/>
                  </a:outerShdw>
                </a:effectLst>
                <a:latin typeface="Arial"/>
                <a:ea typeface="ＭＳ Ｐゴシック" charset="0"/>
                <a:cs typeface="Arial"/>
              </a:rPr>
              <a:t>§§ 138-149</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107278"/>
            <a:ext cx="9120604"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Jesus presents Himself to Israel as Messiah, but Jews reject His authority, and He declares judgment upon Israel for rejecting Him</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
        <p:nvSpPr>
          <p:cNvPr id="8" name="Rectangle 7">
            <a:extLst>
              <a:ext uri="{FF2B5EF4-FFF2-40B4-BE49-F238E27FC236}">
                <a16:creationId xmlns:a16="http://schemas.microsoft.com/office/drawing/2014/main" id="{3CB61324-6322-41FC-AFF4-CCAD9C1573E2}"/>
              </a:ext>
            </a:extLst>
          </p:cNvPr>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defTabSz="914400" fontAlgn="base">
              <a:spcBef>
                <a:spcPct val="20000"/>
              </a:spcBef>
              <a:buClr>
                <a:srgbClr val="FFCC00"/>
              </a:buClr>
              <a:buSzPct val="70000"/>
              <a:defRPr/>
            </a:pPr>
            <a:r>
              <a:rPr lang="en-US" sz="1600" b="1" kern="0" dirty="0">
                <a:solidFill>
                  <a:srgbClr val="FFFFFF"/>
                </a:solidFill>
                <a:effectLst>
                  <a:outerShdw blurRad="38100" dist="38100" dir="2700000" algn="tl">
                    <a:srgbClr val="000000"/>
                  </a:outerShdw>
                </a:effectLst>
                <a:latin typeface="Arial"/>
                <a:ea typeface="ＭＳ Ｐゴシック" charset="0"/>
                <a:cs typeface="Arial"/>
              </a:rPr>
              <a:t>Section summaries based on J. Dwight Pentecost, </a:t>
            </a:r>
            <a:r>
              <a:rPr lang="en-US" sz="1600" b="1" i="1" kern="0" dirty="0">
                <a:solidFill>
                  <a:srgbClr val="FFFFFF"/>
                </a:solidFill>
                <a:effectLst>
                  <a:outerShdw blurRad="38100" dist="38100" dir="2700000" algn="tl">
                    <a:srgbClr val="000000"/>
                  </a:outerShdw>
                </a:effectLst>
                <a:latin typeface="Arial"/>
                <a:ea typeface="ＭＳ Ｐゴシック" charset="0"/>
                <a:cs typeface="Arial"/>
              </a:rPr>
              <a:t>A Harmony of the Words and Works of Jesus Christ</a:t>
            </a:r>
            <a:r>
              <a:rPr lang="en-US" sz="1600" b="1" kern="0" dirty="0">
                <a:solidFill>
                  <a:srgbClr val="FFFFFF"/>
                </a:solidFill>
                <a:effectLst>
                  <a:outerShdw blurRad="38100" dist="38100" dir="2700000" algn="tl">
                    <a:srgbClr val="000000"/>
                  </a:outerShdw>
                </a:effectLst>
                <a:latin typeface="Arial"/>
                <a:ea typeface="ＭＳ Ｐゴシック" charset="0"/>
                <a:cs typeface="Arial"/>
              </a:rPr>
              <a:t>  (Grand Rapids: Zondervan, 1981)</a:t>
            </a:r>
          </a:p>
        </p:txBody>
      </p:sp>
      <p:sp>
        <p:nvSpPr>
          <p:cNvPr id="2" name="Rectangle 1">
            <a:extLst>
              <a:ext uri="{FF2B5EF4-FFF2-40B4-BE49-F238E27FC236}">
                <a16:creationId xmlns:a16="http://schemas.microsoft.com/office/drawing/2014/main" id="{ED113F50-BFFF-63BF-10FF-F4CD644CB0C5}"/>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2408559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384"/>
            <a:ext cx="9144000" cy="1139825"/>
          </a:xfrm>
          <a:solidFill>
            <a:schemeClr val="accent6"/>
          </a:solidFill>
        </p:spPr>
        <p:txBody>
          <a:bodyPr/>
          <a:lstStyle/>
          <a:p>
            <a:r>
              <a:rPr lang="en-US" sz="4000" b="1" dirty="0"/>
              <a:t>Before the Curtain Closes (9:24 </a:t>
            </a:r>
            <a:r>
              <a:rPr lang="en-US" sz="3200" b="1" dirty="0"/>
              <a:t>NLT</a:t>
            </a:r>
            <a:r>
              <a:rPr lang="en-US" sz="4000" b="1" dirty="0"/>
              <a:t>)</a:t>
            </a:r>
          </a:p>
        </p:txBody>
      </p:sp>
      <p:sp>
        <p:nvSpPr>
          <p:cNvPr id="3" name="Title 1"/>
          <p:cNvSpPr txBox="1">
            <a:spLocks/>
          </p:cNvSpPr>
          <p:nvPr/>
        </p:nvSpPr>
        <p:spPr bwMode="auto">
          <a:xfrm>
            <a:off x="-36512" y="1340768"/>
            <a:ext cx="9144000" cy="1147628"/>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“A period of seventy sets of seven has been decreed for your people and your holy city</a:t>
            </a:r>
          </a:p>
        </p:txBody>
      </p:sp>
      <p:sp>
        <p:nvSpPr>
          <p:cNvPr id="4" name="Title 1"/>
          <p:cNvSpPr txBox="1">
            <a:spLocks/>
          </p:cNvSpPr>
          <p:nvPr/>
        </p:nvSpPr>
        <p:spPr bwMode="auto">
          <a:xfrm>
            <a:off x="971600" y="2492896"/>
            <a:ext cx="8172400" cy="3096344"/>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finish their rebellion,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put an end to their sin,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atone for their guilt,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bring in everlasting righteousness,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confirm the prophetic vision, and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anoint the Most Holy Place."</a:t>
            </a:r>
          </a:p>
        </p:txBody>
      </p:sp>
      <p:sp>
        <p:nvSpPr>
          <p:cNvPr id="6" name="Title 1"/>
          <p:cNvSpPr txBox="1">
            <a:spLocks/>
          </p:cNvSpPr>
          <p:nvPr/>
        </p:nvSpPr>
        <p:spPr bwMode="auto">
          <a:xfrm>
            <a:off x="0" y="5633864"/>
            <a:ext cx="9144000" cy="1224136"/>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These were NOT fulfilled in the first century––so the 70</a:t>
            </a:r>
            <a:r>
              <a:rPr kumimoji="0" lang="en-US" sz="3200" b="1" i="0" u="none" strike="noStrike" kern="1200" cap="none" spc="0" normalizeH="0" baseline="3000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th</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 week must have a </a:t>
            </a:r>
            <a:r>
              <a:rPr kumimoji="0" lang="en-US" sz="3200" b="1" i="1"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future</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 fulfillment</a:t>
            </a:r>
          </a:p>
        </p:txBody>
      </p:sp>
      <p:sp>
        <p:nvSpPr>
          <p:cNvPr id="7" name="Text Box 15"/>
          <p:cNvSpPr txBox="1">
            <a:spLocks noChangeArrowheads="1"/>
          </p:cNvSpPr>
          <p:nvPr/>
        </p:nvSpPr>
        <p:spPr bwMode="auto">
          <a:xfrm>
            <a:off x="8305800" y="-27384"/>
            <a:ext cx="838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540</a:t>
            </a:r>
          </a:p>
        </p:txBody>
      </p:sp>
      <p:sp>
        <p:nvSpPr>
          <p:cNvPr id="8" name="TextBox 7"/>
          <p:cNvSpPr txBox="1"/>
          <p:nvPr/>
        </p:nvSpPr>
        <p:spPr>
          <a:xfrm rot="16200000">
            <a:off x="135875" y="3027656"/>
            <a:ext cx="1495497" cy="400110"/>
          </a:xfrm>
          <a:prstGeom prst="rect">
            <a:avLst/>
          </a:prstGeom>
          <a:solidFill>
            <a:srgbClr val="000000"/>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Tribulation</a:t>
            </a:r>
          </a:p>
        </p:txBody>
      </p:sp>
      <p:sp>
        <p:nvSpPr>
          <p:cNvPr id="9" name="TextBox 8"/>
          <p:cNvSpPr txBox="1"/>
          <p:nvPr/>
        </p:nvSpPr>
        <p:spPr>
          <a:xfrm rot="16200000">
            <a:off x="121598" y="4624767"/>
            <a:ext cx="1524050" cy="400110"/>
          </a:xfrm>
          <a:prstGeom prst="rect">
            <a:avLst/>
          </a:prstGeom>
          <a:solidFill>
            <a:srgbClr val="0000FF"/>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Millennium</a:t>
            </a:r>
          </a:p>
        </p:txBody>
      </p:sp>
    </p:spTree>
    <p:extLst>
      <p:ext uri="{BB962C8B-B14F-4D97-AF65-F5344CB8AC3E}">
        <p14:creationId xmlns:p14="http://schemas.microsoft.com/office/powerpoint/2010/main" val="3270040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1000" fill="hold"/>
                                        <p:tgtEl>
                                          <p:spTgt spid="8"/>
                                        </p:tgtEl>
                                        <p:attrNameLst>
                                          <p:attrName>ppt_w</p:attrName>
                                        </p:attrNameLst>
                                      </p:cBhvr>
                                      <p:tavLst>
                                        <p:tav tm="0">
                                          <p:val>
                                            <p:strVal val="#ppt_w*0.70"/>
                                          </p:val>
                                        </p:tav>
                                        <p:tav tm="100000">
                                          <p:val>
                                            <p:strVal val="#ppt_w"/>
                                          </p:val>
                                        </p:tav>
                                      </p:tavLst>
                                    </p:anim>
                                    <p:anim calcmode="lin" valueType="num">
                                      <p:cBhvr>
                                        <p:cTn id="40" dur="1000" fill="hold"/>
                                        <p:tgtEl>
                                          <p:spTgt spid="8"/>
                                        </p:tgtEl>
                                        <p:attrNameLst>
                                          <p:attrName>ppt_h</p:attrName>
                                        </p:attrNameLst>
                                      </p:cBhvr>
                                      <p:tavLst>
                                        <p:tav tm="0">
                                          <p:val>
                                            <p:strVal val="#ppt_h"/>
                                          </p:val>
                                        </p:tav>
                                        <p:tav tm="100000">
                                          <p:val>
                                            <p:strVal val="#ppt_h"/>
                                          </p:val>
                                        </p:tav>
                                      </p:tavLst>
                                    </p:anim>
                                    <p:animEffect transition="in" filter="fade">
                                      <p:cBhvr>
                                        <p:cTn id="41" dur="10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5" presetClass="entr" presetSubtype="0" fill="hold" grpId="0" nodeType="click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strVal val="#ppt_w*0.70"/>
                                          </p:val>
                                        </p:tav>
                                        <p:tav tm="100000">
                                          <p:val>
                                            <p:strVal val="#ppt_w"/>
                                          </p:val>
                                        </p:tav>
                                      </p:tavLst>
                                    </p:anim>
                                    <p:anim calcmode="lin" valueType="num">
                                      <p:cBhvr>
                                        <p:cTn id="47" dur="1000" fill="hold"/>
                                        <p:tgtEl>
                                          <p:spTgt spid="9"/>
                                        </p:tgtEl>
                                        <p:attrNameLst>
                                          <p:attrName>ppt_h</p:attrName>
                                        </p:attrNameLst>
                                      </p:cBhvr>
                                      <p:tavLst>
                                        <p:tav tm="0">
                                          <p:val>
                                            <p:strVal val="#ppt_h"/>
                                          </p:val>
                                        </p:tav>
                                        <p:tav tm="100000">
                                          <p:val>
                                            <p:strVal val="#ppt_h"/>
                                          </p:val>
                                        </p:tav>
                                      </p:tavLst>
                                    </p:anim>
                                    <p:animEffect transition="in" filter="fade">
                                      <p:cBhvr>
                                        <p:cTn id="4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P spid="6" grpId="0"/>
      <p:bldP spid="8" grpId="0" animBg="1"/>
      <p:bldP spid="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62A8DB14-2327-4C29-80FE-5903A0FD1080}"/>
              </a:ext>
            </a:extLst>
          </p:cNvPr>
          <p:cNvPicPr>
            <a:picLocks noChangeAspect="1"/>
          </p:cNvPicPr>
          <p:nvPr/>
        </p:nvPicPr>
        <p:blipFill rotWithShape="1">
          <a:blip r:embed="rId4">
            <a:extLst>
              <a:ext uri="{28A0092B-C50C-407E-A947-70E740481C1C}">
                <a14:useLocalDpi xmlns:a14="http://schemas.microsoft.com/office/drawing/2010/main" val="0"/>
              </a:ext>
            </a:extLst>
          </a:blip>
          <a:srcRect t="13999"/>
          <a:stretch/>
        </p:blipFill>
        <p:spPr>
          <a:xfrm>
            <a:off x="152400" y="200025"/>
            <a:ext cx="8775031" cy="6457949"/>
          </a:xfrm>
          <a:prstGeom prst="rect">
            <a:avLst/>
          </a:prstGeom>
          <a:ln w="228600" cap="sq" cmpd="thickThin">
            <a:solidFill>
              <a:srgbClr val="000000"/>
            </a:solidFill>
            <a:prstDash val="solid"/>
            <a:miter lim="800000"/>
          </a:ln>
          <a:effectLst>
            <a:innerShdw blurRad="76200">
              <a:srgbClr val="000000"/>
            </a:innerShdw>
          </a:effectLst>
        </p:spPr>
      </p:pic>
      <p:pic>
        <p:nvPicPr>
          <p:cNvPr id="13316" name="Picture 4" descr="lwjas0042"/>
          <p:cNvPicPr>
            <a:picLocks noChangeAspect="1" noChangeArrowheads="1"/>
          </p:cNvPicPr>
          <p:nvPr/>
        </p:nvPicPr>
        <p:blipFill rotWithShape="1">
          <a:blip r:embed="rId5">
            <a:lum bright="12000"/>
            <a:extLst>
              <a:ext uri="{BEBA8EAE-BF5A-486C-A8C5-ECC9F3942E4B}">
                <a14:imgProps xmlns:a14="http://schemas.microsoft.com/office/drawing/2010/main">
                  <a14:imgLayer r:embed="rId6">
                    <a14:imgEffect>
                      <a14:backgroundRemoval t="0" b="100000" l="0" r="100000">
                        <a14:foregroundMark x1="83008" y1="92182" x2="84473" y2="99023"/>
                        <a14:foregroundMark x1="85645" y1="76710" x2="88281" y2="80782"/>
                        <a14:foregroundMark x1="26074" y1="32410" x2="21680" y2="36808"/>
                        <a14:foregroundMark x1="11719" y1="71336" x2="10547" y2="75081"/>
                        <a14:foregroundMark x1="46387" y1="5049" x2="50391" y2="4397"/>
                        <a14:backgroundMark x1="64648" y1="22964" x2="85254" y2="34853"/>
                        <a14:backgroundMark x1="59180" y1="18567" x2="92578" y2="10098"/>
                        <a14:backgroundMark x1="37012" y1="17264" x2="10742" y2="36156"/>
                        <a14:backgroundMark x1="44727" y1="1466" x2="53223" y2="2443"/>
                        <a14:backgroundMark x1="45996" y1="3094" x2="45996" y2="3094"/>
                      </a14:backgroundRemoval>
                    </a14:imgEffect>
                  </a14:imgLayer>
                </a14:imgProps>
              </a:ext>
              <a:ext uri="{28A0092B-C50C-407E-A947-70E740481C1C}">
                <a14:useLocalDpi xmlns:a14="http://schemas.microsoft.com/office/drawing/2010/main" val="0"/>
              </a:ext>
            </a:extLst>
          </a:blip>
          <a:srcRect l="6671" t="-4021" r="5688"/>
          <a:stretch/>
        </p:blipFill>
        <p:spPr bwMode="auto">
          <a:xfrm>
            <a:off x="1367589" y="1934426"/>
            <a:ext cx="6639697" cy="4724400"/>
          </a:xfrm>
          <a:prstGeom prst="rect">
            <a:avLst/>
          </a:prstGeom>
          <a:ln>
            <a:noFill/>
          </a:ln>
          <a:effectLst>
            <a:softEdge rad="3175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8" name="Text Box 16"/>
          <p:cNvSpPr txBox="1">
            <a:spLocks noChangeArrowheads="1"/>
          </p:cNvSpPr>
          <p:nvPr/>
        </p:nvSpPr>
        <p:spPr bwMode="auto">
          <a:xfrm>
            <a:off x="152398" y="1524000"/>
            <a:ext cx="883920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1 John 1:9</a:t>
            </a:r>
          </a:p>
        </p:txBody>
      </p:sp>
      <p:sp>
        <p:nvSpPr>
          <p:cNvPr id="13329" name="Text Box 17"/>
          <p:cNvSpPr txBox="1">
            <a:spLocks noChangeArrowheads="1"/>
          </p:cNvSpPr>
          <p:nvPr/>
        </p:nvSpPr>
        <p:spPr bwMode="auto">
          <a:xfrm>
            <a:off x="152399" y="472750"/>
            <a:ext cx="8775031"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Matthew 5:16</a:t>
            </a:r>
            <a:b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b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Ephesians 4:22-30</a:t>
            </a:r>
          </a:p>
        </p:txBody>
      </p:sp>
      <p:grpSp>
        <p:nvGrpSpPr>
          <p:cNvPr id="10" name="Group 9"/>
          <p:cNvGrpSpPr/>
          <p:nvPr/>
        </p:nvGrpSpPr>
        <p:grpSpPr>
          <a:xfrm>
            <a:off x="1786251" y="4267200"/>
            <a:ext cx="2590800" cy="1219200"/>
            <a:chOff x="2667000" y="4419600"/>
            <a:chExt cx="1295400" cy="1219200"/>
          </a:xfrm>
        </p:grpSpPr>
        <p:sp>
          <p:nvSpPr>
            <p:cNvPr id="2" name="Oval 1"/>
            <p:cNvSpPr/>
            <p:nvPr/>
          </p:nvSpPr>
          <p:spPr>
            <a:xfrm>
              <a:off x="2667000" y="4419600"/>
              <a:ext cx="1219200" cy="1219200"/>
            </a:xfrm>
            <a:prstGeom prst="ellipse">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endParaRPr>
            </a:p>
          </p:txBody>
        </p:sp>
        <p:sp>
          <p:nvSpPr>
            <p:cNvPr id="8211" name="Text Box 10"/>
            <p:cNvSpPr txBox="1">
              <a:spLocks noChangeArrowheads="1"/>
            </p:cNvSpPr>
            <p:nvPr/>
          </p:nvSpPr>
          <p:spPr bwMode="auto">
            <a:xfrm>
              <a:off x="2895600" y="4921250"/>
              <a:ext cx="10668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Pride</a:t>
              </a:r>
            </a:p>
          </p:txBody>
        </p:sp>
      </p:grpSp>
      <p:grpSp>
        <p:nvGrpSpPr>
          <p:cNvPr id="9" name="Group 8"/>
          <p:cNvGrpSpPr/>
          <p:nvPr/>
        </p:nvGrpSpPr>
        <p:grpSpPr>
          <a:xfrm>
            <a:off x="2163655" y="5382065"/>
            <a:ext cx="2183344" cy="1098550"/>
            <a:chOff x="2916875" y="5534465"/>
            <a:chExt cx="1091672" cy="1098550"/>
          </a:xfrm>
        </p:grpSpPr>
        <p:sp>
          <p:nvSpPr>
            <p:cNvPr id="4" name="Rounded Rectangle 3"/>
            <p:cNvSpPr/>
            <p:nvPr/>
          </p:nvSpPr>
          <p:spPr>
            <a:xfrm>
              <a:off x="3048000" y="5534465"/>
              <a:ext cx="960547" cy="1098550"/>
            </a:xfrm>
            <a:prstGeom prst="roundRect">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endParaRPr>
            </a:p>
          </p:txBody>
        </p:sp>
        <p:sp>
          <p:nvSpPr>
            <p:cNvPr id="8205" name="Text Box 9"/>
            <p:cNvSpPr txBox="1">
              <a:spLocks noChangeArrowheads="1"/>
            </p:cNvSpPr>
            <p:nvPr/>
          </p:nvSpPr>
          <p:spPr bwMode="auto">
            <a:xfrm>
              <a:off x="2916875" y="5959915"/>
              <a:ext cx="9329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Lust</a:t>
              </a:r>
            </a:p>
          </p:txBody>
        </p:sp>
      </p:grpSp>
      <p:grpSp>
        <p:nvGrpSpPr>
          <p:cNvPr id="11" name="Group 10"/>
          <p:cNvGrpSpPr/>
          <p:nvPr/>
        </p:nvGrpSpPr>
        <p:grpSpPr>
          <a:xfrm>
            <a:off x="5122958" y="4114800"/>
            <a:ext cx="2286000" cy="1098550"/>
            <a:chOff x="5516453" y="4267200"/>
            <a:chExt cx="1143000" cy="1098550"/>
          </a:xfrm>
        </p:grpSpPr>
        <p:sp>
          <p:nvSpPr>
            <p:cNvPr id="25" name="Rounded Rectangle 24"/>
            <p:cNvSpPr/>
            <p:nvPr/>
          </p:nvSpPr>
          <p:spPr>
            <a:xfrm>
              <a:off x="5516453" y="4267200"/>
              <a:ext cx="960547" cy="1098550"/>
            </a:xfrm>
            <a:prstGeom prst="roundRect">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endParaRPr>
            </a:p>
          </p:txBody>
        </p:sp>
        <p:sp>
          <p:nvSpPr>
            <p:cNvPr id="8209" name="Text Box 11"/>
            <p:cNvSpPr txBox="1">
              <a:spLocks noChangeArrowheads="1"/>
            </p:cNvSpPr>
            <p:nvPr/>
          </p:nvSpPr>
          <p:spPr bwMode="auto">
            <a:xfrm>
              <a:off x="5592653" y="4664075"/>
              <a:ext cx="10668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Anger</a:t>
              </a:r>
            </a:p>
          </p:txBody>
        </p:sp>
      </p:grpSp>
      <p:grpSp>
        <p:nvGrpSpPr>
          <p:cNvPr id="12" name="Group 11"/>
          <p:cNvGrpSpPr/>
          <p:nvPr/>
        </p:nvGrpSpPr>
        <p:grpSpPr>
          <a:xfrm>
            <a:off x="3913987" y="4651815"/>
            <a:ext cx="4044464" cy="1600200"/>
            <a:chOff x="5597768" y="4804215"/>
            <a:chExt cx="2022232" cy="1600200"/>
          </a:xfrm>
        </p:grpSpPr>
        <p:sp>
          <p:nvSpPr>
            <p:cNvPr id="7" name="Isosceles Triangle 6"/>
            <p:cNvSpPr/>
            <p:nvPr/>
          </p:nvSpPr>
          <p:spPr>
            <a:xfrm>
              <a:off x="5597768" y="4804215"/>
              <a:ext cx="2022232" cy="1600200"/>
            </a:xfrm>
            <a:prstGeom prst="triangle">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endParaRPr>
            </a:p>
          </p:txBody>
        </p:sp>
        <p:sp>
          <p:nvSpPr>
            <p:cNvPr id="8207" name="Text Box 14"/>
            <p:cNvSpPr txBox="1">
              <a:spLocks noChangeArrowheads="1"/>
            </p:cNvSpPr>
            <p:nvPr/>
          </p:nvSpPr>
          <p:spPr bwMode="auto">
            <a:xfrm>
              <a:off x="5926775" y="5681706"/>
              <a:ext cx="15621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Cheating</a:t>
              </a:r>
            </a:p>
          </p:txBody>
        </p:sp>
      </p:grpSp>
    </p:spTree>
    <p:custDataLst>
      <p:tags r:id="rId1"/>
    </p:custDataLst>
    <p:extLst>
      <p:ext uri="{BB962C8B-B14F-4D97-AF65-F5344CB8AC3E}">
        <p14:creationId xmlns:p14="http://schemas.microsoft.com/office/powerpoint/2010/main" val="702697192"/>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329"/>
                                        </p:tgtEl>
                                        <p:attrNameLst>
                                          <p:attrName>style.visibility</p:attrName>
                                        </p:attrNameLst>
                                      </p:cBhvr>
                                      <p:to>
                                        <p:strVal val="visible"/>
                                      </p:to>
                                    </p:set>
                                    <p:anim calcmode="lin" valueType="num">
                                      <p:cBhvr>
                                        <p:cTn id="7" dur="1000" fill="hold"/>
                                        <p:tgtEl>
                                          <p:spTgt spid="13329"/>
                                        </p:tgtEl>
                                        <p:attrNameLst>
                                          <p:attrName>ppt_w</p:attrName>
                                        </p:attrNameLst>
                                      </p:cBhvr>
                                      <p:tavLst>
                                        <p:tav tm="0">
                                          <p:val>
                                            <p:strVal val="#ppt_w*0.70"/>
                                          </p:val>
                                        </p:tav>
                                        <p:tav tm="100000">
                                          <p:val>
                                            <p:strVal val="#ppt_w"/>
                                          </p:val>
                                        </p:tav>
                                      </p:tavLst>
                                    </p:anim>
                                    <p:anim calcmode="lin" valueType="num">
                                      <p:cBhvr>
                                        <p:cTn id="8" dur="1000" fill="hold"/>
                                        <p:tgtEl>
                                          <p:spTgt spid="13329"/>
                                        </p:tgtEl>
                                        <p:attrNameLst>
                                          <p:attrName>ppt_h</p:attrName>
                                        </p:attrNameLst>
                                      </p:cBhvr>
                                      <p:tavLst>
                                        <p:tav tm="0">
                                          <p:val>
                                            <p:strVal val="#ppt_h"/>
                                          </p:val>
                                        </p:tav>
                                        <p:tav tm="100000">
                                          <p:val>
                                            <p:strVal val="#ppt_h"/>
                                          </p:val>
                                        </p:tav>
                                      </p:tavLst>
                                    </p:anim>
                                    <p:animEffect transition="in" filter="fade">
                                      <p:cBhvr>
                                        <p:cTn id="9" dur="1000"/>
                                        <p:tgtEl>
                                          <p:spTgt spid="1332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500" fill="hold"/>
                                        <p:tgtEl>
                                          <p:spTgt spid="12"/>
                                        </p:tgtEl>
                                        <p:attrNameLst>
                                          <p:attrName>ppt_w</p:attrName>
                                        </p:attrNameLst>
                                      </p:cBhvr>
                                      <p:tavLst>
                                        <p:tav tm="0">
                                          <p:val>
                                            <p:fltVal val="0"/>
                                          </p:val>
                                        </p:tav>
                                        <p:tav tm="100000">
                                          <p:val>
                                            <p:strVal val="#ppt_w"/>
                                          </p:val>
                                        </p:tav>
                                      </p:tavLst>
                                    </p:anim>
                                    <p:anim calcmode="lin" valueType="num">
                                      <p:cBhvr>
                                        <p:cTn id="15" dur="500" fill="hold"/>
                                        <p:tgtEl>
                                          <p:spTgt spid="12"/>
                                        </p:tgtEl>
                                        <p:attrNameLst>
                                          <p:attrName>ppt_h</p:attrName>
                                        </p:attrNameLst>
                                      </p:cBhvr>
                                      <p:tavLst>
                                        <p:tav tm="0">
                                          <p:val>
                                            <p:fltVal val="0"/>
                                          </p:val>
                                        </p:tav>
                                        <p:tav tm="100000">
                                          <p:val>
                                            <p:strVal val="#ppt_h"/>
                                          </p:val>
                                        </p:tav>
                                      </p:tavLst>
                                    </p:anim>
                                    <p:animEffect transition="in" filter="fade">
                                      <p:cBhvr>
                                        <p:cTn id="16" dur="500"/>
                                        <p:tgtEl>
                                          <p:spTgt spid="12"/>
                                        </p:tgtEl>
                                      </p:cBhvr>
                                    </p:animEffect>
                                  </p:childTnLst>
                                </p:cTn>
                              </p:par>
                            </p:childTnLst>
                          </p:cTn>
                        </p:par>
                        <p:par>
                          <p:cTn id="17" fill="hold">
                            <p:stCondLst>
                              <p:cond delay="500"/>
                            </p:stCondLst>
                            <p:childTnLst>
                              <p:par>
                                <p:cTn id="18" presetID="53" presetClass="entr" presetSubtype="16" fill="hold" nodeType="afterEffect">
                                  <p:stCondLst>
                                    <p:cond delay="5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animEffect transition="in" filter="fade">
                                      <p:cBhvr>
                                        <p:cTn id="22" dur="500"/>
                                        <p:tgtEl>
                                          <p:spTgt spid="11"/>
                                        </p:tgtEl>
                                      </p:cBhvr>
                                    </p:animEffect>
                                  </p:childTnLst>
                                </p:cTn>
                              </p:par>
                            </p:childTnLst>
                          </p:cTn>
                        </p:par>
                        <p:par>
                          <p:cTn id="23" fill="hold">
                            <p:stCondLst>
                              <p:cond delay="1500"/>
                            </p:stCondLst>
                            <p:childTnLst>
                              <p:par>
                                <p:cTn id="24" presetID="53" presetClass="entr" presetSubtype="16" fill="hold" nodeType="afterEffect">
                                  <p:stCondLst>
                                    <p:cond delay="50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childTnLst>
                          </p:cTn>
                        </p:par>
                        <p:par>
                          <p:cTn id="29" fill="hold">
                            <p:stCondLst>
                              <p:cond delay="2500"/>
                            </p:stCondLst>
                            <p:childTnLst>
                              <p:par>
                                <p:cTn id="30" presetID="53" presetClass="entr" presetSubtype="16" fill="hold" nodeType="afterEffect">
                                  <p:stCondLst>
                                    <p:cond delay="50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13328"/>
                                        </p:tgtEl>
                                        <p:attrNameLst>
                                          <p:attrName>style.visibility</p:attrName>
                                        </p:attrNameLst>
                                      </p:cBhvr>
                                      <p:to>
                                        <p:strVal val="visible"/>
                                      </p:to>
                                    </p:set>
                                    <p:anim calcmode="lin" valueType="num">
                                      <p:cBhvr>
                                        <p:cTn id="39" dur="1000" fill="hold"/>
                                        <p:tgtEl>
                                          <p:spTgt spid="13328"/>
                                        </p:tgtEl>
                                        <p:attrNameLst>
                                          <p:attrName>ppt_w</p:attrName>
                                        </p:attrNameLst>
                                      </p:cBhvr>
                                      <p:tavLst>
                                        <p:tav tm="0">
                                          <p:val>
                                            <p:strVal val="#ppt_w*0.70"/>
                                          </p:val>
                                        </p:tav>
                                        <p:tav tm="100000">
                                          <p:val>
                                            <p:strVal val="#ppt_w"/>
                                          </p:val>
                                        </p:tav>
                                      </p:tavLst>
                                    </p:anim>
                                    <p:anim calcmode="lin" valueType="num">
                                      <p:cBhvr>
                                        <p:cTn id="40" dur="1000" fill="hold"/>
                                        <p:tgtEl>
                                          <p:spTgt spid="13328"/>
                                        </p:tgtEl>
                                        <p:attrNameLst>
                                          <p:attrName>ppt_h</p:attrName>
                                        </p:attrNameLst>
                                      </p:cBhvr>
                                      <p:tavLst>
                                        <p:tav tm="0">
                                          <p:val>
                                            <p:strVal val="#ppt_h"/>
                                          </p:val>
                                        </p:tav>
                                        <p:tav tm="100000">
                                          <p:val>
                                            <p:strVal val="#ppt_h"/>
                                          </p:val>
                                        </p:tav>
                                      </p:tavLst>
                                    </p:anim>
                                    <p:animEffect transition="in" filter="fade">
                                      <p:cBhvr>
                                        <p:cTn id="41" dur="1000"/>
                                        <p:tgtEl>
                                          <p:spTgt spid="13328"/>
                                        </p:tgtEl>
                                      </p:cBhvr>
                                    </p:animEffect>
                                  </p:childTnLst>
                                </p:cTn>
                              </p:par>
                            </p:childTnLst>
                          </p:cTn>
                        </p:par>
                        <p:par>
                          <p:cTn id="42" fill="hold">
                            <p:stCondLst>
                              <p:cond delay="1000"/>
                            </p:stCondLst>
                            <p:childTnLst>
                              <p:par>
                                <p:cTn id="43" presetID="10" presetClass="exit" presetSubtype="0" fill="hold" nodeType="afterEffect">
                                  <p:stCondLst>
                                    <p:cond delay="0"/>
                                  </p:stCondLst>
                                  <p:childTnLst>
                                    <p:animEffect transition="out" filter="fade">
                                      <p:cBhvr>
                                        <p:cTn id="44" dur="2000"/>
                                        <p:tgtEl>
                                          <p:spTgt spid="12"/>
                                        </p:tgtEl>
                                      </p:cBhvr>
                                    </p:animEffect>
                                    <p:set>
                                      <p:cBhvr>
                                        <p:cTn id="45" dur="1" fill="hold">
                                          <p:stCondLst>
                                            <p:cond delay="1999"/>
                                          </p:stCondLst>
                                        </p:cTn>
                                        <p:tgtEl>
                                          <p:spTgt spid="12"/>
                                        </p:tgtEl>
                                        <p:attrNameLst>
                                          <p:attrName>style.visibility</p:attrName>
                                        </p:attrNameLst>
                                      </p:cBhvr>
                                      <p:to>
                                        <p:strVal val="hidden"/>
                                      </p:to>
                                    </p:set>
                                  </p:childTnLst>
                                </p:cTn>
                              </p:par>
                            </p:childTnLst>
                          </p:cTn>
                        </p:par>
                        <p:par>
                          <p:cTn id="46" fill="hold">
                            <p:stCondLst>
                              <p:cond delay="3000"/>
                            </p:stCondLst>
                            <p:childTnLst>
                              <p:par>
                                <p:cTn id="47" presetID="10" presetClass="exit" presetSubtype="0" fill="hold" nodeType="afterEffect">
                                  <p:stCondLst>
                                    <p:cond delay="0"/>
                                  </p:stCondLst>
                                  <p:childTnLst>
                                    <p:animEffect transition="out" filter="fade">
                                      <p:cBhvr>
                                        <p:cTn id="48" dur="2000"/>
                                        <p:tgtEl>
                                          <p:spTgt spid="9"/>
                                        </p:tgtEl>
                                      </p:cBhvr>
                                    </p:animEffect>
                                    <p:set>
                                      <p:cBhvr>
                                        <p:cTn id="49" dur="1" fill="hold">
                                          <p:stCondLst>
                                            <p:cond delay="1999"/>
                                          </p:stCondLst>
                                        </p:cTn>
                                        <p:tgtEl>
                                          <p:spTgt spid="9"/>
                                        </p:tgtEl>
                                        <p:attrNameLst>
                                          <p:attrName>style.visibility</p:attrName>
                                        </p:attrNameLst>
                                      </p:cBhvr>
                                      <p:to>
                                        <p:strVal val="hidden"/>
                                      </p:to>
                                    </p:set>
                                  </p:childTnLst>
                                </p:cTn>
                              </p:par>
                            </p:childTnLst>
                          </p:cTn>
                        </p:par>
                        <p:par>
                          <p:cTn id="50" fill="hold">
                            <p:stCondLst>
                              <p:cond delay="5000"/>
                            </p:stCondLst>
                            <p:childTnLst>
                              <p:par>
                                <p:cTn id="51" presetID="10" presetClass="exit" presetSubtype="0" fill="hold" nodeType="afterEffect">
                                  <p:stCondLst>
                                    <p:cond delay="0"/>
                                  </p:stCondLst>
                                  <p:childTnLst>
                                    <p:animEffect transition="out" filter="fade">
                                      <p:cBhvr>
                                        <p:cTn id="52" dur="2000"/>
                                        <p:tgtEl>
                                          <p:spTgt spid="11"/>
                                        </p:tgtEl>
                                      </p:cBhvr>
                                    </p:animEffect>
                                    <p:set>
                                      <p:cBhvr>
                                        <p:cTn id="53" dur="1" fill="hold">
                                          <p:stCondLst>
                                            <p:cond delay="1999"/>
                                          </p:stCondLst>
                                        </p:cTn>
                                        <p:tgtEl>
                                          <p:spTgt spid="11"/>
                                        </p:tgtEl>
                                        <p:attrNameLst>
                                          <p:attrName>style.visibility</p:attrName>
                                        </p:attrNameLst>
                                      </p:cBhvr>
                                      <p:to>
                                        <p:strVal val="hidden"/>
                                      </p:to>
                                    </p:set>
                                  </p:childTnLst>
                                </p:cTn>
                              </p:par>
                            </p:childTnLst>
                          </p:cTn>
                        </p:par>
                        <p:par>
                          <p:cTn id="54" fill="hold">
                            <p:stCondLst>
                              <p:cond delay="7000"/>
                            </p:stCondLst>
                            <p:childTnLst>
                              <p:par>
                                <p:cTn id="55" presetID="10" presetClass="exit" presetSubtype="0" fill="hold" nodeType="afterEffect">
                                  <p:stCondLst>
                                    <p:cond delay="0"/>
                                  </p:stCondLst>
                                  <p:childTnLst>
                                    <p:animEffect transition="out" filter="fade">
                                      <p:cBhvr>
                                        <p:cTn id="56" dur="2000"/>
                                        <p:tgtEl>
                                          <p:spTgt spid="10"/>
                                        </p:tgtEl>
                                      </p:cBhvr>
                                    </p:animEffect>
                                    <p:set>
                                      <p:cBhvr>
                                        <p:cTn id="57" dur="1" fill="hold">
                                          <p:stCondLst>
                                            <p:cond delay="1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8" grpId="0"/>
      <p:bldP spid="13329"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4E76B505-F7B6-45B3-B691-421662820CB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4000" b="1" kern="0" dirty="0">
                <a:solidFill>
                  <a:srgbClr val="FFFFFF"/>
                </a:solidFill>
                <a:effectLst>
                  <a:glow rad="228600">
                    <a:srgbClr val="000000"/>
                  </a:glow>
                </a:effectLst>
                <a:latin typeface="Arial"/>
                <a:cs typeface="Arial"/>
              </a:rPr>
              <a:t>2. By the Pharisees and Herodians</a:t>
            </a:r>
            <a:endParaRPr kumimoji="0" lang="en-US" sz="4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a:solidFill>
                  <a:srgbClr val="FFFFFF"/>
                </a:solidFill>
                <a:effectLst>
                  <a:outerShdw blurRad="38100" dist="38100" dir="2700000" algn="tl">
                    <a:srgbClr val="000000"/>
                  </a:outerShdw>
                </a:effectLst>
                <a:latin typeface="Arial"/>
                <a:ea typeface="ＭＳ Ｐゴシック" charset="0"/>
                <a:cs typeface="Arial"/>
              </a:rPr>
              <a:t>§ 144</a:t>
            </a:r>
          </a:p>
          <a:p>
            <a:pPr lvl="0" algn="ctr" defTabSz="914400" fontAlgn="base">
              <a:spcBef>
                <a:spcPct val="20000"/>
              </a:spcBef>
              <a:buClr>
                <a:srgbClr val="FFCC00"/>
              </a:buClr>
              <a:buSzPct val="70000"/>
              <a:defRPr/>
            </a:pPr>
            <a:r>
              <a:rPr lang="de-DE" sz="2800" b="1" i="1" kern="0">
                <a:solidFill>
                  <a:srgbClr val="FFFFFF"/>
                </a:solidFill>
                <a:effectLst>
                  <a:outerShdw blurRad="38100" dist="38100" dir="2700000" algn="tl">
                    <a:srgbClr val="000000"/>
                  </a:outerShdw>
                </a:effectLst>
                <a:latin typeface="Arial"/>
                <a:ea typeface="ＭＳ Ｐゴシック" charset="0"/>
                <a:cs typeface="Arial"/>
              </a:rPr>
              <a:t>Matthew 22:15-22; Mark 12:13-17; Luke 20:20-26</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defRPr/>
            </a:pPr>
            <a:r>
              <a:rPr lang="en-US" sz="3200" b="1" kern="0" dirty="0">
                <a:solidFill>
                  <a:srgbClr val="FFFFFF"/>
                </a:solidFill>
                <a:effectLst>
                  <a:glow rad="228600">
                    <a:srgbClr val="220011"/>
                  </a:glow>
                </a:effectLst>
                <a:latin typeface="Arial"/>
                <a:ea typeface="ＭＳ Ｐゴシック" charset="0"/>
                <a:cs typeface="Arial"/>
              </a:rPr>
              <a:t>Jesus teaches allegiance first to God but also to the Romans, thus not alienating him from Israel nor inciting rebellion against Rome</a:t>
            </a:r>
          </a:p>
        </p:txBody>
      </p:sp>
    </p:spTree>
    <p:extLst>
      <p:ext uri="{BB962C8B-B14F-4D97-AF65-F5344CB8AC3E}">
        <p14:creationId xmlns:p14="http://schemas.microsoft.com/office/powerpoint/2010/main" val="132449582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7504" y="0"/>
            <a:ext cx="6984776" cy="6804038"/>
          </a:xfrm>
          <a:prstGeom prst="rect">
            <a:avLst/>
          </a:prstGeom>
        </p:spPr>
      </p:pic>
      <p:sp>
        <p:nvSpPr>
          <p:cNvPr id="3" name="Title 2"/>
          <p:cNvSpPr>
            <a:spLocks noGrp="1"/>
          </p:cNvSpPr>
          <p:nvPr>
            <p:ph type="title" idx="4294967295"/>
          </p:nvPr>
        </p:nvSpPr>
        <p:spPr>
          <a:xfrm>
            <a:off x="0" y="3356992"/>
            <a:ext cx="2987824" cy="1728192"/>
          </a:xfrm>
          <a:solidFill>
            <a:schemeClr val="bg1"/>
          </a:solidFill>
        </p:spPr>
        <p:txBody>
          <a:bodyPr/>
          <a:lstStyle/>
          <a:p>
            <a:pPr algn="l"/>
            <a:r>
              <a:rPr lang="en-US" b="1"/>
              <a:t>A Silver</a:t>
            </a:r>
            <a:r>
              <a:rPr lang="en-US" b="1" baseline="0"/>
              <a:t> Denarius</a:t>
            </a:r>
            <a:endParaRPr lang="en-US" b="1"/>
          </a:p>
        </p:txBody>
      </p:sp>
      <p:sp>
        <p:nvSpPr>
          <p:cNvPr id="4" name="Title 2"/>
          <p:cNvSpPr txBox="1">
            <a:spLocks/>
          </p:cNvSpPr>
          <p:nvPr/>
        </p:nvSpPr>
        <p:spPr bwMode="auto">
          <a:xfrm>
            <a:off x="5940152" y="6453336"/>
            <a:ext cx="3203848" cy="397768"/>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a:ea typeface="Osaka"/>
              </a:rPr>
              <a:t>Logos Bible Software</a:t>
            </a:r>
          </a:p>
        </p:txBody>
      </p:sp>
      <p:sp>
        <p:nvSpPr>
          <p:cNvPr id="5" name="Title 2"/>
          <p:cNvSpPr txBox="1">
            <a:spLocks/>
          </p:cNvSpPr>
          <p:nvPr/>
        </p:nvSpPr>
        <p:spPr bwMode="auto">
          <a:xfrm>
            <a:off x="4067944" y="44624"/>
            <a:ext cx="5098297" cy="2232248"/>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Osaka"/>
              </a:rPr>
              <a:t>SILVER DENARIUS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a:ea typeface="Osaka"/>
              </a:rPr>
              <a:t>The denarius was considered a fair day</a:t>
            </a:r>
            <a:r>
              <a:rPr kumimoji="0" lang="mr-IN" sz="1400" b="0" i="0" u="none" strike="noStrike" kern="1200" cap="none" spc="0" normalizeH="0" baseline="0" noProof="0">
                <a:ln>
                  <a:noFill/>
                </a:ln>
                <a:solidFill>
                  <a:srgbClr val="000000"/>
                </a:solidFill>
                <a:effectLst/>
                <a:uLnTx/>
                <a:uFillTx/>
                <a:latin typeface="Arial"/>
                <a:ea typeface="Osaka"/>
              </a:rPr>
              <a:t>'</a:t>
            </a:r>
            <a:r>
              <a:rPr kumimoji="0" lang="en-US" sz="1400" b="0" i="0" u="none" strike="noStrike" kern="1200" cap="none" spc="0" normalizeH="0" baseline="0" noProof="0">
                <a:ln>
                  <a:noFill/>
                </a:ln>
                <a:solidFill>
                  <a:srgbClr val="000000"/>
                </a:solidFill>
                <a:effectLst/>
                <a:uLnTx/>
                <a:uFillTx/>
                <a:latin typeface="Arial"/>
                <a:ea typeface="Osaka"/>
              </a:rPr>
              <a:t>s pay for a common labor in the first century. Jesus asked to see this coin when asked if it were lawful to pay taxes to Caesar (Matt 22:18).</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Osaka"/>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Osaka"/>
              </a:rPr>
              <a:t>What one coin could buy: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a:ea typeface="Osaka"/>
              </a:rPr>
              <a:t>15 lbs. of wheat (in a basket)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Osaka"/>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Osaka"/>
              </a:rPr>
              <a:t>Translation of coin text: </a:t>
            </a:r>
            <a:r>
              <a:rPr kumimoji="0" lang="mr-IN" sz="1400" b="0" i="0" u="none" strike="noStrike" kern="1200" cap="none" spc="0" normalizeH="0" baseline="0" noProof="0">
                <a:ln>
                  <a:noFill/>
                </a:ln>
                <a:solidFill>
                  <a:srgbClr val="000000"/>
                </a:solidFill>
                <a:effectLst/>
                <a:uLnTx/>
                <a:uFillTx/>
                <a:latin typeface="Arial"/>
                <a:ea typeface="Osaka"/>
              </a:rPr>
              <a:t>"</a:t>
            </a:r>
            <a:r>
              <a:rPr kumimoji="0" lang="en-US" sz="1400" b="0" i="0" u="none" strike="noStrike" kern="1200" cap="none" spc="0" normalizeH="0" baseline="0" noProof="0">
                <a:ln>
                  <a:noFill/>
                </a:ln>
                <a:solidFill>
                  <a:srgbClr val="000000"/>
                </a:solidFill>
                <a:effectLst/>
                <a:uLnTx/>
                <a:uFillTx/>
                <a:latin typeface="Arial"/>
                <a:ea typeface="Osaka"/>
              </a:rPr>
              <a:t>Tiberius Caesar, son of the divine [Augustus], [himself now] Augustus</a:t>
            </a:r>
            <a:r>
              <a:rPr kumimoji="0" lang="mr-IN" sz="1400" b="0" i="0" u="none" strike="noStrike" kern="1200" cap="none" spc="0" normalizeH="0" baseline="0" noProof="0">
                <a:ln>
                  <a:noFill/>
                </a:ln>
                <a:solidFill>
                  <a:srgbClr val="000000"/>
                </a:solidFill>
                <a:effectLst/>
                <a:uLnTx/>
                <a:uFillTx/>
                <a:latin typeface="Arial"/>
                <a:ea typeface="Osaka"/>
              </a:rPr>
              <a:t>"</a:t>
            </a:r>
            <a:endParaRPr kumimoji="0" lang="en-US" sz="1400" b="1" i="0" u="none" strike="noStrike" kern="1200" cap="none" spc="0" normalizeH="0" baseline="0" noProof="0">
              <a:ln>
                <a:noFill/>
              </a:ln>
              <a:solidFill>
                <a:srgbClr val="000000"/>
              </a:solidFill>
              <a:effectLst/>
              <a:uLnTx/>
              <a:uFillTx/>
              <a:latin typeface="Arial"/>
              <a:ea typeface="Osaka"/>
            </a:endParaRPr>
          </a:p>
        </p:txBody>
      </p:sp>
      <p:sp>
        <p:nvSpPr>
          <p:cNvPr id="8" name="Rounded Rectangle 7">
            <a:extLst>
              <a:ext uri="{FF2B5EF4-FFF2-40B4-BE49-F238E27FC236}">
                <a16:creationId xmlns:a16="http://schemas.microsoft.com/office/drawing/2014/main" id="{CCC66353-6FB3-5F47-B6F2-5F01CE4280DA}"/>
              </a:ext>
            </a:extLst>
          </p:cNvPr>
          <p:cNvSpPr/>
          <p:nvPr/>
        </p:nvSpPr>
        <p:spPr bwMode="auto">
          <a:xfrm rot="21014827">
            <a:off x="4421041" y="5940809"/>
            <a:ext cx="864096" cy="370003"/>
          </a:xfrm>
          <a:prstGeom prst="round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12" charset="0"/>
              <a:ea typeface="ＭＳ Ｐゴシック" pitchFamily="-112" charset="-128"/>
              <a:cs typeface="ＭＳ Ｐゴシック" pitchFamily="-112" charset="-128"/>
            </a:endParaRPr>
          </a:p>
        </p:txBody>
      </p:sp>
      <p:sp>
        <p:nvSpPr>
          <p:cNvPr id="6" name="Title 2"/>
          <p:cNvSpPr txBox="1">
            <a:spLocks/>
          </p:cNvSpPr>
          <p:nvPr/>
        </p:nvSpPr>
        <p:spPr bwMode="auto">
          <a:xfrm>
            <a:off x="0" y="5013176"/>
            <a:ext cx="4572000" cy="1656184"/>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Osaka"/>
              </a:rPr>
              <a:t>When the Pharisees asked Jesus if it was lawful to pay taxes to Caesar, Jesus asked to see a coin for the tax. They gave him a denarius like this. The motto on this coin proclaims Tiberius to be the son of the divine Caesar who preceded him. Jesus, the true Son of God, would have recognized the irony of Tiberius</a:t>
            </a:r>
            <a:r>
              <a:rPr kumimoji="0" lang="mr-IN" sz="1400" b="0" i="0" u="none" strike="noStrike" kern="1200" cap="none" spc="0" normalizeH="0" baseline="0" noProof="0" dirty="0">
                <a:ln>
                  <a:noFill/>
                </a:ln>
                <a:solidFill>
                  <a:srgbClr val="000000"/>
                </a:solidFill>
                <a:effectLst/>
                <a:uLnTx/>
                <a:uFillTx/>
                <a:latin typeface="Arial"/>
                <a:ea typeface="Osaka"/>
              </a:rPr>
              <a:t>'</a:t>
            </a:r>
            <a:r>
              <a:rPr kumimoji="0" lang="en-US" sz="1400" b="0" i="0" u="none" strike="noStrike" kern="1200" cap="none" spc="0" normalizeH="0" baseline="0" noProof="0" dirty="0">
                <a:ln>
                  <a:noFill/>
                </a:ln>
                <a:solidFill>
                  <a:srgbClr val="000000"/>
                </a:solidFill>
                <a:effectLst/>
                <a:uLnTx/>
                <a:uFillTx/>
                <a:latin typeface="Arial"/>
                <a:ea typeface="Osaka"/>
              </a:rPr>
              <a:t>s claim (Matt 22:17-22; Mark 12:14-17; Luke 20:21-26).</a:t>
            </a:r>
            <a:endParaRPr kumimoji="0" lang="en-US" sz="1200" b="0" i="0" u="none" strike="noStrike" kern="1200" cap="none" spc="0" normalizeH="0" baseline="0" noProof="0" dirty="0">
              <a:ln>
                <a:noFill/>
              </a:ln>
              <a:solidFill>
                <a:srgbClr val="000000"/>
              </a:solidFill>
              <a:effectLst/>
              <a:uLnTx/>
              <a:uFillTx/>
              <a:latin typeface="Arial"/>
              <a:ea typeface="Osaka"/>
            </a:endParaRPr>
          </a:p>
        </p:txBody>
      </p:sp>
    </p:spTree>
    <p:extLst>
      <p:ext uri="{BB962C8B-B14F-4D97-AF65-F5344CB8AC3E}">
        <p14:creationId xmlns:p14="http://schemas.microsoft.com/office/powerpoint/2010/main" val="74773405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1BB9A269-49A9-485B-83E0-C488BAF841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000" b="1" kern="0" dirty="0">
                <a:solidFill>
                  <a:srgbClr val="FFFFFF"/>
                </a:solidFill>
                <a:effectLst>
                  <a:glow rad="228600">
                    <a:srgbClr val="000000"/>
                  </a:glow>
                </a:effectLst>
                <a:latin typeface="Arial"/>
                <a:cs typeface="Arial"/>
              </a:rPr>
              <a:t>3. By the Sadducees</a:t>
            </a:r>
            <a:endParaRPr kumimoji="0" lang="en-US" sz="4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145</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22:23-33; Mark 12:18-27; Luke 20:27-40</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132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US" sz="3200" b="1" kern="0" dirty="0">
                <a:solidFill>
                  <a:srgbClr val="FFFFFF"/>
                </a:solidFill>
                <a:effectLst>
                  <a:glow rad="228600">
                    <a:srgbClr val="220011"/>
                  </a:glow>
                </a:effectLst>
                <a:latin typeface="Arial"/>
                <a:ea typeface="ＭＳ Ｐゴシック" charset="0"/>
                <a:cs typeface="Arial"/>
              </a:rPr>
              <a:t>Jesus affirms the resurrection of patriarchs to take part in the Abrahamic promises to defeat  the disbelieving and cunning Sadducees</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331544254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"If one of your countrymen becomes poor and sells some of his property, his nearest relative is to come and redeem what his countryman has sold."         </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Leviticus 25:25 (NIV)</a:t>
            </a: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56323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"If brothers are living together and one of them dies without a son, his widow must not marry outside the family. Her husband</a:t>
            </a:r>
            <a:r>
              <a:rPr kumimoji="0" lang="fr-FR" altLang="ja-JP"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s brother shall take her and marry her and fulfill the duty of a brother-in-law to her.  The first son she bears shall carry on the name of the dead brother so that his name will not be blotted out from Israel."           </a:t>
            </a: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Deuteronomy 25:5-6 (NIV)</a:t>
            </a: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58169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"That same day the Sadducees, who say there is no resurrection, came to him with a question. </a:t>
            </a:r>
            <a:r>
              <a:rPr kumimoji="0" lang="en-US" sz="3600" b="1" i="1" u="none" strike="noStrike" kern="1200" cap="none" spc="0" normalizeH="0" baseline="30000" noProof="0" dirty="0">
                <a:ln>
                  <a:noFill/>
                </a:ln>
                <a:solidFill>
                  <a:srgbClr val="FFFFFF"/>
                </a:solidFill>
                <a:effectLst>
                  <a:glow rad="101600">
                    <a:srgbClr val="000000"/>
                  </a:glow>
                </a:effectLst>
                <a:uLnTx/>
                <a:uFillTx/>
                <a:latin typeface="Arial"/>
                <a:ea typeface="ＭＳ Ｐゴシック" charset="0"/>
                <a:cs typeface="Arial"/>
              </a:rPr>
              <a:t> </a:t>
            </a:r>
            <a:r>
              <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'Teacher,' they said, 'Moses told us that if a man dies without having children, his brother must marry the widow and have children for him.'"</a:t>
            </a:r>
            <a:endParaRPr kumimoji="0" lang="en-US" sz="3600" b="1" i="1" u="none" strike="noStrike" kern="1200" cap="none" spc="0" normalizeH="0" baseline="30000" noProof="0" dirty="0">
              <a:ln>
                <a:noFill/>
              </a:ln>
              <a:solidFill>
                <a:srgbClr val="FFFFFF"/>
              </a:solidFill>
              <a:effectLst>
                <a:glow rad="1016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Matthew 22:23-24 (NIV)</a:t>
            </a:r>
            <a:endPar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2500" name="Text Box 420"/>
          <p:cNvSpPr txBox="1">
            <a:spLocks noChangeArrowheads="1"/>
          </p:cNvSpPr>
          <p:nvPr/>
        </p:nvSpPr>
        <p:spPr bwMode="auto">
          <a:xfrm>
            <a:off x="647700" y="4281488"/>
            <a:ext cx="8001000" cy="184665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"Now there were seven brothers among us."</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22:25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3525" name="Text Box 421"/>
          <p:cNvSpPr txBox="1">
            <a:spLocks noChangeArrowheads="1"/>
          </p:cNvSpPr>
          <p:nvPr/>
        </p:nvSpPr>
        <p:spPr bwMode="auto">
          <a:xfrm>
            <a:off x="647700" y="4251325"/>
            <a:ext cx="80010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"The first one married and died, and since he had no children, he left his wife to his brother."</a:t>
            </a: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22:25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4247" name="Text Box 119"/>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"The same thing happened to the second</a:t>
            </a: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4" name="Text Box 426"/>
          <p:cNvSpPr txBox="1">
            <a:spLocks noChangeArrowheads="1"/>
          </p:cNvSpPr>
          <p:nvPr/>
        </p:nvSpPr>
        <p:spPr bwMode="auto">
          <a:xfrm>
            <a:off x="647700" y="5410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right on down to the seventh."</a:t>
            </a: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6" name="Text Box 428"/>
          <p:cNvSpPr txBox="1">
            <a:spLocks noChangeArrowheads="1"/>
          </p:cNvSpPr>
          <p:nvPr/>
        </p:nvSpPr>
        <p:spPr bwMode="auto">
          <a:xfrm>
            <a:off x="387424" y="4797152"/>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and third brother, </a:t>
            </a: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22:26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944556"/>
                                        </p:tgtEl>
                                        <p:attrNameLst>
                                          <p:attrName>style.visibility</p:attrName>
                                        </p:attrNameLst>
                                      </p:cBhvr>
                                      <p:to>
                                        <p:strVal val="visible"/>
                                      </p:to>
                                    </p:set>
                                    <p:animEffect transition="in" filter="dissolve">
                                      <p:cBhvr>
                                        <p:cTn id="11" dur="500"/>
                                        <p:tgtEl>
                                          <p:spTgt spid="944556"/>
                                        </p:tgtEl>
                                      </p:cBhvr>
                                    </p:animEffect>
                                  </p:childTnLst>
                                </p:cTn>
                              </p:par>
                            </p:childTnLst>
                          </p:cTn>
                        </p:par>
                        <p:par>
                          <p:cTn id="12" fill="hold" nodeType="afterGroup">
                            <p:stCondLst>
                              <p:cond delay="5000"/>
                            </p:stCondLst>
                            <p:childTnLst>
                              <p:par>
                                <p:cTn id="13" presetID="22" presetClass="entr" presetSubtype="4" fill="hold" grpId="0" nodeType="afterEffect">
                                  <p:stCondLst>
                                    <p:cond delay="1000"/>
                                  </p:stCondLst>
                                  <p:childTnLst>
                                    <p:set>
                                      <p:cBhvr>
                                        <p:cTn id="14" dur="1" fill="hold">
                                          <p:stCondLst>
                                            <p:cond delay="0"/>
                                          </p:stCondLst>
                                        </p:cTn>
                                        <p:tgtEl>
                                          <p:spTgt spid="944551"/>
                                        </p:tgtEl>
                                        <p:attrNameLst>
                                          <p:attrName>style.visibility</p:attrName>
                                        </p:attrNameLst>
                                      </p:cBhvr>
                                      <p:to>
                                        <p:strVal val="visible"/>
                                      </p:to>
                                    </p:set>
                                    <p:animEffect transition="in" filter="wipe(down)">
                                      <p:cBhvr>
                                        <p:cTn id="15" dur="500"/>
                                        <p:tgtEl>
                                          <p:spTgt spid="944551"/>
                                        </p:tgtEl>
                                      </p:cBhvr>
                                    </p:animEffect>
                                  </p:childTnLst>
                                </p:cTn>
                              </p:par>
                            </p:childTnLst>
                          </p:cTn>
                        </p:par>
                        <p:par>
                          <p:cTn id="16" fill="hold" nodeType="afterGroup">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944554"/>
                                        </p:tgtEl>
                                        <p:attrNameLst>
                                          <p:attrName>style.visibility</p:attrName>
                                        </p:attrNameLst>
                                      </p:cBhvr>
                                      <p:to>
                                        <p:strVal val="visible"/>
                                      </p:to>
                                    </p:set>
                                    <p:animEffect transition="in" filter="dissolve">
                                      <p:cBhvr>
                                        <p:cTn id="19" dur="500"/>
                                        <p:tgtEl>
                                          <p:spTgt spid="944554"/>
                                        </p:tgtEl>
                                      </p:cBhvr>
                                    </p:animEffect>
                                  </p:childTnLst>
                                </p:cTn>
                              </p:par>
                            </p:childTnLst>
                          </p:cTn>
                        </p:par>
                        <p:par>
                          <p:cTn id="20" fill="hold" nodeType="afterGroup">
                            <p:stCondLst>
                              <p:cond delay="9000"/>
                            </p:stCondLst>
                            <p:childTnLst>
                              <p:par>
                                <p:cTn id="21" presetID="22" presetClass="entr" presetSubtype="4" fill="hold" grpId="0" nodeType="afterEffect">
                                  <p:stCondLst>
                                    <p:cond delay="1000"/>
                                  </p:stCondLst>
                                  <p:childTnLst>
                                    <p:set>
                                      <p:cBhvr>
                                        <p:cTn id="22" dur="1" fill="hold">
                                          <p:stCondLst>
                                            <p:cond delay="0"/>
                                          </p:stCondLst>
                                        </p:cTn>
                                        <p:tgtEl>
                                          <p:spTgt spid="944552"/>
                                        </p:tgtEl>
                                        <p:attrNameLst>
                                          <p:attrName>style.visibility</p:attrName>
                                        </p:attrNameLst>
                                      </p:cBhvr>
                                      <p:to>
                                        <p:strVal val="visible"/>
                                      </p:to>
                                    </p:set>
                                    <p:animEffect transition="in" filter="wipe(down)">
                                      <p:cBhvr>
                                        <p:cTn id="23" dur="500"/>
                                        <p:tgtEl>
                                          <p:spTgt spid="944552"/>
                                        </p:tgtEl>
                                      </p:cBhvr>
                                    </p:animEffect>
                                  </p:childTnLst>
                                </p:cTn>
                              </p:par>
                            </p:childTnLst>
                          </p:cTn>
                        </p:par>
                        <p:par>
                          <p:cTn id="24" fill="hold" nodeType="afterGroup">
                            <p:stCondLst>
                              <p:cond delay="10500"/>
                            </p:stCondLst>
                            <p:childTnLst>
                              <p:par>
                                <p:cTn id="25" presetID="22" presetClass="entr" presetSubtype="4" fill="hold" grpId="0" nodeType="afterEffect">
                                  <p:stCondLst>
                                    <p:cond delay="1000"/>
                                  </p:stCondLst>
                                  <p:childTnLst>
                                    <p:set>
                                      <p:cBhvr>
                                        <p:cTn id="26" dur="1" fill="hold">
                                          <p:stCondLst>
                                            <p:cond delay="0"/>
                                          </p:stCondLst>
                                        </p:cTn>
                                        <p:tgtEl>
                                          <p:spTgt spid="944557"/>
                                        </p:tgtEl>
                                        <p:attrNameLst>
                                          <p:attrName>style.visibility</p:attrName>
                                        </p:attrNameLst>
                                      </p:cBhvr>
                                      <p:to>
                                        <p:strVal val="visible"/>
                                      </p:to>
                                    </p:set>
                                    <p:animEffect transition="in" filter="wipe(down)">
                                      <p:cBhvr>
                                        <p:cTn id="27" dur="500"/>
                                        <p:tgtEl>
                                          <p:spTgt spid="944557"/>
                                        </p:tgtEl>
                                      </p:cBhvr>
                                    </p:animEffect>
                                  </p:childTnLst>
                                </p:cTn>
                              </p:par>
                            </p:childTnLst>
                          </p:cTn>
                        </p:par>
                        <p:par>
                          <p:cTn id="28" fill="hold" nodeType="afterGroup">
                            <p:stCondLst>
                              <p:cond delay="12000"/>
                            </p:stCondLst>
                            <p:childTnLst>
                              <p:par>
                                <p:cTn id="29" presetID="22" presetClass="entr" presetSubtype="4" fill="hold" grpId="0" nodeType="afterEffect">
                                  <p:stCondLst>
                                    <p:cond delay="1000"/>
                                  </p:stCondLst>
                                  <p:childTnLst>
                                    <p:set>
                                      <p:cBhvr>
                                        <p:cTn id="30" dur="1" fill="hold">
                                          <p:stCondLst>
                                            <p:cond delay="0"/>
                                          </p:stCondLst>
                                        </p:cTn>
                                        <p:tgtEl>
                                          <p:spTgt spid="944555"/>
                                        </p:tgtEl>
                                        <p:attrNameLst>
                                          <p:attrName>style.visibility</p:attrName>
                                        </p:attrNameLst>
                                      </p:cBhvr>
                                      <p:to>
                                        <p:strVal val="visible"/>
                                      </p:to>
                                    </p:set>
                                    <p:animEffect transition="in" filter="wipe(down)">
                                      <p:cBhvr>
                                        <p:cTn id="31" dur="500"/>
                                        <p:tgtEl>
                                          <p:spTgt spid="944555"/>
                                        </p:tgtEl>
                                      </p:cBhvr>
                                    </p:animEffect>
                                  </p:childTnLst>
                                </p:cTn>
                              </p:par>
                            </p:childTnLst>
                          </p:cTn>
                        </p:par>
                        <p:par>
                          <p:cTn id="32" fill="hold" nodeType="afterGroup">
                            <p:stCondLst>
                              <p:cond delay="13500"/>
                            </p:stCondLst>
                            <p:childTnLst>
                              <p:par>
                                <p:cTn id="33" presetID="22" presetClass="entr" presetSubtype="4" fill="hold" grpId="0" nodeType="afterEffect">
                                  <p:stCondLst>
                                    <p:cond delay="1000"/>
                                  </p:stCondLst>
                                  <p:childTnLst>
                                    <p:set>
                                      <p:cBhvr>
                                        <p:cTn id="34" dur="1" fill="hold">
                                          <p:stCondLst>
                                            <p:cond delay="0"/>
                                          </p:stCondLst>
                                        </p:cTn>
                                        <p:tgtEl>
                                          <p:spTgt spid="944553"/>
                                        </p:tgtEl>
                                        <p:attrNameLst>
                                          <p:attrName>style.visibility</p:attrName>
                                        </p:attrNameLst>
                                      </p:cBhvr>
                                      <p:to>
                                        <p:strVal val="visible"/>
                                      </p:to>
                                    </p:set>
                                    <p:animEffect transition="in" filter="wipe(down)">
                                      <p:cBhvr>
                                        <p:cTn id="35"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4" grpId="0" autoUpdateAnimBg="0"/>
      <p:bldP spid="944555" grpId="0" animBg="1"/>
      <p:bldP spid="944556" grpId="0" autoUpdateAnimBg="0"/>
      <p:bldP spid="94455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bwMode="auto">
          <a:xfrm>
            <a:off x="0" y="0"/>
            <a:ext cx="9251950" cy="6858000"/>
          </a:xfrm>
          <a:prstGeom prst="rect">
            <a:avLst/>
          </a:prstGeom>
          <a:solidFill>
            <a:schemeClr val="accent4">
              <a:lumMod val="60000"/>
              <a:lumOff val="40000"/>
            </a:schemeClr>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sp>
        <p:nvSpPr>
          <p:cNvPr id="429058" name="Rectangle 4"/>
          <p:cNvSpPr>
            <a:spLocks noGrp="1" noChangeArrowheads="1"/>
          </p:cNvSpPr>
          <p:nvPr>
            <p:ph type="title" idx="4294967295"/>
          </p:nvPr>
        </p:nvSpPr>
        <p:spPr>
          <a:xfrm>
            <a:off x="533400" y="304800"/>
            <a:ext cx="7924800" cy="609600"/>
          </a:xfrm>
          <a:solidFill>
            <a:srgbClr val="000000"/>
          </a:solidFill>
        </p:spPr>
        <p:txBody>
          <a:bodyPr anchor="t"/>
          <a:lstStyle/>
          <a:p>
            <a:pPr eaLnBrk="1" hangingPunct="1"/>
            <a:r>
              <a:rPr lang="en-US" sz="3200" b="1">
                <a:latin typeface="Arial" charset="0"/>
              </a:rPr>
              <a:t>Times of the Gentiles (Luke 21:24)</a:t>
            </a:r>
          </a:p>
        </p:txBody>
      </p:sp>
      <p:sp>
        <p:nvSpPr>
          <p:cNvPr id="429059" name="Text Box 3"/>
          <p:cNvSpPr txBox="1">
            <a:spLocks noChangeArrowheads="1"/>
          </p:cNvSpPr>
          <p:nvPr/>
        </p:nvSpPr>
        <p:spPr bwMode="auto">
          <a:xfrm>
            <a:off x="8502651" y="5"/>
            <a:ext cx="699166"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551</a:t>
            </a:r>
          </a:p>
        </p:txBody>
      </p:sp>
      <p:sp>
        <p:nvSpPr>
          <p:cNvPr id="429060" name="TextBox 5"/>
          <p:cNvSpPr txBox="1">
            <a:spLocks noChangeArrowheads="1"/>
          </p:cNvSpPr>
          <p:nvPr/>
        </p:nvSpPr>
        <p:spPr bwMode="auto">
          <a:xfrm>
            <a:off x="2592395" y="1125538"/>
            <a:ext cx="4103687" cy="590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220011"/>
                </a:solidFill>
                <a:effectLst/>
                <a:uLnTx/>
                <a:uFillTx/>
                <a:latin typeface="Arial" charset="0"/>
                <a:ea typeface="ＭＳ Ｐゴシック" charset="0"/>
              </a:rPr>
              <a:t>"TIMES OF THE GENTILES"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220011"/>
                </a:solidFill>
                <a:effectLst/>
                <a:uLnTx/>
                <a:uFillTx/>
                <a:latin typeface="Arial" charset="0"/>
                <a:ea typeface="ＭＳ Ｐゴシック" charset="0"/>
              </a:rPr>
              <a:t>Luke 21:24</a:t>
            </a:r>
          </a:p>
        </p:txBody>
      </p:sp>
      <p:sp>
        <p:nvSpPr>
          <p:cNvPr id="7" name="TextBox 6"/>
          <p:cNvSpPr txBox="1"/>
          <p:nvPr/>
        </p:nvSpPr>
        <p:spPr>
          <a:xfrm>
            <a:off x="4860925" y="2433639"/>
            <a:ext cx="3097213" cy="72001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CHURCH PERIOD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Acts 15:14-18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Rom. 11:25</a:t>
            </a:r>
            <a:endPar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429062" name="TextBox 7"/>
          <p:cNvSpPr txBox="1">
            <a:spLocks noChangeArrowheads="1"/>
          </p:cNvSpPr>
          <p:nvPr/>
        </p:nvSpPr>
        <p:spPr bwMode="auto">
          <a:xfrm>
            <a:off x="1979614" y="3708401"/>
            <a:ext cx="5329237"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220011"/>
                </a:solidFill>
                <a:effectLst/>
                <a:uLnTx/>
                <a:uFillTx/>
                <a:latin typeface="Arial" charset="0"/>
                <a:ea typeface="ＭＳ Ｐゴシック" charset="0"/>
              </a:rPr>
              <a:t>"AMONG MANY NATIONS"</a:t>
            </a:r>
            <a:endParaRPr kumimoji="0" lang="en-US" sz="1400" b="1" i="0" u="none" strike="noStrike" kern="1200" cap="none" spc="0" normalizeH="0" baseline="0" noProof="0" dirty="0">
              <a:ln>
                <a:noFill/>
              </a:ln>
              <a:solidFill>
                <a:srgbClr val="220011"/>
              </a:solidFill>
              <a:effectLst/>
              <a:uLnTx/>
              <a:uFillTx/>
              <a:latin typeface="Arial" charset="0"/>
              <a:ea typeface="ＭＳ Ｐゴシック" charset="0"/>
            </a:endParaRPr>
          </a:p>
        </p:txBody>
      </p:sp>
      <p:sp>
        <p:nvSpPr>
          <p:cNvPr id="9" name="TextBox 8"/>
          <p:cNvSpPr txBox="1"/>
          <p:nvPr/>
        </p:nvSpPr>
        <p:spPr>
          <a:xfrm>
            <a:off x="107950" y="2441575"/>
            <a:ext cx="865188" cy="373706"/>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KINGDOM OF JUDAH</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1" name="TextBox 10"/>
          <p:cNvSpPr txBox="1"/>
          <p:nvPr/>
        </p:nvSpPr>
        <p:spPr>
          <a:xfrm>
            <a:off x="2682882" y="2441576"/>
            <a:ext cx="1439863" cy="51439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THE 4 CENTURIES BETWEEN THE TESTAMENTS</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429065" name="TextBox 11"/>
          <p:cNvSpPr txBox="1">
            <a:spLocks noChangeArrowheads="1"/>
          </p:cNvSpPr>
          <p:nvPr/>
        </p:nvSpPr>
        <p:spPr bwMode="auto">
          <a:xfrm>
            <a:off x="8154988" y="2492375"/>
            <a:ext cx="957262" cy="140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200" b="1" i="0" u="none" strike="noStrike" kern="1200" cap="none" spc="0" normalizeH="0" baseline="0" noProof="0" dirty="0">
                <a:ln>
                  <a:noFill/>
                </a:ln>
                <a:solidFill>
                  <a:srgbClr val="220011"/>
                </a:solidFill>
                <a:effectLst/>
                <a:uLnTx/>
                <a:uFillTx/>
                <a:latin typeface="Arial" charset="0"/>
                <a:ea typeface="ＭＳ Ｐゴシック" charset="0"/>
              </a:rPr>
              <a:t>"The Throne of the L</a:t>
            </a:r>
            <a:r>
              <a:rPr kumimoji="0" lang="en-US" altLang="ja-JP" sz="1050" b="1" i="0" u="none" strike="noStrike" kern="1200" cap="none" spc="0" normalizeH="0" baseline="0" noProof="0" dirty="0">
                <a:ln>
                  <a:noFill/>
                </a:ln>
                <a:solidFill>
                  <a:srgbClr val="220011"/>
                </a:solidFill>
                <a:effectLst/>
                <a:uLnTx/>
                <a:uFillTx/>
                <a:latin typeface="Arial" charset="0"/>
                <a:ea typeface="ＭＳ Ｐゴシック" charset="0"/>
              </a:rPr>
              <a:t>ORD</a:t>
            </a:r>
            <a:r>
              <a:rPr kumimoji="0" lang="en-US" altLang="ja-JP" sz="1200" b="1" i="0" u="none" strike="noStrike" kern="1200" cap="none" spc="0" normalizeH="0" baseline="0" noProof="0" dirty="0">
                <a:ln>
                  <a:noFill/>
                </a:ln>
                <a:solidFill>
                  <a:srgbClr val="220011"/>
                </a:solidFill>
                <a:effectLst/>
                <a:uLnTx/>
                <a:uFillTx/>
                <a:latin typeface="Arial" charset="0"/>
                <a:ea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charset="0"/>
                <a:ea typeface="ＭＳ Ｐゴシック" charset="0"/>
              </a:rPr>
              <a:t>Jer. 3:17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charset="0"/>
                <a:ea typeface="ＭＳ Ｐゴシック" charset="0"/>
              </a:rPr>
              <a:t>Isa. 62:6-7</a:t>
            </a:r>
            <a:endParaRPr kumimoji="0" lang="en-US" sz="700" b="1" i="0" u="none" strike="noStrike" kern="1200" cap="none" spc="0" normalizeH="0" baseline="0" noProof="0" dirty="0">
              <a:ln>
                <a:noFill/>
              </a:ln>
              <a:solidFill>
                <a:srgbClr val="220011"/>
              </a:solidFill>
              <a:effectLst/>
              <a:uLnTx/>
              <a:uFillTx/>
              <a:latin typeface="Arial" charset="0"/>
              <a:ea typeface="ＭＳ Ｐゴシック" charset="0"/>
            </a:endParaRPr>
          </a:p>
        </p:txBody>
      </p:sp>
      <p:sp>
        <p:nvSpPr>
          <p:cNvPr id="13" name="TextBox 12"/>
          <p:cNvSpPr txBox="1"/>
          <p:nvPr/>
        </p:nvSpPr>
        <p:spPr>
          <a:xfrm>
            <a:off x="4108450" y="4171950"/>
            <a:ext cx="1957388" cy="1304401"/>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Ezekiel 6:8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Hosea 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Hosea 8:8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Amos 9:8-9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Jer. 31:35-37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Jer. 46: 27-28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Jer. 51:5</a:t>
            </a:r>
            <a:endPar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429067" name="TextBox 13"/>
          <p:cNvSpPr txBox="1">
            <a:spLocks noChangeArrowheads="1"/>
          </p:cNvSpPr>
          <p:nvPr/>
        </p:nvSpPr>
        <p:spPr bwMode="auto">
          <a:xfrm>
            <a:off x="6642100" y="4171957"/>
            <a:ext cx="2609850" cy="163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a:ln>
                  <a:noFill/>
                </a:ln>
                <a:solidFill>
                  <a:srgbClr val="220011"/>
                </a:solidFill>
                <a:effectLst/>
                <a:uLnTx/>
                <a:uFillTx/>
                <a:latin typeface="Arial" charset="0"/>
                <a:ea typeface="ＭＳ Ｐゴシック" charset="0"/>
              </a:rPr>
              <a:t>"I will perform the good thing that I have promised to the house of Israel and to the house of Judah"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Jer. 33:7-14</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220011"/>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Isa. 4:2-6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Ezek. 43:1-9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Zech. 2:10-13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Zech. 8:1-8</a:t>
            </a:r>
            <a:endParaRPr kumimoji="0" lang="en-US" sz="1000" b="1" i="0" u="none" strike="noStrike" kern="1200" cap="none" spc="0" normalizeH="0" baseline="0" noProof="0" dirty="0">
              <a:ln>
                <a:noFill/>
              </a:ln>
              <a:solidFill>
                <a:srgbClr val="220011"/>
              </a:solidFill>
              <a:effectLst/>
              <a:uLnTx/>
              <a:uFillTx/>
              <a:latin typeface="Arial" charset="0"/>
              <a:ea typeface="ＭＳ Ｐゴシック" charset="0"/>
            </a:endParaRPr>
          </a:p>
        </p:txBody>
      </p:sp>
      <p:sp>
        <p:nvSpPr>
          <p:cNvPr id="429068" name="TextBox 14"/>
          <p:cNvSpPr txBox="1">
            <a:spLocks noChangeArrowheads="1"/>
          </p:cNvSpPr>
          <p:nvPr/>
        </p:nvSpPr>
        <p:spPr bwMode="auto">
          <a:xfrm>
            <a:off x="68270" y="4171950"/>
            <a:ext cx="2613025" cy="1620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a:ln>
                  <a:noFill/>
                </a:ln>
                <a:solidFill>
                  <a:srgbClr val="220011"/>
                </a:solidFill>
                <a:effectLst/>
                <a:uLnTx/>
                <a:uFillTx/>
                <a:latin typeface="Arial" charset="0"/>
                <a:ea typeface="ＭＳ Ｐゴシック" charset="0"/>
              </a:rPr>
              <a:t>"Her sun is gone down while it was yet day" Jer. 15:9</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220011"/>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a:ln>
                  <a:noFill/>
                </a:ln>
                <a:solidFill>
                  <a:srgbClr val="220011"/>
                </a:solidFill>
                <a:effectLst/>
                <a:uLnTx/>
                <a:uFillTx/>
                <a:latin typeface="Arial" charset="0"/>
                <a:ea typeface="ＭＳ Ｐゴシック" charset="0"/>
              </a:rPr>
              <a:t>"Because they have forsaken the covenant of the Lord" Jer. 22:8-9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2 Kings 25:8-12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Jer. 15:4, 22:29-30, 30:24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Ezek. 10:4, 28. 11:22-25, 14:22-23</a:t>
            </a:r>
          </a:p>
        </p:txBody>
      </p:sp>
      <p:sp>
        <p:nvSpPr>
          <p:cNvPr id="18" name="TextBox 17"/>
          <p:cNvSpPr txBox="1"/>
          <p:nvPr/>
        </p:nvSpPr>
        <p:spPr>
          <a:xfrm>
            <a:off x="3257550" y="3122613"/>
            <a:ext cx="865188" cy="24606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GREECE</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9" name="TextBox 18"/>
          <p:cNvSpPr txBox="1"/>
          <p:nvPr/>
        </p:nvSpPr>
        <p:spPr>
          <a:xfrm>
            <a:off x="4338638" y="2790832"/>
            <a:ext cx="865187"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AD 70</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0" name="TextBox 19"/>
          <p:cNvSpPr txBox="1"/>
          <p:nvPr/>
        </p:nvSpPr>
        <p:spPr>
          <a:xfrm>
            <a:off x="1241425" y="3381382"/>
            <a:ext cx="865188"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538 BC</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1" name="TextBox 20"/>
          <p:cNvSpPr txBox="1"/>
          <p:nvPr/>
        </p:nvSpPr>
        <p:spPr>
          <a:xfrm>
            <a:off x="2393951" y="3381382"/>
            <a:ext cx="865188"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333 BC</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2" name="TextBox 21"/>
          <p:cNvSpPr txBox="1"/>
          <p:nvPr/>
        </p:nvSpPr>
        <p:spPr>
          <a:xfrm>
            <a:off x="3762376" y="3381382"/>
            <a:ext cx="865188"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63 BC</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3" name="TextBox 22"/>
          <p:cNvSpPr txBox="1"/>
          <p:nvPr/>
        </p:nvSpPr>
        <p:spPr>
          <a:xfrm>
            <a:off x="4338638" y="3122613"/>
            <a:ext cx="865187" cy="24606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ROME</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grpSp>
        <p:nvGrpSpPr>
          <p:cNvPr id="25" name="Group 24"/>
          <p:cNvGrpSpPr/>
          <p:nvPr/>
        </p:nvGrpSpPr>
        <p:grpSpPr>
          <a:xfrm>
            <a:off x="4139952" y="2492896"/>
            <a:ext cx="567680" cy="720080"/>
            <a:chOff x="835968" y="2204864"/>
            <a:chExt cx="567680" cy="864096"/>
          </a:xfrm>
          <a:solidFill>
            <a:srgbClr val="0000FF"/>
          </a:solidFill>
        </p:grpSpPr>
        <p:sp>
          <p:nvSpPr>
            <p:cNvPr id="26" name="Rectangle 25"/>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sp>
          <p:nvSpPr>
            <p:cNvPr id="27" name="Rectangle 26"/>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grpSp>
      <p:cxnSp>
        <p:nvCxnSpPr>
          <p:cNvPr id="429076" name="Straight Connector 3"/>
          <p:cNvCxnSpPr>
            <a:cxnSpLocks noChangeShapeType="1"/>
          </p:cNvCxnSpPr>
          <p:nvPr/>
        </p:nvCxnSpPr>
        <p:spPr bwMode="auto">
          <a:xfrm>
            <a:off x="1314450" y="1724032"/>
            <a:ext cx="0" cy="2447925"/>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cxnSp>
        <p:nvCxnSpPr>
          <p:cNvPr id="429077" name="Straight Connector 30"/>
          <p:cNvCxnSpPr>
            <a:cxnSpLocks noChangeShapeType="1"/>
          </p:cNvCxnSpPr>
          <p:nvPr/>
        </p:nvCxnSpPr>
        <p:spPr bwMode="auto">
          <a:xfrm>
            <a:off x="8010525" y="1724032"/>
            <a:ext cx="0" cy="2447925"/>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cxnSp>
        <p:nvCxnSpPr>
          <p:cNvPr id="429078" name="Straight Connector 31"/>
          <p:cNvCxnSpPr>
            <a:cxnSpLocks noChangeShapeType="1"/>
          </p:cNvCxnSpPr>
          <p:nvPr/>
        </p:nvCxnSpPr>
        <p:spPr bwMode="auto">
          <a:xfrm>
            <a:off x="1314457" y="1724025"/>
            <a:ext cx="6696075" cy="0"/>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sp>
        <p:nvSpPr>
          <p:cNvPr id="429079" name="Rectangle 42"/>
          <p:cNvSpPr>
            <a:spLocks noChangeArrowheads="1"/>
          </p:cNvSpPr>
          <p:nvPr/>
        </p:nvSpPr>
        <p:spPr bwMode="auto">
          <a:xfrm>
            <a:off x="1673225" y="3021020"/>
            <a:ext cx="792163" cy="142875"/>
          </a:xfrm>
          <a:prstGeom prst="rect">
            <a:avLst/>
          </a:prstGeom>
          <a:pattFill prst="pct80">
            <a:fgClr>
              <a:schemeClr val="accent1"/>
            </a:fgClr>
            <a:bgClr>
              <a:srgbClr val="FFFFFF"/>
            </a:bgClr>
          </a:patt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endParaRPr>
          </a:p>
        </p:txBody>
      </p:sp>
      <p:cxnSp>
        <p:nvCxnSpPr>
          <p:cNvPr id="429080" name="Straight Connector 43"/>
          <p:cNvCxnSpPr>
            <a:cxnSpLocks noChangeShapeType="1"/>
          </p:cNvCxnSpPr>
          <p:nvPr/>
        </p:nvCxnSpPr>
        <p:spPr bwMode="auto">
          <a:xfrm>
            <a:off x="2827338" y="2947989"/>
            <a:ext cx="0" cy="433387"/>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cxnSp>
        <p:nvCxnSpPr>
          <p:cNvPr id="429081" name="Straight Connector 46"/>
          <p:cNvCxnSpPr>
            <a:cxnSpLocks noChangeShapeType="1"/>
          </p:cNvCxnSpPr>
          <p:nvPr/>
        </p:nvCxnSpPr>
        <p:spPr bwMode="auto">
          <a:xfrm>
            <a:off x="4122738" y="2947989"/>
            <a:ext cx="0" cy="433387"/>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sp>
        <p:nvSpPr>
          <p:cNvPr id="16" name="TextBox 15"/>
          <p:cNvSpPr txBox="1"/>
          <p:nvPr/>
        </p:nvSpPr>
        <p:spPr>
          <a:xfrm>
            <a:off x="738188" y="3122613"/>
            <a:ext cx="935037" cy="246062"/>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BABYLON</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cxnSp>
        <p:nvCxnSpPr>
          <p:cNvPr id="429083" name="Straight Connector 48"/>
          <p:cNvCxnSpPr>
            <a:cxnSpLocks noChangeShapeType="1"/>
          </p:cNvCxnSpPr>
          <p:nvPr/>
        </p:nvCxnSpPr>
        <p:spPr bwMode="auto">
          <a:xfrm>
            <a:off x="1674813" y="2947989"/>
            <a:ext cx="0" cy="433387"/>
          </a:xfrm>
          <a:prstGeom prst="line">
            <a:avLst/>
          </a:prstGeom>
          <a:noFill/>
          <a:ln w="57150">
            <a:solidFill>
              <a:srgbClr val="0000FF"/>
            </a:solidFill>
            <a:round/>
            <a:headEnd/>
            <a:tailEnd/>
          </a:ln>
          <a:extLst>
            <a:ext uri="{909E8E84-426E-40dd-AFC4-6F175D3DCCD1}">
              <a14:hiddenFill xmlns="" xmlns:a14="http://schemas.microsoft.com/office/drawing/2010/main">
                <a:noFill/>
              </a14:hiddenFill>
            </a:ext>
          </a:extLst>
        </p:spPr>
      </p:cxnSp>
      <p:sp>
        <p:nvSpPr>
          <p:cNvPr id="429084" name="Rectangle 1"/>
          <p:cNvSpPr>
            <a:spLocks noChangeArrowheads="1"/>
          </p:cNvSpPr>
          <p:nvPr/>
        </p:nvSpPr>
        <p:spPr bwMode="auto">
          <a:xfrm>
            <a:off x="233363" y="3021020"/>
            <a:ext cx="1081087" cy="142875"/>
          </a:xfrm>
          <a:prstGeom prst="rect">
            <a:avLst/>
          </a:prstGeom>
          <a:solidFill>
            <a:srgbClr val="0000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endParaRPr>
          </a:p>
        </p:txBody>
      </p:sp>
      <p:sp>
        <p:nvSpPr>
          <p:cNvPr id="24" name="TextBox 23"/>
          <p:cNvSpPr txBox="1"/>
          <p:nvPr/>
        </p:nvSpPr>
        <p:spPr>
          <a:xfrm>
            <a:off x="881063" y="2574926"/>
            <a:ext cx="865187" cy="230800"/>
          </a:xfrm>
          <a:prstGeom prst="rect">
            <a:avLst/>
          </a:prstGeom>
          <a:solidFill>
            <a:schemeClr val="accent4">
              <a:lumMod val="60000"/>
              <a:lumOff val="40000"/>
            </a:schemeClr>
          </a:solidFill>
        </p:spPr>
        <p:txBody>
          <a:bodyPr lIns="91408" tIns="45704" rIns="91408" bIns="45704">
            <a:spAutoFit/>
          </a:bodyPr>
          <a:lstStyle>
            <a:defPPr>
              <a:defRPr lang="en-US"/>
            </a:defPPr>
            <a:lvl1pPr algn="ctr">
              <a:defRPr sz="900" b="1">
                <a:solidFill>
                  <a:schemeClr val="bg2"/>
                </a:solidFill>
                <a:latin typeface="Arial" pitchFamily="34" charset="0"/>
                <a:ea typeface="ＭＳ Ｐゴシック" pitchFamily="34" charset="-128"/>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586 BC</a:t>
            </a:r>
          </a:p>
        </p:txBody>
      </p:sp>
      <p:sp>
        <p:nvSpPr>
          <p:cNvPr id="10" name="TextBox 9"/>
          <p:cNvSpPr txBox="1"/>
          <p:nvPr/>
        </p:nvSpPr>
        <p:spPr>
          <a:xfrm>
            <a:off x="1620838" y="2441576"/>
            <a:ext cx="1060450" cy="51439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THE RESTORATION PERIOD</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7" name="TextBox 16"/>
          <p:cNvSpPr txBox="1"/>
          <p:nvPr/>
        </p:nvSpPr>
        <p:spPr>
          <a:xfrm>
            <a:off x="1719263" y="3122613"/>
            <a:ext cx="865187" cy="24606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PERSIA</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50" name="TextBox 49"/>
          <p:cNvSpPr txBox="1"/>
          <p:nvPr/>
        </p:nvSpPr>
        <p:spPr>
          <a:xfrm>
            <a:off x="3419475" y="6555144"/>
            <a:ext cx="5724525" cy="265482"/>
          </a:xfrm>
          <a:prstGeom prst="rect">
            <a:avLst/>
          </a:prstGeom>
          <a:noFill/>
        </p:spPr>
        <p:txBody>
          <a:bodyPr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Adapted from Raymond Ludwigson, </a:t>
            </a:r>
            <a:r>
              <a:rPr kumimoji="0" lang="en-US" sz="1100" b="1" i="1"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 Survey of Bible Prophecy</a:t>
            </a:r>
            <a:endParaRPr kumimoji="0" lang="en-US" sz="900" b="1" i="1"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36" name="TextBox 35">
            <a:extLst>
              <a:ext uri="{FF2B5EF4-FFF2-40B4-BE49-F238E27FC236}">
                <a16:creationId xmlns:a16="http://schemas.microsoft.com/office/drawing/2014/main" id="{64F4DD00-FB82-DA48-A382-1237B2093586}"/>
              </a:ext>
            </a:extLst>
          </p:cNvPr>
          <p:cNvSpPr txBox="1"/>
          <p:nvPr/>
        </p:nvSpPr>
        <p:spPr>
          <a:xfrm>
            <a:off x="1" y="5815043"/>
            <a:ext cx="9251940" cy="707854"/>
          </a:xfrm>
          <a:prstGeom prst="rect">
            <a:avLst/>
          </a:prstGeom>
          <a:solidFill>
            <a:srgbClr val="020101"/>
          </a:solid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itchFamily="34" charset="0"/>
                <a:ea typeface="ＭＳ Ｐゴシック" pitchFamily="34" charset="-128"/>
                <a:cs typeface="+mn-cs"/>
              </a:rPr>
              <a:t>“Jerusalem will be trampled on by the Gentiles until the times of the Gentiles are fulfilled” (Jesus in Luke 21:24 NIV)</a:t>
            </a:r>
            <a:endParaRPr kumimoji="0" lang="en-US" sz="1400" b="1" i="1" u="none" strike="noStrike" kern="1200" cap="none" spc="0" normalizeH="0" baseline="0" noProof="0" dirty="0">
              <a:ln>
                <a:noFill/>
              </a:ln>
              <a:solidFill>
                <a:srgbClr val="FFFFFF"/>
              </a:solidFill>
              <a:effectLst/>
              <a:uLnTx/>
              <a:uFillTx/>
              <a:latin typeface="Arial" pitchFamily="34" charset="0"/>
              <a:ea typeface="ＭＳ Ｐゴシック" pitchFamily="34" charset="-128"/>
              <a:cs typeface="+mn-cs"/>
            </a:endParaRPr>
          </a:p>
        </p:txBody>
      </p:sp>
    </p:spTree>
    <p:extLst>
      <p:ext uri="{BB962C8B-B14F-4D97-AF65-F5344CB8AC3E}">
        <p14:creationId xmlns:p14="http://schemas.microsoft.com/office/powerpoint/2010/main" val="37602976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5271" name="Text Box 119"/>
          <p:cNvSpPr txBox="1">
            <a:spLocks noChangeArrowheads="1"/>
          </p:cNvSpPr>
          <p:nvPr/>
        </p:nvSpPr>
        <p:spPr bwMode="auto">
          <a:xfrm>
            <a:off x="647700" y="4251325"/>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"Finally, the woman died." </a:t>
            </a: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22:27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6295" name="Text Box 119"/>
          <p:cNvSpPr txBox="1">
            <a:spLocks noChangeArrowheads="1"/>
          </p:cNvSpPr>
          <p:nvPr/>
        </p:nvSpPr>
        <p:spPr bwMode="auto">
          <a:xfrm>
            <a:off x="647700" y="4251325"/>
            <a:ext cx="84963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"Now then, at the resurrection, whose wife will she be of the seven, since all of them were married to her?"</a:t>
            </a: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22:28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90D52854-2601-42B6-8532-C4867CED0E6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000" b="1" kern="0" dirty="0">
                <a:solidFill>
                  <a:srgbClr val="FFFFFF"/>
                </a:solidFill>
                <a:effectLst>
                  <a:glow rad="228600">
                    <a:srgbClr val="000000"/>
                  </a:glow>
                </a:effectLst>
                <a:latin typeface="Arial"/>
                <a:cs typeface="Arial"/>
              </a:rPr>
              <a:t>4. By the Pharisees</a:t>
            </a:r>
            <a:endParaRPr kumimoji="0" lang="en-US" sz="4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146</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22:34-40; Mark 12:28-34</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47068"/>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Jesus requires perfect love for both God and man to convince the Pharisees that one must instead receive His salvation by faith</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22524194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685800" y="76200"/>
            <a:ext cx="7772400" cy="1143000"/>
          </a:xfrm>
        </p:spPr>
        <p:txBody>
          <a:bodyPr/>
          <a:lstStyle/>
          <a:p>
            <a:pPr eaLnBrk="1" hangingPunct="1"/>
            <a:r>
              <a:rPr lang="en-US" altLang="en-US" b="1" dirty="0">
                <a:solidFill>
                  <a:srgbClr val="FFFFFF"/>
                </a:solidFill>
                <a:ea typeface="ＭＳ Ｐゴシック" panose="020B0600070205080204" pitchFamily="34" charset="-128"/>
                <a:cs typeface="Arial" panose="020B0604020202020204" pitchFamily="34" charset="0"/>
              </a:rPr>
              <a:t>What’s Most Important?</a:t>
            </a: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en-US" sz="3600" b="1" dirty="0">
                <a:solidFill>
                  <a:schemeClr val="tx2"/>
                </a:solidFill>
                <a:effectLst>
                  <a:glow rad="127000">
                    <a:schemeClr val="bg1"/>
                  </a:glow>
                </a:effectLst>
                <a:latin typeface="Arial" charset="0"/>
                <a:ea typeface="ＭＳ Ｐゴシック" charset="0"/>
              </a:rPr>
              <a:t>The most important thing is to</a:t>
            </a: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enjoy your life—</a:t>
            </a: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it's all that matters</a:t>
            </a:r>
            <a:br>
              <a:rPr lang="en-US" sz="3600" b="1" dirty="0">
                <a:solidFill>
                  <a:schemeClr val="tx2"/>
                </a:solidFill>
                <a:effectLst>
                  <a:glow rad="127000">
                    <a:schemeClr val="bg1"/>
                  </a:glow>
                </a:effectLst>
                <a:latin typeface="Arial" charset="0"/>
                <a:ea typeface="ＭＳ Ｐゴシック" charset="0"/>
              </a:rPr>
            </a:b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—Audrey Hepburn—</a:t>
            </a:r>
          </a:p>
        </p:txBody>
      </p:sp>
    </p:spTree>
    <p:extLst>
      <p:ext uri="{BB962C8B-B14F-4D97-AF65-F5344CB8AC3E}">
        <p14:creationId xmlns:p14="http://schemas.microsoft.com/office/powerpoint/2010/main" val="1704657457"/>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Arial" charset="0"/>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Happiness is the most important thing in the world, without it, you live a life of depression.</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Marilyn Monroe—</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79137885"/>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eaLnBrk="1" hangingPunct="1">
              <a:buFontTx/>
              <a:buNone/>
            </a:pPr>
            <a:r>
              <a:rPr lang="en-US" altLang="en-US" b="1" dirty="0">
                <a:solidFill>
                  <a:srgbClr val="FFFFFF"/>
                </a:solidFill>
                <a:ea typeface="ＭＳ Ｐゴシック" panose="020B0600070205080204" pitchFamily="34" charset="-128"/>
                <a:cs typeface="Arial" panose="020B0604020202020204" pitchFamily="34" charset="0"/>
              </a:rPr>
              <a:t>Mark 12:29-31 -- Jesus replied, “The most important commandment is this: ‘Listen, O Israel! The Lord our God is the one and only Lord. </a:t>
            </a:r>
            <a:r>
              <a:rPr lang="en-US" altLang="en-US" b="1" baseline="30000" dirty="0">
                <a:solidFill>
                  <a:srgbClr val="FFFFFF"/>
                </a:solidFill>
                <a:ea typeface="ＭＳ Ｐゴシック" panose="020B0600070205080204" pitchFamily="34" charset="-128"/>
                <a:cs typeface="Arial" panose="020B0604020202020204" pitchFamily="34" charset="0"/>
              </a:rPr>
              <a:t>30 </a:t>
            </a:r>
            <a:r>
              <a:rPr lang="en-US" altLang="en-US" b="1" dirty="0">
                <a:solidFill>
                  <a:srgbClr val="FFFFFF"/>
                </a:solidFill>
                <a:ea typeface="ＭＳ Ｐゴシック" panose="020B0600070205080204" pitchFamily="34" charset="-128"/>
                <a:cs typeface="Arial" panose="020B0604020202020204" pitchFamily="34" charset="0"/>
              </a:rPr>
              <a:t>And you must </a:t>
            </a:r>
            <a:r>
              <a:rPr lang="en-US" altLang="en-US" b="1" dirty="0">
                <a:solidFill>
                  <a:srgbClr val="FFFF00"/>
                </a:solidFill>
                <a:ea typeface="ＭＳ Ｐゴシック" panose="020B0600070205080204" pitchFamily="34" charset="-128"/>
                <a:cs typeface="Arial" panose="020B0604020202020204" pitchFamily="34" charset="0"/>
              </a:rPr>
              <a:t>love the Lord </a:t>
            </a:r>
            <a:r>
              <a:rPr lang="en-US" altLang="en-US" b="1" dirty="0">
                <a:solidFill>
                  <a:srgbClr val="FFFFFF"/>
                </a:solidFill>
                <a:ea typeface="ＭＳ Ｐゴシック" panose="020B0600070205080204" pitchFamily="34" charset="-128"/>
                <a:cs typeface="Arial" panose="020B0604020202020204" pitchFamily="34" charset="0"/>
              </a:rPr>
              <a:t>your God with all your heart, all your soul, all your mind, and all your strength.’</a:t>
            </a: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4876800"/>
            <a:ext cx="88392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200" b="1" i="0" u="none" strike="noStrike" kern="1200" cap="none" spc="0" normalizeH="0" baseline="3000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31 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The second is equally important: </a:t>
            </a:r>
            <a:b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en-US" sz="32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Love your neighbor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as yourself.’ No other commandment is greater than these.”</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Vision</a:t>
            </a:r>
            <a:endParaRPr lang="en-US"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09362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7D629D6A-8F43-4AE5-8A01-1E03AAC08E6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G. Challenge by the King</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147</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22:41-46; Mark 12:35-37; Luke 20:41-44</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defRPr/>
            </a:pPr>
            <a:r>
              <a:rPr lang="en-US" sz="2800" b="1" kern="0" dirty="0">
                <a:solidFill>
                  <a:srgbClr val="FFFFFF"/>
                </a:solidFill>
                <a:effectLst>
                  <a:glow rad="228600">
                    <a:srgbClr val="220011"/>
                  </a:glow>
                </a:effectLst>
                <a:latin typeface="Arial"/>
                <a:ea typeface="ＭＳ Ｐゴシック" charset="0"/>
                <a:cs typeface="Arial"/>
              </a:rPr>
              <a:t>Jesus shows from Psalm 110 that the Messiah is human as David's Son and God as David's Lord so the Pharisees would see that He was no son of hell</a:t>
            </a:r>
          </a:p>
        </p:txBody>
      </p:sp>
    </p:spTree>
    <p:extLst>
      <p:ext uri="{BB962C8B-B14F-4D97-AF65-F5344CB8AC3E}">
        <p14:creationId xmlns:p14="http://schemas.microsoft.com/office/powerpoint/2010/main" val="380528512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E37E0F83-7A4D-4563-BA27-A49CDA6E20B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H. Judgment by the King</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148</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23:1-39; Mark 12:38-40; Luke 20:45-47</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Christ denounces the Pharisees to show why God's judgment will fall on them and their hypocritical system</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4563793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val 12"/>
          <p:cNvSpPr/>
          <p:nvPr/>
        </p:nvSpPr>
        <p:spPr bwMode="auto">
          <a:xfrm>
            <a:off x="2514600" y="4419600"/>
            <a:ext cx="1143000" cy="652463"/>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pitchFamily="21" charset="0"/>
              <a:ea typeface="ＭＳ Ｐゴシック" charset="0"/>
            </a:endParaRPr>
          </a:p>
        </p:txBody>
      </p:sp>
      <p:sp>
        <p:nvSpPr>
          <p:cNvPr id="12" name="Oval 11"/>
          <p:cNvSpPr/>
          <p:nvPr/>
        </p:nvSpPr>
        <p:spPr bwMode="auto">
          <a:xfrm>
            <a:off x="2133600" y="3352800"/>
            <a:ext cx="1143000" cy="652463"/>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pitchFamily="21" charset="0"/>
              <a:ea typeface="ＭＳ Ｐゴシック" charset="0"/>
            </a:endParaRPr>
          </a:p>
        </p:txBody>
      </p:sp>
      <p:sp>
        <p:nvSpPr>
          <p:cNvPr id="11" name="Oval 10"/>
          <p:cNvSpPr>
            <a:spLocks noChangeArrowheads="1"/>
          </p:cNvSpPr>
          <p:nvPr/>
        </p:nvSpPr>
        <p:spPr bwMode="auto">
          <a:xfrm>
            <a:off x="152400" y="2911624"/>
            <a:ext cx="2362200" cy="652463"/>
          </a:xfrm>
          <a:prstGeom prst="ellipse">
            <a:avLst/>
          </a:prstGeom>
          <a:solidFill>
            <a:srgbClr val="8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 name="Oval 8"/>
          <p:cNvSpPr>
            <a:spLocks noChangeArrowheads="1"/>
          </p:cNvSpPr>
          <p:nvPr/>
        </p:nvSpPr>
        <p:spPr bwMode="auto">
          <a:xfrm>
            <a:off x="152400" y="1844824"/>
            <a:ext cx="2362200" cy="652463"/>
          </a:xfrm>
          <a:prstGeom prst="ellipse">
            <a:avLst/>
          </a:prstGeom>
          <a:solidFill>
            <a:srgbClr val="8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08642" name="Rectangle 2"/>
          <p:cNvSpPr>
            <a:spLocks noGrp="1" noChangeArrowheads="1"/>
          </p:cNvSpPr>
          <p:nvPr>
            <p:ph type="title"/>
          </p:nvPr>
        </p:nvSpPr>
        <p:spPr>
          <a:xfrm>
            <a:off x="381000" y="76200"/>
            <a:ext cx="8229600" cy="685800"/>
          </a:xfrm>
          <a:gradFill flip="none" rotWithShape="1">
            <a:gsLst>
              <a:gs pos="0">
                <a:srgbClr val="660066"/>
              </a:gs>
              <a:gs pos="100000">
                <a:srgbClr val="000000"/>
              </a:gs>
            </a:gsLst>
            <a:path path="rect">
              <a:fillToRect l="50000" t="50000" r="50000" b="50000"/>
            </a:path>
            <a:tileRect/>
          </a:gradFill>
        </p:spPr>
        <p:txBody>
          <a:bodyPr/>
          <a:lstStyle/>
          <a:p>
            <a:pPr eaLnBrk="1" hangingPunct="1">
              <a:defRPr/>
            </a:pPr>
            <a:r>
              <a:rPr lang="en-US" dirty="0">
                <a:solidFill>
                  <a:srgbClr val="FFFFFF"/>
                </a:solidFill>
                <a:latin typeface="Arial" charset="0"/>
                <a:ea typeface="ＭＳ Ｐゴシック" charset="0"/>
                <a:cs typeface="ＭＳ Ｐゴシック" charset="0"/>
              </a:rPr>
              <a:t>Daniel 9:25-27</a:t>
            </a:r>
            <a:r>
              <a:rPr lang="en-US" sz="3200" dirty="0">
                <a:solidFill>
                  <a:srgbClr val="FFFFFF"/>
                </a:solidFill>
                <a:latin typeface="Arial" charset="0"/>
                <a:ea typeface="ＭＳ Ｐゴシック" charset="0"/>
                <a:cs typeface="ＭＳ Ｐゴシック" charset="0"/>
              </a:rPr>
              <a:t> (NLT)</a:t>
            </a:r>
            <a:endParaRPr lang="en-US" dirty="0">
              <a:solidFill>
                <a:srgbClr val="FFFFFF"/>
              </a:solidFill>
              <a:latin typeface="Arial" charset="0"/>
              <a:ea typeface="ＭＳ Ｐゴシック" charset="0"/>
              <a:cs typeface="ＭＳ Ｐゴシック" charset="0"/>
            </a:endParaRPr>
          </a:p>
        </p:txBody>
      </p:sp>
      <p:sp>
        <p:nvSpPr>
          <p:cNvPr id="244742" name="Text Box 5"/>
          <p:cNvSpPr txBox="1">
            <a:spLocks noChangeArrowheads="1"/>
          </p:cNvSpPr>
          <p:nvPr/>
        </p:nvSpPr>
        <p:spPr bwMode="auto">
          <a:xfrm>
            <a:off x="9189640" y="762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86b-d</a:t>
            </a:r>
          </a:p>
        </p:txBody>
      </p:sp>
      <p:sp>
        <p:nvSpPr>
          <p:cNvPr id="244743" name="TextBox 6"/>
          <p:cNvSpPr txBox="1">
            <a:spLocks noChangeArrowheads="1"/>
          </p:cNvSpPr>
          <p:nvPr/>
        </p:nvSpPr>
        <p:spPr bwMode="auto">
          <a:xfrm>
            <a:off x="381000" y="838200"/>
            <a:ext cx="8686800" cy="6078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30000" noProof="0" dirty="0">
                <a:ln>
                  <a:noFill/>
                </a:ln>
                <a:solidFill>
                  <a:srgbClr val="FFFFFF"/>
                </a:solidFill>
                <a:effectLst/>
                <a:uLnTx/>
                <a:uFillTx/>
                <a:latin typeface="Comic Sans MS" charset="0"/>
                <a:ea typeface="ＭＳ Ｐゴシック" charset="0"/>
              </a:rPr>
              <a:t>25 </a:t>
            </a: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rPr>
              <a:t>Now listen and understand! Seven sets of seven plus sixty-two sets of seven will pass from the time the command is given to </a:t>
            </a:r>
            <a:r>
              <a:rPr kumimoji="0" lang="en-US" sz="2400" b="0" i="0" u="none" strike="noStrike" kern="1200" cap="none" spc="0" normalizeH="0" baseline="0" noProof="0" dirty="0">
                <a:ln>
                  <a:noFill/>
                </a:ln>
                <a:solidFill>
                  <a:srgbClr val="FFFF00"/>
                </a:solidFill>
                <a:effectLst/>
                <a:uLnTx/>
                <a:uFillTx/>
                <a:latin typeface="Comic Sans MS" charset="0"/>
                <a:ea typeface="ＭＳ Ｐゴシック" charset="0"/>
              </a:rPr>
              <a:t>rebuild Jerusalem </a:t>
            </a: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rPr>
              <a:t>until a ruler—the </a:t>
            </a:r>
            <a:r>
              <a:rPr kumimoji="0" lang="en-US" sz="2400" b="0" i="0" u="none" strike="noStrike" kern="1200" cap="none" spc="0" normalizeH="0" baseline="0" noProof="0" dirty="0">
                <a:ln>
                  <a:noFill/>
                </a:ln>
                <a:solidFill>
                  <a:srgbClr val="FFFF00"/>
                </a:solidFill>
                <a:effectLst/>
                <a:uLnTx/>
                <a:uFillTx/>
                <a:latin typeface="Comic Sans MS" charset="0"/>
                <a:ea typeface="ＭＳ Ｐゴシック" charset="0"/>
              </a:rPr>
              <a:t>Anointed One—comes</a:t>
            </a: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rPr>
              <a:t>. Jerusalem will be rebuilt with streets and strong defenses, despite the perilous times.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30000" noProof="0" dirty="0">
                <a:ln>
                  <a:noFill/>
                </a:ln>
                <a:solidFill>
                  <a:srgbClr val="FFFFFF"/>
                </a:solidFill>
                <a:effectLst/>
                <a:uLnTx/>
                <a:uFillTx/>
                <a:latin typeface="Comic Sans MS" charset="0"/>
                <a:ea typeface="ＭＳ Ｐゴシック" charset="0"/>
              </a:rPr>
              <a:t>26 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"After this period of sixty-two sets of seven, the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Anointed One will be killed</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 appearing to have accomplished nothing, and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a ruler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will arise whose armies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will destroy the city and the Temple</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 The end will come with a flood, and war and its miseries are decreed from that time to the very end. </a:t>
            </a:r>
            <a:r>
              <a:rPr kumimoji="0" lang="en-US" altLang="ja-JP" sz="2400" b="0" i="0" u="none" strike="noStrike" kern="1200" cap="none" spc="0" normalizeH="0" baseline="30000" noProof="0" dirty="0">
                <a:ln>
                  <a:noFill/>
                </a:ln>
                <a:solidFill>
                  <a:srgbClr val="FFFFFF"/>
                </a:solidFill>
                <a:effectLst/>
                <a:uLnTx/>
                <a:uFillTx/>
                <a:latin typeface="Comic Sans MS" charset="0"/>
                <a:ea typeface="ＭＳ Ｐゴシック" charset="0"/>
              </a:rPr>
              <a:t>27 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The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ruler will make a treaty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with the people for a period of one set of seven, but after half this time, he will put an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end to the sacrifices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and offerings. And as a climax to all his terrible deeds, he will set up a sacrilegious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object that causes desecration</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 until the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fate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decreed for this defiler is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finally poured out on him</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a:t>
            </a:r>
            <a:endPar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Tree>
    <p:extLst>
      <p:ext uri="{BB962C8B-B14F-4D97-AF65-F5344CB8AC3E}">
        <p14:creationId xmlns:p14="http://schemas.microsoft.com/office/powerpoint/2010/main" val="3518779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accel="50000" decel="5000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500" fill="hold"/>
                                        <p:tgtEl>
                                          <p:spTgt spid="12"/>
                                        </p:tgtEl>
                                        <p:attrNameLst>
                                          <p:attrName>ppt_x</p:attrName>
                                        </p:attrNameLst>
                                      </p:cBhvr>
                                      <p:tavLst>
                                        <p:tav tm="0">
                                          <p:val>
                                            <p:strVal val="#ppt_x"/>
                                          </p:val>
                                        </p:tav>
                                        <p:tav tm="100000">
                                          <p:val>
                                            <p:strVal val="#ppt_x"/>
                                          </p:val>
                                        </p:tav>
                                      </p:tavLst>
                                    </p:anim>
                                    <p:anim calcmode="lin" valueType="num">
                                      <p:cBhvr additive="base">
                                        <p:cTn id="19" dur="500" fill="hold"/>
                                        <p:tgtEl>
                                          <p:spTgt spid="12"/>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500"/>
                            </p:stCondLst>
                            <p:childTnLst>
                              <p:par>
                                <p:cTn id="21" presetID="2" presetClass="entr" presetSubtype="4" accel="50000" decel="5000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ppt_x"/>
                                          </p:val>
                                        </p:tav>
                                        <p:tav tm="100000">
                                          <p:val>
                                            <p:strVal val="#ppt_x"/>
                                          </p:val>
                                        </p:tav>
                                      </p:tavLst>
                                    </p:anim>
                                    <p:anim calcmode="lin" valueType="num">
                                      <p:cBhvr additive="base">
                                        <p:cTn id="2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1" grpId="0" animBg="1"/>
      <p:bldP spid="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7BE17216-CAA7-46E5-8D34-55F681E706B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I. Instruction at the Treasury</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149</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7707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Christ shames the hypocrisy of the Pharisees by the sacrificial giving of a poor widow to show her as the true disciple of the kingdom</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102812803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The Widow's Mites</a:t>
            </a:r>
          </a:p>
        </p:txBody>
      </p:sp>
      <p:pic>
        <p:nvPicPr>
          <p:cNvPr id="1026" name="Picture 2">
            <a:extLst>
              <a:ext uri="{FF2B5EF4-FFF2-40B4-BE49-F238E27FC236}">
                <a16:creationId xmlns:a16="http://schemas.microsoft.com/office/drawing/2014/main" id="{50D1A243-B1A8-0A66-9E81-C62EBF8D3A2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99887"/>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spTree>
    <p:extLst>
      <p:ext uri="{BB962C8B-B14F-4D97-AF65-F5344CB8AC3E}">
        <p14:creationId xmlns:p14="http://schemas.microsoft.com/office/powerpoint/2010/main" val="164747495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8C9F4AE7-5528-F5DF-1457-330822B531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99887"/>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The Widow's Mites</a:t>
            </a: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spTree>
    <p:extLst>
      <p:ext uri="{BB962C8B-B14F-4D97-AF65-F5344CB8AC3E}">
        <p14:creationId xmlns:p14="http://schemas.microsoft.com/office/powerpoint/2010/main" val="110448507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6D13A462-3502-D5BB-6A72-AD2F1DECAEE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901474"/>
            <a:ext cx="9144000" cy="6094413"/>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The Widow's Mites</a:t>
            </a: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spTree>
    <p:extLst>
      <p:ext uri="{BB962C8B-B14F-4D97-AF65-F5344CB8AC3E}">
        <p14:creationId xmlns:p14="http://schemas.microsoft.com/office/powerpoint/2010/main" val="97488612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The Widow's Mites</a:t>
            </a: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pic>
        <p:nvPicPr>
          <p:cNvPr id="1030" name="Picture 6">
            <a:extLst>
              <a:ext uri="{FF2B5EF4-FFF2-40B4-BE49-F238E27FC236}">
                <a16:creationId xmlns:a16="http://schemas.microsoft.com/office/drawing/2014/main" id="{2CC125BF-8829-6906-F0EB-05BF9E7921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99887"/>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877906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What is in your hand?</a:t>
            </a: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pic>
        <p:nvPicPr>
          <p:cNvPr id="1032" name="Picture 8">
            <a:extLst>
              <a:ext uri="{FF2B5EF4-FFF2-40B4-BE49-F238E27FC236}">
                <a16:creationId xmlns:a16="http://schemas.microsoft.com/office/drawing/2014/main" id="{F86ED694-00E6-E498-571E-BC438684542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78112"/>
            <a:ext cx="9144000" cy="5934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623384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Life of Christ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6513" y="-26988"/>
            <a:ext cx="9180513" cy="6956426"/>
          </a:xfrm>
          <a:prstGeom prst="rect">
            <a:avLst/>
          </a:prstGeom>
          <a:gradFill rotWithShape="0">
            <a:gsLst>
              <a:gs pos="0">
                <a:srgbClr val="000082"/>
              </a:gs>
              <a:gs pos="30000">
                <a:srgbClr val="66008F"/>
              </a:gs>
              <a:gs pos="64999">
                <a:srgbClr val="BA0066"/>
              </a:gs>
              <a:gs pos="89999">
                <a:srgbClr val="FF0000"/>
              </a:gs>
              <a:gs pos="100000">
                <a:srgbClr val="FF8200"/>
              </a:gs>
            </a:gsLst>
            <a:lin ang="5400000" scaled="1"/>
          </a:gradFill>
          <a:ln w="9525">
            <a:solidFill>
              <a:srgbClr val="000000"/>
            </a:solidFill>
            <a:miter lim="800000"/>
            <a:headEnd/>
            <a:tailEnd/>
          </a:ln>
          <a:effectLst/>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417794" name="Rectangle 2"/>
          <p:cNvSpPr>
            <a:spLocks noGrp="1" noChangeArrowheads="1"/>
          </p:cNvSpPr>
          <p:nvPr>
            <p:ph type="title"/>
          </p:nvPr>
        </p:nvSpPr>
        <p:spPr>
          <a:xfrm>
            <a:off x="1547813" y="601663"/>
            <a:ext cx="6048375" cy="882650"/>
          </a:xfrm>
          <a:solidFill>
            <a:srgbClr val="020101"/>
          </a:solidFill>
        </p:spPr>
        <p:txBody>
          <a:bodyPr/>
          <a:lstStyle/>
          <a:p>
            <a:pPr eaLnBrk="1" hangingPunct="1">
              <a:defRPr/>
            </a:pPr>
            <a:r>
              <a:rPr lang="en-US" sz="3600" dirty="0">
                <a:latin typeface="Arial" charset="0"/>
                <a:ea typeface="ＭＳ Ｐゴシック" charset="0"/>
                <a:cs typeface="Arial" charset="0"/>
              </a:rPr>
              <a:t>An Astonishing Prediction!</a:t>
            </a:r>
          </a:p>
        </p:txBody>
      </p:sp>
      <p:sp>
        <p:nvSpPr>
          <p:cNvPr id="754691" name="Text Box 4"/>
          <p:cNvSpPr txBox="1">
            <a:spLocks noChangeArrowheads="1"/>
          </p:cNvSpPr>
          <p:nvPr/>
        </p:nvSpPr>
        <p:spPr bwMode="auto">
          <a:xfrm>
            <a:off x="8305800" y="76200"/>
            <a:ext cx="838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553</a:t>
            </a:r>
          </a:p>
        </p:txBody>
      </p:sp>
      <p:sp>
        <p:nvSpPr>
          <p:cNvPr id="5" name="Rectangle 3"/>
          <p:cNvSpPr txBox="1">
            <a:spLocks noChangeArrowheads="1"/>
          </p:cNvSpPr>
          <p:nvPr/>
        </p:nvSpPr>
        <p:spPr bwMode="auto">
          <a:xfrm>
            <a:off x="0" y="1752600"/>
            <a:ext cx="9144000" cy="4530725"/>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Jewish calendar has 360 days per year </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69 Jewish "weeks" of 483 years = 476 solar years</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Issue of the decree on 5 March 444 BC after 476 solar years ends on 30 March 33.  This is the exact date of Christ</a:t>
            </a:r>
            <a:r>
              <a:rPr kumimoji="0" lang="fr-FR"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Triumphant Entry!</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Compare Daniel 9:27 with Revelation 13:5, 14-15 where half of a "7" is 3 and ½ years or 42 months</a:t>
            </a:r>
          </a:p>
        </p:txBody>
      </p:sp>
      <p:pic>
        <p:nvPicPr>
          <p:cNvPr id="754693" name="Picture 1" descr="dan 9 agendas_calendars_185135_tnb.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24750" y="476250"/>
            <a:ext cx="1368425" cy="1173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4694" name="Picture 3" descr="dan 9 size0-army.mil-84827-2010-09-03-130908.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13" y="-20638"/>
            <a:ext cx="1704976" cy="1720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77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7794" grpId="0" animBg="1" autoUpdateAnimBg="0"/>
      <p:bldP spid="5" grpId="0" build="p"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2"/>
          <p:cNvSpPr>
            <a:spLocks noGrp="1" noChangeArrowheads="1"/>
          </p:cNvSpPr>
          <p:nvPr>
            <p:ph type="title"/>
          </p:nvPr>
        </p:nvSpPr>
        <p:spPr>
          <a:xfrm>
            <a:off x="0" y="277813"/>
            <a:ext cx="9144000" cy="1143000"/>
          </a:xfrm>
        </p:spPr>
        <p:txBody>
          <a:bodyPr/>
          <a:lstStyle/>
          <a:p>
            <a:pPr eaLnBrk="1" hangingPunct="1">
              <a:defRPr/>
            </a:pPr>
            <a:r>
              <a:rPr lang="en-US" sz="4000">
                <a:latin typeface="Arial" charset="0"/>
                <a:ea typeface="ＭＳ Ｐゴシック" charset="0"/>
                <a:cs typeface="ＭＳ Ｐゴシック" charset="0"/>
              </a:rPr>
              <a:t>Determinations of the Seventy Weeks</a:t>
            </a:r>
          </a:p>
        </p:txBody>
      </p:sp>
      <p:pic>
        <p:nvPicPr>
          <p:cNvPr id="758786" name="Picture 3" descr="Daniel 0001"/>
          <p:cNvPicPr>
            <a:picLocks noChangeAspect="1" noChangeArrowheads="1"/>
          </p:cNvPicPr>
          <p:nvPr/>
        </p:nvPicPr>
        <p:blipFill>
          <a:blip r:embed="rId3" cstate="screen">
            <a:extLst>
              <a:ext uri="{28A0092B-C50C-407E-A947-70E740481C1C}">
                <a14:useLocalDpi xmlns:a14="http://schemas.microsoft.com/office/drawing/2010/main"/>
              </a:ext>
            </a:extLst>
          </a:blip>
          <a:srcRect l="21776" t="15060" r="16208" b="58562"/>
          <a:stretch>
            <a:fillRect/>
          </a:stretch>
        </p:blipFill>
        <p:spPr bwMode="auto">
          <a:xfrm>
            <a:off x="228600" y="1219200"/>
            <a:ext cx="8686800" cy="5222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8787" name="Text Box 4"/>
          <p:cNvSpPr txBox="1">
            <a:spLocks noChangeArrowheads="1"/>
          </p:cNvSpPr>
          <p:nvPr/>
        </p:nvSpPr>
        <p:spPr bwMode="auto">
          <a:xfrm>
            <a:off x="8305800" y="39688"/>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553</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33829" name="Text Box 5"/>
          <p:cNvSpPr txBox="1">
            <a:spLocks noChangeArrowheads="1"/>
          </p:cNvSpPr>
          <p:nvPr/>
        </p:nvSpPr>
        <p:spPr bwMode="auto">
          <a:xfrm>
            <a:off x="0" y="6438900"/>
            <a:ext cx="9144000" cy="3698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Harold </a:t>
            </a:r>
            <a:r>
              <a:rPr kumimoji="0" lang="en-US" sz="1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Hoehner</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 </a:t>
            </a:r>
            <a:r>
              <a:rPr kumimoji="0" lang="en-US" sz="18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Chronological Aspects of the Life of Christ</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,139</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2"/>
          <p:cNvSpPr>
            <a:spLocks noGrp="1" noChangeArrowheads="1"/>
          </p:cNvSpPr>
          <p:nvPr>
            <p:ph type="title"/>
          </p:nvPr>
        </p:nvSpPr>
        <p:spPr>
          <a:xfrm>
            <a:off x="0" y="277813"/>
            <a:ext cx="9144000" cy="1143000"/>
          </a:xfrm>
        </p:spPr>
        <p:txBody>
          <a:bodyPr/>
          <a:lstStyle/>
          <a:p>
            <a:pPr eaLnBrk="1" hangingPunct="1">
              <a:defRPr/>
            </a:pPr>
            <a:r>
              <a:rPr lang="en-US" sz="4000">
                <a:latin typeface="Arial" charset="0"/>
                <a:ea typeface="ＭＳ Ｐゴシック" charset="0"/>
                <a:cs typeface="ＭＳ Ｐゴシック" charset="0"/>
              </a:rPr>
              <a:t>Determinations of the Seventy Weeks</a:t>
            </a:r>
          </a:p>
        </p:txBody>
      </p:sp>
      <p:grpSp>
        <p:nvGrpSpPr>
          <p:cNvPr id="756738" name="Group 4"/>
          <p:cNvGrpSpPr>
            <a:grpSpLocks/>
          </p:cNvGrpSpPr>
          <p:nvPr/>
        </p:nvGrpSpPr>
        <p:grpSpPr bwMode="auto">
          <a:xfrm>
            <a:off x="304800" y="1219200"/>
            <a:ext cx="8458200" cy="5148263"/>
            <a:chOff x="192" y="981"/>
            <a:chExt cx="5328" cy="3243"/>
          </a:xfrm>
        </p:grpSpPr>
        <p:pic>
          <p:nvPicPr>
            <p:cNvPr id="756741" name="Picture 5" descr="Daniel 0001"/>
            <p:cNvPicPr>
              <a:picLocks noChangeAspect="1" noChangeArrowheads="1"/>
            </p:cNvPicPr>
            <p:nvPr/>
          </p:nvPicPr>
          <p:blipFill>
            <a:blip r:embed="rId3" cstate="screen">
              <a:extLst>
                <a:ext uri="{28A0092B-C50C-407E-A947-70E740481C1C}">
                  <a14:useLocalDpi xmlns:a14="http://schemas.microsoft.com/office/drawing/2010/main"/>
                </a:ext>
              </a:extLst>
            </a:blip>
            <a:srcRect l="21776" t="59973" r="8673" b="10085"/>
            <a:stretch>
              <a:fillRect/>
            </a:stretch>
          </p:blipFill>
          <p:spPr bwMode="auto">
            <a:xfrm>
              <a:off x="192" y="981"/>
              <a:ext cx="5328" cy="3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6742" name="Rectangle 6"/>
            <p:cNvSpPr>
              <a:spLocks noChangeArrowheads="1"/>
            </p:cNvSpPr>
            <p:nvPr/>
          </p:nvSpPr>
          <p:spPr bwMode="auto">
            <a:xfrm>
              <a:off x="3936" y="4176"/>
              <a:ext cx="1440" cy="48"/>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756739" name="Text Box 8"/>
          <p:cNvSpPr txBox="1">
            <a:spLocks noChangeArrowheads="1"/>
          </p:cNvSpPr>
          <p:nvPr/>
        </p:nvSpPr>
        <p:spPr bwMode="auto">
          <a:xfrm>
            <a:off x="8305800" y="39688"/>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553</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 name="Text Box 5"/>
          <p:cNvSpPr txBox="1">
            <a:spLocks noChangeArrowheads="1"/>
          </p:cNvSpPr>
          <p:nvPr/>
        </p:nvSpPr>
        <p:spPr bwMode="auto">
          <a:xfrm>
            <a:off x="0" y="6438900"/>
            <a:ext cx="9144000" cy="3693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J. Dwight Pentecost, “Daniel,” in </a:t>
            </a:r>
            <a:r>
              <a:rPr kumimoji="0" lang="en-US" sz="18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The Bible Knowledge Commentary</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 1:1363</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f_triumphant_03.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46089" name="Rectangle 9"/>
          <p:cNvSpPr>
            <a:spLocks noChangeArrowheads="1"/>
          </p:cNvSpPr>
          <p:nvPr/>
        </p:nvSpPr>
        <p:spPr bwMode="auto">
          <a:xfrm>
            <a:off x="35496" y="152400"/>
            <a:ext cx="8964488" cy="2484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a:t>
            </a:r>
            <a:r>
              <a:rPr kumimoji="0" lang="en-US"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When He approached Jerusalem, He saw the city and wept over it,  </a:t>
            </a:r>
            <a:r>
              <a:rPr kumimoji="0" lang="en-US" sz="3200" b="1" i="0" u="none" strike="noStrike" kern="1200" cap="none" spc="0" normalizeH="0" baseline="30000" noProof="0" dirty="0">
                <a:ln>
                  <a:noFill/>
                </a:ln>
                <a:solidFill>
                  <a:srgbClr val="FFFFFF"/>
                </a:solidFill>
                <a:effectLst>
                  <a:glow rad="177800">
                    <a:srgbClr val="000000"/>
                  </a:glow>
                </a:effectLst>
                <a:uLnTx/>
                <a:uFillTx/>
                <a:latin typeface="Arial" charset="0"/>
                <a:ea typeface="ＭＳ Ｐゴシック" charset="0"/>
              </a:rPr>
              <a:t>42</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saying, </a:t>
            </a:r>
            <a:r>
              <a:rPr kumimoji="0" lang="fr-FR"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If you had known in </a:t>
            </a:r>
            <a:r>
              <a:rPr kumimoji="0" lang="en-US" sz="32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rPr>
              <a:t>this day</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even you, the things which make for peace! But now they have been hidden from your eyes.</a:t>
            </a:r>
            <a:r>
              <a:rPr kumimoji="0" lang="fr-FR"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p:txBody>
      </p:sp>
      <p:sp>
        <p:nvSpPr>
          <p:cNvPr id="87041" name="Rectangle 2"/>
          <p:cNvSpPr>
            <a:spLocks noGrp="1" noChangeArrowheads="1"/>
          </p:cNvSpPr>
          <p:nvPr>
            <p:ph type="title"/>
          </p:nvPr>
        </p:nvSpPr>
        <p:spPr>
          <a:xfrm>
            <a:off x="323528" y="5517232"/>
            <a:ext cx="8244408" cy="1036638"/>
          </a:xfrm>
          <a:noFill/>
        </p:spPr>
        <p:txBody>
          <a:bodyPr/>
          <a:lstStyle/>
          <a:p>
            <a:pPr algn="r" eaLnBrk="1" hangingPunct="1"/>
            <a:r>
              <a:rPr lang="en-US" sz="4000" b="1" dirty="0">
                <a:solidFill>
                  <a:schemeClr val="bg1"/>
                </a:solidFill>
                <a:effectLst>
                  <a:glow rad="177800">
                    <a:schemeClr val="tx1"/>
                  </a:glow>
                </a:effectLst>
                <a:latin typeface="Arial"/>
                <a:ea typeface="ＭＳ Ｐゴシック" charset="0"/>
                <a:cs typeface="Arial"/>
              </a:rPr>
              <a:t>An Ominous Day: </a:t>
            </a:r>
            <a:br>
              <a:rPr lang="en-US" sz="4000" b="1" dirty="0">
                <a:solidFill>
                  <a:schemeClr val="bg1"/>
                </a:solidFill>
                <a:effectLst>
                  <a:glow rad="177800">
                    <a:schemeClr val="tx1"/>
                  </a:glow>
                </a:effectLst>
                <a:latin typeface="Arial"/>
                <a:ea typeface="ＭＳ Ｐゴシック" charset="0"/>
                <a:cs typeface="Arial"/>
              </a:rPr>
            </a:br>
            <a:r>
              <a:rPr lang="en-US" sz="4000" b="1" dirty="0">
                <a:solidFill>
                  <a:schemeClr val="bg1"/>
                </a:solidFill>
                <a:effectLst>
                  <a:glow rad="177800">
                    <a:schemeClr val="tx1"/>
                  </a:glow>
                </a:effectLst>
                <a:latin typeface="Arial"/>
                <a:ea typeface="ＭＳ Ｐゴシック" charset="0"/>
                <a:cs typeface="Arial"/>
              </a:rPr>
              <a:t>Luke 19:41-42 </a:t>
            </a:r>
            <a:r>
              <a:rPr lang="en-US" sz="3200" b="1" dirty="0">
                <a:solidFill>
                  <a:schemeClr val="bg1"/>
                </a:solidFill>
                <a:effectLst>
                  <a:glow rad="177800">
                    <a:schemeClr val="tx1"/>
                  </a:glow>
                </a:effectLst>
                <a:latin typeface="Arial"/>
                <a:ea typeface="ＭＳ Ｐゴシック" charset="0"/>
                <a:cs typeface="Arial"/>
              </a:rPr>
              <a:t>NAU</a:t>
            </a:r>
            <a:endParaRPr lang="en-US" sz="4000" b="1" dirty="0">
              <a:solidFill>
                <a:schemeClr val="bg1"/>
              </a:solidFill>
              <a:effectLst>
                <a:glow rad="177800">
                  <a:schemeClr val="tx1"/>
                </a:glow>
              </a:effectLst>
              <a:latin typeface="Arial"/>
              <a:ea typeface="ＭＳ Ｐゴシック" charset="0"/>
              <a:cs typeface="Arial"/>
            </a:endParaRPr>
          </a:p>
        </p:txBody>
      </p:sp>
    </p:spTree>
    <p:extLst>
      <p:ext uri="{BB962C8B-B14F-4D97-AF65-F5344CB8AC3E}">
        <p14:creationId xmlns:p14="http://schemas.microsoft.com/office/powerpoint/2010/main" val="32107810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f_triumphant_06.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46089" name="Rectangle 9"/>
          <p:cNvSpPr>
            <a:spLocks noChangeArrowheads="1"/>
          </p:cNvSpPr>
          <p:nvPr/>
        </p:nvSpPr>
        <p:spPr bwMode="auto">
          <a:xfrm>
            <a:off x="395536" y="656456"/>
            <a:ext cx="8208912" cy="4716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a:t>
            </a:r>
            <a:r>
              <a:rPr kumimoji="0" lang="en-US"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For the days will come upon you when your enemies will throw up a barricade against you, and surround you and hem you in on every side, </a:t>
            </a:r>
            <a:r>
              <a:rPr kumimoji="0" lang="en-US" sz="3200" b="1" i="0" u="none" strike="noStrike" kern="1200" cap="none" spc="0" normalizeH="0" baseline="30000" noProof="0" dirty="0">
                <a:ln>
                  <a:noFill/>
                </a:ln>
                <a:solidFill>
                  <a:srgbClr val="FFFFFF"/>
                </a:solidFill>
                <a:effectLst>
                  <a:glow rad="177800">
                    <a:srgbClr val="000000"/>
                  </a:glow>
                </a:effectLst>
                <a:uLnTx/>
                <a:uFillTx/>
                <a:latin typeface="Arial" charset="0"/>
                <a:ea typeface="ＭＳ Ｐゴシック" charset="0"/>
              </a:rPr>
              <a:t>44</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and they will level you to the ground and your children within you, and they will not leave in you one stone upon another, because </a:t>
            </a:r>
            <a:r>
              <a:rPr kumimoji="0" lang="en-US" sz="32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rPr>
              <a:t>you did not recognize the time of your visitation</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p>
        </p:txBody>
      </p:sp>
      <p:sp>
        <p:nvSpPr>
          <p:cNvPr id="87041" name="Rectangle 2"/>
          <p:cNvSpPr>
            <a:spLocks noGrp="1" noChangeArrowheads="1"/>
          </p:cNvSpPr>
          <p:nvPr>
            <p:ph type="title"/>
          </p:nvPr>
        </p:nvSpPr>
        <p:spPr>
          <a:xfrm>
            <a:off x="323528" y="5517232"/>
            <a:ext cx="8244408" cy="1036638"/>
          </a:xfrm>
          <a:noFill/>
        </p:spPr>
        <p:txBody>
          <a:bodyPr/>
          <a:lstStyle/>
          <a:p>
            <a:pPr algn="r" eaLnBrk="1" hangingPunct="1"/>
            <a:r>
              <a:rPr lang="en-US" sz="4000" b="1" dirty="0">
                <a:solidFill>
                  <a:schemeClr val="bg1"/>
                </a:solidFill>
                <a:effectLst>
                  <a:glow rad="177800">
                    <a:schemeClr val="tx1"/>
                  </a:glow>
                </a:effectLst>
                <a:latin typeface="Arial"/>
                <a:ea typeface="ＭＳ Ｐゴシック" charset="0"/>
                <a:cs typeface="Arial"/>
              </a:rPr>
              <a:t>An Ominous Day: </a:t>
            </a:r>
            <a:br>
              <a:rPr lang="en-US" sz="4000" b="1" dirty="0">
                <a:solidFill>
                  <a:schemeClr val="bg1"/>
                </a:solidFill>
                <a:effectLst>
                  <a:glow rad="177800">
                    <a:schemeClr val="tx1"/>
                  </a:glow>
                </a:effectLst>
                <a:latin typeface="Arial"/>
                <a:ea typeface="ＭＳ Ｐゴシック" charset="0"/>
                <a:cs typeface="Arial"/>
              </a:rPr>
            </a:br>
            <a:r>
              <a:rPr lang="en-US" sz="4000" b="1" dirty="0">
                <a:solidFill>
                  <a:schemeClr val="bg1"/>
                </a:solidFill>
                <a:effectLst>
                  <a:glow rad="177800">
                    <a:schemeClr val="tx1"/>
                  </a:glow>
                </a:effectLst>
                <a:latin typeface="Arial"/>
                <a:ea typeface="ＭＳ Ｐゴシック" charset="0"/>
                <a:cs typeface="Arial"/>
              </a:rPr>
              <a:t>Luke 19:43-44 </a:t>
            </a:r>
            <a:r>
              <a:rPr lang="en-US" sz="3200" b="1" dirty="0">
                <a:solidFill>
                  <a:schemeClr val="bg1"/>
                </a:solidFill>
                <a:effectLst>
                  <a:glow rad="177800">
                    <a:schemeClr val="tx1"/>
                  </a:glow>
                </a:effectLst>
                <a:latin typeface="Arial"/>
                <a:ea typeface="ＭＳ Ｐゴシック" charset="0"/>
                <a:cs typeface="Arial"/>
              </a:rPr>
              <a:t>NAU</a:t>
            </a:r>
            <a:endParaRPr lang="en-US" sz="4000" b="1" dirty="0">
              <a:solidFill>
                <a:schemeClr val="bg1"/>
              </a:solidFill>
              <a:effectLst>
                <a:glow rad="177800">
                  <a:schemeClr val="tx1"/>
                </a:glow>
              </a:effectLst>
              <a:latin typeface="Arial"/>
              <a:ea typeface="ＭＳ Ｐゴシック" charset="0"/>
              <a:cs typeface="Arial"/>
            </a:endParaRPr>
          </a:p>
        </p:txBody>
      </p:sp>
    </p:spTree>
    <p:extLst>
      <p:ext uri="{BB962C8B-B14F-4D97-AF65-F5344CB8AC3E}">
        <p14:creationId xmlns:p14="http://schemas.microsoft.com/office/powerpoint/2010/main" val="33613330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Text Box 2"/>
          <p:cNvSpPr txBox="1">
            <a:spLocks noChangeArrowheads="1"/>
          </p:cNvSpPr>
          <p:nvPr/>
        </p:nvSpPr>
        <p:spPr bwMode="auto">
          <a:xfrm>
            <a:off x="8382010" y="76208"/>
            <a:ext cx="645998"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656</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pic>
        <p:nvPicPr>
          <p:cNvPr id="531458" name="Picture 3"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0"/>
            <a:ext cx="91074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1459" name="Rectangle 4"/>
          <p:cNvSpPr>
            <a:spLocks noGrp="1" noChangeArrowheads="1"/>
          </p:cNvSpPr>
          <p:nvPr>
            <p:ph type="title" idx="4294967295"/>
          </p:nvPr>
        </p:nvSpPr>
        <p:spPr>
          <a:xfrm>
            <a:off x="0" y="0"/>
            <a:ext cx="4191000" cy="914400"/>
          </a:xfrm>
          <a:solidFill>
            <a:schemeClr val="bg1"/>
          </a:solidFill>
        </p:spPr>
        <p:txBody>
          <a:bodyPr/>
          <a:lstStyle/>
          <a:p>
            <a:pPr eaLnBrk="1" hangingPunct="1"/>
            <a:r>
              <a:rPr lang="en-US" sz="3600" b="1">
                <a:latin typeface="Arial" charset="0"/>
                <a:ea typeface="ＭＳ Ｐゴシック" charset="0"/>
                <a:cs typeface="ＭＳ Ｐゴシック" charset="0"/>
              </a:rPr>
              <a:t>John 12 Events</a:t>
            </a:r>
            <a:endParaRPr lang="en-US" sz="3600">
              <a:latin typeface="Times New Roman" charset="0"/>
              <a:ea typeface="ＭＳ Ｐゴシック" charset="0"/>
              <a:cs typeface="ＭＳ Ｐゴシック" charset="0"/>
            </a:endParaRPr>
          </a:p>
        </p:txBody>
      </p:sp>
      <p:sp>
        <p:nvSpPr>
          <p:cNvPr id="257029" name="Text Box 5"/>
          <p:cNvSpPr txBox="1">
            <a:spLocks noChangeArrowheads="1"/>
          </p:cNvSpPr>
          <p:nvPr/>
        </p:nvSpPr>
        <p:spPr bwMode="auto">
          <a:xfrm>
            <a:off x="5373640" y="5638800"/>
            <a:ext cx="3522761" cy="9580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Anointing at Bethany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12:1-11</a:t>
            </a:r>
          </a:p>
        </p:txBody>
      </p:sp>
      <p:sp>
        <p:nvSpPr>
          <p:cNvPr id="257030" name="Text Box 6"/>
          <p:cNvSpPr txBox="1">
            <a:spLocks noChangeArrowheads="1"/>
          </p:cNvSpPr>
          <p:nvPr/>
        </p:nvSpPr>
        <p:spPr bwMode="auto">
          <a:xfrm>
            <a:off x="4399299" y="4165600"/>
            <a:ext cx="2718716" cy="9580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Triumphal Entry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12:12-20</a:t>
            </a:r>
          </a:p>
        </p:txBody>
      </p:sp>
      <p:sp>
        <p:nvSpPr>
          <p:cNvPr id="257031" name="Text Box 7"/>
          <p:cNvSpPr txBox="1">
            <a:spLocks noChangeArrowheads="1"/>
          </p:cNvSpPr>
          <p:nvPr/>
        </p:nvSpPr>
        <p:spPr bwMode="auto">
          <a:xfrm>
            <a:off x="3035620" y="2692400"/>
            <a:ext cx="2550474" cy="9580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Predicts Death</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12:21-36</a:t>
            </a:r>
          </a:p>
        </p:txBody>
      </p:sp>
      <p:sp>
        <p:nvSpPr>
          <p:cNvPr id="257032" name="Text Box 8"/>
          <p:cNvSpPr txBox="1">
            <a:spLocks noChangeArrowheads="1"/>
          </p:cNvSpPr>
          <p:nvPr/>
        </p:nvSpPr>
        <p:spPr bwMode="auto">
          <a:xfrm>
            <a:off x="1273757" y="1219200"/>
            <a:ext cx="3151614" cy="9580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Unbelief Summary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12:37-50</a:t>
            </a:r>
          </a:p>
        </p:txBody>
      </p:sp>
      <p:sp>
        <p:nvSpPr>
          <p:cNvPr id="257033" name="AutoShape 9"/>
          <p:cNvSpPr>
            <a:spLocks noChangeArrowheads="1"/>
          </p:cNvSpPr>
          <p:nvPr/>
        </p:nvSpPr>
        <p:spPr bwMode="auto">
          <a:xfrm rot="-7065457">
            <a:off x="5867400" y="5105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257034" name="AutoShape 10"/>
          <p:cNvSpPr>
            <a:spLocks noChangeArrowheads="1"/>
          </p:cNvSpPr>
          <p:nvPr/>
        </p:nvSpPr>
        <p:spPr bwMode="auto">
          <a:xfrm rot="-7065457">
            <a:off x="4572000" y="3581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257035" name="AutoShape 11"/>
          <p:cNvSpPr>
            <a:spLocks noChangeArrowheads="1"/>
          </p:cNvSpPr>
          <p:nvPr/>
        </p:nvSpPr>
        <p:spPr bwMode="auto">
          <a:xfrm rot="-7065457">
            <a:off x="3200400" y="21336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531467" name="Text Box 13"/>
          <p:cNvSpPr txBox="1">
            <a:spLocks noChangeArrowheads="1"/>
          </p:cNvSpPr>
          <p:nvPr/>
        </p:nvSpPr>
        <p:spPr bwMode="auto">
          <a:xfrm>
            <a:off x="8578858" y="7"/>
            <a:ext cx="492109"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64</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57029"/>
                                        </p:tgtEl>
                                        <p:attrNameLst>
                                          <p:attrName>style.visibility</p:attrName>
                                        </p:attrNameLst>
                                      </p:cBhvr>
                                      <p:to>
                                        <p:strVal val="visible"/>
                                      </p:to>
                                    </p:set>
                                    <p:animEffect transition="in" filter="blinds(horizontal)">
                                      <p:cBhvr>
                                        <p:cTn id="7" dur="500"/>
                                        <p:tgtEl>
                                          <p:spTgt spid="2570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57033"/>
                                        </p:tgtEl>
                                        <p:attrNameLst>
                                          <p:attrName>style.visibility</p:attrName>
                                        </p:attrNameLst>
                                      </p:cBhvr>
                                      <p:to>
                                        <p:strVal val="visible"/>
                                      </p:to>
                                    </p:set>
                                    <p:animEffect transition="in" filter="wipe(down)">
                                      <p:cBhvr>
                                        <p:cTn id="12" dur="500"/>
                                        <p:tgtEl>
                                          <p:spTgt spid="257033"/>
                                        </p:tgtEl>
                                      </p:cBhvr>
                                    </p:animEffect>
                                  </p:childTnLst>
                                </p:cTn>
                              </p:par>
                            </p:childTnLst>
                          </p:cTn>
                        </p:par>
                        <p:par>
                          <p:cTn id="13" fill="hold" nodeType="afterGroup">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57030"/>
                                        </p:tgtEl>
                                        <p:attrNameLst>
                                          <p:attrName>style.visibility</p:attrName>
                                        </p:attrNameLst>
                                      </p:cBhvr>
                                      <p:to>
                                        <p:strVal val="visible"/>
                                      </p:to>
                                    </p:set>
                                    <p:animEffect transition="in" filter="blinds(horizontal)">
                                      <p:cBhvr>
                                        <p:cTn id="16" dur="500"/>
                                        <p:tgtEl>
                                          <p:spTgt spid="2570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7034"/>
                                        </p:tgtEl>
                                        <p:attrNameLst>
                                          <p:attrName>style.visibility</p:attrName>
                                        </p:attrNameLst>
                                      </p:cBhvr>
                                      <p:to>
                                        <p:strVal val="visible"/>
                                      </p:to>
                                    </p:set>
                                    <p:animEffect transition="in" filter="wipe(down)">
                                      <p:cBhvr>
                                        <p:cTn id="21" dur="500"/>
                                        <p:tgtEl>
                                          <p:spTgt spid="257034"/>
                                        </p:tgtEl>
                                      </p:cBhvr>
                                    </p:animEffect>
                                  </p:childTnLst>
                                </p:cTn>
                              </p:par>
                            </p:childTnLst>
                          </p:cTn>
                        </p:par>
                        <p:par>
                          <p:cTn id="22" fill="hold" nodeType="afterGroup">
                            <p:stCondLst>
                              <p:cond delay="500"/>
                            </p:stCondLst>
                            <p:childTnLst>
                              <p:par>
                                <p:cTn id="23" presetID="3" presetClass="entr" presetSubtype="10" fill="hold" grpId="0" nodeType="afterEffect">
                                  <p:stCondLst>
                                    <p:cond delay="0"/>
                                  </p:stCondLst>
                                  <p:childTnLst>
                                    <p:set>
                                      <p:cBhvr>
                                        <p:cTn id="24" dur="1" fill="hold">
                                          <p:stCondLst>
                                            <p:cond delay="0"/>
                                          </p:stCondLst>
                                        </p:cTn>
                                        <p:tgtEl>
                                          <p:spTgt spid="257031"/>
                                        </p:tgtEl>
                                        <p:attrNameLst>
                                          <p:attrName>style.visibility</p:attrName>
                                        </p:attrNameLst>
                                      </p:cBhvr>
                                      <p:to>
                                        <p:strVal val="visible"/>
                                      </p:to>
                                    </p:set>
                                    <p:animEffect transition="in" filter="blinds(horizontal)">
                                      <p:cBhvr>
                                        <p:cTn id="25" dur="500"/>
                                        <p:tgtEl>
                                          <p:spTgt spid="25703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7035"/>
                                        </p:tgtEl>
                                        <p:attrNameLst>
                                          <p:attrName>style.visibility</p:attrName>
                                        </p:attrNameLst>
                                      </p:cBhvr>
                                      <p:to>
                                        <p:strVal val="visible"/>
                                      </p:to>
                                    </p:set>
                                    <p:animEffect transition="in" filter="wipe(down)">
                                      <p:cBhvr>
                                        <p:cTn id="30" dur="500"/>
                                        <p:tgtEl>
                                          <p:spTgt spid="257035"/>
                                        </p:tgtEl>
                                      </p:cBhvr>
                                    </p:animEffect>
                                  </p:childTnLst>
                                </p:cTn>
                              </p:par>
                            </p:childTnLst>
                          </p:cTn>
                        </p:par>
                        <p:par>
                          <p:cTn id="31" fill="hold" nodeType="afterGroup">
                            <p:stCondLst>
                              <p:cond delay="500"/>
                            </p:stCondLst>
                            <p:childTnLst>
                              <p:par>
                                <p:cTn id="32" presetID="3" presetClass="entr" presetSubtype="10" fill="hold" grpId="0" nodeType="afterEffect">
                                  <p:stCondLst>
                                    <p:cond delay="0"/>
                                  </p:stCondLst>
                                  <p:childTnLst>
                                    <p:set>
                                      <p:cBhvr>
                                        <p:cTn id="33" dur="1" fill="hold">
                                          <p:stCondLst>
                                            <p:cond delay="0"/>
                                          </p:stCondLst>
                                        </p:cTn>
                                        <p:tgtEl>
                                          <p:spTgt spid="257032"/>
                                        </p:tgtEl>
                                        <p:attrNameLst>
                                          <p:attrName>style.visibility</p:attrName>
                                        </p:attrNameLst>
                                      </p:cBhvr>
                                      <p:to>
                                        <p:strVal val="visible"/>
                                      </p:to>
                                    </p:set>
                                    <p:animEffect transition="in" filter="blinds(horizontal)">
                                      <p:cBhvr>
                                        <p:cTn id="34" dur="500"/>
                                        <p:tgtEl>
                                          <p:spTgt spid="257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9" grpId="0" animBg="1"/>
      <p:bldP spid="257030" grpId="0" animBg="1"/>
      <p:bldP spid="257031" grpId="0" animBg="1"/>
      <p:bldP spid="257032" grpId="0" animBg="1"/>
      <p:bldP spid="257033" grpId="0" animBg="1"/>
      <p:bldP spid="257034" grpId="0" animBg="1"/>
      <p:bldP spid="25703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DBC933F5-E573-498F-8038-F23E06CC6E5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5400" b="1" kern="0" dirty="0">
                <a:solidFill>
                  <a:srgbClr val="FFFFFF"/>
                </a:solidFill>
                <a:effectLst>
                  <a:glow rad="228600">
                    <a:srgbClr val="000000"/>
                  </a:glow>
                </a:effectLst>
                <a:latin typeface="Arial"/>
                <a:cs typeface="Arial"/>
              </a:rPr>
              <a:t>B. The Triumphal Entry</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GB" sz="2800" b="1" i="1" kern="0">
                <a:solidFill>
                  <a:srgbClr val="FFFFFF"/>
                </a:solidFill>
                <a:effectLst>
                  <a:outerShdw blurRad="38100" dist="38100" dir="2700000" algn="tl">
                    <a:srgbClr val="000000"/>
                  </a:outerShdw>
                </a:effectLst>
                <a:latin typeface="Arial"/>
                <a:ea typeface="ＭＳ Ｐゴシック" charset="0"/>
                <a:cs typeface="Arial"/>
              </a:rPr>
              <a:t>§ 139</a:t>
            </a:r>
          </a:p>
          <a:p>
            <a:pPr lvl="0" algn="ctr" defTabSz="914400" fontAlgn="base">
              <a:spcBef>
                <a:spcPct val="20000"/>
              </a:spcBef>
              <a:buClr>
                <a:srgbClr val="FFCC00"/>
              </a:buClr>
              <a:buSzPct val="70000"/>
              <a:defRPr/>
            </a:pPr>
            <a:r>
              <a:rPr lang="en-GB" sz="2800" b="1" i="1" kern="0">
                <a:solidFill>
                  <a:srgbClr val="FFFFFF"/>
                </a:solidFill>
                <a:effectLst>
                  <a:outerShdw blurRad="38100" dist="38100" dir="2700000" algn="tl">
                    <a:srgbClr val="000000"/>
                  </a:outerShdw>
                </a:effectLst>
                <a:latin typeface="Arial"/>
                <a:ea typeface="ＭＳ Ｐゴシック" charset="0"/>
                <a:cs typeface="Arial"/>
              </a:rPr>
              <a:t>Matthew 21:1-11, 14-17; Mark 11:1-11; Luke 19:29-44; John 12:12-19</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Christ enters Jerusalem to officially present Himself to the nation as Messiah to fulfill the OT prophecies</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28459862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en-US" b="1" dirty="0">
                <a:solidFill>
                  <a:srgbClr val="FFFFFF"/>
                </a:solidFill>
                <a:latin typeface="Arial" panose="020B0604020202020204" pitchFamily="34" charset="0"/>
                <a:cs typeface="Arial" panose="020B0604020202020204" pitchFamily="34" charset="0"/>
              </a:rPr>
              <a:t>Pentecost Outline</a:t>
            </a: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9073008" cy="547513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 of the King</a:t>
            </a: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5536" y="171583"/>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4"/>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136194" name="Picture 2"/>
          <p:cNvPicPr>
            <a:picLocks noChangeAspect="1" noChangeArrowheads="1"/>
          </p:cNvPicPr>
          <p:nvPr/>
        </p:nvPicPr>
        <p:blipFill>
          <a:blip r:embed="rId3" cstate="screen">
            <a:clrChange>
              <a:clrFrom>
                <a:srgbClr val="FFFFFF"/>
              </a:clrFrom>
              <a:clrTo>
                <a:srgbClr val="FFFFFF">
                  <a:alpha val="0"/>
                </a:srgbClr>
              </a:clrTo>
            </a:clrChange>
            <a:lum bright="4000" contrast="10000"/>
            <a:extLst>
              <a:ext uri="{28A0092B-C50C-407E-A947-70E740481C1C}">
                <a14:useLocalDpi xmlns:a14="http://schemas.microsoft.com/office/drawing/2010/main"/>
              </a:ext>
            </a:extLst>
          </a:blip>
          <a:srcRect/>
          <a:stretch>
            <a:fillRect/>
          </a:stretch>
        </p:blipFill>
        <p:spPr bwMode="auto">
          <a:xfrm>
            <a:off x="3581400" y="0"/>
            <a:ext cx="4908550" cy="6858000"/>
          </a:xfrm>
          <a:prstGeom prst="rect">
            <a:avLst/>
          </a:prstGeom>
          <a:solidFill>
            <a:srgbClr val="FFFFCC"/>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262147" name="Text Box 3"/>
          <p:cNvSpPr txBox="1">
            <a:spLocks noChangeArrowheads="1"/>
          </p:cNvSpPr>
          <p:nvPr/>
        </p:nvSpPr>
        <p:spPr bwMode="auto">
          <a:xfrm>
            <a:off x="8616950" y="0"/>
            <a:ext cx="527050" cy="461963"/>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80</a:t>
            </a:r>
          </a:p>
        </p:txBody>
      </p:sp>
      <p:sp>
        <p:nvSpPr>
          <p:cNvPr id="2" name="Title 1"/>
          <p:cNvSpPr>
            <a:spLocks noGrp="1"/>
          </p:cNvSpPr>
          <p:nvPr>
            <p:ph type="title" idx="4294967295"/>
          </p:nvPr>
        </p:nvSpPr>
        <p:spPr>
          <a:xfrm>
            <a:off x="179388" y="706438"/>
            <a:ext cx="3240087" cy="5099050"/>
          </a:xfrm>
        </p:spPr>
        <p:txBody>
          <a:bodyPr/>
          <a:lstStyle/>
          <a:p>
            <a:pPr eaLnBrk="1" hangingPunct="1">
              <a:defRPr/>
            </a:pPr>
            <a:r>
              <a:rPr lang="en-US" sz="3600" b="1" kern="1200" dirty="0">
                <a:solidFill>
                  <a:srgbClr val="FFFFFF"/>
                </a:solidFill>
                <a:effectLst>
                  <a:outerShdw blurRad="38100" dist="38100" dir="2700000" algn="tl" rotWithShape="0">
                    <a:srgbClr val="000000"/>
                  </a:outerShdw>
                </a:effectLst>
                <a:latin typeface="Arial"/>
                <a:ea typeface="ＭＳ Ｐゴシック"/>
                <a:cs typeface="Arial"/>
              </a:rPr>
              <a:t>Jerusalem</a:t>
            </a:r>
            <a:r>
              <a:rPr lang="en-US" dirty="0"/>
              <a:t> </a:t>
            </a:r>
            <a:r>
              <a:rPr lang="en-US" sz="3600" b="1" kern="1200" dirty="0">
                <a:solidFill>
                  <a:srgbClr val="FFFFFF"/>
                </a:solidFill>
                <a:effectLst>
                  <a:outerShdw blurRad="38100" dist="38100" dir="2700000" algn="tl" rotWithShape="0">
                    <a:srgbClr val="000000"/>
                  </a:outerShdw>
                </a:effectLst>
                <a:latin typeface="Arial"/>
                <a:ea typeface="ＭＳ Ｐゴシック"/>
                <a:cs typeface="Arial"/>
              </a:rPr>
              <a:t>During the Ministry</a:t>
            </a:r>
            <a:r>
              <a:rPr lang="en-US" dirty="0"/>
              <a:t> </a:t>
            </a:r>
            <a:r>
              <a:rPr lang="en-US" sz="3600" b="1" kern="1200" dirty="0">
                <a:solidFill>
                  <a:srgbClr val="FFFFFF"/>
                </a:solidFill>
                <a:effectLst>
                  <a:outerShdw blurRad="38100" dist="38100" dir="2700000" algn="tl" rotWithShape="0">
                    <a:srgbClr val="000000"/>
                  </a:outerShdw>
                </a:effectLst>
                <a:latin typeface="Arial"/>
                <a:ea typeface="ＭＳ Ｐゴシック"/>
                <a:cs typeface="Arial"/>
              </a:rPr>
              <a:t>of Jesus</a:t>
            </a:r>
            <a:endParaRPr lang="en-US" dirty="0"/>
          </a:p>
        </p:txBody>
      </p:sp>
    </p:spTree>
    <p:extLst>
      <p:ext uri="{BB962C8B-B14F-4D97-AF65-F5344CB8AC3E}">
        <p14:creationId xmlns:p14="http://schemas.microsoft.com/office/powerpoint/2010/main" val="1747300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36194"/>
                                        </p:tgtEl>
                                        <p:attrNameLst>
                                          <p:attrName>style.visibility</p:attrName>
                                        </p:attrNameLst>
                                      </p:cBhvr>
                                      <p:to>
                                        <p:strVal val="visible"/>
                                      </p:to>
                                    </p:set>
                                    <p:anim calcmode="lin" valueType="num">
                                      <p:cBhvr>
                                        <p:cTn id="7" dur="500" fill="hold"/>
                                        <p:tgtEl>
                                          <p:spTgt spid="136194"/>
                                        </p:tgtEl>
                                        <p:attrNameLst>
                                          <p:attrName>ppt_w</p:attrName>
                                        </p:attrNameLst>
                                      </p:cBhvr>
                                      <p:tavLst>
                                        <p:tav tm="0">
                                          <p:val>
                                            <p:fltVal val="0"/>
                                          </p:val>
                                        </p:tav>
                                        <p:tav tm="100000">
                                          <p:val>
                                            <p:strVal val="#ppt_w"/>
                                          </p:val>
                                        </p:tav>
                                      </p:tavLst>
                                    </p:anim>
                                    <p:anim calcmode="lin" valueType="num">
                                      <p:cBhvr>
                                        <p:cTn id="8" dur="500" fill="hold"/>
                                        <p:tgtEl>
                                          <p:spTgt spid="1361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98710" y="4087113"/>
            <a:ext cx="5265810" cy="1759435"/>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TRIUMPHAL ENTRY</a:t>
            </a:r>
            <a:r>
              <a:rPr kumimoji="0" lang="en-US" sz="3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 </a:t>
            </a:r>
            <a:r>
              <a:rPr kumimoji="0" lang="en-US" sz="25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(Palm Sunday)</a:t>
            </a:r>
            <a:endParaRPr kumimoji="0" lang="en-US" sz="38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76" name="Picture 3" descr="16_Lost_Coin_1024.jpg                                          00D2328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98867" y="50889"/>
            <a:ext cx="2079808" cy="1099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198710" y="87079"/>
            <a:ext cx="5284787" cy="2429270"/>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21:1-11</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11:1-11</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19:28-44</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12:12-19</a:t>
            </a:r>
          </a:p>
        </p:txBody>
      </p:sp>
      <p:sp>
        <p:nvSpPr>
          <p:cNvPr id="9" name="TextBox 8"/>
          <p:cNvSpPr txBox="1"/>
          <p:nvPr/>
        </p:nvSpPr>
        <p:spPr>
          <a:xfrm>
            <a:off x="198710" y="3783455"/>
            <a:ext cx="3092282" cy="418647"/>
          </a:xfrm>
          <a:prstGeom prst="rect">
            <a:avLst/>
          </a:prstGeom>
          <a:noFill/>
        </p:spPr>
        <p:txBody>
          <a:bodyPr wrap="none" lIns="64212" tIns="32103" rIns="64212" bIns="32103">
            <a:spAutoFit/>
          </a:bodyPr>
          <a:lstStyle/>
          <a:p>
            <a:pPr marL="0" marR="0" lvl="0" indent="0" algn="l" defTabSz="321247" rtl="0" eaLnBrk="0" fontAlgn="base" latinLnBrk="0" hangingPunct="0">
              <a:lnSpc>
                <a:spcPct val="100000"/>
              </a:lnSpc>
              <a:spcBef>
                <a:spcPct val="0"/>
              </a:spcBef>
              <a:spcAft>
                <a:spcPct val="0"/>
              </a:spcAft>
              <a:buClrTx/>
              <a:buSzTx/>
              <a:buFontTx/>
              <a:buNone/>
              <a:tabLst/>
              <a:defRPr/>
            </a:pPr>
            <a:r>
              <a:rPr kumimoji="0" lang="en-US" sz="23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DejaVu Sans" charset="0"/>
              </a:rPr>
              <a:t>THE EASTER STORY</a:t>
            </a:r>
          </a:p>
        </p:txBody>
      </p:sp>
    </p:spTree>
    <p:extLst>
      <p:ext uri="{BB962C8B-B14F-4D97-AF65-F5344CB8AC3E}">
        <p14:creationId xmlns:p14="http://schemas.microsoft.com/office/powerpoint/2010/main" val="78153543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93F5EAA-1655-4267-197E-436D095D3C18}"/>
              </a:ext>
            </a:extLst>
          </p:cNvPr>
          <p:cNvSpPr txBox="1"/>
          <p:nvPr/>
        </p:nvSpPr>
        <p:spPr>
          <a:xfrm>
            <a:off x="89756" y="3645024"/>
            <a:ext cx="8964488"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As Jesus and his disciples approached Jerusalem, they came to the towns of Bethphage and Bethany on the Mount of Olives.</a:t>
            </a:r>
          </a:p>
          <a:p>
            <a:pPr marL="0" marR="0" lvl="0" indent="0" algn="l" defTabSz="913410" rtl="0" eaLnBrk="0" fontAlgn="base" latinLnBrk="0" hangingPunct="0">
              <a:lnSpc>
                <a:spcPct val="100000"/>
              </a:lnSpc>
              <a:spcBef>
                <a:spcPct val="0"/>
              </a:spcBef>
              <a:spcAft>
                <a:spcPct val="0"/>
              </a:spcAft>
              <a:buClrTx/>
              <a:buSzTx/>
              <a:buFontTx/>
              <a:buNone/>
              <a:tabLst/>
              <a:defRPr/>
            </a:pP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
        <p:nvSpPr>
          <p:cNvPr id="4" name="TextBox 3">
            <a:extLst>
              <a:ext uri="{FF2B5EF4-FFF2-40B4-BE49-F238E27FC236}">
                <a16:creationId xmlns:a16="http://schemas.microsoft.com/office/drawing/2014/main" id="{E39361F6-4669-2DE8-6AB6-34A468F9F536}"/>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11:1-11</a:t>
            </a:r>
          </a:p>
        </p:txBody>
      </p:sp>
    </p:spTree>
    <p:extLst>
      <p:ext uri="{BB962C8B-B14F-4D97-AF65-F5344CB8AC3E}">
        <p14:creationId xmlns:p14="http://schemas.microsoft.com/office/powerpoint/2010/main" val="7789639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197D8597-5234-1DDC-E78B-4246986326D4}"/>
              </a:ext>
            </a:extLst>
          </p:cNvPr>
          <p:cNvSpPr txBox="1"/>
          <p:nvPr/>
        </p:nvSpPr>
        <p:spPr>
          <a:xfrm>
            <a:off x="5364088" y="332656"/>
            <a:ext cx="3779912" cy="3600840"/>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sent two of them on ahead. </a:t>
            </a: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2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“Go into that village over there,” he told them.</a:t>
            </a:r>
          </a:p>
        </p:txBody>
      </p:sp>
    </p:spTree>
    <p:extLst>
      <p:ext uri="{BB962C8B-B14F-4D97-AF65-F5344CB8AC3E}">
        <p14:creationId xmlns:p14="http://schemas.microsoft.com/office/powerpoint/2010/main" val="4086578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519792C-36F0-F8E2-B257-970ECD9F077B}"/>
              </a:ext>
            </a:extLst>
          </p:cNvPr>
          <p:cNvSpPr txBox="1"/>
          <p:nvPr/>
        </p:nvSpPr>
        <p:spPr>
          <a:xfrm>
            <a:off x="174105" y="166641"/>
            <a:ext cx="3275857" cy="6524718"/>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“As soon as you enter it, you will see a young donkey tied there that no one has ever ridden. Untie it and bring it here.</a:t>
            </a:r>
          </a:p>
          <a:p>
            <a:pPr marL="0" marR="0" lvl="0" indent="0" algn="l" defTabSz="913410" rtl="0" eaLnBrk="0" fontAlgn="base" latinLnBrk="0" hangingPunct="0">
              <a:lnSpc>
                <a:spcPct val="100000"/>
              </a:lnSpc>
              <a:spcBef>
                <a:spcPct val="0"/>
              </a:spcBef>
              <a:spcAft>
                <a:spcPct val="0"/>
              </a:spcAft>
              <a:buClrTx/>
              <a:buSzTx/>
              <a:buFontTx/>
              <a:buNone/>
              <a:tabLst/>
              <a:defRPr/>
            </a:pP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
        <p:nvSpPr>
          <p:cNvPr id="4" name="TextBox 3">
            <a:extLst>
              <a:ext uri="{FF2B5EF4-FFF2-40B4-BE49-F238E27FC236}">
                <a16:creationId xmlns:a16="http://schemas.microsoft.com/office/drawing/2014/main" id="{AB230A7B-6C05-E93F-5C2E-7179015A5D3C}"/>
              </a:ext>
            </a:extLst>
          </p:cNvPr>
          <p:cNvSpPr txBox="1"/>
          <p:nvPr/>
        </p:nvSpPr>
        <p:spPr>
          <a:xfrm>
            <a:off x="5868144" y="1317277"/>
            <a:ext cx="3082627" cy="5980856"/>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3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If anyone asks, ‘What are you doing?’ just say, ‘The Lord needs it and will return it soon.’”</a:t>
            </a:r>
          </a:p>
          <a:p>
            <a:pPr marL="0" marR="0" lvl="0" indent="0" algn="r" defTabSz="913410" rtl="0" eaLnBrk="0" fontAlgn="base" latinLnBrk="0" hangingPunct="0">
              <a:lnSpc>
                <a:spcPct val="100000"/>
              </a:lnSpc>
              <a:spcBef>
                <a:spcPct val="0"/>
              </a:spcBef>
              <a:spcAft>
                <a:spcPct val="0"/>
              </a:spcAft>
              <a:buClrTx/>
              <a:buSzTx/>
              <a:buFontTx/>
              <a:buNone/>
              <a:tabLst/>
              <a:defRPr/>
            </a:pP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Tree>
    <p:extLst>
      <p:ext uri="{BB962C8B-B14F-4D97-AF65-F5344CB8AC3E}">
        <p14:creationId xmlns:p14="http://schemas.microsoft.com/office/powerpoint/2010/main" val="38867366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C05EEFB-8298-ABFD-E6D7-285E8198B791}"/>
              </a:ext>
            </a:extLst>
          </p:cNvPr>
          <p:cNvSpPr txBox="1"/>
          <p:nvPr/>
        </p:nvSpPr>
        <p:spPr>
          <a:xfrm>
            <a:off x="278632" y="4149080"/>
            <a:ext cx="8856984" cy="184651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4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 two disciples left and found the colt standing in the street, tied outside the front door.</a:t>
            </a:r>
          </a:p>
        </p:txBody>
      </p:sp>
    </p:spTree>
    <p:extLst>
      <p:ext uri="{BB962C8B-B14F-4D97-AF65-F5344CB8AC3E}">
        <p14:creationId xmlns:p14="http://schemas.microsoft.com/office/powerpoint/2010/main" val="13144283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FE2DE9DC-B27D-EEDF-C42D-DA2409F5EEB2}"/>
              </a:ext>
            </a:extLst>
          </p:cNvPr>
          <p:cNvSpPr txBox="1"/>
          <p:nvPr/>
        </p:nvSpPr>
        <p:spPr>
          <a:xfrm>
            <a:off x="251521" y="260648"/>
            <a:ext cx="3744416"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5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As they were untying it, some bystanders demanded…</a:t>
            </a:r>
          </a:p>
        </p:txBody>
      </p:sp>
    </p:spTree>
    <p:extLst>
      <p:ext uri="{BB962C8B-B14F-4D97-AF65-F5344CB8AC3E}">
        <p14:creationId xmlns:p14="http://schemas.microsoft.com/office/powerpoint/2010/main" val="2902384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E85C17F-1D01-FF67-4620-03F1E14ADD18}"/>
              </a:ext>
            </a:extLst>
          </p:cNvPr>
          <p:cNvSpPr txBox="1"/>
          <p:nvPr/>
        </p:nvSpPr>
        <p:spPr>
          <a:xfrm>
            <a:off x="359532" y="4077072"/>
            <a:ext cx="8424936"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“What are you doing, untying that colt?” </a:t>
            </a: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6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They said what Jesus had told them to say, and they were permitted to take it.</a:t>
            </a:r>
          </a:p>
        </p:txBody>
      </p:sp>
    </p:spTree>
    <p:extLst>
      <p:ext uri="{BB962C8B-B14F-4D97-AF65-F5344CB8AC3E}">
        <p14:creationId xmlns:p14="http://schemas.microsoft.com/office/powerpoint/2010/main" val="26641252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CEC043A-F6E6-779B-7A05-D1C24D3A946B}"/>
              </a:ext>
            </a:extLst>
          </p:cNvPr>
          <p:cNvSpPr txBox="1"/>
          <p:nvPr/>
        </p:nvSpPr>
        <p:spPr>
          <a:xfrm>
            <a:off x="2267744" y="5373216"/>
            <a:ext cx="6714492" cy="126173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7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Then they brought the colt to Jesus...</a:t>
            </a:r>
          </a:p>
        </p:txBody>
      </p:sp>
    </p:spTree>
    <p:extLst>
      <p:ext uri="{BB962C8B-B14F-4D97-AF65-F5344CB8AC3E}">
        <p14:creationId xmlns:p14="http://schemas.microsoft.com/office/powerpoint/2010/main" val="2400555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301BC6F2-DC12-0325-66DE-D91D58D95A45}"/>
              </a:ext>
            </a:extLst>
          </p:cNvPr>
          <p:cNvSpPr txBox="1"/>
          <p:nvPr/>
        </p:nvSpPr>
        <p:spPr>
          <a:xfrm>
            <a:off x="251520" y="5373216"/>
            <a:ext cx="8964488" cy="126173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…and threw their garments over it, and he sat on it.</a:t>
            </a:r>
          </a:p>
        </p:txBody>
      </p:sp>
    </p:spTree>
    <p:extLst>
      <p:ext uri="{BB962C8B-B14F-4D97-AF65-F5344CB8AC3E}">
        <p14:creationId xmlns:p14="http://schemas.microsoft.com/office/powerpoint/2010/main" val="2004979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1046826" y="103892"/>
            <a:ext cx="7993478" cy="792088"/>
          </a:xfrm>
          <a:gradFill flip="none" rotWithShape="1">
            <a:gsLst>
              <a:gs pos="0">
                <a:srgbClr val="000000"/>
              </a:gs>
              <a:gs pos="100000">
                <a:srgbClr val="002060"/>
              </a:gs>
            </a:gsLst>
            <a:path path="circle">
              <a:fillToRect l="50000" t="50000" r="50000" b="50000"/>
            </a:path>
            <a:tileRect/>
          </a:gradFill>
        </p:spPr>
        <p:txBody>
          <a:bodyPr/>
          <a:lstStyle/>
          <a:p>
            <a:r>
              <a:rPr lang="en-US" sz="4000" b="1" dirty="0">
                <a:solidFill>
                  <a:srgbClr val="FFFFFF"/>
                </a:solidFill>
                <a:latin typeface="Arial" panose="020B0604020202020204" pitchFamily="34" charset="0"/>
                <a:cs typeface="Arial" panose="020B0604020202020204" pitchFamily="34" charset="0"/>
              </a:rPr>
              <a:t>Increasing Polarization</a:t>
            </a: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95536" y="14827"/>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0" y="4003390"/>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759308" y="3465153"/>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1469262" y="4476312"/>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2009401" y="2874664"/>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a:t>
            </a: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221965" y="5066801"/>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a:t>
            </a: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3820578" y="2231923"/>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a:t>
            </a:r>
            <a:b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b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 Disciples</a:t>
            </a: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5129142" y="5657290"/>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Presentation</a:t>
            </a: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5322808" y="1563056"/>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a:t>
            </a:r>
            <a:b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b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for Death</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6387426" y="6247781"/>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6788128" y="1011756"/>
            <a:ext cx="239506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a:t>
            </a:r>
          </a:p>
        </p:txBody>
      </p:sp>
      <p:cxnSp>
        <p:nvCxnSpPr>
          <p:cNvPr id="19" name="Straight Arrow Connector 18">
            <a:extLst>
              <a:ext uri="{FF2B5EF4-FFF2-40B4-BE49-F238E27FC236}">
                <a16:creationId xmlns:a16="http://schemas.microsoft.com/office/drawing/2014/main" id="{A07C0B38-64DF-3DD7-0C17-11EF81E09448}"/>
              </a:ext>
            </a:extLst>
          </p:cNvPr>
          <p:cNvCxnSpPr/>
          <p:nvPr/>
        </p:nvCxnSpPr>
        <p:spPr bwMode="auto">
          <a:xfrm flipV="1">
            <a:off x="603766" y="3788616"/>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V="1">
            <a:off x="2988748" y="3429000"/>
            <a:ext cx="706559" cy="999218"/>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V="1">
            <a:off x="4572451" y="3197497"/>
            <a:ext cx="480316" cy="1739768"/>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V="1">
            <a:off x="6325836" y="2498425"/>
            <a:ext cx="183448" cy="307043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V="1">
            <a:off x="7730430" y="1539855"/>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a:off x="2159189" y="3966305"/>
            <a:ext cx="348341" cy="51000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a:off x="3808880" y="3372416"/>
            <a:ext cx="559910" cy="1694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a:off x="5336022" y="3042478"/>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a:off x="6759470" y="2476870"/>
            <a:ext cx="818956" cy="366940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919631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wipe(up)">
                                      <p:cBhvr>
                                        <p:cTn id="51" dur="500"/>
                                        <p:tgtEl>
                                          <p:spTgt spid="31"/>
                                        </p:tgtEl>
                                      </p:cBhvr>
                                    </p:animEffect>
                                  </p:childTnLst>
                                </p:cTn>
                              </p:par>
                            </p:childTnLst>
                          </p:cTn>
                        </p:par>
                        <p:par>
                          <p:cTn id="52" fill="hold">
                            <p:stCondLst>
                              <p:cond delay="500"/>
                            </p:stCondLst>
                            <p:childTnLst>
                              <p:par>
                                <p:cTn id="53" presetID="1" presetClass="entr" presetSubtype="0" fill="hold"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nodeType="clickEffect">
                                  <p:stCondLst>
                                    <p:cond delay="0"/>
                                  </p:stCondLst>
                                  <p:childTnLst>
                                    <p:set>
                                      <p:cBhvr>
                                        <p:cTn id="58" dur="1" fill="hold">
                                          <p:stCondLst>
                                            <p:cond delay="0"/>
                                          </p:stCondLst>
                                        </p:cTn>
                                        <p:tgtEl>
                                          <p:spTgt spid="26"/>
                                        </p:tgtEl>
                                        <p:attrNameLst>
                                          <p:attrName>style.visibility</p:attrName>
                                        </p:attrNameLst>
                                      </p:cBhvr>
                                      <p:to>
                                        <p:strVal val="visible"/>
                                      </p:to>
                                    </p:set>
                                    <p:animEffect transition="in" filter="wipe(down)">
                                      <p:cBhvr>
                                        <p:cTn id="59" dur="500"/>
                                        <p:tgtEl>
                                          <p:spTgt spid="26"/>
                                        </p:tgtEl>
                                      </p:cBhvr>
                                    </p:animEffect>
                                  </p:childTnLst>
                                </p:cTn>
                              </p:par>
                            </p:childTnLst>
                          </p:cTn>
                        </p:par>
                        <p:par>
                          <p:cTn id="60" fill="hold">
                            <p:stCondLst>
                              <p:cond delay="500"/>
                            </p:stCondLst>
                            <p:childTnLst>
                              <p:par>
                                <p:cTn id="61" presetID="1" presetClass="entr" presetSubtype="0" fill="hold" nodeType="afterEffect">
                                  <p:stCondLst>
                                    <p:cond delay="0"/>
                                  </p:stCondLst>
                                  <p:childTnLst>
                                    <p:set>
                                      <p:cBhvr>
                                        <p:cTn id="62" dur="1" fill="hold">
                                          <p:stCondLst>
                                            <p:cond delay="0"/>
                                          </p:stCondLst>
                                        </p:cTn>
                                        <p:tgtEl>
                                          <p:spTgt spid="15">
                                            <p:txEl>
                                              <p:pRg st="0" end="0"/>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up)">
                                      <p:cBhvr>
                                        <p:cTn id="67" dur="500"/>
                                        <p:tgtEl>
                                          <p:spTgt spid="32"/>
                                        </p:tgtEl>
                                      </p:cBhvr>
                                    </p:animEffect>
                                  </p:childTnLst>
                                </p:cTn>
                              </p:par>
                            </p:childTnLst>
                          </p:cTn>
                        </p:par>
                        <p:par>
                          <p:cTn id="68" fill="hold">
                            <p:stCondLst>
                              <p:cond delay="500"/>
                            </p:stCondLst>
                            <p:childTnLst>
                              <p:par>
                                <p:cTn id="69" presetID="1" presetClass="entr" presetSubtype="0" fill="hold" nodeType="after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nodeType="clickEffect">
                                  <p:stCondLst>
                                    <p:cond delay="0"/>
                                  </p:stCondLst>
                                  <p:childTnLst>
                                    <p:set>
                                      <p:cBhvr>
                                        <p:cTn id="74" dur="1" fill="hold">
                                          <p:stCondLst>
                                            <p:cond delay="0"/>
                                          </p:stCondLst>
                                        </p:cTn>
                                        <p:tgtEl>
                                          <p:spTgt spid="27"/>
                                        </p:tgtEl>
                                        <p:attrNameLst>
                                          <p:attrName>style.visibility</p:attrName>
                                        </p:attrNameLst>
                                      </p:cBhvr>
                                      <p:to>
                                        <p:strVal val="visible"/>
                                      </p:to>
                                    </p:set>
                                    <p:animEffect transition="in" filter="wipe(down)">
                                      <p:cBhvr>
                                        <p:cTn id="75" dur="500"/>
                                        <p:tgtEl>
                                          <p:spTgt spid="27"/>
                                        </p:tgtEl>
                                      </p:cBhvr>
                                    </p:animEffect>
                                  </p:childTnLst>
                                </p:cTn>
                              </p:par>
                            </p:childTnLst>
                          </p:cTn>
                        </p:par>
                        <p:par>
                          <p:cTn id="76" fill="hold">
                            <p:stCondLst>
                              <p:cond delay="500"/>
                            </p:stCondLst>
                            <p:childTnLst>
                              <p:par>
                                <p:cTn id="77" presetID="1" presetClass="entr" presetSubtype="0" fill="hold" nodeType="afterEffect">
                                  <p:stCondLst>
                                    <p:cond delay="0"/>
                                  </p:stCondLst>
                                  <p:childTnLst>
                                    <p:set>
                                      <p:cBhvr>
                                        <p:cTn id="78"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F663F8F-B0D3-9AC8-4A90-2C26E71E26FE}"/>
              </a:ext>
            </a:extLst>
          </p:cNvPr>
          <p:cNvSpPr txBox="1"/>
          <p:nvPr/>
        </p:nvSpPr>
        <p:spPr>
          <a:xfrm>
            <a:off x="3779912" y="548680"/>
            <a:ext cx="4068960" cy="5905096"/>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8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Many in the crowd spread their garments on the road ahead of him, and others spread leafy branches they had cut in the fields.</a:t>
            </a:r>
          </a:p>
        </p:txBody>
      </p:sp>
    </p:spTree>
    <p:extLst>
      <p:ext uri="{BB962C8B-B14F-4D97-AF65-F5344CB8AC3E}">
        <p14:creationId xmlns:p14="http://schemas.microsoft.com/office/powerpoint/2010/main" val="14562493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53F6C82-DA62-2340-A5BF-307F54C0C21E}"/>
              </a:ext>
            </a:extLst>
          </p:cNvPr>
          <p:cNvSpPr txBox="1"/>
          <p:nvPr/>
        </p:nvSpPr>
        <p:spPr>
          <a:xfrm>
            <a:off x="179512" y="4509120"/>
            <a:ext cx="8784976" cy="184651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9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was in the center of the procession, and the people all around him were shouting…</a:t>
            </a:r>
          </a:p>
        </p:txBody>
      </p:sp>
    </p:spTree>
    <p:extLst>
      <p:ext uri="{BB962C8B-B14F-4D97-AF65-F5344CB8AC3E}">
        <p14:creationId xmlns:p14="http://schemas.microsoft.com/office/powerpoint/2010/main" val="12733333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2866A58-41FF-B114-5260-3DDCA29A5F36}"/>
              </a:ext>
            </a:extLst>
          </p:cNvPr>
          <p:cNvSpPr txBox="1"/>
          <p:nvPr/>
        </p:nvSpPr>
        <p:spPr>
          <a:xfrm>
            <a:off x="3554661" y="19348"/>
            <a:ext cx="5572819"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“Praise God!</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Blessings on the one who comes in the name of the L</a:t>
            </a:r>
            <a:r>
              <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ORD</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t>
            </a:r>
          </a:p>
        </p:txBody>
      </p:sp>
    </p:spTree>
    <p:extLst>
      <p:ext uri="{BB962C8B-B14F-4D97-AF65-F5344CB8AC3E}">
        <p14:creationId xmlns:p14="http://schemas.microsoft.com/office/powerpoint/2010/main" val="17467599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D8D89CFD-7B9D-D6EA-5161-420D2EEEC5E2}"/>
              </a:ext>
            </a:extLst>
          </p:cNvPr>
          <p:cNvSpPr txBox="1"/>
          <p:nvPr/>
        </p:nvSpPr>
        <p:spPr>
          <a:xfrm>
            <a:off x="3275856" y="4581128"/>
            <a:ext cx="5284787" cy="1846514"/>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10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Blessings on the coming Kingdom of our ancestor David!</a:t>
            </a:r>
          </a:p>
        </p:txBody>
      </p:sp>
    </p:spTree>
    <p:extLst>
      <p:ext uri="{BB962C8B-B14F-4D97-AF65-F5344CB8AC3E}">
        <p14:creationId xmlns:p14="http://schemas.microsoft.com/office/powerpoint/2010/main" val="18029548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FE67AD1A-D201-39A9-535F-256A3194AA1C}"/>
              </a:ext>
            </a:extLst>
          </p:cNvPr>
          <p:cNvSpPr txBox="1"/>
          <p:nvPr/>
        </p:nvSpPr>
        <p:spPr>
          <a:xfrm>
            <a:off x="395536" y="5085184"/>
            <a:ext cx="5284787" cy="1261739"/>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"Praise God in highest heaven!"</a:t>
            </a:r>
          </a:p>
        </p:txBody>
      </p:sp>
    </p:spTree>
    <p:extLst>
      <p:ext uri="{BB962C8B-B14F-4D97-AF65-F5344CB8AC3E}">
        <p14:creationId xmlns:p14="http://schemas.microsoft.com/office/powerpoint/2010/main" val="37719883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8BF00CE-C322-9858-79EF-D8C0B8577B02}"/>
              </a:ext>
            </a:extLst>
          </p:cNvPr>
          <p:cNvSpPr txBox="1"/>
          <p:nvPr/>
        </p:nvSpPr>
        <p:spPr>
          <a:xfrm>
            <a:off x="107504" y="4149080"/>
            <a:ext cx="7920880"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But some of the Pharisees among the crowd said, “Teacher, rebuke your followers for saying things like that!”</a:t>
            </a:r>
          </a:p>
        </p:txBody>
      </p:sp>
      <p:sp>
        <p:nvSpPr>
          <p:cNvPr id="4" name="TextBox 3">
            <a:extLst>
              <a:ext uri="{FF2B5EF4-FFF2-40B4-BE49-F238E27FC236}">
                <a16:creationId xmlns:a16="http://schemas.microsoft.com/office/drawing/2014/main" id="{C3CAFF6B-E3D4-ADD7-FAA8-CDFC7EB1C17B}"/>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19:39</a:t>
            </a:r>
          </a:p>
        </p:txBody>
      </p:sp>
    </p:spTree>
    <p:extLst>
      <p:ext uri="{BB962C8B-B14F-4D97-AF65-F5344CB8AC3E}">
        <p14:creationId xmlns:p14="http://schemas.microsoft.com/office/powerpoint/2010/main" val="20203340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CF19A877-A0CA-0AB1-6998-51CB6F0EFD48}"/>
              </a:ext>
            </a:extLst>
          </p:cNvPr>
          <p:cNvSpPr txBox="1"/>
          <p:nvPr/>
        </p:nvSpPr>
        <p:spPr>
          <a:xfrm>
            <a:off x="1414612" y="4814575"/>
            <a:ext cx="7549876" cy="184651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He replied, “If they kept quiet, the stones along the road would burst into cheers!”</a:t>
            </a:r>
          </a:p>
        </p:txBody>
      </p:sp>
      <p:sp>
        <p:nvSpPr>
          <p:cNvPr id="5" name="TextBox 4">
            <a:extLst>
              <a:ext uri="{FF2B5EF4-FFF2-40B4-BE49-F238E27FC236}">
                <a16:creationId xmlns:a16="http://schemas.microsoft.com/office/drawing/2014/main" id="{FCB33056-1056-5FF5-42ED-E61A2C4097D1}"/>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19:40</a:t>
            </a:r>
          </a:p>
        </p:txBody>
      </p:sp>
    </p:spTree>
    <p:extLst>
      <p:ext uri="{BB962C8B-B14F-4D97-AF65-F5344CB8AC3E}">
        <p14:creationId xmlns:p14="http://schemas.microsoft.com/office/powerpoint/2010/main" val="15030667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D5EC66C3-3A80-EDC1-6442-7316B4F2EF50}"/>
              </a:ext>
            </a:extLst>
          </p:cNvPr>
          <p:cNvSpPr txBox="1"/>
          <p:nvPr/>
        </p:nvSpPr>
        <p:spPr>
          <a:xfrm>
            <a:off x="215516" y="5157192"/>
            <a:ext cx="8712968" cy="126173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But as he came closer to Jerusalem and saw the city ahead…</a:t>
            </a:r>
          </a:p>
        </p:txBody>
      </p:sp>
      <p:sp>
        <p:nvSpPr>
          <p:cNvPr id="5" name="TextBox 4">
            <a:extLst>
              <a:ext uri="{FF2B5EF4-FFF2-40B4-BE49-F238E27FC236}">
                <a16:creationId xmlns:a16="http://schemas.microsoft.com/office/drawing/2014/main" id="{116F5B06-3BBF-2A68-6E48-9CB391C17534}"/>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19:41</a:t>
            </a:r>
          </a:p>
        </p:txBody>
      </p:sp>
    </p:spTree>
    <p:extLst>
      <p:ext uri="{BB962C8B-B14F-4D97-AF65-F5344CB8AC3E}">
        <p14:creationId xmlns:p14="http://schemas.microsoft.com/office/powerpoint/2010/main" val="104861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1A51C5A-0632-6715-5F4A-90F8155DA868}"/>
              </a:ext>
            </a:extLst>
          </p:cNvPr>
          <p:cNvSpPr txBox="1"/>
          <p:nvPr/>
        </p:nvSpPr>
        <p:spPr>
          <a:xfrm>
            <a:off x="179512" y="3573016"/>
            <a:ext cx="8964488"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…he began to weep. </a:t>
            </a: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42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“How I wish today that you of all people would understand the way to peace. But now it is too late, and peace is hidden from your eyes.</a:t>
            </a:r>
          </a:p>
        </p:txBody>
      </p:sp>
      <p:sp>
        <p:nvSpPr>
          <p:cNvPr id="4" name="TextBox 3">
            <a:extLst>
              <a:ext uri="{FF2B5EF4-FFF2-40B4-BE49-F238E27FC236}">
                <a16:creationId xmlns:a16="http://schemas.microsoft.com/office/drawing/2014/main" id="{57B79583-6AFE-D763-BEF8-E2E8E1ABBC35}"/>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19:41-42</a:t>
            </a:r>
          </a:p>
        </p:txBody>
      </p:sp>
    </p:spTree>
    <p:extLst>
      <p:ext uri="{BB962C8B-B14F-4D97-AF65-F5344CB8AC3E}">
        <p14:creationId xmlns:p14="http://schemas.microsoft.com/office/powerpoint/2010/main" val="3464474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9B803256-9E98-6253-76FE-25B8E9BDBF44}"/>
              </a:ext>
            </a:extLst>
          </p:cNvPr>
          <p:cNvSpPr txBox="1"/>
          <p:nvPr/>
        </p:nvSpPr>
        <p:spPr>
          <a:xfrm>
            <a:off x="143508" y="4077072"/>
            <a:ext cx="8856984"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Before long your enemies will build ramparts against your walls and encircle you and close in on you from every side.</a:t>
            </a:r>
          </a:p>
        </p:txBody>
      </p:sp>
      <p:sp>
        <p:nvSpPr>
          <p:cNvPr id="4" name="TextBox 3">
            <a:extLst>
              <a:ext uri="{FF2B5EF4-FFF2-40B4-BE49-F238E27FC236}">
                <a16:creationId xmlns:a16="http://schemas.microsoft.com/office/drawing/2014/main" id="{D286858A-9B57-7E6E-3344-270D676E8DF9}"/>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19:43</a:t>
            </a:r>
          </a:p>
        </p:txBody>
      </p:sp>
    </p:spTree>
    <p:extLst>
      <p:ext uri="{BB962C8B-B14F-4D97-AF65-F5344CB8AC3E}">
        <p14:creationId xmlns:p14="http://schemas.microsoft.com/office/powerpoint/2010/main" val="41975738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9447530" y="76200"/>
            <a:ext cx="527050" cy="461963"/>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55</a:t>
            </a: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en-US" sz="3600" b="1" i="0" dirty="0">
                <a:solidFill>
                  <a:srgbClr val="FFFFFF"/>
                </a:solidFill>
                <a:latin typeface="Arial" charset="0"/>
                <a:cs typeface="Arial" charset="0"/>
              </a:rPr>
              <a:t>Great Periods in the Life of Christ</a:t>
            </a:r>
          </a:p>
        </p:txBody>
      </p:sp>
      <p:sp>
        <p:nvSpPr>
          <p:cNvPr id="165896" name="Text Box 11"/>
          <p:cNvSpPr txBox="1">
            <a:spLocks noChangeArrowheads="1"/>
          </p:cNvSpPr>
          <p:nvPr/>
        </p:nvSpPr>
        <p:spPr bwMode="auto">
          <a:xfrm>
            <a:off x="0" y="6553200"/>
            <a:ext cx="9069388"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FFFFFF"/>
                </a:solidFill>
                <a:effectLst/>
                <a:uLnTx/>
                <a:uFillTx/>
                <a:latin typeface="Arial" charset="0"/>
                <a:ea typeface="ＭＳ Ｐゴシック" charset="0"/>
                <a:cs typeface="Arial" charset="0"/>
              </a:rPr>
              <a:t>Walk Thru the New Testament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seminar (used with permission)</a:t>
            </a: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Preparation</a:t>
              </a: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Opening Events</a:t>
              </a: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Climactic Galilean</a:t>
              </a: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Samaritan</a:t>
              </a: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Perean</a:t>
              </a: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Judean</a:t>
              </a: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Confirmation</a:t>
              </a: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Arial" charset="0"/>
                  <a:ea typeface="ＭＳ Ｐゴシック" charset="0"/>
                  <a:cs typeface="Arial" charset="0"/>
                </a:rPr>
                <a:t>Closing Events</a:t>
              </a: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Samaritan</a:t>
              </a: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Perean</a:t>
              </a: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Judean</a:t>
              </a: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0" name="Text Box 11"/>
            <p:cNvSpPr txBox="1">
              <a:spLocks noChangeArrowheads="1"/>
            </p:cNvSpPr>
            <p:nvPr/>
          </p:nvSpPr>
          <p:spPr bwMode="auto">
            <a:xfrm>
              <a:off x="2667000" y="2419352"/>
              <a:ext cx="3657600" cy="338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“The Son of Man… came to minister and to give his life a ransom for many” (Mark 10:45)</a:t>
              </a:r>
            </a:p>
          </p:txBody>
        </p:sp>
      </p:grpSp>
    </p:spTree>
    <p:extLst>
      <p:ext uri="{BB962C8B-B14F-4D97-AF65-F5344CB8AC3E}">
        <p14:creationId xmlns:p14="http://schemas.microsoft.com/office/powerpoint/2010/main" val="29700292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664648F-A613-15DB-A6C0-19E8E4BA8841}"/>
              </a:ext>
            </a:extLst>
          </p:cNvPr>
          <p:cNvSpPr txBox="1"/>
          <p:nvPr/>
        </p:nvSpPr>
        <p:spPr>
          <a:xfrm>
            <a:off x="89756" y="3841935"/>
            <a:ext cx="8964488"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They will crush you into the ground, and your children with you. Your enemies will not leave a single stone in place, because you did not recognize it when God visited you.”</a:t>
            </a:r>
          </a:p>
        </p:txBody>
      </p:sp>
      <p:sp>
        <p:nvSpPr>
          <p:cNvPr id="4" name="TextBox 3">
            <a:extLst>
              <a:ext uri="{FF2B5EF4-FFF2-40B4-BE49-F238E27FC236}">
                <a16:creationId xmlns:a16="http://schemas.microsoft.com/office/drawing/2014/main" id="{AA7E04E5-B7DB-8FDC-2CC5-367C8FDB753A}"/>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19:44</a:t>
            </a:r>
          </a:p>
        </p:txBody>
      </p:sp>
    </p:spTree>
    <p:extLst>
      <p:ext uri="{BB962C8B-B14F-4D97-AF65-F5344CB8AC3E}">
        <p14:creationId xmlns:p14="http://schemas.microsoft.com/office/powerpoint/2010/main" val="222928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99302242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3" descr="palm sundayco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78423" y="-1679215"/>
            <a:ext cx="7772400" cy="1470025"/>
          </a:xfrm>
        </p:spPr>
        <p:txBody>
          <a:bodyPr/>
          <a:lstStyle/>
          <a:p>
            <a:r>
              <a:rPr lang="en-US" dirty="0"/>
              <a:t>Palm Sunday</a:t>
            </a:r>
          </a:p>
        </p:txBody>
      </p:sp>
    </p:spTree>
    <p:extLst>
      <p:ext uri="{BB962C8B-B14F-4D97-AF65-F5344CB8AC3E}">
        <p14:creationId xmlns:p14="http://schemas.microsoft.com/office/powerpoint/2010/main" val="4101847502"/>
      </p:ext>
    </p:extLst>
  </p:cSld>
  <p:clrMapOvr>
    <a:masterClrMapping/>
  </p:clrMapOvr>
  <p:transition spd="slow">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a:xfrm>
            <a:off x="228600" y="-1245512"/>
            <a:ext cx="6858000" cy="914400"/>
          </a:xfrm>
        </p:spPr>
        <p:txBody>
          <a:bodyPr/>
          <a:lstStyle/>
          <a:p>
            <a:r>
              <a:rPr lang="en-US" dirty="0">
                <a:latin typeface="Calibri" charset="0"/>
              </a:rPr>
              <a:t>Palm Sunday</a:t>
            </a:r>
          </a:p>
        </p:txBody>
      </p:sp>
      <p:pic>
        <p:nvPicPr>
          <p:cNvPr id="2" name="Picture 1" descr="Palm Sunday-Palm Branche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45038"/>
            <a:ext cx="4271369" cy="5582383"/>
          </a:xfrm>
          <a:prstGeom prst="rect">
            <a:avLst/>
          </a:prstGeom>
        </p:spPr>
      </p:pic>
      <p:pic>
        <p:nvPicPr>
          <p:cNvPr id="3" name="Picture 2"/>
          <p:cNvPicPr>
            <a:picLocks noChangeAspect="1"/>
          </p:cNvPicPr>
          <p:nvPr/>
        </p:nvPicPr>
        <p:blipFill>
          <a:blip r:embed="rId4"/>
          <a:stretch>
            <a:fillRect/>
          </a:stretch>
        </p:blipFill>
        <p:spPr>
          <a:xfrm>
            <a:off x="3578017" y="2080473"/>
            <a:ext cx="5565983" cy="4116021"/>
          </a:xfrm>
          <a:prstGeom prst="rect">
            <a:avLst/>
          </a:prstGeom>
        </p:spPr>
      </p:pic>
    </p:spTree>
    <p:extLst>
      <p:ext uri="{BB962C8B-B14F-4D97-AF65-F5344CB8AC3E}">
        <p14:creationId xmlns:p14="http://schemas.microsoft.com/office/powerpoint/2010/main" val="4103726174"/>
      </p:ext>
    </p:extLst>
  </p:cSld>
  <p:clrMapOvr>
    <a:masterClrMapping/>
  </p:clrMapOvr>
  <p:transition spd="slow">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pic>
        <p:nvPicPr>
          <p:cNvPr id="4" name="Picture 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983764" y="5696156"/>
            <a:ext cx="3160236" cy="1161843"/>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6000" b="1" i="1" dirty="0">
                <a:effectLst>
                  <a:glow rad="127000">
                    <a:schemeClr val="tx1"/>
                  </a:glow>
                </a:effectLst>
                <a:latin typeface="Arial" charset="0"/>
                <a:ea typeface="ＭＳ Ｐゴシック" charset="0"/>
                <a:cs typeface="ＭＳ Ｐゴシック" charset="0"/>
              </a:rPr>
              <a:t>Palms to Cross</a:t>
            </a:r>
          </a:p>
        </p:txBody>
      </p:sp>
    </p:spTree>
    <p:extLst>
      <p:ext uri="{BB962C8B-B14F-4D97-AF65-F5344CB8AC3E}">
        <p14:creationId xmlns:p14="http://schemas.microsoft.com/office/powerpoint/2010/main" val="393103489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f_triumphant_03.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468219"/>
            <a:ext cx="9144000" cy="6858000"/>
          </a:xfrm>
          <a:prstGeom prst="rect">
            <a:avLst/>
          </a:prstGeom>
        </p:spPr>
      </p:pic>
      <p:sp>
        <p:nvSpPr>
          <p:cNvPr id="2" name="Title 1"/>
          <p:cNvSpPr>
            <a:spLocks noGrp="1"/>
          </p:cNvSpPr>
          <p:nvPr>
            <p:ph type="ctrTitle"/>
          </p:nvPr>
        </p:nvSpPr>
        <p:spPr>
          <a:xfrm>
            <a:off x="670823" y="-1924388"/>
            <a:ext cx="7772400" cy="1000676"/>
          </a:xfrm>
          <a:solidFill>
            <a:srgbClr val="800000"/>
          </a:solidFill>
        </p:spPr>
        <p:txBody>
          <a:bodyPr/>
          <a:lstStyle/>
          <a:p>
            <a:r>
              <a:rPr lang="en-US" dirty="0">
                <a:solidFill>
                  <a:schemeClr val="bg1"/>
                </a:solidFill>
                <a:latin typeface="Capitals"/>
                <a:cs typeface="Capitals"/>
              </a:rPr>
              <a:t>Triumphant Entry</a:t>
            </a:r>
          </a:p>
        </p:txBody>
      </p:sp>
      <p:pic>
        <p:nvPicPr>
          <p:cNvPr id="3" name="Picture 2" descr="sf_triumphant_01.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6" name="Title 1"/>
          <p:cNvSpPr txBox="1">
            <a:spLocks/>
          </p:cNvSpPr>
          <p:nvPr/>
        </p:nvSpPr>
        <p:spPr bwMode="auto">
          <a:xfrm>
            <a:off x="670823" y="-962199"/>
            <a:ext cx="7772400" cy="1000676"/>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800000"/>
                </a:solidFill>
                <a:effectLst/>
                <a:uLnTx/>
                <a:uFillTx/>
                <a:latin typeface="Capitals"/>
                <a:ea typeface="ＭＳ Ｐゴシック" charset="0"/>
                <a:cs typeface="Capitals"/>
              </a:rPr>
              <a:t>Matthew 21:9</a:t>
            </a:r>
          </a:p>
        </p:txBody>
      </p:sp>
    </p:spTree>
    <p:extLst>
      <p:ext uri="{BB962C8B-B14F-4D97-AF65-F5344CB8AC3E}">
        <p14:creationId xmlns:p14="http://schemas.microsoft.com/office/powerpoint/2010/main" val="3872831861"/>
      </p:ext>
    </p:extLst>
  </p:cSld>
  <p:clrMapOvr>
    <a:masterClrMapping/>
  </p:clrMapOvr>
  <p:transition spd="slow">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Triumphal Entry</a:t>
            </a:r>
          </a:p>
        </p:txBody>
      </p:sp>
      <p:pic>
        <p:nvPicPr>
          <p:cNvPr id="2" name="Picture 1"/>
          <p:cNvPicPr>
            <a:picLocks noChangeAspect="1"/>
          </p:cNvPicPr>
          <p:nvPr/>
        </p:nvPicPr>
        <p:blipFill>
          <a:blip r:embed="rId3"/>
          <a:stretch>
            <a:fillRect/>
          </a:stretch>
        </p:blipFill>
        <p:spPr>
          <a:xfrm>
            <a:off x="39346" y="0"/>
            <a:ext cx="9172304" cy="4608893"/>
          </a:xfrm>
          <a:prstGeom prst="rect">
            <a:avLst/>
          </a:prstGeom>
        </p:spPr>
      </p:pic>
    </p:spTree>
    <p:extLst>
      <p:ext uri="{BB962C8B-B14F-4D97-AF65-F5344CB8AC3E}">
        <p14:creationId xmlns:p14="http://schemas.microsoft.com/office/powerpoint/2010/main" val="377881671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sf_triumphant_08.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4977" y="0"/>
            <a:ext cx="9144000" cy="6858000"/>
          </a:xfrm>
          <a:prstGeom prst="rect">
            <a:avLst/>
          </a:prstGeom>
        </p:spPr>
      </p:pic>
      <p:sp>
        <p:nvSpPr>
          <p:cNvPr id="2" name="Title 1"/>
          <p:cNvSpPr>
            <a:spLocks noGrp="1"/>
          </p:cNvSpPr>
          <p:nvPr>
            <p:ph type="ctrTitle"/>
          </p:nvPr>
        </p:nvSpPr>
        <p:spPr>
          <a:xfrm>
            <a:off x="700777" y="190163"/>
            <a:ext cx="7772400" cy="1000676"/>
          </a:xfrm>
          <a:solidFill>
            <a:srgbClr val="800000"/>
          </a:solidFill>
        </p:spPr>
        <p:txBody>
          <a:bodyPr/>
          <a:lstStyle/>
          <a:p>
            <a:r>
              <a:rPr lang="en-US" dirty="0">
                <a:solidFill>
                  <a:schemeClr val="bg1"/>
                </a:solidFill>
                <a:latin typeface="Capitals"/>
                <a:cs typeface="Capitals"/>
              </a:rPr>
              <a:t>Triumphant Entry</a:t>
            </a:r>
          </a:p>
        </p:txBody>
      </p:sp>
      <p:sp>
        <p:nvSpPr>
          <p:cNvPr id="6" name="Title 1"/>
          <p:cNvSpPr txBox="1">
            <a:spLocks/>
          </p:cNvSpPr>
          <p:nvPr/>
        </p:nvSpPr>
        <p:spPr bwMode="auto">
          <a:xfrm>
            <a:off x="813698" y="5685870"/>
            <a:ext cx="7772400" cy="1000676"/>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800000"/>
                </a:solidFill>
                <a:effectLst/>
                <a:uLnTx/>
                <a:uFillTx/>
                <a:latin typeface="Capitals"/>
                <a:ea typeface="ＭＳ Ｐゴシック" charset="0"/>
                <a:cs typeface="Capitals"/>
              </a:rPr>
              <a:t>Matthew 21:9</a:t>
            </a:r>
          </a:p>
        </p:txBody>
      </p:sp>
      <p:sp>
        <p:nvSpPr>
          <p:cNvPr id="3" name="Title 1">
            <a:extLst>
              <a:ext uri="{FF2B5EF4-FFF2-40B4-BE49-F238E27FC236}">
                <a16:creationId xmlns:a16="http://schemas.microsoft.com/office/drawing/2014/main" id="{26566522-AC8A-0104-1837-C51C1126E145}"/>
              </a:ext>
            </a:extLst>
          </p:cNvPr>
          <p:cNvSpPr txBox="1">
            <a:spLocks/>
          </p:cNvSpPr>
          <p:nvPr/>
        </p:nvSpPr>
        <p:spPr bwMode="auto">
          <a:xfrm>
            <a:off x="485774" y="1771097"/>
            <a:ext cx="8258175" cy="364386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lvl="0">
              <a:defRPr/>
            </a:pPr>
            <a:r>
              <a:rPr lang="en-US" sz="3200" b="1" dirty="0">
                <a:solidFill>
                  <a:srgbClr val="800000"/>
                </a:solidFill>
                <a:latin typeface="Times New Roman" panose="02020603050405020304" pitchFamily="18" charset="0"/>
                <a:cs typeface="Times New Roman" panose="02020603050405020304" pitchFamily="18" charset="0"/>
              </a:rPr>
              <a:t>Jesus was in the center of the procession, and the people all around him were shouting,</a:t>
            </a:r>
          </a:p>
          <a:p>
            <a:pPr lvl="0">
              <a:defRPr/>
            </a:pPr>
            <a:r>
              <a:rPr lang="en-US" sz="3200" b="1" dirty="0">
                <a:solidFill>
                  <a:srgbClr val="800000"/>
                </a:solidFill>
                <a:latin typeface="Times New Roman" panose="02020603050405020304" pitchFamily="18" charset="0"/>
                <a:cs typeface="Times New Roman" panose="02020603050405020304" pitchFamily="18" charset="0"/>
              </a:rPr>
              <a:t>  “Praise God for the Son of David!</a:t>
            </a:r>
          </a:p>
          <a:p>
            <a:pPr lvl="0">
              <a:defRPr/>
            </a:pPr>
            <a:r>
              <a:rPr lang="en-US" sz="3200" b="1" dirty="0">
                <a:solidFill>
                  <a:srgbClr val="800000"/>
                </a:solidFill>
                <a:latin typeface="Times New Roman" panose="02020603050405020304" pitchFamily="18" charset="0"/>
                <a:cs typeface="Times New Roman" panose="02020603050405020304" pitchFamily="18" charset="0"/>
              </a:rPr>
              <a:t>Blessings on the one who comes in the name of the L</a:t>
            </a:r>
            <a:r>
              <a:rPr lang="en-US" sz="2800" b="1" dirty="0">
                <a:solidFill>
                  <a:srgbClr val="800000"/>
                </a:solidFill>
                <a:latin typeface="Times New Roman" panose="02020603050405020304" pitchFamily="18" charset="0"/>
                <a:cs typeface="Times New Roman" panose="02020603050405020304" pitchFamily="18" charset="0"/>
              </a:rPr>
              <a:t>ORD</a:t>
            </a:r>
            <a:r>
              <a:rPr lang="en-US" sz="3200" b="1" dirty="0">
                <a:solidFill>
                  <a:srgbClr val="800000"/>
                </a:solidFill>
                <a:latin typeface="Times New Roman" panose="02020603050405020304" pitchFamily="18" charset="0"/>
                <a:cs typeface="Times New Roman" panose="02020603050405020304" pitchFamily="18" charset="0"/>
              </a:rPr>
              <a:t>!</a:t>
            </a:r>
          </a:p>
          <a:p>
            <a:pPr lvl="0">
              <a:defRPr/>
            </a:pPr>
            <a:r>
              <a:rPr lang="en-US" sz="3200" b="1" dirty="0">
                <a:solidFill>
                  <a:srgbClr val="800000"/>
                </a:solidFill>
                <a:latin typeface="Times New Roman" panose="02020603050405020304" pitchFamily="18" charset="0"/>
                <a:cs typeface="Times New Roman" panose="02020603050405020304" pitchFamily="18" charset="0"/>
              </a:rPr>
              <a:t>Praise God in highest heaven!”</a:t>
            </a:r>
          </a:p>
        </p:txBody>
      </p:sp>
    </p:spTree>
    <p:extLst>
      <p:ext uri="{BB962C8B-B14F-4D97-AF65-F5344CB8AC3E}">
        <p14:creationId xmlns:p14="http://schemas.microsoft.com/office/powerpoint/2010/main" val="3512512874"/>
      </p:ext>
    </p:extLst>
  </p:cSld>
  <p:clrMapOvr>
    <a:masterClrMapping/>
  </p:clrMapOvr>
  <p:transition spd="slow">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7" name="Picture 2"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091" name="Picture 3" descr="Ascens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92713" y="0"/>
            <a:ext cx="3951287"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Rectangle 4"/>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Arial" charset="0"/>
              <a:ea typeface="ＭＳ Ｐゴシック" charset="0"/>
              <a:cs typeface="+mn-cs"/>
            </a:endParaRPr>
          </a:p>
        </p:txBody>
      </p:sp>
      <p:sp>
        <p:nvSpPr>
          <p:cNvPr id="162820" name="Text Box 5"/>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Arial" charset="0"/>
                <a:ea typeface="ＭＳ Ｐゴシック" charset="0"/>
                <a:cs typeface="Arial" charset="0"/>
              </a:rPr>
              <a:t>656</a:t>
            </a:r>
            <a:endParaRPr kumimoji="0" lang="en-US" sz="2400" b="0" i="0" u="none" strike="noStrike" kern="1200" cap="none" spc="0" normalizeH="0" baseline="0" noProof="0">
              <a:ln>
                <a:noFill/>
              </a:ln>
              <a:solidFill>
                <a:srgbClr val="000066"/>
              </a:solidFill>
              <a:effectLst/>
              <a:uLnTx/>
              <a:uFillTx/>
              <a:latin typeface="Arial" charset="0"/>
              <a:ea typeface="ＭＳ Ｐゴシック" charset="0"/>
              <a:cs typeface="Arial" charset="0"/>
            </a:endParaRPr>
          </a:p>
        </p:txBody>
      </p:sp>
      <p:sp>
        <p:nvSpPr>
          <p:cNvPr id="217094" name="AutoShape 6"/>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095" name="AutoShape 7"/>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096" name="AutoShape 8"/>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pic>
        <p:nvPicPr>
          <p:cNvPr id="217097" name="Picture 9" descr="j023794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200400"/>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098" name="AutoShape 10"/>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pic>
        <p:nvPicPr>
          <p:cNvPr id="217099" name="Picture 11" descr="j017846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953000" y="2133600"/>
            <a:ext cx="31242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100" name="Picture 12" descr="j020209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334000" y="152400"/>
            <a:ext cx="1855788"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2057400" y="0"/>
            <a:ext cx="1835150" cy="4038600"/>
            <a:chOff x="2302" y="1440"/>
            <a:chExt cx="1156" cy="2544"/>
          </a:xfrm>
        </p:grpSpPr>
        <p:pic>
          <p:nvPicPr>
            <p:cNvPr id="162846" name="Picture 14" descr="j0182550"/>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2847" name="Picture 15" descr="j0285300"/>
            <p:cNvPicPr>
              <a:picLocks noChangeAspect="1" noChangeArrowheads="1" noCrop="1"/>
            </p:cNvPicPr>
            <p:nvPr/>
          </p:nvPicPr>
          <p:blipFill>
            <a:blip r:embed="rId9">
              <a:extLst>
                <a:ext uri="{28A0092B-C50C-407E-A947-70E740481C1C}">
                  <a14:useLocalDpi xmlns:a14="http://schemas.microsoft.com/office/drawing/2010/main"/>
                </a:ext>
              </a:extLst>
            </a:blip>
            <a:srcRect/>
            <a:stretch>
              <a:fillRect/>
            </a:stretch>
          </p:blipFill>
          <p:spPr bwMode="auto">
            <a:xfrm>
              <a:off x="2304" y="2832"/>
              <a:ext cx="1152"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17104" name="AutoShape 16"/>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105" name="AutoShape 17"/>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66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Arial" charset="0"/>
              <a:ea typeface="ＭＳ Ｐゴシック" charset="0"/>
              <a:cs typeface="+mn-cs"/>
            </a:endParaRPr>
          </a:p>
        </p:txBody>
      </p:sp>
      <p:grpSp>
        <p:nvGrpSpPr>
          <p:cNvPr id="3" name="Group 18"/>
          <p:cNvGrpSpPr>
            <a:grpSpLocks/>
          </p:cNvGrpSpPr>
          <p:nvPr/>
        </p:nvGrpSpPr>
        <p:grpSpPr bwMode="auto">
          <a:xfrm>
            <a:off x="76200" y="4038600"/>
            <a:ext cx="4846638" cy="838200"/>
            <a:chOff x="48" y="2544"/>
            <a:chExt cx="3053" cy="528"/>
          </a:xfrm>
        </p:grpSpPr>
        <p:sp>
          <p:nvSpPr>
            <p:cNvPr id="140316" name="AutoShape 19"/>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62845" name="Text Box 20"/>
            <p:cNvSpPr txBox="1">
              <a:spLocks noChangeArrowheads="1"/>
            </p:cNvSpPr>
            <p:nvPr/>
          </p:nvSpPr>
          <p:spPr bwMode="auto">
            <a:xfrm>
              <a:off x="576" y="2693"/>
              <a:ext cx="2525"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CC"/>
                  </a:solidFill>
                  <a:effectLst/>
                  <a:uLnTx/>
                  <a:uFillTx/>
                  <a:latin typeface="Arial" charset="0"/>
                  <a:ea typeface="ＭＳ Ｐゴシック" charset="0"/>
                </a:rPr>
                <a:t>Ezek. 8:4; 9:3; 10:4; 10:18-19; 11:23</a:t>
              </a:r>
            </a:p>
          </p:txBody>
        </p:sp>
      </p:grpSp>
      <p:grpSp>
        <p:nvGrpSpPr>
          <p:cNvPr id="4" name="Group 21"/>
          <p:cNvGrpSpPr>
            <a:grpSpLocks/>
          </p:cNvGrpSpPr>
          <p:nvPr/>
        </p:nvGrpSpPr>
        <p:grpSpPr bwMode="auto">
          <a:xfrm>
            <a:off x="76200" y="4953000"/>
            <a:ext cx="4084638" cy="838200"/>
            <a:chOff x="48" y="3120"/>
            <a:chExt cx="2573" cy="528"/>
          </a:xfrm>
        </p:grpSpPr>
        <p:sp>
          <p:nvSpPr>
            <p:cNvPr id="140314" name="AutoShape 22"/>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62843" name="Text Box 23"/>
            <p:cNvSpPr txBox="1">
              <a:spLocks noChangeArrowheads="1"/>
            </p:cNvSpPr>
            <p:nvPr/>
          </p:nvSpPr>
          <p:spPr bwMode="auto">
            <a:xfrm>
              <a:off x="576" y="3268"/>
              <a:ext cx="2045"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CC"/>
                  </a:solidFill>
                  <a:effectLst/>
                  <a:uLnTx/>
                  <a:uFillTx/>
                  <a:latin typeface="Arial" charset="0"/>
                  <a:ea typeface="ＭＳ Ｐゴシック" charset="0"/>
                </a:rPr>
                <a:t>Luke 19:37; 24:50; Acts 1:10</a:t>
              </a:r>
            </a:p>
          </p:txBody>
        </p:sp>
      </p:grpSp>
      <p:grpSp>
        <p:nvGrpSpPr>
          <p:cNvPr id="5" name="Group 24"/>
          <p:cNvGrpSpPr>
            <a:grpSpLocks/>
          </p:cNvGrpSpPr>
          <p:nvPr/>
        </p:nvGrpSpPr>
        <p:grpSpPr bwMode="auto">
          <a:xfrm>
            <a:off x="76200" y="5867400"/>
            <a:ext cx="4745038" cy="838200"/>
            <a:chOff x="48" y="3696"/>
            <a:chExt cx="2989" cy="528"/>
          </a:xfrm>
        </p:grpSpPr>
        <p:sp>
          <p:nvSpPr>
            <p:cNvPr id="140312" name="AutoShape 25"/>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62841" name="Text Box 26"/>
            <p:cNvSpPr txBox="1">
              <a:spLocks noChangeArrowheads="1"/>
            </p:cNvSpPr>
            <p:nvPr/>
          </p:nvSpPr>
          <p:spPr bwMode="auto">
            <a:xfrm>
              <a:off x="576" y="3844"/>
              <a:ext cx="2461"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CC"/>
                  </a:solidFill>
                  <a:effectLst/>
                  <a:uLnTx/>
                  <a:uFillTx/>
                  <a:latin typeface="Arial" charset="0"/>
                  <a:ea typeface="ＭＳ Ｐゴシック" charset="0"/>
                </a:rPr>
                <a:t>Acts 1:11; Zech. 14:4; Ezek. 43:1-5</a:t>
              </a:r>
            </a:p>
          </p:txBody>
        </p:sp>
      </p:grpSp>
      <p:sp>
        <p:nvSpPr>
          <p:cNvPr id="217115" name="AutoShape 27"/>
          <p:cNvSpPr>
            <a:spLocks noChangeArrowheads="1"/>
          </p:cNvSpPr>
          <p:nvPr/>
        </p:nvSpPr>
        <p:spPr bwMode="auto">
          <a:xfrm rot="-8655613">
            <a:off x="4191000" y="2819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118" name="AutoShape 30"/>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119" name="AutoShape 31"/>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58743" name="Rectangle 32"/>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en-US" sz="2400" dirty="0">
                <a:solidFill>
                  <a:srgbClr val="FFFFFF"/>
                </a:solidFill>
                <a:latin typeface="Arial" charset="0"/>
                <a:ea typeface="ＭＳ Ｐゴシック" charset="0"/>
                <a:cs typeface="ＭＳ Ｐゴシック" charset="0"/>
              </a:rPr>
              <a:t>The Spirit Leaves &amp; Returns</a:t>
            </a:r>
          </a:p>
        </p:txBody>
      </p:sp>
      <p:sp>
        <p:nvSpPr>
          <p:cNvPr id="33" name="Rectangle 1056">
            <a:extLst>
              <a:ext uri="{FF2B5EF4-FFF2-40B4-BE49-F238E27FC236}">
                <a16:creationId xmlns:a16="http://schemas.microsoft.com/office/drawing/2014/main" id="{18DF763D-2D51-E794-45EC-33C87C2B5D25}"/>
              </a:ext>
            </a:extLst>
          </p:cNvPr>
          <p:cNvSpPr txBox="1">
            <a:spLocks noChangeArrowheads="1"/>
          </p:cNvSpPr>
          <p:nvPr/>
        </p:nvSpPr>
        <p:spPr>
          <a:xfrm>
            <a:off x="72009" y="116632"/>
            <a:ext cx="2267744" cy="1143000"/>
          </a:xfrm>
          <a:prstGeom prst="rect">
            <a:avLst/>
          </a:prstGeom>
          <a:solidFill>
            <a:sysClr val="window" lastClr="FFFFFF"/>
          </a:solidFill>
        </p:spPr>
        <p:txBody>
          <a:bodyPr vert="horz" lIns="0" tIns="45667" rIns="0" bIns="0" anchor="b">
            <a:normAutofit fontScale="82500" lnSpcReduction="20000"/>
          </a:bodyPr>
          <a:lstStyle>
            <a:lvl1pPr algn="l" rtl="0" eaLnBrk="1" latinLnBrk="0" hangingPunct="1">
              <a:spcBef>
                <a:spcPct val="0"/>
              </a:spcBef>
              <a:buNone/>
              <a:defRPr kumimoji="0" sz="5000" b="0" kern="1200">
                <a:ln>
                  <a:noFill/>
                </a:ln>
                <a:solidFill>
                  <a:schemeClr val="tx2"/>
                </a:solidFill>
                <a:effectLst/>
                <a:latin typeface="+mj-lt"/>
                <a:ea typeface="+mj-ea"/>
                <a:cs typeface="+mj-cs"/>
              </a:defRPr>
            </a:lvl1pPr>
          </a:lstStyle>
          <a:p>
            <a:pPr marL="0" marR="0" lvl="0" indent="0" algn="l" defTabSz="913370" rtl="0" eaLnBrk="1" fontAlgn="auto" latinLnBrk="0" hangingPunct="1">
              <a:lnSpc>
                <a:spcPct val="100000"/>
              </a:lnSpc>
              <a:spcBef>
                <a:spcPct val="0"/>
              </a:spcBef>
              <a:spcAft>
                <a:spcPts val="0"/>
              </a:spcAft>
              <a:buClrTx/>
              <a:buSzTx/>
              <a:buFontTx/>
              <a:buNone/>
              <a:tabLst/>
              <a:defRPr/>
            </a:pPr>
            <a:r>
              <a:rPr kumimoji="0" lang="en-US" altLang="zh-CN" sz="5000" b="1" i="0" u="none" strike="noStrike" kern="1200" cap="none" spc="0" normalizeH="0" baseline="0" noProof="0" dirty="0">
                <a:ln>
                  <a:noFill/>
                </a:ln>
                <a:solidFill>
                  <a:srgbClr val="04617B"/>
                </a:solidFill>
                <a:effectLst/>
                <a:uLnTx/>
                <a:uFillTx/>
                <a:latin typeface="Calibri"/>
                <a:ea typeface="隶书"/>
                <a:cs typeface="+mj-cs"/>
              </a:rPr>
              <a:t>Mt. of Olives</a:t>
            </a:r>
            <a:endParaRPr kumimoji="0" lang="en-US" altLang="zh-CN" sz="5000" b="0" i="0" u="none" strike="noStrike" kern="1200" cap="none" spc="0" normalizeH="0" baseline="0" noProof="0" dirty="0">
              <a:ln>
                <a:noFill/>
              </a:ln>
              <a:solidFill>
                <a:srgbClr val="04617B"/>
              </a:solidFill>
              <a:effectLst/>
              <a:uLnTx/>
              <a:uFillTx/>
              <a:latin typeface="Calibri"/>
              <a:ea typeface="隶书"/>
              <a:cs typeface="+mj-cs"/>
            </a:endParaRPr>
          </a:p>
        </p:txBody>
      </p:sp>
      <p:pic>
        <p:nvPicPr>
          <p:cNvPr id="217116" name="Picture 28" descr="j0212783"/>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762000" y="914400"/>
            <a:ext cx="1933575" cy="163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117" name="Picture 29" descr="j0195630"/>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2195736" y="152400"/>
            <a:ext cx="1355725" cy="182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766510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xit" presetSubtype="10" fill="hold" nodeType="clickEffect">
                                  <p:stCondLst>
                                    <p:cond delay="0"/>
                                  </p:stCondLst>
                                  <p:childTnLst>
                                    <p:anim calcmode="lin" valueType="num">
                                      <p:cBhvr>
                                        <p:cTn id="15" dur="500"/>
                                        <p:tgtEl>
                                          <p:spTgt spid="2"/>
                                        </p:tgtEl>
                                        <p:attrNameLst>
                                          <p:attrName>ppt_w</p:attrName>
                                        </p:attrNameLst>
                                      </p:cBhvr>
                                      <p:tavLst>
                                        <p:tav tm="0">
                                          <p:val>
                                            <p:strVal val="ppt_w"/>
                                          </p:val>
                                        </p:tav>
                                        <p:tav tm="100000">
                                          <p:val>
                                            <p:fltVal val="0"/>
                                          </p:val>
                                        </p:tav>
                                      </p:tavLst>
                                    </p:anim>
                                    <p:anim calcmode="lin" valueType="num">
                                      <p:cBhvr>
                                        <p:cTn id="16" dur="500"/>
                                        <p:tgtEl>
                                          <p:spTgt spid="2"/>
                                        </p:tgtEl>
                                        <p:attrNameLst>
                                          <p:attrName>ppt_h</p:attrName>
                                        </p:attrNameLst>
                                      </p:cBhvr>
                                      <p:tavLst>
                                        <p:tav tm="0">
                                          <p:val>
                                            <p:strVal val="ppt_h"/>
                                          </p:val>
                                        </p:tav>
                                        <p:tav tm="100000">
                                          <p:val>
                                            <p:strVal val="ppt_h"/>
                                          </p:val>
                                        </p:tav>
                                      </p:tavLst>
                                    </p:anim>
                                    <p:set>
                                      <p:cBhvr>
                                        <p:cTn id="17" dur="1" fill="hold">
                                          <p:stCondLst>
                                            <p:cond delay="499"/>
                                          </p:stCondLst>
                                        </p:cTn>
                                        <p:tgtEl>
                                          <p:spTgt spid="2"/>
                                        </p:tgtEl>
                                        <p:attrNameLst>
                                          <p:attrName>style.visibility</p:attrName>
                                        </p:attrNameLst>
                                      </p:cBhvr>
                                      <p:to>
                                        <p:strVal val="hidden"/>
                                      </p:to>
                                    </p:set>
                                  </p:childTnLst>
                                </p:cTn>
                              </p:par>
                            </p:childTnLst>
                          </p:cTn>
                        </p:par>
                        <p:par>
                          <p:cTn id="18" fill="hold" nodeType="afterGroup">
                            <p:stCondLst>
                              <p:cond delay="500"/>
                            </p:stCondLst>
                            <p:childTnLst>
                              <p:par>
                                <p:cTn id="19" presetID="22" presetClass="entr" presetSubtype="8" fill="hold" nodeType="afterEffect">
                                  <p:stCondLst>
                                    <p:cond delay="0"/>
                                  </p:stCondLst>
                                  <p:childTnLst>
                                    <p:set>
                                      <p:cBhvr>
                                        <p:cTn id="20" dur="1" fill="hold">
                                          <p:stCondLst>
                                            <p:cond delay="0"/>
                                          </p:stCondLst>
                                        </p:cTn>
                                        <p:tgtEl>
                                          <p:spTgt spid="217098"/>
                                        </p:tgtEl>
                                        <p:attrNameLst>
                                          <p:attrName>style.visibility</p:attrName>
                                        </p:attrNameLst>
                                      </p:cBhvr>
                                      <p:to>
                                        <p:strVal val="visible"/>
                                      </p:to>
                                    </p:set>
                                    <p:animEffect transition="in" filter="wipe(left)">
                                      <p:cBhvr>
                                        <p:cTn id="21" dur="500"/>
                                        <p:tgtEl>
                                          <p:spTgt spid="21709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nodeType="clickEffect">
                                  <p:stCondLst>
                                    <p:cond delay="0"/>
                                  </p:stCondLst>
                                  <p:childTnLst>
                                    <p:animEffect transition="out" filter="fade">
                                      <p:cBhvr>
                                        <p:cTn id="25" dur="500"/>
                                        <p:tgtEl>
                                          <p:spTgt spid="217098"/>
                                        </p:tgtEl>
                                      </p:cBhvr>
                                    </p:animEffect>
                                    <p:set>
                                      <p:cBhvr>
                                        <p:cTn id="26" dur="1" fill="hold">
                                          <p:stCondLst>
                                            <p:cond delay="499"/>
                                          </p:stCondLst>
                                        </p:cTn>
                                        <p:tgtEl>
                                          <p:spTgt spid="217098"/>
                                        </p:tgtEl>
                                        <p:attrNameLst>
                                          <p:attrName>style.visibility</p:attrName>
                                        </p:attrNameLst>
                                      </p:cBhvr>
                                      <p:to>
                                        <p:strVal val="hidden"/>
                                      </p:to>
                                    </p:se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217099"/>
                                        </p:tgtEl>
                                        <p:attrNameLst>
                                          <p:attrName>style.visibility</p:attrName>
                                        </p:attrNameLst>
                                      </p:cBhvr>
                                      <p:to>
                                        <p:strVal val="visible"/>
                                      </p:to>
                                    </p:set>
                                    <p:animEffect transition="in" filter="dissolve">
                                      <p:cBhvr>
                                        <p:cTn id="30" dur="500"/>
                                        <p:tgtEl>
                                          <p:spTgt spid="2170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xit" presetSubtype="0" fill="hold" nodeType="clickEffect">
                                  <p:stCondLst>
                                    <p:cond delay="0"/>
                                  </p:stCondLst>
                                  <p:childTnLst>
                                    <p:animEffect transition="out" filter="fade">
                                      <p:cBhvr>
                                        <p:cTn id="34" dur="500"/>
                                        <p:tgtEl>
                                          <p:spTgt spid="217099"/>
                                        </p:tgtEl>
                                      </p:cBhvr>
                                    </p:animEffect>
                                    <p:set>
                                      <p:cBhvr>
                                        <p:cTn id="35" dur="1" fill="hold">
                                          <p:stCondLst>
                                            <p:cond delay="499"/>
                                          </p:stCondLst>
                                        </p:cTn>
                                        <p:tgtEl>
                                          <p:spTgt spid="217099"/>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499"/>
                                          </p:stCondLst>
                                        </p:cTn>
                                        <p:tgtEl>
                                          <p:spTgt spid="4"/>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nodeType="clickEffect">
                                  <p:stCondLst>
                                    <p:cond delay="0"/>
                                  </p:stCondLst>
                                  <p:childTnLst>
                                    <p:set>
                                      <p:cBhvr>
                                        <p:cTn id="43" dur="1" fill="hold">
                                          <p:stCondLst>
                                            <p:cond delay="0"/>
                                          </p:stCondLst>
                                        </p:cTn>
                                        <p:tgtEl>
                                          <p:spTgt spid="217094"/>
                                        </p:tgtEl>
                                        <p:attrNameLst>
                                          <p:attrName>style.visibility</p:attrName>
                                        </p:attrNameLst>
                                      </p:cBhvr>
                                      <p:to>
                                        <p:strVal val="visible"/>
                                      </p:to>
                                    </p:set>
                                    <p:animEffect transition="in" filter="wipe(down)">
                                      <p:cBhvr>
                                        <p:cTn id="44" dur="500"/>
                                        <p:tgtEl>
                                          <p:spTgt spid="21709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500"/>
                                        <p:tgtEl>
                                          <p:spTgt spid="217094"/>
                                        </p:tgtEl>
                                      </p:cBhvr>
                                    </p:animEffect>
                                    <p:set>
                                      <p:cBhvr>
                                        <p:cTn id="49" dur="1" fill="hold">
                                          <p:stCondLst>
                                            <p:cond delay="499"/>
                                          </p:stCondLst>
                                        </p:cTn>
                                        <p:tgtEl>
                                          <p:spTgt spid="217094"/>
                                        </p:tgtEl>
                                        <p:attrNameLst>
                                          <p:attrName>style.visibility</p:attrName>
                                        </p:attrNameLst>
                                      </p:cBhvr>
                                      <p:to>
                                        <p:strVal val="hidden"/>
                                      </p:to>
                                    </p:set>
                                  </p:childTnLst>
                                </p:cTn>
                              </p:par>
                            </p:childTnLst>
                          </p:cTn>
                        </p:par>
                        <p:par>
                          <p:cTn id="50" fill="hold" nodeType="afterGroup">
                            <p:stCondLst>
                              <p:cond delay="500"/>
                            </p:stCondLst>
                            <p:childTnLst>
                              <p:par>
                                <p:cTn id="51" presetID="22" presetClass="entr" presetSubtype="4" fill="hold" nodeType="afterEffect">
                                  <p:stCondLst>
                                    <p:cond delay="0"/>
                                  </p:stCondLst>
                                  <p:childTnLst>
                                    <p:set>
                                      <p:cBhvr>
                                        <p:cTn id="52" dur="1" fill="hold">
                                          <p:stCondLst>
                                            <p:cond delay="0"/>
                                          </p:stCondLst>
                                        </p:cTn>
                                        <p:tgtEl>
                                          <p:spTgt spid="217095"/>
                                        </p:tgtEl>
                                        <p:attrNameLst>
                                          <p:attrName>style.visibility</p:attrName>
                                        </p:attrNameLst>
                                      </p:cBhvr>
                                      <p:to>
                                        <p:strVal val="visible"/>
                                      </p:to>
                                    </p:set>
                                    <p:animEffect transition="in" filter="wipe(down)">
                                      <p:cBhvr>
                                        <p:cTn id="53" dur="500"/>
                                        <p:tgtEl>
                                          <p:spTgt spid="21709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nodeType="clickEffect">
                                  <p:stCondLst>
                                    <p:cond delay="0"/>
                                  </p:stCondLst>
                                  <p:childTnLst>
                                    <p:animEffect transition="out" filter="fade">
                                      <p:cBhvr>
                                        <p:cTn id="57" dur="500"/>
                                        <p:tgtEl>
                                          <p:spTgt spid="217095"/>
                                        </p:tgtEl>
                                      </p:cBhvr>
                                    </p:animEffect>
                                    <p:set>
                                      <p:cBhvr>
                                        <p:cTn id="58" dur="1" fill="hold">
                                          <p:stCondLst>
                                            <p:cond delay="499"/>
                                          </p:stCondLst>
                                        </p:cTn>
                                        <p:tgtEl>
                                          <p:spTgt spid="21709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21709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nodeType="clickEffect">
                                  <p:stCondLst>
                                    <p:cond delay="0"/>
                                  </p:stCondLst>
                                  <p:childTnLst>
                                    <p:animEffect transition="out" filter="fade">
                                      <p:cBhvr>
                                        <p:cTn id="66" dur="500"/>
                                        <p:tgtEl>
                                          <p:spTgt spid="217097"/>
                                        </p:tgtEl>
                                      </p:cBhvr>
                                    </p:animEffect>
                                    <p:set>
                                      <p:cBhvr>
                                        <p:cTn id="67" dur="1" fill="hold">
                                          <p:stCondLst>
                                            <p:cond delay="499"/>
                                          </p:stCondLst>
                                        </p:cTn>
                                        <p:tgtEl>
                                          <p:spTgt spid="217097"/>
                                        </p:tgtEl>
                                        <p:attrNameLst>
                                          <p:attrName>style.visibility</p:attrName>
                                        </p:attrNameLst>
                                      </p:cBhvr>
                                      <p:to>
                                        <p:strVal val="hidden"/>
                                      </p:to>
                                    </p:set>
                                  </p:childTnLst>
                                </p:cTn>
                              </p:par>
                            </p:childTnLst>
                          </p:cTn>
                        </p:par>
                        <p:par>
                          <p:cTn id="68" fill="hold" nodeType="afterGroup">
                            <p:stCondLst>
                              <p:cond delay="500"/>
                            </p:stCondLst>
                            <p:childTnLst>
                              <p:par>
                                <p:cTn id="69" presetID="22" presetClass="entr" presetSubtype="2" fill="hold" nodeType="afterEffect">
                                  <p:stCondLst>
                                    <p:cond delay="0"/>
                                  </p:stCondLst>
                                  <p:childTnLst>
                                    <p:set>
                                      <p:cBhvr>
                                        <p:cTn id="70" dur="1" fill="hold">
                                          <p:stCondLst>
                                            <p:cond delay="0"/>
                                          </p:stCondLst>
                                        </p:cTn>
                                        <p:tgtEl>
                                          <p:spTgt spid="217096"/>
                                        </p:tgtEl>
                                        <p:attrNameLst>
                                          <p:attrName>style.visibility</p:attrName>
                                        </p:attrNameLst>
                                      </p:cBhvr>
                                      <p:to>
                                        <p:strVal val="visible"/>
                                      </p:to>
                                    </p:set>
                                    <p:animEffect transition="in" filter="wipe(right)">
                                      <p:cBhvr>
                                        <p:cTn id="71" dur="500"/>
                                        <p:tgtEl>
                                          <p:spTgt spid="21709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presetSubtype="0" fill="hold" nodeType="clickEffect">
                                  <p:stCondLst>
                                    <p:cond delay="0"/>
                                  </p:stCondLst>
                                  <p:childTnLst>
                                    <p:animEffect transition="out" filter="fade">
                                      <p:cBhvr>
                                        <p:cTn id="75" dur="500"/>
                                        <p:tgtEl>
                                          <p:spTgt spid="217096"/>
                                        </p:tgtEl>
                                      </p:cBhvr>
                                    </p:animEffect>
                                    <p:set>
                                      <p:cBhvr>
                                        <p:cTn id="76" dur="1" fill="hold">
                                          <p:stCondLst>
                                            <p:cond delay="499"/>
                                          </p:stCondLst>
                                        </p:cTn>
                                        <p:tgtEl>
                                          <p:spTgt spid="217096"/>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217116"/>
                                        </p:tgtEl>
                                        <p:attrNameLst>
                                          <p:attrName>style.visibility</p:attrName>
                                        </p:attrNameLst>
                                      </p:cBhvr>
                                      <p:to>
                                        <p:strVal val="visible"/>
                                      </p:to>
                                    </p:set>
                                    <p:animEffect transition="in" filter="dissolve">
                                      <p:cBhvr>
                                        <p:cTn id="81" dur="500"/>
                                        <p:tgtEl>
                                          <p:spTgt spid="217116"/>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0" presetClass="exit" presetSubtype="0" fill="hold" nodeType="clickEffect">
                                  <p:stCondLst>
                                    <p:cond delay="0"/>
                                  </p:stCondLst>
                                  <p:childTnLst>
                                    <p:animEffect transition="out" filter="fade">
                                      <p:cBhvr>
                                        <p:cTn id="85" dur="500"/>
                                        <p:tgtEl>
                                          <p:spTgt spid="217116"/>
                                        </p:tgtEl>
                                      </p:cBhvr>
                                    </p:animEffect>
                                    <p:set>
                                      <p:cBhvr>
                                        <p:cTn id="86" dur="1" fill="hold">
                                          <p:stCondLst>
                                            <p:cond delay="499"/>
                                          </p:stCondLst>
                                        </p:cTn>
                                        <p:tgtEl>
                                          <p:spTgt spid="217116"/>
                                        </p:tgtEl>
                                        <p:attrNameLst>
                                          <p:attrName>style.visibility</p:attrName>
                                        </p:attrNameLst>
                                      </p:cBhvr>
                                      <p:to>
                                        <p:strVal val="hidden"/>
                                      </p:to>
                                    </p:set>
                                  </p:childTnLst>
                                </p:cTn>
                              </p:par>
                            </p:childTnLst>
                          </p:cTn>
                        </p:par>
                        <p:par>
                          <p:cTn id="87" fill="hold" nodeType="afterGroup">
                            <p:stCondLst>
                              <p:cond delay="500"/>
                            </p:stCondLst>
                            <p:childTnLst>
                              <p:par>
                                <p:cTn id="88" presetID="9" presetClass="entr" presetSubtype="0" fill="hold" nodeType="afterEffect">
                                  <p:stCondLst>
                                    <p:cond delay="0"/>
                                  </p:stCondLst>
                                  <p:childTnLst>
                                    <p:set>
                                      <p:cBhvr>
                                        <p:cTn id="89" dur="1" fill="hold">
                                          <p:stCondLst>
                                            <p:cond delay="0"/>
                                          </p:stCondLst>
                                        </p:cTn>
                                        <p:tgtEl>
                                          <p:spTgt spid="217117"/>
                                        </p:tgtEl>
                                        <p:attrNameLst>
                                          <p:attrName>style.visibility</p:attrName>
                                        </p:attrNameLst>
                                      </p:cBhvr>
                                      <p:to>
                                        <p:strVal val="visible"/>
                                      </p:to>
                                    </p:set>
                                    <p:animEffect transition="in" filter="dissolve">
                                      <p:cBhvr>
                                        <p:cTn id="90" dur="500"/>
                                        <p:tgtEl>
                                          <p:spTgt spid="217117"/>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0" presetClass="exit" presetSubtype="0" fill="hold" nodeType="clickEffect">
                                  <p:stCondLst>
                                    <p:cond delay="0"/>
                                  </p:stCondLst>
                                  <p:childTnLst>
                                    <p:animEffect transition="out" filter="fade">
                                      <p:cBhvr>
                                        <p:cTn id="94" dur="500"/>
                                        <p:tgtEl>
                                          <p:spTgt spid="217117"/>
                                        </p:tgtEl>
                                      </p:cBhvr>
                                    </p:animEffect>
                                    <p:set>
                                      <p:cBhvr>
                                        <p:cTn id="95" dur="1" fill="hold">
                                          <p:stCondLst>
                                            <p:cond delay="499"/>
                                          </p:stCondLst>
                                        </p:cTn>
                                        <p:tgtEl>
                                          <p:spTgt spid="217117"/>
                                        </p:tgtEl>
                                        <p:attrNameLst>
                                          <p:attrName>style.visibility</p:attrName>
                                        </p:attrNameLst>
                                      </p:cBhvr>
                                      <p:to>
                                        <p:strVal val="hidden"/>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nodeType="clickEffect">
                                  <p:stCondLst>
                                    <p:cond delay="0"/>
                                  </p:stCondLst>
                                  <p:childTnLst>
                                    <p:set>
                                      <p:cBhvr>
                                        <p:cTn id="99" dur="1" fill="hold">
                                          <p:stCondLst>
                                            <p:cond delay="0"/>
                                          </p:stCondLst>
                                        </p:cTn>
                                        <p:tgtEl>
                                          <p:spTgt spid="217118"/>
                                        </p:tgtEl>
                                        <p:attrNameLst>
                                          <p:attrName>style.visibility</p:attrName>
                                        </p:attrNameLst>
                                      </p:cBhvr>
                                      <p:to>
                                        <p:strVal val="visible"/>
                                      </p:to>
                                    </p:set>
                                    <p:animEffect transition="in" filter="wipe(down)">
                                      <p:cBhvr>
                                        <p:cTn id="100" dur="500"/>
                                        <p:tgtEl>
                                          <p:spTgt spid="217118"/>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0" presetClass="exit" presetSubtype="0" fill="hold" nodeType="clickEffect">
                                  <p:stCondLst>
                                    <p:cond delay="0"/>
                                  </p:stCondLst>
                                  <p:childTnLst>
                                    <p:animEffect transition="out" filter="fade">
                                      <p:cBhvr>
                                        <p:cTn id="104" dur="500"/>
                                        <p:tgtEl>
                                          <p:spTgt spid="217118"/>
                                        </p:tgtEl>
                                      </p:cBhvr>
                                    </p:animEffect>
                                    <p:set>
                                      <p:cBhvr>
                                        <p:cTn id="105" dur="1" fill="hold">
                                          <p:stCondLst>
                                            <p:cond delay="499"/>
                                          </p:stCondLst>
                                        </p:cTn>
                                        <p:tgtEl>
                                          <p:spTgt spid="217118"/>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5" fill="hold" nodeType="clickEffect">
                                  <p:stCondLst>
                                    <p:cond delay="0"/>
                                  </p:stCondLst>
                                  <p:childTnLst>
                                    <p:set>
                                      <p:cBhvr>
                                        <p:cTn id="109" dur="1" fill="hold">
                                          <p:stCondLst>
                                            <p:cond delay="0"/>
                                          </p:stCondLst>
                                        </p:cTn>
                                        <p:tgtEl>
                                          <p:spTgt spid="217091"/>
                                        </p:tgtEl>
                                        <p:attrNameLst>
                                          <p:attrName>style.visibility</p:attrName>
                                        </p:attrNameLst>
                                      </p:cBhvr>
                                      <p:to>
                                        <p:strVal val="visible"/>
                                      </p:to>
                                    </p:set>
                                    <p:animEffect transition="in" filter="checkerboard(down)">
                                      <p:cBhvr>
                                        <p:cTn id="110" dur="500"/>
                                        <p:tgtEl>
                                          <p:spTgt spid="217091"/>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xit" presetSubtype="0" fill="hold" nodeType="clickEffect">
                                  <p:stCondLst>
                                    <p:cond delay="0"/>
                                  </p:stCondLst>
                                  <p:childTnLst>
                                    <p:set>
                                      <p:cBhvr>
                                        <p:cTn id="114" dur="1" fill="hold">
                                          <p:stCondLst>
                                            <p:cond delay="499"/>
                                          </p:stCondLst>
                                        </p:cTn>
                                        <p:tgtEl>
                                          <p:spTgt spid="217091"/>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nodeType="clickEffect">
                                  <p:stCondLst>
                                    <p:cond delay="0"/>
                                  </p:stCondLst>
                                  <p:childTnLst>
                                    <p:set>
                                      <p:cBhvr>
                                        <p:cTn id="118" dur="1" fill="hold">
                                          <p:stCondLst>
                                            <p:cond delay="0"/>
                                          </p:stCondLst>
                                        </p:cTn>
                                        <p:tgtEl>
                                          <p:spTgt spid="217104"/>
                                        </p:tgtEl>
                                        <p:attrNameLst>
                                          <p:attrName>style.visibility</p:attrName>
                                        </p:attrNameLst>
                                      </p:cBhvr>
                                      <p:to>
                                        <p:strVal val="visible"/>
                                      </p:to>
                                    </p:set>
                                    <p:animEffect transition="in" filter="wipe(down)">
                                      <p:cBhvr>
                                        <p:cTn id="119" dur="500"/>
                                        <p:tgtEl>
                                          <p:spTgt spid="21710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xit" presetSubtype="0" fill="hold" nodeType="clickEffect">
                                  <p:stCondLst>
                                    <p:cond delay="0"/>
                                  </p:stCondLst>
                                  <p:childTnLst>
                                    <p:animEffect transition="out" filter="fade">
                                      <p:cBhvr>
                                        <p:cTn id="123" dur="500"/>
                                        <p:tgtEl>
                                          <p:spTgt spid="217104"/>
                                        </p:tgtEl>
                                      </p:cBhvr>
                                    </p:animEffect>
                                    <p:set>
                                      <p:cBhvr>
                                        <p:cTn id="124" dur="1" fill="hold">
                                          <p:stCondLst>
                                            <p:cond delay="499"/>
                                          </p:stCondLst>
                                        </p:cTn>
                                        <p:tgtEl>
                                          <p:spTgt spid="217104"/>
                                        </p:tgtEl>
                                        <p:attrNameLst>
                                          <p:attrName>style.visibility</p:attrName>
                                        </p:attrNameLst>
                                      </p:cBhvr>
                                      <p:to>
                                        <p:strVal val="hidden"/>
                                      </p:to>
                                    </p:set>
                                  </p:childTnLst>
                                </p:cTn>
                              </p:par>
                            </p:childTnLst>
                          </p:cTn>
                        </p:par>
                        <p:par>
                          <p:cTn id="125" fill="hold" nodeType="afterGroup">
                            <p:stCondLst>
                              <p:cond delay="500"/>
                            </p:stCondLst>
                            <p:childTnLst>
                              <p:par>
                                <p:cTn id="126" presetID="9" presetClass="entr" presetSubtype="0" fill="hold" nodeType="afterEffect">
                                  <p:stCondLst>
                                    <p:cond delay="0"/>
                                  </p:stCondLst>
                                  <p:childTnLst>
                                    <p:set>
                                      <p:cBhvr>
                                        <p:cTn id="127" dur="1" fill="hold">
                                          <p:stCondLst>
                                            <p:cond delay="0"/>
                                          </p:stCondLst>
                                        </p:cTn>
                                        <p:tgtEl>
                                          <p:spTgt spid="217100"/>
                                        </p:tgtEl>
                                        <p:attrNameLst>
                                          <p:attrName>style.visibility</p:attrName>
                                        </p:attrNameLst>
                                      </p:cBhvr>
                                      <p:to>
                                        <p:strVal val="visible"/>
                                      </p:to>
                                    </p:set>
                                    <p:animEffect transition="in" filter="dissolve">
                                      <p:cBhvr>
                                        <p:cTn id="128" dur="500"/>
                                        <p:tgtEl>
                                          <p:spTgt spid="217100"/>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0" presetClass="exit" presetSubtype="0" fill="hold" nodeType="clickEffect">
                                  <p:stCondLst>
                                    <p:cond delay="0"/>
                                  </p:stCondLst>
                                  <p:childTnLst>
                                    <p:animEffect transition="out" filter="fade">
                                      <p:cBhvr>
                                        <p:cTn id="132" dur="500"/>
                                        <p:tgtEl>
                                          <p:spTgt spid="217100"/>
                                        </p:tgtEl>
                                      </p:cBhvr>
                                    </p:animEffect>
                                    <p:set>
                                      <p:cBhvr>
                                        <p:cTn id="133" dur="1" fill="hold">
                                          <p:stCondLst>
                                            <p:cond delay="499"/>
                                          </p:stCondLst>
                                        </p:cTn>
                                        <p:tgtEl>
                                          <p:spTgt spid="217100"/>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nodeType="clickEffect">
                                  <p:stCondLst>
                                    <p:cond delay="0"/>
                                  </p:stCondLst>
                                  <p:childTnLst>
                                    <p:set>
                                      <p:cBhvr>
                                        <p:cTn id="137" dur="1" fill="hold">
                                          <p:stCondLst>
                                            <p:cond delay="499"/>
                                          </p:stCondLst>
                                        </p:cTn>
                                        <p:tgtEl>
                                          <p:spTgt spid="5"/>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1" fill="hold" nodeType="clickEffect">
                                  <p:stCondLst>
                                    <p:cond delay="0"/>
                                  </p:stCondLst>
                                  <p:childTnLst>
                                    <p:set>
                                      <p:cBhvr>
                                        <p:cTn id="141" dur="1" fill="hold">
                                          <p:stCondLst>
                                            <p:cond delay="0"/>
                                          </p:stCondLst>
                                        </p:cTn>
                                        <p:tgtEl>
                                          <p:spTgt spid="217119"/>
                                        </p:tgtEl>
                                        <p:attrNameLst>
                                          <p:attrName>style.visibility</p:attrName>
                                        </p:attrNameLst>
                                      </p:cBhvr>
                                      <p:to>
                                        <p:strVal val="visible"/>
                                      </p:to>
                                    </p:set>
                                    <p:animEffect transition="in" filter="wipe(up)">
                                      <p:cBhvr>
                                        <p:cTn id="142" dur="500"/>
                                        <p:tgtEl>
                                          <p:spTgt spid="217119"/>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xit" presetSubtype="0" fill="hold" nodeType="clickEffect">
                                  <p:stCondLst>
                                    <p:cond delay="0"/>
                                  </p:stCondLst>
                                  <p:childTnLst>
                                    <p:set>
                                      <p:cBhvr>
                                        <p:cTn id="146" dur="1" fill="hold">
                                          <p:stCondLst>
                                            <p:cond delay="499"/>
                                          </p:stCondLst>
                                        </p:cTn>
                                        <p:tgtEl>
                                          <p:spTgt spid="21711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0" presetClass="entr" presetSubtype="0" fill="hold" grpId="0" nodeType="clickEffect">
                                  <p:stCondLst>
                                    <p:cond delay="0"/>
                                  </p:stCondLst>
                                  <p:childTnLst>
                                    <p:set>
                                      <p:cBhvr>
                                        <p:cTn id="150" dur="1" fill="hold">
                                          <p:stCondLst>
                                            <p:cond delay="0"/>
                                          </p:stCondLst>
                                        </p:cTn>
                                        <p:tgtEl>
                                          <p:spTgt spid="217105"/>
                                        </p:tgtEl>
                                        <p:attrNameLst>
                                          <p:attrName>style.visibility</p:attrName>
                                        </p:attrNameLst>
                                      </p:cBhvr>
                                      <p:to>
                                        <p:strVal val="visible"/>
                                      </p:to>
                                    </p:set>
                                    <p:animEffect transition="in" filter="wedge">
                                      <p:cBhvr>
                                        <p:cTn id="151" dur="500"/>
                                        <p:tgtEl>
                                          <p:spTgt spid="217105"/>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0" presetClass="exit" presetSubtype="0" fill="hold" grpId="1" nodeType="clickEffect">
                                  <p:stCondLst>
                                    <p:cond delay="0"/>
                                  </p:stCondLst>
                                  <p:childTnLst>
                                    <p:animEffect transition="out" filter="fade">
                                      <p:cBhvr>
                                        <p:cTn id="155" dur="500"/>
                                        <p:tgtEl>
                                          <p:spTgt spid="217105"/>
                                        </p:tgtEl>
                                      </p:cBhvr>
                                    </p:animEffect>
                                    <p:set>
                                      <p:cBhvr>
                                        <p:cTn id="156" dur="1" fill="hold">
                                          <p:stCondLst>
                                            <p:cond delay="499"/>
                                          </p:stCondLst>
                                        </p:cTn>
                                        <p:tgtEl>
                                          <p:spTgt spid="217105"/>
                                        </p:tgtEl>
                                        <p:attrNameLst>
                                          <p:attrName>style.visibility</p:attrName>
                                        </p:attrNameLst>
                                      </p:cBhvr>
                                      <p:to>
                                        <p:strVal val="hidden"/>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2" presetClass="entr" presetSubtype="4" fill="hold" nodeType="clickEffect">
                                  <p:stCondLst>
                                    <p:cond delay="0"/>
                                  </p:stCondLst>
                                  <p:childTnLst>
                                    <p:set>
                                      <p:cBhvr>
                                        <p:cTn id="160" dur="1" fill="hold">
                                          <p:stCondLst>
                                            <p:cond delay="0"/>
                                          </p:stCondLst>
                                        </p:cTn>
                                        <p:tgtEl>
                                          <p:spTgt spid="217115"/>
                                        </p:tgtEl>
                                        <p:attrNameLst>
                                          <p:attrName>style.visibility</p:attrName>
                                        </p:attrNameLst>
                                      </p:cBhvr>
                                      <p:to>
                                        <p:strVal val="visible"/>
                                      </p:to>
                                    </p:set>
                                    <p:animEffect transition="in" filter="wipe(down)">
                                      <p:cBhvr>
                                        <p:cTn id="161" dur="500"/>
                                        <p:tgtEl>
                                          <p:spTgt spid="217115"/>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xit" presetSubtype="0" fill="hold" nodeType="clickEffect">
                                  <p:stCondLst>
                                    <p:cond delay="0"/>
                                  </p:stCondLst>
                                  <p:childTnLst>
                                    <p:set>
                                      <p:cBhvr>
                                        <p:cTn id="165" dur="1" fill="hold">
                                          <p:stCondLst>
                                            <p:cond delay="499"/>
                                          </p:stCondLst>
                                        </p:cTn>
                                        <p:tgtEl>
                                          <p:spTgt spid="217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05" grpId="0" animBg="1"/>
      <p:bldP spid="217105"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E5FA24C5-AC56-4D48-B947-6828B1F158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5400" b="1" kern="0">
                <a:solidFill>
                  <a:srgbClr val="FFFFFF"/>
                </a:solidFill>
                <a:effectLst>
                  <a:glow rad="228600">
                    <a:srgbClr val="000000"/>
                  </a:glow>
                </a:effectLst>
                <a:latin typeface="Arial"/>
                <a:cs typeface="Arial"/>
              </a:rPr>
              <a:t>A. The Arrival in Bethany</a:t>
            </a:r>
            <a:endParaRPr kumimoji="0" lang="en-US" sz="6000" b="1" i="0" u="none" strike="noStrike" kern="0" cap="none" spc="0" normalizeH="0" baseline="0" noProof="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US" sz="2800" b="1" i="1" kern="0" dirty="0">
                <a:solidFill>
                  <a:srgbClr val="FFFFFF"/>
                </a:solidFill>
                <a:effectLst>
                  <a:outerShdw blurRad="38100" dist="38100" dir="2700000" algn="tl">
                    <a:srgbClr val="000000"/>
                  </a:outerShdw>
                </a:effectLst>
                <a:latin typeface="Arial"/>
                <a:ea typeface="ＭＳ Ｐゴシック" charset="0"/>
                <a:cs typeface="Arial"/>
              </a:rPr>
              <a:t>§ 138</a:t>
            </a:r>
          </a:p>
          <a:p>
            <a:pPr lvl="0" algn="ctr" defTabSz="914400" fontAlgn="base">
              <a:spcBef>
                <a:spcPct val="20000"/>
              </a:spcBef>
              <a:buClr>
                <a:srgbClr val="FFCC00"/>
              </a:buClr>
              <a:buSzPct val="70000"/>
              <a:defRPr/>
            </a:pPr>
            <a:r>
              <a:rPr lang="en-US" sz="2800" b="1" i="1" kern="0" dirty="0">
                <a:solidFill>
                  <a:srgbClr val="FFFFFF"/>
                </a:solidFill>
                <a:effectLst>
                  <a:outerShdw blurRad="38100" dist="38100" dir="2700000" algn="tl">
                    <a:srgbClr val="000000"/>
                  </a:outerShdw>
                </a:effectLst>
                <a:latin typeface="Arial"/>
                <a:ea typeface="ＭＳ Ｐゴシック" charset="0"/>
                <a:cs typeface="Arial"/>
              </a:rPr>
              <a:t>John 11:55–12:1, 9-11</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defRPr/>
            </a:pPr>
            <a:r>
              <a:rPr lang="en-US" sz="3200" b="1" kern="0" dirty="0">
                <a:solidFill>
                  <a:srgbClr val="FFFFFF"/>
                </a:solidFill>
                <a:effectLst>
                  <a:glow rad="228600">
                    <a:srgbClr val="220011"/>
                  </a:glow>
                </a:effectLst>
                <a:latin typeface="Arial"/>
                <a:ea typeface="ＭＳ Ｐゴシック" charset="0"/>
                <a:cs typeface="Arial"/>
              </a:rPr>
              <a:t>As Christ arrives in Bethany before Passover, Jewish leaders plan to kill Him and Lazarus to try to protect Israel from a Roman invasion</a:t>
            </a:r>
          </a:p>
        </p:txBody>
      </p:sp>
    </p:spTree>
    <p:extLst>
      <p:ext uri="{BB962C8B-B14F-4D97-AF65-F5344CB8AC3E}">
        <p14:creationId xmlns:p14="http://schemas.microsoft.com/office/powerpoint/2010/main" val="20215444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Palms to Palms</a:t>
            </a:r>
          </a:p>
        </p:txBody>
      </p:sp>
    </p:spTree>
    <p:extLst>
      <p:ext uri="{BB962C8B-B14F-4D97-AF65-F5344CB8AC3E}">
        <p14:creationId xmlns:p14="http://schemas.microsoft.com/office/powerpoint/2010/main" val="374213553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21341" y="16004"/>
            <a:ext cx="9122659" cy="6841995"/>
          </a:xfrm>
          <a:prstGeom prst="rect">
            <a:avLst/>
          </a:prstGeom>
        </p:spPr>
      </p:pic>
      <p:sp>
        <p:nvSpPr>
          <p:cNvPr id="2" name="Title 1"/>
          <p:cNvSpPr>
            <a:spLocks noGrp="1"/>
          </p:cNvSpPr>
          <p:nvPr>
            <p:ph type="title"/>
          </p:nvPr>
        </p:nvSpPr>
        <p:spPr/>
        <p:txBody>
          <a:bodyPr>
            <a:normAutofit fontScale="90000"/>
          </a:bodyPr>
          <a:lstStyle/>
          <a:p>
            <a:pPr rtl="0" eaLnBrk="1" latinLnBrk="0" hangingPunct="1"/>
            <a:r>
              <a:rPr lang="en-US" sz="6600" kern="1200" dirty="0">
                <a:solidFill>
                  <a:srgbClr val="FFFFFF"/>
                </a:solidFill>
                <a:effectLst>
                  <a:glow rad="190500">
                    <a:srgbClr val="000000">
                      <a:alpha val="75000"/>
                    </a:srgbClr>
                  </a:glow>
                  <a:outerShdw blurRad="50800" dist="38100" dir="2700000" algn="tl" rotWithShape="0">
                    <a:srgbClr val="000000">
                      <a:alpha val="43000"/>
                    </a:srgbClr>
                  </a:outerShdw>
                </a:effectLst>
                <a:latin typeface="Arial"/>
                <a:ea typeface="+mn-ea"/>
                <a:cs typeface="+mn-cs"/>
              </a:rPr>
              <a:t>What</a:t>
            </a:r>
            <a:r>
              <a:rPr lang="mr-IN" sz="6600" kern="1200" dirty="0">
                <a:solidFill>
                  <a:srgbClr val="FFFFFF"/>
                </a:solidFill>
                <a:effectLst>
                  <a:glow rad="190500">
                    <a:srgbClr val="000000">
                      <a:alpha val="75000"/>
                    </a:srgbClr>
                  </a:glow>
                  <a:outerShdw blurRad="50800" dist="38100" dir="2700000" algn="tl" rotWithShape="0">
                    <a:srgbClr val="000000">
                      <a:alpha val="43000"/>
                    </a:srgbClr>
                  </a:outerShdw>
                </a:effectLst>
                <a:latin typeface="Arial"/>
                <a:ea typeface="+mn-ea"/>
                <a:cs typeface="+mn-cs"/>
              </a:rPr>
              <a:t>'</a:t>
            </a:r>
            <a:r>
              <a:rPr lang="en-US" sz="6600" kern="1200" dirty="0">
                <a:solidFill>
                  <a:srgbClr val="FFFFFF"/>
                </a:solidFill>
                <a:effectLst>
                  <a:glow rad="190500">
                    <a:srgbClr val="000000">
                      <a:alpha val="75000"/>
                    </a:srgbClr>
                  </a:glow>
                  <a:outerShdw blurRad="50800" dist="38100" dir="2700000" algn="tl" rotWithShape="0">
                    <a:srgbClr val="000000">
                      <a:alpha val="43000"/>
                    </a:srgbClr>
                  </a:outerShdw>
                </a:effectLst>
                <a:latin typeface="Arial"/>
                <a:ea typeface="+mn-ea"/>
                <a:cs typeface="+mn-cs"/>
              </a:rPr>
              <a:t>s so good about Good Friday?</a:t>
            </a:r>
            <a:endParaRPr lang="en-US" dirty="0"/>
          </a:p>
        </p:txBody>
      </p:sp>
    </p:spTree>
    <p:extLst>
      <p:ext uri="{BB962C8B-B14F-4D97-AF65-F5344CB8AC3E}">
        <p14:creationId xmlns:p14="http://schemas.microsoft.com/office/powerpoint/2010/main" val="105965903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
            <a:ext cx="9144000" cy="6858000"/>
          </a:xfrm>
          <a:prstGeom prst="rect">
            <a:avLst/>
          </a:prstGeom>
        </p:spPr>
      </p:pic>
      <p:sp>
        <p:nvSpPr>
          <p:cNvPr id="2" name="Title 1"/>
          <p:cNvSpPr>
            <a:spLocks noGrp="1"/>
          </p:cNvSpPr>
          <p:nvPr>
            <p:ph type="title"/>
          </p:nvPr>
        </p:nvSpPr>
        <p:spPr>
          <a:xfrm>
            <a:off x="0" y="3560095"/>
            <a:ext cx="9144000" cy="2990001"/>
          </a:xfrm>
        </p:spPr>
        <p:txBody>
          <a:bodyPr>
            <a:normAutofit fontScale="90000"/>
          </a:bodyPr>
          <a:lstStyle/>
          <a:p>
            <a: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How is Christ</a:t>
            </a:r>
            <a:r>
              <a:rPr lang="mr-IN"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a:t>
            </a:r>
            <a: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s death better than any </a:t>
            </a:r>
            <a:r>
              <a:rPr lang="en-US" sz="6600" dirty="0">
                <a:solidFill>
                  <a:srgbClr val="FFFF00"/>
                </a:solidFill>
                <a:effectLst>
                  <a:glow rad="190500">
                    <a:srgbClr val="000000">
                      <a:alpha val="75000"/>
                    </a:srgbClr>
                  </a:glow>
                  <a:outerShdw blurRad="50800" dist="38100" dir="2700000" algn="tl" rotWithShape="0">
                    <a:srgbClr val="000000">
                      <a:alpha val="43000"/>
                    </a:srgbClr>
                  </a:outerShdw>
                </a:effectLst>
                <a:ea typeface="+mn-ea"/>
                <a:cs typeface="+mn-cs"/>
              </a:rPr>
              <a:t>sacrifice</a:t>
            </a:r>
            <a: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 </a:t>
            </a:r>
            <a:endParaRPr lang="en-US" dirty="0"/>
          </a:p>
        </p:txBody>
      </p:sp>
    </p:spTree>
    <p:extLst>
      <p:ext uri="{BB962C8B-B14F-4D97-AF65-F5344CB8AC3E}">
        <p14:creationId xmlns:p14="http://schemas.microsoft.com/office/powerpoint/2010/main" val="127451656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626D0734-2105-415D-A876-02E2755B03E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4800" b="1" kern="0" dirty="0">
                <a:solidFill>
                  <a:srgbClr val="FFFFFF"/>
                </a:solidFill>
                <a:effectLst>
                  <a:glow rad="228600">
                    <a:srgbClr val="000000"/>
                  </a:glow>
                </a:effectLst>
                <a:latin typeface="Arial"/>
                <a:cs typeface="Arial"/>
              </a:rPr>
              <a:t>C. The Authority of the King</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25423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140</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21:12-13, 18-19; Mark 11:12-18; </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Luke 19:45-48</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99934"/>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Jesus curses a fig tree to signify Israel's hypocritical profession of fruit for God and clears the temple to judge as the Messiah</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266316300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8319"/>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CLEANSING THE TEMPLE</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7"/>
            <a:ext cx="5284787" cy="2430386"/>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21:12-17</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11:15-19</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19:45-48</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2:13-24</a:t>
            </a:r>
          </a:p>
        </p:txBody>
      </p:sp>
      <p:sp>
        <p:nvSpPr>
          <p:cNvPr id="9" name="TextBox 8"/>
          <p:cNvSpPr txBox="1"/>
          <p:nvPr/>
        </p:nvSpPr>
        <p:spPr>
          <a:xfrm>
            <a:off x="217689" y="3833692"/>
            <a:ext cx="3092120" cy="418829"/>
          </a:xfrm>
          <a:prstGeom prst="rect">
            <a:avLst/>
          </a:prstGeom>
          <a:noFill/>
        </p:spPr>
        <p:txBody>
          <a:bodyPr wrap="none" lIns="64258" tIns="32129" rIns="64258" bIns="32129">
            <a:spAutoFit/>
          </a:bodyPr>
          <a:lstStyle/>
          <a:p>
            <a:pPr marL="0" marR="0" lvl="0" indent="0" algn="l" defTabSz="321487" rtl="0" eaLnBrk="0" fontAlgn="base" latinLnBrk="0" hangingPunct="0">
              <a:lnSpc>
                <a:spcPct val="100000"/>
              </a:lnSpc>
              <a:spcBef>
                <a:spcPct val="0"/>
              </a:spcBef>
              <a:spcAft>
                <a:spcPct val="0"/>
              </a:spcAft>
              <a:buClrTx/>
              <a:buSzTx/>
              <a:buFontTx/>
              <a:buNone/>
              <a:tabLst/>
              <a:defRPr/>
            </a:pPr>
            <a:r>
              <a:rPr kumimoji="0" lang="en-US" sz="23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DejaVu Sans" charset="0"/>
              </a:rPr>
              <a:t>THE EASTER STORY</a:t>
            </a:r>
          </a:p>
        </p:txBody>
      </p:sp>
      <p:grpSp>
        <p:nvGrpSpPr>
          <p:cNvPr id="8" name="Group 7"/>
          <p:cNvGrpSpPr/>
          <p:nvPr/>
        </p:nvGrpSpPr>
        <p:grpSpPr>
          <a:xfrm>
            <a:off x="6011648" y="4293097"/>
            <a:ext cx="3456896" cy="1440159"/>
            <a:chOff x="5508104" y="620689"/>
            <a:chExt cx="3456896" cy="1440159"/>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grpSp>
        <p:sp>
          <p:nvSpPr>
            <p:cNvPr id="11" name="TextBox 10"/>
            <p:cNvSpPr txBox="1"/>
            <p:nvPr/>
          </p:nvSpPr>
          <p:spPr>
            <a:xfrm>
              <a:off x="6804248" y="648153"/>
              <a:ext cx="2160752" cy="1412695"/>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06173132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It was nearly time for the Jewish Passover celebration, so Jesus went to Jerusalem.</a:t>
            </a:r>
          </a:p>
        </p:txBody>
      </p:sp>
      <p:sp>
        <p:nvSpPr>
          <p:cNvPr id="2" name="TextBox 1">
            <a:extLst>
              <a:ext uri="{FF2B5EF4-FFF2-40B4-BE49-F238E27FC236}">
                <a16:creationId xmlns:a16="http://schemas.microsoft.com/office/drawing/2014/main" id="{2658AEF3-0FDF-3BD0-B087-64CEAE8B09E7}"/>
              </a:ext>
            </a:extLst>
          </p:cNvPr>
          <p:cNvSpPr txBox="1"/>
          <p:nvPr/>
        </p:nvSpPr>
        <p:spPr>
          <a:xfrm>
            <a:off x="151309" y="6064334"/>
            <a:ext cx="5284787" cy="677034"/>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2:13-24</a:t>
            </a:r>
          </a:p>
        </p:txBody>
      </p:sp>
    </p:spTree>
    <p:extLst>
      <p:ext uri="{BB962C8B-B14F-4D97-AF65-F5344CB8AC3E}">
        <p14:creationId xmlns:p14="http://schemas.microsoft.com/office/powerpoint/2010/main" val="3914703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2"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 the Temple area he saw merchants selling cattle, sheep, and doves for sacrifices.</a:t>
            </a:r>
          </a:p>
        </p:txBody>
      </p:sp>
    </p:spTree>
    <p:extLst>
      <p:ext uri="{BB962C8B-B14F-4D97-AF65-F5344CB8AC3E}">
        <p14:creationId xmlns:p14="http://schemas.microsoft.com/office/powerpoint/2010/main" val="8376889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 also saw dealers at tables exchanging foreign money.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830390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44764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made a whip from some ropes and chased them all out of the Temple. </a:t>
            </a:r>
          </a:p>
        </p:txBody>
      </p:sp>
    </p:spTree>
    <p:extLst>
      <p:ext uri="{BB962C8B-B14F-4D97-AF65-F5344CB8AC3E}">
        <p14:creationId xmlns:p14="http://schemas.microsoft.com/office/powerpoint/2010/main" val="31023565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689548" y="-35718"/>
            <a:ext cx="7570032" cy="1066800"/>
          </a:xfrm>
          <a:solidFill>
            <a:schemeClr val="bg1"/>
          </a:solidFill>
        </p:spPr>
        <p:txBody>
          <a:bodyPr/>
          <a:lstStyle/>
          <a:p>
            <a:pPr eaLnBrk="1" hangingPunct="1"/>
            <a:r>
              <a:rPr kumimoji="0" lang="en-US" sz="4800" b="1" dirty="0">
                <a:solidFill>
                  <a:schemeClr val="tx1"/>
                </a:solidFill>
                <a:latin typeface="Arial" charset="0"/>
                <a:ea typeface="Osaka" charset="0"/>
                <a:cs typeface="Arial" charset="0"/>
              </a:rPr>
              <a:t>Two 70-Year Exiles</a:t>
            </a: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1" name="Text Box 4"/>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560</a:t>
            </a: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586</a:t>
            </a:r>
          </a:p>
        </p:txBody>
      </p:sp>
      <p:sp>
        <p:nvSpPr>
          <p:cNvPr id="14343" name="Rectangle 7"/>
          <p:cNvSpPr>
            <a:spLocks noChangeArrowheads="1"/>
          </p:cNvSpPr>
          <p:nvPr/>
        </p:nvSpPr>
        <p:spPr bwMode="auto">
          <a:xfrm>
            <a:off x="1317812" y="1371601"/>
            <a:ext cx="4854388" cy="457200"/>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FF"/>
                </a:solidFill>
                <a:effectLst/>
                <a:uLnTx/>
                <a:uFillTx/>
                <a:latin typeface="Arial"/>
                <a:ea typeface="Osaka"/>
                <a:cs typeface="Arial"/>
              </a:rPr>
              <a:t>People Exile</a:t>
            </a:r>
          </a:p>
        </p:txBody>
      </p:sp>
      <p:sp>
        <p:nvSpPr>
          <p:cNvPr id="14344" name="Rectangle 8"/>
          <p:cNvSpPr>
            <a:spLocks noChangeArrowheads="1"/>
          </p:cNvSpPr>
          <p:nvPr/>
        </p:nvSpPr>
        <p:spPr bwMode="auto">
          <a:xfrm>
            <a:off x="2590800" y="2971800"/>
            <a:ext cx="5410200" cy="761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Temple Exile</a:t>
            </a:r>
          </a:p>
        </p:txBody>
      </p:sp>
      <p:sp>
        <p:nvSpPr>
          <p:cNvPr id="14345" name="Rectangle 9"/>
          <p:cNvSpPr>
            <a:spLocks noChangeArrowheads="1"/>
          </p:cNvSpPr>
          <p:nvPr/>
        </p:nvSpPr>
        <p:spPr bwMode="auto">
          <a:xfrm>
            <a:off x="5181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539</a:t>
            </a:r>
          </a:p>
        </p:txBody>
      </p:sp>
      <p:sp>
        <p:nvSpPr>
          <p:cNvPr id="14346" name="Rectangle 10"/>
          <p:cNvSpPr>
            <a:spLocks noChangeArrowheads="1"/>
          </p:cNvSpPr>
          <p:nvPr/>
        </p:nvSpPr>
        <p:spPr bwMode="auto">
          <a:xfrm>
            <a:off x="5867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536</a:t>
            </a: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516</a:t>
            </a: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605</a:t>
            </a: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This entire land will become a desolate wasteland. Israel and her neighboring lands will serve the king of Babylon for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r>
              <a:rPr kumimoji="0" lang="en-US" sz="2400" b="1" i="0" u="none" strike="noStrike" kern="1200" cap="none" spc="0" normalizeH="0" baseline="30000" noProof="0" dirty="0">
                <a:ln>
                  <a:noFill/>
                </a:ln>
                <a:solidFill>
                  <a:srgbClr val="FFFFFF"/>
                </a:solidFill>
                <a:effectLst/>
                <a:uLnTx/>
                <a:uFillTx/>
                <a:latin typeface="Arial"/>
                <a:ea typeface="Osaka"/>
                <a:cs typeface="Arial"/>
              </a:rPr>
              <a:t>12</a:t>
            </a:r>
            <a:r>
              <a:rPr kumimoji="0" lang="en-US" sz="2400" b="1" i="0" u="none" strike="noStrike" kern="1200" cap="none" spc="0" normalizeH="0" baseline="0" noProof="0" dirty="0">
                <a:ln>
                  <a:noFill/>
                </a:ln>
                <a:solidFill>
                  <a:srgbClr val="FFFFFF"/>
                </a:solidFill>
                <a:effectLst/>
                <a:uLnTx/>
                <a:uFillTx/>
                <a:latin typeface="Arial"/>
                <a:ea typeface="Osaka"/>
                <a:cs typeface="Arial"/>
              </a:rPr>
              <a:t>Then, after the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of captivity are over, I will punish the king of Babylon and his people for their sins,</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says the Lord.  I will make the country of the Babylonians a wasteland forever</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(Jeremiah 25:11-12).</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17512" y="-99392"/>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 drove out the sheep and cattle, scattered the money changers’ coins over the floor</a:t>
            </a:r>
          </a:p>
        </p:txBody>
      </p:sp>
    </p:spTree>
    <p:extLst>
      <p:ext uri="{BB962C8B-B14F-4D97-AF65-F5344CB8AC3E}">
        <p14:creationId xmlns:p14="http://schemas.microsoft.com/office/powerpoint/2010/main" val="427362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turned over their tables.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067431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going over to the people who sold doves, he told them...</a:t>
            </a:r>
          </a:p>
        </p:txBody>
      </p:sp>
    </p:spTree>
    <p:extLst>
      <p:ext uri="{BB962C8B-B14F-4D97-AF65-F5344CB8AC3E}">
        <p14:creationId xmlns:p14="http://schemas.microsoft.com/office/powerpoint/2010/main" val="38599863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9304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“Get these things out of here. </a:t>
            </a:r>
            <a:b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Stop turning my Father’s house into a marketplace!”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860420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0468" y="4797152"/>
            <a:ext cx="9144000" cy="20608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his disciples remembered this prophecy from the Scriptures: “Passion for God’s house will consume me.”</a:t>
            </a:r>
          </a:p>
        </p:txBody>
      </p:sp>
    </p:spTree>
    <p:extLst>
      <p:ext uri="{BB962C8B-B14F-4D97-AF65-F5344CB8AC3E}">
        <p14:creationId xmlns:p14="http://schemas.microsoft.com/office/powerpoint/2010/main" val="4070286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22759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3068960"/>
            <a:ext cx="9144000" cy="2607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the Jewish leaders demanded, “What are you doing? If God gave you authority to do this, show us a miraculous sign to prove it.”</a:t>
            </a:r>
          </a:p>
        </p:txBody>
      </p:sp>
    </p:spTree>
    <p:extLst>
      <p:ext uri="{BB962C8B-B14F-4D97-AF65-F5344CB8AC3E}">
        <p14:creationId xmlns:p14="http://schemas.microsoft.com/office/powerpoint/2010/main" val="30155949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55576" y="116632"/>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“All right,” Jesus replied. “Destroy this temple, and in three days I will raise it up.”</a:t>
            </a:r>
          </a:p>
        </p:txBody>
      </p:sp>
    </p:spTree>
    <p:extLst>
      <p:ext uri="{BB962C8B-B14F-4D97-AF65-F5344CB8AC3E}">
        <p14:creationId xmlns:p14="http://schemas.microsoft.com/office/powerpoint/2010/main" val="4264357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1052736"/>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“What!” they exclaimed. “It has taken forty-six years to build this Temple, and you can rebuild it in three days?” </a:t>
            </a:r>
          </a:p>
        </p:txBody>
      </p:sp>
    </p:spTree>
    <p:extLst>
      <p:ext uri="{BB962C8B-B14F-4D97-AF65-F5344CB8AC3E}">
        <p14:creationId xmlns:p14="http://schemas.microsoft.com/office/powerpoint/2010/main" val="9372009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23528" y="0"/>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when Jesus said “this temple,” he meant his own body.</a:t>
            </a:r>
          </a:p>
        </p:txBody>
      </p:sp>
    </p:spTree>
    <p:extLst>
      <p:ext uri="{BB962C8B-B14F-4D97-AF65-F5344CB8AC3E}">
        <p14:creationId xmlns:p14="http://schemas.microsoft.com/office/powerpoint/2010/main" val="34487939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884988"/>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sp>
        <p:nvSpPr>
          <p:cNvPr id="403458" name="Rectangle 2"/>
          <p:cNvSpPr>
            <a:spLocks noGrp="1" noChangeArrowheads="1"/>
          </p:cNvSpPr>
          <p:nvPr>
            <p:ph type="title"/>
          </p:nvPr>
        </p:nvSpPr>
        <p:spPr/>
        <p:txBody>
          <a:bodyPr/>
          <a:lstStyle/>
          <a:p>
            <a:pPr eaLnBrk="1" hangingPunct="1">
              <a:defRPr/>
            </a:pPr>
            <a:r>
              <a:rPr lang="en-US" b="1">
                <a:solidFill>
                  <a:srgbClr val="CCFF66"/>
                </a:solidFill>
                <a:latin typeface="Arial"/>
                <a:ea typeface="ＭＳ Ｐゴシック" charset="0"/>
                <a:cs typeface="Arial"/>
              </a:rPr>
              <a:t>Chapter 9 Outline</a:t>
            </a:r>
          </a:p>
        </p:txBody>
      </p:sp>
      <p:sp>
        <p:nvSpPr>
          <p:cNvPr id="726020" name="Text Box 5"/>
          <p:cNvSpPr txBox="1">
            <a:spLocks noChangeArrowheads="1"/>
          </p:cNvSpPr>
          <p:nvPr/>
        </p:nvSpPr>
        <p:spPr bwMode="auto">
          <a:xfrm>
            <a:off x="8305800" y="76200"/>
            <a:ext cx="83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539</a:t>
            </a:r>
          </a:p>
        </p:txBody>
      </p:sp>
      <p:sp>
        <p:nvSpPr>
          <p:cNvPr id="6" name="Rectangle 3"/>
          <p:cNvSpPr txBox="1">
            <a:spLocks noChangeArrowheads="1"/>
          </p:cNvSpPr>
          <p:nvPr/>
        </p:nvSpPr>
        <p:spPr bwMode="auto">
          <a:xfrm>
            <a:off x="762000" y="1752600"/>
            <a:ext cx="8229600" cy="1524000"/>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Daniel</a:t>
            </a:r>
            <a:r>
              <a:rPr kumimoji="0" lang="fr-FR"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s prayer: How long? (9:1-19)</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pic>
        <p:nvPicPr>
          <p:cNvPr id="726022" name="Picture 1" descr="dan 9 danielprayingforhispeop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52888" y="3074988"/>
            <a:ext cx="508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419624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35696" y="3689648"/>
            <a:ext cx="72008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After he was raised from the dead, his disciples remembered he had said this, and they believed both the Scriptures and what Jesus had said.</a:t>
            </a:r>
          </a:p>
        </p:txBody>
      </p:sp>
    </p:spTree>
    <p:extLst>
      <p:ext uri="{BB962C8B-B14F-4D97-AF65-F5344CB8AC3E}">
        <p14:creationId xmlns:p14="http://schemas.microsoft.com/office/powerpoint/2010/main" val="4838071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10827454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5B707E1A-077A-4342-A4FC-9DCB58B8C75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D. Invitations by the King</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US" sz="2800" b="1" i="1" kern="0">
                <a:solidFill>
                  <a:srgbClr val="FFFFFF"/>
                </a:solidFill>
                <a:effectLst>
                  <a:outerShdw blurRad="38100" dist="38100" dir="2700000" algn="tl">
                    <a:srgbClr val="000000"/>
                  </a:outerShdw>
                </a:effectLst>
                <a:latin typeface="Arial"/>
                <a:ea typeface="ＭＳ Ｐゴシック" charset="0"/>
                <a:cs typeface="Arial"/>
              </a:rPr>
              <a:t>§ 141</a:t>
            </a:r>
          </a:p>
          <a:p>
            <a:pPr lvl="0" algn="ctr" defTabSz="914400" fontAlgn="base">
              <a:spcBef>
                <a:spcPct val="20000"/>
              </a:spcBef>
              <a:buClr>
                <a:srgbClr val="FFCC00"/>
              </a:buClr>
              <a:buSzPct val="70000"/>
              <a:defRPr/>
            </a:pPr>
            <a:r>
              <a:rPr lang="en-US" sz="2800" b="1" i="1" kern="0">
                <a:solidFill>
                  <a:srgbClr val="FFFFFF"/>
                </a:solidFill>
                <a:effectLst>
                  <a:outerShdw blurRad="38100" dist="38100" dir="2700000" algn="tl">
                    <a:srgbClr val="000000"/>
                  </a:outerShdw>
                </a:effectLst>
                <a:latin typeface="Arial"/>
                <a:ea typeface="ＭＳ Ｐゴシック" charset="0"/>
                <a:cs typeface="Arial"/>
              </a:rPr>
              <a:t>John 12:20-50</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After Christ's death, all can believe in His death and resurrection as Gentiles will approach Him apart from Israel</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109291961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 Arrow Callout 1">
            <a:extLst>
              <a:ext uri="{FF2B5EF4-FFF2-40B4-BE49-F238E27FC236}">
                <a16:creationId xmlns:a16="http://schemas.microsoft.com/office/drawing/2014/main" id="{323627F5-88BA-4C49-965F-CDB27A6BFB39}"/>
              </a:ext>
            </a:extLst>
          </p:cNvPr>
          <p:cNvSpPr/>
          <p:nvPr/>
        </p:nvSpPr>
        <p:spPr bwMode="auto">
          <a:xfrm>
            <a:off x="3040913" y="6722"/>
            <a:ext cx="6092456" cy="6307537"/>
          </a:xfrm>
          <a:prstGeom prst="leftArrowCallout">
            <a:avLst>
              <a:gd name="adj1" fmla="val 25000"/>
              <a:gd name="adj2" fmla="val 25000"/>
              <a:gd name="adj3" fmla="val 20462"/>
              <a:gd name="adj4" fmla="val 73179"/>
            </a:avLst>
          </a:prstGeom>
          <a:blipFill>
            <a:blip r:embed="rId3"/>
            <a:tile tx="0" ty="0" sx="100000" sy="100000" flip="none" algn="tl"/>
          </a:blipFill>
          <a:ln w="2857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731495" y="29468"/>
            <a:ext cx="4334933" cy="6307537"/>
          </a:xfrm>
          <a:effectLst>
            <a:outerShdw blurRad="63500" dist="35921" dir="2700000" algn="ctr" rotWithShape="0">
              <a:schemeClr val="tx2">
                <a:alpha val="74998"/>
              </a:schemeClr>
            </a:outerShdw>
          </a:effectLst>
        </p:spPr>
        <p:txBody>
          <a:bodyPr anchor="ctr"/>
          <a:lstStyle/>
          <a:p>
            <a:r>
              <a:rPr lang="ru-RU" sz="3200" b="1" dirty="0">
                <a:effectLst>
                  <a:glow rad="127000">
                    <a:schemeClr val="tx1"/>
                  </a:glow>
                </a:effectLst>
                <a:latin typeface="Arial" charset="0"/>
                <a:ea typeface="ＭＳ Ｐゴシック" charset="0"/>
              </a:rPr>
              <a:t>"</a:t>
            </a:r>
            <a:r>
              <a:rPr lang="en-US" sz="3200" b="1" dirty="0">
                <a:effectLst>
                  <a:glow rad="127000">
                    <a:schemeClr val="tx1"/>
                  </a:glow>
                </a:effectLst>
                <a:latin typeface="Arial" charset="0"/>
                <a:ea typeface="ＭＳ Ｐゴシック" charset="0"/>
              </a:rPr>
              <a:t>But despite all the miraculous signs Jesus had done, most of the people still did not believe in him. </a:t>
            </a:r>
            <a:r>
              <a:rPr lang="en-US" sz="3200" b="1" baseline="30000" dirty="0">
                <a:effectLst>
                  <a:glow rad="127000">
                    <a:schemeClr val="tx1"/>
                  </a:glow>
                </a:effectLst>
                <a:latin typeface="Arial" charset="0"/>
                <a:ea typeface="ＭＳ Ｐゴシック" charset="0"/>
              </a:rPr>
              <a:t>38</a:t>
            </a:r>
            <a:r>
              <a:rPr lang="en-US" sz="3200" b="1" dirty="0">
                <a:effectLst>
                  <a:glow rad="127000">
                    <a:schemeClr val="tx1"/>
                  </a:glow>
                </a:effectLst>
                <a:latin typeface="Arial" charset="0"/>
                <a:ea typeface="ＭＳ Ｐゴシック" charset="0"/>
              </a:rPr>
              <a:t>This is exactly what </a:t>
            </a:r>
            <a:r>
              <a:rPr lang="en-US" sz="3200" b="1" dirty="0">
                <a:solidFill>
                  <a:srgbClr val="FFFF00"/>
                </a:solidFill>
                <a:effectLst>
                  <a:glow rad="127000">
                    <a:schemeClr val="tx1"/>
                  </a:glow>
                </a:effectLst>
                <a:latin typeface="Arial" charset="0"/>
                <a:ea typeface="ＭＳ Ｐゴシック" charset="0"/>
              </a:rPr>
              <a:t>Isaiah</a:t>
            </a:r>
            <a:r>
              <a:rPr lang="en-US" sz="3200" b="1" dirty="0">
                <a:effectLst>
                  <a:glow rad="127000">
                    <a:schemeClr val="tx1"/>
                  </a:glow>
                </a:effectLst>
                <a:latin typeface="Arial" charset="0"/>
                <a:ea typeface="ＭＳ Ｐゴシック" charset="0"/>
              </a:rPr>
              <a:t> the prophet had predicted…</a:t>
            </a:r>
            <a:r>
              <a:rPr lang="ru-RU" sz="3200" b="1" dirty="0">
                <a:effectLst>
                  <a:glow rad="127000">
                    <a:schemeClr val="tx1"/>
                  </a:glow>
                </a:effectLst>
                <a:latin typeface="Arial" charset="0"/>
                <a:ea typeface="ＭＳ Ｐゴシック" charset="0"/>
              </a:rPr>
              <a:t>"</a:t>
            </a:r>
            <a:r>
              <a:rPr lang="en-US" sz="3200" b="1" dirty="0">
                <a:effectLst>
                  <a:glow rad="127000">
                    <a:schemeClr val="tx1"/>
                  </a:glow>
                </a:effectLst>
                <a:latin typeface="Arial" charset="0"/>
                <a:ea typeface="ＭＳ Ｐゴシック" charset="0"/>
              </a:rPr>
              <a:t> </a:t>
            </a:r>
            <a:br>
              <a:rPr lang="en-US" sz="3200" b="1" dirty="0">
                <a:effectLst>
                  <a:glow rad="127000">
                    <a:schemeClr val="tx1"/>
                  </a:glow>
                </a:effectLst>
                <a:latin typeface="Arial" charset="0"/>
                <a:ea typeface="ＭＳ Ｐゴシック" charset="0"/>
              </a:rPr>
            </a:br>
            <a:r>
              <a:rPr lang="en-US" sz="3200" b="1" dirty="0">
                <a:effectLst>
                  <a:glow rad="127000">
                    <a:schemeClr val="tx1"/>
                  </a:glow>
                </a:effectLst>
                <a:latin typeface="Arial" charset="0"/>
                <a:ea typeface="ＭＳ Ｐゴシック" charset="0"/>
                <a:cs typeface="ＭＳ Ｐゴシック" charset="0"/>
              </a:rPr>
              <a:t>(John 12:37-38a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0D31BF03-13D7-F44E-8FB8-C13ECD469EC8}"/>
              </a:ext>
            </a:extLst>
          </p:cNvPr>
          <p:cNvSpPr txBox="1">
            <a:spLocks noChangeArrowheads="1"/>
          </p:cNvSpPr>
          <p:nvPr/>
        </p:nvSpPr>
        <p:spPr bwMode="auto">
          <a:xfrm>
            <a:off x="74434" y="29468"/>
            <a:ext cx="3444943" cy="643800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L</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ORD</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who has believed our message?</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To whom has the L</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ORD</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revealed his powerful arm?</a:t>
            </a: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 12:37-38b; cf.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Isaiah</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53:1 </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1861527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 Arrow Callout 1">
            <a:extLst>
              <a:ext uri="{FF2B5EF4-FFF2-40B4-BE49-F238E27FC236}">
                <a16:creationId xmlns:a16="http://schemas.microsoft.com/office/drawing/2014/main" id="{323627F5-88BA-4C49-965F-CDB27A6BFB39}"/>
              </a:ext>
            </a:extLst>
          </p:cNvPr>
          <p:cNvSpPr/>
          <p:nvPr/>
        </p:nvSpPr>
        <p:spPr bwMode="auto">
          <a:xfrm>
            <a:off x="3040913" y="6722"/>
            <a:ext cx="6092456" cy="6307537"/>
          </a:xfrm>
          <a:prstGeom prst="leftArrowCallout">
            <a:avLst>
              <a:gd name="adj1" fmla="val 25000"/>
              <a:gd name="adj2" fmla="val 25000"/>
              <a:gd name="adj3" fmla="val 20462"/>
              <a:gd name="adj4" fmla="val 73179"/>
            </a:avLst>
          </a:prstGeom>
          <a:blipFill>
            <a:blip r:embed="rId3"/>
            <a:tile tx="0" ty="0" sx="100000" sy="100000" flip="none" algn="tl"/>
          </a:blipFill>
          <a:ln w="2857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731495" y="29468"/>
            <a:ext cx="4334933" cy="6438007"/>
          </a:xfrm>
          <a:effectLst>
            <a:outerShdw blurRad="63500" dist="35921" dir="2700000" algn="ctr" rotWithShape="0">
              <a:schemeClr val="tx2">
                <a:alpha val="74998"/>
              </a:schemeClr>
            </a:outerShdw>
          </a:effectLst>
        </p:spPr>
        <p:txBody>
          <a:bodyPr anchor="ctr"/>
          <a:lstStyle/>
          <a:p>
            <a:r>
              <a:rPr lang="ru-RU" sz="3200" b="1" dirty="0">
                <a:effectLst>
                  <a:glow rad="127000">
                    <a:schemeClr val="tx1"/>
                  </a:glow>
                </a:effectLst>
                <a:latin typeface="Arial" charset="0"/>
                <a:ea typeface="ＭＳ Ｐゴシック" charset="0"/>
              </a:rPr>
              <a:t>"</a:t>
            </a:r>
            <a:r>
              <a:rPr lang="en-US" sz="3200" b="1" dirty="0">
                <a:effectLst>
                  <a:glow rad="127000">
                    <a:schemeClr val="tx1"/>
                  </a:glow>
                </a:effectLst>
                <a:latin typeface="Arial" charset="0"/>
                <a:ea typeface="ＭＳ Ｐゴシック" charset="0"/>
              </a:rPr>
              <a:t>But the people couldn’t believe, for as </a:t>
            </a:r>
            <a:r>
              <a:rPr lang="en-US" sz="3200" b="1" dirty="0">
                <a:solidFill>
                  <a:srgbClr val="FFFF00"/>
                </a:solidFill>
                <a:effectLst>
                  <a:glow rad="127000">
                    <a:schemeClr val="tx1"/>
                  </a:glow>
                </a:effectLst>
                <a:latin typeface="Arial" charset="0"/>
                <a:ea typeface="ＭＳ Ｐゴシック" charset="0"/>
              </a:rPr>
              <a:t>Isaiah</a:t>
            </a:r>
            <a:r>
              <a:rPr lang="en-US" sz="3200" b="1" dirty="0">
                <a:effectLst>
                  <a:glow rad="127000">
                    <a:schemeClr val="tx1"/>
                  </a:glow>
                </a:effectLst>
                <a:latin typeface="Arial" charset="0"/>
                <a:ea typeface="ＭＳ Ｐゴシック" charset="0"/>
              </a:rPr>
              <a:t> also said…</a:t>
            </a:r>
            <a:r>
              <a:rPr lang="ru-RU" sz="3200" b="1" dirty="0">
                <a:effectLst>
                  <a:glow rad="127000">
                    <a:schemeClr val="tx1"/>
                  </a:glow>
                </a:effectLst>
                <a:latin typeface="Arial" charset="0"/>
                <a:ea typeface="ＭＳ Ｐゴシック" charset="0"/>
              </a:rPr>
              <a:t>"</a:t>
            </a:r>
            <a:r>
              <a:rPr lang="en-US" sz="3200" b="1" dirty="0">
                <a:effectLst>
                  <a:glow rad="127000">
                    <a:schemeClr val="tx1"/>
                  </a:glow>
                </a:effectLst>
                <a:latin typeface="Arial" charset="0"/>
                <a:ea typeface="ＭＳ Ｐゴシック" charset="0"/>
              </a:rPr>
              <a:t> </a:t>
            </a:r>
            <a:br>
              <a:rPr lang="en-US" sz="3200" b="1" dirty="0">
                <a:effectLst>
                  <a:glow rad="127000">
                    <a:schemeClr val="tx1"/>
                  </a:glow>
                </a:effectLst>
                <a:latin typeface="Arial" charset="0"/>
                <a:ea typeface="ＭＳ Ｐゴシック" charset="0"/>
              </a:rPr>
            </a:br>
            <a:r>
              <a:rPr lang="en-US" sz="3200" b="1" dirty="0">
                <a:effectLst>
                  <a:glow rad="127000">
                    <a:schemeClr val="tx1"/>
                  </a:glow>
                </a:effectLst>
                <a:latin typeface="Arial" charset="0"/>
                <a:ea typeface="ＭＳ Ｐゴシック" charset="0"/>
                <a:cs typeface="ＭＳ Ｐゴシック" charset="0"/>
              </a:rPr>
              <a:t>(John 12:39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0D31BF03-13D7-F44E-8FB8-C13ECD469EC8}"/>
              </a:ext>
            </a:extLst>
          </p:cNvPr>
          <p:cNvSpPr txBox="1">
            <a:spLocks noChangeArrowheads="1"/>
          </p:cNvSpPr>
          <p:nvPr/>
        </p:nvSpPr>
        <p:spPr bwMode="auto">
          <a:xfrm>
            <a:off x="74434" y="29468"/>
            <a:ext cx="4082903" cy="6828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The Lord has blinded their eyes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and hardened their hearts—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so that their eyes cannot see,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and their hearts cannot understand,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and they cannot turn to me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and have me heal them</a:t>
            </a: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 12:40; cf.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Isaiah</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6:10 </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CD1623CA-FF15-4D3E-B5DB-3402BED1C3E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4800" b="1" kern="0" dirty="0">
                <a:solidFill>
                  <a:srgbClr val="FFFFFF"/>
                </a:solidFill>
                <a:effectLst>
                  <a:glow rad="228600">
                    <a:srgbClr val="000000"/>
                  </a:glow>
                </a:effectLst>
                <a:latin typeface="Arial"/>
                <a:cs typeface="Arial"/>
              </a:rPr>
              <a:t>E. Proof of the King's Authority</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501020"/>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a:solidFill>
                  <a:srgbClr val="FFFFFF"/>
                </a:solidFill>
                <a:effectLst>
                  <a:outerShdw blurRad="38100" dist="38100" dir="2700000" algn="tl">
                    <a:srgbClr val="000000"/>
                  </a:outerShdw>
                </a:effectLst>
                <a:latin typeface="Arial"/>
                <a:ea typeface="ＭＳ Ｐゴシック" charset="0"/>
                <a:cs typeface="Arial"/>
              </a:rPr>
              <a:t>§ 142</a:t>
            </a:r>
          </a:p>
          <a:p>
            <a:pPr lvl="0" algn="ctr" defTabSz="914400" fontAlgn="base">
              <a:spcBef>
                <a:spcPct val="20000"/>
              </a:spcBef>
              <a:buClr>
                <a:srgbClr val="FFCC00"/>
              </a:buClr>
              <a:buSzPct val="70000"/>
              <a:defRPr/>
            </a:pPr>
            <a:r>
              <a:rPr lang="de-DE" sz="2800" b="1" i="1" kern="0">
                <a:solidFill>
                  <a:srgbClr val="FFFFFF"/>
                </a:solidFill>
                <a:effectLst>
                  <a:outerShdw blurRad="38100" dist="38100" dir="2700000" algn="tl">
                    <a:srgbClr val="000000"/>
                  </a:outerShdw>
                </a:effectLst>
                <a:latin typeface="Arial"/>
                <a:ea typeface="ＭＳ Ｐゴシック" charset="0"/>
                <a:cs typeface="Arial"/>
              </a:rPr>
              <a:t>Matthew 21:20-22; Mark 11:19-25; Luke 21:37-38</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689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The fig tree that Christ cursed withers to show that His judgment on the nation would fall quickly and to call for faith in His person</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37726974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97183D1-1797-435E-300D-3B16DA93339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76148" cy="6807111"/>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91011" y="3717032"/>
            <a:ext cx="5957466" cy="1754181"/>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CURSES A FIG TREE</a:t>
            </a:r>
            <a:endParaRPr kumimoji="0" lang="en-US" sz="38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6" name="Picture 3" descr="16_Lost_Coin_1024.jpg                                          00D2328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98867" y="50889"/>
            <a:ext cx="2079808" cy="109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4211960" y="5315832"/>
            <a:ext cx="5284787" cy="676963"/>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11:12-14, 20-25</a:t>
            </a:r>
          </a:p>
        </p:txBody>
      </p:sp>
    </p:spTree>
    <p:extLst>
      <p:ext uri="{BB962C8B-B14F-4D97-AF65-F5344CB8AC3E}">
        <p14:creationId xmlns:p14="http://schemas.microsoft.com/office/powerpoint/2010/main" val="199588289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35E2A246-D15B-E42C-F87F-DFEB118843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EED9229-C1AE-B258-B677-895AE5C3F2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6002A93-3FC1-816B-B3BD-B0F68C4045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2402" name="Rectangle 15"/>
          <p:cNvSpPr>
            <a:spLocks noGrp="1" noChangeArrowheads="1"/>
          </p:cNvSpPr>
          <p:nvPr>
            <p:ph type="ctrTitle"/>
          </p:nvPr>
        </p:nvSpPr>
        <p:spPr>
          <a:xfrm>
            <a:off x="1219200" y="0"/>
            <a:ext cx="6629400" cy="1066800"/>
          </a:xfrm>
          <a:solidFill>
            <a:schemeClr val="bg1"/>
          </a:solidFill>
        </p:spPr>
        <p:txBody>
          <a:bodyPr/>
          <a:lstStyle/>
          <a:p>
            <a:pPr eaLnBrk="1" hangingPunct="1"/>
            <a:r>
              <a:rPr kumimoji="0" lang="en-US" sz="4000" b="1" dirty="0">
                <a:solidFill>
                  <a:schemeClr val="tx1"/>
                </a:solidFill>
                <a:latin typeface="Arial" charset="0"/>
                <a:ea typeface="Osaka" charset="0"/>
                <a:cs typeface="Arial" charset="0"/>
              </a:rPr>
              <a:t>The 70-Year Exile</a:t>
            </a:r>
          </a:p>
        </p:txBody>
      </p:sp>
      <p:sp>
        <p:nvSpPr>
          <p:cNvPr id="102403" name="Rectangle 2"/>
          <p:cNvSpPr>
            <a:spLocks noChangeArrowheads="1"/>
          </p:cNvSpPr>
          <p:nvPr/>
        </p:nvSpPr>
        <p:spPr bwMode="auto">
          <a:xfrm>
            <a:off x="5638800" y="35052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102404" name="Rectangle 3"/>
          <p:cNvSpPr>
            <a:spLocks noChangeArrowheads="1"/>
          </p:cNvSpPr>
          <p:nvPr/>
        </p:nvSpPr>
        <p:spPr bwMode="auto">
          <a:xfrm>
            <a:off x="0" y="35052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102405" name="Text Box 4"/>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560</a:t>
            </a:r>
          </a:p>
        </p:txBody>
      </p:sp>
      <p:sp>
        <p:nvSpPr>
          <p:cNvPr id="14341" name="Rectangle 5"/>
          <p:cNvSpPr>
            <a:spLocks noChangeArrowheads="1"/>
          </p:cNvSpPr>
          <p:nvPr/>
        </p:nvSpPr>
        <p:spPr bwMode="auto">
          <a:xfrm>
            <a:off x="21336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586</a:t>
            </a:r>
          </a:p>
        </p:txBody>
      </p:sp>
      <p:sp>
        <p:nvSpPr>
          <p:cNvPr id="14343" name="Rectangle 7"/>
          <p:cNvSpPr>
            <a:spLocks noChangeArrowheads="1"/>
          </p:cNvSpPr>
          <p:nvPr/>
        </p:nvSpPr>
        <p:spPr bwMode="auto">
          <a:xfrm>
            <a:off x="2590800" y="1524000"/>
            <a:ext cx="2057400" cy="11430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a:ln>
                  <a:noFill/>
                </a:ln>
                <a:solidFill>
                  <a:srgbClr val="FFFFFF"/>
                </a:solidFill>
                <a:effectLst/>
                <a:uLnTx/>
                <a:uFillTx/>
                <a:latin typeface="Arial"/>
                <a:ea typeface="Osaka"/>
                <a:cs typeface="Arial"/>
              </a:rPr>
              <a:t>People Exile</a:t>
            </a:r>
          </a:p>
        </p:txBody>
      </p:sp>
      <p:sp>
        <p:nvSpPr>
          <p:cNvPr id="14344" name="Rectangle 8"/>
          <p:cNvSpPr>
            <a:spLocks noChangeArrowheads="1"/>
          </p:cNvSpPr>
          <p:nvPr/>
        </p:nvSpPr>
        <p:spPr bwMode="auto">
          <a:xfrm>
            <a:off x="4644008" y="4509119"/>
            <a:ext cx="2057400" cy="2232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1</a:t>
            </a:r>
            <a:r>
              <a:rPr kumimoji="0" lang="en-US" sz="3200" b="1" i="0" u="none" strike="noStrike" kern="1200" cap="none" spc="0" normalizeH="0" baseline="30000" noProof="0" dirty="0">
                <a:ln>
                  <a:noFill/>
                </a:ln>
                <a:solidFill>
                  <a:srgbClr val="FFFF00"/>
                </a:solidFill>
                <a:effectLst/>
                <a:uLnTx/>
                <a:uFillTx/>
                <a:latin typeface="Arial" charset="0"/>
                <a:ea typeface="Osaka" charset="0"/>
                <a:cs typeface="Osaka" charset="0"/>
              </a:rPr>
              <a:t>st</a:t>
            </a: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 year of Darius the Mede (Dan. 9:1)</a:t>
            </a:r>
          </a:p>
        </p:txBody>
      </p:sp>
      <p:sp>
        <p:nvSpPr>
          <p:cNvPr id="14345" name="Rectangle 9"/>
          <p:cNvSpPr>
            <a:spLocks noChangeArrowheads="1"/>
          </p:cNvSpPr>
          <p:nvPr/>
        </p:nvSpPr>
        <p:spPr bwMode="auto">
          <a:xfrm>
            <a:off x="51816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539</a:t>
            </a:r>
          </a:p>
        </p:txBody>
      </p:sp>
      <p:sp>
        <p:nvSpPr>
          <p:cNvPr id="14346" name="Rectangle 10"/>
          <p:cNvSpPr>
            <a:spLocks noChangeArrowheads="1"/>
          </p:cNvSpPr>
          <p:nvPr/>
        </p:nvSpPr>
        <p:spPr bwMode="auto">
          <a:xfrm>
            <a:off x="58674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536</a:t>
            </a:r>
          </a:p>
        </p:txBody>
      </p:sp>
      <p:sp>
        <p:nvSpPr>
          <p:cNvPr id="14347" name="Rectangle 11"/>
          <p:cNvSpPr>
            <a:spLocks noChangeArrowheads="1"/>
          </p:cNvSpPr>
          <p:nvPr/>
        </p:nvSpPr>
        <p:spPr bwMode="auto">
          <a:xfrm>
            <a:off x="7467600"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516</a:t>
            </a:r>
          </a:p>
        </p:txBody>
      </p:sp>
      <p:sp>
        <p:nvSpPr>
          <p:cNvPr id="14348" name="Rectangle 12"/>
          <p:cNvSpPr>
            <a:spLocks noChangeArrowheads="1"/>
          </p:cNvSpPr>
          <p:nvPr/>
        </p:nvSpPr>
        <p:spPr bwMode="auto">
          <a:xfrm>
            <a:off x="629072" y="29718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charset="0"/>
                <a:ea typeface="Osaka" charset="0"/>
                <a:cs typeface="Osaka" charset="0"/>
              </a:rPr>
              <a:t>605</a:t>
            </a:r>
          </a:p>
        </p:txBody>
      </p:sp>
      <p:sp>
        <p:nvSpPr>
          <p:cNvPr id="14349" name="Line 13"/>
          <p:cNvSpPr>
            <a:spLocks noChangeShapeType="1"/>
          </p:cNvSpPr>
          <p:nvPr/>
        </p:nvSpPr>
        <p:spPr bwMode="auto">
          <a:xfrm>
            <a:off x="990600" y="26670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19" name="Line 13"/>
          <p:cNvSpPr>
            <a:spLocks noChangeShapeType="1"/>
          </p:cNvSpPr>
          <p:nvPr/>
        </p:nvSpPr>
        <p:spPr bwMode="auto">
          <a:xfrm rot="16200000">
            <a:off x="5310268" y="4223489"/>
            <a:ext cx="724880" cy="0"/>
          </a:xfrm>
          <a:prstGeom prst="line">
            <a:avLst/>
          </a:prstGeom>
          <a:noFill/>
          <a:ln w="76200">
            <a:solidFill>
              <a:srgbClr val="FFFF00"/>
            </a:solidFill>
            <a:round/>
            <a:headEnd type="non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20" name="Rectangle 8"/>
          <p:cNvSpPr>
            <a:spLocks noChangeArrowheads="1"/>
          </p:cNvSpPr>
          <p:nvPr/>
        </p:nvSpPr>
        <p:spPr bwMode="auto">
          <a:xfrm>
            <a:off x="-108520" y="4509119"/>
            <a:ext cx="2516410" cy="2232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Daniel taken captive</a:t>
            </a:r>
            <a:b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b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(Dan. 1:1-6)</a:t>
            </a:r>
          </a:p>
        </p:txBody>
      </p:sp>
      <p:sp>
        <p:nvSpPr>
          <p:cNvPr id="21" name="Line 13"/>
          <p:cNvSpPr>
            <a:spLocks noChangeShapeType="1"/>
          </p:cNvSpPr>
          <p:nvPr/>
        </p:nvSpPr>
        <p:spPr bwMode="auto">
          <a:xfrm rot="16200000">
            <a:off x="787245" y="4223488"/>
            <a:ext cx="724880" cy="0"/>
          </a:xfrm>
          <a:prstGeom prst="line">
            <a:avLst/>
          </a:prstGeom>
          <a:noFill/>
          <a:ln w="76200">
            <a:solidFill>
              <a:srgbClr val="FFFF00"/>
            </a:solidFill>
            <a:round/>
            <a:headEnd type="non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Tree>
    <p:extLst>
      <p:ext uri="{BB962C8B-B14F-4D97-AF65-F5344CB8AC3E}">
        <p14:creationId xmlns:p14="http://schemas.microsoft.com/office/powerpoint/2010/main" val="24113317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par>
                                <p:cTn id="50" presetID="22" presetClass="entr" presetSubtype="4" fill="hold"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wipe(down)">
                                      <p:cBhvr>
                                        <p:cTn id="52" dur="500"/>
                                        <p:tgtEl>
                                          <p:spTgt spid="19"/>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500" fill="hold"/>
                                        <p:tgtEl>
                                          <p:spTgt spid="20"/>
                                        </p:tgtEl>
                                        <p:attrNameLst>
                                          <p:attrName>ppt_x</p:attrName>
                                        </p:attrNameLst>
                                      </p:cBhvr>
                                      <p:tavLst>
                                        <p:tav tm="0">
                                          <p:val>
                                            <p:strVal val="0-#ppt_w/2"/>
                                          </p:val>
                                        </p:tav>
                                        <p:tav tm="100000">
                                          <p:val>
                                            <p:strVal val="#ppt_x"/>
                                          </p:val>
                                        </p:tav>
                                      </p:tavLst>
                                    </p:anim>
                                    <p:anim calcmode="lin" valueType="num">
                                      <p:cBhvr additive="base">
                                        <p:cTn id="58" dur="500" fill="hold"/>
                                        <p:tgtEl>
                                          <p:spTgt spid="20"/>
                                        </p:tgtEl>
                                        <p:attrNameLst>
                                          <p:attrName>ppt_y</p:attrName>
                                        </p:attrNameLst>
                                      </p:cBhvr>
                                      <p:tavLst>
                                        <p:tav tm="0">
                                          <p:val>
                                            <p:strVal val="#ppt_y"/>
                                          </p:val>
                                        </p:tav>
                                        <p:tav tm="100000">
                                          <p:val>
                                            <p:strVal val="#ppt_y"/>
                                          </p:val>
                                        </p:tav>
                                      </p:tavLst>
                                    </p:anim>
                                  </p:childTnLst>
                                </p:cTn>
                              </p:par>
                              <p:par>
                                <p:cTn id="59" presetID="22" presetClass="entr" presetSubtype="4" fill="hold" nodeType="with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down)">
                                      <p:cBhvr>
                                        <p:cTn id="6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20" grpId="0"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E9368470-E8F9-E515-3F3A-110E0D8424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7FD47F0-49D0-D9EB-BC36-259BE94D9F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28E23095-167E-91D5-AAB9-25D8A369DB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75262D25-50D5-40DB-08F2-5933C1B693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71004393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1412867114"/>
      </p:ext>
    </p:extLst>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132DB17D-20B2-4DC8-B455-AD8355BA72C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F. The King's Authority Challenged</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US" sz="2800" b="1" i="1" kern="0" dirty="0">
                <a:solidFill>
                  <a:srgbClr val="FFFFFF"/>
                </a:solidFill>
                <a:effectLst>
                  <a:outerShdw blurRad="38100" dist="38100" dir="2700000" algn="tl">
                    <a:srgbClr val="000000"/>
                  </a:outerShdw>
                </a:effectLst>
                <a:latin typeface="Arial"/>
                <a:ea typeface="ＭＳ Ｐゴシック" charset="0"/>
                <a:cs typeface="Arial"/>
              </a:rPr>
              <a:t>§§ 143-146</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Religious and political leaders challenge the messianic authority of Jesus to show their rejection of Him and His message</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149441741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F62162A1-712E-436F-A1EA-5BE9B6104FC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4000" b="1" kern="0" dirty="0">
                <a:solidFill>
                  <a:srgbClr val="FFFFFF"/>
                </a:solidFill>
                <a:effectLst>
                  <a:glow rad="228600">
                    <a:srgbClr val="000000"/>
                  </a:glow>
                </a:effectLst>
                <a:latin typeface="Arial"/>
                <a:cs typeface="Arial"/>
              </a:rPr>
              <a:t>1. By the Priests and Elders</a:t>
            </a:r>
            <a:endParaRPr kumimoji="0" lang="en-US" sz="4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143</a:t>
            </a:r>
          </a:p>
          <a:p>
            <a:pPr lvl="0" algn="ctr" defTabSz="914400" fontAlgn="base">
              <a:spcBef>
                <a:spcPct val="20000"/>
              </a:spcBef>
              <a:buClr>
                <a:srgbClr val="FFCC00"/>
              </a:buClr>
              <a:buSzPct val="70000"/>
              <a:defRPr/>
            </a:pPr>
            <a:r>
              <a:rPr lang="de-DE" sz="2400" b="1" i="1" kern="0" dirty="0">
                <a:solidFill>
                  <a:srgbClr val="FFFFFF"/>
                </a:solidFill>
                <a:effectLst>
                  <a:outerShdw blurRad="38100" dist="38100" dir="2700000" algn="tl">
                    <a:srgbClr val="000000"/>
                  </a:outerShdw>
                </a:effectLst>
                <a:latin typeface="Arial"/>
                <a:ea typeface="ＭＳ Ｐゴシック" charset="0"/>
                <a:cs typeface="Arial"/>
              </a:rPr>
              <a:t>Matthew 21:23–22:14; Mark 11:27–12:12; Luke 20:1-19</a:t>
            </a:r>
            <a:endParaRPr lang="de-DE" sz="2800" b="1" i="1" kern="0" dirty="0">
              <a:solidFill>
                <a:srgbClr val="FFFFFF"/>
              </a:solidFill>
              <a:effectLst>
                <a:outerShdw blurRad="38100" dist="38100" dir="2700000" algn="tl">
                  <a:srgbClr val="000000"/>
                </a:outerShdw>
              </a:effectLst>
              <a:latin typeface="Arial"/>
              <a:ea typeface="ＭＳ Ｐゴシック" charset="0"/>
              <a:cs typeface="Arial"/>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Jesus shows His authority through parables of Israel's rejection, bringing Gentile entrance despite centuries of divinely sent prophets</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33324641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B99920A-0773-AF44-88EB-ECBCF2F8ED57}"/>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brightnessContrast contrast="20000"/>
                    </a14:imgEffect>
                  </a14:imgLayer>
                </a14:imgProps>
              </a:ext>
            </a:extLst>
          </a:blip>
          <a:srcRect l="12500" r="12500"/>
          <a:stretch/>
        </p:blipFill>
        <p:spPr>
          <a:xfrm>
            <a:off x="152400" y="152400"/>
            <a:ext cx="8818066" cy="6553200"/>
          </a:xfrm>
          <a:prstGeom prst="rect">
            <a:avLst/>
          </a:prstGeom>
          <a:ln w="228600" cap="sq" cmpd="thickThin">
            <a:solidFill>
              <a:srgbClr val="000000"/>
            </a:solidFill>
            <a:prstDash val="solid"/>
            <a:miter lim="800000"/>
          </a:ln>
          <a:effectLst>
            <a:innerShdw blurRad="76200">
              <a:srgbClr val="000000"/>
            </a:innerShdw>
          </a:effectLst>
        </p:spPr>
      </p:pic>
      <p:sp>
        <p:nvSpPr>
          <p:cNvPr id="2" name="TextBox 1">
            <a:extLst>
              <a:ext uri="{FF2B5EF4-FFF2-40B4-BE49-F238E27FC236}">
                <a16:creationId xmlns:a16="http://schemas.microsoft.com/office/drawing/2014/main" id="{003AC2B9-E89B-4E87-917C-E34CC3B09AA0}"/>
              </a:ext>
            </a:extLst>
          </p:cNvPr>
          <p:cNvSpPr txBox="1"/>
          <p:nvPr/>
        </p:nvSpPr>
        <p:spPr>
          <a:xfrm>
            <a:off x="1553249" y="4012032"/>
            <a:ext cx="595136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Matthew 21:45–22:14</a:t>
            </a:r>
          </a:p>
        </p:txBody>
      </p:sp>
      <p:sp>
        <p:nvSpPr>
          <p:cNvPr id="3" name="TextBox 2">
            <a:extLst>
              <a:ext uri="{FF2B5EF4-FFF2-40B4-BE49-F238E27FC236}">
                <a16:creationId xmlns:a16="http://schemas.microsoft.com/office/drawing/2014/main" id="{AE782D3D-C953-4298-B8DE-1DBD941B2494}"/>
              </a:ext>
            </a:extLst>
          </p:cNvPr>
          <p:cNvSpPr txBox="1"/>
          <p:nvPr/>
        </p:nvSpPr>
        <p:spPr>
          <a:xfrm>
            <a:off x="76200" y="3424518"/>
            <a:ext cx="890545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The Parable of the Wedding Feast</a:t>
            </a:r>
          </a:p>
        </p:txBody>
      </p:sp>
      <p:sp>
        <p:nvSpPr>
          <p:cNvPr id="8" name="Rectangle 7">
            <a:extLst>
              <a:ext uri="{FF2B5EF4-FFF2-40B4-BE49-F238E27FC236}">
                <a16:creationId xmlns:a16="http://schemas.microsoft.com/office/drawing/2014/main" id="{8BA73837-F155-6D40-9F28-B27414DDA52A}"/>
              </a:ext>
            </a:extLst>
          </p:cNvPr>
          <p:cNvSpPr>
            <a:spLocks noChangeArrowheads="1"/>
          </p:cNvSpPr>
          <p:nvPr/>
        </p:nvSpPr>
        <p:spPr bwMode="auto">
          <a:xfrm>
            <a:off x="23811" y="5943600"/>
            <a:ext cx="9120188"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David Martin • Amman International Church</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.org • BibleStudyDownloads.org</a:t>
            </a:r>
          </a:p>
        </p:txBody>
      </p:sp>
    </p:spTree>
    <p:custDataLst>
      <p:tags r:id="rId1"/>
    </p:custDataLst>
    <p:extLst>
      <p:ext uri="{BB962C8B-B14F-4D97-AF65-F5344CB8AC3E}">
        <p14:creationId xmlns:p14="http://schemas.microsoft.com/office/powerpoint/2010/main" val="3522724897"/>
      </p:ext>
    </p:extLst>
  </p:cSld>
  <p:clrMapOvr>
    <a:masterClrMapping/>
  </p:clrMapOvr>
  <mc:AlternateContent xmlns:mc="http://schemas.openxmlformats.org/markup-compatibility/2006" xmlns:p14="http://schemas.microsoft.com/office/powerpoint/2010/main">
    <mc:Choice Requires="p14">
      <p:transition spd="slow" p14:dur="2500">
        <p:fade/>
      </p:transition>
    </mc:Choice>
    <mc:Fallback xmlns="">
      <p:transition spd="slow">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81D74EC-6FB2-4FBD-8DA3-47935E2C00BA}"/>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brightnessContrast contrast="20000"/>
                    </a14:imgEffect>
                  </a14:imgLayer>
                </a14:imgProps>
              </a:ext>
            </a:extLst>
          </a:blip>
          <a:srcRect l="12500" r="12500"/>
          <a:stretch/>
        </p:blipFill>
        <p:spPr>
          <a:xfrm>
            <a:off x="152400" y="152400"/>
            <a:ext cx="8818066" cy="6553200"/>
          </a:xfrm>
          <a:prstGeom prst="rect">
            <a:avLst/>
          </a:prstGeom>
          <a:ln w="228600" cap="sq" cmpd="thickThin">
            <a:solidFill>
              <a:srgbClr val="000000"/>
            </a:solidFill>
            <a:prstDash val="solid"/>
            <a:miter lim="800000"/>
          </a:ln>
          <a:effectLst>
            <a:innerShdw blurRad="76200">
              <a:srgbClr val="000000"/>
            </a:innerShdw>
          </a:effectLst>
        </p:spPr>
      </p:pic>
      <p:pic>
        <p:nvPicPr>
          <p:cNvPr id="2" name="Picture 3"/>
          <p:cNvPicPr>
            <a:picLocks noChangeAspect="1" noChangeArrowheads="1"/>
          </p:cNvPicPr>
          <p:nvPr/>
        </p:nvPicPr>
        <p:blipFill rotWithShape="1">
          <a:blip r:embed="rId6">
            <a:extLst>
              <a:ext uri="{BEBA8EAE-BF5A-486C-A8C5-ECC9F3942E4B}">
                <a14:imgProps xmlns:a14="http://schemas.microsoft.com/office/drawing/2010/main">
                  <a14:imgLayer r:embed="rId7">
                    <a14:imgEffect>
                      <a14:sharpenSoften amount="25000"/>
                    </a14:imgEffect>
                    <a14:imgEffect>
                      <a14:brightnessContrast contrast="20000"/>
                    </a14:imgEffect>
                  </a14:imgLayer>
                </a14:imgProps>
              </a:ext>
              <a:ext uri="{28A0092B-C50C-407E-A947-70E740481C1C}">
                <a14:useLocalDpi xmlns:a14="http://schemas.microsoft.com/office/drawing/2010/main" val="0"/>
              </a:ext>
            </a:extLst>
          </a:blip>
          <a:srcRect l="36046" t="19505" r="35291" b="3645"/>
          <a:stretch/>
        </p:blipFill>
        <p:spPr bwMode="auto">
          <a:xfrm>
            <a:off x="391298" y="2819400"/>
            <a:ext cx="1894702" cy="3810000"/>
          </a:xfrm>
          <a:prstGeom prst="rect">
            <a:avLst/>
          </a:prstGeom>
          <a:solidFill>
            <a:srgbClr val="FFFFFF">
              <a:shade val="85000"/>
            </a:srgbClr>
          </a:solidFill>
          <a:ln w="76200" cap="sq">
            <a:solidFill>
              <a:schemeClr val="bg1"/>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custDataLst>
      <p:tags r:id="rId1"/>
    </p:custDataLst>
    <p:extLst>
      <p:ext uri="{BB962C8B-B14F-4D97-AF65-F5344CB8AC3E}">
        <p14:creationId xmlns:p14="http://schemas.microsoft.com/office/powerpoint/2010/main" val="8734166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Scale>
                                      <p:cBhvr>
                                        <p:cTn id="7"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
                                        </p:tgtEl>
                                        <p:attrNameLst>
                                          <p:attrName>ppt_x</p:attrName>
                                          <p:attrName>ppt_y</p:attrName>
                                        </p:attrNameLst>
                                      </p:cBhvr>
                                    </p:animMotion>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742402"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46038" y="1371600"/>
            <a:ext cx="9226551" cy="5486400"/>
          </a:xfrm>
          <a:solidFill>
            <a:srgbClr val="800000"/>
          </a:solidFill>
        </p:spPr>
      </p:pic>
      <p:sp>
        <p:nvSpPr>
          <p:cNvPr id="742403" name="Rectangle 5"/>
          <p:cNvSpPr>
            <a:spLocks noGrp="1" noChangeArrowheads="1"/>
          </p:cNvSpPr>
          <p:nvPr>
            <p:ph type="title"/>
          </p:nvPr>
        </p:nvSpPr>
        <p:spPr>
          <a:xfrm>
            <a:off x="702476" y="22225"/>
            <a:ext cx="7611740" cy="1349375"/>
          </a:xfrm>
          <a:solidFill>
            <a:schemeClr val="hlink"/>
          </a:solidFill>
          <a:ln w="57150">
            <a:noFill/>
            <a:miter lim="800000"/>
            <a:headEnd/>
            <a:tailEnd/>
          </a:ln>
        </p:spPr>
        <p:txBody>
          <a:bodyPr/>
          <a:lstStyle/>
          <a:p>
            <a:r>
              <a:rPr lang="en-US" sz="4800" b="1" dirty="0">
                <a:solidFill>
                  <a:srgbClr val="800000"/>
                </a:solidFill>
                <a:latin typeface="Arial" charset="0"/>
                <a:ea typeface="ＭＳ Ｐゴシック" charset="0"/>
              </a:rPr>
              <a:t>Daniel</a:t>
            </a:r>
            <a:r>
              <a:rPr lang="fr-FR" altLang="ja-JP" sz="4800" b="1" dirty="0">
                <a:solidFill>
                  <a:srgbClr val="800000"/>
                </a:solidFill>
                <a:latin typeface="Arial" charset="0"/>
                <a:ea typeface="ＭＳ Ｐゴシック" charset="0"/>
              </a:rPr>
              <a:t>'</a:t>
            </a:r>
            <a:r>
              <a:rPr lang="en-US" altLang="ja-JP" sz="4800" b="1" dirty="0">
                <a:solidFill>
                  <a:srgbClr val="800000"/>
                </a:solidFill>
                <a:latin typeface="Arial" charset="0"/>
                <a:ea typeface="ＭＳ Ｐゴシック" charset="0"/>
              </a:rPr>
              <a:t>s 70 Weeks </a:t>
            </a:r>
            <a:br>
              <a:rPr lang="en-US" altLang="ja-JP" sz="4800" b="1" dirty="0">
                <a:solidFill>
                  <a:srgbClr val="800000"/>
                </a:solidFill>
                <a:latin typeface="Arial" charset="0"/>
                <a:ea typeface="ＭＳ Ｐゴシック" charset="0"/>
              </a:rPr>
            </a:br>
            <a:r>
              <a:rPr lang="en-US" altLang="ja-JP" sz="3200" b="1" dirty="0">
                <a:solidFill>
                  <a:srgbClr val="800000"/>
                </a:solidFill>
                <a:latin typeface="Arial" charset="0"/>
                <a:ea typeface="ＭＳ Ｐゴシック" charset="0"/>
              </a:rPr>
              <a:t>(Dan. 9:24-27)</a:t>
            </a:r>
            <a:endParaRPr lang="en-US" sz="3200" b="1" dirty="0">
              <a:solidFill>
                <a:srgbClr val="800000"/>
              </a:solidFill>
              <a:latin typeface="Arial" charset="0"/>
              <a:ea typeface="ＭＳ Ｐゴシック" charset="0"/>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8" name="Oval 8"/>
          <p:cNvSpPr>
            <a:spLocks noChangeArrowheads="1"/>
          </p:cNvSpPr>
          <p:nvPr/>
        </p:nvSpPr>
        <p:spPr bwMode="auto">
          <a:xfrm>
            <a:off x="1547813" y="4489450"/>
            <a:ext cx="2160587" cy="685800"/>
          </a:xfrm>
          <a:prstGeom prst="ellipse">
            <a:avLst/>
          </a:prstGeom>
          <a:noFill/>
          <a:ln w="762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9" name="Text Box 9"/>
          <p:cNvSpPr txBox="1">
            <a:spLocks noChangeArrowheads="1"/>
          </p:cNvSpPr>
          <p:nvPr/>
        </p:nvSpPr>
        <p:spPr bwMode="auto">
          <a:xfrm>
            <a:off x="755650" y="6381750"/>
            <a:ext cx="1295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mic Sans MS" charset="0"/>
                <a:ea typeface="ＭＳ Ｐゴシック" charset="0"/>
              </a:rPr>
              <a:t>444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rPr>
              <a:t>BC</a:t>
            </a:r>
          </a:p>
        </p:txBody>
      </p:sp>
      <p:sp>
        <p:nvSpPr>
          <p:cNvPr id="563210" name="Text Box 10"/>
          <p:cNvSpPr txBox="1">
            <a:spLocks noChangeArrowheads="1"/>
          </p:cNvSpPr>
          <p:nvPr/>
        </p:nvSpPr>
        <p:spPr bwMode="auto">
          <a:xfrm>
            <a:off x="2987675" y="6381750"/>
            <a:ext cx="1295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rPr>
              <a:t>AD </a:t>
            </a:r>
            <a:r>
              <a:rPr kumimoji="0" lang="en-US" sz="2400" b="1" i="0" u="none" strike="noStrike" kern="1200" cap="none" spc="0" normalizeH="0" baseline="0" noProof="0">
                <a:ln>
                  <a:noFill/>
                </a:ln>
                <a:solidFill>
                  <a:srgbClr val="FF0000"/>
                </a:solidFill>
                <a:effectLst/>
                <a:uLnTx/>
                <a:uFillTx/>
                <a:latin typeface="Comic Sans MS" charset="0"/>
                <a:ea typeface="ＭＳ Ｐゴシック" charset="0"/>
              </a:rPr>
              <a:t>33</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 </a:t>
            </a:r>
          </a:p>
        </p:txBody>
      </p:sp>
      <p:sp>
        <p:nvSpPr>
          <p:cNvPr id="563211" name="AutoShape 11"/>
          <p:cNvSpPr>
            <a:spLocks noChangeArrowheads="1"/>
          </p:cNvSpPr>
          <p:nvPr/>
        </p:nvSpPr>
        <p:spPr bwMode="auto">
          <a:xfrm>
            <a:off x="2051050" y="6413500"/>
            <a:ext cx="936625" cy="466725"/>
          </a:xfrm>
          <a:prstGeom prst="homePlate">
            <a:avLst>
              <a:gd name="adj" fmla="val 25000"/>
            </a:avLst>
          </a:prstGeom>
          <a:solidFill>
            <a:schemeClr val="accent1"/>
          </a:solidFill>
          <a:ln w="9525">
            <a:solidFill>
              <a:schemeClr val="tx1"/>
            </a:solidFill>
            <a:miter lim="800000"/>
            <a:headEnd/>
            <a:tailEnd type="none" w="lg" len="lg"/>
          </a:ln>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12" name="Text Box 12"/>
          <p:cNvSpPr txBox="1">
            <a:spLocks noChangeArrowheads="1"/>
          </p:cNvSpPr>
          <p:nvPr/>
        </p:nvSpPr>
        <p:spPr bwMode="auto">
          <a:xfrm>
            <a:off x="1801018" y="5975985"/>
            <a:ext cx="1654175" cy="548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omic Sans MS" charset="0"/>
                <a:ea typeface="ＭＳ Ｐゴシック" charset="0"/>
              </a:rPr>
              <a:t>69 Weeks</a:t>
            </a:r>
            <a:endParaRPr kumimoji="0" lang="en-US" sz="1800" b="1" i="0" u="none" strike="noStrike" kern="1200" cap="none" spc="0" normalizeH="0" baseline="0" noProof="0" dirty="0">
              <a:ln>
                <a:noFill/>
              </a:ln>
              <a:solidFill>
                <a:srgbClr val="FF0000"/>
              </a:solidFill>
              <a:effectLst/>
              <a:uLnTx/>
              <a:uFillTx/>
              <a:latin typeface="Comic Sans MS" charset="0"/>
              <a:ea typeface="ＭＳ Ｐゴシック" charset="0"/>
            </a:endParaRPr>
          </a:p>
        </p:txBody>
      </p:sp>
      <p:sp>
        <p:nvSpPr>
          <p:cNvPr id="10"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332</a:t>
            </a:r>
          </a:p>
        </p:txBody>
      </p:sp>
      <p:sp>
        <p:nvSpPr>
          <p:cNvPr id="12" name="Text Box 1028"/>
          <p:cNvSpPr txBox="1">
            <a:spLocks noChangeArrowheads="1"/>
          </p:cNvSpPr>
          <p:nvPr/>
        </p:nvSpPr>
        <p:spPr bwMode="auto">
          <a:xfrm>
            <a:off x="702476" y="1332730"/>
            <a:ext cx="761174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R. Ludwigson, </a:t>
            </a:r>
            <a:r>
              <a:rPr kumimoji="0" lang="en-US" sz="14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A Survey of Bible Prophecy</a:t>
            </a:r>
            <a:r>
              <a:rPr kumimoji="0" lang="en-US" sz="1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 (Grand Rapids: Zondervan, 1975), 49</a:t>
            </a:r>
          </a:p>
        </p:txBody>
      </p:sp>
    </p:spTree>
    <p:extLst>
      <p:ext uri="{BB962C8B-B14F-4D97-AF65-F5344CB8AC3E}">
        <p14:creationId xmlns:p14="http://schemas.microsoft.com/office/powerpoint/2010/main" val="7512287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B324DBB-E975-41EE-AD58-19B4F732BFA0}"/>
              </a:ext>
            </a:extLst>
          </p:cNvPr>
          <p:cNvPicPr>
            <a:picLocks noChangeAspect="1"/>
          </p:cNvPicPr>
          <p:nvPr/>
        </p:nvPicPr>
        <p:blipFill rotWithShape="1">
          <a:blip r:embed="rId4"/>
          <a:srcRect l="13408" r="12493"/>
          <a:stretch/>
        </p:blipFill>
        <p:spPr>
          <a:xfrm>
            <a:off x="152401" y="152400"/>
            <a:ext cx="8791540" cy="6477000"/>
          </a:xfrm>
          <a:prstGeom prst="rect">
            <a:avLst/>
          </a:prstGeom>
          <a:ln w="228600" cap="sq" cmpd="thickThin">
            <a:solidFill>
              <a:srgbClr val="000000"/>
            </a:solidFill>
            <a:prstDash val="solid"/>
            <a:miter lim="800000"/>
          </a:ln>
          <a:effectLst>
            <a:innerShdw blurRad="76200">
              <a:srgbClr val="000000"/>
            </a:innerShdw>
          </a:effectLst>
        </p:spPr>
      </p:pic>
      <p:sp>
        <p:nvSpPr>
          <p:cNvPr id="4" name="TextBox 3"/>
          <p:cNvSpPr txBox="1"/>
          <p:nvPr/>
        </p:nvSpPr>
        <p:spPr>
          <a:xfrm>
            <a:off x="304797" y="193488"/>
            <a:ext cx="8610602" cy="523220"/>
          </a:xfrm>
          <a:prstGeom prst="rect">
            <a:avLst/>
          </a:prstGeom>
          <a:noFill/>
          <a:ln>
            <a:noFill/>
          </a:ln>
          <a:effectLst/>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all" spc="0" normalizeH="0" baseline="0" noProof="0" dirty="0">
                <a:ln w="19050" cmpd="sng">
                  <a:noFill/>
                  <a:prstDash val="solid"/>
                </a:ln>
                <a:solidFill>
                  <a:srgbClr val="FFFF99"/>
                </a:solidFill>
                <a:effectLst>
                  <a:glow rad="228600">
                    <a:srgbClr val="000000">
                      <a:satMod val="175000"/>
                      <a:alpha val="91966"/>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The Setting: Jesus’ last week (Temple)</a:t>
            </a:r>
          </a:p>
        </p:txBody>
      </p:sp>
      <p:sp>
        <p:nvSpPr>
          <p:cNvPr id="5" name="TextBox 4"/>
          <p:cNvSpPr txBox="1"/>
          <p:nvPr/>
        </p:nvSpPr>
        <p:spPr>
          <a:xfrm>
            <a:off x="533399" y="3759383"/>
            <a:ext cx="8610601"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Jesus’ triumphal entry created jealousy </a:t>
            </a:r>
            <a:b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  (Matt. 21:15-16; Zech. 9:9)</a:t>
            </a:r>
          </a:p>
        </p:txBody>
      </p:sp>
      <p:sp>
        <p:nvSpPr>
          <p:cNvPr id="7" name="TextBox 6"/>
          <p:cNvSpPr txBox="1"/>
          <p:nvPr/>
        </p:nvSpPr>
        <p:spPr>
          <a:xfrm>
            <a:off x="533399" y="4713490"/>
            <a:ext cx="8610600"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Religious leaders challenged Jesus’ authority </a:t>
            </a:r>
            <a:b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  (Matt. 21:23,46)</a:t>
            </a:r>
          </a:p>
        </p:txBody>
      </p:sp>
      <p:sp>
        <p:nvSpPr>
          <p:cNvPr id="9" name="TextBox 8"/>
          <p:cNvSpPr txBox="1"/>
          <p:nvPr/>
        </p:nvSpPr>
        <p:spPr>
          <a:xfrm>
            <a:off x="937253" y="678373"/>
            <a:ext cx="767603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Matthew 21:43-22:14</a:t>
            </a:r>
          </a:p>
        </p:txBody>
      </p:sp>
      <p:sp>
        <p:nvSpPr>
          <p:cNvPr id="10" name="TextBox 9"/>
          <p:cNvSpPr txBox="1"/>
          <p:nvPr/>
        </p:nvSpPr>
        <p:spPr>
          <a:xfrm>
            <a:off x="524433" y="5675293"/>
            <a:ext cx="8269941"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The kingdom is to be taken from them and </a:t>
            </a:r>
            <a:b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  given to others (Matt. 21:43)</a:t>
            </a:r>
          </a:p>
        </p:txBody>
      </p:sp>
      <p:grpSp>
        <p:nvGrpSpPr>
          <p:cNvPr id="8" name="Group 7">
            <a:extLst>
              <a:ext uri="{FF2B5EF4-FFF2-40B4-BE49-F238E27FC236}">
                <a16:creationId xmlns:a16="http://schemas.microsoft.com/office/drawing/2014/main" id="{F5A726B8-79CA-479F-BFDD-8FD2DF73EFC4}"/>
              </a:ext>
            </a:extLst>
          </p:cNvPr>
          <p:cNvGrpSpPr/>
          <p:nvPr/>
        </p:nvGrpSpPr>
        <p:grpSpPr>
          <a:xfrm>
            <a:off x="1663629" y="3759383"/>
            <a:ext cx="5892937" cy="3236893"/>
            <a:chOff x="3581400" y="2882919"/>
            <a:chExt cx="5892937" cy="3236893"/>
          </a:xfrm>
        </p:grpSpPr>
        <p:pic>
          <p:nvPicPr>
            <p:cNvPr id="6" name="Picture 5">
              <a:extLst>
                <a:ext uri="{FF2B5EF4-FFF2-40B4-BE49-F238E27FC236}">
                  <a16:creationId xmlns:a16="http://schemas.microsoft.com/office/drawing/2014/main" id="{76CE0A48-A97F-451E-85B8-FDE7BA472841}"/>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t="17559"/>
            <a:stretch/>
          </p:blipFill>
          <p:spPr>
            <a:xfrm>
              <a:off x="3581400" y="2882919"/>
              <a:ext cx="5892937" cy="3236893"/>
            </a:xfrm>
            <a:prstGeom prst="rect">
              <a:avLst/>
            </a:prstGeom>
            <a:ln>
              <a:noFill/>
            </a:ln>
            <a:effectLst>
              <a:outerShdw blurRad="292100" dist="139700" dir="2700000" algn="tl" rotWithShape="0">
                <a:srgbClr val="333333">
                  <a:alpha val="65000"/>
                </a:srgbClr>
              </a:outerShdw>
            </a:effectLst>
          </p:spPr>
        </p:pic>
        <p:sp>
          <p:nvSpPr>
            <p:cNvPr id="12" name="TextBox 11"/>
            <p:cNvSpPr txBox="1"/>
            <p:nvPr/>
          </p:nvSpPr>
          <p:spPr>
            <a:xfrm>
              <a:off x="4953000" y="3302566"/>
              <a:ext cx="3124200" cy="224676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The Issue:</a:t>
              </a:r>
              <a:br>
                <a:rPr kumimoji="0" lang="en-US"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br>
              <a:r>
                <a:rPr kumimoji="0" lang="en-US"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The need for one to accept the invitation to the kingdom</a:t>
              </a:r>
            </a:p>
          </p:txBody>
        </p:sp>
      </p:grpSp>
    </p:spTree>
    <p:custDataLst>
      <p:tags r:id="rId1"/>
    </p:custDataLst>
    <p:extLst>
      <p:ext uri="{BB962C8B-B14F-4D97-AF65-F5344CB8AC3E}">
        <p14:creationId xmlns:p14="http://schemas.microsoft.com/office/powerpoint/2010/main" val="34802564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20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20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20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50" name="Rectangle 7"/>
          <p:cNvSpPr>
            <a:spLocks noChangeArrowheads="1"/>
          </p:cNvSpPr>
          <p:nvPr/>
        </p:nvSpPr>
        <p:spPr bwMode="auto">
          <a:xfrm>
            <a:off x="152400" y="349506"/>
            <a:ext cx="8839199" cy="4943537"/>
          </a:xfrm>
          <a:prstGeom prst="rect">
            <a:avLst/>
          </a:prstGeom>
          <a:solidFill>
            <a:schemeClr val="bg1"/>
          </a:solidFill>
          <a:ln w="76200">
            <a:solidFill>
              <a:schemeClr val="bg1">
                <a:lumMod val="65000"/>
              </a:schemeClr>
            </a:solidFill>
            <a:miter lim="800000"/>
            <a:headEnd/>
            <a:tailEnd/>
          </a:ln>
          <a:effectLst/>
          <a:scene3d>
            <a:camera prst="orthographicFront"/>
            <a:lightRig rig="threePt" dir="t"/>
          </a:scene3d>
          <a:sp3d>
            <a:bevelT w="114300" prst="hardEdge"/>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4A5F7CA3-4838-4F05-8913-6D685BE8AE26}"/>
              </a:ext>
            </a:extLst>
          </p:cNvPr>
          <p:cNvPicPr>
            <a:picLocks noChangeAspect="1"/>
          </p:cNvPicPr>
          <p:nvPr/>
        </p:nvPicPr>
        <p:blipFill rotWithShape="1">
          <a:blip r:embed="rId4">
            <a:extLst>
              <a:ext uri="{28A0092B-C50C-407E-A947-70E740481C1C}">
                <a14:useLocalDpi xmlns:a14="http://schemas.microsoft.com/office/drawing/2010/main" val="0"/>
              </a:ext>
            </a:extLst>
          </a:blip>
          <a:srcRect l="9074" t="24330" r="7969"/>
          <a:stretch/>
        </p:blipFill>
        <p:spPr>
          <a:xfrm>
            <a:off x="152400" y="457200"/>
            <a:ext cx="8800745" cy="4648201"/>
          </a:xfrm>
          <a:prstGeom prst="rect">
            <a:avLst/>
          </a:prstGeom>
          <a:ln>
            <a:noFill/>
          </a:ln>
          <a:effectLst>
            <a:softEdge rad="635000"/>
          </a:effectLst>
        </p:spPr>
      </p:pic>
      <p:grpSp>
        <p:nvGrpSpPr>
          <p:cNvPr id="23" name="Group 22">
            <a:extLst>
              <a:ext uri="{FF2B5EF4-FFF2-40B4-BE49-F238E27FC236}">
                <a16:creationId xmlns:a16="http://schemas.microsoft.com/office/drawing/2014/main" id="{31BF2B39-B24E-474D-9D70-4296A792C46D}"/>
              </a:ext>
            </a:extLst>
          </p:cNvPr>
          <p:cNvGrpSpPr/>
          <p:nvPr/>
        </p:nvGrpSpPr>
        <p:grpSpPr>
          <a:xfrm>
            <a:off x="656683" y="5537537"/>
            <a:ext cx="8182517" cy="810183"/>
            <a:chOff x="656683" y="5451157"/>
            <a:chExt cx="8182517" cy="810183"/>
          </a:xfrm>
        </p:grpSpPr>
        <p:sp>
          <p:nvSpPr>
            <p:cNvPr id="2070" name="Text Box 22"/>
            <p:cNvSpPr txBox="1">
              <a:spLocks noChangeArrowheads="1"/>
            </p:cNvSpPr>
            <p:nvPr/>
          </p:nvSpPr>
          <p:spPr bwMode="auto">
            <a:xfrm>
              <a:off x="656683" y="5738120"/>
              <a:ext cx="2362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The King</a:t>
              </a:r>
            </a:p>
          </p:txBody>
        </p:sp>
        <p:sp>
          <p:nvSpPr>
            <p:cNvPr id="2071" name="Text Box 23"/>
            <p:cNvSpPr txBox="1">
              <a:spLocks noChangeArrowheads="1"/>
            </p:cNvSpPr>
            <p:nvPr/>
          </p:nvSpPr>
          <p:spPr bwMode="auto">
            <a:xfrm>
              <a:off x="6019800" y="5682503"/>
              <a:ext cx="2819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King’s Son</a:t>
              </a:r>
            </a:p>
          </p:txBody>
        </p:sp>
        <p:sp>
          <p:nvSpPr>
            <p:cNvPr id="2072" name="Text Box 24"/>
            <p:cNvSpPr txBox="1">
              <a:spLocks noChangeArrowheads="1"/>
            </p:cNvSpPr>
            <p:nvPr/>
          </p:nvSpPr>
          <p:spPr bwMode="auto">
            <a:xfrm>
              <a:off x="3520352" y="5451157"/>
              <a:ext cx="2362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Slaves</a:t>
              </a:r>
            </a:p>
          </p:txBody>
        </p:sp>
      </p:grpSp>
      <p:sp>
        <p:nvSpPr>
          <p:cNvPr id="14" name="Text Box 22"/>
          <p:cNvSpPr txBox="1">
            <a:spLocks noChangeArrowheads="1"/>
          </p:cNvSpPr>
          <p:nvPr/>
        </p:nvSpPr>
        <p:spPr bwMode="auto">
          <a:xfrm>
            <a:off x="2685872" y="446247"/>
            <a:ext cx="37338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002060"/>
                  </a:solidFill>
                  <a:prstDash val="solid"/>
                </a:ln>
                <a:solidFill>
                  <a:srgbClr val="000000"/>
                </a:solidFill>
                <a:effectLst>
                  <a:glow rad="228600">
                    <a:srgbClr val="FFFFFF">
                      <a:alpha val="84000"/>
                    </a:srgbClr>
                  </a:glow>
                </a:effectLst>
                <a:uLnTx/>
                <a:uFillTx/>
                <a:latin typeface="Arial" panose="020B0604020202020204" pitchFamily="34" charset="0"/>
                <a:ea typeface="+mn-ea"/>
                <a:cs typeface="Arial" panose="020B0604020202020204" pitchFamily="34" charset="0"/>
              </a:rPr>
              <a:t>Wedding Feast</a:t>
            </a:r>
          </a:p>
        </p:txBody>
      </p:sp>
      <p:sp>
        <p:nvSpPr>
          <p:cNvPr id="15" name="Text Box 22"/>
          <p:cNvSpPr txBox="1">
            <a:spLocks noChangeArrowheads="1"/>
          </p:cNvSpPr>
          <p:nvPr/>
        </p:nvSpPr>
        <p:spPr bwMode="auto">
          <a:xfrm>
            <a:off x="1661028" y="903447"/>
            <a:ext cx="608084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noFill/>
                  <a:prstDash val="solid"/>
                </a:ln>
                <a:solidFill>
                  <a:srgbClr val="800000"/>
                </a:solidFill>
                <a:effectLst>
                  <a:glow rad="228600">
                    <a:srgbClr val="FFFFFF">
                      <a:alpha val="84000"/>
                    </a:srgbClr>
                  </a:glow>
                </a:effectLst>
                <a:uLnTx/>
                <a:uFillTx/>
                <a:latin typeface="Arial" panose="020B0604020202020204" pitchFamily="34" charset="0"/>
                <a:ea typeface="+mn-ea"/>
                <a:cs typeface="Arial" panose="020B0604020202020204" pitchFamily="34" charset="0"/>
              </a:rPr>
              <a:t>Kingdom Celebration Feast</a:t>
            </a:r>
          </a:p>
        </p:txBody>
      </p:sp>
      <p:sp>
        <p:nvSpPr>
          <p:cNvPr id="16" name="Text Box 22"/>
          <p:cNvSpPr txBox="1">
            <a:spLocks noChangeArrowheads="1"/>
          </p:cNvSpPr>
          <p:nvPr/>
        </p:nvSpPr>
        <p:spPr bwMode="auto">
          <a:xfrm>
            <a:off x="990600" y="6281700"/>
            <a:ext cx="17335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God</a:t>
            </a:r>
          </a:p>
        </p:txBody>
      </p:sp>
      <p:sp>
        <p:nvSpPr>
          <p:cNvPr id="17" name="Text Box 22"/>
          <p:cNvSpPr txBox="1">
            <a:spLocks noChangeArrowheads="1"/>
          </p:cNvSpPr>
          <p:nvPr/>
        </p:nvSpPr>
        <p:spPr bwMode="auto">
          <a:xfrm>
            <a:off x="6172200" y="6236877"/>
            <a:ext cx="247685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Jesus Christ</a:t>
            </a:r>
          </a:p>
        </p:txBody>
      </p:sp>
      <p:sp>
        <p:nvSpPr>
          <p:cNvPr id="18" name="Text Box 22"/>
          <p:cNvSpPr txBox="1">
            <a:spLocks noChangeArrowheads="1"/>
          </p:cNvSpPr>
          <p:nvPr/>
        </p:nvSpPr>
        <p:spPr bwMode="auto">
          <a:xfrm>
            <a:off x="3596552" y="5918537"/>
            <a:ext cx="23431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Prophets</a:t>
            </a:r>
          </a:p>
        </p:txBody>
      </p:sp>
      <p:sp>
        <p:nvSpPr>
          <p:cNvPr id="19" name="Text Box 22"/>
          <p:cNvSpPr txBox="1">
            <a:spLocks noChangeArrowheads="1"/>
          </p:cNvSpPr>
          <p:nvPr/>
        </p:nvSpPr>
        <p:spPr bwMode="auto">
          <a:xfrm>
            <a:off x="3596552" y="6334780"/>
            <a:ext cx="23431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Disciples</a:t>
            </a:r>
          </a:p>
        </p:txBody>
      </p:sp>
      <p:grpSp>
        <p:nvGrpSpPr>
          <p:cNvPr id="21" name="Group 20">
            <a:extLst>
              <a:ext uri="{FF2B5EF4-FFF2-40B4-BE49-F238E27FC236}">
                <a16:creationId xmlns:a16="http://schemas.microsoft.com/office/drawing/2014/main" id="{36D200A0-BB0C-4993-B1A9-AE06FC91ECB0}"/>
              </a:ext>
            </a:extLst>
          </p:cNvPr>
          <p:cNvGrpSpPr/>
          <p:nvPr/>
        </p:nvGrpSpPr>
        <p:grpSpPr>
          <a:xfrm>
            <a:off x="656683" y="3861137"/>
            <a:ext cx="7877717" cy="1730189"/>
            <a:chOff x="656683" y="3720968"/>
            <a:chExt cx="7877717" cy="1730189"/>
          </a:xfrm>
        </p:grpSpPr>
        <p:pic>
          <p:nvPicPr>
            <p:cNvPr id="6" name="Picture 5">
              <a:extLst>
                <a:ext uri="{FF2B5EF4-FFF2-40B4-BE49-F238E27FC236}">
                  <a16:creationId xmlns:a16="http://schemas.microsoft.com/office/drawing/2014/main" id="{39E23258-E44C-449B-B4A0-C4BC65A14828}"/>
                </a:ext>
              </a:extLst>
            </p:cNvPr>
            <p:cNvPicPr>
              <a:picLocks noChangeAspect="1"/>
            </p:cNvPicPr>
            <p:nvPr/>
          </p:nvPicPr>
          <p:blipFill rotWithShape="1">
            <a:blip r:embed="rId5">
              <a:extLst>
                <a:ext uri="{BEBA8EAE-BF5A-486C-A8C5-ECC9F3942E4B}">
                  <a14:imgProps xmlns:a14="http://schemas.microsoft.com/office/drawing/2010/main">
                    <a14:imgLayer r:embed="rId6">
                      <a14:imgEffect>
                        <a14:brightnessContrast contrast="20000"/>
                      </a14:imgEffect>
                    </a14:imgLayer>
                  </a14:imgProps>
                </a:ext>
              </a:extLst>
            </a:blip>
            <a:srcRect l="16247" r="12329"/>
            <a:stretch/>
          </p:blipFill>
          <p:spPr>
            <a:xfrm>
              <a:off x="3521470" y="3720968"/>
              <a:ext cx="2197960" cy="1730189"/>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pic>
          <p:nvPicPr>
            <p:cNvPr id="9" name="Picture 8">
              <a:extLst>
                <a:ext uri="{FF2B5EF4-FFF2-40B4-BE49-F238E27FC236}">
                  <a16:creationId xmlns:a16="http://schemas.microsoft.com/office/drawing/2014/main" id="{AF79485E-3D7F-4192-AE6B-BD63B06242A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157506" y="3720968"/>
              <a:ext cx="2376894" cy="1730188"/>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pic>
          <p:nvPicPr>
            <p:cNvPr id="12" name="Picture 11">
              <a:extLst>
                <a:ext uri="{FF2B5EF4-FFF2-40B4-BE49-F238E27FC236}">
                  <a16:creationId xmlns:a16="http://schemas.microsoft.com/office/drawing/2014/main" id="{C217616C-EF73-4C20-A7E8-1C7DCD92CEA1}"/>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56683" y="3720968"/>
              <a:ext cx="2345602" cy="1730185"/>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grpSp>
    </p:spTree>
    <p:custDataLst>
      <p:tags r:id="rId1"/>
    </p:custDataLst>
    <p:extLst>
      <p:ext uri="{BB962C8B-B14F-4D97-AF65-F5344CB8AC3E}">
        <p14:creationId xmlns:p14="http://schemas.microsoft.com/office/powerpoint/2010/main" val="1894913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strVal val="#ppt_w*0.70"/>
                                          </p:val>
                                        </p:tav>
                                        <p:tav tm="100000">
                                          <p:val>
                                            <p:strVal val="#ppt_w"/>
                                          </p:val>
                                        </p:tav>
                                      </p:tavLst>
                                    </p:anim>
                                    <p:anim calcmode="lin" valueType="num">
                                      <p:cBhvr>
                                        <p:cTn id="15" dur="1000" fill="hold"/>
                                        <p:tgtEl>
                                          <p:spTgt spid="15"/>
                                        </p:tgtEl>
                                        <p:attrNameLst>
                                          <p:attrName>ppt_h</p:attrName>
                                        </p:attrNameLst>
                                      </p:cBhvr>
                                      <p:tavLst>
                                        <p:tav tm="0">
                                          <p:val>
                                            <p:strVal val="#ppt_h"/>
                                          </p:val>
                                        </p:tav>
                                        <p:tav tm="100000">
                                          <p:val>
                                            <p:strVal val="#ppt_h"/>
                                          </p:val>
                                        </p:tav>
                                      </p:tavLst>
                                    </p:anim>
                                    <p:animEffect transition="in" filter="fade">
                                      <p:cBhvr>
                                        <p:cTn id="16" dur="10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3000" fill="hold"/>
                                        <p:tgtEl>
                                          <p:spTgt spid="21"/>
                                        </p:tgtEl>
                                        <p:attrNameLst>
                                          <p:attrName>ppt_x</p:attrName>
                                        </p:attrNameLst>
                                      </p:cBhvr>
                                      <p:tavLst>
                                        <p:tav tm="0">
                                          <p:val>
                                            <p:strVal val="0-#ppt_w/2"/>
                                          </p:val>
                                        </p:tav>
                                        <p:tav tm="100000">
                                          <p:val>
                                            <p:strVal val="#ppt_x"/>
                                          </p:val>
                                        </p:tav>
                                      </p:tavLst>
                                    </p:anim>
                                    <p:anim calcmode="lin" valueType="num">
                                      <p:cBhvr additive="base">
                                        <p:cTn id="22" dur="3000" fill="hold"/>
                                        <p:tgtEl>
                                          <p:spTgt spid="21"/>
                                        </p:tgtEl>
                                        <p:attrNameLst>
                                          <p:attrName>ppt_y</p:attrName>
                                        </p:attrNameLst>
                                      </p:cBhvr>
                                      <p:tavLst>
                                        <p:tav tm="0">
                                          <p:val>
                                            <p:strVal val="#ppt_y"/>
                                          </p:val>
                                        </p:tav>
                                        <p:tav tm="100000">
                                          <p:val>
                                            <p:strVal val="#ppt_y"/>
                                          </p:val>
                                        </p:tav>
                                      </p:tavLst>
                                    </p:anim>
                                  </p:childTnLst>
                                </p:cTn>
                              </p:par>
                            </p:childTnLst>
                          </p:cTn>
                        </p:par>
                        <p:par>
                          <p:cTn id="23" fill="hold">
                            <p:stCondLst>
                              <p:cond delay="3000"/>
                            </p:stCondLst>
                            <p:childTnLst>
                              <p:par>
                                <p:cTn id="24" presetID="47" presetClass="entr" presetSubtype="0"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p:cTn id="33" dur="500" fill="hold"/>
                                        <p:tgtEl>
                                          <p:spTgt spid="16"/>
                                        </p:tgtEl>
                                        <p:attrNameLst>
                                          <p:attrName>ppt_w</p:attrName>
                                        </p:attrNameLst>
                                      </p:cBhvr>
                                      <p:tavLst>
                                        <p:tav tm="0">
                                          <p:val>
                                            <p:fltVal val="0"/>
                                          </p:val>
                                        </p:tav>
                                        <p:tav tm="100000">
                                          <p:val>
                                            <p:strVal val="#ppt_w"/>
                                          </p:val>
                                        </p:tav>
                                      </p:tavLst>
                                    </p:anim>
                                    <p:anim calcmode="lin" valueType="num">
                                      <p:cBhvr>
                                        <p:cTn id="34" dur="500" fill="hold"/>
                                        <p:tgtEl>
                                          <p:spTgt spid="16"/>
                                        </p:tgtEl>
                                        <p:attrNameLst>
                                          <p:attrName>ppt_h</p:attrName>
                                        </p:attrNameLst>
                                      </p:cBhvr>
                                      <p:tavLst>
                                        <p:tav tm="0">
                                          <p:val>
                                            <p:fltVal val="0"/>
                                          </p:val>
                                        </p:tav>
                                        <p:tav tm="100000">
                                          <p:val>
                                            <p:strVal val="#ppt_h"/>
                                          </p:val>
                                        </p:tav>
                                      </p:tavLst>
                                    </p:anim>
                                    <p:animEffect transition="in" filter="fade">
                                      <p:cBhvr>
                                        <p:cTn id="35" dur="50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fltVal val="0"/>
                                          </p:val>
                                        </p:tav>
                                        <p:tav tm="100000">
                                          <p:val>
                                            <p:strVal val="#ppt_h"/>
                                          </p:val>
                                        </p:tav>
                                      </p:tavLst>
                                    </p:anim>
                                    <p:animEffect transition="in" filter="fade">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18" grpId="0"/>
      <p:bldP spid="19"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gradFill flip="none" rotWithShape="1">
          <a:gsLst>
            <a:gs pos="9000">
              <a:srgbClr val="7A0000"/>
            </a:gs>
            <a:gs pos="49154">
              <a:schemeClr val="bg1"/>
            </a:gs>
            <a:gs pos="90000">
              <a:srgbClr val="7A0000"/>
            </a:gs>
            <a:gs pos="71000">
              <a:srgbClr val="9D001B"/>
            </a:gs>
            <a:gs pos="32000">
              <a:srgbClr val="A50021"/>
            </a:gs>
          </a:gsLst>
          <a:lin ang="18900000" scaled="1"/>
          <a:tileRect/>
        </a:gradFill>
        <a:effectLst/>
      </p:bgPr>
    </p:bg>
    <p:spTree>
      <p:nvGrpSpPr>
        <p:cNvPr id="1" name=""/>
        <p:cNvGrpSpPr/>
        <p:nvPr/>
      </p:nvGrpSpPr>
      <p:grpSpPr>
        <a:xfrm>
          <a:off x="0" y="0"/>
          <a:ext cx="0" cy="0"/>
          <a:chOff x="0" y="0"/>
          <a:chExt cx="0" cy="0"/>
        </a:xfrm>
      </p:grpSpPr>
      <p:sp>
        <p:nvSpPr>
          <p:cNvPr id="10" name="Rectangle 9"/>
          <p:cNvSpPr/>
          <p:nvPr/>
        </p:nvSpPr>
        <p:spPr>
          <a:xfrm>
            <a:off x="228599" y="304800"/>
            <a:ext cx="8686799" cy="6248400"/>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Arial"/>
            </a:endParaRPr>
          </a:p>
        </p:txBody>
      </p:sp>
      <p:pic>
        <p:nvPicPr>
          <p:cNvPr id="29" name="Picture 28">
            <a:extLst>
              <a:ext uri="{FF2B5EF4-FFF2-40B4-BE49-F238E27FC236}">
                <a16:creationId xmlns:a16="http://schemas.microsoft.com/office/drawing/2014/main" id="{889B2492-993C-4AE1-8D7C-DB365AA4C50C}"/>
              </a:ext>
            </a:extLst>
          </p:cNvPr>
          <p:cNvPicPr>
            <a:picLocks noChangeAspect="1"/>
          </p:cNvPicPr>
          <p:nvPr/>
        </p:nvPicPr>
        <p:blipFill rotWithShape="1">
          <a:blip r:embed="rId4"/>
          <a:srcRect l="15833" r="47500"/>
          <a:stretch/>
        </p:blipFill>
        <p:spPr>
          <a:xfrm flipH="1">
            <a:off x="6833652" y="1389128"/>
            <a:ext cx="1573014" cy="2411968"/>
          </a:xfrm>
          <a:prstGeom prst="rect">
            <a:avLst/>
          </a:prstGeom>
        </p:spPr>
      </p:pic>
      <p:pic>
        <p:nvPicPr>
          <p:cNvPr id="8" name="Picture 7">
            <a:extLst>
              <a:ext uri="{FF2B5EF4-FFF2-40B4-BE49-F238E27FC236}">
                <a16:creationId xmlns:a16="http://schemas.microsoft.com/office/drawing/2014/main" id="{381C8601-4708-42C0-B96B-B1E5940E98B3}"/>
              </a:ext>
            </a:extLst>
          </p:cNvPr>
          <p:cNvPicPr>
            <a:picLocks noChangeAspect="1"/>
          </p:cNvPicPr>
          <p:nvPr/>
        </p:nvPicPr>
        <p:blipFill rotWithShape="1">
          <a:blip r:embed="rId5"/>
          <a:srcRect l="17500" r="50833"/>
          <a:stretch/>
        </p:blipFill>
        <p:spPr>
          <a:xfrm>
            <a:off x="3505200" y="1518769"/>
            <a:ext cx="2191801" cy="3891431"/>
          </a:xfrm>
          <a:prstGeom prst="rect">
            <a:avLst/>
          </a:prstGeom>
        </p:spPr>
      </p:pic>
      <p:pic>
        <p:nvPicPr>
          <p:cNvPr id="11" name="Picture 10">
            <a:extLst>
              <a:ext uri="{FF2B5EF4-FFF2-40B4-BE49-F238E27FC236}">
                <a16:creationId xmlns:a16="http://schemas.microsoft.com/office/drawing/2014/main" id="{DF30BF67-02A0-4C4E-964C-59FEC809805C}"/>
              </a:ext>
            </a:extLst>
          </p:cNvPr>
          <p:cNvPicPr>
            <a:picLocks noChangeAspect="1"/>
          </p:cNvPicPr>
          <p:nvPr/>
        </p:nvPicPr>
        <p:blipFill rotWithShape="1">
          <a:blip r:embed="rId6"/>
          <a:srcRect l="44998" r="15833" b="5932"/>
          <a:stretch/>
        </p:blipFill>
        <p:spPr>
          <a:xfrm>
            <a:off x="6096000" y="3810000"/>
            <a:ext cx="1559885" cy="2106226"/>
          </a:xfrm>
          <a:prstGeom prst="rect">
            <a:avLst/>
          </a:prstGeom>
        </p:spPr>
      </p:pic>
      <p:pic>
        <p:nvPicPr>
          <p:cNvPr id="17" name="Picture 16">
            <a:extLst>
              <a:ext uri="{FF2B5EF4-FFF2-40B4-BE49-F238E27FC236}">
                <a16:creationId xmlns:a16="http://schemas.microsoft.com/office/drawing/2014/main" id="{F7900EBB-9536-45BD-BC0F-6B398D29C71B}"/>
              </a:ext>
            </a:extLst>
          </p:cNvPr>
          <p:cNvPicPr>
            <a:picLocks noChangeAspect="1"/>
          </p:cNvPicPr>
          <p:nvPr/>
        </p:nvPicPr>
        <p:blipFill rotWithShape="1">
          <a:blip r:embed="rId7"/>
          <a:srcRect l="33475" r="13333"/>
          <a:stretch/>
        </p:blipFill>
        <p:spPr>
          <a:xfrm flipH="1">
            <a:off x="1607148" y="4213929"/>
            <a:ext cx="1669452" cy="1764578"/>
          </a:xfrm>
          <a:prstGeom prst="rect">
            <a:avLst/>
          </a:prstGeom>
        </p:spPr>
      </p:pic>
      <p:pic>
        <p:nvPicPr>
          <p:cNvPr id="13" name="Picture 12">
            <a:extLst>
              <a:ext uri="{FF2B5EF4-FFF2-40B4-BE49-F238E27FC236}">
                <a16:creationId xmlns:a16="http://schemas.microsoft.com/office/drawing/2014/main" id="{C694F547-DD57-4BD1-AD8B-0125FAF95CCE}"/>
              </a:ext>
            </a:extLst>
          </p:cNvPr>
          <p:cNvPicPr>
            <a:picLocks noChangeAspect="1"/>
          </p:cNvPicPr>
          <p:nvPr/>
        </p:nvPicPr>
        <p:blipFill rotWithShape="1">
          <a:blip r:embed="rId8"/>
          <a:srcRect l="15833" r="42501"/>
          <a:stretch/>
        </p:blipFill>
        <p:spPr>
          <a:xfrm>
            <a:off x="990600" y="1966440"/>
            <a:ext cx="1309795" cy="1767360"/>
          </a:xfrm>
          <a:prstGeom prst="rect">
            <a:avLst/>
          </a:prstGeom>
        </p:spPr>
      </p:pic>
      <p:grpSp>
        <p:nvGrpSpPr>
          <p:cNvPr id="3" name="Group 2"/>
          <p:cNvGrpSpPr/>
          <p:nvPr/>
        </p:nvGrpSpPr>
        <p:grpSpPr>
          <a:xfrm>
            <a:off x="457200" y="989021"/>
            <a:ext cx="3138956" cy="5868979"/>
            <a:chOff x="635127" y="947961"/>
            <a:chExt cx="2692146" cy="4835989"/>
          </a:xfrm>
        </p:grpSpPr>
        <p:pic>
          <p:nvPicPr>
            <p:cNvPr id="6" name="Picture 5"/>
            <p:cNvPicPr>
              <a:picLocks noChangeAspect="1"/>
            </p:cNvPicPr>
            <p:nvPr/>
          </p:nvPicPr>
          <p:blipFill>
            <a:blip r:embed="rId9">
              <a:extLst>
                <a:ext uri="{BEBA8EAE-BF5A-486C-A8C5-ECC9F3942E4B}">
                  <a14:imgProps xmlns:a14="http://schemas.microsoft.com/office/drawing/2010/main">
                    <a14:imgLayer r:embed="rId10">
                      <a14:imgEffect>
                        <a14:backgroundRemoval t="0" b="96500" l="0" r="98502"/>
                      </a14:imgEffect>
                    </a14:imgLayer>
                  </a14:imgProps>
                </a:ext>
                <a:ext uri="{28A0092B-C50C-407E-A947-70E740481C1C}">
                  <a14:useLocalDpi xmlns:a14="http://schemas.microsoft.com/office/drawing/2010/main" val="0"/>
                </a:ext>
              </a:extLst>
            </a:blip>
            <a:stretch>
              <a:fillRect/>
            </a:stretch>
          </p:blipFill>
          <p:spPr>
            <a:xfrm>
              <a:off x="635127" y="947961"/>
              <a:ext cx="2692146" cy="4835989"/>
            </a:xfrm>
            <a:prstGeom prst="rect">
              <a:avLst/>
            </a:prstGeom>
            <a:ln>
              <a:noFill/>
            </a:ln>
            <a:effectLst>
              <a:outerShdw blurRad="292100" dist="139700" dir="2700000" algn="tl" rotWithShape="0">
                <a:srgbClr val="333333">
                  <a:alpha val="65000"/>
                </a:srgbClr>
              </a:outerShdw>
            </a:effectLst>
          </p:spPr>
        </p:pic>
        <p:sp>
          <p:nvSpPr>
            <p:cNvPr id="3085" name="Text Box 9"/>
            <p:cNvSpPr txBox="1">
              <a:spLocks noChangeArrowheads="1"/>
            </p:cNvSpPr>
            <p:nvPr/>
          </p:nvSpPr>
          <p:spPr bwMode="auto">
            <a:xfrm>
              <a:off x="831187" y="1639932"/>
              <a:ext cx="2286000" cy="6847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t>Second</a:t>
              </a:r>
              <a:b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br>
              <a: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t>Invitation</a:t>
              </a:r>
            </a:p>
          </p:txBody>
        </p:sp>
      </p:grpSp>
      <p:sp>
        <p:nvSpPr>
          <p:cNvPr id="14" name="TextBox 13"/>
          <p:cNvSpPr txBox="1"/>
          <p:nvPr/>
        </p:nvSpPr>
        <p:spPr>
          <a:xfrm>
            <a:off x="228601" y="381000"/>
            <a:ext cx="86106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all" spc="0" normalizeH="0" baseline="0" noProof="0" dirty="0">
                <a:ln w="9000" cmpd="sng">
                  <a:solidFill>
                    <a:srgbClr val="000000">
                      <a:shade val="50000"/>
                      <a:satMod val="120000"/>
                    </a:srgbClr>
                  </a:solidFill>
                  <a:prstDash val="solid"/>
                </a:ln>
                <a:solidFill>
                  <a:srgbClr val="8A0045"/>
                </a:solidFill>
                <a:effectLst>
                  <a:reflection blurRad="12700" stA="28000" endPos="45000" dist="1000" dir="5400000" sy="-100000" algn="bl" rotWithShape="0"/>
                </a:effectLst>
                <a:uLnTx/>
                <a:uFillTx/>
                <a:latin typeface="Comic Sans MS" panose="030F0702030302020204" pitchFamily="66" charset="0"/>
                <a:ea typeface="+mn-ea"/>
                <a:cs typeface="Arial" charset="0"/>
              </a:rPr>
              <a:t>Initial Royal Wedding Announcements</a:t>
            </a:r>
          </a:p>
        </p:txBody>
      </p:sp>
      <p:sp>
        <p:nvSpPr>
          <p:cNvPr id="15" name="TextBox 14"/>
          <p:cNvSpPr txBox="1"/>
          <p:nvPr/>
        </p:nvSpPr>
        <p:spPr>
          <a:xfrm>
            <a:off x="1501891" y="833859"/>
            <a:ext cx="6096000"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Throughout the Old Testament</a:t>
            </a:r>
            <a:br>
              <a:rPr kumimoji="0" lang="en-US" sz="28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sz="28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Isaiah 25:6</a:t>
            </a:r>
          </a:p>
        </p:txBody>
      </p:sp>
      <p:sp>
        <p:nvSpPr>
          <p:cNvPr id="18" name="TextBox 17"/>
          <p:cNvSpPr txBox="1"/>
          <p:nvPr/>
        </p:nvSpPr>
        <p:spPr>
          <a:xfrm>
            <a:off x="943500" y="6029980"/>
            <a:ext cx="73152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A40000"/>
                </a:solidFill>
                <a:effectLst/>
                <a:uLnTx/>
                <a:uFillTx/>
                <a:latin typeface="Comic Sans MS" panose="030F0702030302020204" pitchFamily="66" charset="0"/>
                <a:ea typeface="+mn-ea"/>
                <a:cs typeface="Arial" charset="0"/>
              </a:rPr>
              <a:t>The slaves were mistreated and killed</a:t>
            </a:r>
          </a:p>
        </p:txBody>
      </p:sp>
      <p:sp>
        <p:nvSpPr>
          <p:cNvPr id="20" name="Text Box 9"/>
          <p:cNvSpPr txBox="1">
            <a:spLocks noChangeArrowheads="1"/>
          </p:cNvSpPr>
          <p:nvPr/>
        </p:nvSpPr>
        <p:spPr bwMode="auto">
          <a:xfrm>
            <a:off x="943500" y="2590562"/>
            <a:ext cx="2286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Matt. 3:1-8</a:t>
            </a:r>
          </a:p>
        </p:txBody>
      </p:sp>
      <p:sp>
        <p:nvSpPr>
          <p:cNvPr id="21" name="Text Box 9"/>
          <p:cNvSpPr txBox="1">
            <a:spLocks noChangeArrowheads="1"/>
          </p:cNvSpPr>
          <p:nvPr/>
        </p:nvSpPr>
        <p:spPr bwMode="auto">
          <a:xfrm>
            <a:off x="997943" y="3476957"/>
            <a:ext cx="2286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t>To Jews</a:t>
            </a:r>
            <a:b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br>
            <a: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t>(leaders)</a:t>
            </a:r>
          </a:p>
        </p:txBody>
      </p:sp>
      <p:sp>
        <p:nvSpPr>
          <p:cNvPr id="22" name="Text Box 9"/>
          <p:cNvSpPr txBox="1">
            <a:spLocks noChangeArrowheads="1"/>
          </p:cNvSpPr>
          <p:nvPr/>
        </p:nvSpPr>
        <p:spPr bwMode="auto">
          <a:xfrm>
            <a:off x="685799" y="4933643"/>
            <a:ext cx="266540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“Unworthy”</a:t>
            </a:r>
          </a:p>
        </p:txBody>
      </p:sp>
      <p:sp>
        <p:nvSpPr>
          <p:cNvPr id="23" name="Text Box 9"/>
          <p:cNvSpPr txBox="1">
            <a:spLocks noChangeArrowheads="1"/>
          </p:cNvSpPr>
          <p:nvPr/>
        </p:nvSpPr>
        <p:spPr bwMode="auto">
          <a:xfrm rot="19909098">
            <a:off x="538717" y="3541286"/>
            <a:ext cx="2779496"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Comic Sans MS" panose="030F0702030302020204" pitchFamily="66" charset="0"/>
                <a:ea typeface="+mn-ea"/>
                <a:cs typeface="Arial" charset="0"/>
              </a:rPr>
              <a:t>Refused</a:t>
            </a:r>
            <a:br>
              <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Comic Sans MS" panose="030F0702030302020204" pitchFamily="66" charset="0"/>
                <a:ea typeface="+mn-ea"/>
                <a:cs typeface="Arial" charset="0"/>
              </a:rPr>
            </a:br>
            <a:r>
              <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Comic Sans MS" panose="030F0702030302020204" pitchFamily="66" charset="0"/>
                <a:ea typeface="+mn-ea"/>
                <a:cs typeface="Arial" charset="0"/>
              </a:rPr>
              <a:t>(Matt. 22:3-6)</a:t>
            </a:r>
          </a:p>
        </p:txBody>
      </p:sp>
      <p:grpSp>
        <p:nvGrpSpPr>
          <p:cNvPr id="4" name="Group 3"/>
          <p:cNvGrpSpPr/>
          <p:nvPr/>
        </p:nvGrpSpPr>
        <p:grpSpPr>
          <a:xfrm>
            <a:off x="5520911" y="755302"/>
            <a:ext cx="3236861" cy="6024265"/>
            <a:chOff x="5562600" y="690266"/>
            <a:chExt cx="3236861" cy="6024265"/>
          </a:xfrm>
        </p:grpSpPr>
        <p:pic>
          <p:nvPicPr>
            <p:cNvPr id="24" name="Picture 23"/>
            <p:cNvPicPr>
              <a:picLocks noChangeAspect="1"/>
            </p:cNvPicPr>
            <p:nvPr/>
          </p:nvPicPr>
          <p:blipFill>
            <a:blip r:embed="rId9">
              <a:extLst>
                <a:ext uri="{BEBA8EAE-BF5A-486C-A8C5-ECC9F3942E4B}">
                  <a14:imgProps xmlns:a14="http://schemas.microsoft.com/office/drawing/2010/main">
                    <a14:imgLayer r:embed="rId10">
                      <a14:imgEffect>
                        <a14:backgroundRemoval t="0" b="96500" l="0" r="98502"/>
                      </a14:imgEffect>
                    </a14:imgLayer>
                  </a14:imgProps>
                </a:ext>
                <a:ext uri="{28A0092B-C50C-407E-A947-70E740481C1C}">
                  <a14:useLocalDpi xmlns:a14="http://schemas.microsoft.com/office/drawing/2010/main" val="0"/>
                </a:ext>
              </a:extLst>
            </a:blip>
            <a:stretch>
              <a:fillRect/>
            </a:stretch>
          </p:blipFill>
          <p:spPr>
            <a:xfrm>
              <a:off x="5562600" y="690266"/>
              <a:ext cx="3236861" cy="6024265"/>
            </a:xfrm>
            <a:prstGeom prst="rect">
              <a:avLst/>
            </a:prstGeom>
            <a:ln>
              <a:noFill/>
            </a:ln>
            <a:effectLst>
              <a:outerShdw blurRad="292100" dist="139700" dir="2700000" algn="tl" rotWithShape="0">
                <a:srgbClr val="333333">
                  <a:alpha val="65000"/>
                </a:srgbClr>
              </a:outerShdw>
            </a:effectLst>
          </p:spPr>
        </p:pic>
        <p:sp>
          <p:nvSpPr>
            <p:cNvPr id="25" name="Text Box 9"/>
            <p:cNvSpPr txBox="1">
              <a:spLocks noChangeArrowheads="1"/>
            </p:cNvSpPr>
            <p:nvPr/>
          </p:nvSpPr>
          <p:spPr bwMode="auto">
            <a:xfrm>
              <a:off x="6064781" y="1687564"/>
              <a:ext cx="2286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t>Final</a:t>
              </a:r>
              <a:b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br>
              <a: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t>Invitation</a:t>
              </a:r>
            </a:p>
          </p:txBody>
        </p:sp>
      </p:grpSp>
      <p:sp>
        <p:nvSpPr>
          <p:cNvPr id="26" name="Text Box 9"/>
          <p:cNvSpPr txBox="1">
            <a:spLocks noChangeArrowheads="1"/>
          </p:cNvSpPr>
          <p:nvPr/>
        </p:nvSpPr>
        <p:spPr bwMode="auto">
          <a:xfrm>
            <a:off x="5850810" y="2514600"/>
            <a:ext cx="26835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Matt. 22:9-10</a:t>
            </a:r>
            <a:b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Matt. 28:19-20</a:t>
            </a:r>
          </a:p>
        </p:txBody>
      </p:sp>
      <p:sp>
        <p:nvSpPr>
          <p:cNvPr id="27" name="Text Box 9"/>
          <p:cNvSpPr txBox="1">
            <a:spLocks noChangeArrowheads="1"/>
          </p:cNvSpPr>
          <p:nvPr/>
        </p:nvSpPr>
        <p:spPr bwMode="auto">
          <a:xfrm>
            <a:off x="6050501" y="4655403"/>
            <a:ext cx="2286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Accepted</a:t>
            </a:r>
            <a:b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by faith </a:t>
            </a:r>
          </a:p>
        </p:txBody>
      </p:sp>
      <p:sp>
        <p:nvSpPr>
          <p:cNvPr id="28" name="Text Box 9"/>
          <p:cNvSpPr txBox="1">
            <a:spLocks noChangeArrowheads="1"/>
          </p:cNvSpPr>
          <p:nvPr/>
        </p:nvSpPr>
        <p:spPr bwMode="auto">
          <a:xfrm>
            <a:off x="6000392" y="3371671"/>
            <a:ext cx="22860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t>To ALL </a:t>
            </a:r>
            <a:b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br>
            <a: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t>Jews and Gentiles </a:t>
            </a:r>
          </a:p>
        </p:txBody>
      </p:sp>
      <p:pic>
        <p:nvPicPr>
          <p:cNvPr id="7" name="Picture 6"/>
          <p:cNvPicPr>
            <a:picLocks noChangeAspect="1"/>
          </p:cNvPicPr>
          <p:nvPr/>
        </p:nvPicPr>
        <p:blipFill rotWithShape="1">
          <a:blip r:embed="rId11">
            <a:extLst>
              <a:ext uri="{BEBA8EAE-BF5A-486C-A8C5-ECC9F3942E4B}">
                <a14:imgProps xmlns:a14="http://schemas.microsoft.com/office/drawing/2010/main">
                  <a14:imgLayer r:embed="rId12">
                    <a14:imgEffect>
                      <a14:backgroundRemoval t="667" b="90000" l="2667" r="90000">
                        <a14:backgroundMark x1="69333" y1="60000" x2="41111" y2="72667"/>
                        <a14:backgroundMark x1="40667" y1="73111" x2="23333" y2="80444"/>
                        <a14:backgroundMark x1="71778" y1="53333" x2="70667" y2="58667"/>
                        <a14:backgroundMark x1="65333" y1="44444" x2="69333" y2="49333"/>
                      </a14:backgroundRemoval>
                    </a14:imgEffect>
                  </a14:imgLayer>
                </a14:imgProps>
              </a:ext>
              <a:ext uri="{28A0092B-C50C-407E-A947-70E740481C1C}">
                <a14:useLocalDpi xmlns:a14="http://schemas.microsoft.com/office/drawing/2010/main" val="0"/>
              </a:ext>
            </a:extLst>
          </a:blip>
          <a:srcRect r="26300" b="16930"/>
          <a:stretch/>
        </p:blipFill>
        <p:spPr>
          <a:xfrm>
            <a:off x="780007" y="3354001"/>
            <a:ext cx="2362200" cy="2662535"/>
          </a:xfrm>
          <a:prstGeom prst="rect">
            <a:avLst/>
          </a:prstGeom>
          <a:ln>
            <a:noFill/>
          </a:ln>
          <a:effectLst>
            <a:outerShdw blurRad="292100" dist="139700" dir="2700000" algn="tl" rotWithShape="0">
              <a:srgbClr val="333333">
                <a:alpha val="65000"/>
              </a:srgbClr>
            </a:outerShdw>
          </a:effectLst>
        </p:spPr>
      </p:pic>
      <p:pic>
        <p:nvPicPr>
          <p:cNvPr id="31" name="Picture 30">
            <a:extLst>
              <a:ext uri="{FF2B5EF4-FFF2-40B4-BE49-F238E27FC236}">
                <a16:creationId xmlns:a16="http://schemas.microsoft.com/office/drawing/2014/main" id="{956D41D7-60A2-473E-8635-3A1806DD9628}"/>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667" b="90000" l="2667" r="90000">
                        <a14:backgroundMark x1="69333" y1="60000" x2="41111" y2="72667"/>
                        <a14:backgroundMark x1="40667" y1="73111" x2="23333" y2="80444"/>
                        <a14:backgroundMark x1="71778" y1="53333" x2="70667" y2="58667"/>
                        <a14:backgroundMark x1="65333" y1="44444" x2="69333" y2="49333"/>
                      </a14:backgroundRemoval>
                    </a14:imgEffect>
                  </a14:imgLayer>
                </a14:imgProps>
              </a:ext>
              <a:ext uri="{28A0092B-C50C-407E-A947-70E740481C1C}">
                <a14:useLocalDpi xmlns:a14="http://schemas.microsoft.com/office/drawing/2010/main" val="0"/>
              </a:ext>
            </a:extLst>
          </a:blip>
          <a:srcRect r="26300" b="16930"/>
          <a:stretch/>
        </p:blipFill>
        <p:spPr>
          <a:xfrm>
            <a:off x="5943600" y="3200400"/>
            <a:ext cx="2362200" cy="2662535"/>
          </a:xfrm>
          <a:prstGeom prst="rect">
            <a:avLst/>
          </a:prstGeom>
          <a:ln>
            <a:noFill/>
          </a:ln>
          <a:effectLst>
            <a:outerShdw blurRad="292100" dist="139700" dir="2700000" algn="tl" rotWithShape="0">
              <a:srgbClr val="333333">
                <a:alpha val="65000"/>
              </a:srgbClr>
            </a:outerShdw>
          </a:effectLst>
        </p:spPr>
      </p:pic>
      <p:sp>
        <p:nvSpPr>
          <p:cNvPr id="30" name="Text Box 9">
            <a:extLst>
              <a:ext uri="{FF2B5EF4-FFF2-40B4-BE49-F238E27FC236}">
                <a16:creationId xmlns:a16="http://schemas.microsoft.com/office/drawing/2014/main" id="{9D75F892-DAE3-419E-918B-F127E37E73C7}"/>
              </a:ext>
            </a:extLst>
          </p:cNvPr>
          <p:cNvSpPr txBox="1">
            <a:spLocks noChangeArrowheads="1"/>
          </p:cNvSpPr>
          <p:nvPr/>
        </p:nvSpPr>
        <p:spPr bwMode="auto">
          <a:xfrm>
            <a:off x="922626" y="2936258"/>
            <a:ext cx="2286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Matt. 10:1-15</a:t>
            </a:r>
          </a:p>
        </p:txBody>
      </p:sp>
    </p:spTree>
    <p:custDataLst>
      <p:tags r:id="rId1"/>
    </p:custDataLst>
    <p:extLst>
      <p:ext uri="{BB962C8B-B14F-4D97-AF65-F5344CB8AC3E}">
        <p14:creationId xmlns:p14="http://schemas.microsoft.com/office/powerpoint/2010/main" val="7300986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strVal val="#ppt_w*0.70"/>
                                          </p:val>
                                        </p:tav>
                                        <p:tav tm="100000">
                                          <p:val>
                                            <p:strVal val="#ppt_w"/>
                                          </p:val>
                                        </p:tav>
                                      </p:tavLst>
                                    </p:anim>
                                    <p:anim calcmode="lin" valueType="num">
                                      <p:cBhvr>
                                        <p:cTn id="8" dur="1000" fill="hold"/>
                                        <p:tgtEl>
                                          <p:spTgt spid="15"/>
                                        </p:tgtEl>
                                        <p:attrNameLst>
                                          <p:attrName>ppt_h</p:attrName>
                                        </p:attrNameLst>
                                      </p:cBhvr>
                                      <p:tavLst>
                                        <p:tav tm="0">
                                          <p:val>
                                            <p:strVal val="#ppt_h"/>
                                          </p:val>
                                        </p:tav>
                                        <p:tav tm="100000">
                                          <p:val>
                                            <p:strVal val="#ppt_h"/>
                                          </p:val>
                                        </p:tav>
                                      </p:tavLst>
                                    </p:anim>
                                    <p:animEffect transition="in" filter="fade">
                                      <p:cBhvr>
                                        <p:cTn id="9" dur="10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2000"/>
                                        <p:tgtEl>
                                          <p:spTgt spid="17"/>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0"/>
                                        <p:tgtEl>
                                          <p:spTgt spid="11"/>
                                        </p:tgtEl>
                                      </p:cBhvr>
                                    </p:animEffect>
                                  </p:childTnLst>
                                </p:cTn>
                              </p:par>
                            </p:childTnLst>
                          </p:cTn>
                        </p:par>
                        <p:par>
                          <p:cTn id="19" fill="hold">
                            <p:stCondLst>
                              <p:cond delay="4000"/>
                            </p:stCondLst>
                            <p:childTnLst>
                              <p:par>
                                <p:cTn id="20" presetID="10" presetClass="entr" presetSubtype="0"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2000"/>
                                        <p:tgtEl>
                                          <p:spTgt spid="29"/>
                                        </p:tgtEl>
                                      </p:cBhvr>
                                    </p:animEffect>
                                  </p:childTnLst>
                                </p:cTn>
                              </p:par>
                            </p:childTnLst>
                          </p:cTn>
                        </p:par>
                        <p:par>
                          <p:cTn id="23" fill="hold">
                            <p:stCondLst>
                              <p:cond delay="6000"/>
                            </p:stCondLst>
                            <p:childTnLst>
                              <p:par>
                                <p:cTn id="24" presetID="10" presetClass="entr" presetSubtype="0"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20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4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barn(outHorizontal)">
                                      <p:cBhvr>
                                        <p:cTn id="31" dur="30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0"/>
                                        <p:tgtEl>
                                          <p:spTgt spid="2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2000"/>
                                        <p:tgtEl>
                                          <p:spTgt spid="30"/>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nodeType="clickEffect">
                                  <p:stCondLst>
                                    <p:cond delay="0"/>
                                  </p:stCondLst>
                                  <p:childTnLst>
                                    <p:set>
                                      <p:cBhvr>
                                        <p:cTn id="64" dur="1" fill="hold">
                                          <p:stCondLst>
                                            <p:cond delay="0"/>
                                          </p:stCondLst>
                                        </p:cTn>
                                        <p:tgtEl>
                                          <p:spTgt spid="7"/>
                                        </p:tgtEl>
                                        <p:attrNameLst>
                                          <p:attrName>style.visibility</p:attrName>
                                        </p:attrNameLst>
                                      </p:cBhvr>
                                      <p:to>
                                        <p:strVal val="visible"/>
                                      </p:to>
                                    </p:set>
                                    <p:anim calcmode="lin" valueType="num">
                                      <p:cBhvr additive="base">
                                        <p:cTn id="65" dur="500" fill="hold"/>
                                        <p:tgtEl>
                                          <p:spTgt spid="7"/>
                                        </p:tgtEl>
                                        <p:attrNameLst>
                                          <p:attrName>ppt_x</p:attrName>
                                        </p:attrNameLst>
                                      </p:cBhvr>
                                      <p:tavLst>
                                        <p:tav tm="0">
                                          <p:val>
                                            <p:strVal val="#ppt_x"/>
                                          </p:val>
                                        </p:tav>
                                        <p:tav tm="100000">
                                          <p:val>
                                            <p:strVal val="#ppt_x"/>
                                          </p:val>
                                        </p:tav>
                                      </p:tavLst>
                                    </p:anim>
                                    <p:anim calcmode="lin" valueType="num">
                                      <p:cBhvr additive="base">
                                        <p:cTn id="66" dur="500" fill="hold"/>
                                        <p:tgtEl>
                                          <p:spTgt spid="7"/>
                                        </p:tgtEl>
                                        <p:attrNameLst>
                                          <p:attrName>ppt_y</p:attrName>
                                        </p:attrNameLst>
                                      </p:cBhvr>
                                      <p:tavLst>
                                        <p:tav tm="0">
                                          <p:val>
                                            <p:strVal val="0-#ppt_h/2"/>
                                          </p:val>
                                        </p:tav>
                                        <p:tav tm="100000">
                                          <p:val>
                                            <p:strVal val="#ppt_y"/>
                                          </p:val>
                                        </p:tav>
                                      </p:tavLst>
                                    </p:anim>
                                  </p:childTnLst>
                                </p:cTn>
                              </p:par>
                            </p:childTnLst>
                          </p:cTn>
                        </p:par>
                        <p:par>
                          <p:cTn id="67" fill="hold">
                            <p:stCondLst>
                              <p:cond delay="500"/>
                            </p:stCondLst>
                            <p:childTnLst>
                              <p:par>
                                <p:cTn id="68" presetID="1" presetClass="entr" presetSubtype="0" fill="hold" grpId="0"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par>
                          <p:cTn id="70" fill="hold">
                            <p:stCondLst>
                              <p:cond delay="500"/>
                            </p:stCondLst>
                            <p:childTnLst>
                              <p:par>
                                <p:cTn id="71" presetID="2" presetClass="exit" presetSubtype="1" fill="hold" nodeType="afterEffect">
                                  <p:stCondLst>
                                    <p:cond delay="0"/>
                                  </p:stCondLst>
                                  <p:childTnLst>
                                    <p:anim calcmode="lin" valueType="num">
                                      <p:cBhvr additive="base">
                                        <p:cTn id="72" dur="500"/>
                                        <p:tgtEl>
                                          <p:spTgt spid="7"/>
                                        </p:tgtEl>
                                        <p:attrNameLst>
                                          <p:attrName>ppt_x</p:attrName>
                                        </p:attrNameLst>
                                      </p:cBhvr>
                                      <p:tavLst>
                                        <p:tav tm="0">
                                          <p:val>
                                            <p:strVal val="ppt_x"/>
                                          </p:val>
                                        </p:tav>
                                        <p:tav tm="100000">
                                          <p:val>
                                            <p:strVal val="ppt_x"/>
                                          </p:val>
                                        </p:tav>
                                      </p:tavLst>
                                    </p:anim>
                                    <p:anim calcmode="lin" valueType="num">
                                      <p:cBhvr additive="base">
                                        <p:cTn id="73" dur="500"/>
                                        <p:tgtEl>
                                          <p:spTgt spid="7"/>
                                        </p:tgtEl>
                                        <p:attrNameLst>
                                          <p:attrName>ppt_y</p:attrName>
                                        </p:attrNameLst>
                                      </p:cBhvr>
                                      <p:tavLst>
                                        <p:tav tm="0">
                                          <p:val>
                                            <p:strVal val="ppt_y"/>
                                          </p:val>
                                        </p:tav>
                                        <p:tav tm="100000">
                                          <p:val>
                                            <p:strVal val="0-ppt_h/2"/>
                                          </p:val>
                                        </p:tav>
                                      </p:tavLst>
                                    </p:anim>
                                    <p:set>
                                      <p:cBhvr>
                                        <p:cTn id="74" dur="1" fill="hold">
                                          <p:stCondLst>
                                            <p:cond delay="499"/>
                                          </p:stCondLst>
                                        </p:cTn>
                                        <p:tgtEl>
                                          <p:spTgt spid="7"/>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6" presetClass="entr" presetSubtype="42" fill="hold" nodeType="clickEffect">
                                  <p:stCondLst>
                                    <p:cond delay="0"/>
                                  </p:stCondLst>
                                  <p:childTnLst>
                                    <p:set>
                                      <p:cBhvr>
                                        <p:cTn id="78" dur="1" fill="hold">
                                          <p:stCondLst>
                                            <p:cond delay="0"/>
                                          </p:stCondLst>
                                        </p:cTn>
                                        <p:tgtEl>
                                          <p:spTgt spid="4"/>
                                        </p:tgtEl>
                                        <p:attrNameLst>
                                          <p:attrName>style.visibility</p:attrName>
                                        </p:attrNameLst>
                                      </p:cBhvr>
                                      <p:to>
                                        <p:strVal val="visible"/>
                                      </p:to>
                                    </p:set>
                                    <p:animEffect transition="in" filter="barn(outHorizontal)">
                                      <p:cBhvr>
                                        <p:cTn id="79" dur="3000"/>
                                        <p:tgtEl>
                                          <p:spTgt spid="4"/>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2000"/>
                                        <p:tgtEl>
                                          <p:spTgt spid="26"/>
                                        </p:tgtEl>
                                      </p:cBhvr>
                                    </p:animEffect>
                                  </p:childTnLst>
                                </p:cTn>
                              </p:par>
                            </p:childTnLst>
                          </p:cTn>
                        </p:par>
                      </p:childTnLst>
                    </p:cTn>
                  </p:par>
                  <p:par>
                    <p:cTn id="85" fill="hold">
                      <p:stCondLst>
                        <p:cond delay="indefinite"/>
                      </p:stCondLst>
                      <p:childTnLst>
                        <p:par>
                          <p:cTn id="86" fill="hold">
                            <p:stCondLst>
                              <p:cond delay="0"/>
                            </p:stCondLst>
                            <p:childTnLst>
                              <p:par>
                                <p:cTn id="87" presetID="53" presetClass="entr" presetSubtype="16" fill="hold" grpId="0" nodeType="clickEffect">
                                  <p:stCondLst>
                                    <p:cond delay="0"/>
                                  </p:stCondLst>
                                  <p:childTnLst>
                                    <p:set>
                                      <p:cBhvr>
                                        <p:cTn id="88" dur="1" fill="hold">
                                          <p:stCondLst>
                                            <p:cond delay="0"/>
                                          </p:stCondLst>
                                        </p:cTn>
                                        <p:tgtEl>
                                          <p:spTgt spid="28"/>
                                        </p:tgtEl>
                                        <p:attrNameLst>
                                          <p:attrName>style.visibility</p:attrName>
                                        </p:attrNameLst>
                                      </p:cBhvr>
                                      <p:to>
                                        <p:strVal val="visible"/>
                                      </p:to>
                                    </p:set>
                                    <p:anim calcmode="lin" valueType="num">
                                      <p:cBhvr>
                                        <p:cTn id="89" dur="500" fill="hold"/>
                                        <p:tgtEl>
                                          <p:spTgt spid="28"/>
                                        </p:tgtEl>
                                        <p:attrNameLst>
                                          <p:attrName>ppt_w</p:attrName>
                                        </p:attrNameLst>
                                      </p:cBhvr>
                                      <p:tavLst>
                                        <p:tav tm="0">
                                          <p:val>
                                            <p:fltVal val="0"/>
                                          </p:val>
                                        </p:tav>
                                        <p:tav tm="100000">
                                          <p:val>
                                            <p:strVal val="#ppt_w"/>
                                          </p:val>
                                        </p:tav>
                                      </p:tavLst>
                                    </p:anim>
                                    <p:anim calcmode="lin" valueType="num">
                                      <p:cBhvr>
                                        <p:cTn id="90" dur="500" fill="hold"/>
                                        <p:tgtEl>
                                          <p:spTgt spid="28"/>
                                        </p:tgtEl>
                                        <p:attrNameLst>
                                          <p:attrName>ppt_h</p:attrName>
                                        </p:attrNameLst>
                                      </p:cBhvr>
                                      <p:tavLst>
                                        <p:tav tm="0">
                                          <p:val>
                                            <p:fltVal val="0"/>
                                          </p:val>
                                        </p:tav>
                                        <p:tav tm="100000">
                                          <p:val>
                                            <p:strVal val="#ppt_h"/>
                                          </p:val>
                                        </p:tav>
                                      </p:tavLst>
                                    </p:anim>
                                    <p:animEffect transition="in" filter="fade">
                                      <p:cBhvr>
                                        <p:cTn id="91" dur="500"/>
                                        <p:tgtEl>
                                          <p:spTgt spid="28"/>
                                        </p:tgtEl>
                                      </p:cBhvr>
                                    </p:animEffect>
                                  </p:childTnLst>
                                </p:cTn>
                              </p:par>
                            </p:childTnLst>
                          </p:cTn>
                        </p:par>
                      </p:childTnLst>
                    </p:cTn>
                  </p:par>
                  <p:par>
                    <p:cTn id="92" fill="hold">
                      <p:stCondLst>
                        <p:cond delay="indefinite"/>
                      </p:stCondLst>
                      <p:childTnLst>
                        <p:par>
                          <p:cTn id="93" fill="hold">
                            <p:stCondLst>
                              <p:cond delay="0"/>
                            </p:stCondLst>
                            <p:childTnLst>
                              <p:par>
                                <p:cTn id="94" presetID="2" presetClass="entr" presetSubtype="1" fill="hold" nodeType="clickEffect">
                                  <p:stCondLst>
                                    <p:cond delay="0"/>
                                  </p:stCondLst>
                                  <p:childTnLst>
                                    <p:set>
                                      <p:cBhvr>
                                        <p:cTn id="95" dur="1" fill="hold">
                                          <p:stCondLst>
                                            <p:cond delay="0"/>
                                          </p:stCondLst>
                                        </p:cTn>
                                        <p:tgtEl>
                                          <p:spTgt spid="31"/>
                                        </p:tgtEl>
                                        <p:attrNameLst>
                                          <p:attrName>style.visibility</p:attrName>
                                        </p:attrNameLst>
                                      </p:cBhvr>
                                      <p:to>
                                        <p:strVal val="visible"/>
                                      </p:to>
                                    </p:set>
                                    <p:anim calcmode="lin" valueType="num">
                                      <p:cBhvr additive="base">
                                        <p:cTn id="96" dur="500" fill="hold"/>
                                        <p:tgtEl>
                                          <p:spTgt spid="31"/>
                                        </p:tgtEl>
                                        <p:attrNameLst>
                                          <p:attrName>ppt_x</p:attrName>
                                        </p:attrNameLst>
                                      </p:cBhvr>
                                      <p:tavLst>
                                        <p:tav tm="0">
                                          <p:val>
                                            <p:strVal val="#ppt_x"/>
                                          </p:val>
                                        </p:tav>
                                        <p:tav tm="100000">
                                          <p:val>
                                            <p:strVal val="#ppt_x"/>
                                          </p:val>
                                        </p:tav>
                                      </p:tavLst>
                                    </p:anim>
                                    <p:anim calcmode="lin" valueType="num">
                                      <p:cBhvr additive="base">
                                        <p:cTn id="97" dur="500" fill="hold"/>
                                        <p:tgtEl>
                                          <p:spTgt spid="31"/>
                                        </p:tgtEl>
                                        <p:attrNameLst>
                                          <p:attrName>ppt_y</p:attrName>
                                        </p:attrNameLst>
                                      </p:cBhvr>
                                      <p:tavLst>
                                        <p:tav tm="0">
                                          <p:val>
                                            <p:strVal val="0-#ppt_h/2"/>
                                          </p:val>
                                        </p:tav>
                                        <p:tav tm="100000">
                                          <p:val>
                                            <p:strVal val="#ppt_y"/>
                                          </p:val>
                                        </p:tav>
                                      </p:tavLst>
                                    </p:anim>
                                  </p:childTnLst>
                                </p:cTn>
                              </p:par>
                            </p:childTnLst>
                          </p:cTn>
                        </p:par>
                        <p:par>
                          <p:cTn id="98" fill="hold">
                            <p:stCondLst>
                              <p:cond delay="500"/>
                            </p:stCondLst>
                            <p:childTnLst>
                              <p:par>
                                <p:cTn id="99" presetID="1" presetClass="entr" presetSubtype="0" fill="hold" grpId="0" nodeType="afterEffect">
                                  <p:stCondLst>
                                    <p:cond delay="0"/>
                                  </p:stCondLst>
                                  <p:childTnLst>
                                    <p:set>
                                      <p:cBhvr>
                                        <p:cTn id="100" dur="1" fill="hold">
                                          <p:stCondLst>
                                            <p:cond delay="0"/>
                                          </p:stCondLst>
                                        </p:cTn>
                                        <p:tgtEl>
                                          <p:spTgt spid="27"/>
                                        </p:tgtEl>
                                        <p:attrNameLst>
                                          <p:attrName>style.visibility</p:attrName>
                                        </p:attrNameLst>
                                      </p:cBhvr>
                                      <p:to>
                                        <p:strVal val="visible"/>
                                      </p:to>
                                    </p:set>
                                  </p:childTnLst>
                                </p:cTn>
                              </p:par>
                            </p:childTnLst>
                          </p:cTn>
                        </p:par>
                        <p:par>
                          <p:cTn id="101" fill="hold">
                            <p:stCondLst>
                              <p:cond delay="500"/>
                            </p:stCondLst>
                            <p:childTnLst>
                              <p:par>
                                <p:cTn id="102" presetID="2" presetClass="exit" presetSubtype="1" fill="hold" nodeType="afterEffect">
                                  <p:stCondLst>
                                    <p:cond delay="0"/>
                                  </p:stCondLst>
                                  <p:childTnLst>
                                    <p:anim calcmode="lin" valueType="num">
                                      <p:cBhvr additive="base">
                                        <p:cTn id="103" dur="500"/>
                                        <p:tgtEl>
                                          <p:spTgt spid="31"/>
                                        </p:tgtEl>
                                        <p:attrNameLst>
                                          <p:attrName>ppt_x</p:attrName>
                                        </p:attrNameLst>
                                      </p:cBhvr>
                                      <p:tavLst>
                                        <p:tav tm="0">
                                          <p:val>
                                            <p:strVal val="ppt_x"/>
                                          </p:val>
                                        </p:tav>
                                        <p:tav tm="100000">
                                          <p:val>
                                            <p:strVal val="ppt_x"/>
                                          </p:val>
                                        </p:tav>
                                      </p:tavLst>
                                    </p:anim>
                                    <p:anim calcmode="lin" valueType="num">
                                      <p:cBhvr additive="base">
                                        <p:cTn id="104" dur="500"/>
                                        <p:tgtEl>
                                          <p:spTgt spid="31"/>
                                        </p:tgtEl>
                                        <p:attrNameLst>
                                          <p:attrName>ppt_y</p:attrName>
                                        </p:attrNameLst>
                                      </p:cBhvr>
                                      <p:tavLst>
                                        <p:tav tm="0">
                                          <p:val>
                                            <p:strVal val="ppt_y"/>
                                          </p:val>
                                        </p:tav>
                                        <p:tav tm="100000">
                                          <p:val>
                                            <p:strVal val="0-ppt_h/2"/>
                                          </p:val>
                                        </p:tav>
                                      </p:tavLst>
                                    </p:anim>
                                    <p:set>
                                      <p:cBhvr>
                                        <p:cTn id="105" dur="1" fill="hold">
                                          <p:stCondLst>
                                            <p:cond delay="499"/>
                                          </p:stCondLst>
                                        </p:cTn>
                                        <p:tgtEl>
                                          <p:spTgt spid="31"/>
                                        </p:tgtEl>
                                        <p:attrNameLst>
                                          <p:attrName>style.visibility</p:attrName>
                                        </p:attrNameLst>
                                      </p:cBhvr>
                                      <p:to>
                                        <p:strVal val="hidden"/>
                                      </p:to>
                                    </p:set>
                                  </p:childTnLst>
                                </p:cTn>
                              </p:par>
                            </p:childTnLst>
                          </p:cTn>
                        </p:par>
                      </p:childTnLst>
                    </p:cTn>
                  </p:par>
                  <p:par>
                    <p:cTn id="106" fill="hold">
                      <p:stCondLst>
                        <p:cond delay="indefinite"/>
                      </p:stCondLst>
                      <p:childTnLst>
                        <p:par>
                          <p:cTn id="107" fill="hold">
                            <p:stCondLst>
                              <p:cond delay="0"/>
                            </p:stCondLst>
                            <p:childTnLst>
                              <p:par>
                                <p:cTn id="108" presetID="53" presetClass="entr" presetSubtype="16" fill="hold" grpId="0" nodeType="clickEffect">
                                  <p:stCondLst>
                                    <p:cond delay="0"/>
                                  </p:stCondLst>
                                  <p:childTnLst>
                                    <p:set>
                                      <p:cBhvr>
                                        <p:cTn id="109" dur="1" fill="hold">
                                          <p:stCondLst>
                                            <p:cond delay="0"/>
                                          </p:stCondLst>
                                        </p:cTn>
                                        <p:tgtEl>
                                          <p:spTgt spid="18"/>
                                        </p:tgtEl>
                                        <p:attrNameLst>
                                          <p:attrName>style.visibility</p:attrName>
                                        </p:attrNameLst>
                                      </p:cBhvr>
                                      <p:to>
                                        <p:strVal val="visible"/>
                                      </p:to>
                                    </p:set>
                                    <p:anim calcmode="lin" valueType="num">
                                      <p:cBhvr>
                                        <p:cTn id="110" dur="500" fill="hold"/>
                                        <p:tgtEl>
                                          <p:spTgt spid="18"/>
                                        </p:tgtEl>
                                        <p:attrNameLst>
                                          <p:attrName>ppt_w</p:attrName>
                                        </p:attrNameLst>
                                      </p:cBhvr>
                                      <p:tavLst>
                                        <p:tav tm="0">
                                          <p:val>
                                            <p:fltVal val="0"/>
                                          </p:val>
                                        </p:tav>
                                        <p:tav tm="100000">
                                          <p:val>
                                            <p:strVal val="#ppt_w"/>
                                          </p:val>
                                        </p:tav>
                                      </p:tavLst>
                                    </p:anim>
                                    <p:anim calcmode="lin" valueType="num">
                                      <p:cBhvr>
                                        <p:cTn id="111" dur="500" fill="hold"/>
                                        <p:tgtEl>
                                          <p:spTgt spid="18"/>
                                        </p:tgtEl>
                                        <p:attrNameLst>
                                          <p:attrName>ppt_h</p:attrName>
                                        </p:attrNameLst>
                                      </p:cBhvr>
                                      <p:tavLst>
                                        <p:tav tm="0">
                                          <p:val>
                                            <p:fltVal val="0"/>
                                          </p:val>
                                        </p:tav>
                                        <p:tav tm="100000">
                                          <p:val>
                                            <p:strVal val="#ppt_h"/>
                                          </p:val>
                                        </p:tav>
                                      </p:tavLst>
                                    </p:anim>
                                    <p:animEffect transition="in" filter="fade">
                                      <p:cBhvr>
                                        <p:cTn id="1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20" grpId="0"/>
      <p:bldP spid="21" grpId="0"/>
      <p:bldP spid="22" grpId="0"/>
      <p:bldP spid="23" grpId="0"/>
      <p:bldP spid="26" grpId="0"/>
      <p:bldP spid="27" grpId="0"/>
      <p:bldP spid="28" grpId="0"/>
      <p:bldP spid="30"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6FD010A-F4CF-40D9-8F1B-6EEAD75676B6}"/>
              </a:ext>
            </a:extLst>
          </p:cNvPr>
          <p:cNvSpPr/>
          <p:nvPr/>
        </p:nvSpPr>
        <p:spPr>
          <a:xfrm>
            <a:off x="-2" y="0"/>
            <a:ext cx="9220201" cy="10668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Arial"/>
            </a:endParaRPr>
          </a:p>
        </p:txBody>
      </p:sp>
      <p:sp>
        <p:nvSpPr>
          <p:cNvPr id="6" name="TextBox 5">
            <a:extLst>
              <a:ext uri="{FF2B5EF4-FFF2-40B4-BE49-F238E27FC236}">
                <a16:creationId xmlns:a16="http://schemas.microsoft.com/office/drawing/2014/main" id="{1912A950-1C3E-4440-AE30-82A237EDAED4}"/>
              </a:ext>
            </a:extLst>
          </p:cNvPr>
          <p:cNvSpPr txBox="1"/>
          <p:nvPr/>
        </p:nvSpPr>
        <p:spPr>
          <a:xfrm>
            <a:off x="838198" y="112693"/>
            <a:ext cx="7543800"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Comic Sans MS" panose="030F0702030302020204" pitchFamily="66" charset="0"/>
                <a:ea typeface="+mn-ea"/>
                <a:cs typeface="Arial" charset="0"/>
              </a:rPr>
              <a:t>God’s wrath will be poured out</a:t>
            </a:r>
            <a:br>
              <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Comic Sans MS" panose="030F0702030302020204" pitchFamily="66" charset="0"/>
                <a:ea typeface="+mn-ea"/>
                <a:cs typeface="Arial" charset="0"/>
              </a:rPr>
            </a:br>
            <a:r>
              <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Comic Sans MS" panose="030F0702030302020204" pitchFamily="66" charset="0"/>
                <a:ea typeface="+mn-ea"/>
                <a:cs typeface="Arial" charset="0"/>
              </a:rPr>
              <a:t>(Matthew 24:2; 25:41)</a:t>
            </a:r>
          </a:p>
        </p:txBody>
      </p:sp>
      <p:pic>
        <p:nvPicPr>
          <p:cNvPr id="7" name="Picture 6">
            <a:extLst>
              <a:ext uri="{FF2B5EF4-FFF2-40B4-BE49-F238E27FC236}">
                <a16:creationId xmlns:a16="http://schemas.microsoft.com/office/drawing/2014/main" id="{BD2A4034-0D69-461B-9CBA-77CBA646B14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4884"/>
          <a:stretch/>
        </p:blipFill>
        <p:spPr>
          <a:xfrm>
            <a:off x="200979" y="1247672"/>
            <a:ext cx="8742042" cy="5381728"/>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17404649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53BB147-C645-48EF-95FC-94336E6EC08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6995" b="12622"/>
          <a:stretch/>
        </p:blipFill>
        <p:spPr>
          <a:xfrm>
            <a:off x="0" y="662463"/>
            <a:ext cx="9144000" cy="4290537"/>
          </a:xfrm>
          <a:prstGeom prst="rect">
            <a:avLst/>
          </a:prstGeom>
        </p:spPr>
      </p:pic>
      <p:sp>
        <p:nvSpPr>
          <p:cNvPr id="9231" name="Text Box 15"/>
          <p:cNvSpPr txBox="1">
            <a:spLocks noChangeArrowheads="1"/>
          </p:cNvSpPr>
          <p:nvPr/>
        </p:nvSpPr>
        <p:spPr bwMode="auto">
          <a:xfrm>
            <a:off x="685800" y="3878759"/>
            <a:ext cx="76962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Comic Sans MS" panose="030F0702030302020204" pitchFamily="66" charset="0"/>
                <a:ea typeface="+mn-ea"/>
                <a:cs typeface="Arial" charset="0"/>
              </a:rPr>
              <a:t>              “ . . . And all the peoples on earth will be blessed through you (Abraham).”  </a:t>
            </a:r>
          </a:p>
        </p:txBody>
      </p:sp>
      <p:sp>
        <p:nvSpPr>
          <p:cNvPr id="12" name="TextBox 11"/>
          <p:cNvSpPr txBox="1"/>
          <p:nvPr/>
        </p:nvSpPr>
        <p:spPr>
          <a:xfrm>
            <a:off x="609600" y="243139"/>
            <a:ext cx="769620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000" b="0" i="0" u="none" strike="noStrike" kern="1200" cap="all" spc="0" normalizeH="0" baseline="0" noProof="0" dirty="0">
                <a:ln w="9000" cmpd="sng">
                  <a:solidFill>
                    <a:srgbClr val="000000">
                      <a:shade val="50000"/>
                      <a:satMod val="120000"/>
                    </a:srgbClr>
                  </a:solidFill>
                  <a:prstDash val="solid"/>
                </a:ln>
                <a:solidFill>
                  <a:srgbClr val="C00000"/>
                </a:solidFill>
                <a:effectLst>
                  <a:reflection blurRad="12700" stA="28000" endPos="45000" dist="1000" dir="5400000" sy="-100000" algn="bl" rotWithShape="0"/>
                </a:effectLst>
                <a:uLnTx/>
                <a:uFillTx/>
                <a:latin typeface="Comic Sans MS" panose="030F0702030302020204" pitchFamily="66" charset="0"/>
                <a:ea typeface="+mn-ea"/>
                <a:cs typeface="Arial" charset="0"/>
              </a:rPr>
              <a:t>God’s Heart to invite all peoples</a:t>
            </a:r>
          </a:p>
        </p:txBody>
      </p:sp>
      <p:grpSp>
        <p:nvGrpSpPr>
          <p:cNvPr id="15" name="Group 14">
            <a:extLst>
              <a:ext uri="{FF2B5EF4-FFF2-40B4-BE49-F238E27FC236}">
                <a16:creationId xmlns:a16="http://schemas.microsoft.com/office/drawing/2014/main" id="{E153C478-7EC6-4C8B-A908-1F0221DCF95B}"/>
              </a:ext>
            </a:extLst>
          </p:cNvPr>
          <p:cNvGrpSpPr/>
          <p:nvPr/>
        </p:nvGrpSpPr>
        <p:grpSpPr>
          <a:xfrm>
            <a:off x="381000" y="3854807"/>
            <a:ext cx="2657475" cy="2415184"/>
            <a:chOff x="381000" y="3854807"/>
            <a:chExt cx="2657475" cy="2415184"/>
          </a:xfrm>
        </p:grpSpPr>
        <p:sp>
          <p:nvSpPr>
            <p:cNvPr id="9230" name="Text Box 14"/>
            <p:cNvSpPr txBox="1">
              <a:spLocks noChangeArrowheads="1"/>
            </p:cNvSpPr>
            <p:nvPr/>
          </p:nvSpPr>
          <p:spPr bwMode="auto">
            <a:xfrm>
              <a:off x="381000" y="3854807"/>
              <a:ext cx="20478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Comic Sans MS" panose="030F0702030302020204" pitchFamily="66" charset="0"/>
                  <a:ea typeface="+mn-ea"/>
                  <a:cs typeface="Arial" charset="0"/>
                </a:rPr>
                <a:t>Genesis 12:3</a:t>
              </a:r>
            </a:p>
          </p:txBody>
        </p:sp>
        <p:sp>
          <p:nvSpPr>
            <p:cNvPr id="9232" name="Text Box 16"/>
            <p:cNvSpPr txBox="1">
              <a:spLocks noChangeArrowheads="1"/>
            </p:cNvSpPr>
            <p:nvPr/>
          </p:nvSpPr>
          <p:spPr bwMode="auto">
            <a:xfrm>
              <a:off x="381000" y="4693007"/>
              <a:ext cx="22098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a:ln>
                    <a:noFill/>
                  </a:ln>
                  <a:solidFill>
                    <a:srgbClr val="C00000"/>
                  </a:solidFill>
                  <a:effectLst>
                    <a:glow rad="228600">
                      <a:srgbClr val="FFFFFF">
                        <a:alpha val="86000"/>
                      </a:srgbClr>
                    </a:glow>
                  </a:effectLst>
                  <a:uLnTx/>
                  <a:uFillTx/>
                  <a:latin typeface="Comic Sans MS" panose="030F0702030302020204" pitchFamily="66" charset="0"/>
                  <a:ea typeface="+mn-ea"/>
                  <a:cs typeface="Arial" charset="0"/>
                </a:rPr>
                <a:t>Matthew 8:11</a:t>
              </a:r>
            </a:p>
          </p:txBody>
        </p:sp>
        <p:sp>
          <p:nvSpPr>
            <p:cNvPr id="13" name="Text Box 16"/>
            <p:cNvSpPr txBox="1">
              <a:spLocks noChangeArrowheads="1"/>
            </p:cNvSpPr>
            <p:nvPr/>
          </p:nvSpPr>
          <p:spPr bwMode="auto">
            <a:xfrm>
              <a:off x="381000" y="5842953"/>
              <a:ext cx="2657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Comic Sans MS" panose="030F0702030302020204" pitchFamily="66" charset="0"/>
                  <a:ea typeface="+mn-ea"/>
                  <a:cs typeface="Arial" charset="0"/>
                </a:rPr>
                <a:t>Revelation 14:6</a:t>
              </a:r>
            </a:p>
          </p:txBody>
        </p:sp>
      </p:grpSp>
      <p:sp>
        <p:nvSpPr>
          <p:cNvPr id="14" name="Text Box 17"/>
          <p:cNvSpPr txBox="1">
            <a:spLocks noChangeArrowheads="1"/>
          </p:cNvSpPr>
          <p:nvPr/>
        </p:nvSpPr>
        <p:spPr bwMode="auto">
          <a:xfrm>
            <a:off x="990600" y="5835727"/>
            <a:ext cx="8229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                 “. . . Having an eternal gospel to preach </a:t>
            </a:r>
            <a:br>
              <a:rPr kumimoji="0" lang="en-US" altLang="en-US" sz="22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altLang="en-US" sz="22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 . . to every nation, tribe, language, and people.”</a:t>
            </a:r>
          </a:p>
        </p:txBody>
      </p:sp>
      <p:sp>
        <p:nvSpPr>
          <p:cNvPr id="4" name="AutoShape 2" descr="Group of people in form of world map. Globalization, population, social concept. - 74488482">
            <a:extLst>
              <a:ext uri="{FF2B5EF4-FFF2-40B4-BE49-F238E27FC236}">
                <a16:creationId xmlns:a16="http://schemas.microsoft.com/office/drawing/2014/main" id="{CDE0575B-F9F0-461F-889C-5B7C65A0903E}"/>
              </a:ext>
            </a:extLst>
          </p:cNvPr>
          <p:cNvSpPr>
            <a:spLocks noChangeAspect="1" noChangeArrowheads="1"/>
          </p:cNvSpPr>
          <p:nvPr/>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 name="Rectangle 10">
            <a:extLst>
              <a:ext uri="{FF2B5EF4-FFF2-40B4-BE49-F238E27FC236}">
                <a16:creationId xmlns:a16="http://schemas.microsoft.com/office/drawing/2014/main" id="{234B7422-8E60-4048-90CE-566BAFFD4BD7}"/>
              </a:ext>
            </a:extLst>
          </p:cNvPr>
          <p:cNvSpPr/>
          <p:nvPr/>
        </p:nvSpPr>
        <p:spPr>
          <a:xfrm>
            <a:off x="76200" y="76200"/>
            <a:ext cx="8991600" cy="6705600"/>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Arial"/>
            </a:endParaRPr>
          </a:p>
        </p:txBody>
      </p:sp>
      <p:grpSp>
        <p:nvGrpSpPr>
          <p:cNvPr id="3" name="Group 2"/>
          <p:cNvGrpSpPr/>
          <p:nvPr/>
        </p:nvGrpSpPr>
        <p:grpSpPr>
          <a:xfrm>
            <a:off x="5791200" y="756399"/>
            <a:ext cx="3276600" cy="3520281"/>
            <a:chOff x="228600" y="1200150"/>
            <a:chExt cx="3276600" cy="3429000"/>
          </a:xfrm>
        </p:grpSpPr>
        <p:sp>
          <p:nvSpPr>
            <p:cNvPr id="2" name="Explosion 1 1"/>
            <p:cNvSpPr/>
            <p:nvPr/>
          </p:nvSpPr>
          <p:spPr>
            <a:xfrm>
              <a:off x="228600" y="1200150"/>
              <a:ext cx="3276600" cy="3429000"/>
            </a:xfrm>
            <a:prstGeom prst="irregularSeal1">
              <a:avLst/>
            </a:prstGeom>
            <a:solidFill>
              <a:srgbClr val="FFC000"/>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a:endParaRPr>
            </a:p>
          </p:txBody>
        </p:sp>
        <p:sp>
          <p:nvSpPr>
            <p:cNvPr id="4107" name="Text Box 25"/>
            <p:cNvSpPr txBox="1">
              <a:spLocks noChangeArrowheads="1"/>
            </p:cNvSpPr>
            <p:nvPr/>
          </p:nvSpPr>
          <p:spPr bwMode="auto">
            <a:xfrm>
              <a:off x="762000" y="2054064"/>
              <a:ext cx="2133600" cy="1588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The </a:t>
              </a:r>
              <a:b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kingdom was always designed to include all peoples</a:t>
              </a:r>
            </a:p>
          </p:txBody>
        </p:sp>
      </p:grpSp>
      <p:sp>
        <p:nvSpPr>
          <p:cNvPr id="16" name="Rectangle: Rounded Corners 15">
            <a:extLst>
              <a:ext uri="{FF2B5EF4-FFF2-40B4-BE49-F238E27FC236}">
                <a16:creationId xmlns:a16="http://schemas.microsoft.com/office/drawing/2014/main" id="{7C387854-6550-45F8-BE92-8D6CB2D4D87C}"/>
              </a:ext>
            </a:extLst>
          </p:cNvPr>
          <p:cNvSpPr/>
          <p:nvPr/>
        </p:nvSpPr>
        <p:spPr>
          <a:xfrm>
            <a:off x="6324600" y="4419600"/>
            <a:ext cx="1066800" cy="5372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Arial"/>
            </a:endParaRPr>
          </a:p>
        </p:txBody>
      </p:sp>
      <p:sp>
        <p:nvSpPr>
          <p:cNvPr id="9233" name="Text Box 17"/>
          <p:cNvSpPr txBox="1">
            <a:spLocks noChangeArrowheads="1"/>
          </p:cNvSpPr>
          <p:nvPr/>
        </p:nvSpPr>
        <p:spPr bwMode="auto">
          <a:xfrm>
            <a:off x="990600" y="4713982"/>
            <a:ext cx="7924800" cy="11079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Comic Sans MS" panose="030F0702030302020204" pitchFamily="66" charset="0"/>
                <a:ea typeface="+mn-ea"/>
                <a:cs typeface="Arial" charset="0"/>
              </a:rPr>
              <a:t>                “. . . Many will come from east and west, </a:t>
            </a:r>
            <a:br>
              <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Comic Sans MS" panose="030F0702030302020204" pitchFamily="66" charset="0"/>
                <a:ea typeface="+mn-ea"/>
                <a:cs typeface="Arial" charset="0"/>
              </a:rPr>
            </a:br>
            <a:r>
              <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Comic Sans MS" panose="030F0702030302020204" pitchFamily="66" charset="0"/>
                <a:ea typeface="+mn-ea"/>
                <a:cs typeface="Arial" charset="0"/>
              </a:rPr>
              <a:t>and recline at the table with Abraham, Isaac, and Jacob in the kingdom of heaven.”</a:t>
            </a:r>
          </a:p>
        </p:txBody>
      </p:sp>
    </p:spTree>
    <p:custDataLst>
      <p:tags r:id="rId1"/>
    </p:custDataLst>
    <p:extLst>
      <p:ext uri="{BB962C8B-B14F-4D97-AF65-F5344CB8AC3E}">
        <p14:creationId xmlns:p14="http://schemas.microsoft.com/office/powerpoint/2010/main" val="32242288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9231"/>
                                        </p:tgtEl>
                                        <p:attrNameLst>
                                          <p:attrName>style.visibility</p:attrName>
                                        </p:attrNameLst>
                                      </p:cBhvr>
                                      <p:to>
                                        <p:strVal val="visible"/>
                                      </p:to>
                                    </p:set>
                                    <p:animEffect transition="in" filter="fade">
                                      <p:cBhvr>
                                        <p:cTn id="14" dur="2000"/>
                                        <p:tgtEl>
                                          <p:spTgt spid="923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233"/>
                                        </p:tgtEl>
                                        <p:attrNameLst>
                                          <p:attrName>style.visibility</p:attrName>
                                        </p:attrNameLst>
                                      </p:cBhvr>
                                      <p:to>
                                        <p:strVal val="visible"/>
                                      </p:to>
                                    </p:set>
                                    <p:animEffect transition="in" filter="fade">
                                      <p:cBhvr>
                                        <p:cTn id="19" dur="2000"/>
                                        <p:tgtEl>
                                          <p:spTgt spid="92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20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31" grpId="0"/>
      <p:bldP spid="14" grpId="0"/>
      <p:bldP spid="9233"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2400" y="202389"/>
            <a:ext cx="8778240" cy="6477208"/>
          </a:xfrm>
          <a:prstGeom prst="rect">
            <a:avLst/>
          </a:prstGeom>
          <a:ln w="228600" cap="sq" cmpd="thickThin">
            <a:solidFill>
              <a:srgbClr val="000000"/>
            </a:solidFill>
            <a:prstDash val="solid"/>
            <a:miter lim="800000"/>
          </a:ln>
          <a:effectLst>
            <a:innerShdw blurRad="76200">
              <a:srgbClr val="000000"/>
            </a:innerShdw>
          </a:effectLst>
        </p:spPr>
      </p:pic>
      <p:pic>
        <p:nvPicPr>
          <p:cNvPr id="5125" name="Picture 9" descr="marriagesupper%2B7"/>
          <p:cNvPicPr>
            <a:picLocks noChangeAspect="1" noChangeArrowheads="1"/>
          </p:cNvPicPr>
          <p:nvPr/>
        </p:nvPicPr>
        <p:blipFill rotWithShape="1">
          <a:blip r:embed="rId5">
            <a:extLst>
              <a:ext uri="{28A0092B-C50C-407E-A947-70E740481C1C}">
                <a14:useLocalDpi xmlns:a14="http://schemas.microsoft.com/office/drawing/2010/main" val="0"/>
              </a:ext>
            </a:extLst>
          </a:blip>
          <a:srcRect t="5573"/>
          <a:stretch/>
        </p:blipFill>
        <p:spPr bwMode="auto">
          <a:xfrm>
            <a:off x="1371601" y="-77901"/>
            <a:ext cx="6633184" cy="670730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76200" y="735964"/>
            <a:ext cx="915814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Revelation 19:7,9</a:t>
            </a:r>
          </a:p>
        </p:txBody>
      </p:sp>
      <p:sp>
        <p:nvSpPr>
          <p:cNvPr id="8" name="Oval 7">
            <a:extLst>
              <a:ext uri="{FF2B5EF4-FFF2-40B4-BE49-F238E27FC236}">
                <a16:creationId xmlns:a16="http://schemas.microsoft.com/office/drawing/2014/main" id="{7013EFFE-C8F7-4A09-B99B-2017EED74117}"/>
              </a:ext>
            </a:extLst>
          </p:cNvPr>
          <p:cNvSpPr/>
          <p:nvPr/>
        </p:nvSpPr>
        <p:spPr>
          <a:xfrm>
            <a:off x="502922" y="4800600"/>
            <a:ext cx="1737357" cy="1060737"/>
          </a:xfrm>
          <a:prstGeom prst="ellipse">
            <a:avLst/>
          </a:prstGeom>
          <a:solidFill>
            <a:srgbClr val="666699"/>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9" name="Group 8">
            <a:extLst>
              <a:ext uri="{FF2B5EF4-FFF2-40B4-BE49-F238E27FC236}">
                <a16:creationId xmlns:a16="http://schemas.microsoft.com/office/drawing/2014/main" id="{A95CAE65-FE07-4BF1-AE92-D7444B047962}"/>
              </a:ext>
            </a:extLst>
          </p:cNvPr>
          <p:cNvGrpSpPr/>
          <p:nvPr/>
        </p:nvGrpSpPr>
        <p:grpSpPr>
          <a:xfrm>
            <a:off x="-76200" y="3440993"/>
            <a:ext cx="4114800" cy="3376979"/>
            <a:chOff x="85813" y="3200400"/>
            <a:chExt cx="4114800" cy="3376979"/>
          </a:xfrm>
        </p:grpSpPr>
        <p:sp>
          <p:nvSpPr>
            <p:cNvPr id="2" name="Explosion: 8 Points 1">
              <a:extLst>
                <a:ext uri="{FF2B5EF4-FFF2-40B4-BE49-F238E27FC236}">
                  <a16:creationId xmlns:a16="http://schemas.microsoft.com/office/drawing/2014/main" id="{CF094B2E-3D65-481E-BD09-ADA4D304AE3B}"/>
                </a:ext>
              </a:extLst>
            </p:cNvPr>
            <p:cNvSpPr/>
            <p:nvPr/>
          </p:nvSpPr>
          <p:spPr>
            <a:xfrm>
              <a:off x="511344" y="3200400"/>
              <a:ext cx="3302062" cy="3376979"/>
            </a:xfrm>
            <a:prstGeom prst="irregularSeal1">
              <a:avLst/>
            </a:prstGeom>
            <a:solidFill>
              <a:srgbClr val="FF9966"/>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Box 6"/>
            <p:cNvSpPr txBox="1"/>
            <p:nvPr/>
          </p:nvSpPr>
          <p:spPr>
            <a:xfrm>
              <a:off x="85813" y="4350278"/>
              <a:ext cx="4114800" cy="120032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Many are called</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(invited) </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22:14a</a:t>
              </a:r>
            </a:p>
          </p:txBody>
        </p:sp>
      </p:grpSp>
      <p:sp>
        <p:nvSpPr>
          <p:cNvPr id="14" name="TextBox 13">
            <a:extLst>
              <a:ext uri="{FF2B5EF4-FFF2-40B4-BE49-F238E27FC236}">
                <a16:creationId xmlns:a16="http://schemas.microsoft.com/office/drawing/2014/main" id="{19B2564B-6437-46F1-BE3E-E39AB2FA7A05}"/>
              </a:ext>
            </a:extLst>
          </p:cNvPr>
          <p:cNvSpPr txBox="1"/>
          <p:nvPr/>
        </p:nvSpPr>
        <p:spPr>
          <a:xfrm>
            <a:off x="-90344" y="152400"/>
            <a:ext cx="9234344"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all" spc="0" normalizeH="0" baseline="0" noProof="0" dirty="0">
                <a:ln w="9525" cmpd="sng">
                  <a:solidFill>
                    <a:srgbClr val="000000"/>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God invites you to attend!</a:t>
            </a:r>
          </a:p>
        </p:txBody>
      </p:sp>
      <p:sp>
        <p:nvSpPr>
          <p:cNvPr id="15" name="TextBox 14">
            <a:extLst>
              <a:ext uri="{FF2B5EF4-FFF2-40B4-BE49-F238E27FC236}">
                <a16:creationId xmlns:a16="http://schemas.microsoft.com/office/drawing/2014/main" id="{1CDD08D9-04C5-4D53-A257-C5C559EFD0E6}"/>
              </a:ext>
            </a:extLst>
          </p:cNvPr>
          <p:cNvSpPr txBox="1"/>
          <p:nvPr/>
        </p:nvSpPr>
        <p:spPr>
          <a:xfrm>
            <a:off x="3396205" y="5715000"/>
            <a:ext cx="5595395"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God’s wedding hall will be full </a:t>
            </a:r>
            <a:b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(Matt. 22:10; 2 Pet. 3:9)</a:t>
            </a:r>
          </a:p>
        </p:txBody>
      </p:sp>
      <p:sp>
        <p:nvSpPr>
          <p:cNvPr id="16" name="TextBox 15">
            <a:extLst>
              <a:ext uri="{FF2B5EF4-FFF2-40B4-BE49-F238E27FC236}">
                <a16:creationId xmlns:a16="http://schemas.microsoft.com/office/drawing/2014/main" id="{2A2E5E7B-E397-4763-8E93-3E6BCAF07E89}"/>
              </a:ext>
            </a:extLst>
          </p:cNvPr>
          <p:cNvSpPr txBox="1"/>
          <p:nvPr/>
        </p:nvSpPr>
        <p:spPr>
          <a:xfrm>
            <a:off x="-90344" y="1229380"/>
            <a:ext cx="915814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(It’s still future)</a:t>
            </a:r>
          </a:p>
        </p:txBody>
      </p:sp>
      <p:grpSp>
        <p:nvGrpSpPr>
          <p:cNvPr id="11" name="Group 10">
            <a:extLst>
              <a:ext uri="{FF2B5EF4-FFF2-40B4-BE49-F238E27FC236}">
                <a16:creationId xmlns:a16="http://schemas.microsoft.com/office/drawing/2014/main" id="{2361BB15-A02D-4AE0-9C9A-31A52ABFF2A0}"/>
              </a:ext>
            </a:extLst>
          </p:cNvPr>
          <p:cNvGrpSpPr/>
          <p:nvPr/>
        </p:nvGrpSpPr>
        <p:grpSpPr>
          <a:xfrm>
            <a:off x="5486401" y="934540"/>
            <a:ext cx="3302062" cy="3376979"/>
            <a:chOff x="511344" y="3200400"/>
            <a:chExt cx="3302062" cy="3376979"/>
          </a:xfrm>
        </p:grpSpPr>
        <p:sp>
          <p:nvSpPr>
            <p:cNvPr id="12" name="Explosion: 8 Points 11">
              <a:extLst>
                <a:ext uri="{FF2B5EF4-FFF2-40B4-BE49-F238E27FC236}">
                  <a16:creationId xmlns:a16="http://schemas.microsoft.com/office/drawing/2014/main" id="{B29B9311-2046-4E88-94BA-898966FE4A30}"/>
                </a:ext>
              </a:extLst>
            </p:cNvPr>
            <p:cNvSpPr/>
            <p:nvPr/>
          </p:nvSpPr>
          <p:spPr>
            <a:xfrm>
              <a:off x="511344" y="3200400"/>
              <a:ext cx="3302062" cy="3376979"/>
            </a:xfrm>
            <a:prstGeom prst="irregularSeal1">
              <a:avLst/>
            </a:prstGeom>
            <a:solidFill>
              <a:srgbClr val="FF9966"/>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2398CCE0-E451-418C-B3FA-CBA5BA8D03E2}"/>
                </a:ext>
              </a:extLst>
            </p:cNvPr>
            <p:cNvSpPr txBox="1"/>
            <p:nvPr/>
          </p:nvSpPr>
          <p:spPr>
            <a:xfrm>
              <a:off x="1120943" y="4018460"/>
              <a:ext cx="2234363" cy="156966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Few are chosen (respond)</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(22:14b)</a:t>
              </a:r>
            </a:p>
          </p:txBody>
        </p:sp>
      </p:grpSp>
      <p:sp>
        <p:nvSpPr>
          <p:cNvPr id="17" name="TextBox 16">
            <a:extLst>
              <a:ext uri="{FF2B5EF4-FFF2-40B4-BE49-F238E27FC236}">
                <a16:creationId xmlns:a16="http://schemas.microsoft.com/office/drawing/2014/main" id="{9A770A4D-FE1C-47CF-981B-9300B9825095}"/>
              </a:ext>
            </a:extLst>
          </p:cNvPr>
          <p:cNvSpPr txBox="1"/>
          <p:nvPr/>
        </p:nvSpPr>
        <p:spPr>
          <a:xfrm>
            <a:off x="13319" y="2163390"/>
            <a:ext cx="3596092" cy="138499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John 1:9</a:t>
            </a:r>
            <a:b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Titus 2:11</a:t>
            </a:r>
            <a:b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Rom. 1:18-20</a:t>
            </a:r>
          </a:p>
        </p:txBody>
      </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p:cTn id="14" dur="1000" fill="hold"/>
                                        <p:tgtEl>
                                          <p:spTgt spid="16"/>
                                        </p:tgtEl>
                                        <p:attrNameLst>
                                          <p:attrName>ppt_w</p:attrName>
                                        </p:attrNameLst>
                                      </p:cBhvr>
                                      <p:tavLst>
                                        <p:tav tm="0">
                                          <p:val>
                                            <p:strVal val="#ppt_w*0.70"/>
                                          </p:val>
                                        </p:tav>
                                        <p:tav tm="100000">
                                          <p:val>
                                            <p:strVal val="#ppt_w"/>
                                          </p:val>
                                        </p:tav>
                                      </p:tavLst>
                                    </p:anim>
                                    <p:anim calcmode="lin" valueType="num">
                                      <p:cBhvr>
                                        <p:cTn id="15" dur="1000" fill="hold"/>
                                        <p:tgtEl>
                                          <p:spTgt spid="16"/>
                                        </p:tgtEl>
                                        <p:attrNameLst>
                                          <p:attrName>ppt_h</p:attrName>
                                        </p:attrNameLst>
                                      </p:cBhvr>
                                      <p:tavLst>
                                        <p:tav tm="0">
                                          <p:val>
                                            <p:strVal val="#ppt_h"/>
                                          </p:val>
                                        </p:tav>
                                        <p:tav tm="100000">
                                          <p:val>
                                            <p:strVal val="#ppt_h"/>
                                          </p:val>
                                        </p:tav>
                                      </p:tavLst>
                                    </p:anim>
                                    <p:animEffect transition="in" filter="fade">
                                      <p:cBhvr>
                                        <p:cTn id="16" dur="10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Effect transition="in" filter="fade">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up)">
                                      <p:cBhvr>
                                        <p:cTn id="28" dur="20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Effect transition="in" filter="fad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p:cTn id="40" dur="500" fill="hold"/>
                                        <p:tgtEl>
                                          <p:spTgt spid="15"/>
                                        </p:tgtEl>
                                        <p:attrNameLst>
                                          <p:attrName>ppt_w</p:attrName>
                                        </p:attrNameLst>
                                      </p:cBhvr>
                                      <p:tavLst>
                                        <p:tav tm="0">
                                          <p:val>
                                            <p:fltVal val="0"/>
                                          </p:val>
                                        </p:tav>
                                        <p:tav tm="100000">
                                          <p:val>
                                            <p:strVal val="#ppt_w"/>
                                          </p:val>
                                        </p:tav>
                                      </p:tavLst>
                                    </p:anim>
                                    <p:anim calcmode="lin" valueType="num">
                                      <p:cBhvr>
                                        <p:cTn id="41" dur="500" fill="hold"/>
                                        <p:tgtEl>
                                          <p:spTgt spid="15"/>
                                        </p:tgtEl>
                                        <p:attrNameLst>
                                          <p:attrName>ppt_h</p:attrName>
                                        </p:attrNameLst>
                                      </p:cBhvr>
                                      <p:tavLst>
                                        <p:tav tm="0">
                                          <p:val>
                                            <p:fltVal val="0"/>
                                          </p:val>
                                        </p:tav>
                                        <p:tav tm="100000">
                                          <p:val>
                                            <p:strVal val="#ppt_h"/>
                                          </p:val>
                                        </p:tav>
                                      </p:tavLst>
                                    </p:anim>
                                    <p:animEffect transition="in" filter="fade">
                                      <p:cBhvr>
                                        <p:cTn id="4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P spid="16" grpId="0"/>
      <p:bldP spid="1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rotWithShape="1">
          <a:blip r:embed="rId4">
            <a:extLst>
              <a:ext uri="{28A0092B-C50C-407E-A947-70E740481C1C}">
                <a14:useLocalDpi xmlns:a14="http://schemas.microsoft.com/office/drawing/2010/main" val="0"/>
              </a:ext>
            </a:extLst>
          </a:blip>
          <a:srcRect t="13999"/>
          <a:stretch/>
        </p:blipFill>
        <p:spPr>
          <a:xfrm>
            <a:off x="152400" y="200025"/>
            <a:ext cx="8775031" cy="6457949"/>
          </a:xfrm>
          <a:prstGeom prst="rect">
            <a:avLst/>
          </a:prstGeom>
          <a:ln w="228600" cap="sq" cmpd="thickThin">
            <a:solidFill>
              <a:srgbClr val="000000"/>
            </a:solidFill>
            <a:prstDash val="solid"/>
            <a:miter lim="800000"/>
          </a:ln>
          <a:effectLst>
            <a:innerShdw blurRad="76200">
              <a:srgbClr val="000000"/>
            </a:innerShdw>
          </a:effectLst>
        </p:spPr>
      </p:pic>
      <p:pic>
        <p:nvPicPr>
          <p:cNvPr id="16" name="Picture 4" descr="lwjas0042"/>
          <p:cNvPicPr>
            <a:picLocks noChangeAspect="1" noChangeArrowheads="1"/>
          </p:cNvPicPr>
          <p:nvPr/>
        </p:nvPicPr>
        <p:blipFill rotWithShape="1">
          <a:blip r:embed="rId5">
            <a:lum bright="12000"/>
            <a:extLst>
              <a:ext uri="{BEBA8EAE-BF5A-486C-A8C5-ECC9F3942E4B}">
                <a14:imgProps xmlns:a14="http://schemas.microsoft.com/office/drawing/2010/main">
                  <a14:imgLayer r:embed="rId6">
                    <a14:imgEffect>
                      <a14:backgroundRemoval t="0" b="100000" l="0" r="100000">
                        <a14:foregroundMark x1="83008" y1="92182" x2="84473" y2="99023"/>
                        <a14:foregroundMark x1="85645" y1="76710" x2="88281" y2="80782"/>
                        <a14:foregroundMark x1="26074" y1="32410" x2="21680" y2="36808"/>
                        <a14:foregroundMark x1="11719" y1="71336" x2="10547" y2="75081"/>
                        <a14:foregroundMark x1="46387" y1="5049" x2="50391" y2="4397"/>
                        <a14:backgroundMark x1="64648" y1="22964" x2="85254" y2="34853"/>
                        <a14:backgroundMark x1="59180" y1="18567" x2="92578" y2="10098"/>
                        <a14:backgroundMark x1="37012" y1="17264" x2="10742" y2="36156"/>
                        <a14:backgroundMark x1="44727" y1="1466" x2="53223" y2="2443"/>
                        <a14:backgroundMark x1="45996" y1="3094" x2="45996" y2="3094"/>
                      </a14:backgroundRemoval>
                    </a14:imgEffect>
                  </a14:imgLayer>
                </a14:imgProps>
              </a:ext>
              <a:ext uri="{28A0092B-C50C-407E-A947-70E740481C1C}">
                <a14:useLocalDpi xmlns:a14="http://schemas.microsoft.com/office/drawing/2010/main" val="0"/>
              </a:ext>
            </a:extLst>
          </a:blip>
          <a:srcRect l="6671" t="-4021" r="5688"/>
          <a:stretch/>
        </p:blipFill>
        <p:spPr bwMode="auto">
          <a:xfrm>
            <a:off x="1447800" y="1981200"/>
            <a:ext cx="6639697" cy="4724400"/>
          </a:xfrm>
          <a:prstGeom prst="rect">
            <a:avLst/>
          </a:prstGeom>
          <a:ln>
            <a:noFill/>
          </a:ln>
          <a:effectLst>
            <a:softEdge rad="3175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1" name="AutoShape 7"/>
          <p:cNvSpPr>
            <a:spLocks noChangeArrowheads="1"/>
          </p:cNvSpPr>
          <p:nvPr/>
        </p:nvSpPr>
        <p:spPr bwMode="auto">
          <a:xfrm>
            <a:off x="5701142" y="381000"/>
            <a:ext cx="3086380" cy="3200399"/>
          </a:xfrm>
          <a:prstGeom prst="cloudCallout">
            <a:avLst>
              <a:gd name="adj1" fmla="val -52037"/>
              <a:gd name="adj2" fmla="val 56648"/>
            </a:avLst>
          </a:prstGeom>
          <a:gradFill flip="none" rotWithShape="1">
            <a:gsLst>
              <a:gs pos="29000">
                <a:srgbClr val="FF0000">
                  <a:tint val="66000"/>
                  <a:satMod val="160000"/>
                </a:srgbClr>
              </a:gs>
              <a:gs pos="50000">
                <a:srgbClr val="FF0000">
                  <a:tint val="44500"/>
                  <a:satMod val="160000"/>
                </a:srgbClr>
              </a:gs>
              <a:gs pos="70000">
                <a:schemeClr val="bg1"/>
              </a:gs>
            </a:gsLst>
            <a:path path="circle">
              <a:fillToRect l="50000" t="50000" r="50000" b="50000"/>
            </a:path>
            <a:tileRect/>
          </a:gradFill>
          <a:ln>
            <a:solidFill>
              <a:schemeClr val="tx1"/>
            </a:solidFill>
            <a:headEnd/>
            <a:tailEnd/>
          </a:ln>
          <a:scene3d>
            <a:camera prst="orthographicFront"/>
            <a:lightRig rig="threePt" dir="t"/>
          </a:scene3d>
          <a:sp3d>
            <a:bevelT w="152400" h="50800" prst="softRound"/>
          </a:sp3d>
        </p:spPr>
        <p:style>
          <a:lnRef idx="1">
            <a:schemeClr val="accent2"/>
          </a:lnRef>
          <a:fillRef idx="2">
            <a:schemeClr val="accent2"/>
          </a:fillRef>
          <a:effectRef idx="1">
            <a:schemeClr val="accent2"/>
          </a:effectRef>
          <a:fontRef idx="minor">
            <a:schemeClr val="dk1"/>
          </a:fontRef>
        </p:style>
        <p:txBody>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pic>
        <p:nvPicPr>
          <p:cNvPr id="11272" name="Picture 8" descr="Man Prayi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02388" y="1905000"/>
            <a:ext cx="531812"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3" name="Picture 9" descr="Cross 04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6781800" y="762000"/>
            <a:ext cx="1828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4" name="Picture 10" descr="Man Praying"/>
          <p:cNvPicPr>
            <a:picLocks noChangeAspect="1" noChangeArrowheads="1"/>
          </p:cNvPicPr>
          <p:nvPr/>
        </p:nvPicPr>
        <p:blipFill>
          <a:blip r:embed="rId9" cstate="print">
            <a:lum bright="70000" contrast="-70000"/>
            <a:extLst>
              <a:ext uri="{28A0092B-C50C-407E-A947-70E740481C1C}">
                <a14:useLocalDpi xmlns:a14="http://schemas.microsoft.com/office/drawing/2010/main" val="0"/>
              </a:ext>
            </a:extLst>
          </a:blip>
          <a:srcRect/>
          <a:stretch>
            <a:fillRect/>
          </a:stretch>
        </p:blipFill>
        <p:spPr bwMode="auto">
          <a:xfrm>
            <a:off x="6402388" y="1905000"/>
            <a:ext cx="531812"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5" name="Picture 11" descr="Cross 045"/>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6781800" y="762000"/>
            <a:ext cx="1828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6"/>
          <p:cNvSpPr txBox="1"/>
          <p:nvPr/>
        </p:nvSpPr>
        <p:spPr>
          <a:xfrm>
            <a:off x="0" y="5675293"/>
            <a:ext cx="9143999"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Black" panose="020B0604020202020204" pitchFamily="34" charset="0"/>
                <a:ea typeface="+mn-ea"/>
                <a:cs typeface="Arial Black" panose="020B0604020202020204" pitchFamily="34" charset="0"/>
              </a:rPr>
              <a:t>Guests Must Wear White Garments</a:t>
            </a:r>
            <a:br>
              <a:rPr kumimoji="0" lang="en-US"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Black" panose="020B0604020202020204" pitchFamily="34" charset="0"/>
                <a:ea typeface="+mn-ea"/>
                <a:cs typeface="Arial Black" panose="020B0604020202020204" pitchFamily="34" charset="0"/>
              </a:rPr>
            </a:br>
            <a:r>
              <a:rPr kumimoji="0" lang="en-US"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Black" panose="020B0604020202020204" pitchFamily="34" charset="0"/>
                <a:ea typeface="+mn-ea"/>
                <a:cs typeface="Arial Black" panose="020B0604020202020204" pitchFamily="34" charset="0"/>
              </a:rPr>
              <a:t>(Isaiah 61:10)</a:t>
            </a:r>
          </a:p>
        </p:txBody>
      </p:sp>
      <p:sp>
        <p:nvSpPr>
          <p:cNvPr id="18" name="TextBox 17"/>
          <p:cNvSpPr txBox="1"/>
          <p:nvPr/>
        </p:nvSpPr>
        <p:spPr>
          <a:xfrm>
            <a:off x="907057" y="836703"/>
            <a:ext cx="6408286" cy="52322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Christ’s imputed righteousness</a:t>
            </a:r>
          </a:p>
        </p:txBody>
      </p:sp>
      <p:sp>
        <p:nvSpPr>
          <p:cNvPr id="14" name="TextBox 13"/>
          <p:cNvSpPr txBox="1"/>
          <p:nvPr/>
        </p:nvSpPr>
        <p:spPr>
          <a:xfrm>
            <a:off x="0" y="338009"/>
            <a:ext cx="41148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2 Corinthians 5:21</a:t>
            </a:r>
          </a:p>
        </p:txBody>
      </p:sp>
      <p:sp>
        <p:nvSpPr>
          <p:cNvPr id="19" name="TextBox 18"/>
          <p:cNvSpPr txBox="1"/>
          <p:nvPr/>
        </p:nvSpPr>
        <p:spPr>
          <a:xfrm>
            <a:off x="-323056" y="1402259"/>
            <a:ext cx="41148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Revelation 19:8</a:t>
            </a:r>
          </a:p>
        </p:txBody>
      </p:sp>
      <p:sp>
        <p:nvSpPr>
          <p:cNvPr id="20" name="TextBox 19"/>
          <p:cNvSpPr txBox="1"/>
          <p:nvPr/>
        </p:nvSpPr>
        <p:spPr>
          <a:xfrm>
            <a:off x="862307" y="1876426"/>
            <a:ext cx="5079559" cy="52322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A believer’s good works</a:t>
            </a:r>
          </a:p>
        </p:txBody>
      </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1000" fill="hold"/>
                                        <p:tgtEl>
                                          <p:spTgt spid="17"/>
                                        </p:tgtEl>
                                        <p:attrNameLst>
                                          <p:attrName>ppt_w</p:attrName>
                                        </p:attrNameLst>
                                      </p:cBhvr>
                                      <p:tavLst>
                                        <p:tav tm="0">
                                          <p:val>
                                            <p:strVal val="#ppt_w*0.70"/>
                                          </p:val>
                                        </p:tav>
                                        <p:tav tm="100000">
                                          <p:val>
                                            <p:strVal val="#ppt_w"/>
                                          </p:val>
                                        </p:tav>
                                      </p:tavLst>
                                    </p:anim>
                                    <p:anim calcmode="lin" valueType="num">
                                      <p:cBhvr>
                                        <p:cTn id="8" dur="1000" fill="hold"/>
                                        <p:tgtEl>
                                          <p:spTgt spid="17"/>
                                        </p:tgtEl>
                                        <p:attrNameLst>
                                          <p:attrName>ppt_h</p:attrName>
                                        </p:attrNameLst>
                                      </p:cBhvr>
                                      <p:tavLst>
                                        <p:tav tm="0">
                                          <p:val>
                                            <p:strVal val="#ppt_h"/>
                                          </p:val>
                                        </p:tav>
                                        <p:tav tm="100000">
                                          <p:val>
                                            <p:strVal val="#ppt_h"/>
                                          </p:val>
                                        </p:tav>
                                      </p:tavLst>
                                    </p:anim>
                                    <p:animEffect transition="in" filter="fade">
                                      <p:cBhvr>
                                        <p:cTn id="9" dur="10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20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left)">
                                      <p:cBhvr>
                                        <p:cTn id="19" dur="2000"/>
                                        <p:tgtEl>
                                          <p:spTgt spid="18"/>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1271"/>
                                        </p:tgtEl>
                                        <p:attrNameLst>
                                          <p:attrName>style.visibility</p:attrName>
                                        </p:attrNameLst>
                                      </p:cBhvr>
                                      <p:to>
                                        <p:strVal val="visible"/>
                                      </p:to>
                                    </p:set>
                                    <p:animEffect transition="in" filter="dissolve">
                                      <p:cBhvr>
                                        <p:cTn id="23" dur="2000"/>
                                        <p:tgtEl>
                                          <p:spTgt spid="11271"/>
                                        </p:tgtEl>
                                      </p:cBhvr>
                                    </p:animEffect>
                                  </p:childTnLst>
                                </p:cTn>
                              </p:par>
                              <p:par>
                                <p:cTn id="24" presetID="9" presetClass="entr" presetSubtype="0" fill="hold" nodeType="withEffect">
                                  <p:stCondLst>
                                    <p:cond delay="0"/>
                                  </p:stCondLst>
                                  <p:childTnLst>
                                    <p:set>
                                      <p:cBhvr>
                                        <p:cTn id="25" dur="1" fill="hold">
                                          <p:stCondLst>
                                            <p:cond delay="0"/>
                                          </p:stCondLst>
                                        </p:cTn>
                                        <p:tgtEl>
                                          <p:spTgt spid="11273"/>
                                        </p:tgtEl>
                                        <p:attrNameLst>
                                          <p:attrName>style.visibility</p:attrName>
                                        </p:attrNameLst>
                                      </p:cBhvr>
                                      <p:to>
                                        <p:strVal val="visible"/>
                                      </p:to>
                                    </p:set>
                                    <p:animEffect transition="in" filter="dissolve">
                                      <p:cBhvr>
                                        <p:cTn id="26" dur="2000"/>
                                        <p:tgtEl>
                                          <p:spTgt spid="11273"/>
                                        </p:tgtEl>
                                      </p:cBhvr>
                                    </p:animEffect>
                                  </p:childTnLst>
                                </p:cTn>
                              </p:par>
                              <p:par>
                                <p:cTn id="27" presetID="9" presetClass="entr" presetSubtype="0" fill="hold" nodeType="withEffect">
                                  <p:stCondLst>
                                    <p:cond delay="0"/>
                                  </p:stCondLst>
                                  <p:childTnLst>
                                    <p:set>
                                      <p:cBhvr>
                                        <p:cTn id="28" dur="1" fill="hold">
                                          <p:stCondLst>
                                            <p:cond delay="0"/>
                                          </p:stCondLst>
                                        </p:cTn>
                                        <p:tgtEl>
                                          <p:spTgt spid="11272"/>
                                        </p:tgtEl>
                                        <p:attrNameLst>
                                          <p:attrName>style.visibility</p:attrName>
                                        </p:attrNameLst>
                                      </p:cBhvr>
                                      <p:to>
                                        <p:strVal val="visible"/>
                                      </p:to>
                                    </p:set>
                                    <p:animEffect transition="in" filter="dissolve">
                                      <p:cBhvr>
                                        <p:cTn id="29" dur="2000"/>
                                        <p:tgtEl>
                                          <p:spTgt spid="11272"/>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1275"/>
                                        </p:tgtEl>
                                        <p:attrNameLst>
                                          <p:attrName>style.visibility</p:attrName>
                                        </p:attrNameLst>
                                      </p:cBhvr>
                                      <p:to>
                                        <p:strVal val="visible"/>
                                      </p:to>
                                    </p:set>
                                    <p:animEffect transition="in" filter="fade">
                                      <p:cBhvr>
                                        <p:cTn id="34" dur="2000"/>
                                        <p:tgtEl>
                                          <p:spTgt spid="1127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1274"/>
                                        </p:tgtEl>
                                        <p:attrNameLst>
                                          <p:attrName>style.visibility</p:attrName>
                                        </p:attrNameLst>
                                      </p:cBhvr>
                                      <p:to>
                                        <p:strVal val="visible"/>
                                      </p:to>
                                    </p:set>
                                    <p:animEffect transition="in" filter="fade">
                                      <p:cBhvr>
                                        <p:cTn id="39" dur="2000"/>
                                        <p:tgtEl>
                                          <p:spTgt spid="1127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wipe(left)">
                                      <p:cBhvr>
                                        <p:cTn id="44" dur="2000"/>
                                        <p:tgtEl>
                                          <p:spTgt spid="1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left)">
                                      <p:cBhvr>
                                        <p:cTn id="49"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1" grpId="0" animBg="1"/>
      <p:bldP spid="17" grpId="0"/>
      <p:bldP spid="18" grpId="0"/>
      <p:bldP spid="14" grpId="0"/>
      <p:bldP spid="19" grpId="0"/>
      <p:bldP spid="20"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93" name="Picture 5" descr="very emotional photo. young man bawling in darkness Stock Photo - 5501283"/>
          <p:cNvPicPr>
            <a:picLocks noChangeAspect="1" noChangeArrowheads="1"/>
          </p:cNvPicPr>
          <p:nvPr/>
        </p:nvPicPr>
        <p:blipFill>
          <a:blip r:embed="rId6">
            <a:lum bright="-6000"/>
            <a:extLst>
              <a:ext uri="{28A0092B-C50C-407E-A947-70E740481C1C}">
                <a14:useLocalDpi xmlns:a14="http://schemas.microsoft.com/office/drawing/2010/main" val="0"/>
              </a:ext>
            </a:extLst>
          </a:blip>
          <a:srcRect l="16864" b="3999"/>
          <a:stretch>
            <a:fillRect/>
          </a:stretch>
        </p:blipFill>
        <p:spPr bwMode="auto">
          <a:xfrm>
            <a:off x="3345265" y="872634"/>
            <a:ext cx="2453470" cy="335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4" name="Text Box 6"/>
          <p:cNvSpPr txBox="1">
            <a:spLocks noChangeArrowheads="1"/>
          </p:cNvSpPr>
          <p:nvPr/>
        </p:nvSpPr>
        <p:spPr bwMode="auto">
          <a:xfrm>
            <a:off x="2819400" y="685736"/>
            <a:ext cx="3581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rPr>
              <a:t>No Feast!</a:t>
            </a:r>
          </a:p>
        </p:txBody>
      </p:sp>
      <p:sp>
        <p:nvSpPr>
          <p:cNvPr id="12295" name="Text Box 7"/>
          <p:cNvSpPr txBox="1">
            <a:spLocks noChangeArrowheads="1"/>
          </p:cNvSpPr>
          <p:nvPr/>
        </p:nvSpPr>
        <p:spPr bwMode="auto">
          <a:xfrm>
            <a:off x="2819400" y="1219200"/>
            <a:ext cx="3581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rPr>
              <a:t>No Exceptions!</a:t>
            </a:r>
          </a:p>
        </p:txBody>
      </p:sp>
      <p:sp>
        <p:nvSpPr>
          <p:cNvPr id="12296" name="Text Box 8"/>
          <p:cNvSpPr txBox="1">
            <a:spLocks noChangeArrowheads="1"/>
          </p:cNvSpPr>
          <p:nvPr/>
        </p:nvSpPr>
        <p:spPr bwMode="auto">
          <a:xfrm>
            <a:off x="457200" y="4267573"/>
            <a:ext cx="8925426"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Each person is responsible for accepting or </a:t>
            </a:r>
            <a:b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b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  rejecting God’s wedding feast invitation</a:t>
            </a:r>
          </a:p>
        </p:txBody>
      </p:sp>
      <p:sp>
        <p:nvSpPr>
          <p:cNvPr id="12297" name="Text Box 9"/>
          <p:cNvSpPr txBox="1">
            <a:spLocks noChangeArrowheads="1"/>
          </p:cNvSpPr>
          <p:nvPr/>
        </p:nvSpPr>
        <p:spPr bwMode="auto">
          <a:xfrm>
            <a:off x="1126456" y="5233390"/>
            <a:ext cx="711207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sym typeface="Wingdings"/>
              </a:rPr>
              <a:t></a:t>
            </a: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Indifference (Matt. 22:5)</a:t>
            </a:r>
          </a:p>
        </p:txBody>
      </p:sp>
      <p:sp>
        <p:nvSpPr>
          <p:cNvPr id="12298" name="Text Box 10"/>
          <p:cNvSpPr txBox="1">
            <a:spLocks noChangeArrowheads="1"/>
          </p:cNvSpPr>
          <p:nvPr/>
        </p:nvSpPr>
        <p:spPr bwMode="auto">
          <a:xfrm>
            <a:off x="1126456" y="5763045"/>
            <a:ext cx="453523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sym typeface="Wingdings"/>
              </a:rPr>
              <a:t></a:t>
            </a: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Rebellion (Matt. 22:6)</a:t>
            </a:r>
          </a:p>
        </p:txBody>
      </p:sp>
      <p:sp>
        <p:nvSpPr>
          <p:cNvPr id="12299" name="Text Box 11"/>
          <p:cNvSpPr txBox="1">
            <a:spLocks noChangeArrowheads="1"/>
          </p:cNvSpPr>
          <p:nvPr/>
        </p:nvSpPr>
        <p:spPr bwMode="auto">
          <a:xfrm>
            <a:off x="1126456" y="6278244"/>
            <a:ext cx="634114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sym typeface="Wingdings"/>
              </a:rPr>
              <a:t></a:t>
            </a: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Self-righteousness (Matt. 22:12)</a:t>
            </a:r>
          </a:p>
        </p:txBody>
      </p:sp>
      <p:sp>
        <p:nvSpPr>
          <p:cNvPr id="12" name="Text Box 6"/>
          <p:cNvSpPr txBox="1">
            <a:spLocks noChangeArrowheads="1"/>
          </p:cNvSpPr>
          <p:nvPr/>
        </p:nvSpPr>
        <p:spPr bwMode="auto">
          <a:xfrm>
            <a:off x="-76200" y="142463"/>
            <a:ext cx="9296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rPr>
              <a:t>What happened to those without a white garment?</a:t>
            </a:r>
          </a:p>
        </p:txBody>
      </p:sp>
      <p:pic>
        <p:nvPicPr>
          <p:cNvPr id="3" name="scream4">
            <a:hlinkClick r:id="" action="ppaction://media"/>
            <a:extLst>
              <a:ext uri="{FF2B5EF4-FFF2-40B4-BE49-F238E27FC236}">
                <a16:creationId xmlns:a16="http://schemas.microsoft.com/office/drawing/2014/main" id="{2679EE99-7042-473C-B727-DEFF91DFAAA8}"/>
              </a:ext>
            </a:extLst>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6531131" y="1628299"/>
            <a:ext cx="609600" cy="609600"/>
          </a:xfrm>
          <a:prstGeom prst="rect">
            <a:avLst/>
          </a:prstGeom>
        </p:spPr>
      </p:pic>
      <p:grpSp>
        <p:nvGrpSpPr>
          <p:cNvPr id="2" name="Group 1"/>
          <p:cNvGrpSpPr/>
          <p:nvPr/>
        </p:nvGrpSpPr>
        <p:grpSpPr>
          <a:xfrm>
            <a:off x="6019800" y="456287"/>
            <a:ext cx="3048000" cy="3125113"/>
            <a:chOff x="5486400" y="1524000"/>
            <a:chExt cx="3345366" cy="2954926"/>
          </a:xfrm>
        </p:grpSpPr>
        <p:sp>
          <p:nvSpPr>
            <p:cNvPr id="7178" name="AutoShape 12"/>
            <p:cNvSpPr>
              <a:spLocks noChangeArrowheads="1"/>
            </p:cNvSpPr>
            <p:nvPr/>
          </p:nvSpPr>
          <p:spPr bwMode="auto">
            <a:xfrm>
              <a:off x="5486400" y="1524000"/>
              <a:ext cx="3345366" cy="2954926"/>
            </a:xfrm>
            <a:prstGeom prst="irregularSeal1">
              <a:avLst/>
            </a:prstGeom>
            <a:gradFill flip="none" rotWithShape="1">
              <a:gsLst>
                <a:gs pos="35000">
                  <a:srgbClr val="FFFF66"/>
                </a:gs>
                <a:gs pos="6000">
                  <a:srgbClr val="FFFFFF"/>
                </a:gs>
                <a:gs pos="56000">
                  <a:srgbClr val="FF9900"/>
                </a:gs>
              </a:gsLst>
              <a:path path="circle">
                <a:fillToRect l="50000" t="50000" r="50000" b="50000"/>
              </a:path>
              <a:tileRect/>
            </a:gradFill>
            <a:ln w="9525">
              <a:solidFill>
                <a:schemeClr val="tx1"/>
              </a:solidFill>
              <a:miter lim="800000"/>
              <a:headEnd/>
              <a:tailEnd/>
            </a:ln>
            <a:effectLst/>
            <a:scene3d>
              <a:camera prst="orthographicFront"/>
              <a:lightRig rig="threePt" dir="t"/>
            </a:scene3d>
            <a:sp3d>
              <a:bevelT w="152400" h="50800" prst="softRound"/>
            </a:sp3d>
          </p:spPr>
          <p:txBody>
            <a:bodyPr wrap="none" anchor="ct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Comic Sans MS" panose="030F0702030302020204" pitchFamily="66" charset="0"/>
                <a:ea typeface="+mn-ea"/>
                <a:cs typeface="Arial" charset="0"/>
              </a:endParaRPr>
            </a:p>
          </p:txBody>
        </p:sp>
        <p:sp>
          <p:nvSpPr>
            <p:cNvPr id="7179" name="Text Box 13"/>
            <p:cNvSpPr txBox="1">
              <a:spLocks noChangeArrowheads="1"/>
            </p:cNvSpPr>
            <p:nvPr/>
          </p:nvSpPr>
          <p:spPr bwMode="auto">
            <a:xfrm>
              <a:off x="6168483" y="2396663"/>
              <a:ext cx="1981200" cy="1399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Cast into Hell forever!</a:t>
              </a:r>
            </a:p>
          </p:txBody>
        </p:sp>
      </p:gr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12293"/>
                                        </p:tgtEl>
                                        <p:attrNameLst>
                                          <p:attrName>style.visibility</p:attrName>
                                        </p:attrNameLst>
                                      </p:cBhvr>
                                      <p:to>
                                        <p:strVal val="visible"/>
                                      </p:to>
                                    </p:set>
                                    <p:animEffect transition="in" filter="wipe(down)">
                                      <p:cBhvr>
                                        <p:cTn id="7" dur="580">
                                          <p:stCondLst>
                                            <p:cond delay="0"/>
                                          </p:stCondLst>
                                        </p:cTn>
                                        <p:tgtEl>
                                          <p:spTgt spid="12293"/>
                                        </p:tgtEl>
                                      </p:cBhvr>
                                    </p:animEffect>
                                    <p:anim calcmode="lin" valueType="num">
                                      <p:cBhvr>
                                        <p:cTn id="8" dur="1822" tmFilter="0,0; 0.14,0.36; 0.43,0.73; 0.71,0.91; 1.0,1.0">
                                          <p:stCondLst>
                                            <p:cond delay="0"/>
                                          </p:stCondLst>
                                        </p:cTn>
                                        <p:tgtEl>
                                          <p:spTgt spid="1229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3"/>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3"/>
                                        </p:tgtEl>
                                      </p:cBhvr>
                                      <p:to x="100000" y="60000"/>
                                    </p:animScale>
                                    <p:animScale>
                                      <p:cBhvr>
                                        <p:cTn id="14" dur="166" decel="50000">
                                          <p:stCondLst>
                                            <p:cond delay="676"/>
                                          </p:stCondLst>
                                        </p:cTn>
                                        <p:tgtEl>
                                          <p:spTgt spid="12293"/>
                                        </p:tgtEl>
                                      </p:cBhvr>
                                      <p:to x="100000" y="100000"/>
                                    </p:animScale>
                                    <p:animScale>
                                      <p:cBhvr>
                                        <p:cTn id="15" dur="26">
                                          <p:stCondLst>
                                            <p:cond delay="1312"/>
                                          </p:stCondLst>
                                        </p:cTn>
                                        <p:tgtEl>
                                          <p:spTgt spid="12293"/>
                                        </p:tgtEl>
                                      </p:cBhvr>
                                      <p:to x="100000" y="80000"/>
                                    </p:animScale>
                                    <p:animScale>
                                      <p:cBhvr>
                                        <p:cTn id="16" dur="166" decel="50000">
                                          <p:stCondLst>
                                            <p:cond delay="1338"/>
                                          </p:stCondLst>
                                        </p:cTn>
                                        <p:tgtEl>
                                          <p:spTgt spid="12293"/>
                                        </p:tgtEl>
                                      </p:cBhvr>
                                      <p:to x="100000" y="100000"/>
                                    </p:animScale>
                                    <p:animScale>
                                      <p:cBhvr>
                                        <p:cTn id="17" dur="26">
                                          <p:stCondLst>
                                            <p:cond delay="1642"/>
                                          </p:stCondLst>
                                        </p:cTn>
                                        <p:tgtEl>
                                          <p:spTgt spid="12293"/>
                                        </p:tgtEl>
                                      </p:cBhvr>
                                      <p:to x="100000" y="90000"/>
                                    </p:animScale>
                                    <p:animScale>
                                      <p:cBhvr>
                                        <p:cTn id="18" dur="166" decel="50000">
                                          <p:stCondLst>
                                            <p:cond delay="1668"/>
                                          </p:stCondLst>
                                        </p:cTn>
                                        <p:tgtEl>
                                          <p:spTgt spid="12293"/>
                                        </p:tgtEl>
                                      </p:cBhvr>
                                      <p:to x="100000" y="100000"/>
                                    </p:animScale>
                                    <p:animScale>
                                      <p:cBhvr>
                                        <p:cTn id="19" dur="26">
                                          <p:stCondLst>
                                            <p:cond delay="1808"/>
                                          </p:stCondLst>
                                        </p:cTn>
                                        <p:tgtEl>
                                          <p:spTgt spid="12293"/>
                                        </p:tgtEl>
                                      </p:cBhvr>
                                      <p:to x="100000" y="95000"/>
                                    </p:animScale>
                                    <p:animScale>
                                      <p:cBhvr>
                                        <p:cTn id="20" dur="166" decel="50000">
                                          <p:stCondLst>
                                            <p:cond delay="1834"/>
                                          </p:stCondLst>
                                        </p:cTn>
                                        <p:tgtEl>
                                          <p:spTgt spid="12293"/>
                                        </p:tgtEl>
                                      </p:cBhvr>
                                      <p:to x="100000" y="100000"/>
                                    </p:animScale>
                                  </p:childTnLst>
                                </p:cTn>
                              </p:par>
                              <p:par>
                                <p:cTn id="21" presetID="1" presetClass="mediacall" presetSubtype="0" fill="hold" nodeType="withEffect">
                                  <p:stCondLst>
                                    <p:cond delay="0"/>
                                  </p:stCondLst>
                                  <p:childTnLst>
                                    <p:cmd type="call" cmd="playFrom(0.0)">
                                      <p:cBhvr>
                                        <p:cTn id="22" dur="3293" fill="hold"/>
                                        <p:tgtEl>
                                          <p:spTgt spid="3"/>
                                        </p:tgtEl>
                                      </p:cBhvr>
                                    </p:cmd>
                                  </p:childTnLst>
                                </p:cTn>
                              </p:par>
                            </p:childTnLst>
                          </p:cTn>
                        </p:par>
                      </p:childTnLst>
                    </p:cTn>
                  </p:par>
                  <p:par>
                    <p:cTn id="23" fill="hold">
                      <p:stCondLst>
                        <p:cond delay="indefinite"/>
                      </p:stCondLst>
                      <p:childTnLst>
                        <p:par>
                          <p:cTn id="24" fill="hold">
                            <p:stCondLst>
                              <p:cond delay="0"/>
                            </p:stCondLst>
                            <p:childTnLst>
                              <p:par>
                                <p:cTn id="25" presetID="53" presetClass="entr" presetSubtype="0" fill="hold" grpId="0" nodeType="clickEffect">
                                  <p:stCondLst>
                                    <p:cond delay="0"/>
                                  </p:stCondLst>
                                  <p:childTnLst>
                                    <p:set>
                                      <p:cBhvr>
                                        <p:cTn id="26" dur="1" fill="hold">
                                          <p:stCondLst>
                                            <p:cond delay="0"/>
                                          </p:stCondLst>
                                        </p:cTn>
                                        <p:tgtEl>
                                          <p:spTgt spid="12294"/>
                                        </p:tgtEl>
                                        <p:attrNameLst>
                                          <p:attrName>style.visibility</p:attrName>
                                        </p:attrNameLst>
                                      </p:cBhvr>
                                      <p:to>
                                        <p:strVal val="visible"/>
                                      </p:to>
                                    </p:set>
                                    <p:anim calcmode="lin" valueType="num">
                                      <p:cBhvr>
                                        <p:cTn id="27" dur="500" fill="hold"/>
                                        <p:tgtEl>
                                          <p:spTgt spid="12294"/>
                                        </p:tgtEl>
                                        <p:attrNameLst>
                                          <p:attrName>ppt_w</p:attrName>
                                        </p:attrNameLst>
                                      </p:cBhvr>
                                      <p:tavLst>
                                        <p:tav tm="0">
                                          <p:val>
                                            <p:fltVal val="0"/>
                                          </p:val>
                                        </p:tav>
                                        <p:tav tm="100000">
                                          <p:val>
                                            <p:strVal val="#ppt_w"/>
                                          </p:val>
                                        </p:tav>
                                      </p:tavLst>
                                    </p:anim>
                                    <p:anim calcmode="lin" valueType="num">
                                      <p:cBhvr>
                                        <p:cTn id="28" dur="500" fill="hold"/>
                                        <p:tgtEl>
                                          <p:spTgt spid="12294"/>
                                        </p:tgtEl>
                                        <p:attrNameLst>
                                          <p:attrName>ppt_h</p:attrName>
                                        </p:attrNameLst>
                                      </p:cBhvr>
                                      <p:tavLst>
                                        <p:tav tm="0">
                                          <p:val>
                                            <p:fltVal val="0"/>
                                          </p:val>
                                        </p:tav>
                                        <p:tav tm="100000">
                                          <p:val>
                                            <p:strVal val="#ppt_h"/>
                                          </p:val>
                                        </p:tav>
                                      </p:tavLst>
                                    </p:anim>
                                    <p:animEffect transition="in" filter="fade">
                                      <p:cBhvr>
                                        <p:cTn id="29" dur="500"/>
                                        <p:tgtEl>
                                          <p:spTgt spid="12294"/>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12295"/>
                                        </p:tgtEl>
                                        <p:attrNameLst>
                                          <p:attrName>style.visibility</p:attrName>
                                        </p:attrNameLst>
                                      </p:cBhvr>
                                      <p:to>
                                        <p:strVal val="visible"/>
                                      </p:to>
                                    </p:set>
                                    <p:anim calcmode="lin" valueType="num">
                                      <p:cBhvr>
                                        <p:cTn id="34" dur="500" fill="hold"/>
                                        <p:tgtEl>
                                          <p:spTgt spid="12295"/>
                                        </p:tgtEl>
                                        <p:attrNameLst>
                                          <p:attrName>ppt_w</p:attrName>
                                        </p:attrNameLst>
                                      </p:cBhvr>
                                      <p:tavLst>
                                        <p:tav tm="0">
                                          <p:val>
                                            <p:fltVal val="0"/>
                                          </p:val>
                                        </p:tav>
                                        <p:tav tm="100000">
                                          <p:val>
                                            <p:strVal val="#ppt_w"/>
                                          </p:val>
                                        </p:tav>
                                      </p:tavLst>
                                    </p:anim>
                                    <p:anim calcmode="lin" valueType="num">
                                      <p:cBhvr>
                                        <p:cTn id="35" dur="500" fill="hold"/>
                                        <p:tgtEl>
                                          <p:spTgt spid="12295"/>
                                        </p:tgtEl>
                                        <p:attrNameLst>
                                          <p:attrName>ppt_h</p:attrName>
                                        </p:attrNameLst>
                                      </p:cBhvr>
                                      <p:tavLst>
                                        <p:tav tm="0">
                                          <p:val>
                                            <p:fltVal val="0"/>
                                          </p:val>
                                        </p:tav>
                                        <p:tav tm="100000">
                                          <p:val>
                                            <p:strVal val="#ppt_h"/>
                                          </p:val>
                                        </p:tav>
                                      </p:tavLst>
                                    </p:anim>
                                    <p:animEffect transition="in" filter="fade">
                                      <p:cBhvr>
                                        <p:cTn id="36" dur="500"/>
                                        <p:tgtEl>
                                          <p:spTgt spid="12295"/>
                                        </p:tgtEl>
                                      </p:cBhvr>
                                    </p:animEffect>
                                  </p:childTnLst>
                                </p:cTn>
                              </p:par>
                            </p:childTnLst>
                          </p:cTn>
                        </p:par>
                      </p:childTnLst>
                    </p:cTn>
                  </p:par>
                  <p:par>
                    <p:cTn id="37" fill="hold">
                      <p:stCondLst>
                        <p:cond delay="indefinite"/>
                      </p:stCondLst>
                      <p:childTnLst>
                        <p:par>
                          <p:cTn id="38" fill="hold">
                            <p:stCondLst>
                              <p:cond delay="0"/>
                            </p:stCondLst>
                            <p:childTnLst>
                              <p:par>
                                <p:cTn id="39" presetID="55" presetClass="entr" presetSubtype="0" fill="hold" grpId="0" nodeType="clickEffect">
                                  <p:stCondLst>
                                    <p:cond delay="0"/>
                                  </p:stCondLst>
                                  <p:childTnLst>
                                    <p:set>
                                      <p:cBhvr>
                                        <p:cTn id="40" dur="1" fill="hold">
                                          <p:stCondLst>
                                            <p:cond delay="0"/>
                                          </p:stCondLst>
                                        </p:cTn>
                                        <p:tgtEl>
                                          <p:spTgt spid="12296"/>
                                        </p:tgtEl>
                                        <p:attrNameLst>
                                          <p:attrName>style.visibility</p:attrName>
                                        </p:attrNameLst>
                                      </p:cBhvr>
                                      <p:to>
                                        <p:strVal val="visible"/>
                                      </p:to>
                                    </p:set>
                                    <p:anim calcmode="lin" valueType="num">
                                      <p:cBhvr>
                                        <p:cTn id="41" dur="1000" fill="hold"/>
                                        <p:tgtEl>
                                          <p:spTgt spid="12296"/>
                                        </p:tgtEl>
                                        <p:attrNameLst>
                                          <p:attrName>ppt_w</p:attrName>
                                        </p:attrNameLst>
                                      </p:cBhvr>
                                      <p:tavLst>
                                        <p:tav tm="0">
                                          <p:val>
                                            <p:strVal val="#ppt_w*0.70"/>
                                          </p:val>
                                        </p:tav>
                                        <p:tav tm="100000">
                                          <p:val>
                                            <p:strVal val="#ppt_w"/>
                                          </p:val>
                                        </p:tav>
                                      </p:tavLst>
                                    </p:anim>
                                    <p:anim calcmode="lin" valueType="num">
                                      <p:cBhvr>
                                        <p:cTn id="42" dur="1000" fill="hold"/>
                                        <p:tgtEl>
                                          <p:spTgt spid="12296"/>
                                        </p:tgtEl>
                                        <p:attrNameLst>
                                          <p:attrName>ppt_h</p:attrName>
                                        </p:attrNameLst>
                                      </p:cBhvr>
                                      <p:tavLst>
                                        <p:tav tm="0">
                                          <p:val>
                                            <p:strVal val="#ppt_h"/>
                                          </p:val>
                                        </p:tav>
                                        <p:tav tm="100000">
                                          <p:val>
                                            <p:strVal val="#ppt_h"/>
                                          </p:val>
                                        </p:tav>
                                      </p:tavLst>
                                    </p:anim>
                                    <p:animEffect transition="in" filter="fade">
                                      <p:cBhvr>
                                        <p:cTn id="43" dur="1000"/>
                                        <p:tgtEl>
                                          <p:spTgt spid="12296"/>
                                        </p:tgtEl>
                                      </p:cBhvr>
                                    </p:animEffec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12297"/>
                                        </p:tgtEl>
                                        <p:attrNameLst>
                                          <p:attrName>style.visibility</p:attrName>
                                        </p:attrNameLst>
                                      </p:cBhvr>
                                      <p:to>
                                        <p:strVal val="visible"/>
                                      </p:to>
                                    </p:set>
                                    <p:animEffect transition="in" filter="wipe(left)">
                                      <p:cBhvr>
                                        <p:cTn id="47" dur="2000"/>
                                        <p:tgtEl>
                                          <p:spTgt spid="1229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2298"/>
                                        </p:tgtEl>
                                        <p:attrNameLst>
                                          <p:attrName>style.visibility</p:attrName>
                                        </p:attrNameLst>
                                      </p:cBhvr>
                                      <p:to>
                                        <p:strVal val="visible"/>
                                      </p:to>
                                    </p:set>
                                    <p:animEffect transition="in" filter="wipe(left)">
                                      <p:cBhvr>
                                        <p:cTn id="52" dur="2000"/>
                                        <p:tgtEl>
                                          <p:spTgt spid="1229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2299"/>
                                        </p:tgtEl>
                                        <p:attrNameLst>
                                          <p:attrName>style.visibility</p:attrName>
                                        </p:attrNameLst>
                                      </p:cBhvr>
                                      <p:to>
                                        <p:strVal val="visible"/>
                                      </p:to>
                                    </p:set>
                                    <p:animEffect transition="in" filter="wipe(left)">
                                      <p:cBhvr>
                                        <p:cTn id="57" dur="2000"/>
                                        <p:tgtEl>
                                          <p:spTgt spid="1229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8" fill="hold" display="0">
                  <p:stCondLst>
                    <p:cond delay="indefinite"/>
                  </p:stCondLst>
                  <p:endCondLst>
                    <p:cond evt="onStopAudio" delay="0">
                      <p:tgtEl>
                        <p:sldTgt/>
                      </p:tgtEl>
                    </p:cond>
                  </p:endCondLst>
                </p:cTn>
                <p:tgtEl>
                  <p:spTgt spid="3"/>
                </p:tgtEl>
              </p:cMediaNode>
            </p:audio>
          </p:childTnLst>
        </p:cTn>
      </p:par>
    </p:tnLst>
    <p:bldLst>
      <p:bldP spid="12294" grpId="0"/>
      <p:bldP spid="12295" grpId="0"/>
      <p:bldP spid="12296" grpId="0"/>
      <p:bldP spid="12297" grpId="0"/>
      <p:bldP spid="12298" grpId="0"/>
      <p:bldP spid="12299"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Arial"/>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3" name="TextBox 12">
            <a:extLst>
              <a:ext uri="{FF2B5EF4-FFF2-40B4-BE49-F238E27FC236}">
                <a16:creationId xmlns:a16="http://schemas.microsoft.com/office/drawing/2014/main" id="{2F54C04A-EB74-4828-8533-ACBF81665906}"/>
              </a:ext>
            </a:extLst>
          </p:cNvPr>
          <p:cNvSpPr txBox="1"/>
          <p:nvPr/>
        </p:nvSpPr>
        <p:spPr>
          <a:xfrm>
            <a:off x="451183" y="844620"/>
            <a:ext cx="8257673" cy="95410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God commands you (</a:t>
            </a:r>
            <a:r>
              <a:rPr kumimoji="0" lang="en-US" sz="2800" b="1" i="1" u="none" strike="noStrike" kern="1200" cap="none" spc="0" normalizeH="0" baseline="0" noProof="0" dirty="0" err="1">
                <a:ln>
                  <a:noFill/>
                </a:ln>
                <a:solidFill>
                  <a:srgbClr val="000000"/>
                </a:solidFill>
                <a:effectLst>
                  <a:glow rad="228600">
                    <a:prstClr val="white">
                      <a:alpha val="40000"/>
                    </a:prstClr>
                  </a:glow>
                </a:effectLst>
                <a:uLnTx/>
                <a:uFillTx/>
                <a:latin typeface="Comic Sans MS" pitchFamily="66" charset="0"/>
                <a:ea typeface="+mn-ea"/>
                <a:cs typeface="Arial"/>
              </a:rPr>
              <a:t>doulos</a:t>
            </a: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 </a:t>
            </a:r>
            <a:b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b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to extend the salvation/kingdom invitation</a:t>
            </a:r>
          </a:p>
        </p:txBody>
      </p:sp>
      <p:sp>
        <p:nvSpPr>
          <p:cNvPr id="10" name="TextBox 9">
            <a:extLst>
              <a:ext uri="{FF2B5EF4-FFF2-40B4-BE49-F238E27FC236}">
                <a16:creationId xmlns:a16="http://schemas.microsoft.com/office/drawing/2014/main" id="{6AA04103-312E-467F-9592-4A6F55BAB65F}"/>
              </a:ext>
            </a:extLst>
          </p:cNvPr>
          <p:cNvSpPr txBox="1"/>
          <p:nvPr/>
        </p:nvSpPr>
        <p:spPr>
          <a:xfrm>
            <a:off x="479258" y="5285448"/>
            <a:ext cx="7750209" cy="1200329"/>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What do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we learn?</a:t>
            </a:r>
          </a:p>
        </p:txBody>
      </p:sp>
      <p:pic>
        <p:nvPicPr>
          <p:cNvPr id="5" name="Picture 4">
            <a:extLst>
              <a:ext uri="{FF2B5EF4-FFF2-40B4-BE49-F238E27FC236}">
                <a16:creationId xmlns:a16="http://schemas.microsoft.com/office/drawing/2014/main" id="{B0744E42-4772-409C-907D-C3E876D4A56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912" b="99823" l="5307" r="89858">
                        <a14:foregroundMark x1="66509" y1="43363" x2="66863" y2="46549"/>
                        <a14:foregroundMark x1="74528" y1="97168" x2="74528" y2="99823"/>
                        <a14:foregroundMark x1="31250" y1="45487" x2="28892" y2="59292"/>
                        <a14:foregroundMark x1="6368" y1="93451" x2="5307" y2="99823"/>
                      </a14:backgroundRemoval>
                    </a14:imgEffect>
                  </a14:imgLayer>
                </a14:imgProps>
              </a:ext>
              <a:ext uri="{28A0092B-C50C-407E-A947-70E740481C1C}">
                <a14:useLocalDpi xmlns:a14="http://schemas.microsoft.com/office/drawing/2010/main" val="0"/>
              </a:ext>
            </a:extLst>
          </a:blip>
          <a:stretch>
            <a:fillRect/>
          </a:stretch>
        </p:blipFill>
        <p:spPr>
          <a:xfrm flipH="1">
            <a:off x="5175922" y="4192798"/>
            <a:ext cx="4000162" cy="2665202"/>
          </a:xfrm>
          <a:prstGeom prst="rect">
            <a:avLst/>
          </a:prstGeom>
          <a:ln>
            <a:noFill/>
          </a:ln>
          <a:effectLst>
            <a:outerShdw blurRad="292100" dist="139700" dir="2700000" algn="tl" rotWithShape="0">
              <a:srgbClr val="333333">
                <a:alpha val="65000"/>
              </a:srgbClr>
            </a:outerShdw>
          </a:effectLst>
        </p:spPr>
      </p:pic>
      <p:pic>
        <p:nvPicPr>
          <p:cNvPr id="7" name="Picture 6">
            <a:extLst>
              <a:ext uri="{FF2B5EF4-FFF2-40B4-BE49-F238E27FC236}">
                <a16:creationId xmlns:a16="http://schemas.microsoft.com/office/drawing/2014/main" id="{6C46E5AF-D1AE-47FC-B5CB-DBFE2A47A7D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9850" b="99499" l="9637" r="94994">
                        <a14:foregroundMark x1="23279" y1="96494" x2="70588" y2="88147"/>
                        <a14:foregroundMark x1="70588" y1="88147" x2="70588" y2="88147"/>
                        <a14:foregroundMark x1="89987" y1="64775" x2="94743" y2="99666"/>
                        <a14:foregroundMark x1="73592" y1="78130" x2="69587" y2="92654"/>
                        <a14:foregroundMark x1="40676" y1="77796" x2="43554" y2="84975"/>
                        <a14:foregroundMark x1="44431" y1="70117" x2="36295" y2="88481"/>
                        <a14:foregroundMark x1="18899" y1="83973" x2="19024" y2="88648"/>
                        <a14:foregroundMark x1="33667" y1="40067" x2="24656" y2="64274"/>
                        <a14:foregroundMark x1="24656" y1="64274" x2="24656" y2="64608"/>
                        <a14:foregroundMark x1="23529" y1="60601" x2="21151" y2="97997"/>
                        <a14:foregroundMark x1="47935" y1="27379" x2="30038" y2="46411"/>
                        <a14:foregroundMark x1="76471" y1="43239" x2="87985" y2="66277"/>
                        <a14:foregroundMark x1="87985" y1="66277" x2="91364" y2="80467"/>
                        <a14:foregroundMark x1="90738" y1="70284" x2="94994" y2="95659"/>
                      </a14:backgroundRemoval>
                    </a14:imgEffect>
                  </a14:imgLayer>
                </a14:imgProps>
              </a:ext>
              <a:ext uri="{28A0092B-C50C-407E-A947-70E740481C1C}">
                <a14:useLocalDpi xmlns:a14="http://schemas.microsoft.com/office/drawing/2010/main" val="0"/>
              </a:ext>
            </a:extLst>
          </a:blip>
          <a:stretch>
            <a:fillRect/>
          </a:stretch>
        </p:blipFill>
        <p:spPr>
          <a:xfrm>
            <a:off x="675906" y="5390760"/>
            <a:ext cx="1957136" cy="1467240"/>
          </a:xfrm>
          <a:prstGeom prst="rect">
            <a:avLst/>
          </a:prstGeom>
          <a:ln>
            <a:noFill/>
          </a:ln>
          <a:effectLst>
            <a:outerShdw blurRad="292100" dist="139700" dir="2700000" algn="tl" rotWithShape="0">
              <a:srgbClr val="333333">
                <a:alpha val="65000"/>
              </a:srgbClr>
            </a:outerShdw>
          </a:effectLst>
        </p:spPr>
      </p:pic>
      <p:sp>
        <p:nvSpPr>
          <p:cNvPr id="9" name="TextBox 8">
            <a:extLst>
              <a:ext uri="{FF2B5EF4-FFF2-40B4-BE49-F238E27FC236}">
                <a16:creationId xmlns:a16="http://schemas.microsoft.com/office/drawing/2014/main" id="{354869F6-D40A-4F29-AEB3-E164E917499D}"/>
              </a:ext>
            </a:extLst>
          </p:cNvPr>
          <p:cNvSpPr txBox="1"/>
          <p:nvPr/>
        </p:nvSpPr>
        <p:spPr>
          <a:xfrm>
            <a:off x="2971799" y="2325231"/>
            <a:ext cx="4419601" cy="224676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Matt. 28:19-20</a:t>
            </a:r>
            <a:b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b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Mark 16:15</a:t>
            </a:r>
            <a:b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b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Luke 24:47</a:t>
            </a:r>
            <a:b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b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John 20:21</a:t>
            </a:r>
            <a:b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b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Acts 1:8</a:t>
            </a:r>
            <a:endPar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endParaRPr>
          </a:p>
        </p:txBody>
      </p:sp>
      <p:sp>
        <p:nvSpPr>
          <p:cNvPr id="11" name="TextBox 10">
            <a:extLst>
              <a:ext uri="{FF2B5EF4-FFF2-40B4-BE49-F238E27FC236}">
                <a16:creationId xmlns:a16="http://schemas.microsoft.com/office/drawing/2014/main" id="{95DB259F-D76A-46E4-8A2B-E3A21CF5B18A}"/>
              </a:ext>
            </a:extLst>
          </p:cNvPr>
          <p:cNvSpPr txBox="1"/>
          <p:nvPr/>
        </p:nvSpPr>
        <p:spPr>
          <a:xfrm>
            <a:off x="2971799" y="1832497"/>
            <a:ext cx="4419601" cy="52322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a:t>
            </a: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Matt. 22:9-10</a:t>
            </a:r>
          </a:p>
        </p:txBody>
      </p:sp>
    </p:spTree>
    <p:custDataLst>
      <p:tags r:id="rId1"/>
    </p:custDataLst>
    <p:extLst>
      <p:ext uri="{BB962C8B-B14F-4D97-AF65-F5344CB8AC3E}">
        <p14:creationId xmlns:p14="http://schemas.microsoft.com/office/powerpoint/2010/main" val="3093797445"/>
      </p:ext>
    </p:extLst>
  </p:cSld>
  <p:clrMapOvr>
    <a:masterClrMapping/>
  </p:clrMapOvr>
  <mc:AlternateContent xmlns:mc="http://schemas.openxmlformats.org/markup-compatibility/2006" xmlns:p14="http://schemas.microsoft.com/office/powerpoint/2010/main">
    <mc:Choice Requires="p14">
      <p:transition spd="slow" p14:dur="39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Arial"/>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3" name="TextBox 12">
            <a:extLst>
              <a:ext uri="{FF2B5EF4-FFF2-40B4-BE49-F238E27FC236}">
                <a16:creationId xmlns:a16="http://schemas.microsoft.com/office/drawing/2014/main" id="{2F54C04A-EB74-4828-8533-ACBF81665906}"/>
              </a:ext>
            </a:extLst>
          </p:cNvPr>
          <p:cNvSpPr txBox="1"/>
          <p:nvPr/>
        </p:nvSpPr>
        <p:spPr>
          <a:xfrm>
            <a:off x="443163" y="848915"/>
            <a:ext cx="8257673" cy="138499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As a believer, </a:t>
            </a:r>
            <a:b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b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you need to </a:t>
            </a:r>
            <a:b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b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keep your garments white!</a:t>
            </a:r>
          </a:p>
        </p:txBody>
      </p:sp>
      <p:sp>
        <p:nvSpPr>
          <p:cNvPr id="10" name="TextBox 9">
            <a:extLst>
              <a:ext uri="{FF2B5EF4-FFF2-40B4-BE49-F238E27FC236}">
                <a16:creationId xmlns:a16="http://schemas.microsoft.com/office/drawing/2014/main" id="{6AA04103-312E-467F-9592-4A6F55BAB65F}"/>
              </a:ext>
            </a:extLst>
          </p:cNvPr>
          <p:cNvSpPr txBox="1"/>
          <p:nvPr/>
        </p:nvSpPr>
        <p:spPr>
          <a:xfrm>
            <a:off x="479258" y="5285448"/>
            <a:ext cx="7750209" cy="1200329"/>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What do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we learn?</a:t>
            </a:r>
          </a:p>
        </p:txBody>
      </p:sp>
      <p:pic>
        <p:nvPicPr>
          <p:cNvPr id="5" name="Picture 4">
            <a:extLst>
              <a:ext uri="{FF2B5EF4-FFF2-40B4-BE49-F238E27FC236}">
                <a16:creationId xmlns:a16="http://schemas.microsoft.com/office/drawing/2014/main" id="{B0744E42-4772-409C-907D-C3E876D4A56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912" b="99823" l="5307" r="89858">
                        <a14:foregroundMark x1="66509" y1="43363" x2="66863" y2="46549"/>
                        <a14:foregroundMark x1="74528" y1="97168" x2="74528" y2="99823"/>
                        <a14:foregroundMark x1="31250" y1="45487" x2="28892" y2="59292"/>
                        <a14:foregroundMark x1="6368" y1="93451" x2="5307" y2="99823"/>
                      </a14:backgroundRemoval>
                    </a14:imgEffect>
                  </a14:imgLayer>
                </a14:imgProps>
              </a:ext>
              <a:ext uri="{28A0092B-C50C-407E-A947-70E740481C1C}">
                <a14:useLocalDpi xmlns:a14="http://schemas.microsoft.com/office/drawing/2010/main" val="0"/>
              </a:ext>
            </a:extLst>
          </a:blip>
          <a:stretch>
            <a:fillRect/>
          </a:stretch>
        </p:blipFill>
        <p:spPr>
          <a:xfrm flipH="1">
            <a:off x="5175922" y="4192798"/>
            <a:ext cx="4000162" cy="2665202"/>
          </a:xfrm>
          <a:prstGeom prst="rect">
            <a:avLst/>
          </a:prstGeom>
          <a:ln>
            <a:noFill/>
          </a:ln>
          <a:effectLst>
            <a:outerShdw blurRad="292100" dist="139700" dir="2700000" algn="tl" rotWithShape="0">
              <a:srgbClr val="333333">
                <a:alpha val="65000"/>
              </a:srgbClr>
            </a:outerShdw>
          </a:effectLst>
        </p:spPr>
      </p:pic>
      <p:pic>
        <p:nvPicPr>
          <p:cNvPr id="7" name="Picture 6">
            <a:extLst>
              <a:ext uri="{FF2B5EF4-FFF2-40B4-BE49-F238E27FC236}">
                <a16:creationId xmlns:a16="http://schemas.microsoft.com/office/drawing/2014/main" id="{6C46E5AF-D1AE-47FC-B5CB-DBFE2A47A7D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9850" b="99499" l="9637" r="94994">
                        <a14:foregroundMark x1="23279" y1="96494" x2="70588" y2="88147"/>
                        <a14:foregroundMark x1="70588" y1="88147" x2="70588" y2="88147"/>
                        <a14:foregroundMark x1="89987" y1="64775" x2="94743" y2="99666"/>
                        <a14:foregroundMark x1="73592" y1="78130" x2="69587" y2="92654"/>
                        <a14:foregroundMark x1="40676" y1="77796" x2="43554" y2="84975"/>
                        <a14:foregroundMark x1="44431" y1="70117" x2="36295" y2="88481"/>
                        <a14:foregroundMark x1="18899" y1="83973" x2="19024" y2="88648"/>
                        <a14:foregroundMark x1="33667" y1="40067" x2="24656" y2="64274"/>
                        <a14:foregroundMark x1="24656" y1="64274" x2="24656" y2="64608"/>
                        <a14:foregroundMark x1="23529" y1="60601" x2="21151" y2="97997"/>
                        <a14:foregroundMark x1="47935" y1="27379" x2="30038" y2="46411"/>
                        <a14:foregroundMark x1="76471" y1="43239" x2="87985" y2="66277"/>
                        <a14:foregroundMark x1="87985" y1="66277" x2="91364" y2="80467"/>
                        <a14:foregroundMark x1="90738" y1="70284" x2="94994" y2="95659"/>
                      </a14:backgroundRemoval>
                    </a14:imgEffect>
                  </a14:imgLayer>
                </a14:imgProps>
              </a:ext>
              <a:ext uri="{28A0092B-C50C-407E-A947-70E740481C1C}">
                <a14:useLocalDpi xmlns:a14="http://schemas.microsoft.com/office/drawing/2010/main" val="0"/>
              </a:ext>
            </a:extLst>
          </a:blip>
          <a:stretch>
            <a:fillRect/>
          </a:stretch>
        </p:blipFill>
        <p:spPr>
          <a:xfrm>
            <a:off x="675906" y="5390760"/>
            <a:ext cx="1957136" cy="1467240"/>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319417632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9E0C91A1-0206-4F8E-85D1-3D9B309806F6}"/>
  <p:tag name="GENSWF_ADVANCE_TIME" val="13.855"/>
</p:tagLst>
</file>

<file path=ppt/tags/tag10.xml><?xml version="1.0" encoding="utf-8"?>
<p:tagLst xmlns:a="http://schemas.openxmlformats.org/drawingml/2006/main" xmlns:r="http://schemas.openxmlformats.org/officeDocument/2006/relationships" xmlns:p="http://schemas.openxmlformats.org/presentationml/2006/main">
  <p:tag name="ISPRING_SLIDE_ID_2" val="{E0DE3596-B5F1-404A-BC1C-03B92F62DB15}"/>
  <p:tag name="GENSWF_ADVANCE_TIME" val="53.106"/>
  <p:tag name="TIMING" val="|16.48|2.566|5.753|9.119|8.254"/>
  <p:tag name="ISPRING_CUSTOM_TIMING_USED" val="1"/>
</p:tagLst>
</file>

<file path=ppt/tags/tag1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5E7095A3-3132-4B7D-9392-81A6FA77844F}"/>
  <p:tag name="GENSWF_ADVANCE_TIME" val="53.505"/>
  <p:tag name="TIMING" val="|18.957"/>
</p:tagLst>
</file>

<file path=ppt/tags/tag12.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44206CB5-826A-413F-9F9D-2824407CAD20}"/>
  <p:tag name="GENSWF_ADVANCE_TIME" val="6.988"/>
</p:tagLst>
</file>

<file path=ppt/tags/tag13.xml><?xml version="1.0" encoding="utf-8"?>
<p:tagLst xmlns:a="http://schemas.openxmlformats.org/drawingml/2006/main" xmlns:r="http://schemas.openxmlformats.org/officeDocument/2006/relationships" xmlns:p="http://schemas.openxmlformats.org/presentationml/2006/main">
  <p:tag name="ISPRING_SLIDE_ID_2" val="{29D145BC-8787-4F8D-AB99-E7CF52A674B0}"/>
  <p:tag name="GENSWF_ADVANCE_TIME" val="100.754"/>
  <p:tag name="TIMING" val="|25.387|24.268"/>
  <p:tag name="ISPRING_CUSTOM_TIMING_USED" val="1"/>
</p:tagLst>
</file>

<file path=ppt/tags/tag2.xml><?xml version="1.0" encoding="utf-8"?>
<p:tagLst xmlns:a="http://schemas.openxmlformats.org/drawingml/2006/main" xmlns:r="http://schemas.openxmlformats.org/officeDocument/2006/relationships" xmlns:p="http://schemas.openxmlformats.org/presentationml/2006/main">
  <p:tag name="ISPRING_SLIDE_ID_2" val="{9380C2AD-93A2-4785-9862-F00D43ED400D}"/>
  <p:tag name="GENSWF_ADVANCE_TIME" val="63.774"/>
  <p:tag name="TIMING" val="|42.884"/>
  <p:tag name="ISPRING_CUSTOM_TIMING_USED" val="1"/>
</p:tagLst>
</file>

<file path=ppt/tags/tag3.xml><?xml version="1.0" encoding="utf-8"?>
<p:tagLst xmlns:a="http://schemas.openxmlformats.org/drawingml/2006/main" xmlns:r="http://schemas.openxmlformats.org/officeDocument/2006/relationships" xmlns:p="http://schemas.openxmlformats.org/presentationml/2006/main">
  <p:tag name="ISPRING_SLIDE_ID_2" val="{A05CB32A-E8B1-423E-97BB-A260D26814E6}"/>
  <p:tag name="GENSWF_ADVANCE_TIME" val="355.484"/>
  <p:tag name="TIMING" val="|37.011|75.939|50.143|54.14"/>
  <p:tag name="ISPRING_CUSTOM_TIMING_USED" val="1"/>
</p:tagLst>
</file>

<file path=ppt/tags/tag4.xml><?xml version="1.0" encoding="utf-8"?>
<p:tagLst xmlns:a="http://schemas.openxmlformats.org/drawingml/2006/main" xmlns:r="http://schemas.openxmlformats.org/officeDocument/2006/relationships" xmlns:p="http://schemas.openxmlformats.org/presentationml/2006/main">
  <p:tag name="ISPRING_SLIDE_ID_2" val="{2CCC152E-B584-4B24-A439-670247DDDD0B}"/>
  <p:tag name="GENSWF_ADVANCE_TIME" val="200.659"/>
  <p:tag name="TIMING" val="|43.346|18.202|5.045|4.425|84.156|15.385"/>
  <p:tag name="ISPRING_CUSTOM_TIMING_USED" val="1"/>
</p:tagLst>
</file>

<file path=ppt/tags/tag5.xml><?xml version="1.0" encoding="utf-8"?>
<p:tagLst xmlns:a="http://schemas.openxmlformats.org/drawingml/2006/main" xmlns:r="http://schemas.openxmlformats.org/officeDocument/2006/relationships" xmlns:p="http://schemas.openxmlformats.org/presentationml/2006/main">
  <p:tag name="ISPRING_SLIDE_ID_2" val="{BA23CCE7-7C0D-4A49-9097-1D6D1B4ABB41}"/>
  <p:tag name="GENSWF_ADVANCE_TIME" val="513.797"/>
  <p:tag name="TIMING" val="|82.151|6.783|55.139|11.375|7.297|62.516|9.064|37.733|61.614|8.793|38.917|63.071|10.264"/>
  <p:tag name="ISPRING_CUSTOM_TIMING_USED" val="1"/>
</p:tagLst>
</file>

<file path=ppt/tags/tag6.xml><?xml version="1.0" encoding="utf-8"?>
<p:tagLst xmlns:a="http://schemas.openxmlformats.org/drawingml/2006/main" xmlns:r="http://schemas.openxmlformats.org/officeDocument/2006/relationships" xmlns:p="http://schemas.openxmlformats.org/presentationml/2006/main">
  <p:tag name="ISPRING_SLIDE_ID_2" val="{78EB4EE8-9F69-4F34-B077-83513D1AE94A}"/>
  <p:tag name="GENSWF_ADVANCE_TIME" val="117.657"/>
  <p:tag name="ISPRING_CUSTOM_TIMING_USED" val="1"/>
</p:tagLst>
</file>

<file path=ppt/tags/tag7.xml><?xml version="1.0" encoding="utf-8"?>
<p:tagLst xmlns:a="http://schemas.openxmlformats.org/drawingml/2006/main" xmlns:r="http://schemas.openxmlformats.org/officeDocument/2006/relationships" xmlns:p="http://schemas.openxmlformats.org/presentationml/2006/main">
  <p:tag name="ISPRING_SLIDE_ID_2" val="{C1F6C9F3-1268-42F7-8E71-4E07A56CFCAB}"/>
  <p:tag name="GENSWF_ADVANCE_TIME" val="162.948"/>
  <p:tag name="TIMING" val="|50.058|51.155|39.081|7.934"/>
  <p:tag name="ISPRING_CUSTOM_TIMING_USED" val="1"/>
</p:tagLst>
</file>

<file path=ppt/tags/tag8.xml><?xml version="1.0" encoding="utf-8"?>
<p:tagLst xmlns:a="http://schemas.openxmlformats.org/drawingml/2006/main" xmlns:r="http://schemas.openxmlformats.org/officeDocument/2006/relationships" xmlns:p="http://schemas.openxmlformats.org/presentationml/2006/main">
  <p:tag name="ISPRING_SLIDE_ID_2" val="{64AF91F6-C10C-4F66-A82E-87A780D586A5}"/>
  <p:tag name="GENSWF_ADVANCE_TIME" val="363.642"/>
  <p:tag name="TIMING" val="|9.689|35.562|26.408|36.352|124.502|76.176"/>
  <p:tag name="ISPRING_CUSTOM_TIMING_USED" val="1"/>
</p:tagLst>
</file>

<file path=ppt/tags/tag9.xml><?xml version="1.0" encoding="utf-8"?>
<p:tagLst xmlns:a="http://schemas.openxmlformats.org/drawingml/2006/main" xmlns:r="http://schemas.openxmlformats.org/officeDocument/2006/relationships" xmlns:p="http://schemas.openxmlformats.org/presentationml/2006/main">
  <p:tag name="ISPRING_SLIDE_ID_2" val="{268E9FC2-7D4D-4628-AE39-58CC24C0FA68}"/>
  <p:tag name="GENSWF_ADVANCE_TIME" val="255.455"/>
  <p:tag name="TIMING" val="|78.849|49.431|11.532|19.968|10.752|33.407|16.12"/>
  <p:tag name="ISPRING_CUSTOM_TIMING_USED" val="1"/>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2E142A2C-CD16-42D6-873A-C26D2A0506FA}" vid="{1BDDFF52-6CD6-40A5-AB3C-68EB2F1E4D0A}"/>
    </a:ext>
  </a:extLst>
</a:theme>
</file>

<file path=ppt/theme/theme23.xml><?xml version="1.0" encoding="utf-8"?>
<a:theme xmlns:a="http://schemas.openxmlformats.org/drawingml/2006/main" name="12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Office Theme</Template>
  <TotalTime>6083</TotalTime>
  <Words>14622</Words>
  <Application>Microsoft Macintosh PowerPoint</Application>
  <PresentationFormat>On-screen Show (4:3)</PresentationFormat>
  <Paragraphs>924</Paragraphs>
  <Slides>127</Slides>
  <Notes>104</Notes>
  <HiddenSlides>0</HiddenSlides>
  <MMClips>1</MMClips>
  <ScaleCrop>false</ScaleCrop>
  <HeadingPairs>
    <vt:vector size="6" baseType="variant">
      <vt:variant>
        <vt:lpstr>Fonts Used</vt:lpstr>
      </vt:variant>
      <vt:variant>
        <vt:i4>18</vt:i4>
      </vt:variant>
      <vt:variant>
        <vt:lpstr>Theme</vt:lpstr>
      </vt:variant>
      <vt:variant>
        <vt:i4>31</vt:i4>
      </vt:variant>
      <vt:variant>
        <vt:lpstr>Slide Titles</vt:lpstr>
      </vt:variant>
      <vt:variant>
        <vt:i4>127</vt:i4>
      </vt:variant>
    </vt:vector>
  </HeadingPairs>
  <TitlesOfParts>
    <vt:vector size="176" baseType="lpstr">
      <vt:lpstr>ＭＳ Ｐゴシック</vt:lpstr>
      <vt:lpstr>Times</vt:lpstr>
      <vt:lpstr>Accordance</vt:lpstr>
      <vt:lpstr>Arial</vt:lpstr>
      <vt:lpstr>Arial Black</vt:lpstr>
      <vt:lpstr>Avenir Black</vt:lpstr>
      <vt:lpstr>Calibri</vt:lpstr>
      <vt:lpstr>Calibri Light</vt:lpstr>
      <vt:lpstr>Capitals</vt:lpstr>
      <vt:lpstr>Comic Sans MS</vt:lpstr>
      <vt:lpstr>Geneva</vt:lpstr>
      <vt:lpstr>Helena</vt:lpstr>
      <vt:lpstr>Helvetica</vt:lpstr>
      <vt:lpstr>Helvetica Neue</vt:lpstr>
      <vt:lpstr>Lucida Grande</vt:lpstr>
      <vt:lpstr>Tahoma</vt:lpstr>
      <vt:lpstr>Times New Roman</vt:lpstr>
      <vt:lpstr>Wingdings</vt:lpstr>
      <vt:lpstr>Office Theme</vt:lpstr>
      <vt:lpstr>1_Office Theme</vt:lpstr>
      <vt:lpstr>3_Orbit</vt:lpstr>
      <vt:lpstr>Default Design</vt:lpstr>
      <vt:lpstr>11_Office Theme</vt:lpstr>
      <vt:lpstr>2_Office Theme</vt:lpstr>
      <vt:lpstr>49_Blank Presentation</vt:lpstr>
      <vt:lpstr>3_Office Theme</vt:lpstr>
      <vt:lpstr>2_Default Design</vt:lpstr>
      <vt:lpstr>3_Mountain</vt:lpstr>
      <vt:lpstr>1_Ribbons</vt:lpstr>
      <vt:lpstr>Fireball</vt:lpstr>
      <vt:lpstr>2_Bar Code</vt:lpstr>
      <vt:lpstr>6_Beam</vt:lpstr>
      <vt:lpstr>1_Bar Code</vt:lpstr>
      <vt:lpstr>Curtain Call</vt:lpstr>
      <vt:lpstr>Ribbons</vt:lpstr>
      <vt:lpstr>1_Beam</vt:lpstr>
      <vt:lpstr>Beam</vt:lpstr>
      <vt:lpstr>18_Default Design</vt:lpstr>
      <vt:lpstr>24_Blank Presentation</vt:lpstr>
      <vt:lpstr>16_Office Theme</vt:lpstr>
      <vt:lpstr>12_Office Theme</vt:lpstr>
      <vt:lpstr>51_Blank Presentation</vt:lpstr>
      <vt:lpstr>4_Office Theme</vt:lpstr>
      <vt:lpstr>1_Default Design</vt:lpstr>
      <vt:lpstr>Blank Presentation</vt:lpstr>
      <vt:lpstr>3_Default Design</vt:lpstr>
      <vt:lpstr>4_Default Design</vt:lpstr>
      <vt:lpstr>50_Blank Presentation</vt:lpstr>
      <vt:lpstr>5_Default Design</vt:lpstr>
      <vt:lpstr>PowerPoint Presentation</vt:lpstr>
      <vt:lpstr>Pentecost Outline</vt:lpstr>
      <vt:lpstr>Increasing Polarization</vt:lpstr>
      <vt:lpstr>Great Periods in the Life of Christ</vt:lpstr>
      <vt:lpstr>PowerPoint Presentation</vt:lpstr>
      <vt:lpstr>Two 70-Year Exiles</vt:lpstr>
      <vt:lpstr>Chapter 9 Outline</vt:lpstr>
      <vt:lpstr>The 70-Year Exile</vt:lpstr>
      <vt:lpstr>Daniel's 70 Weeks  (Dan. 9:24-27)</vt:lpstr>
      <vt:lpstr>Before the Curtain Closes (9:24 NLT)</vt:lpstr>
      <vt:lpstr>Times of the Gentiles (Luke 21:24)</vt:lpstr>
      <vt:lpstr>Daniel 9:25-27 (NLT)</vt:lpstr>
      <vt:lpstr>An Astonishing Prediction!</vt:lpstr>
      <vt:lpstr>Determinations of the Seventy Weeks</vt:lpstr>
      <vt:lpstr>Determinations of the Seventy Weeks</vt:lpstr>
      <vt:lpstr>An Ominous Day:  Luke 19:41-42 NAU</vt:lpstr>
      <vt:lpstr>An Ominous Day:  Luke 19:43-44 NAU</vt:lpstr>
      <vt:lpstr>John 12 Events</vt:lpstr>
      <vt:lpstr>PowerPoint Presentation</vt:lpstr>
      <vt:lpstr>Jerusalem During the Ministry of Jesus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Palm Sunday</vt:lpstr>
      <vt:lpstr>Palm Sunday</vt:lpstr>
      <vt:lpstr>Palms to Cross</vt:lpstr>
      <vt:lpstr>Triumphant Entry</vt:lpstr>
      <vt:lpstr>Triumphal Entry</vt:lpstr>
      <vt:lpstr>Triumphant Entry</vt:lpstr>
      <vt:lpstr>The Spirit Leaves &amp; Returns</vt:lpstr>
      <vt:lpstr>Palms to Palms</vt:lpstr>
      <vt:lpstr>What's so good about Good Friday?</vt:lpstr>
      <vt:lpstr>How is Christ's death better than any sacrifice?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PowerPoint Presentation</vt:lpstr>
      <vt:lpstr>"But despite all the miraculous signs Jesus had done, most of the people still did not believe in him. 38This is exactly what Isaiah the prophet had predicted…"  (John 12:37-38a NLT).</vt:lpstr>
      <vt:lpstr>"But the people couldn’t believe, for as Isaiah also said…"  (John 12:39 NLT).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 Silver Denarius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What’s Most Important?</vt:lpstr>
      <vt:lpstr>The most important thing is to enjoy your life— it's all that matters  —Audrey Hepburn—</vt:lpstr>
      <vt:lpstr>"Happiness is most important"</vt:lpstr>
      <vt:lpstr>What’s Most Important?</vt:lpstr>
      <vt:lpstr>Our Vision</vt:lpstr>
      <vt:lpstr>PowerPoint Presentation</vt:lpstr>
      <vt:lpstr>PowerPoint Presentation</vt:lpstr>
      <vt:lpstr>PowerPoint Presentation</vt:lpstr>
      <vt:lpstr>The Widow's Mites</vt:lpstr>
      <vt:lpstr>The Widow's Mites</vt:lpstr>
      <vt:lpstr>The Widow's Mites</vt:lpstr>
      <vt:lpstr>The Widow's Mites</vt:lpstr>
      <vt:lpstr>What is in your hand?</vt:lpstr>
      <vt:lpstr>Black</vt:lpstr>
      <vt:lpstr>Life of Christ link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Sarah Heal</dc:creator>
  <cp:lastModifiedBy>Rick Griffith</cp:lastModifiedBy>
  <cp:revision>74</cp:revision>
  <dcterms:created xsi:type="dcterms:W3CDTF">2018-02-05T03:13:19Z</dcterms:created>
  <dcterms:modified xsi:type="dcterms:W3CDTF">2025-03-25T17:18:02Z</dcterms:modified>
</cp:coreProperties>
</file>