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tags/tag5.xml" ContentType="application/vnd.openxmlformats-officedocument.presentationml.tags+xml"/>
  <Override PartName="/ppt/notesSlides/notesSlide65.xml" ContentType="application/vnd.openxmlformats-officedocument.presentationml.notesSlide+xml"/>
  <Override PartName="/ppt/tags/tag6.xml" ContentType="application/vnd.openxmlformats-officedocument.presentationml.tags+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tags/tag9.xml" ContentType="application/vnd.openxmlformats-officedocument.presentationml.tags+xml"/>
  <Override PartName="/ppt/notesSlides/notesSlide69.xml" ContentType="application/vnd.openxmlformats-officedocument.presentationml.notesSlide+xml"/>
  <Override PartName="/ppt/tags/tag10.xml" ContentType="application/vnd.openxmlformats-officedocument.presentationml.tags+xml"/>
  <Override PartName="/ppt/notesSlides/notesSlide70.xml" ContentType="application/vnd.openxmlformats-officedocument.presentationml.notesSlide+xml"/>
  <Override PartName="/ppt/tags/tag11.xml" ContentType="application/vnd.openxmlformats-officedocument.presentationml.tags+xml"/>
  <Override PartName="/ppt/notesSlides/notesSlide71.xml" ContentType="application/vnd.openxmlformats-officedocument.presentationml.notesSlide+xml"/>
  <Override PartName="/ppt/tags/tag12.xml" ContentType="application/vnd.openxmlformats-officedocument.presentationml.tags+xml"/>
  <Override PartName="/ppt/notesSlides/notesSlide72.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tags/tag14.xml" ContentType="application/vnd.openxmlformats-officedocument.presentationml.tags+xml"/>
  <Override PartName="/ppt/notesSlides/notesSlide74.xml" ContentType="application/vnd.openxmlformats-officedocument.presentationml.notesSlide+xml"/>
  <Override PartName="/ppt/tags/tag15.xml" ContentType="application/vnd.openxmlformats-officedocument.presentationml.tags+xml"/>
  <Override PartName="/ppt/notesSlides/notesSlide75.xml" ContentType="application/vnd.openxmlformats-officedocument.presentationml.notesSlide+xml"/>
  <Override PartName="/ppt/tags/tag16.xml" ContentType="application/vnd.openxmlformats-officedocument.presentationml.tags+xml"/>
  <Override PartName="/ppt/notesSlides/notesSlide76.xml" ContentType="application/vnd.openxmlformats-officedocument.presentationml.notesSlide+xml"/>
  <Override PartName="/ppt/tags/tag17.xml" ContentType="application/vnd.openxmlformats-officedocument.presentationml.tags+xml"/>
  <Override PartName="/ppt/notesSlides/notesSlide77.xml" ContentType="application/vnd.openxmlformats-officedocument.presentationml.notesSlide+xml"/>
  <Override PartName="/ppt/tags/tag18.xml" ContentType="application/vnd.openxmlformats-officedocument.presentationml.tags+xml"/>
  <Override PartName="/ppt/notesSlides/notesSlide78.xml" ContentType="application/vnd.openxmlformats-officedocument.presentationml.notesSlide+xml"/>
  <Override PartName="/ppt/tags/tag19.xml" ContentType="application/vnd.openxmlformats-officedocument.presentationml.tags+xml"/>
  <Override PartName="/ppt/notesSlides/notesSlide79.xml" ContentType="application/vnd.openxmlformats-officedocument.presentationml.notesSlide+xml"/>
  <Override PartName="/ppt/tags/tag20.xml" ContentType="application/vnd.openxmlformats-officedocument.presentationml.tags+xml"/>
  <Override PartName="/ppt/notesSlides/notesSlide80.xml" ContentType="application/vnd.openxmlformats-officedocument.presentationml.notesSlide+xml"/>
  <Override PartName="/ppt/tags/tag21.xml" ContentType="application/vnd.openxmlformats-officedocument.presentationml.tags+xml"/>
  <Override PartName="/ppt/notesSlides/notesSlide81.xml" ContentType="application/vnd.openxmlformats-officedocument.presentationml.notesSlide+xml"/>
  <Override PartName="/ppt/tags/tag22.xml" ContentType="application/vnd.openxmlformats-officedocument.presentationml.tags+xml"/>
  <Override PartName="/ppt/notesSlides/notesSlide82.xml" ContentType="application/vnd.openxmlformats-officedocument.presentationml.notesSlide+xml"/>
  <Override PartName="/ppt/tags/tag23.xml" ContentType="application/vnd.openxmlformats-officedocument.presentationml.tags+xml"/>
  <Override PartName="/ppt/notesSlides/notesSlide83.xml" ContentType="application/vnd.openxmlformats-officedocument.presentationml.notesSlide+xml"/>
  <Override PartName="/ppt/tags/tag24.xml" ContentType="application/vnd.openxmlformats-officedocument.presentationml.tags+xml"/>
  <Override PartName="/ppt/notesSlides/notesSlide84.xml" ContentType="application/vnd.openxmlformats-officedocument.presentationml.notesSlide+xml"/>
  <Override PartName="/ppt/tags/tag25.xml" ContentType="application/vnd.openxmlformats-officedocument.presentationml.tags+xml"/>
  <Override PartName="/ppt/notesSlides/notesSlide85.xml" ContentType="application/vnd.openxmlformats-officedocument.presentationml.notesSlide+xml"/>
  <Override PartName="/ppt/tags/tag26.xml" ContentType="application/vnd.openxmlformats-officedocument.presentationml.tags+xml"/>
  <Override PartName="/ppt/notesSlides/notesSlide86.xml" ContentType="application/vnd.openxmlformats-officedocument.presentationml.notesSlide+xml"/>
  <Override PartName="/ppt/tags/tag27.xml" ContentType="application/vnd.openxmlformats-officedocument.presentationml.tags+xml"/>
  <Override PartName="/ppt/notesSlides/notesSlide87.xml" ContentType="application/vnd.openxmlformats-officedocument.presentationml.notesSlide+xml"/>
  <Override PartName="/ppt/tags/tag28.xml" ContentType="application/vnd.openxmlformats-officedocument.presentationml.tags+xml"/>
  <Override PartName="/ppt/notesSlides/notesSlide88.xml" ContentType="application/vnd.openxmlformats-officedocument.presentationml.notesSlide+xml"/>
  <Override PartName="/ppt/tags/tag29.xml" ContentType="application/vnd.openxmlformats-officedocument.presentationml.tags+xml"/>
  <Override PartName="/ppt/notesSlides/notesSlide89.xml" ContentType="application/vnd.openxmlformats-officedocument.presentationml.notesSlide+xml"/>
  <Override PartName="/ppt/tags/tag30.xml" ContentType="application/vnd.openxmlformats-officedocument.presentationml.tags+xml"/>
  <Override PartName="/ppt/notesSlides/notesSlide90.xml" ContentType="application/vnd.openxmlformats-officedocument.presentationml.notesSlide+xml"/>
  <Override PartName="/ppt/tags/tag31.xml" ContentType="application/vnd.openxmlformats-officedocument.presentationml.tags+xml"/>
  <Override PartName="/ppt/notesSlides/notesSlide91.xml" ContentType="application/vnd.openxmlformats-officedocument.presentationml.notesSlide+xml"/>
  <Override PartName="/ppt/tags/tag32.xml" ContentType="application/vnd.openxmlformats-officedocument.presentationml.tags+xml"/>
  <Override PartName="/ppt/notesSlides/notesSlide92.xml" ContentType="application/vnd.openxmlformats-officedocument.presentationml.notesSlide+xml"/>
  <Override PartName="/ppt/tags/tag33.xml" ContentType="application/vnd.openxmlformats-officedocument.presentationml.tags+xml"/>
  <Override PartName="/ppt/notesSlides/notesSlide93.xml" ContentType="application/vnd.openxmlformats-officedocument.presentationml.notesSlide+xml"/>
  <Override PartName="/ppt/tags/tag34.xml" ContentType="application/vnd.openxmlformats-officedocument.presentationml.tags+xml"/>
  <Override PartName="/ppt/notesSlides/notesSlide94.xml" ContentType="application/vnd.openxmlformats-officedocument.presentationml.notesSlide+xml"/>
  <Override PartName="/ppt/tags/tag35.xml" ContentType="application/vnd.openxmlformats-officedocument.presentationml.tags+xml"/>
  <Override PartName="/ppt/notesSlides/notesSlide95.xml" ContentType="application/vnd.openxmlformats-officedocument.presentationml.notesSlide+xml"/>
  <Override PartName="/ppt/tags/tag36.xml" ContentType="application/vnd.openxmlformats-officedocument.presentationml.tags+xml"/>
  <Override PartName="/ppt/notesSlides/notesSlide96.xml" ContentType="application/vnd.openxmlformats-officedocument.presentationml.notesSlide+xml"/>
  <Override PartName="/ppt/tags/tag37.xml" ContentType="application/vnd.openxmlformats-officedocument.presentationml.tags+xml"/>
  <Override PartName="/ppt/notesSlides/notesSlide97.xml" ContentType="application/vnd.openxmlformats-officedocument.presentationml.notesSlide+xml"/>
  <Override PartName="/ppt/tags/tag38.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71" r:id="rId11"/>
    <p:sldMasterId id="2147483783" r:id="rId12"/>
    <p:sldMasterId id="2147483796" r:id="rId13"/>
    <p:sldMasterId id="2147483808" r:id="rId14"/>
    <p:sldMasterId id="2147483831" r:id="rId15"/>
    <p:sldMasterId id="2147483857" r:id="rId16"/>
    <p:sldMasterId id="2147483869" r:id="rId17"/>
    <p:sldMasterId id="2147483882" r:id="rId18"/>
    <p:sldMasterId id="2147483895" r:id="rId19"/>
    <p:sldMasterId id="2147483909" r:id="rId20"/>
    <p:sldMasterId id="2147483921" r:id="rId21"/>
    <p:sldMasterId id="2147483923" r:id="rId22"/>
    <p:sldMasterId id="2147483935" r:id="rId23"/>
    <p:sldMasterId id="2147483947" r:id="rId24"/>
    <p:sldMasterId id="2147483959" r:id="rId25"/>
    <p:sldMasterId id="2147483971" r:id="rId26"/>
    <p:sldMasterId id="2147483973" r:id="rId27"/>
  </p:sldMasterIdLst>
  <p:notesMasterIdLst>
    <p:notesMasterId r:id="rId222"/>
  </p:notesMasterIdLst>
  <p:sldIdLst>
    <p:sldId id="256" r:id="rId28"/>
    <p:sldId id="5338" r:id="rId29"/>
    <p:sldId id="5339" r:id="rId30"/>
    <p:sldId id="5413" r:id="rId31"/>
    <p:sldId id="257" r:id="rId32"/>
    <p:sldId id="5612" r:id="rId33"/>
    <p:sldId id="258" r:id="rId34"/>
    <p:sldId id="259" r:id="rId35"/>
    <p:sldId id="260" r:id="rId36"/>
    <p:sldId id="261" r:id="rId37"/>
    <p:sldId id="433" r:id="rId38"/>
    <p:sldId id="1182" r:id="rId39"/>
    <p:sldId id="1185" r:id="rId40"/>
    <p:sldId id="1183" r:id="rId41"/>
    <p:sldId id="1184" r:id="rId42"/>
    <p:sldId id="296"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262" r:id="rId93"/>
    <p:sldId id="5572" r:id="rId94"/>
    <p:sldId id="5573" r:id="rId95"/>
    <p:sldId id="5574" r:id="rId96"/>
    <p:sldId id="5575" r:id="rId97"/>
    <p:sldId id="5576" r:id="rId98"/>
    <p:sldId id="5577" r:id="rId99"/>
    <p:sldId id="5578" r:id="rId100"/>
    <p:sldId id="5579" r:id="rId101"/>
    <p:sldId id="5580" r:id="rId102"/>
    <p:sldId id="5581" r:id="rId103"/>
    <p:sldId id="5582" r:id="rId104"/>
    <p:sldId id="5583" r:id="rId105"/>
    <p:sldId id="5584" r:id="rId106"/>
    <p:sldId id="5585" r:id="rId107"/>
    <p:sldId id="5586" r:id="rId108"/>
    <p:sldId id="5587" r:id="rId109"/>
    <p:sldId id="5588" r:id="rId110"/>
    <p:sldId id="5589" r:id="rId111"/>
    <p:sldId id="5590" r:id="rId112"/>
    <p:sldId id="5591" r:id="rId113"/>
    <p:sldId id="5592" r:id="rId114"/>
    <p:sldId id="5593" r:id="rId115"/>
    <p:sldId id="5594" r:id="rId116"/>
    <p:sldId id="5595" r:id="rId117"/>
    <p:sldId id="331" r:id="rId118"/>
    <p:sldId id="5596" r:id="rId119"/>
    <p:sldId id="5597" r:id="rId120"/>
    <p:sldId id="5598" r:id="rId121"/>
    <p:sldId id="5609" r:id="rId122"/>
    <p:sldId id="5600" r:id="rId123"/>
    <p:sldId id="5601" r:id="rId124"/>
    <p:sldId id="5602" r:id="rId125"/>
    <p:sldId id="5603" r:id="rId126"/>
    <p:sldId id="5604" r:id="rId127"/>
    <p:sldId id="5605" r:id="rId128"/>
    <p:sldId id="5606" r:id="rId129"/>
    <p:sldId id="5607" r:id="rId130"/>
    <p:sldId id="5608" r:id="rId131"/>
    <p:sldId id="5610" r:id="rId132"/>
    <p:sldId id="263" r:id="rId133"/>
    <p:sldId id="264" r:id="rId134"/>
    <p:sldId id="265" r:id="rId135"/>
    <p:sldId id="275" r:id="rId136"/>
    <p:sldId id="329" r:id="rId137"/>
    <p:sldId id="330" r:id="rId138"/>
    <p:sldId id="5409" r:id="rId139"/>
    <p:sldId id="332" r:id="rId140"/>
    <p:sldId id="333" r:id="rId141"/>
    <p:sldId id="334" r:id="rId142"/>
    <p:sldId id="335" r:id="rId143"/>
    <p:sldId id="336" r:id="rId144"/>
    <p:sldId id="337" r:id="rId145"/>
    <p:sldId id="338" r:id="rId146"/>
    <p:sldId id="339" r:id="rId147"/>
    <p:sldId id="5613" r:id="rId148"/>
    <p:sldId id="341" r:id="rId149"/>
    <p:sldId id="5611" r:id="rId150"/>
    <p:sldId id="343" r:id="rId151"/>
    <p:sldId id="344" r:id="rId152"/>
    <p:sldId id="345" r:id="rId153"/>
    <p:sldId id="346" r:id="rId154"/>
    <p:sldId id="347" r:id="rId155"/>
    <p:sldId id="348" r:id="rId156"/>
    <p:sldId id="349" r:id="rId157"/>
    <p:sldId id="350" r:id="rId158"/>
    <p:sldId id="351" r:id="rId159"/>
    <p:sldId id="352" r:id="rId160"/>
    <p:sldId id="353" r:id="rId161"/>
    <p:sldId id="354" r:id="rId162"/>
    <p:sldId id="355" r:id="rId163"/>
    <p:sldId id="356" r:id="rId164"/>
    <p:sldId id="357" r:id="rId165"/>
    <p:sldId id="358" r:id="rId166"/>
    <p:sldId id="276" r:id="rId167"/>
    <p:sldId id="359" r:id="rId168"/>
    <p:sldId id="360" r:id="rId169"/>
    <p:sldId id="361" r:id="rId170"/>
    <p:sldId id="362" r:id="rId171"/>
    <p:sldId id="363" r:id="rId172"/>
    <p:sldId id="364" r:id="rId173"/>
    <p:sldId id="365" r:id="rId174"/>
    <p:sldId id="366" r:id="rId175"/>
    <p:sldId id="367" r:id="rId176"/>
    <p:sldId id="368" r:id="rId177"/>
    <p:sldId id="852" r:id="rId178"/>
    <p:sldId id="370" r:id="rId179"/>
    <p:sldId id="371" r:id="rId180"/>
    <p:sldId id="372" r:id="rId181"/>
    <p:sldId id="856" r:id="rId182"/>
    <p:sldId id="374" r:id="rId183"/>
    <p:sldId id="375" r:id="rId184"/>
    <p:sldId id="376" r:id="rId185"/>
    <p:sldId id="377" r:id="rId186"/>
    <p:sldId id="378" r:id="rId187"/>
    <p:sldId id="379" r:id="rId188"/>
    <p:sldId id="380" r:id="rId189"/>
    <p:sldId id="381" r:id="rId190"/>
    <p:sldId id="382" r:id="rId191"/>
    <p:sldId id="383" r:id="rId192"/>
    <p:sldId id="266" r:id="rId193"/>
    <p:sldId id="267" r:id="rId194"/>
    <p:sldId id="5614" r:id="rId195"/>
    <p:sldId id="268" r:id="rId196"/>
    <p:sldId id="269" r:id="rId197"/>
    <p:sldId id="403" r:id="rId198"/>
    <p:sldId id="270" r:id="rId199"/>
    <p:sldId id="271" r:id="rId200"/>
    <p:sldId id="384" r:id="rId201"/>
    <p:sldId id="385" r:id="rId202"/>
    <p:sldId id="386" r:id="rId203"/>
    <p:sldId id="387" r:id="rId204"/>
    <p:sldId id="388" r:id="rId205"/>
    <p:sldId id="389" r:id="rId206"/>
    <p:sldId id="390" r:id="rId207"/>
    <p:sldId id="391" r:id="rId208"/>
    <p:sldId id="392" r:id="rId209"/>
    <p:sldId id="393" r:id="rId210"/>
    <p:sldId id="394" r:id="rId211"/>
    <p:sldId id="395" r:id="rId212"/>
    <p:sldId id="272" r:id="rId213"/>
    <p:sldId id="273" r:id="rId214"/>
    <p:sldId id="274" r:id="rId215"/>
    <p:sldId id="277" r:id="rId216"/>
    <p:sldId id="278" r:id="rId217"/>
    <p:sldId id="5570" r:id="rId218"/>
    <p:sldId id="5571" r:id="rId219"/>
    <p:sldId id="396" r:id="rId220"/>
    <p:sldId id="397" r:id="rId2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39"/>
            <p14:sldId id="5413"/>
          </p14:sldIdLst>
        </p14:section>
        <p14:section name="A. Withdrawal from Judea" id="{581D1DE3-D8C7-4AB4-A8C8-CA55A38CEA8B}">
          <p14:sldIdLst>
            <p14:sldId id="257"/>
            <p14:sldId id="5612"/>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433"/>
            <p14:sldId id="1182"/>
            <p14:sldId id="1185"/>
            <p14:sldId id="1183"/>
            <p14:sldId id="118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 id="5572"/>
            <p14:sldId id="5573"/>
            <p14:sldId id="5574"/>
            <p14:sldId id="5575"/>
            <p14:sldId id="5576"/>
            <p14:sldId id="5577"/>
            <p14:sldId id="5578"/>
            <p14:sldId id="5579"/>
            <p14:sldId id="5580"/>
            <p14:sldId id="5581"/>
            <p14:sldId id="5582"/>
            <p14:sldId id="5583"/>
            <p14:sldId id="5584"/>
            <p14:sldId id="5585"/>
            <p14:sldId id="5586"/>
            <p14:sldId id="5587"/>
            <p14:sldId id="5588"/>
            <p14:sldId id="5589"/>
            <p14:sldId id="5590"/>
            <p14:sldId id="5591"/>
            <p14:sldId id="5592"/>
            <p14:sldId id="5593"/>
            <p14:sldId id="5594"/>
            <p14:sldId id="5595"/>
            <p14:sldId id="331"/>
            <p14:sldId id="5596"/>
            <p14:sldId id="5597"/>
            <p14:sldId id="5598"/>
            <p14:sldId id="5609"/>
            <p14:sldId id="5600"/>
            <p14:sldId id="5601"/>
            <p14:sldId id="5602"/>
            <p14:sldId id="5603"/>
            <p14:sldId id="5604"/>
            <p14:sldId id="5605"/>
            <p14:sldId id="5606"/>
            <p14:sldId id="5607"/>
            <p14:sldId id="5608"/>
            <p14:sldId id="5610"/>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613"/>
            <p14:sldId id="341"/>
            <p14:sldId id="5611"/>
            <p14:sldId id="343"/>
            <p14:sldId id="344"/>
            <p14:sldId id="345"/>
            <p14:sldId id="346"/>
            <p14:sldId id="347"/>
            <p14:sldId id="348"/>
            <p14:sldId id="349"/>
            <p14:sldId id="350"/>
            <p14:sldId id="351"/>
            <p14:sldId id="352"/>
            <p14:sldId id="353"/>
            <p14:sldId id="354"/>
            <p14:sldId id="355"/>
            <p14:sldId id="356"/>
            <p14:sldId id="357"/>
            <p14:sldId id="358"/>
            <p14:sldId id="276"/>
            <p14:sldId id="359"/>
            <p14:sldId id="360"/>
            <p14:sldId id="361"/>
            <p14:sldId id="362"/>
            <p14:sldId id="363"/>
            <p14:sldId id="364"/>
            <p14:sldId id="365"/>
            <p14:sldId id="366"/>
            <p14:sldId id="367"/>
            <p14:sldId id="368"/>
            <p14:sldId id="852"/>
            <p14:sldId id="370"/>
            <p14:sldId id="371"/>
            <p14:sldId id="372"/>
            <p14:sldId id="856"/>
            <p14:sldId id="374"/>
            <p14:sldId id="375"/>
            <p14:sldId id="376"/>
            <p14:sldId id="377"/>
            <p14:sldId id="378"/>
            <p14:sldId id="379"/>
            <p14:sldId id="380"/>
            <p14:sldId id="381"/>
            <p14:sldId id="382"/>
            <p14:sldId id="383"/>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 id="5614"/>
          </p14:sldIdLst>
        </p14:section>
        <p14:section name="L. Instruction Concerning Prayer" id="{020933A7-E30B-42D9-9639-B29571B0EB28}">
          <p14:sldIdLst>
            <p14:sldId id="268"/>
          </p14:sldIdLst>
        </p14:section>
        <p14:section name="M. Instruction Concerning Divorce" id="{92836C33-0A6E-46A1-8677-7867A0F2DF7E}">
          <p14:sldIdLst>
            <p14:sldId id="269"/>
            <p14:sldId id="403"/>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388"/>
            <p14:sldId id="389"/>
            <p14:sldId id="390"/>
            <p14:sldId id="391"/>
            <p14:sldId id="392"/>
            <p14:sldId id="393"/>
            <p14:sldId id="394"/>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570"/>
            <p14:sldId id="5571"/>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046" autoAdjust="0"/>
    <p:restoredTop sz="54056"/>
  </p:normalViewPr>
  <p:slideViewPr>
    <p:cSldViewPr snapToGrid="0">
      <p:cViewPr>
        <p:scale>
          <a:sx n="69" d="100"/>
          <a:sy n="69" d="100"/>
        </p:scale>
        <p:origin x="160" y="2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226" Type="http://schemas.openxmlformats.org/officeDocument/2006/relationships/tableStyles" Target="tableStyle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8" Type="http://schemas.openxmlformats.org/officeDocument/2006/relationships/slideMaster" Target="slideMasters/slideMaster8.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219" Type="http://schemas.openxmlformats.org/officeDocument/2006/relationships/slide" Target="slides/slide192.xml"/><Relationship Id="rId3" Type="http://schemas.openxmlformats.org/officeDocument/2006/relationships/slideMaster" Target="slideMasters/slideMaster3.xml"/><Relationship Id="rId214" Type="http://schemas.openxmlformats.org/officeDocument/2006/relationships/slide" Target="slides/slide187.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209" Type="http://schemas.openxmlformats.org/officeDocument/2006/relationships/slide" Target="slides/slide182.xml"/><Relationship Id="rId190" Type="http://schemas.openxmlformats.org/officeDocument/2006/relationships/slide" Target="slides/slide163.xml"/><Relationship Id="rId204" Type="http://schemas.openxmlformats.org/officeDocument/2006/relationships/slide" Target="slides/slide177.xml"/><Relationship Id="rId220" Type="http://schemas.openxmlformats.org/officeDocument/2006/relationships/slide" Target="slides/slide193.xml"/><Relationship Id="rId225"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slide" Target="slides/slide183.xml"/><Relationship Id="rId215" Type="http://schemas.openxmlformats.org/officeDocument/2006/relationships/slide" Target="slides/slide188.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slide" Target="slides/slide194.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 Target="slides/slide2.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9.xml"/><Relationship Id="rId224" Type="http://schemas.openxmlformats.org/officeDocument/2006/relationships/viewProps" Target="viewProps.xml"/><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189" Type="http://schemas.openxmlformats.org/officeDocument/2006/relationships/slide" Target="slides/slide1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28/10/2025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discuss how Jesus prepared his men for his rejection and their future rejection too—so share with your group your own need to prepare those whom you lead to for future rejection, then pray about it together.</a:t>
            </a:r>
          </a:p>
          <a:p>
            <a:r>
              <a:rPr lang="en-US" dirty="0"/>
              <a:t>____________</a:t>
            </a:r>
          </a:p>
          <a:p>
            <a:endParaRPr lang="en-US" dirty="0"/>
          </a:p>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Teachings about Forgiveness and Faith</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17:1 NLT</a:t>
            </a:r>
            <a:r>
              <a:rPr lang="en-US" dirty="0">
                <a:solidFill>
                  <a:srgbClr val="000000"/>
                </a:solidFill>
                <a:effectLst/>
                <a:latin typeface="Lucida Grande" panose="020B0600040502020204" pitchFamily="34" charset="0"/>
              </a:rPr>
              <a:t>    One day Jesus said to his disciples, </a:t>
            </a:r>
            <a:r>
              <a:rPr lang="en-US" dirty="0">
                <a:solidFill>
                  <a:srgbClr val="FF2500"/>
                </a:solidFill>
                <a:effectLst/>
                <a:latin typeface="Lucida Grande" panose="020B0600040502020204" pitchFamily="34" charset="0"/>
              </a:rPr>
              <a:t>“There will always be temptations to sin, but what sorrow awaits the person who does the tempting!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It would be better to be thrown into the sea with a millstone hung around your neck than to cause one of these little ones to fall into sin.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So watch yourselves!</a:t>
            </a:r>
            <a:r>
              <a:rPr lang="en-US" dirty="0">
                <a:solidFill>
                  <a:srgbClr val="000000"/>
                </a:solidFill>
                <a:effectLst/>
                <a:latin typeface="Lucida Grande" panose="020B0600040502020204" pitchFamily="34" charset="0"/>
              </a:rPr>
              <a:t> </a:t>
            </a:r>
            <a:endParaRPr lang="en-US" dirty="0">
              <a:effectLst/>
              <a:latin typeface="Lucida Grande" panose="020B0600040502020204" pitchFamily="34" charset="0"/>
            </a:endParaRPr>
          </a:p>
          <a:p>
            <a:pPr>
              <a:buNone/>
            </a:pP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another believer sins, rebuke that person; then if there is repentance, forgive.</a:t>
            </a:r>
          </a:p>
          <a:p>
            <a:pPr>
              <a:buNone/>
            </a:pP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Even if that person wrongs you seven times a day and each time turns again and asks forgiveness, you must forgive.”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17:5</a:t>
            </a:r>
            <a:r>
              <a:rPr lang="en-US" dirty="0">
                <a:effectLst/>
                <a:latin typeface="Lucida Grande" panose="020B0600040502020204" pitchFamily="34" charset="0"/>
              </a:rPr>
              <a:t>    The apostles said to the Lord, “Show us how to increase our faith.”</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17:6</a:t>
            </a:r>
            <a:r>
              <a:rPr lang="en-US" dirty="0">
                <a:solidFill>
                  <a:srgbClr val="000000"/>
                </a:solidFill>
                <a:effectLst/>
                <a:latin typeface="Lucida Grande" panose="020B0600040502020204" pitchFamily="34" charset="0"/>
              </a:rPr>
              <a:t>    The Lord answered, </a:t>
            </a:r>
            <a:r>
              <a:rPr lang="en-US" dirty="0">
                <a:solidFill>
                  <a:srgbClr val="FF2500"/>
                </a:solidFill>
                <a:effectLst/>
                <a:latin typeface="Lucida Grande" panose="020B0600040502020204" pitchFamily="34" charset="0"/>
              </a:rPr>
              <a:t>“If you had faith even as small as a mustard seed, you could say to this mulberry tree, ‘May you be uprooted and be planted in the sea,’ and it would obey you!</a:t>
            </a:r>
          </a:p>
        </p:txBody>
      </p:sp>
      <p:sp>
        <p:nvSpPr>
          <p:cNvPr id="4" name="Slide Number Placeholder 3"/>
          <p:cNvSpPr>
            <a:spLocks noGrp="1"/>
          </p:cNvSpPr>
          <p:nvPr>
            <p:ph type="sldNum" sz="quarter" idx="5"/>
          </p:nvPr>
        </p:nvSpPr>
        <p:spPr/>
        <p:txBody>
          <a:bodyPr/>
          <a:lstStyle/>
          <a:p>
            <a:fld id="{36357491-AF78-4EAC-91FC-8D2D6145DAF5}" type="slidenum">
              <a:rPr lang="en-GB" smtClean="0"/>
              <a:t>106</a:t>
            </a:fld>
            <a:endParaRPr lang="en-GB"/>
          </a:p>
        </p:txBody>
      </p:sp>
    </p:spTree>
    <p:extLst>
      <p:ext uri="{BB962C8B-B14F-4D97-AF65-F5344CB8AC3E}">
        <p14:creationId xmlns:p14="http://schemas.microsoft.com/office/powerpoint/2010/main" val="18209215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17:7 NLT</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 servant comes in from plowing or taking care of sheep, does his master say, ‘Come in and eat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No, he says, ‘Prepare my meal, put on your apron, and serve me while I eat. Then you can eat later.’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does the master thank the servant for doing what he was told to do?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In the same way, when you obey me you should say, ‘We are unworthy servants who have simply done our duty.’”</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107</a:t>
            </a:fld>
            <a:endParaRPr lang="en-GB"/>
          </a:p>
        </p:txBody>
      </p:sp>
    </p:spTree>
    <p:extLst>
      <p:ext uri="{BB962C8B-B14F-4D97-AF65-F5344CB8AC3E}">
        <p14:creationId xmlns:p14="http://schemas.microsoft.com/office/powerpoint/2010/main" val="2292242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Lazarus was the brother of Mary and Martha.</a:t>
            </a:r>
          </a:p>
        </p:txBody>
      </p:sp>
    </p:spTree>
    <p:extLst>
      <p:ext uri="{BB962C8B-B14F-4D97-AF65-F5344CB8AC3E}">
        <p14:creationId xmlns:p14="http://schemas.microsoft.com/office/powerpoint/2010/main" val="10125032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Lazarus lived in Bethany just east of Jerusalem, but Jesus was on the other side of the Jordan River.</a:t>
            </a:r>
          </a:p>
          <a:p>
            <a:endParaRPr lang="en-US" dirty="0"/>
          </a:p>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Disciples-111</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Word came to Jesus that Lazarus was sick.</a:t>
            </a:r>
          </a:p>
        </p:txBody>
      </p:sp>
    </p:spTree>
    <p:extLst>
      <p:ext uri="{BB962C8B-B14F-4D97-AF65-F5344CB8AC3E}">
        <p14:creationId xmlns:p14="http://schemas.microsoft.com/office/powerpoint/2010/main" val="18640557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But Jesus kept teaching his disciples instead of going to Lazarus.</a:t>
            </a:r>
          </a:p>
        </p:txBody>
      </p:sp>
    </p:spTree>
    <p:extLst>
      <p:ext uri="{BB962C8B-B14F-4D97-AF65-F5344CB8AC3E}">
        <p14:creationId xmlns:p14="http://schemas.microsoft.com/office/powerpoint/2010/main" val="17490823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He seemed to have no urgency to heal Lazarus to keep him from dying.</a:t>
            </a:r>
          </a:p>
        </p:txBody>
      </p:sp>
    </p:spTree>
    <p:extLst>
      <p:ext uri="{BB962C8B-B14F-4D97-AF65-F5344CB8AC3E}">
        <p14:creationId xmlns:p14="http://schemas.microsoft.com/office/powerpoint/2010/main" val="1033549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This perplexed many who had seen Jesus heal others.</a:t>
            </a:r>
          </a:p>
        </p:txBody>
      </p:sp>
    </p:spTree>
    <p:extLst>
      <p:ext uri="{BB962C8B-B14F-4D97-AF65-F5344CB8AC3E}">
        <p14:creationId xmlns:p14="http://schemas.microsoft.com/office/powerpoint/2010/main" val="26813447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a:t>
            </a:r>
            <a:r>
              <a:rPr lang="en-US">
                <a:effectLst/>
                <a:latin typeface="Lucida Grande" panose="020B0600040502020204" pitchFamily="34" charset="0"/>
              </a:rPr>
              <a:t>    But when Jesus heard about it he said, </a:t>
            </a:r>
            <a:r>
              <a:rPr lang="en-US">
                <a:solidFill>
                  <a:srgbClr val="FF2500"/>
                </a:solidFill>
                <a:effectLst/>
                <a:latin typeface="Lucida Grande" panose="020B0600040502020204" pitchFamily="34" charset="0"/>
              </a:rPr>
              <a:t>“Lazarus’s sickness will not end in death. No, it happened for the glory of God so that the Son of God will receive glory from this.”</a:t>
            </a:r>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So although Jesus loved Martha, Mary, and Lazarus, </a:t>
            </a: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he stayed where he was for the next two days.</a:t>
            </a:r>
          </a:p>
        </p:txBody>
      </p:sp>
    </p:spTree>
    <p:extLst>
      <p:ext uri="{BB962C8B-B14F-4D97-AF65-F5344CB8AC3E}">
        <p14:creationId xmlns:p14="http://schemas.microsoft.com/office/powerpoint/2010/main" val="6930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Finally, he said to his disciples, </a:t>
            </a:r>
            <a:r>
              <a:rPr lang="en-US">
                <a:solidFill>
                  <a:srgbClr val="FF2500"/>
                </a:solidFill>
                <a:effectLst/>
                <a:latin typeface="Lucida Grande" panose="020B0600040502020204" pitchFamily="34" charset="0"/>
              </a:rPr>
              <a:t>“Let’s go back to Judea.”</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11:8</a:t>
            </a:r>
            <a:r>
              <a:rPr lang="en-US">
                <a:effectLst/>
                <a:latin typeface="Lucida Grande" panose="020B0600040502020204" pitchFamily="34" charset="0"/>
              </a:rPr>
              <a:t>    But his disciples objected. “Rabbi,” they said, “only a few days ago the people</a:t>
            </a:r>
            <a:r>
              <a:rPr lang="en-US" baseline="30000">
                <a:effectLst/>
                <a:latin typeface="Lucida Grande" panose="020B0600040502020204" pitchFamily="34" charset="0"/>
              </a:rPr>
              <a:t>a</a:t>
            </a:r>
            <a:r>
              <a:rPr lang="en-US">
                <a:effectLst/>
                <a:latin typeface="Lucida Grande" panose="020B0600040502020204" pitchFamily="34" charset="0"/>
              </a:rPr>
              <a:t> in Judea were trying to stone you. Are you going there again?”</a:t>
            </a:r>
          </a:p>
          <a:p>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11:9</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are twelve hours of daylight every day. During the day people can walk safely. They can see because they have the light of this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at night there is danger of stumbling because they have no light.”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“Our friend Lazarus has fallen asleep, but now I will go and wake him up.”</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11:12</a:t>
            </a:r>
            <a:r>
              <a:rPr lang="en-US">
                <a:effectLst/>
                <a:latin typeface="Lucida Grande" panose="020B0600040502020204" pitchFamily="34" charset="0"/>
              </a:rPr>
              <a:t>    The disciples said, “Lord, if he is sleeping, he will soon get better!”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They thought Jesus meant Lazarus was simply sleeping, but Jesus meant Lazarus had died.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11:14</a:t>
            </a:r>
            <a:r>
              <a:rPr lang="en-US">
                <a:solidFill>
                  <a:srgbClr val="000000"/>
                </a:solidFill>
                <a:effectLst/>
                <a:latin typeface="Lucida Grande" panose="020B0600040502020204" pitchFamily="34" charset="0"/>
              </a:rPr>
              <a:t>    So he told them plainly, </a:t>
            </a:r>
            <a:r>
              <a:rPr lang="en-US">
                <a:solidFill>
                  <a:srgbClr val="FF2500"/>
                </a:solidFill>
                <a:effectLst/>
                <a:latin typeface="Lucida Grande" panose="020B0600040502020204" pitchFamily="34" charset="0"/>
              </a:rPr>
              <a:t>“Lazarus is dead.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for your sakes, I’m glad I wasn’t there, for now you will really believe. Come, let’s go see him.”</a:t>
            </a:r>
            <a:endParaRPr lang="en-US">
              <a:effectLst/>
              <a:latin typeface="Lucida Grande" panose="020B0600040502020204" pitchFamily="34" charset="0"/>
            </a:endParaRPr>
          </a:p>
        </p:txBody>
      </p:sp>
    </p:spTree>
    <p:extLst>
      <p:ext uri="{BB962C8B-B14F-4D97-AF65-F5344CB8AC3E}">
        <p14:creationId xmlns:p14="http://schemas.microsoft.com/office/powerpoint/2010/main" val="822625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11:16</a:t>
            </a:r>
            <a:r>
              <a:rPr lang="en-US">
                <a:effectLst/>
                <a:latin typeface="Lucida Grande" panose="020B0600040502020204" pitchFamily="34" charset="0"/>
              </a:rPr>
              <a:t>    Thomas, nicknamed the Twin, said to his fellow disciples, “Let’s go, too—and die with Jesus.”</a:t>
            </a:r>
          </a:p>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15915587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11:17</a:t>
            </a:r>
            <a:r>
              <a:rPr lang="en-US">
                <a:effectLst/>
                <a:latin typeface="Lucida Grande" panose="020B0600040502020204" pitchFamily="34" charset="0"/>
              </a:rPr>
              <a:t>    When Jesus arrived at Bethany, he was told that Lazarus had already been in his grave for four days.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Bethany was only a few miles down the road from Jerusalem,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many of the people had come to console Martha and Mary in their loss.</a:t>
            </a:r>
            <a:endParaRPr lang="en-US" dirty="0"/>
          </a:p>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2210645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When Martha got word that Jesus was coming, she went to meet him. But Mary stayed in the house. </a:t>
            </a:r>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Martha said to Jesus, “Lord, if only you had been here, my brother would not have died. </a:t>
            </a:r>
          </a:p>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But even now I know that God will give you whatever you ask.”</a:t>
            </a:r>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11:23</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“Your brother will rise again.”</a:t>
            </a:r>
          </a:p>
        </p:txBody>
      </p:sp>
    </p:spTree>
    <p:extLst>
      <p:ext uri="{BB962C8B-B14F-4D97-AF65-F5344CB8AC3E}">
        <p14:creationId xmlns:p14="http://schemas.microsoft.com/office/powerpoint/2010/main" val="23927467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11:24</a:t>
            </a:r>
            <a:r>
              <a:rPr lang="en-US">
                <a:effectLst/>
                <a:latin typeface="Lucida Grande" panose="020B0600040502020204" pitchFamily="34" charset="0"/>
              </a:rPr>
              <a:t>    “Yes,” Martha said, “he will rise when everyone else rises, at the last day.”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11:25</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“I am the resurrection and the life. Anyone who believes in me will live, even after dying.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Everyone who lives in me and believes in me will never ever die. Do you believe this, Martha?”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11:27</a:t>
            </a:r>
            <a:r>
              <a:rPr lang="en-US">
                <a:effectLst/>
                <a:latin typeface="Lucida Grande" panose="020B0600040502020204" pitchFamily="34" charset="0"/>
              </a:rPr>
              <a:t>    “Yes, Lord,” she told him. “I have always believed you are the Messiah, the Son of God, the one who has come into the world from God.” </a:t>
            </a:r>
          </a:p>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bushwalkers after about 6 years of wandering—as you can see from the heavy coat of 90 pounds (45 kilos)!</a:t>
            </a:r>
          </a:p>
        </p:txBody>
      </p:sp>
    </p:spTree>
    <p:extLst>
      <p:ext uri="{BB962C8B-B14F-4D97-AF65-F5344CB8AC3E}">
        <p14:creationId xmlns:p14="http://schemas.microsoft.com/office/powerpoint/2010/main" val="34497360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Then she returned to Mary. She called Mary aside from the mourners and told her, “The Teacher is here and wants to see you.”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Mary immediately went to him.</a:t>
            </a:r>
          </a:p>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11:30</a:t>
            </a:r>
            <a:r>
              <a:rPr lang="en-US">
                <a:effectLst/>
                <a:latin typeface="Lucida Grande" panose="020B0600040502020204" pitchFamily="34" charset="0"/>
              </a:rPr>
              <a:t>    Jesus had stayed outside the village, at the place where Martha met him.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When the people who were at the house consoling Mary saw her leave so hastily, they assumed she was going to Lazarus’s grave to weep. So they followed her there.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When Mary arrived and saw Jesus, she fell at his feet and said, “Lord, if only you had been here, my brother would not have died.”</a:t>
            </a:r>
          </a:p>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11:33</a:t>
            </a:r>
            <a:r>
              <a:rPr lang="en-US">
                <a:effectLst/>
                <a:latin typeface="Lucida Grande" panose="020B0600040502020204" pitchFamily="34" charset="0"/>
              </a:rPr>
              <a:t>    When Jesus saw her weeping and saw the other people wailing with her, a deep anger welled up within him, and he was deeply troubled.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 have you put him?”</a:t>
            </a:r>
            <a:r>
              <a:rPr lang="en-US">
                <a:effectLst/>
                <a:latin typeface="Lucida Grande" panose="020B0600040502020204" pitchFamily="34" charset="0"/>
              </a:rPr>
              <a:t> he asked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They told him, “Lord, come and see.”</a:t>
            </a:r>
          </a:p>
        </p:txBody>
      </p:sp>
    </p:spTree>
    <p:extLst>
      <p:ext uri="{BB962C8B-B14F-4D97-AF65-F5344CB8AC3E}">
        <p14:creationId xmlns:p14="http://schemas.microsoft.com/office/powerpoint/2010/main" val="24827606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Then Jesus wept.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people who were standing nearby said, “See how much he loved him!”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But some said, “This man healed a blind man. Couldn’t he have kept Lazarus from dying?”</a:t>
            </a:r>
          </a:p>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11:38</a:t>
            </a:r>
            <a:r>
              <a:rPr lang="en-US">
                <a:effectLst/>
                <a:latin typeface="Lucida Grande" panose="020B0600040502020204" pitchFamily="34" charset="0"/>
              </a:rPr>
              <a:t>    Jesus was still angry as he arrived at the tomb, a cave with a stone rolled across its entrance. </a:t>
            </a:r>
            <a:r>
              <a:rPr lang="en-US" b="1" baseline="30000">
                <a:solidFill>
                  <a:srgbClr val="006699"/>
                </a:solidFill>
                <a:effectLst/>
                <a:latin typeface="Helvetica Neue" panose="02000503000000020004" pitchFamily="2" charset="0"/>
              </a:rPr>
              <a:t>39</a:t>
            </a:r>
            <a:r>
              <a:rPr lang="en-US">
                <a:solidFill>
                  <a:srgbClr val="FF2500"/>
                </a:solidFill>
                <a:effectLst/>
                <a:latin typeface="Lucida Grande" panose="020B0600040502020204" pitchFamily="34" charset="0"/>
              </a:rPr>
              <a:t> “Roll the stone aside,”</a:t>
            </a:r>
            <a:r>
              <a:rPr lang="en-US">
                <a:effectLst/>
                <a:latin typeface="Lucida Grande" panose="020B0600040502020204" pitchFamily="34" charset="0"/>
              </a:rPr>
              <a:t> Jesus told them. </a:t>
            </a:r>
          </a:p>
        </p:txBody>
      </p:sp>
    </p:spTree>
    <p:extLst>
      <p:ext uri="{BB962C8B-B14F-4D97-AF65-F5344CB8AC3E}">
        <p14:creationId xmlns:p14="http://schemas.microsoft.com/office/powerpoint/2010/main" val="9928471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John 11:39 But Martha, the dead man’s sister, protested, “Lord, he has been dead for four days. The smell will be terrible.”</a:t>
            </a:r>
          </a:p>
        </p:txBody>
      </p:sp>
    </p:spTree>
    <p:extLst>
      <p:ext uri="{BB962C8B-B14F-4D97-AF65-F5344CB8AC3E}">
        <p14:creationId xmlns:p14="http://schemas.microsoft.com/office/powerpoint/2010/main" val="20750752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11:40</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“Didn’t I tell you that you would see God’s glory if you believe?”</a:t>
            </a:r>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41</a:t>
            </a:r>
            <a:r>
              <a:rPr lang="en-US">
                <a:solidFill>
                  <a:srgbClr val="000000"/>
                </a:solidFill>
                <a:effectLst/>
                <a:latin typeface="Lucida Grande" panose="020B0600040502020204" pitchFamily="34" charset="0"/>
              </a:rPr>
              <a:t> So they rolled the stone aside. </a:t>
            </a:r>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Lucida Grande" panose="020B0600040502020204" pitchFamily="34" charset="0"/>
              </a:rPr>
              <a:t>Then Jesus looked up to heaven and said, </a:t>
            </a:r>
            <a:r>
              <a:rPr lang="en-US">
                <a:solidFill>
                  <a:srgbClr val="FF2500"/>
                </a:solidFill>
                <a:effectLst/>
                <a:latin typeface="Lucida Grande" panose="020B0600040502020204" pitchFamily="34" charset="0"/>
              </a:rPr>
              <a:t>“Father, thank you for hearing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You always hear me, but I said it out loud for the sake of all these people standing here, so that they will believe you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000000"/>
                </a:solidFill>
                <a:effectLst/>
                <a:latin typeface="Lucida Grande" panose="020B0600040502020204" pitchFamily="34" charset="0"/>
              </a:rPr>
              <a:t> Then Jesus shouted, </a:t>
            </a:r>
            <a:r>
              <a:rPr lang="en-US">
                <a:solidFill>
                  <a:srgbClr val="FF2500"/>
                </a:solidFill>
                <a:effectLst/>
                <a:latin typeface="Lucida Grande" panose="020B0600040502020204" pitchFamily="34" charset="0"/>
              </a:rPr>
              <a:t>“Lazarus, come out!”</a:t>
            </a:r>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44</a:t>
            </a:r>
            <a:r>
              <a:rPr lang="en-US">
                <a:solidFill>
                  <a:srgbClr val="000000"/>
                </a:solidFill>
                <a:effectLst/>
                <a:latin typeface="Lucida Grande" panose="020B0600040502020204" pitchFamily="34" charset="0"/>
              </a:rPr>
              <a:t> And the dead man came out, his hands and feet bound in graveclothes, his face wrapped in a headcloth. </a:t>
            </a:r>
            <a:endParaRPr lang="en-US">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240655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solidFill>
                  <a:srgbClr val="000000"/>
                </a:solidFill>
                <a:effectLst/>
                <a:latin typeface="Lucida Grande" panose="020B0600040502020204" pitchFamily="34" charset="0"/>
              </a:rPr>
              <a:t>Jesus told them, </a:t>
            </a:r>
            <a:r>
              <a:rPr lang="en-US">
                <a:solidFill>
                  <a:srgbClr val="FF2500"/>
                </a:solidFill>
                <a:effectLst/>
                <a:latin typeface="Lucida Grande" panose="020B0600040502020204" pitchFamily="34" charset="0"/>
              </a:rPr>
              <a:t>“Unwrap him and let him go!”</a:t>
            </a:r>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Plot to Kill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11:45</a:t>
            </a:r>
            <a:r>
              <a:rPr lang="en-US" sz="1200" kern="1200">
                <a:solidFill>
                  <a:schemeClr val="tx1"/>
                </a:solidFill>
                <a:effectLst/>
                <a:latin typeface="+mn-lt"/>
                <a:ea typeface="+mn-ea"/>
                <a:cs typeface="+mn-cs"/>
              </a:rPr>
              <a:t>    Many of the people who were with Mary believed in Jesus when they saw this happen.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But some went to the Pharisees and told them what Jesus had done.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Then the leading priests and Pharisees called the high council together. “What are we going to do?” they asked each other. “This man certainly performs many miraculous signs.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If we allow him to go on like this, soon everyone will believe in him. Then the Roman army will come and destroy both our Temple and our nation.”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11:49</a:t>
            </a:r>
            <a:r>
              <a:rPr lang="en-US" sz="1200" kern="1200">
                <a:solidFill>
                  <a:schemeClr val="tx1"/>
                </a:solidFill>
                <a:effectLst/>
                <a:latin typeface="+mn-lt"/>
                <a:ea typeface="+mn-ea"/>
                <a:cs typeface="+mn-cs"/>
              </a:rPr>
              <a:t>    Caiaphas, who was high priest at that time, said, “You don’t know what you’re talking about! </a:t>
            </a:r>
            <a:r>
              <a:rPr lang="en-US" sz="1200" b="1" kern="1200" baseline="30000">
                <a:solidFill>
                  <a:schemeClr val="tx1"/>
                </a:solidFill>
                <a:effectLst/>
                <a:latin typeface="+mn-lt"/>
                <a:ea typeface="+mn-ea"/>
                <a:cs typeface="+mn-cs"/>
              </a:rPr>
              <a:t>50</a:t>
            </a:r>
            <a:r>
              <a:rPr lang="en-US" sz="1200" kern="1200">
                <a:solidFill>
                  <a:schemeClr val="tx1"/>
                </a:solidFill>
                <a:effectLst/>
                <a:latin typeface="+mn-lt"/>
                <a:ea typeface="+mn-ea"/>
                <a:cs typeface="+mn-cs"/>
              </a:rPr>
              <a:t> You don’t realize that it’s better for you that one man should die for the people than for the whole nation to be destroyed.”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11:51</a:t>
            </a:r>
            <a:r>
              <a:rPr lang="en-US" sz="1200" kern="1200">
                <a:solidFill>
                  <a:schemeClr val="tx1"/>
                </a:solidFill>
                <a:effectLst/>
                <a:latin typeface="+mn-lt"/>
                <a:ea typeface="+mn-ea"/>
                <a:cs typeface="+mn-cs"/>
              </a:rPr>
              <a:t>    He did not say this on his own; as high priest at that time he was led to prophesy that Jesus would die for the entire nation. </a:t>
            </a:r>
            <a:r>
              <a:rPr lang="en-US" sz="1200" b="1" kern="1200" baseline="30000">
                <a:solidFill>
                  <a:schemeClr val="tx1"/>
                </a:solidFill>
                <a:effectLst/>
                <a:latin typeface="+mn-lt"/>
                <a:ea typeface="+mn-ea"/>
                <a:cs typeface="+mn-cs"/>
              </a:rPr>
              <a:t>52</a:t>
            </a:r>
            <a:r>
              <a:rPr lang="en-US" sz="1200" kern="1200">
                <a:solidFill>
                  <a:schemeClr val="tx1"/>
                </a:solidFill>
                <a:effectLst/>
                <a:latin typeface="+mn-lt"/>
                <a:ea typeface="+mn-ea"/>
                <a:cs typeface="+mn-cs"/>
              </a:rPr>
              <a:t> And not only for that nation, but to bring together and unite all the children of God scattered around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11:53</a:t>
            </a:r>
            <a:r>
              <a:rPr lang="en-US" sz="1200" kern="1200">
                <a:solidFill>
                  <a:schemeClr val="tx1"/>
                </a:solidFill>
                <a:effectLst/>
                <a:latin typeface="+mn-lt"/>
                <a:ea typeface="+mn-ea"/>
                <a:cs typeface="+mn-cs"/>
              </a:rPr>
              <a:t>    So from that time on, the Jewish leaders began to plot Jesus’ death. </a:t>
            </a:r>
            <a:r>
              <a:rPr lang="en-US" sz="1200" b="1" kern="1200" baseline="30000">
                <a:solidFill>
                  <a:schemeClr val="tx1"/>
                </a:solidFill>
                <a:effectLst/>
                <a:latin typeface="+mn-lt"/>
                <a:ea typeface="+mn-ea"/>
                <a:cs typeface="+mn-cs"/>
              </a:rPr>
              <a:t>54</a:t>
            </a:r>
            <a:r>
              <a:rPr lang="en-US" sz="1200" kern="1200">
                <a:solidFill>
                  <a:schemeClr val="tx1"/>
                </a:solidFill>
                <a:effectLst/>
                <a:latin typeface="+mn-lt"/>
                <a:ea typeface="+mn-ea"/>
                <a:cs typeface="+mn-cs"/>
              </a:rPr>
              <a:t> As a result, Jesus stopped his public ministry among the people and left Jerusalem. He went to a place near the wilderness, to the village of Ephraim, and stayed there with his disciples. </a:t>
            </a:r>
          </a:p>
        </p:txBody>
      </p:sp>
      <p:sp>
        <p:nvSpPr>
          <p:cNvPr id="4" name="Slide Number Placeholder 3"/>
          <p:cNvSpPr>
            <a:spLocks noGrp="1"/>
          </p:cNvSpPr>
          <p:nvPr>
            <p:ph type="sldNum" sz="quarter" idx="5"/>
          </p:nvPr>
        </p:nvSpPr>
        <p:spPr/>
        <p:txBody>
          <a:bodyPr/>
          <a:lstStyle/>
          <a:p>
            <a:fld id="{36357491-AF78-4EAC-91FC-8D2D6145DAF5}" type="slidenum">
              <a:rPr lang="en-GB" smtClean="0"/>
              <a:t>140</a:t>
            </a:fld>
            <a:endParaRPr lang="en-GB"/>
          </a:p>
        </p:txBody>
      </p:sp>
    </p:spTree>
    <p:extLst>
      <p:ext uri="{BB962C8B-B14F-4D97-AF65-F5344CB8AC3E}">
        <p14:creationId xmlns:p14="http://schemas.microsoft.com/office/powerpoint/2010/main" val="28959551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The Plot to Kill Jesus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11:45</a:t>
            </a:r>
            <a:r>
              <a:rPr lang="en-US">
                <a:effectLst/>
                <a:latin typeface="Lucida Grande" panose="020B0600040502020204" pitchFamily="34" charset="0"/>
              </a:rPr>
              <a:t>    Many of the people who were with Mary believed in Jesus when they saw this happen. </a:t>
            </a:r>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told their friends.</a:t>
            </a:r>
          </a:p>
        </p:txBody>
      </p:sp>
    </p:spTree>
    <p:extLst>
      <p:ext uri="{BB962C8B-B14F-4D97-AF65-F5344CB8AC3E}">
        <p14:creationId xmlns:p14="http://schemas.microsoft.com/office/powerpoint/2010/main" val="20203330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Others told their business associates that Jesus raised Lazarus.</a:t>
            </a:r>
          </a:p>
        </p:txBody>
      </p:sp>
    </p:spTree>
    <p:extLst>
      <p:ext uri="{BB962C8B-B14F-4D97-AF65-F5344CB8AC3E}">
        <p14:creationId xmlns:p14="http://schemas.microsoft.com/office/powerpoint/2010/main" val="6420621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But some went to the Pharisees and told them what Jesus had done. </a:t>
            </a:r>
            <a:endParaRPr lang="en-US"/>
          </a:p>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47</a:t>
            </a:r>
            <a:r>
              <a:rPr lang="en-US" dirty="0">
                <a:effectLst/>
                <a:latin typeface="Lucida Grande" panose="020B0600040502020204" pitchFamily="34" charset="0"/>
              </a:rPr>
              <a:t> Then the leading priests and Pharisees called the high council together. “What are we going to do?” they asked each other. “This man certainly performs many miraculous signs."</a:t>
            </a:r>
            <a:endParaRPr lang="en-US" dirty="0"/>
          </a:p>
          <a:p>
            <a:endParaRPr lang="en-US" dirty="0"/>
          </a:p>
        </p:txBody>
      </p:sp>
    </p:spTree>
    <p:extLst>
      <p:ext uri="{BB962C8B-B14F-4D97-AF65-F5344CB8AC3E}">
        <p14:creationId xmlns:p14="http://schemas.microsoft.com/office/powerpoint/2010/main" val="27816921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If we allow him to go on like this, soon everyone will believe in him. Then the Roman army will come and destroy both our Temple and our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Jewish leaders had recent history of so-called Messiahs who had deceived the Jews into following them and eventually were killed. They feared that the same would happen again, leading to the destruction of their nation.</a:t>
            </a:r>
          </a:p>
          <a:p>
            <a:endParaRPr lang="en-US"/>
          </a:p>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11:49</a:t>
            </a:r>
            <a:r>
              <a:rPr lang="en-US">
                <a:effectLst/>
                <a:latin typeface="Lucida Grande" panose="020B0600040502020204" pitchFamily="34" charset="0"/>
              </a:rPr>
              <a:t>    Caiaphas, who was high priest at that time,</a:t>
            </a:r>
            <a:r>
              <a:rPr lang="en-US" baseline="30000">
                <a:effectLst/>
                <a:latin typeface="Lucida Grande" panose="020B0600040502020204" pitchFamily="34" charset="0"/>
              </a:rPr>
              <a:t>a</a:t>
            </a:r>
            <a:r>
              <a:rPr lang="en-US">
                <a:effectLst/>
                <a:latin typeface="Lucida Grande" panose="020B0600040502020204" pitchFamily="34" charset="0"/>
              </a:rPr>
              <a:t> said, “You don’t know what you’re talking about!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You don’t realize that it’s better for you that one man should die for the people than for the whole nation to be destroyed.”</a:t>
            </a:r>
          </a:p>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Caiaphas was a self-serving leader of the nation, like the thief and robber that Jesus spoke about in John 10.</a:t>
            </a:r>
          </a:p>
        </p:txBody>
      </p:sp>
    </p:spTree>
    <p:extLst>
      <p:ext uri="{BB962C8B-B14F-4D97-AF65-F5344CB8AC3E}">
        <p14:creationId xmlns:p14="http://schemas.microsoft.com/office/powerpoint/2010/main" val="310626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what people despise.</a:t>
            </a:r>
          </a:p>
        </p:txBody>
      </p:sp>
      <p:sp>
        <p:nvSpPr>
          <p:cNvPr id="4" name="Slide Number Placeholder 3"/>
          <p:cNvSpPr>
            <a:spLocks noGrp="1"/>
          </p:cNvSpPr>
          <p:nvPr>
            <p:ph type="sldNum" sz="quarter" idx="5"/>
          </p:nvPr>
        </p:nvSpPr>
        <p:spPr/>
        <p:txBody>
          <a:bodyPr/>
          <a:lstStyle/>
          <a:p>
            <a:fld id="{36357491-AF78-4EAC-91FC-8D2D6145DAF5}" type="slidenum">
              <a:rPr lang="en-GB" smtClean="0"/>
              <a:t>16</a:t>
            </a:fld>
            <a:endParaRPr lang="en-GB"/>
          </a:p>
        </p:txBody>
      </p:sp>
    </p:spTree>
    <p:extLst>
      <p:ext uri="{BB962C8B-B14F-4D97-AF65-F5344CB8AC3E}">
        <p14:creationId xmlns:p14="http://schemas.microsoft.com/office/powerpoint/2010/main" val="41854571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11:51</a:t>
            </a:r>
            <a:r>
              <a:rPr lang="en-US">
                <a:effectLst/>
                <a:latin typeface="Lucida Grande" panose="020B0600040502020204" pitchFamily="34" charset="0"/>
              </a:rPr>
              <a:t>    He did not say this on his own; as high priest at that time he was led to prophesy that Jesus would die for the entire nation.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not only for that nation, but to bring together and unite all the children of God scattered around the world.</a:t>
            </a:r>
          </a:p>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11:53</a:t>
            </a:r>
            <a:r>
              <a:rPr lang="en-US">
                <a:effectLst/>
                <a:latin typeface="Lucida Grande" panose="020B0600040502020204" pitchFamily="34" charset="0"/>
              </a:rPr>
              <a:t>    So from that time on, the Jewish leaders began to plot Jesus’ death. </a:t>
            </a:r>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As a result, Jesus stopped his public ministry among the people and left Jerusalem. He went to a place near the wilderness, to the village of Ephraim, and stayed there with his disciples.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town of Ephraim was named after the OT region of the tribe of Ephraim, some 15 miles (20 km.) north of Jerusalem. </a:t>
            </a:r>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11:55</a:t>
            </a:r>
            <a:r>
              <a:rPr lang="en-US">
                <a:effectLst/>
                <a:latin typeface="Lucida Grande" panose="020B0600040502020204" pitchFamily="34" charset="0"/>
              </a:rPr>
              <a:t>    It was now almost time for the Jewish Passover celebration, and many people from all over the country arrived in Jerusalem several days early so they could go through the purification ceremony before Passover began. </a:t>
            </a:r>
          </a:p>
        </p:txBody>
      </p:sp>
    </p:spTree>
    <p:extLst>
      <p:ext uri="{BB962C8B-B14F-4D97-AF65-F5344CB8AC3E}">
        <p14:creationId xmlns:p14="http://schemas.microsoft.com/office/powerpoint/2010/main" val="40907977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They kept looking for Jesus, but as they stood around in the Temple, they said to each other, “What do you think? He won’t come for Passover, will he?” </a:t>
            </a:r>
            <a:r>
              <a:rPr lang="en-US" b="1" baseline="30000">
                <a:solidFill>
                  <a:srgbClr val="006699"/>
                </a:solidFill>
                <a:effectLst/>
                <a:latin typeface="Helvetica Neue" panose="02000503000000020004" pitchFamily="2" charset="0"/>
              </a:rPr>
              <a:t>57</a:t>
            </a:r>
            <a:r>
              <a:rPr lang="en-US">
                <a:effectLst/>
                <a:latin typeface="Lucida Grande" panose="020B0600040502020204" pitchFamily="34" charset="0"/>
              </a:rPr>
              <a:t> Meanwhile, the leading priests and Pharisees had publicly ordered that anyone seeing Jesus must report it immediately so they could arrest him.</a:t>
            </a:r>
          </a:p>
        </p:txBody>
      </p:sp>
    </p:spTree>
    <p:extLst>
      <p:ext uri="{BB962C8B-B14F-4D97-AF65-F5344CB8AC3E}">
        <p14:creationId xmlns:p14="http://schemas.microsoft.com/office/powerpoint/2010/main" val="17642916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12:1</a:t>
            </a:r>
            <a:r>
              <a:rPr lang="en-US">
                <a:effectLst/>
                <a:latin typeface="Lucida Grande" panose="020B0600040502020204" pitchFamily="34" charset="0"/>
              </a:rPr>
              <a:t>    Six days before the Passover celebration began, Jesus arrived in Bethany, the home of Lazarus—the man he had raised from the dead.</a:t>
            </a:r>
          </a:p>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This means that Jesus and his men traveled south to Bethany, near the capital city of Jerusalem.</a:t>
            </a:r>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A dinner was prepared in Jesus’ honor…</a:t>
            </a:r>
          </a:p>
        </p:txBody>
      </p:sp>
    </p:spTree>
    <p:extLst>
      <p:ext uri="{BB962C8B-B14F-4D97-AF65-F5344CB8AC3E}">
        <p14:creationId xmlns:p14="http://schemas.microsoft.com/office/powerpoint/2010/main" val="39452852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effectLst/>
                <a:latin typeface="Lucida Grande" panose="020B0600040502020204" pitchFamily="34" charset="0"/>
              </a:rPr>
              <a:t>Martha served, and Lazarus was among those who ate with him. </a:t>
            </a:r>
          </a:p>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p:txBody>
      </p:sp>
      <p:sp>
        <p:nvSpPr>
          <p:cNvPr id="750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a:p>
            <a:endParaRPr lang="en-US">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Ten Healed of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17:11</a:t>
            </a:r>
            <a:r>
              <a:rPr lang="en-US">
                <a:effectLst/>
                <a:latin typeface="Lucida Grande" panose="020B0600040502020204" pitchFamily="34" charset="0"/>
              </a:rPr>
              <a:t>    As Jesus continued on toward Jerusalem, he reached the border between Galilee and Samaria.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As he entered a village there, ten men with leprosy stood at a distance,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crying out, “Jesus, Master,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17:14</a:t>
            </a:r>
            <a:r>
              <a:rPr lang="en-US">
                <a:effectLst/>
                <a:latin typeface="Lucida Grande" panose="020B0600040502020204" pitchFamily="34" charset="0"/>
              </a:rPr>
              <a:t>    He looked at them and said, </a:t>
            </a:r>
            <a:r>
              <a:rPr lang="en-US">
                <a:solidFill>
                  <a:srgbClr val="FF2500"/>
                </a:solidFill>
                <a:effectLst/>
                <a:latin typeface="Lucida Grande" panose="020B0600040502020204" pitchFamily="34" charset="0"/>
              </a:rPr>
              <a:t>“Go show yourselves to the priests.”</a:t>
            </a:r>
            <a:r>
              <a:rPr lang="en-US">
                <a:effectLst/>
                <a:latin typeface="Lucida Grande" panose="020B0600040502020204" pitchFamily="34" charset="0"/>
              </a:rPr>
              <a:t> And as they went, they were cleansed of their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17:15</a:t>
            </a:r>
            <a:r>
              <a:rPr lang="en-US">
                <a:effectLst/>
                <a:latin typeface="Lucida Grande" panose="020B0600040502020204" pitchFamily="34" charset="0"/>
              </a:rPr>
              <a:t>    One of them, when he saw that he was healed, came back to Jesus, shouting, “Praise God!”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fell to the ground at Jesus’ feet, thanking him for what he had done. This man was a Samaritan.</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17:17</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“Didn’t I heal ten men? Where are the other nine?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Has no one returned to give glory to God except this foreigner?”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000000"/>
                </a:solidFill>
                <a:effectLst/>
                <a:latin typeface="Lucida Grande" panose="020B0600040502020204" pitchFamily="34" charset="0"/>
              </a:rPr>
              <a:t> And Jesus said to the man, </a:t>
            </a:r>
            <a:r>
              <a:rPr lang="en-US">
                <a:solidFill>
                  <a:srgbClr val="FF2500"/>
                </a:solidFill>
                <a:effectLst/>
                <a:latin typeface="Lucida Grande" panose="020B0600040502020204" pitchFamily="34" charset="0"/>
              </a:rPr>
              <a:t>“Stand up and go. Your faith has healed you.”</a:t>
            </a:r>
          </a:p>
        </p:txBody>
      </p:sp>
      <p:sp>
        <p:nvSpPr>
          <p:cNvPr id="4" name="Slide Number Placeholder 3"/>
          <p:cNvSpPr>
            <a:spLocks noGrp="1"/>
          </p:cNvSpPr>
          <p:nvPr>
            <p:ph type="sldNum" sz="quarter" idx="5"/>
          </p:nvPr>
        </p:nvSpPr>
        <p:spPr/>
        <p:txBody>
          <a:bodyPr/>
          <a:lstStyle/>
          <a:p>
            <a:fld id="{36357491-AF78-4EAC-91FC-8D2D6145DAF5}" type="slidenum">
              <a:rPr lang="en-GB" smtClean="0"/>
              <a:t>166</a:t>
            </a:fld>
            <a:endParaRPr lang="en-GB"/>
          </a:p>
        </p:txBody>
      </p:sp>
    </p:spTree>
    <p:extLst>
      <p:ext uri="{BB962C8B-B14F-4D97-AF65-F5344CB8AC3E}">
        <p14:creationId xmlns:p14="http://schemas.microsoft.com/office/powerpoint/2010/main" val="8712433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r>
              <a:rPr lang="en-US" dirty="0"/>
              <a:t>————</a:t>
            </a:r>
          </a:p>
          <a:p>
            <a:r>
              <a:rPr lang="en-US" dirty="0"/>
              <a:t>The Second Coming will occur at the end of the 7-year Tribulation period.</a:t>
            </a:r>
          </a:p>
        </p:txBody>
      </p:sp>
      <p:sp>
        <p:nvSpPr>
          <p:cNvPr id="4" name="Slide Number Placeholder 3"/>
          <p:cNvSpPr>
            <a:spLocks noGrp="1"/>
          </p:cNvSpPr>
          <p:nvPr>
            <p:ph type="sldNum" sz="quarter" idx="5"/>
          </p:nvPr>
        </p:nvSpPr>
        <p:spPr/>
        <p:txBody>
          <a:bodyPr/>
          <a:lstStyle/>
          <a:p>
            <a:fld id="{36357491-AF78-4EAC-91FC-8D2D6145DAF5}" type="slidenum">
              <a:rPr lang="en-GB" smtClean="0"/>
              <a:t>167</a:t>
            </a:fld>
            <a:endParaRPr lang="en-GB"/>
          </a:p>
        </p:txBody>
      </p:sp>
    </p:spTree>
    <p:extLst>
      <p:ext uri="{BB962C8B-B14F-4D97-AF65-F5344CB8AC3E}">
        <p14:creationId xmlns:p14="http://schemas.microsoft.com/office/powerpoint/2010/main" val="14583089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Common-436</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LC-06-Preparation of the Disciples-168</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160913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Persistent Widow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a:t>
            </a:r>
            <a:r>
              <a:rPr lang="en-US">
                <a:solidFill>
                  <a:srgbClr val="000000"/>
                </a:solidFill>
                <a:effectLst/>
                <a:latin typeface="Lucida Grande" panose="020B0600040502020204" pitchFamily="34" charset="0"/>
              </a:rPr>
              <a:t>    One day Jesus told his disciples a story to show that they should always pray and never give up.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“There was a judge in a certain city,”</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“who neither feared God nor cared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A widow of that city came to him repeatedly, saying, ‘Give me justice in this dispute with my enemy.’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The judge ignored her for a while, but finally he said to himself, ‘I don’t fear God or care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this woman is driving me crazy. I’m going to see that she gets justice, because she is wearing me out with her constant requests!’”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18:6</a:t>
            </a:r>
            <a:r>
              <a:rPr lang="en-US">
                <a:solidFill>
                  <a:srgbClr val="000000"/>
                </a:solidFill>
                <a:effectLst/>
                <a:latin typeface="Lucida Grande" panose="020B0600040502020204" pitchFamily="34" charset="0"/>
              </a:rPr>
              <a:t>    Then the Lord said, </a:t>
            </a:r>
            <a:r>
              <a:rPr lang="en-US">
                <a:solidFill>
                  <a:srgbClr val="FF2500"/>
                </a:solidFill>
                <a:effectLst/>
                <a:latin typeface="Lucida Grande" panose="020B0600040502020204" pitchFamily="34" charset="0"/>
              </a:rPr>
              <a:t>“Learn a lesson from this unjust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Even he rendered a just decision in the end. So don’t you think God will surely give justice to his chosen people who cry out to him day and night? Will he keep putting them off?</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I tell you, he will grant justice to them quickly! But when the Son of Man returns, how many will he find on the earth who have faith?”</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Parable of the Pharisee and Tax Collector</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18:9</a:t>
            </a:r>
            <a:r>
              <a:rPr lang="en-US">
                <a:solidFill>
                  <a:srgbClr val="000000"/>
                </a:solidFill>
                <a:effectLst/>
                <a:latin typeface="Lucida Grande" panose="020B0600040502020204" pitchFamily="34" charset="0"/>
              </a:rPr>
              <a:t>    Then Jesus told this story to some who had great confidence in their own righteousness and scorned everyone else: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“Two men went to the Temple to pray. One was a Pharisee, and the other was a despised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The Pharisee stood by himself and prayed this prayer: ‘I thank you, God, that I am not like other people—cheaters, sinners, adulterers. I’m certainly not like that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fast twice a week, and I give you a tenth of my income.’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tax collector stood at a distance and dared not even lift his eyes to heaven as he prayed. Instead, he beat his chest in sorrow, saying, ‘O God, be merciful to me, for I am a sinner.’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I tell you, this sinner, not the Pharisee, returned home justified before God. For those who exalt themselves will be humbled, and those who humble themselves will be exalted.”</a:t>
            </a:r>
          </a:p>
        </p:txBody>
      </p:sp>
      <p:sp>
        <p:nvSpPr>
          <p:cNvPr id="4" name="Slide Number Placeholder 3"/>
          <p:cNvSpPr>
            <a:spLocks noGrp="1"/>
          </p:cNvSpPr>
          <p:nvPr>
            <p:ph type="sldNum" sz="quarter" idx="5"/>
          </p:nvPr>
        </p:nvSpPr>
        <p:spPr/>
        <p:txBody>
          <a:bodyPr/>
          <a:lstStyle/>
          <a:p>
            <a:fld id="{36357491-AF78-4EAC-91FC-8D2D6145DAF5}" type="slidenum">
              <a:rPr lang="en-GB" smtClean="0"/>
              <a:t>169</a:t>
            </a:fld>
            <a:endParaRPr lang="en-GB"/>
          </a:p>
        </p:txBody>
      </p:sp>
    </p:spTree>
    <p:extLst>
      <p:ext uri="{BB962C8B-B14F-4D97-AF65-F5344CB8AC3E}">
        <p14:creationId xmlns:p14="http://schemas.microsoft.com/office/powerpoint/2010/main" val="18882836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Discussion about Divorce and Marriage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a:t>
            </a:r>
            <a:r>
              <a:rPr lang="en-US">
                <a:effectLst/>
                <a:latin typeface="Lucida Grande" panose="020B0600040502020204" pitchFamily="34" charset="0"/>
              </a:rPr>
              <a:t>    When Jesus had finished saying these things, he left Galilee and went down to the region of Judea east of the Jordan River.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Large crowds followed him there, and he healed their sick.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19:3</a:t>
            </a:r>
            <a:r>
              <a:rPr lang="en-US">
                <a:effectLst/>
                <a:latin typeface="Lucida Grande" panose="020B0600040502020204" pitchFamily="34" charset="0"/>
              </a:rPr>
              <a:t>    Some Pharisees came and tried to trap him with this question: “Should a man be allowed to divorce his wife for just any reason?”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“Haven’t you read the Scriptures?”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“They record that from the beginning ‘God made them male and female.’”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000000"/>
                </a:solidFill>
                <a:effectLst/>
                <a:latin typeface="Lucida Grande" panose="020B0600040502020204" pitchFamily="34" charset="0"/>
              </a:rPr>
              <a:t> And he said, </a:t>
            </a:r>
            <a:r>
              <a:rPr lang="en-US">
                <a:solidFill>
                  <a:srgbClr val="FF2500"/>
                </a:solidFill>
                <a:effectLst/>
                <a:latin typeface="Lucida Grande" panose="020B0600040502020204" pitchFamily="34" charset="0"/>
              </a:rPr>
              <a:t>“‘This explains why a man leaves his father and mother and is joined to his wife, and the two are united into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Since they are no longer two but one, let no one split apart what God has joined together.”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19:7</a:t>
            </a:r>
            <a:r>
              <a:rPr lang="en-US">
                <a:effectLst/>
                <a:latin typeface="Lucida Grande" panose="020B0600040502020204" pitchFamily="34" charset="0"/>
              </a:rPr>
              <a:t>    “Then why did Moses say in the law that a man could give his wife a written notice of divorce and send her away?”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“Moses permitted divorce only as a concession to your hard hearts, but it was not what God had originally intended.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I tell you this, whoever divorces his wife and marries someone else commits adultery—unless his wife has been unfaithful.”</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19:10</a:t>
            </a:r>
            <a:r>
              <a:rPr lang="en-US">
                <a:effectLst/>
                <a:latin typeface="Lucida Grande" panose="020B0600040502020204" pitchFamily="34" charset="0"/>
              </a:rPr>
              <a:t>    Jesus’ disciples then said to him, “If this is the case, it is better not to marry!”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“Not everyone can accept this statement,”</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“Only those whom God helps.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Some are born as eunuchs, some have been made eunuchs by others, and some choose not to marry for the sake of the Kingdom of Heaven. Let anyone accept this who can.”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Discussion about Divorce and Marriage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a:t>
            </a:r>
            <a:r>
              <a:rPr lang="en-US">
                <a:effectLst/>
                <a:latin typeface="Lucida Grande" panose="020B0600040502020204" pitchFamily="34" charset="0"/>
              </a:rPr>
              <a:t>    Then Jesus left Capernaum and went down to the region of Judea and into the area east of the Jordan River. Once again crowds gathered around him, and as usual he was teaching them.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a:t>
            </a:r>
            <a:r>
              <a:rPr lang="en-US">
                <a:effectLst/>
                <a:latin typeface="Lucida Grande" panose="020B0600040502020204" pitchFamily="34" charset="0"/>
              </a:rPr>
              <a:t>    Some Pharisees came and tried to trap him with this question: “Should a man be allowed to divorce his wife?”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a:t>
            </a:r>
            <a:r>
              <a:rPr lang="en-US">
                <a:solidFill>
                  <a:srgbClr val="000000"/>
                </a:solidFill>
                <a:effectLst/>
                <a:latin typeface="Lucida Grande" panose="020B0600040502020204" pitchFamily="34" charset="0"/>
              </a:rPr>
              <a:t>    Jesus answered them with a question: </a:t>
            </a:r>
            <a:r>
              <a:rPr lang="en-US">
                <a:solidFill>
                  <a:srgbClr val="FF2500"/>
                </a:solidFill>
                <a:effectLst/>
                <a:latin typeface="Lucida Grande" panose="020B0600040502020204" pitchFamily="34" charset="0"/>
              </a:rPr>
              <a:t>“What did Moses say in the law about divorce?”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a:t>
            </a:r>
            <a:r>
              <a:rPr lang="en-US">
                <a:effectLst/>
                <a:latin typeface="Lucida Grande" panose="020B0600040502020204" pitchFamily="34" charset="0"/>
              </a:rPr>
              <a:t>    “Well, he permitted it,” they replied. “He said a man can give his wife a written notice of divorce and send her away.”</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Mark 10:5</a:t>
            </a:r>
            <a:r>
              <a:rPr lang="en-US">
                <a:solidFill>
                  <a:srgbClr val="000000"/>
                </a:solidFill>
                <a:effectLst/>
                <a:latin typeface="Lucida Grande" panose="020B0600040502020204" pitchFamily="34" charset="0"/>
              </a:rPr>
              <a:t>    But Jesus responded, </a:t>
            </a:r>
            <a:r>
              <a:rPr lang="en-US">
                <a:solidFill>
                  <a:srgbClr val="FF2500"/>
                </a:solidFill>
                <a:effectLst/>
                <a:latin typeface="Lucida Grande" panose="020B0600040502020204" pitchFamily="34" charset="0"/>
              </a:rPr>
              <a:t>“He wrote this commandment only as a concession to your hard hearts.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But ‘God made them male and female’ from the beginning of creation.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‘This explains why a man leaves his father and mother and is joined to his wife,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and the two are united into one.’ Since they are no longer two but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let no one split apart what God has joined together.”</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10:10</a:t>
            </a:r>
            <a:r>
              <a:rPr lang="en-US">
                <a:solidFill>
                  <a:srgbClr val="000000"/>
                </a:solidFill>
                <a:effectLst/>
                <a:latin typeface="Lucida Grande" panose="020B0600040502020204" pitchFamily="34" charset="0"/>
              </a:rPr>
              <a:t>    Later, when he was alone with his disciples in the house, they brought up the subject again.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“Whoever divorces his wife and marries someone else commits adultery against 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And if a woman divorces her husband and marries someone else, she commits adultery.”</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170</a:t>
            </a:fld>
            <a:endParaRPr lang="en-GB"/>
          </a:p>
        </p:txBody>
      </p:sp>
    </p:spTree>
    <p:extLst>
      <p:ext uri="{BB962C8B-B14F-4D97-AF65-F5344CB8AC3E}">
        <p14:creationId xmlns:p14="http://schemas.microsoft.com/office/powerpoint/2010/main" val="29925031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09613F-8F83-AE44-9615-014DE61C736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Times New Roman" charset="0"/>
                <a:ea typeface="ＭＳ Ｐゴシック" charset="0"/>
                <a:cs typeface="ＭＳ Ｐゴシック" charset="0"/>
              </a:rPr>
              <a:t>Four basic views on divorce and remarriage are held by evangelical Christians. See the 8-page summary of the strengths and weaknesses of each of these within the 1 Corinthians notes on pages 161gg-nn or download the separate document called 07-NTS161gg-nn 1 Cor 7 Divorce &amp; Remarriage-8p_eng_ns_v2s.docx at https://biblestudydownloads.org/resource/new-testament-survey/.</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above book edited by H. Wayne House presents all four views with the four authors interacting with each 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t>
            </a:r>
          </a:p>
          <a:p>
            <a:r>
              <a:rPr lang="en-US">
                <a:latin typeface="Times New Roman" charset="0"/>
                <a:ea typeface="ＭＳ Ｐゴシック" charset="0"/>
                <a:cs typeface="ＭＳ Ｐゴシック" charset="0"/>
              </a:rPr>
              <a:t>LC-06-Preparation of the Disciples-170</a:t>
            </a:r>
          </a:p>
          <a:p>
            <a:r>
              <a:rPr lang="en-US">
                <a:latin typeface="Times New Roman" charset="0"/>
                <a:ea typeface="ＭＳ Ｐゴシック" charset="0"/>
                <a:cs typeface="ＭＳ Ｐゴシック" charset="0"/>
              </a:rPr>
              <a:t>NS-07-1Cor1-7-slide 223</a:t>
            </a:r>
          </a:p>
          <a:p>
            <a:pPr algn="l" rtl="0" latinLnBrk="0">
              <a:spcBef>
                <a:spcPts val="400"/>
              </a:spcBef>
            </a:pPr>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Blesses the Children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19:13</a:t>
            </a:r>
            <a:r>
              <a:rPr lang="en-US">
                <a:effectLst/>
                <a:latin typeface="Lucida Grande" panose="020B0600040502020204" pitchFamily="34" charset="0"/>
              </a:rPr>
              <a:t>    One day some parents brought their children to Jesus so he could lay his hands on them and pray for them. But the disciples scolded the parents for bothering him.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19:14</a:t>
            </a:r>
            <a:r>
              <a:rPr lang="en-US">
                <a:solidFill>
                  <a:srgbClr val="000000"/>
                </a:solidFill>
                <a:effectLst/>
                <a:latin typeface="Lucida Grande" panose="020B0600040502020204" pitchFamily="34" charset="0"/>
              </a:rPr>
              <a:t>    But Jesus said, </a:t>
            </a:r>
            <a:r>
              <a:rPr lang="en-US">
                <a:solidFill>
                  <a:srgbClr val="FF2500"/>
                </a:solidFill>
                <a:effectLst/>
                <a:latin typeface="Lucida Grande" panose="020B0600040502020204" pitchFamily="34" charset="0"/>
              </a:rPr>
              <a:t>“Let the children come to me. Don’t stop them! For the Kingdom of Heaven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And he placed his hands on their heads and blessed them before he left.</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10:13</a:t>
            </a:r>
            <a:r>
              <a:rPr lang="en-US">
                <a:effectLst/>
                <a:latin typeface="Lucida Grande" panose="020B0600040502020204" pitchFamily="34" charset="0"/>
              </a:rPr>
              <a:t>    One day some parents brought their children to Jesus so he could touch and bless them. But the disciples scolded the parents for bothering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10:14</a:t>
            </a:r>
            <a:r>
              <a:rPr lang="en-US">
                <a:solidFill>
                  <a:srgbClr val="000000"/>
                </a:solidFill>
                <a:effectLst/>
                <a:latin typeface="Lucida Grande" panose="020B0600040502020204" pitchFamily="34" charset="0"/>
              </a:rPr>
              <a:t>    When Jesus saw what was happening, he was angry with his disciples. He said to them,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000000"/>
                </a:solidFill>
                <a:effectLst/>
                <a:latin typeface="Lucida Grande" panose="020B0600040502020204" pitchFamily="34" charset="0"/>
              </a:rPr>
              <a:t> Then he took the children in his arms and placed his hands on their heads and blessed them.</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18:15</a:t>
            </a:r>
            <a:r>
              <a:rPr lang="en-US">
                <a:effectLst/>
                <a:latin typeface="Lucida Grande" panose="020B0600040502020204" pitchFamily="34" charset="0"/>
              </a:rPr>
              <a:t>    One day some parents brought their little children to Jesus so he could touch and bless them. But when the disciples saw this, they scolded the parents for bothering him.</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18:16</a:t>
            </a:r>
            <a:r>
              <a:rPr lang="en-US">
                <a:solidFill>
                  <a:srgbClr val="000000"/>
                </a:solidFill>
                <a:effectLst/>
                <a:latin typeface="Lucida Grande" panose="020B0600040502020204" pitchFamily="34" charset="0"/>
              </a:rPr>
              <a:t>    Then Jesus called for the children and said to the disciples,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172</a:t>
            </a:fld>
            <a:endParaRPr lang="en-GB"/>
          </a:p>
        </p:txBody>
      </p:sp>
    </p:spTree>
    <p:extLst>
      <p:ext uri="{BB962C8B-B14F-4D97-AF65-F5344CB8AC3E}">
        <p14:creationId xmlns:p14="http://schemas.microsoft.com/office/powerpoint/2010/main" val="23635633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173</a:t>
            </a:fld>
            <a:endParaRPr lang="en-GB"/>
          </a:p>
        </p:txBody>
      </p:sp>
    </p:spTree>
    <p:extLst>
      <p:ext uri="{BB962C8B-B14F-4D97-AF65-F5344CB8AC3E}">
        <p14:creationId xmlns:p14="http://schemas.microsoft.com/office/powerpoint/2010/main" val="36735586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cs typeface="+mn-cs"/>
              </a:rPr>
              <a:t>—</a:t>
            </a: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174</a:t>
            </a:fld>
            <a:endParaRPr lang="en-GB"/>
          </a:p>
        </p:txBody>
      </p:sp>
    </p:spTree>
    <p:extLst>
      <p:ext uri="{BB962C8B-B14F-4D97-AF65-F5344CB8AC3E}">
        <p14:creationId xmlns:p14="http://schemas.microsoft.com/office/powerpoint/2010/main" val="218717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a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the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r>
              <a:rPr lang="en-US" dirty="0"/>
              <a:t>Jesus sought to show him that he was not good after all by having him evaluate himself by the Ten Commandments.</a:t>
            </a:r>
          </a:p>
        </p:txBody>
      </p:sp>
    </p:spTree>
    <p:extLst>
      <p:ext uri="{BB962C8B-B14F-4D97-AF65-F5344CB8AC3E}">
        <p14:creationId xmlns:p14="http://schemas.microsoft.com/office/powerpoint/2010/main" val="14459322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20:17</a:t>
            </a:r>
            <a:r>
              <a:rPr lang="en-US">
                <a:solidFill>
                  <a:srgbClr val="000000"/>
                </a:solidFill>
                <a:effectLst/>
                <a:latin typeface="Lucida Grande" panose="020B0600040502020204" pitchFamily="34" charset="0"/>
              </a:rPr>
              <a:t>    As Jesus was going up to Jerusalem, he took the twelve disciples aside privately and told them what was going to happen to him.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Then they will hand him over to the Romans to be mocked, flogged with a whip, and crucified. But on the third day he will be raised from the dead.”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20:20</a:t>
            </a:r>
            <a:r>
              <a:rPr lang="en-US">
                <a:effectLst/>
                <a:latin typeface="Lucida Grande" panose="020B0600040502020204" pitchFamily="34" charset="0"/>
              </a:rPr>
              <a:t>    Then the mother of James and John, the sons of Zebedee, came to Jesus with her sons. She knelt respectfully to ask a favor.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“What is your request?”</a:t>
            </a:r>
            <a:r>
              <a:rPr lang="en-US">
                <a:effectLst/>
                <a:latin typeface="Lucida Grande" panose="020B0600040502020204" pitchFamily="34" charset="0"/>
              </a:rPr>
              <a:t> he asked.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She replied, “In your Kingdom, please let my two sons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20:22</a:t>
            </a:r>
            <a:r>
              <a:rPr lang="en-US">
                <a:solidFill>
                  <a:srgbClr val="000000"/>
                </a:solidFill>
                <a:effectLst/>
                <a:latin typeface="Lucida Grande" panose="020B0600040502020204" pitchFamily="34" charset="0"/>
              </a:rPr>
              <a:t>    But Jesus answered by saying to them, </a:t>
            </a:r>
            <a:r>
              <a:rPr lang="en-US">
                <a:solidFill>
                  <a:srgbClr val="FF2500"/>
                </a:solidFill>
                <a:effectLst/>
                <a:latin typeface="Lucida Grande" panose="020B0600040502020204" pitchFamily="34" charset="0"/>
              </a:rPr>
              <a:t>“You don’t know what you are asking! Are you able to drink from the bitter cup of suffering I am about to drink?”</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“Oh yes,” they replied, “we are able!”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20:23</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“You will indeed drink from my bitter cup. But I have no right to say who will sit on my right or my left. My Father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20:24</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25</a:t>
            </a:r>
            <a:r>
              <a:rPr lang="en-US">
                <a:solidFill>
                  <a:srgbClr val="000000"/>
                </a:solidFill>
                <a:effectLst/>
                <a:latin typeface="Lucida Grande" panose="020B0600040502020204" pitchFamily="34" charset="0"/>
              </a:rPr>
              <a:t> But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whoever wants to be first among you must become your slave.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10:32</a:t>
            </a:r>
            <a:r>
              <a:rPr lang="en-US">
                <a:solidFill>
                  <a:srgbClr val="000000"/>
                </a:solidFill>
                <a:effectLst/>
                <a:latin typeface="Lucida Grande" panose="020B0600040502020204" pitchFamily="34" charset="0"/>
              </a:rPr>
              <a:t>    They were now on the way up to Jerusalem, and Jesus was walking ahead of them. The disciples were filled with awe, and the people following behind were overwhelmed with fear. Taking the twelve disciples aside, Jesus once more began to describe everything that was about to happen to him.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 and hand him over to the Romans.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They will mock him, spit on him, flog him with a whip, and kill him, but after three days he will rise again.”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10:35</a:t>
            </a:r>
            <a:r>
              <a:rPr lang="en-US">
                <a:effectLst/>
                <a:latin typeface="Lucida Grande" panose="020B0600040502020204" pitchFamily="34" charset="0"/>
              </a:rPr>
              <a:t>    Then James and John, the sons of Zebedee, came over and spoke to him. “Teacher,” they said, “we want you to do us a favor.”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your request?”</a:t>
            </a:r>
            <a:r>
              <a:rPr lang="en-US">
                <a:solidFill>
                  <a:srgbClr val="000000"/>
                </a:solidFill>
                <a:effectLst/>
                <a:latin typeface="Lucida Grande" panose="020B0600040502020204" pitchFamily="34" charset="0"/>
              </a:rPr>
              <a:t> he asked.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10:37</a:t>
            </a:r>
            <a:r>
              <a:rPr lang="en-US">
                <a:effectLst/>
                <a:latin typeface="Lucida Grande" panose="020B0600040502020204" pitchFamily="34" charset="0"/>
              </a:rPr>
              <a:t>    They replied, “When you sit on your glorious throne, we want to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10:38</a:t>
            </a:r>
            <a:r>
              <a:rPr lang="en-US">
                <a:solidFill>
                  <a:srgbClr val="000000"/>
                </a:solidFill>
                <a:effectLst/>
                <a:latin typeface="Lucida Grande" panose="020B0600040502020204" pitchFamily="34" charset="0"/>
              </a:rPr>
              <a:t>    But Jesus said to them, </a:t>
            </a:r>
            <a:r>
              <a:rPr lang="en-US">
                <a:solidFill>
                  <a:srgbClr val="FF2500"/>
                </a:solidFill>
                <a:effectLst/>
                <a:latin typeface="Lucida Grande" panose="020B0600040502020204" pitchFamily="34" charset="0"/>
              </a:rPr>
              <a:t>“You don’t know what you are asking! Are you able to drink from the bitter cup of suffering I am about to drink? Are you able to be baptized with the baptism of suffering I must be baptized with?”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10:39</a:t>
            </a:r>
            <a:r>
              <a:rPr lang="en-US">
                <a:effectLst/>
                <a:latin typeface="Lucida Grande" panose="020B0600040502020204" pitchFamily="34" charset="0"/>
              </a:rPr>
              <a:t>    “Oh yes,” they replied, “we are able!”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Then Jesus told them, </a:t>
            </a:r>
            <a:r>
              <a:rPr lang="en-US">
                <a:solidFill>
                  <a:srgbClr val="FF2500"/>
                </a:solidFill>
                <a:effectLst/>
                <a:latin typeface="Lucida Grande" panose="020B0600040502020204" pitchFamily="34" charset="0"/>
              </a:rPr>
              <a:t>“You will indeed drink from my bitter cup and be baptized with my baptism of suffering.</a:t>
            </a:r>
          </a:p>
          <a:p>
            <a:pPr>
              <a:buNone/>
            </a:pP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But I have no right to say who will sit on my right or my left. God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10:41</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42</a:t>
            </a:r>
            <a:r>
              <a:rPr lang="en-US">
                <a:solidFill>
                  <a:srgbClr val="000000"/>
                </a:solidFill>
                <a:effectLst/>
                <a:latin typeface="Lucida Grande" panose="020B0600040502020204" pitchFamily="34" charset="0"/>
              </a:rPr>
              <a:t> So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and whoever wants to be first among you must be the slave of everyone else.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18:31</a:t>
            </a:r>
            <a:r>
              <a:rPr lang="en-US">
                <a:solidFill>
                  <a:srgbClr val="000000"/>
                </a:solidFill>
                <a:effectLst/>
                <a:latin typeface="Lucida Grande" panose="020B0600040502020204" pitchFamily="34" charset="0"/>
              </a:rPr>
              <a:t>    Taking the twelve disciples aside, Jesus said, </a:t>
            </a:r>
            <a:r>
              <a:rPr lang="en-US">
                <a:solidFill>
                  <a:srgbClr val="FF2500"/>
                </a:solidFill>
                <a:effectLst/>
                <a:latin typeface="Lucida Grande" panose="020B0600040502020204" pitchFamily="34" charset="0"/>
              </a:rPr>
              <a:t>“Listen, we’re going up to Jerusalem, where all the predictions of the prophets concerning the Son of Man will come true.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He will be handed over to the Romans, and he will be mocked, treated shamefully, and spit upon.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They will flog him with a whip and kill him, but on the third day he will rise again.”</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18:34</a:t>
            </a:r>
            <a:r>
              <a:rPr lang="en-US">
                <a:effectLst/>
                <a:latin typeface="Lucida Grande" panose="020B0600040502020204" pitchFamily="34" charset="0"/>
              </a:rPr>
              <a:t>    But they didn’t understand any of this. The significance of his words was hidden from them, and they failed to grasp what he was talking about. </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186</a:t>
            </a:fld>
            <a:endParaRPr lang="en-GB"/>
          </a:p>
        </p:txBody>
      </p:sp>
    </p:spTree>
    <p:extLst>
      <p:ext uri="{BB962C8B-B14F-4D97-AF65-F5344CB8AC3E}">
        <p14:creationId xmlns:p14="http://schemas.microsoft.com/office/powerpoint/2010/main" val="29135885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Heals Two Blind Men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20:29</a:t>
            </a:r>
            <a:r>
              <a:rPr lang="en-US">
                <a:effectLst/>
                <a:latin typeface="Lucida Grande" panose="020B0600040502020204" pitchFamily="34" charset="0"/>
              </a:rPr>
              <a:t>    As Jesus and the disciples left the town of Jericho, a large crowd followed behind.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Two blind men were sitting beside the road. When they heard that Jesus was coming that way, they began shouting,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20:31</a:t>
            </a:r>
            <a:r>
              <a:rPr lang="en-US">
                <a:effectLst/>
                <a:latin typeface="Lucida Grande" panose="020B0600040502020204" pitchFamily="34" charset="0"/>
              </a:rPr>
              <a:t>    “Be quiet!” the crowd yelled at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they only shouted louder,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20:32</a:t>
            </a:r>
            <a:r>
              <a:rPr lang="en-US">
                <a:effectLst/>
                <a:latin typeface="Lucida Grande" panose="020B0600040502020204" pitchFamily="34" charset="0"/>
              </a:rPr>
              <a:t>    When Jesus heard them, he stopped and called, </a:t>
            </a:r>
            <a:r>
              <a:rPr lang="en-US">
                <a:solidFill>
                  <a:srgbClr val="FF2500"/>
                </a:solidFill>
                <a:effectLst/>
                <a:latin typeface="Lucida Grande" panose="020B0600040502020204" pitchFamily="34" charset="0"/>
              </a:rPr>
              <a:t>“What do you want me to do for you?”</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20:33</a:t>
            </a:r>
            <a:r>
              <a:rPr lang="en-US">
                <a:effectLst/>
                <a:latin typeface="Lucida Grande" panose="020B0600040502020204" pitchFamily="34" charset="0"/>
              </a:rPr>
              <a:t>    “Lord,” they said, “we want to see!”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Jesus felt sorry for them and touched their eyes. Instantly they could see! Then they followed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Blind Bartimaeus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10:46</a:t>
            </a:r>
            <a:r>
              <a:rPr lang="en-US">
                <a:effectLst/>
                <a:latin typeface="Lucida Grande" panose="020B0600040502020204" pitchFamily="34" charset="0"/>
              </a:rPr>
              <a:t>    Then they reached Jericho, and as Jesus and his disciples left town, a large crowd followed him. A blind beggar named Bartimaeus (son of Timaeus) was sitting beside the road.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When Bartimaeus heard that Jesus of Nazareth was nearby, he began to shout,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10:48</a:t>
            </a:r>
            <a:r>
              <a:rPr lang="en-US">
                <a:effectLst/>
                <a:latin typeface="Lucida Grande" panose="020B0600040502020204" pitchFamily="34" charset="0"/>
              </a:rPr>
              <a:t>    “Be quiet!” many of the people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10:49</a:t>
            </a:r>
            <a:r>
              <a:rPr lang="en-US">
                <a:effectLst/>
                <a:latin typeface="Lucida Grande" panose="020B0600040502020204" pitchFamily="34" charset="0"/>
              </a:rPr>
              <a:t>    When Jesus heard him, he stopped and said, </a:t>
            </a:r>
            <a:r>
              <a:rPr lang="en-US">
                <a:solidFill>
                  <a:srgbClr val="FF2500"/>
                </a:solidFill>
                <a:effectLst/>
                <a:latin typeface="Lucida Grande" panose="020B0600040502020204" pitchFamily="34" charset="0"/>
              </a:rPr>
              <a:t>“Tell him to come here.”</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So they called the blind man. “Cheer up,” they said. “Come on, he’s calling you!”</a:t>
            </a:r>
          </a:p>
          <a:p>
            <a:pPr>
              <a:buNone/>
            </a:pP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Bartimaeus threw aside his coat, jumped up, and came to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do you want me to do for you?”</a:t>
            </a:r>
            <a:r>
              <a:rPr lang="en-US">
                <a:solidFill>
                  <a:srgbClr val="000000"/>
                </a:solidFill>
                <a:effectLst/>
                <a:latin typeface="Lucida Grande" panose="020B0600040502020204" pitchFamily="34" charset="0"/>
              </a:rPr>
              <a:t> Jesus asked.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“My Rabbi,” the blind man said, “I want to see!”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10:52</a:t>
            </a:r>
            <a:r>
              <a:rPr lang="en-US">
                <a:effectLst/>
                <a:latin typeface="Lucida Grande" panose="020B0600040502020204" pitchFamily="34" charset="0"/>
              </a:rPr>
              <a:t>    And Jesus said to him, </a:t>
            </a:r>
            <a:r>
              <a:rPr lang="en-US">
                <a:solidFill>
                  <a:srgbClr val="FF2500"/>
                </a:solidFill>
                <a:effectLst/>
                <a:latin typeface="Lucida Grande" panose="020B0600040502020204" pitchFamily="34" charset="0"/>
              </a:rPr>
              <a:t>“Go, for your faith has healed you.”</a:t>
            </a:r>
            <a:r>
              <a:rPr lang="en-US">
                <a:effectLst/>
                <a:latin typeface="Lucida Grande" panose="020B0600040502020204" pitchFamily="34" charset="0"/>
              </a:rPr>
              <a:t> Instantly the man could see, and he followed Jesus down the road.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a Blind Beggar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18:35</a:t>
            </a:r>
            <a:r>
              <a:rPr lang="en-US">
                <a:effectLst/>
                <a:latin typeface="Lucida Grande" panose="020B0600040502020204" pitchFamily="34" charset="0"/>
              </a:rPr>
              <a:t>    As Jesus approached Jericho, a blind beggar was sitting beside the road.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When he heard the noise of a crowd going past, he asked what was happening.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told him that Jesus the Nazarene was going by.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So he began shouting,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18:39</a:t>
            </a:r>
            <a:r>
              <a:rPr lang="en-US">
                <a:effectLst/>
                <a:latin typeface="Lucida Grande" panose="020B0600040502020204" pitchFamily="34" charset="0"/>
              </a:rPr>
              <a:t>    “Be quiet!” the people in front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18:40</a:t>
            </a:r>
            <a:r>
              <a:rPr lang="en-US">
                <a:effectLst/>
                <a:latin typeface="Lucida Grande" panose="020B0600040502020204" pitchFamily="34" charset="0"/>
              </a:rPr>
              <a:t>    When Jesus heard him, he stopped and ordered that the man be brought to him. As the man came near, Jesus asked him,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“What do you want me to do for you?”</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“Lord,” he said, “I want to see!”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18:42</a:t>
            </a:r>
            <a:r>
              <a:rPr lang="en-US">
                <a:effectLst/>
                <a:latin typeface="Lucida Grande" panose="020B0600040502020204" pitchFamily="34" charset="0"/>
              </a:rPr>
              <a:t>    And Jesus said, </a:t>
            </a:r>
            <a:r>
              <a:rPr lang="en-US">
                <a:solidFill>
                  <a:srgbClr val="FF2500"/>
                </a:solidFill>
                <a:effectLst/>
                <a:latin typeface="Lucida Grande" panose="020B0600040502020204" pitchFamily="34" charset="0"/>
              </a:rPr>
              <a:t>“All right, receive your sight! Your faith has healed you.”</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Instantly the man could see, and he followed Jesus, praising God. And all who saw it praised God, too. </a:t>
            </a:r>
          </a:p>
        </p:txBody>
      </p:sp>
      <p:sp>
        <p:nvSpPr>
          <p:cNvPr id="4" name="Slide Number Placeholder 3"/>
          <p:cNvSpPr>
            <a:spLocks noGrp="1"/>
          </p:cNvSpPr>
          <p:nvPr>
            <p:ph type="sldNum" sz="quarter" idx="5"/>
          </p:nvPr>
        </p:nvSpPr>
        <p:spPr/>
        <p:txBody>
          <a:bodyPr/>
          <a:lstStyle/>
          <a:p>
            <a:fld id="{36357491-AF78-4EAC-91FC-8D2D6145DAF5}" type="slidenum">
              <a:rPr lang="en-GB" smtClean="0"/>
              <a:t>187</a:t>
            </a:fld>
            <a:endParaRPr lang="en-GB"/>
          </a:p>
        </p:txBody>
      </p:sp>
    </p:spTree>
    <p:extLst>
      <p:ext uri="{BB962C8B-B14F-4D97-AF65-F5344CB8AC3E}">
        <p14:creationId xmlns:p14="http://schemas.microsoft.com/office/powerpoint/2010/main" val="29506361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28 verses are in the following slides.</a:t>
            </a:r>
          </a:p>
          <a:p>
            <a:endParaRPr lang="en-US" dirty="0"/>
          </a:p>
          <a:p>
            <a:r>
              <a:rPr lang="en-US" dirty="0"/>
              <a:t>Many have problems with the concept of the "delay" or "postponement" of the millennial kingdom. However, Israel's rejection of the kingdom does not mean that God was surprised or uninformed any more than he was unaware that Jesus would die. Such matters are certainly known to God in advance, yet humans are still responsible for rejecting God. The offer of the kingdom was also genuine even though Christ knew that it would be rejected.</a:t>
            </a:r>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Disciples-188</a:t>
            </a:r>
            <a:endParaRPr lang="en-US" dirty="0"/>
          </a:p>
          <a:p>
            <a:r>
              <a:rPr lang="en-US" dirty="0"/>
              <a:t>NS-03-Luke13-24—slide 74</a:t>
            </a:r>
          </a:p>
        </p:txBody>
      </p:sp>
      <p:sp>
        <p:nvSpPr>
          <p:cNvPr id="4" name="Slide Number Placeholder 3"/>
          <p:cNvSpPr>
            <a:spLocks noGrp="1"/>
          </p:cNvSpPr>
          <p:nvPr>
            <p:ph type="sldNum" sz="quarter" idx="5"/>
          </p:nvPr>
        </p:nvSpPr>
        <p:spPr/>
        <p:txBody>
          <a:bodyPr/>
          <a:lstStyle/>
          <a:p>
            <a:fld id="{36357491-AF78-4EAC-91FC-8D2D6145DAF5}" type="slidenum">
              <a:rPr lang="en-GB" smtClean="0"/>
              <a:t>188</a:t>
            </a:fld>
            <a:endParaRPr lang="en-GB"/>
          </a:p>
        </p:txBody>
      </p:sp>
    </p:spTree>
    <p:extLst>
      <p:ext uri="{BB962C8B-B14F-4D97-AF65-F5344CB8AC3E}">
        <p14:creationId xmlns:p14="http://schemas.microsoft.com/office/powerpoint/2010/main" val="28525987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and Zacchaeus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a:t>
            </a:r>
            <a:r>
              <a:rPr lang="en-US">
                <a:effectLst/>
                <a:latin typeface="Lucida Grande" panose="020B0600040502020204" pitchFamily="34" charset="0"/>
              </a:rPr>
              <a:t>    Jesus entered Jericho and made his way through the town.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There was a man there named Zacchaeus. He was the chief tax collector in the region, and he had become very rich.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He tried to get a look at Jesus, but he was too short to see over the crowd.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So he ran ahead and climbed a sycamore-fig tree beside the road, for Jesus was going to pass that way.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19:5</a:t>
            </a:r>
            <a:r>
              <a:rPr lang="en-US">
                <a:effectLst/>
                <a:latin typeface="Lucida Grande" panose="020B0600040502020204" pitchFamily="34" charset="0"/>
              </a:rPr>
              <a:t>    When Jesus came by, he looked up at Zacchaeus and called him by name. </a:t>
            </a:r>
            <a:r>
              <a:rPr lang="en-US">
                <a:solidFill>
                  <a:srgbClr val="FF2500"/>
                </a:solidFill>
                <a:effectLst/>
                <a:latin typeface="Lucida Grande" panose="020B0600040502020204" pitchFamily="34" charset="0"/>
              </a:rPr>
              <a:t>“Zacchaeus!”</a:t>
            </a:r>
            <a:r>
              <a:rPr lang="en-US">
                <a:effectLst/>
                <a:latin typeface="Lucida Grande" panose="020B0600040502020204" pitchFamily="34" charset="0"/>
              </a:rPr>
              <a:t> he said. </a:t>
            </a:r>
            <a:r>
              <a:rPr lang="en-US">
                <a:solidFill>
                  <a:srgbClr val="FF2500"/>
                </a:solidFill>
                <a:effectLst/>
                <a:latin typeface="Lucida Grande" panose="020B0600040502020204" pitchFamily="34" charset="0"/>
              </a:rPr>
              <a:t>“Quick, come down! I must be a guest in your home today.”</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19:6</a:t>
            </a:r>
            <a:r>
              <a:rPr lang="en-US">
                <a:effectLst/>
                <a:latin typeface="Lucida Grande" panose="020B0600040502020204" pitchFamily="34" charset="0"/>
              </a:rPr>
              <a:t>    Zacchaeus quickly climbed down and took Jesus to his house in great excitement and joy.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But the people were displeased. “He has gone to be the guest of a notorious sinner,” they grumbled.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19:8</a:t>
            </a:r>
            <a:r>
              <a:rPr lang="en-US">
                <a:effectLst/>
                <a:latin typeface="Lucida Grande" panose="020B0600040502020204" pitchFamily="34" charset="0"/>
              </a:rPr>
              <a:t>    Meanwhile, Zacchaeus stood before the Lord and said, “I will give half my wealth to the poor, Lord, and if I have cheated people on their taxes, I will give them back four times as much!”</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19:9</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“Salvation has come to this home today, for this man has shown himself to be a true son of Abraham.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the Son of Man came to seek and save those who are lost.”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189</a:t>
            </a:fld>
            <a:endParaRPr lang="en-GB"/>
          </a:p>
        </p:txBody>
      </p:sp>
    </p:spTree>
    <p:extLst>
      <p:ext uri="{BB962C8B-B14F-4D97-AF65-F5344CB8AC3E}">
        <p14:creationId xmlns:p14="http://schemas.microsoft.com/office/powerpoint/2010/main" val="266496016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Ten Servants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19:11</a:t>
            </a:r>
            <a:r>
              <a:rPr lang="en-US">
                <a:solidFill>
                  <a:srgbClr val="000000"/>
                </a:solidFill>
                <a:effectLst/>
                <a:latin typeface="Lucida Grande" panose="020B0600040502020204" pitchFamily="34" charset="0"/>
              </a:rPr>
              <a:t>    The crowd was listening to everything Jesus said. And because he was nearing Jerusalem, he told them a story to correct the impression that the Kingdom of God would begin right away. </a:t>
            </a:r>
            <a:r>
              <a:rPr lang="en-US" b="1" baseline="30000">
                <a:solidFill>
                  <a:srgbClr val="006699"/>
                </a:solidFill>
                <a:effectLst/>
                <a:latin typeface="Helvetica Neue" panose="02000503000000020004" pitchFamily="2" charset="0"/>
              </a:rPr>
              <a:t>12</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“A nobleman was called away to a distant empire to be crowned king and then return.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Before he left, he called together ten of his servants and divided among them ten pounds of silver, saying, ‘Invest this for me while I am gone.’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But his people hated him and sent a delegation after him to say, ‘We do not want him to be our king.’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“After he was crowned king, he returned and called in the servants to whom he had given the money. He wanted to find out what their profits were.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The first servant reported, ‘Master, I invested your money and made ten times the original amount!’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exclaimed. ‘You are a good servant. You have been faithful with the little I entrusted to you, so you will be governor of ten cities as your reward.’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next servant reported, ‘Master, I invested your money and made five times the original amount.’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said. ‘You will be governor over five cities.’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third servant brought back only the original amount of money and said, ‘Master, I hid your money and kept it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 was afraid because you are a hard man to deal with, taking what isn’t yours and harvesting crops you didn’t plant.’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wicked servant!’ the king roared. ‘Your own words condemn you. If you knew that I’m a hard man who takes what isn’t mine and harvests crops I didn’t plant,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why didn’t you deposit my money in the bank? At least I could have gotten some interest on it.’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turning to the others standing nearby, the king ordered, ‘Take the money from this servant, and give it to the one who has ten pounds.’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master,’ they said, ‘he already has ten pounds!’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the king replied, ‘and to those who use well what they are given, even more will be given. But from those who do nothing, even what little they have will be taken away.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as for these enemies of mine who didn’t want me to be their king—bring them in and execute them right here in front of me.’”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Triumphant Entry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19:28</a:t>
            </a:r>
            <a:r>
              <a:rPr lang="en-US">
                <a:effectLst/>
                <a:latin typeface="Lucida Grande" panose="020B0600040502020204" pitchFamily="34" charset="0"/>
              </a:rPr>
              <a:t>    After telling this story, Jesus went on toward Jerusalem, walking ahead of his disciples. </a:t>
            </a:r>
          </a:p>
        </p:txBody>
      </p:sp>
      <p:sp>
        <p:nvSpPr>
          <p:cNvPr id="4" name="Slide Number Placeholder 3"/>
          <p:cNvSpPr>
            <a:spLocks noGrp="1"/>
          </p:cNvSpPr>
          <p:nvPr>
            <p:ph type="sldNum" sz="quarter" idx="5"/>
          </p:nvPr>
        </p:nvSpPr>
        <p:spPr/>
        <p:txBody>
          <a:bodyPr/>
          <a:lstStyle/>
          <a:p>
            <a:fld id="{36357491-AF78-4EAC-91FC-8D2D6145DAF5}" type="slidenum">
              <a:rPr lang="en-GB" smtClean="0"/>
              <a:t>190</a:t>
            </a:fld>
            <a:endParaRPr lang="en-GB"/>
          </a:p>
        </p:txBody>
      </p:sp>
    </p:spTree>
    <p:extLst>
      <p:ext uri="{BB962C8B-B14F-4D97-AF65-F5344CB8AC3E}">
        <p14:creationId xmlns:p14="http://schemas.microsoft.com/office/powerpoint/2010/main" val="370863017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192</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a:p>
            <a:endParaRPr lang="en-US">
              <a:ea typeface="ＭＳ Ｐゴシック" charset="0"/>
              <a:cs typeface="ＭＳ Ｐゴシック" charset="0"/>
            </a:endParaRPr>
          </a:p>
          <a:p>
            <a:pPr>
              <a:buNone/>
            </a:pPr>
            <a:r>
              <a:rPr lang="en-US">
                <a:effectLst/>
                <a:latin typeface="Helvetica" pitchFamily="2" charset="0"/>
              </a:rPr>
              <a:t>The coin was clearly a precious resource to her and a large embarrassment if she lost it. She lights a lamp to look for it. Either her house had few windows, or she is not willing to wait for the morning light—she must find it now! Besides, when you are living on dirt floors, the longer something is lost, the more likely it is to stay that way. We also notice that the Greek word for “friends” is feminine. We can’t be sure that she ever told her husband, but she does tell her sewing circle. Jesus has thus put the “lost and found” in terms that both men and women can understand.</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427.</a:t>
            </a:r>
          </a:p>
          <a:p>
            <a:endParaRPr lang="en-US">
              <a:ea typeface="ＭＳ Ｐゴシック" charset="0"/>
              <a:cs typeface="ＭＳ Ｐゴシック" charset="0"/>
            </a:endParaRPr>
          </a:p>
        </p:txBody>
      </p:sp>
    </p:spTree>
    <p:extLst>
      <p:ext uri="{BB962C8B-B14F-4D97-AF65-F5344CB8AC3E}">
        <p14:creationId xmlns:p14="http://schemas.microsoft.com/office/powerpoint/2010/main" val="10461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a:p>
            <a:r>
              <a:rPr lang="en-US"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10:40 NLT</a:t>
            </a:r>
            <a:r>
              <a:rPr lang="en-SG" dirty="0">
                <a:effectLst/>
                <a:latin typeface="Arial" panose="020B0604020202020204" pitchFamily="34" charset="0"/>
              </a:rPr>
              <a:t> He went beyond the Jordan River near the place where John was first baptizing and stayed there awhile. </a:t>
            </a:r>
            <a:r>
              <a:rPr lang="en-SG" b="1" dirty="0">
                <a:solidFill>
                  <a:srgbClr val="006699"/>
                </a:solidFill>
                <a:effectLst/>
                <a:latin typeface="Arial" panose="020B0604020202020204" pitchFamily="34" charset="0"/>
              </a:rPr>
              <a:t>41</a:t>
            </a:r>
            <a:r>
              <a:rPr lang="en-SG" dirty="0">
                <a:effectLst/>
                <a:latin typeface="Arial" panose="020B0604020202020204" pitchFamily="34" charset="0"/>
              </a:rPr>
              <a:t> And many followed him. “John didn’t perform miraculous signs,” they remarked to one another, “but everything he said about this man has come true.”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And many who were there believed in Jesus.</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5</a:t>
            </a:fld>
            <a:endParaRPr lang="en-GB"/>
          </a:p>
        </p:txBody>
      </p:sp>
    </p:spTree>
    <p:extLst>
      <p:ext uri="{BB962C8B-B14F-4D97-AF65-F5344CB8AC3E}">
        <p14:creationId xmlns:p14="http://schemas.microsoft.com/office/powerpoint/2010/main" val="130319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Charles Dickens said, of this parable, “It is the finest short story ever written.” This is the most famous parable of the trilogy and the climax of the series. It is also the longest parable Jesus ever told. It has two parts. The first is about the son who wanders and the second is about the son who doesn’t. The first son gets lost abroad, the second gets lost at home. The second son is equally important because it brings us back to vv. 1–2 where the Pharisees (the sons who did not wander) complain about Jesus socializing with the lost sons."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427.</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34</a:t>
            </a:fld>
            <a:endParaRPr lang="en-GB"/>
          </a:p>
        </p:txBody>
      </p:sp>
    </p:spTree>
    <p:extLst>
      <p:ext uri="{BB962C8B-B14F-4D97-AF65-F5344CB8AC3E}">
        <p14:creationId xmlns:p14="http://schemas.microsoft.com/office/powerpoint/2010/main" val="2496358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Sons were valued highly in ancient Jewish culture.</a:t>
            </a:r>
          </a:p>
        </p:txBody>
      </p:sp>
      <p:sp>
        <p:nvSpPr>
          <p:cNvPr id="4" name="Slide Number Placeholder 3"/>
          <p:cNvSpPr>
            <a:spLocks noGrp="1"/>
          </p:cNvSpPr>
          <p:nvPr>
            <p:ph type="sldNum" sz="quarter" idx="5"/>
          </p:nvPr>
        </p:nvSpPr>
        <p:spPr/>
        <p:txBody>
          <a:bodyPr/>
          <a:lstStyle/>
          <a:p>
            <a:fld id="{36357491-AF78-4EAC-91FC-8D2D6145DAF5}" type="slidenum">
              <a:rPr lang="en-GB" smtClean="0"/>
              <a:t>35</a:t>
            </a:fld>
            <a:endParaRPr lang="en-GB"/>
          </a:p>
        </p:txBody>
      </p:sp>
    </p:spTree>
    <p:extLst>
      <p:ext uri="{BB962C8B-B14F-4D97-AF65-F5344CB8AC3E}">
        <p14:creationId xmlns:p14="http://schemas.microsoft.com/office/powerpoint/2010/main" val="1833198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told the parable of a man with two sons—the older son who brought him pride on the right, and the younger son who was hard to please on the left.</a:t>
            </a:r>
          </a:p>
        </p:txBody>
      </p:sp>
      <p:sp>
        <p:nvSpPr>
          <p:cNvPr id="4" name="Slide Number Placeholder 3"/>
          <p:cNvSpPr>
            <a:spLocks noGrp="1"/>
          </p:cNvSpPr>
          <p:nvPr>
            <p:ph type="sldNum" sz="quarter" idx="5"/>
          </p:nvPr>
        </p:nvSpPr>
        <p:spPr/>
        <p:txBody>
          <a:bodyPr/>
          <a:lstStyle/>
          <a:p>
            <a:fld id="{36357491-AF78-4EAC-91FC-8D2D6145DAF5}" type="slidenum">
              <a:rPr lang="en-GB" smtClean="0"/>
              <a:t>36</a:t>
            </a:fld>
            <a:endParaRPr lang="en-GB"/>
          </a:p>
        </p:txBody>
      </p:sp>
    </p:spTree>
    <p:extLst>
      <p:ext uri="{BB962C8B-B14F-4D97-AF65-F5344CB8AC3E}">
        <p14:creationId xmlns:p14="http://schemas.microsoft.com/office/powerpoint/2010/main" val="2981267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younger son was so ungrateful that he demanded his inheritance while his father still lived.</a:t>
            </a:r>
          </a:p>
        </p:txBody>
      </p:sp>
      <p:sp>
        <p:nvSpPr>
          <p:cNvPr id="4" name="Slide Number Placeholder 3"/>
          <p:cNvSpPr>
            <a:spLocks noGrp="1"/>
          </p:cNvSpPr>
          <p:nvPr>
            <p:ph type="sldNum" sz="quarter" idx="5"/>
          </p:nvPr>
        </p:nvSpPr>
        <p:spPr/>
        <p:txBody>
          <a:bodyPr/>
          <a:lstStyle/>
          <a:p>
            <a:fld id="{36357491-AF78-4EAC-91FC-8D2D6145DAF5}" type="slidenum">
              <a:rPr lang="en-GB" smtClean="0"/>
              <a:t>37</a:t>
            </a:fld>
            <a:endParaRPr lang="en-GB"/>
          </a:p>
        </p:txBody>
      </p:sp>
    </p:spTree>
    <p:extLst>
      <p:ext uri="{BB962C8B-B14F-4D97-AF65-F5344CB8AC3E}">
        <p14:creationId xmlns:p14="http://schemas.microsoft.com/office/powerpoint/2010/main" val="2939466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great cost to the father, he agreed to give his younger son one third of his wealth as the older son got the double portion of two thirds.</a:t>
            </a:r>
          </a:p>
        </p:txBody>
      </p:sp>
      <p:sp>
        <p:nvSpPr>
          <p:cNvPr id="4" name="Slide Number Placeholder 3"/>
          <p:cNvSpPr>
            <a:spLocks noGrp="1"/>
          </p:cNvSpPr>
          <p:nvPr>
            <p:ph type="sldNum" sz="quarter" idx="5"/>
          </p:nvPr>
        </p:nvSpPr>
        <p:spPr/>
        <p:txBody>
          <a:bodyPr/>
          <a:lstStyle/>
          <a:p>
            <a:fld id="{36357491-AF78-4EAC-91FC-8D2D6145DAF5}" type="slidenum">
              <a:rPr lang="en-GB" smtClean="0"/>
              <a:t>38</a:t>
            </a:fld>
            <a:endParaRPr lang="en-GB"/>
          </a:p>
        </p:txBody>
      </p:sp>
    </p:spTree>
    <p:extLst>
      <p:ext uri="{BB962C8B-B14F-4D97-AF65-F5344CB8AC3E}">
        <p14:creationId xmlns:p14="http://schemas.microsoft.com/office/powerpoint/2010/main" val="1906746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 the son went to pursue his dreams.</a:t>
            </a:r>
          </a:p>
        </p:txBody>
      </p:sp>
      <p:sp>
        <p:nvSpPr>
          <p:cNvPr id="4" name="Slide Number Placeholder 3"/>
          <p:cNvSpPr>
            <a:spLocks noGrp="1"/>
          </p:cNvSpPr>
          <p:nvPr>
            <p:ph type="sldNum" sz="quarter" idx="5"/>
          </p:nvPr>
        </p:nvSpPr>
        <p:spPr/>
        <p:txBody>
          <a:bodyPr/>
          <a:lstStyle/>
          <a:p>
            <a:fld id="{36357491-AF78-4EAC-91FC-8D2D6145DAF5}" type="slidenum">
              <a:rPr lang="en-GB" smtClean="0"/>
              <a:t>39</a:t>
            </a:fld>
            <a:endParaRPr lang="en-GB"/>
          </a:p>
        </p:txBody>
      </p:sp>
    </p:spTree>
    <p:extLst>
      <p:ext uri="{BB962C8B-B14F-4D97-AF65-F5344CB8AC3E}">
        <p14:creationId xmlns:p14="http://schemas.microsoft.com/office/powerpoint/2010/main" val="617759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mourned the loss, but he didn't prevent his son from experiencing the results of his greed. He instead longed for him to return.</a:t>
            </a:r>
          </a:p>
        </p:txBody>
      </p:sp>
      <p:sp>
        <p:nvSpPr>
          <p:cNvPr id="4" name="Slide Number Placeholder 3"/>
          <p:cNvSpPr>
            <a:spLocks noGrp="1"/>
          </p:cNvSpPr>
          <p:nvPr>
            <p:ph type="sldNum" sz="quarter" idx="5"/>
          </p:nvPr>
        </p:nvSpPr>
        <p:spPr/>
        <p:txBody>
          <a:bodyPr/>
          <a:lstStyle/>
          <a:p>
            <a:fld id="{36357491-AF78-4EAC-91FC-8D2D6145DAF5}" type="slidenum">
              <a:rPr lang="en-GB" smtClean="0"/>
              <a:t>40</a:t>
            </a:fld>
            <a:endParaRPr lang="en-GB"/>
          </a:p>
        </p:txBody>
      </p:sp>
    </p:spTree>
    <p:extLst>
      <p:ext uri="{BB962C8B-B14F-4D97-AF65-F5344CB8AC3E}">
        <p14:creationId xmlns:p14="http://schemas.microsoft.com/office/powerpoint/2010/main" val="1276943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Village life is deemed boring to those pursuing pleasure, so the younger son traveled out of the region.</a:t>
            </a:r>
          </a:p>
        </p:txBody>
      </p:sp>
      <p:sp>
        <p:nvSpPr>
          <p:cNvPr id="4" name="Slide Number Placeholder 3"/>
          <p:cNvSpPr>
            <a:spLocks noGrp="1"/>
          </p:cNvSpPr>
          <p:nvPr>
            <p:ph type="sldNum" sz="quarter" idx="5"/>
          </p:nvPr>
        </p:nvSpPr>
        <p:spPr/>
        <p:txBody>
          <a:bodyPr/>
          <a:lstStyle/>
          <a:p>
            <a:fld id="{36357491-AF78-4EAC-91FC-8D2D6145DAF5}" type="slidenum">
              <a:rPr lang="en-GB" smtClean="0"/>
              <a:t>41</a:t>
            </a:fld>
            <a:endParaRPr lang="en-GB"/>
          </a:p>
        </p:txBody>
      </p:sp>
    </p:spTree>
    <p:extLst>
      <p:ext uri="{BB962C8B-B14F-4D97-AF65-F5344CB8AC3E}">
        <p14:creationId xmlns:p14="http://schemas.microsoft.com/office/powerpoint/2010/main" val="3699180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 bad heart lured him to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42</a:t>
            </a:fld>
            <a:endParaRPr lang="en-GB"/>
          </a:p>
        </p:txBody>
      </p:sp>
    </p:spTree>
    <p:extLst>
      <p:ext uri="{BB962C8B-B14F-4D97-AF65-F5344CB8AC3E}">
        <p14:creationId xmlns:p14="http://schemas.microsoft.com/office/powerpoint/2010/main" val="236603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Wealthy people typically find lots of "friends," defined as people willing to help spend the money of fools.</a:t>
            </a:r>
          </a:p>
        </p:txBody>
      </p:sp>
      <p:sp>
        <p:nvSpPr>
          <p:cNvPr id="4" name="Slide Number Placeholder 3"/>
          <p:cNvSpPr>
            <a:spLocks noGrp="1"/>
          </p:cNvSpPr>
          <p:nvPr>
            <p:ph type="sldNum" sz="quarter" idx="5"/>
          </p:nvPr>
        </p:nvSpPr>
        <p:spPr/>
        <p:txBody>
          <a:bodyPr/>
          <a:lstStyle/>
          <a:p>
            <a:fld id="{36357491-AF78-4EAC-91FC-8D2D6145DAF5}" type="slidenum">
              <a:rPr lang="en-GB" smtClean="0"/>
              <a:t>43</a:t>
            </a:fld>
            <a:endParaRPr lang="en-GB"/>
          </a:p>
        </p:txBody>
      </p:sp>
    </p:spTree>
    <p:extLst>
      <p:ext uri="{BB962C8B-B14F-4D97-AF65-F5344CB8AC3E}">
        <p14:creationId xmlns:p14="http://schemas.microsoft.com/office/powerpoint/2010/main" val="411293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1F1A-62A3-3EC8-B3EB-9AD955E3AF1F}"/>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EABFB444-4D3F-90DD-92BD-9F8C2A18C7A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137B67C1-AAD1-06F2-A074-2F3E45BCCFF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D65C6E4E-A7E1-17FF-7261-798807AE79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invested His final six months in Perea with his disciples, with the exception of eight days in Jerusalem at the Festival of Tabernacles that we saw in the last lesson 2 (Opposition to the King). </a:t>
            </a:r>
          </a:p>
          <a:p>
            <a:endParaRPr lang="en-US" dirty="0"/>
          </a:p>
          <a:p>
            <a:r>
              <a:rPr lang="en-US" dirty="0"/>
              <a:t>Title adapted from slide 111.</a:t>
            </a:r>
          </a:p>
        </p:txBody>
      </p:sp>
    </p:spTree>
    <p:extLst>
      <p:ext uri="{BB962C8B-B14F-4D97-AF65-F5344CB8AC3E}">
        <p14:creationId xmlns:p14="http://schemas.microsoft.com/office/powerpoint/2010/main" val="150816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no end to places to waste money then—and now.</a:t>
            </a:r>
          </a:p>
        </p:txBody>
      </p:sp>
      <p:sp>
        <p:nvSpPr>
          <p:cNvPr id="4" name="Slide Number Placeholder 3"/>
          <p:cNvSpPr>
            <a:spLocks noGrp="1"/>
          </p:cNvSpPr>
          <p:nvPr>
            <p:ph type="sldNum" sz="quarter" idx="5"/>
          </p:nvPr>
        </p:nvSpPr>
        <p:spPr/>
        <p:txBody>
          <a:bodyPr/>
          <a:lstStyle/>
          <a:p>
            <a:fld id="{36357491-AF78-4EAC-91FC-8D2D6145DAF5}" type="slidenum">
              <a:rPr lang="en-GB" smtClean="0"/>
              <a:t>44</a:t>
            </a:fld>
            <a:endParaRPr lang="en-GB"/>
          </a:p>
        </p:txBody>
      </p:sp>
    </p:spTree>
    <p:extLst>
      <p:ext uri="{BB962C8B-B14F-4D97-AF65-F5344CB8AC3E}">
        <p14:creationId xmlns:p14="http://schemas.microsoft.com/office/powerpoint/2010/main" val="310801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also attract gold diggers who prefer the finer things of life like an etched vase instead of a simple cup.</a:t>
            </a:r>
          </a:p>
        </p:txBody>
      </p:sp>
      <p:sp>
        <p:nvSpPr>
          <p:cNvPr id="4" name="Slide Number Placeholder 3"/>
          <p:cNvSpPr>
            <a:spLocks noGrp="1"/>
          </p:cNvSpPr>
          <p:nvPr>
            <p:ph type="sldNum" sz="quarter" idx="5"/>
          </p:nvPr>
        </p:nvSpPr>
        <p:spPr/>
        <p:txBody>
          <a:bodyPr/>
          <a:lstStyle/>
          <a:p>
            <a:fld id="{36357491-AF78-4EAC-91FC-8D2D6145DAF5}" type="slidenum">
              <a:rPr lang="en-GB" smtClean="0"/>
              <a:t>45</a:t>
            </a:fld>
            <a:endParaRPr lang="en-GB"/>
          </a:p>
        </p:txBody>
      </p:sp>
    </p:spTree>
    <p:extLst>
      <p:ext uri="{BB962C8B-B14F-4D97-AF65-F5344CB8AC3E}">
        <p14:creationId xmlns:p14="http://schemas.microsoft.com/office/powerpoint/2010/main" val="365112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Soon, the money ran out, and so did the friends. </a:t>
            </a:r>
          </a:p>
        </p:txBody>
      </p:sp>
      <p:sp>
        <p:nvSpPr>
          <p:cNvPr id="4" name="Slide Number Placeholder 3"/>
          <p:cNvSpPr>
            <a:spLocks noGrp="1"/>
          </p:cNvSpPr>
          <p:nvPr>
            <p:ph type="sldNum" sz="quarter" idx="5"/>
          </p:nvPr>
        </p:nvSpPr>
        <p:spPr/>
        <p:txBody>
          <a:bodyPr/>
          <a:lstStyle/>
          <a:p>
            <a:fld id="{36357491-AF78-4EAC-91FC-8D2D6145DAF5}" type="slidenum">
              <a:rPr lang="en-GB" smtClean="0"/>
              <a:t>46</a:t>
            </a:fld>
            <a:endParaRPr lang="en-GB"/>
          </a:p>
        </p:txBody>
      </p:sp>
    </p:spTree>
    <p:extLst>
      <p:ext uri="{BB962C8B-B14F-4D97-AF65-F5344CB8AC3E}">
        <p14:creationId xmlns:p14="http://schemas.microsoft.com/office/powerpoint/2010/main" val="2354956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found himself without companions.</a:t>
            </a:r>
          </a:p>
        </p:txBody>
      </p:sp>
      <p:sp>
        <p:nvSpPr>
          <p:cNvPr id="4" name="Slide Number Placeholder 3"/>
          <p:cNvSpPr>
            <a:spLocks noGrp="1"/>
          </p:cNvSpPr>
          <p:nvPr>
            <p:ph type="sldNum" sz="quarter" idx="5"/>
          </p:nvPr>
        </p:nvSpPr>
        <p:spPr/>
        <p:txBody>
          <a:bodyPr/>
          <a:lstStyle/>
          <a:p>
            <a:fld id="{36357491-AF78-4EAC-91FC-8D2D6145DAF5}" type="slidenum">
              <a:rPr lang="en-GB" smtClean="0"/>
              <a:t>47</a:t>
            </a:fld>
            <a:endParaRPr lang="en-GB"/>
          </a:p>
        </p:txBody>
      </p:sp>
    </p:spTree>
    <p:extLst>
      <p:ext uri="{BB962C8B-B14F-4D97-AF65-F5344CB8AC3E}">
        <p14:creationId xmlns:p14="http://schemas.microsoft.com/office/powerpoint/2010/main" val="823358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City life without money is incredibly hard, so he had to leave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48</a:t>
            </a:fld>
            <a:endParaRPr lang="en-GB"/>
          </a:p>
        </p:txBody>
      </p:sp>
    </p:spTree>
    <p:extLst>
      <p:ext uri="{BB962C8B-B14F-4D97-AF65-F5344CB8AC3E}">
        <p14:creationId xmlns:p14="http://schemas.microsoft.com/office/powerpoint/2010/main" val="538656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Farmwork is good for the soul and the body. But he found work to alleviate his hunger from a man raising pigs.</a:t>
            </a:r>
          </a:p>
        </p:txBody>
      </p:sp>
      <p:sp>
        <p:nvSpPr>
          <p:cNvPr id="4" name="Slide Number Placeholder 3"/>
          <p:cNvSpPr>
            <a:spLocks noGrp="1"/>
          </p:cNvSpPr>
          <p:nvPr>
            <p:ph type="sldNum" sz="quarter" idx="5"/>
          </p:nvPr>
        </p:nvSpPr>
        <p:spPr/>
        <p:txBody>
          <a:bodyPr/>
          <a:lstStyle/>
          <a:p>
            <a:fld id="{36357491-AF78-4EAC-91FC-8D2D6145DAF5}" type="slidenum">
              <a:rPr lang="en-GB" smtClean="0"/>
              <a:t>49</a:t>
            </a:fld>
            <a:endParaRPr lang="en-GB"/>
          </a:p>
        </p:txBody>
      </p:sp>
    </p:spTree>
    <p:extLst>
      <p:ext uri="{BB962C8B-B14F-4D97-AF65-F5344CB8AC3E}">
        <p14:creationId xmlns:p14="http://schemas.microsoft.com/office/powerpoint/2010/main" val="2937634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Raising pigs is as low as a man from a wealthy Jewish family can get. Pigs were not allowed to be sacrificed, nor eaten.</a:t>
            </a:r>
          </a:p>
        </p:txBody>
      </p:sp>
      <p:sp>
        <p:nvSpPr>
          <p:cNvPr id="4" name="Slide Number Placeholder 3"/>
          <p:cNvSpPr>
            <a:spLocks noGrp="1"/>
          </p:cNvSpPr>
          <p:nvPr>
            <p:ph type="sldNum" sz="quarter" idx="5"/>
          </p:nvPr>
        </p:nvSpPr>
        <p:spPr/>
        <p:txBody>
          <a:bodyPr/>
          <a:lstStyle/>
          <a:p>
            <a:fld id="{36357491-AF78-4EAC-91FC-8D2D6145DAF5}" type="slidenum">
              <a:rPr lang="en-GB" smtClean="0"/>
              <a:t>50</a:t>
            </a:fld>
            <a:endParaRPr lang="en-GB"/>
          </a:p>
        </p:txBody>
      </p:sp>
    </p:spTree>
    <p:extLst>
      <p:ext uri="{BB962C8B-B14F-4D97-AF65-F5344CB8AC3E}">
        <p14:creationId xmlns:p14="http://schemas.microsoft.com/office/powerpoint/2010/main" val="1431009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the pods to feed the pigs became tempting.</a:t>
            </a:r>
          </a:p>
        </p:txBody>
      </p:sp>
      <p:sp>
        <p:nvSpPr>
          <p:cNvPr id="4" name="Slide Number Placeholder 3"/>
          <p:cNvSpPr>
            <a:spLocks noGrp="1"/>
          </p:cNvSpPr>
          <p:nvPr>
            <p:ph type="sldNum" sz="quarter" idx="5"/>
          </p:nvPr>
        </p:nvSpPr>
        <p:spPr/>
        <p:txBody>
          <a:bodyPr/>
          <a:lstStyle/>
          <a:p>
            <a:fld id="{36357491-AF78-4EAC-91FC-8D2D6145DAF5}" type="slidenum">
              <a:rPr lang="en-GB" smtClean="0"/>
              <a:t>51</a:t>
            </a:fld>
            <a:endParaRPr lang="en-GB"/>
          </a:p>
        </p:txBody>
      </p:sp>
    </p:spTree>
    <p:extLst>
      <p:ext uri="{BB962C8B-B14F-4D97-AF65-F5344CB8AC3E}">
        <p14:creationId xmlns:p14="http://schemas.microsoft.com/office/powerpoint/2010/main" val="3163460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finally got to his lowest point and recalled that his father's servants were in better shape than him.</a:t>
            </a:r>
          </a:p>
        </p:txBody>
      </p:sp>
      <p:sp>
        <p:nvSpPr>
          <p:cNvPr id="4" name="Slide Number Placeholder 3"/>
          <p:cNvSpPr>
            <a:spLocks noGrp="1"/>
          </p:cNvSpPr>
          <p:nvPr>
            <p:ph type="sldNum" sz="quarter" idx="5"/>
          </p:nvPr>
        </p:nvSpPr>
        <p:spPr/>
        <p:txBody>
          <a:bodyPr/>
          <a:lstStyle/>
          <a:p>
            <a:fld id="{36357491-AF78-4EAC-91FC-8D2D6145DAF5}" type="slidenum">
              <a:rPr lang="en-GB" smtClean="0"/>
              <a:t>52</a:t>
            </a:fld>
            <a:endParaRPr lang="en-GB"/>
          </a:p>
        </p:txBody>
      </p:sp>
    </p:spTree>
    <p:extLst>
      <p:ext uri="{BB962C8B-B14F-4D97-AF65-F5344CB8AC3E}">
        <p14:creationId xmlns:p14="http://schemas.microsoft.com/office/powerpoint/2010/main" val="2713995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 returned home with a rehearsed speech of confession to his father.</a:t>
            </a:r>
          </a:p>
        </p:txBody>
      </p:sp>
      <p:sp>
        <p:nvSpPr>
          <p:cNvPr id="4" name="Slide Number Placeholder 3"/>
          <p:cNvSpPr>
            <a:spLocks noGrp="1"/>
          </p:cNvSpPr>
          <p:nvPr>
            <p:ph type="sldNum" sz="quarter" idx="5"/>
          </p:nvPr>
        </p:nvSpPr>
        <p:spPr/>
        <p:txBody>
          <a:bodyPr/>
          <a:lstStyle/>
          <a:p>
            <a:fld id="{36357491-AF78-4EAC-91FC-8D2D6145DAF5}" type="slidenum">
              <a:rPr lang="en-GB" smtClean="0"/>
              <a:t>53</a:t>
            </a:fld>
            <a:endParaRPr lang="en-GB"/>
          </a:p>
        </p:txBody>
      </p:sp>
    </p:spTree>
    <p:extLst>
      <p:ext uri="{BB962C8B-B14F-4D97-AF65-F5344CB8AC3E}">
        <p14:creationId xmlns:p14="http://schemas.microsoft.com/office/powerpoint/2010/main" val="298076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solidFill>
                  <a:srgbClr val="006699"/>
                </a:solidFill>
                <a:effectLst/>
                <a:latin typeface="Arial" panose="020B0604020202020204" pitchFamily="34" charset="0"/>
              </a:rPr>
              <a:t>Luke 13:22</a:t>
            </a:r>
            <a:r>
              <a:rPr lang="en-SG" dirty="0">
                <a:effectLst/>
                <a:latin typeface="Arial" panose="020B0604020202020204" pitchFamily="34" charset="0"/>
              </a:rPr>
              <a:t>    Jesus went through the towns and villages, teaching as he went, always pressing on toward Jerusalem. </a:t>
            </a:r>
            <a:r>
              <a:rPr lang="en-SG" b="1" dirty="0">
                <a:solidFill>
                  <a:srgbClr val="006699"/>
                </a:solidFill>
                <a:effectLst/>
                <a:latin typeface="Arial" panose="020B0604020202020204" pitchFamily="34" charset="0"/>
              </a:rPr>
              <a:t>23</a:t>
            </a:r>
            <a:r>
              <a:rPr lang="en-SG" dirty="0">
                <a:effectLst/>
                <a:latin typeface="Arial" panose="020B0604020202020204" pitchFamily="34" charset="0"/>
              </a:rPr>
              <a:t> Someone asked him, “Lord, will only a few be saved?” </a:t>
            </a:r>
          </a:p>
          <a:p>
            <a:r>
              <a:rPr lang="en-SG" dirty="0">
                <a:effectLst/>
                <a:latin typeface="Arial" panose="020B0604020202020204" pitchFamily="34" charset="0"/>
              </a:rPr>
              <a:t>  He replied,</a:t>
            </a:r>
          </a:p>
          <a:p>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“Work hard to enter the narrow door to God’s Kingdom, for many will try to enter but will fail.</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25</a:t>
            </a:r>
            <a:r>
              <a:rPr lang="en-SG" dirty="0">
                <a:solidFill>
                  <a:srgbClr val="FF2500"/>
                </a:solidFill>
                <a:effectLst/>
                <a:latin typeface="Arial" panose="020B0604020202020204" pitchFamily="34" charset="0"/>
              </a:rPr>
              <a:t> When the master of the house has locked the door, it will be too late. You will stand outside knocking and pleading, ‘Lord, open the door for us!’ But he will reply, ‘I don’t know you or where you come from.’</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26</a:t>
            </a:r>
            <a:r>
              <a:rPr lang="en-SG" dirty="0">
                <a:solidFill>
                  <a:srgbClr val="FF2500"/>
                </a:solidFill>
                <a:effectLst/>
                <a:latin typeface="Arial" panose="020B0604020202020204" pitchFamily="34" charset="0"/>
              </a:rPr>
              <a:t> Then you will say, ‘But we ate and drank with you, and you taught in our streets.’</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27</a:t>
            </a:r>
            <a:r>
              <a:rPr lang="en-SG" dirty="0">
                <a:solidFill>
                  <a:srgbClr val="FF2500"/>
                </a:solidFill>
                <a:effectLst/>
                <a:latin typeface="Arial" panose="020B0604020202020204" pitchFamily="34" charset="0"/>
              </a:rPr>
              <a:t> And he will reply, ‘I tell you, I don’t know you or where you come from. Get away from me, all you who do evil.’</a:t>
            </a:r>
          </a:p>
          <a:p>
            <a:r>
              <a:rPr lang="en-SG" b="1" dirty="0">
                <a:solidFill>
                  <a:srgbClr val="006699"/>
                </a:solidFill>
                <a:effectLst/>
                <a:latin typeface="Arial" panose="020B0604020202020204" pitchFamily="34" charset="0"/>
              </a:rPr>
              <a:t>Luke 13:28</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“There will be weeping and gnashing of teeth, for you will see Abraham, Isaac, Jacob, and all the prophets in the Kingdom of God, but you will be thrown out.</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29</a:t>
            </a:r>
            <a:r>
              <a:rPr lang="en-SG" dirty="0">
                <a:solidFill>
                  <a:srgbClr val="FF2500"/>
                </a:solidFill>
                <a:effectLst/>
                <a:latin typeface="Arial" panose="020B0604020202020204" pitchFamily="34" charset="0"/>
              </a:rPr>
              <a:t> And people will come from all over the world—from east and west, north and south—to take their places in the Kingdom of God.</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30</a:t>
            </a:r>
            <a:r>
              <a:rPr lang="en-SG" dirty="0">
                <a:solidFill>
                  <a:srgbClr val="FF2500"/>
                </a:solidFill>
                <a:effectLst/>
                <a:latin typeface="Arial" panose="020B0604020202020204" pitchFamily="34" charset="0"/>
              </a:rPr>
              <a:t> And note this: Some who seem least important now will be the greatest then, and some who are the greatest now will be least important then.”</a:t>
            </a:r>
          </a:p>
          <a:p>
            <a:r>
              <a:rPr lang="en-SG" b="1" dirty="0">
                <a:solidFill>
                  <a:srgbClr val="006699"/>
                </a:solidFill>
                <a:effectLst/>
                <a:latin typeface="Arial" panose="020B0604020202020204" pitchFamily="34" charset="0"/>
              </a:rPr>
              <a:t>Luke 13:31</a:t>
            </a:r>
            <a:r>
              <a:rPr lang="en-SG" dirty="0">
                <a:effectLst/>
                <a:latin typeface="Arial" panose="020B0604020202020204" pitchFamily="34" charset="0"/>
              </a:rPr>
              <a:t>    At that time some Pharisees said to him, “Get away from here if you want to live! Herod Antipas wants to kill you!”</a:t>
            </a:r>
          </a:p>
          <a:p>
            <a:r>
              <a:rPr lang="en-SG" b="1" dirty="0">
                <a:solidFill>
                  <a:srgbClr val="006699"/>
                </a:solidFill>
                <a:effectLst/>
                <a:latin typeface="Arial" panose="020B0604020202020204" pitchFamily="34" charset="0"/>
              </a:rPr>
              <a:t>Luke 13:32</a:t>
            </a:r>
            <a:r>
              <a:rPr lang="en-SG" dirty="0">
                <a:solidFill>
                  <a:srgbClr val="000000"/>
                </a:solidFill>
                <a:effectLst/>
                <a:latin typeface="Arial" panose="020B0604020202020204" pitchFamily="34" charset="0"/>
              </a:rPr>
              <a:t>    Jesus replied, </a:t>
            </a:r>
            <a:r>
              <a:rPr lang="en-SG" dirty="0">
                <a:solidFill>
                  <a:srgbClr val="FF2500"/>
                </a:solidFill>
                <a:effectLst/>
                <a:latin typeface="Arial" panose="020B0604020202020204" pitchFamily="34" charset="0"/>
              </a:rPr>
              <a:t>“Go tell that fox that I will keep on casting out demons and healing people today and tomorrow; and the third day I will accomplish my purpose.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33</a:t>
            </a:r>
            <a:r>
              <a:rPr lang="en-SG" dirty="0">
                <a:solidFill>
                  <a:srgbClr val="FF2500"/>
                </a:solidFill>
                <a:effectLst/>
                <a:latin typeface="Arial" panose="020B0604020202020204" pitchFamily="34" charset="0"/>
              </a:rPr>
              <a:t> Yes, today, tomorrow, and the next day I must proceed on my way. For it wouldn’t do for a prophet of God to be killed except in Jerusalem!</a:t>
            </a:r>
          </a:p>
          <a:p>
            <a:r>
              <a:rPr lang="en-SG" b="1" dirty="0">
                <a:solidFill>
                  <a:srgbClr val="006699"/>
                </a:solidFill>
                <a:effectLst/>
                <a:latin typeface="Arial" panose="020B0604020202020204" pitchFamily="34" charset="0"/>
              </a:rPr>
              <a:t>Luke 13:34</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“O Jerusalem, Jerusalem, the city that kills the prophets and stones God’s messengers! How often I have wanted to gather your children together as a hen protects her chicks beneath her wings, but you wouldn’t let me.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35</a:t>
            </a:r>
            <a:r>
              <a:rPr lang="en-SG" dirty="0">
                <a:solidFill>
                  <a:srgbClr val="FF2500"/>
                </a:solidFill>
                <a:effectLst/>
                <a:latin typeface="Arial" panose="020B0604020202020204" pitchFamily="34" charset="0"/>
              </a:rPr>
              <a:t> And now, look, your house is abandoned. And you will never see me again until you say, ‘Blessings on the one who comes in the name of the LORD!’”</a:t>
            </a:r>
            <a:r>
              <a:rPr lang="en-SG" dirty="0">
                <a:solidFill>
                  <a:srgbClr val="000000"/>
                </a:solidFill>
                <a:effectLst/>
                <a:latin typeface="Arial" panose="020B0604020202020204" pitchFamily="34" charset="0"/>
              </a:rPr>
              <a:t> </a:t>
            </a:r>
            <a:endParaRPr lang="en-SG" dirty="0">
              <a:solidFill>
                <a:srgbClr val="FF2500"/>
              </a:solidFill>
              <a:effectLst/>
              <a:latin typeface="Arial" panose="020B06040202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 In answer to the question how many will be saved (v. 22), Jesus said that few Jews would be saved but many Gentiles would accept him. </a:t>
            </a:r>
          </a:p>
        </p:txBody>
      </p:sp>
      <p:sp>
        <p:nvSpPr>
          <p:cNvPr id="4" name="Slide Number Placeholder 3"/>
          <p:cNvSpPr>
            <a:spLocks noGrp="1"/>
          </p:cNvSpPr>
          <p:nvPr>
            <p:ph type="sldNum" sz="quarter" idx="5"/>
          </p:nvPr>
        </p:nvSpPr>
        <p:spPr/>
        <p:txBody>
          <a:bodyPr/>
          <a:lstStyle/>
          <a:p>
            <a:fld id="{36357491-AF78-4EAC-91FC-8D2D6145DAF5}" type="slidenum">
              <a:rPr lang="en-GB" smtClean="0"/>
              <a:t>7</a:t>
            </a:fld>
            <a:endParaRPr lang="en-GB"/>
          </a:p>
        </p:txBody>
      </p:sp>
    </p:spTree>
    <p:extLst>
      <p:ext uri="{BB962C8B-B14F-4D97-AF65-F5344CB8AC3E}">
        <p14:creationId xmlns:p14="http://schemas.microsoft.com/office/powerpoint/2010/main" val="1494961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saw him as soon as he came into view.</a:t>
            </a:r>
          </a:p>
        </p:txBody>
      </p:sp>
      <p:sp>
        <p:nvSpPr>
          <p:cNvPr id="4" name="Slide Number Placeholder 3"/>
          <p:cNvSpPr>
            <a:spLocks noGrp="1"/>
          </p:cNvSpPr>
          <p:nvPr>
            <p:ph type="sldNum" sz="quarter" idx="5"/>
          </p:nvPr>
        </p:nvSpPr>
        <p:spPr/>
        <p:txBody>
          <a:bodyPr/>
          <a:lstStyle/>
          <a:p>
            <a:fld id="{36357491-AF78-4EAC-91FC-8D2D6145DAF5}" type="slidenum">
              <a:rPr lang="en-GB" smtClean="0"/>
              <a:t>54</a:t>
            </a:fld>
            <a:endParaRPr lang="en-GB"/>
          </a:p>
        </p:txBody>
      </p:sp>
    </p:spTree>
    <p:extLst>
      <p:ext uri="{BB962C8B-B14F-4D97-AF65-F5344CB8AC3E}">
        <p14:creationId xmlns:p14="http://schemas.microsoft.com/office/powerpoint/2010/main" val="3350178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because the father continued looking for him each day, praying for his return. </a:t>
            </a:r>
          </a:p>
        </p:txBody>
      </p:sp>
      <p:sp>
        <p:nvSpPr>
          <p:cNvPr id="4" name="Slide Number Placeholder 3"/>
          <p:cNvSpPr>
            <a:spLocks noGrp="1"/>
          </p:cNvSpPr>
          <p:nvPr>
            <p:ph type="sldNum" sz="quarter" idx="5"/>
          </p:nvPr>
        </p:nvSpPr>
        <p:spPr/>
        <p:txBody>
          <a:bodyPr/>
          <a:lstStyle/>
          <a:p>
            <a:fld id="{36357491-AF78-4EAC-91FC-8D2D6145DAF5}" type="slidenum">
              <a:rPr lang="en-GB" smtClean="0"/>
              <a:t>55</a:t>
            </a:fld>
            <a:endParaRPr lang="en-GB"/>
          </a:p>
        </p:txBody>
      </p:sp>
    </p:spTree>
    <p:extLst>
      <p:ext uri="{BB962C8B-B14F-4D97-AF65-F5344CB8AC3E}">
        <p14:creationId xmlns:p14="http://schemas.microsoft.com/office/powerpoint/2010/main" val="1465213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ran to meet him, which fathers did not do as it appeared undignified to lift up one's robe to run.</a:t>
            </a:r>
          </a:p>
        </p:txBody>
      </p:sp>
      <p:sp>
        <p:nvSpPr>
          <p:cNvPr id="4" name="Slide Number Placeholder 3"/>
          <p:cNvSpPr>
            <a:spLocks noGrp="1"/>
          </p:cNvSpPr>
          <p:nvPr>
            <p:ph type="sldNum" sz="quarter" idx="5"/>
          </p:nvPr>
        </p:nvSpPr>
        <p:spPr/>
        <p:txBody>
          <a:bodyPr/>
          <a:lstStyle/>
          <a:p>
            <a:fld id="{36357491-AF78-4EAC-91FC-8D2D6145DAF5}" type="slidenum">
              <a:rPr lang="en-GB" smtClean="0"/>
              <a:t>56</a:t>
            </a:fld>
            <a:endParaRPr lang="en-GB"/>
          </a:p>
        </p:txBody>
      </p:sp>
    </p:spTree>
    <p:extLst>
      <p:ext uri="{BB962C8B-B14F-4D97-AF65-F5344CB8AC3E}">
        <p14:creationId xmlns:p14="http://schemas.microsoft.com/office/powerpoint/2010/main" val="3517085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son began his confession but was interrupted by his father to tell his servants to bring him new clothes.</a:t>
            </a:r>
          </a:p>
        </p:txBody>
      </p:sp>
      <p:sp>
        <p:nvSpPr>
          <p:cNvPr id="4" name="Slide Number Placeholder 3"/>
          <p:cNvSpPr>
            <a:spLocks noGrp="1"/>
          </p:cNvSpPr>
          <p:nvPr>
            <p:ph type="sldNum" sz="quarter" idx="5"/>
          </p:nvPr>
        </p:nvSpPr>
        <p:spPr/>
        <p:txBody>
          <a:bodyPr/>
          <a:lstStyle/>
          <a:p>
            <a:fld id="{36357491-AF78-4EAC-91FC-8D2D6145DAF5}" type="slidenum">
              <a:rPr lang="en-GB" smtClean="0"/>
              <a:t>57</a:t>
            </a:fld>
            <a:endParaRPr lang="en-GB"/>
          </a:p>
        </p:txBody>
      </p:sp>
    </p:spTree>
    <p:extLst>
      <p:ext uri="{BB962C8B-B14F-4D97-AF65-F5344CB8AC3E}">
        <p14:creationId xmlns:p14="http://schemas.microsoft.com/office/powerpoint/2010/main" val="3128370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robe and sandals were not earned by the son through any deed but only because of his status as a son. </a:t>
            </a:r>
          </a:p>
          <a:p>
            <a:endParaRPr lang="en-US"/>
          </a:p>
          <a:p>
            <a:pPr>
              <a:spcBef>
                <a:spcPts val="675"/>
              </a:spcBef>
              <a:buNone/>
            </a:pPr>
            <a:r>
              <a:rPr lang="en-US"/>
              <a:t>"</a:t>
            </a:r>
            <a:r>
              <a:rPr lang="en-US">
                <a:effectLst/>
                <a:latin typeface="Helvetica" pitchFamily="2" charset="0"/>
              </a:rPr>
              <a:t>Originally the son thought of becoming a servant in his father’s house. He has his whole speech memorized verbatim (vv. 18–19). But before he is able to get even half of it out of his mouth (v. 21), his father starts barking out orders to the servants and lavishes on the boy all the trappings of an honored son.</a:t>
            </a:r>
          </a:p>
          <a:p>
            <a:pPr>
              <a:buNone/>
            </a:pPr>
            <a:r>
              <a:rPr lang="en-US">
                <a:effectLst/>
                <a:latin typeface="Helvetica" pitchFamily="2" charset="0"/>
              </a:rPr>
              <a:t>The robe, ring, and sandals are more than signs of comfort, they are signs of sonship and freedom. The robe was such as would be given to an honored guest. The ring is a sign of authority. And the sandals represent freedom since slaves went about barefoot. His father clearly restores him to the place of an honored son. In short, he is “alive again.” This word for “resurrection” is an obvious allusion to the effects of sin. This parable has the seeds of NT theology—being dead in sin but alive in Christ (Rom 6:4, 9, 11; 7:4; 8:10–11; Eph 2:5; Col 2:13)."</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429.</a:t>
            </a:r>
          </a:p>
        </p:txBody>
      </p:sp>
      <p:sp>
        <p:nvSpPr>
          <p:cNvPr id="4" name="Slide Number Placeholder 3"/>
          <p:cNvSpPr>
            <a:spLocks noGrp="1"/>
          </p:cNvSpPr>
          <p:nvPr>
            <p:ph type="sldNum" sz="quarter" idx="5"/>
          </p:nvPr>
        </p:nvSpPr>
        <p:spPr/>
        <p:txBody>
          <a:bodyPr/>
          <a:lstStyle/>
          <a:p>
            <a:fld id="{36357491-AF78-4EAC-91FC-8D2D6145DAF5}" type="slidenum">
              <a:rPr lang="en-GB" smtClean="0"/>
              <a:t>58</a:t>
            </a:fld>
            <a:endParaRPr lang="en-GB"/>
          </a:p>
        </p:txBody>
      </p:sp>
    </p:spTree>
    <p:extLst>
      <p:ext uri="{BB962C8B-B14F-4D97-AF65-F5344CB8AC3E}">
        <p14:creationId xmlns:p14="http://schemas.microsoft.com/office/powerpoint/2010/main" val="2201063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calf that had been saved for a celebration was roasted for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59</a:t>
            </a:fld>
            <a:endParaRPr lang="en-GB"/>
          </a:p>
        </p:txBody>
      </p:sp>
    </p:spTree>
    <p:extLst>
      <p:ext uri="{BB962C8B-B14F-4D97-AF65-F5344CB8AC3E}">
        <p14:creationId xmlns:p14="http://schemas.microsoft.com/office/powerpoint/2010/main" val="1566447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older son working in the fields asked a servant why he could hear a celebration. The servant told him that his brother had returned to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60</a:t>
            </a:fld>
            <a:endParaRPr lang="en-GB"/>
          </a:p>
        </p:txBody>
      </p:sp>
    </p:spTree>
    <p:extLst>
      <p:ext uri="{BB962C8B-B14F-4D97-AF65-F5344CB8AC3E}">
        <p14:creationId xmlns:p14="http://schemas.microsoft.com/office/powerpoint/2010/main" val="2013454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would not attend the feast, so his father went out to plead for him to return and celebrate—but to no avail. </a:t>
            </a:r>
          </a:p>
          <a:p>
            <a:endParaRPr lang="en-US" dirty="0"/>
          </a:p>
          <a:p>
            <a:r>
              <a:rPr lang="en-US" dirty="0"/>
              <a:t>Deuteronomy 21:18-21 says to kill a rebellious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Deut. 21:18</a:t>
            </a:r>
            <a:r>
              <a:rPr lang="en-SG" dirty="0">
                <a:effectLst/>
                <a:latin typeface="Arial" panose="020B0604020202020204" pitchFamily="34" charset="0"/>
              </a:rPr>
              <a:t>    “Suppose a man has a stubborn and rebellious son who will not obey his father or mother, even though they discipline him. </a:t>
            </a:r>
            <a:r>
              <a:rPr lang="en-SG" b="1" dirty="0">
                <a:solidFill>
                  <a:srgbClr val="006699"/>
                </a:solidFill>
                <a:effectLst/>
                <a:latin typeface="Arial" panose="020B0604020202020204" pitchFamily="34" charset="0"/>
              </a:rPr>
              <a:t>19</a:t>
            </a:r>
            <a:r>
              <a:rPr lang="en-SG" dirty="0">
                <a:effectLst/>
                <a:latin typeface="Arial" panose="020B0604020202020204" pitchFamily="34" charset="0"/>
              </a:rPr>
              <a:t> In such a case, the father and mother must take the son to the elders as they hold court at the town gate. </a:t>
            </a:r>
            <a:r>
              <a:rPr lang="en-SG" b="1" dirty="0">
                <a:solidFill>
                  <a:srgbClr val="006699"/>
                </a:solidFill>
                <a:effectLst/>
                <a:latin typeface="Arial" panose="020B0604020202020204" pitchFamily="34" charset="0"/>
              </a:rPr>
              <a:t>20</a:t>
            </a:r>
            <a:r>
              <a:rPr lang="en-SG" dirty="0">
                <a:effectLst/>
                <a:latin typeface="Arial" panose="020B0604020202020204" pitchFamily="34" charset="0"/>
              </a:rPr>
              <a:t> The parents must say to the elders, ‘This son of ours is stubborn and rebellious and refuses to obey. He is a glutton and a drunkard.’ </a:t>
            </a:r>
            <a:r>
              <a:rPr lang="en-SG" b="1" dirty="0">
                <a:solidFill>
                  <a:srgbClr val="006699"/>
                </a:solidFill>
                <a:effectLst/>
                <a:latin typeface="Arial" panose="020B0604020202020204" pitchFamily="34" charset="0"/>
              </a:rPr>
              <a:t>21</a:t>
            </a:r>
            <a:r>
              <a:rPr lang="en-SG" dirty="0">
                <a:effectLst/>
                <a:latin typeface="Arial" panose="020B0604020202020204" pitchFamily="34" charset="0"/>
              </a:rPr>
              <a:t> Then all the men of his town must stone him to death. In this way, you will purge this evil from among you, and all Israel will hear about it and be afraid."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Arial" panose="020B0604020202020204" pitchFamily="34" charset="0"/>
              </a:rPr>
              <a:t>The father would not let this happen, so he ran to the Pharisees to protect him!</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61</a:t>
            </a:fld>
            <a:endParaRPr lang="en-GB"/>
          </a:p>
        </p:txBody>
      </p:sp>
    </p:spTree>
    <p:extLst>
      <p:ext uri="{BB962C8B-B14F-4D97-AF65-F5344CB8AC3E}">
        <p14:creationId xmlns:p14="http://schemas.microsoft.com/office/powerpoint/2010/main" val="2673291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older, faithful son thought only of himself, declaring him as a slave of the father and one who could not celebrate with his friends. But the father reminded him that this older son owned the estate. The father said that they HAD to rejoice because his brother was alive.</a:t>
            </a:r>
          </a:p>
        </p:txBody>
      </p:sp>
      <p:sp>
        <p:nvSpPr>
          <p:cNvPr id="4" name="Slide Number Placeholder 3"/>
          <p:cNvSpPr>
            <a:spLocks noGrp="1"/>
          </p:cNvSpPr>
          <p:nvPr>
            <p:ph type="sldNum" sz="quarter" idx="5"/>
          </p:nvPr>
        </p:nvSpPr>
        <p:spPr/>
        <p:txBody>
          <a:bodyPr/>
          <a:lstStyle/>
          <a:p>
            <a:fld id="{36357491-AF78-4EAC-91FC-8D2D6145DAF5}" type="slidenum">
              <a:rPr lang="en-GB" smtClean="0"/>
              <a:t>62</a:t>
            </a:fld>
            <a:endParaRPr lang="en-GB"/>
          </a:p>
        </p:txBody>
      </p:sp>
    </p:spTree>
    <p:extLst>
      <p:ext uri="{BB962C8B-B14F-4D97-AF65-F5344CB8AC3E}">
        <p14:creationId xmlns:p14="http://schemas.microsoft.com/office/powerpoint/2010/main" val="3364777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never joined the feast.</a:t>
            </a:r>
          </a:p>
          <a:p>
            <a:endParaRPr lang="en-US" dirty="0"/>
          </a:p>
          <a:p>
            <a:r>
              <a:rPr lang="en-US" dirty="0"/>
              <a:t>What do you think is the main point of this parable? (Small groups </a:t>
            </a:r>
            <a:r>
              <a:rPr lang="en-US" dirty="0" err="1"/>
              <a:t>for</a:t>
            </a:r>
            <a:r>
              <a:rPr lang="en-US" dirty="0"/>
              <a:t> 4 minutes)</a:t>
            </a:r>
          </a:p>
          <a:p>
            <a:endParaRPr lang="en-US" dirty="0"/>
          </a:p>
          <a:p>
            <a:r>
              <a:rPr lang="en-US" dirty="0"/>
              <a:t>Jesus was telling the Pharisees that they were invited to the kingdom feast, but, like the older son, they refused to come. </a:t>
            </a:r>
          </a:p>
          <a:p>
            <a:endParaRPr lang="en-US" dirty="0"/>
          </a:p>
          <a:p>
            <a:r>
              <a:rPr lang="en-US" dirty="0"/>
              <a:t>Do not be like the older brother who thinks he deserves God's grace.</a:t>
            </a:r>
          </a:p>
          <a:p>
            <a:endParaRPr lang="en-US" dirty="0"/>
          </a:p>
          <a:p>
            <a:r>
              <a:rPr lang="en-US" dirty="0"/>
              <a:t>God does not keep any of us from the feast (salvation), but if we refuse to come, then he regretfully accepts our decision to prefer hell over heaven.</a:t>
            </a:r>
          </a:p>
        </p:txBody>
      </p:sp>
      <p:sp>
        <p:nvSpPr>
          <p:cNvPr id="4" name="Slide Number Placeholder 3"/>
          <p:cNvSpPr>
            <a:spLocks noGrp="1"/>
          </p:cNvSpPr>
          <p:nvPr>
            <p:ph type="sldNum" sz="quarter" idx="5"/>
          </p:nvPr>
        </p:nvSpPr>
        <p:spPr/>
        <p:txBody>
          <a:bodyPr/>
          <a:lstStyle/>
          <a:p>
            <a:fld id="{36357491-AF78-4EAC-91FC-8D2D6145DAF5}" type="slidenum">
              <a:rPr lang="en-GB" smtClean="0"/>
              <a:t>63</a:t>
            </a:fld>
            <a:endParaRPr lang="en-GB"/>
          </a:p>
        </p:txBody>
      </p:sp>
    </p:spTree>
    <p:extLst>
      <p:ext uri="{BB962C8B-B14F-4D97-AF65-F5344CB8AC3E}">
        <p14:creationId xmlns:p14="http://schemas.microsoft.com/office/powerpoint/2010/main" val="110191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Jesus Heals on the Sabbath</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 NLT</a:t>
            </a:r>
            <a:r>
              <a:rPr lang="en-US" dirty="0">
                <a:effectLst/>
                <a:latin typeface="Lucida Grande" panose="020B0600040502020204" pitchFamily="34" charset="0"/>
              </a:rPr>
              <a:t>    One Sabbath day Jesus went to eat dinner in the home of a leader of the Pharisees, and the people were watching him closely.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There was a man there whose arms and legs were swollen.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Jesus asked the Pharisees and experts in religious law, </a:t>
            </a:r>
            <a:r>
              <a:rPr lang="en-US" dirty="0">
                <a:solidFill>
                  <a:srgbClr val="FF2500"/>
                </a:solidFill>
                <a:effectLst/>
                <a:latin typeface="Lucida Grande" panose="020B0600040502020204" pitchFamily="34" charset="0"/>
              </a:rPr>
              <a:t>“Is it permitted in the law to heal people on the Sabbath day, or not?”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When they refused to answer, Jesus touched the sick man and healed him and sent him away.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Then he turned to them and said, </a:t>
            </a:r>
            <a:r>
              <a:rPr lang="en-US" dirty="0">
                <a:solidFill>
                  <a:srgbClr val="FF2500"/>
                </a:solidFill>
                <a:effectLst/>
                <a:latin typeface="Lucida Grande" panose="020B0600040502020204" pitchFamily="34" charset="0"/>
              </a:rPr>
              <a:t>“Which of you doesn’t work on the Sabbath? If your son or your cow falls into a pit, don’t you rush to get him out?”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Again they could not answer.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Jesus Teaches about Humility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14:7</a:t>
            </a:r>
            <a:r>
              <a:rPr lang="en-US" dirty="0">
                <a:solidFill>
                  <a:srgbClr val="000000"/>
                </a:solidFill>
                <a:effectLst/>
                <a:latin typeface="Lucida Grande" panose="020B0600040502020204" pitchFamily="34" charset="0"/>
              </a:rPr>
              <a:t>    When Jesus noticed that all who had come to the dinner were trying to sit in the seats of honor near the head of the table, he gave them this advice: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“When you are invited to a wedding feast, don’t sit in the seat of honor. What if someone who is more distinguished than you has also been invited?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host will come and say, ‘Give this person your seat.’ Then you will be embarrassed, and you will have to take whatever seat is left at the foot of the table!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“Instead, take the lowest place at the foot of the table. Then when your host sees you, he will come and say, ‘Friend, we have a better place for you!’ Then you will be honored in front of all the other guests.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For those who exalt themselves will be humbled, and those who humble themselves will be exalted.”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14:12</a:t>
            </a:r>
            <a:r>
              <a:rPr lang="en-US" dirty="0">
                <a:solidFill>
                  <a:srgbClr val="000000"/>
                </a:solidFill>
                <a:effectLst/>
                <a:latin typeface="Lucida Grande" panose="020B0600040502020204" pitchFamily="34" charset="0"/>
              </a:rPr>
              <a:t>    Then he turned to his host. </a:t>
            </a:r>
            <a:r>
              <a:rPr lang="en-US" dirty="0">
                <a:solidFill>
                  <a:srgbClr val="FF2500"/>
                </a:solidFill>
                <a:effectLst/>
                <a:latin typeface="Lucida Grande" panose="020B0600040502020204" pitchFamily="34" charset="0"/>
              </a:rPr>
              <a:t>“When you put on a luncheon or a banquet,”</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“don’t invite your friends, brothers, relatives, and rich neighbors. For they will invite you back, and that will be your only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Instead, invite the poor, the crippled, the lame, and the blind.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Then at the resurrection of the righteous, God will reward you for inviting those who could not repay you.”</a:t>
            </a:r>
          </a:p>
          <a:p>
            <a:pPr>
              <a:buNone/>
            </a:pP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Great Feast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14:15</a:t>
            </a:r>
            <a:r>
              <a:rPr lang="en-US" dirty="0">
                <a:effectLst/>
                <a:latin typeface="Lucida Grande" panose="020B0600040502020204" pitchFamily="34" charset="0"/>
              </a:rPr>
              <a:t>    Hearing this, a man sitting at the table with Jesus exclaimed, “What a blessing it will be to attend a banquet in the Kingdom of God!”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14:16</a:t>
            </a:r>
            <a:r>
              <a:rPr lang="en-US" dirty="0">
                <a:solidFill>
                  <a:srgbClr val="000000"/>
                </a:solidFill>
                <a:effectLst/>
                <a:latin typeface="Lucida Grande" panose="020B0600040502020204" pitchFamily="34" charset="0"/>
              </a:rPr>
              <a:t>    Jesus replied with this story: </a:t>
            </a:r>
            <a:r>
              <a:rPr lang="en-US" dirty="0">
                <a:solidFill>
                  <a:srgbClr val="FF2500"/>
                </a:solidFill>
                <a:effectLst/>
                <a:latin typeface="Lucida Grande" panose="020B0600040502020204" pitchFamily="34" charset="0"/>
              </a:rPr>
              <a:t>“A man prepared a great feast and sent out many invitations.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When the banquet was ready, he sent his servant to tell the guests, ‘Come, the banquet is ready.’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they all began making excuses. One said, ‘I have just bought a field and must inspect it.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Another said, ‘I have just bought five pairs of oxen, and I want to try them out.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Another said, ‘I just got married, so I can’t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returned and told his master what they had said. His master was furious and said, ‘Go quickly into the streets and alleys of the town and invite the poor, the crippled, the blind, and the lame.’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After the servant had done this, he reported, ‘There is still room for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So his master said, ‘Go out into the country lanes and behind the hedges and urge anyone you find to come, so that the house will be full.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none of those I first invited will get even the smallest taste of my banquet.’”</a:t>
            </a:r>
          </a:p>
          <a:p>
            <a:r>
              <a:rPr lang="en-US" dirty="0">
                <a:solidFill>
                  <a:srgbClr val="FF2500"/>
                </a:solidFill>
                <a:effectLst/>
                <a:latin typeface="Lucida Grande" panose="020B0600040502020204" pitchFamily="34" charset="0"/>
              </a:rPr>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Helvetica Neue" panose="02000503000000020004" pitchFamily="2" charset="0"/>
              </a:rPr>
              <a:t>"Throughout this section the theme of entering into the kingdom is often symbolized as taking part in a feast or banquet (13:29; 14:7-24; 15:23; 17:7-10).</a:t>
            </a:r>
            <a:r>
              <a:rPr lang="en-US" dirty="0">
                <a:solidFill>
                  <a:srgbClr val="FF2500"/>
                </a:solidFill>
                <a:effectLst/>
                <a:latin typeface="Lucida Grande" panose="020B0600040502020204" pitchFamily="34" charset="0"/>
              </a:rPr>
              <a:t>" —BKC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Lucida Grande" panose="020B0600040502020204" pitchFamily="34" charset="0"/>
              </a:rPr>
              <a:t>__________</a:t>
            </a:r>
          </a:p>
          <a:p>
            <a:pPr>
              <a:buNone/>
            </a:pPr>
            <a:r>
              <a:rPr lang="en-US" dirty="0">
                <a:solidFill>
                  <a:srgbClr val="FF2500"/>
                </a:solidFill>
                <a:effectLst/>
                <a:latin typeface="Lucida Grande" panose="020B0600040502020204" pitchFamily="34" charset="0"/>
              </a:rPr>
              <a:t>"</a:t>
            </a:r>
            <a:r>
              <a:rPr lang="en-US">
                <a:effectLst/>
                <a:latin typeface="Helvetica" pitchFamily="2" charset="0"/>
              </a:rPr>
              <a:t>Three excuses are given.</a:t>
            </a:r>
            <a:r>
              <a:rPr lang="en-US" baseline="30000">
                <a:effectLst/>
                <a:latin typeface="Helvetica" pitchFamily="2" charset="0"/>
              </a:rPr>
              <a:t>18</a:t>
            </a:r>
            <a:r>
              <a:rPr lang="en-US">
                <a:effectLst/>
                <a:latin typeface="Helvetica" pitchFamily="2" charset="0"/>
              </a:rPr>
              <a:t> The first two are similar. What idiot would buy a piece of property without first checking it out?! The fact is, both of these men have already checked out their purchases. They are using them as excuses not to come. To make matters worse, this is an evening banquet, which started at sundown. They could not have checked out their purchases in the dark. This makes their excuses even more feeble and offensive. The third fellow seems to have a valid excuse. He just got married and wants to spend time with his wife.</a:t>
            </a:r>
            <a:r>
              <a:rPr lang="en-US" baseline="30000">
                <a:effectLst/>
                <a:latin typeface="Helvetica" pitchFamily="2" charset="0"/>
              </a:rPr>
              <a:t>19</a:t>
            </a:r>
            <a:r>
              <a:rPr lang="en-US">
                <a:effectLst/>
                <a:latin typeface="Helvetica" pitchFamily="2" charset="0"/>
              </a:rPr>
              <a:t> Normally, these feasts were not integrated, and so these newlyweds could not be together. Deuteronomy 24:5 offers some support for his excuse. There it says that a newly married man is exempt from military service for a year so that he can stay at home and please his wife (see also 1 Cor 7:33). His excuse is the most valid; yet it is also the most curt."</a:t>
            </a:r>
          </a:p>
          <a:p>
            <a:pPr>
              <a:buNone/>
            </a:pPr>
            <a:r>
              <a:rPr lang="en-US" baseline="30000">
                <a:effectLst/>
                <a:latin typeface="Calibri" panose="020F0502020204030204" pitchFamily="34" charset="0"/>
              </a:rPr>
              <a:t>18</a:t>
            </a:r>
            <a:r>
              <a:rPr lang="en-US">
                <a:effectLst/>
                <a:latin typeface="Calibri" panose="020F0502020204030204" pitchFamily="34" charset="0"/>
              </a:rPr>
              <a:t> The word “make excuses” can also mean, “To shun, reject, or refuse.”</a:t>
            </a:r>
          </a:p>
          <a:p>
            <a:pPr>
              <a:buNone/>
            </a:pPr>
            <a:r>
              <a:rPr lang="en-US" baseline="30000">
                <a:effectLst/>
                <a:latin typeface="Calibri" panose="020F0502020204030204" pitchFamily="34" charset="0"/>
              </a:rPr>
              <a:t>19</a:t>
            </a:r>
            <a:r>
              <a:rPr lang="en-US">
                <a:effectLst/>
                <a:latin typeface="Calibri" panose="020F0502020204030204" pitchFamily="34" charset="0"/>
              </a:rPr>
              <a:t> The phrase “I must go check it out,” which applied to the oxen and the land, is omitted with the wife. B. Longenecker in a fabulous article on the humor of Jesus, suggests this omission would have been accompanied by a pregnant silence followed by appropriate chuckles; “A Humorous Jesus? Orality, Structure and Characterization in Luke 14:15–24, and Beyond,” </a:t>
            </a:r>
            <a:r>
              <a:rPr lang="en-US" i="1">
                <a:effectLst/>
                <a:latin typeface="Calibri" panose="020F0502020204030204" pitchFamily="34" charset="0"/>
              </a:rPr>
              <a:t>BI</a:t>
            </a:r>
            <a:r>
              <a:rPr lang="en-US">
                <a:effectLst/>
                <a:latin typeface="Calibri" panose="020F0502020204030204" pitchFamily="34" charset="0"/>
              </a:rPr>
              <a:t> 16 (2008): 179–204.</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8</a:t>
            </a:fld>
            <a:endParaRPr lang="en-GB"/>
          </a:p>
        </p:txBody>
      </p:sp>
    </p:spTree>
    <p:extLst>
      <p:ext uri="{BB962C8B-B14F-4D97-AF65-F5344CB8AC3E}">
        <p14:creationId xmlns:p14="http://schemas.microsoft.com/office/powerpoint/2010/main" val="2345767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Parable of the Shrewd Manager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 NLT</a:t>
            </a:r>
            <a:r>
              <a:rPr lang="en-US" dirty="0">
                <a:solidFill>
                  <a:srgbClr val="000000"/>
                </a:solidFill>
                <a:effectLst/>
                <a:latin typeface="Lucida Grande" panose="020B0600040502020204" pitchFamily="34" charset="0"/>
              </a:rPr>
              <a:t>    Jesus told this story to his disciples: </a:t>
            </a:r>
            <a:r>
              <a:rPr lang="en-US" dirty="0">
                <a:solidFill>
                  <a:srgbClr val="FF2500"/>
                </a:solidFill>
                <a:effectLst/>
                <a:latin typeface="Lucida Grande" panose="020B0600040502020204" pitchFamily="34" charset="0"/>
              </a:rPr>
              <a:t>“There was a certain rich man who had a manager handling his affairs. One day a report came that the manager was wasting his employer’s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So the employer called him in and said, ‘What’s this I hear about you? Get your report in order, because you are going to be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manager thought to himself, ‘Now what? My boss has fired me. I don’t have the strength to dig ditches, and I’m too proud to beg.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Ah, I know how to ensure that I’ll have plenty of friends who will give me a home when I am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he invited each person who owed money to his employer to come and discuss the situation. He asked the first one, ‘How much do you owe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 man replied, ‘I owe him 800 gallons of olive oil.’ So the manager told him, ‘Take the bill and quickly change it to 400 </a:t>
            </a:r>
            <a:r>
              <a:rPr lang="en-US" dirty="0" err="1">
                <a:solidFill>
                  <a:srgbClr val="FF2500"/>
                </a:solidFill>
                <a:effectLst/>
                <a:latin typeface="Lucida Grande" panose="020B0600040502020204" pitchFamily="34" charset="0"/>
              </a:rPr>
              <a:t>gallons.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how much do you owe my employer?’ he asked the next man. ‘I owe him 1,000 bushels of wheat,’ was the reply. ‘Here,’ the manager said, ‘take the bill and change it to 800 </a:t>
            </a:r>
            <a:r>
              <a:rPr lang="en-US" dirty="0" err="1">
                <a:solidFill>
                  <a:srgbClr val="FF2500"/>
                </a:solidFill>
                <a:effectLst/>
                <a:latin typeface="Lucida Grande" panose="020B0600040502020204" pitchFamily="34" charset="0"/>
              </a:rPr>
              <a:t>bushels.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had to admire the dishonest rascal for being so shrewd. And it is true that the children of this world are more shrewd in dealing with the world around them than are the children of the light.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Here’s the lesson: Use your worldly resources to benefit others and make friends. Then, when your possessions are gone, they will welcome you to an eternal home.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you are faithful in little things, you will be faithful in large ones. But if you are dishonest in little things, you won’t be honest with greater responsibilities.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And if you are untrustworthy about worldly wealth, who will trust you with the true riches of heaven?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And if you are not faithful with other people’s things, why should you be trusted with things of your own?</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 one can serve two masters. For you will hate one and love the other; you will be devoted to one and despise the other. You cannot serve God and be enslaved to money.”</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16:14</a:t>
            </a:r>
            <a:r>
              <a:rPr lang="en-US" dirty="0">
                <a:solidFill>
                  <a:srgbClr val="000000"/>
                </a:solidFill>
                <a:effectLst/>
                <a:latin typeface="Lucida Grande" panose="020B0600040502020204" pitchFamily="34" charset="0"/>
              </a:rPr>
              <a:t>    The Pharisees, who dearly loved their money, heard all this and scoffed at him. </a:t>
            </a:r>
            <a:r>
              <a:rPr lang="en-US" b="1" baseline="30000" dirty="0">
                <a:solidFill>
                  <a:srgbClr val="006699"/>
                </a:solidFill>
                <a:effectLst/>
                <a:latin typeface="Helvetica Neue" panose="02000503000000020004" pitchFamily="2" charset="0"/>
              </a:rPr>
              <a:t>15</a:t>
            </a:r>
            <a:r>
              <a:rPr lang="en-US" dirty="0">
                <a:solidFill>
                  <a:srgbClr val="000000"/>
                </a:solidFill>
                <a:effectLst/>
                <a:latin typeface="Lucida Grande" panose="020B0600040502020204" pitchFamily="34" charset="0"/>
              </a:rPr>
              <a:t> Then he said to them, </a:t>
            </a:r>
            <a:r>
              <a:rPr lang="en-US" dirty="0">
                <a:solidFill>
                  <a:srgbClr val="FF2500"/>
                </a:solidFill>
                <a:effectLst/>
                <a:latin typeface="Lucida Grande" panose="020B0600040502020204" pitchFamily="34" charset="0"/>
              </a:rPr>
              <a:t>“You like to appear righteous in public, but God knows your hearts. What this world honors is detestable in the sight of God.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“Until John the Baptist, the law of Moses and the messages of the prophets were your guides. But now the Good News of the Kingdom of God is preached, and everyone is eager to get 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But that doesn’t mean that the law has lost its force. It is easier for heaven and earth to disappear than for the smallest point of God’s law to be overturned.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example, a man who divorces his wife and marries someone else commits adultery. And anyone who marries a woman divorced from her husband commits adultery.”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Rich Man and Lazarus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16:19</a:t>
            </a:r>
            <a:r>
              <a:rPr lang="en-US" dirty="0">
                <a:solidFill>
                  <a:srgbClr val="000000"/>
                </a:solidFill>
                <a:effectLst/>
                <a:latin typeface="Lucida Grande" panose="020B0600040502020204" pitchFamily="34" charset="0"/>
              </a:rPr>
              <a:t>    Jesus said, </a:t>
            </a:r>
            <a:r>
              <a:rPr lang="en-US" dirty="0">
                <a:solidFill>
                  <a:srgbClr val="FF2500"/>
                </a:solidFill>
                <a:effectLst/>
                <a:latin typeface="Lucida Grande" panose="020B0600040502020204" pitchFamily="34" charset="0"/>
              </a:rPr>
              <a:t>“There was a certain rich man who was splendidly clothed in purple and fine linen and who lived each day in luxury.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At his gate lay a poor man named Lazarus who was covered with sores.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As Lazarus lay there longing for scraps from the rich man’s table, the dogs would come and lick his open sores.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“Finally, the poor man died and was carried by the angels to sit beside Abraham at the heavenly </a:t>
            </a:r>
            <a:r>
              <a:rPr lang="en-US" dirty="0" err="1">
                <a:solidFill>
                  <a:srgbClr val="FF2500"/>
                </a:solidFill>
                <a:effectLst/>
                <a:latin typeface="Lucida Grande" panose="020B0600040502020204" pitchFamily="34" charset="0"/>
              </a:rPr>
              <a:t>banquet.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 rich man also died and was buried,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and he went to the place of the </a:t>
            </a:r>
            <a:r>
              <a:rPr lang="en-US" dirty="0" err="1">
                <a:solidFill>
                  <a:srgbClr val="FF2500"/>
                </a:solidFill>
                <a:effectLst/>
                <a:latin typeface="Lucida Grande" panose="020B0600040502020204" pitchFamily="34" charset="0"/>
              </a:rPr>
              <a:t>dead.</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There, in torment, he saw Abraham in the far distance with Lazarus at his side.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shouted, ‘Father Abraham, have some pity! Send Lazarus over here to dip the tip of his finger in water and cool my tongue. I am in anguish in these flames.’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to him, ‘Son, remember that during your lifetime you had everything you wanted, and Lazarus had nothing. So now he is here being comforted, and you are in anguish.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And besides, there is a great chasm separating us. No one can cross over to you from here, and no one can cross over to us from there.’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rich man said, ‘Please, Father Abraham, at least send him to my father’s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For I have five brothers, and I want him to warn them so they don’t end up in this place of torment.’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‘Moses and the prophets have warned them. Your brothers can read what they wrote.’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replied, ‘No, Father Abraham! But if someone is sent to them from the dead, then they will repent of their sins and turn to God.’</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16:31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‘If they won’t listen to Moses and the prophets, they won’t be persuaded even if someone rises from the dead.’”</a:t>
            </a:r>
          </a:p>
        </p:txBody>
      </p:sp>
      <p:sp>
        <p:nvSpPr>
          <p:cNvPr id="4" name="Slide Number Placeholder 3"/>
          <p:cNvSpPr>
            <a:spLocks noGrp="1"/>
          </p:cNvSpPr>
          <p:nvPr>
            <p:ph type="sldNum" sz="quarter" idx="5"/>
          </p:nvPr>
        </p:nvSpPr>
        <p:spPr/>
        <p:txBody>
          <a:bodyPr/>
          <a:lstStyle/>
          <a:p>
            <a:fld id="{36357491-AF78-4EAC-91FC-8D2D6145DAF5}" type="slidenum">
              <a:rPr lang="en-GB" smtClean="0"/>
              <a:t>66</a:t>
            </a:fld>
            <a:endParaRPr lang="en-GB"/>
          </a:p>
        </p:txBody>
      </p:sp>
    </p:spTree>
    <p:extLst>
      <p:ext uri="{BB962C8B-B14F-4D97-AF65-F5344CB8AC3E}">
        <p14:creationId xmlns:p14="http://schemas.microsoft.com/office/powerpoint/2010/main" val="710167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929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372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50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312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588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31042"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49515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75"/>
              </a:spcBef>
              <a:buNone/>
            </a:pPr>
            <a:r>
              <a:rPr lang="en-US" altLang="en-US"/>
              <a:t>"</a:t>
            </a:r>
            <a:r>
              <a:rPr lang="en-US">
                <a:effectLst/>
                <a:latin typeface="Helvetica" pitchFamily="2" charset="0"/>
              </a:rPr>
              <a:t>By reducing the debts he would certainly make friends. As the household manager, he still had the authority to do that. This “bill” was actually a written document, signed by both parties as a contract for payment. Once it was turned back over to the debtor he was free from his obligation. The account was “paid in full.” This may not have been ethical, but it was legal.</a:t>
            </a:r>
          </a:p>
          <a:p>
            <a:pPr>
              <a:buNone/>
            </a:pPr>
            <a:r>
              <a:rPr lang="en-US">
                <a:effectLst/>
                <a:latin typeface="Helvetica" pitchFamily="2" charset="0"/>
              </a:rPr>
              <a:t>Derrett suggests that he was not reducing the actual debt owed but simply knocking off the interest (i.e., “usury”) that had accrued on the loan. If this was the case, he would have been rightly following OT law (Exod 22:25; Lev 25:36–37; Deut 15:7–8; 23:19–20).</a:t>
            </a:r>
            <a:r>
              <a:rPr lang="en-US" baseline="30000">
                <a:effectLst/>
                <a:latin typeface="Helvetica" pitchFamily="2" charset="0"/>
              </a:rPr>
              <a:t>36</a:t>
            </a:r>
            <a:r>
              <a:rPr lang="en-US">
                <a:effectLst/>
                <a:latin typeface="Helvetica" pitchFamily="2" charset="0"/>
              </a:rPr>
              <a:t> Although this act would have lowered the master’s income, it would have raised his reputation. To that extent it would have been a wise move for both the manager and the master."</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36</a:t>
            </a:r>
            <a:r>
              <a:rPr lang="en-US">
                <a:effectLst/>
                <a:latin typeface="Calibri" panose="020F0502020204030204" pitchFamily="34" charset="0"/>
              </a:rPr>
              <a:t> J.D.M. Derrett, “Fresh Light on St Luke 16:1, The Parable of the Unjust Steward,” </a:t>
            </a:r>
            <a:r>
              <a:rPr lang="en-US" i="1">
                <a:effectLst/>
                <a:latin typeface="Calibri" panose="020F0502020204030204" pitchFamily="34" charset="0"/>
              </a:rPr>
              <a:t>NTS</a:t>
            </a:r>
            <a:r>
              <a:rPr lang="en-US">
                <a:effectLst/>
                <a:latin typeface="Calibri" panose="020F0502020204030204" pitchFamily="34" charset="0"/>
              </a:rPr>
              <a:t> 7 (1961): 198–219. However, Derrett’s deductions are based on the Mishnah tractates which were not codified until the third century. Furthermore, the parable does not suggest that the servant reduced the usury from the payment. In fact, the term “unrighteous manager” [</a:t>
            </a:r>
            <a:r>
              <a:rPr lang="en-US" i="1">
                <a:effectLst/>
                <a:latin typeface="Calibri" panose="020F0502020204030204" pitchFamily="34" charset="0"/>
              </a:rPr>
              <a:t>ton oikonomon tēs adikias</a:t>
            </a:r>
            <a:r>
              <a:rPr lang="en-US">
                <a:effectLst/>
                <a:latin typeface="Calibri" panose="020F0502020204030204" pitchFamily="34" charset="0"/>
              </a:rPr>
              <a:t>] seems to speak against the view that the manager was a noble character. J. A. Fitzmyer, “The Story of the Dishonest Manager,” </a:t>
            </a:r>
            <a:r>
              <a:rPr lang="en-US" i="1">
                <a:effectLst/>
                <a:latin typeface="Calibri" panose="020F0502020204030204" pitchFamily="34" charset="0"/>
              </a:rPr>
              <a:t>TS</a:t>
            </a:r>
            <a:r>
              <a:rPr lang="en-US">
                <a:effectLst/>
                <a:latin typeface="Calibri" panose="020F0502020204030204" pitchFamily="34" charset="0"/>
              </a:rPr>
              <a:t> 25 (1964): 23–42, offers an alternate explanation. He suggests that the steward reduced the debt by the amount of his commission. Both Fitzmeyer and Derrett would thus interpret the steward’s actions as legal and commendable. This alleviates the tension of a master praising a dishonest deed. But both theories appear to go beyond the evidence available concerning ancient contracts and the job of managers. Like Derrett and Fitzmyer, D. Landry and B. May argue that the steward actually did a good thing. They suggest that the real issue is not money but honor. By pilfering funds he shamed his master who would be ridiculed for not being able to control his servant. When the servant reduced the debts, however, he would cause the master to be seen as magnanimous. Thus the steward undid the damage to his master’s reputation. “Honor Restored: New Light on the Parable of the Prudent Steward (Lk. 16:1–8a),” </a:t>
            </a:r>
            <a:r>
              <a:rPr lang="en-US" i="1">
                <a:effectLst/>
                <a:latin typeface="Calibri" panose="020F0502020204030204" pitchFamily="34" charset="0"/>
              </a:rPr>
              <a:t>JBL</a:t>
            </a:r>
            <a:r>
              <a:rPr lang="en-US">
                <a:effectLst/>
                <a:latin typeface="Calibri" panose="020F0502020204030204" pitchFamily="34" charset="0"/>
              </a:rPr>
              <a:t> 119/2 (2000): 287–309.</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431–432.</a:t>
            </a:r>
          </a:p>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81603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04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The Cost of Being a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14:25 NLT</a:t>
            </a:r>
            <a:r>
              <a:rPr lang="en-US" dirty="0">
                <a:solidFill>
                  <a:srgbClr val="000000"/>
                </a:solidFill>
                <a:effectLst/>
                <a:latin typeface="Lucida Grande" panose="020B0600040502020204" pitchFamily="34" charset="0"/>
              </a:rPr>
              <a:t>    A large crowd was following Jesus. He turned around and said to them,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“If you want to be my disciple, you must, by comparison, hate everyone else—your father and mother, wife and children, brothers and sisters—yes, even your own life. Otherwise, you cannot be my disciple.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if you do not carry your own cross and follow me, you cannot be my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don’t begin until you count the cost. For who would begin construction of a building without first calculating the cost to see if there is enough money to finish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Otherwise, you might complete only the foundation before running out of money, and then everyone would laugh at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They would say, ‘There’s the person who started that building and couldn’t afford to finish it!’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“Or what king would go to war against another king without first sitting down with his counselors to discuss whether his army of 10,000 could defeat the 20,000 soldiers marching against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And if he can’t, he will send a delegation to discuss terms of peace while the enemy is still far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So you cannot become my disciple without giving up everything you own.</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“Salt is good for seasoning. But if it loses its flavor, how do you make it salty again?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Flavorless salt is good neither for the soil nor for the manure pile. It is thrown away. Anyone with ears to hear should listen and understand!”</a:t>
            </a:r>
          </a:p>
          <a:p>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Thought question: Is Jesus speaking of counting the cost to trust him for salvation or discipleship of those who already believed?</a:t>
            </a:r>
          </a:p>
          <a:p>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t>
            </a:r>
          </a:p>
          <a:p>
            <a:r>
              <a:rPr lang="en-US" dirty="0">
                <a:solidFill>
                  <a:srgbClr val="FF2500"/>
                </a:solidFill>
                <a:effectLst/>
                <a:latin typeface="Lucida Grande" panose="020B0600040502020204" pitchFamily="34" charset="0"/>
              </a:rPr>
              <a:t>Moore sees this as a call to salvation:</a:t>
            </a:r>
          </a:p>
          <a:p>
            <a:endParaRPr lang="en-US" dirty="0">
              <a:solidFill>
                <a:srgbClr val="FF2500"/>
              </a:solidFill>
              <a:effectLst/>
              <a:latin typeface="Lucida Grande" panose="020B0600040502020204" pitchFamily="34" charset="0"/>
            </a:endParaRPr>
          </a:p>
          <a:p>
            <a:pPr>
              <a:buNone/>
            </a:pPr>
            <a:r>
              <a:rPr lang="en-US" dirty="0">
                <a:solidFill>
                  <a:srgbClr val="FF2500"/>
                </a:solidFill>
                <a:effectLst/>
                <a:latin typeface="Lucida Grande" panose="020B0600040502020204" pitchFamily="34" charset="0"/>
              </a:rPr>
              <a:t>"</a:t>
            </a:r>
            <a:r>
              <a:rPr lang="en-US">
                <a:effectLst/>
                <a:latin typeface="Helvetica" pitchFamily="2" charset="0"/>
              </a:rPr>
              <a:t>In the world, we ask, “Does he have what it takes to win?” In the church, God asks, “Has he given up everything to be saved?” The world calls us to gain; Christ call us to die…</a:t>
            </a:r>
            <a:endParaRPr lang="en-US" dirty="0">
              <a:solidFill>
                <a:srgbClr val="FF2500"/>
              </a:solidFill>
              <a:effectLst/>
              <a:latin typeface="Lucida Grande" panose="020B0600040502020204" pitchFamily="34" charset="0"/>
            </a:endParaRPr>
          </a:p>
          <a:p>
            <a:pPr>
              <a:spcBef>
                <a:spcPts val="675"/>
              </a:spcBef>
              <a:buNone/>
            </a:pPr>
            <a:r>
              <a:rPr lang="en-US">
                <a:effectLst/>
                <a:latin typeface="Helvetica" pitchFamily="2" charset="0"/>
              </a:rPr>
              <a:t>[vv. 34–35 = Mt 5:13, see comments on § 54c; also Mk 9:50, § 91]</a:t>
            </a:r>
          </a:p>
          <a:p>
            <a:pPr>
              <a:spcBef>
                <a:spcPts val="675"/>
              </a:spcBef>
              <a:buNone/>
            </a:pPr>
            <a:r>
              <a:rPr lang="en-US">
                <a:effectLst/>
                <a:latin typeface="Helvetica" pitchFamily="2" charset="0"/>
              </a:rPr>
              <a:t>This is a famous saying of Jesus.</a:t>
            </a:r>
            <a:r>
              <a:rPr lang="en-US" baseline="30000">
                <a:effectLst/>
                <a:latin typeface="Helvetica" pitchFamily="2" charset="0"/>
              </a:rPr>
              <a:t>22</a:t>
            </a:r>
            <a:r>
              <a:rPr lang="en-US">
                <a:effectLst/>
                <a:latin typeface="Helvetica" pitchFamily="2" charset="0"/>
              </a:rPr>
              <a:t> Only here, verse 35 adds an extra detail about being thrown on the manure pile. Sodium chloride (i.e., salt) is an extremely stable chemical. It cannot actually “lose its saltiness.” Therefore, we must be talking about some kind of counterfeit salt. It looks like salt but has none of its properties. It was so worthless that it did not even have chemical nutrients which could be useful on a compost pile.</a:t>
            </a:r>
            <a:r>
              <a:rPr lang="en-US" baseline="30000">
                <a:effectLst/>
                <a:latin typeface="Helvetica" pitchFamily="2" charset="0"/>
              </a:rPr>
              <a:t>23</a:t>
            </a:r>
            <a:r>
              <a:rPr lang="en-US">
                <a:effectLst/>
                <a:latin typeface="Helvetica" pitchFamily="2" charset="0"/>
              </a:rPr>
              <a:t> It is totally useless filler."</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W. Nauck interprets the major “salt” sayings of the NT (Mk 9:49–50; Lk 14:34–35; Mt 5:13; Col 4:6) against the backdrop of a proverb on salt from the Rabbinic treatise </a:t>
            </a:r>
            <a:r>
              <a:rPr lang="en-US" i="1">
                <a:effectLst/>
                <a:latin typeface="Calibri" panose="020F0502020204030204" pitchFamily="34" charset="0"/>
              </a:rPr>
              <a:t>Derek ‘Erec Zuta</a:t>
            </a:r>
            <a:r>
              <a:rPr lang="en-US">
                <a:effectLst/>
                <a:latin typeface="Calibri" panose="020F0502020204030204" pitchFamily="34" charset="0"/>
              </a:rPr>
              <a:t>. He proposes that each text is best understood by interpreting the metaphor of salt as wisdom and industriousness in the context of discipleship. This fits well our present context of judiciously counting the cost of following Jesus and wisely listening to (i.e., obeying) Jesus’ words (W. Nauck, “Salt as a Metaphor,” </a:t>
            </a:r>
            <a:r>
              <a:rPr lang="en-US" i="1">
                <a:effectLst/>
                <a:latin typeface="Calibri" panose="020F0502020204030204" pitchFamily="34" charset="0"/>
              </a:rPr>
              <a:t>ST</a:t>
            </a:r>
            <a:r>
              <a:rPr lang="en-US">
                <a:effectLst/>
                <a:latin typeface="Calibri" panose="020F0502020204030204" pitchFamily="34" charset="0"/>
              </a:rPr>
              <a:t> [1952]: 165–178).</a:t>
            </a:r>
          </a:p>
          <a:p>
            <a:pPr>
              <a:buNone/>
            </a:pPr>
            <a:r>
              <a:rPr lang="en-US" baseline="30000">
                <a:effectLst/>
                <a:latin typeface="Calibri" panose="020F0502020204030204" pitchFamily="34" charset="0"/>
              </a:rPr>
              <a:t>23</a:t>
            </a:r>
            <a:r>
              <a:rPr lang="en-US">
                <a:effectLst/>
                <a:latin typeface="Calibri" panose="020F0502020204030204" pitchFamily="34" charset="0"/>
              </a:rPr>
              <a:t> E.P. Deatrick, “Salt, Soil, Savior,” </a:t>
            </a:r>
            <a:r>
              <a:rPr lang="en-US" i="1">
                <a:effectLst/>
                <a:latin typeface="Calibri" panose="020F0502020204030204" pitchFamily="34" charset="0"/>
              </a:rPr>
              <a:t>BA</a:t>
            </a:r>
            <a:r>
              <a:rPr lang="en-US">
                <a:effectLst/>
                <a:latin typeface="Calibri" panose="020F0502020204030204" pitchFamily="34" charset="0"/>
              </a:rPr>
              <a:t> 25 (1962): 41–48, gives helpful scientific details."</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424.</a:t>
            </a:r>
          </a:p>
          <a:p>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9</a:t>
            </a:fld>
            <a:endParaRPr lang="en-GB"/>
          </a:p>
        </p:txBody>
      </p:sp>
    </p:spTree>
    <p:extLst>
      <p:ext uri="{BB962C8B-B14F-4D97-AF65-F5344CB8AC3E}">
        <p14:creationId xmlns:p14="http://schemas.microsoft.com/office/powerpoint/2010/main" val="3923153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98566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259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02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5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270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7446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58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 (Luke 15)</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to rejoice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t>10</a:t>
            </a:fld>
            <a:endParaRPr lang="en-GB"/>
          </a:p>
        </p:txBody>
      </p:sp>
    </p:spTree>
    <p:extLst>
      <p:ext uri="{BB962C8B-B14F-4D97-AF65-F5344CB8AC3E}">
        <p14:creationId xmlns:p14="http://schemas.microsoft.com/office/powerpoint/2010/main" val="4030515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solidFill>
                  <a:srgbClr val="006699"/>
                </a:solidFill>
                <a:effectLst/>
                <a:latin typeface="Arial" panose="020B0604020202020204" pitchFamily="34" charset="0"/>
              </a:rPr>
              <a:t>Pharisees said YES!</a:t>
            </a:r>
          </a:p>
          <a:p>
            <a:endParaRPr lang="en-SG" b="1" dirty="0">
              <a:solidFill>
                <a:srgbClr val="006699"/>
              </a:solidFill>
              <a:effectLst/>
              <a:latin typeface="Arial" panose="020B0604020202020204" pitchFamily="34" charset="0"/>
            </a:endParaRPr>
          </a:p>
          <a:p>
            <a:r>
              <a:rPr lang="en-SG" b="1" dirty="0">
                <a:solidFill>
                  <a:srgbClr val="006699"/>
                </a:solidFill>
                <a:effectLst/>
                <a:latin typeface="Arial" panose="020B0604020202020204" pitchFamily="34" charset="0"/>
              </a:rPr>
              <a:t>Matt. 19:23</a:t>
            </a:r>
            <a:r>
              <a:rPr lang="en-SG" dirty="0">
                <a:solidFill>
                  <a:srgbClr val="000000"/>
                </a:solidFill>
                <a:effectLst/>
                <a:latin typeface="Arial" panose="020B0604020202020204" pitchFamily="34" charset="0"/>
              </a:rPr>
              <a:t>    Then Jesus said to his disciples, </a:t>
            </a:r>
            <a:r>
              <a:rPr lang="en-SG" dirty="0">
                <a:solidFill>
                  <a:srgbClr val="FF2500"/>
                </a:solidFill>
                <a:effectLst/>
                <a:latin typeface="Arial" panose="020B0604020202020204" pitchFamily="34" charset="0"/>
              </a:rPr>
              <a:t>“I tell you the truth, it is very hard for a rich person to enter the Kingdom of Heaven.</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I’ll say it again—it is easier for a camel to go through the eye of a needle than for a rich person to enter the Kingdom of God!”</a:t>
            </a:r>
          </a:p>
          <a:p>
            <a:r>
              <a:rPr lang="en-SG" b="1" dirty="0">
                <a:solidFill>
                  <a:srgbClr val="006699"/>
                </a:solidFill>
                <a:effectLst/>
                <a:latin typeface="Arial" panose="020B0604020202020204" pitchFamily="34" charset="0"/>
              </a:rPr>
              <a:t>Matt. 19:25</a:t>
            </a:r>
            <a:r>
              <a:rPr lang="en-SG" dirty="0">
                <a:effectLst/>
                <a:latin typeface="Arial" panose="020B0604020202020204" pitchFamily="34" charset="0"/>
              </a:rPr>
              <a:t>    The disciples were astounded. “Then who in the world can be saved?” they asked.</a:t>
            </a:r>
          </a:p>
          <a:p>
            <a:endParaRPr lang="en-US" dirty="0"/>
          </a:p>
          <a:p>
            <a:r>
              <a:rPr lang="en-US" dirty="0"/>
              <a:t>Pharisees applied the blessings and </a:t>
            </a:r>
            <a:r>
              <a:rPr lang="en-US" dirty="0" err="1"/>
              <a:t>cursings</a:t>
            </a:r>
            <a:r>
              <a:rPr lang="en-US" dirty="0"/>
              <a:t> passages (Lev 26; </a:t>
            </a:r>
            <a:r>
              <a:rPr lang="en-US" dirty="0" err="1"/>
              <a:t>Deut</a:t>
            </a:r>
            <a:r>
              <a:rPr lang="en-US" dirty="0"/>
              <a:t> 28) to every individual. They hadn't read Job! They were prosperity gospel teachers.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Luke 16:14</a:t>
            </a:r>
            <a:r>
              <a:rPr lang="en-SG" dirty="0">
                <a:effectLst/>
                <a:latin typeface="Arial" panose="020B0604020202020204" pitchFamily="34" charset="0"/>
              </a:rPr>
              <a:t>    The </a:t>
            </a:r>
            <a:r>
              <a:rPr lang="en-SG" b="1" dirty="0">
                <a:solidFill>
                  <a:srgbClr val="FF2500"/>
                </a:solidFill>
                <a:effectLst/>
                <a:latin typeface="Arial" panose="020B0604020202020204" pitchFamily="34" charset="0"/>
              </a:rPr>
              <a:t>Pharisees</a:t>
            </a:r>
            <a:r>
              <a:rPr lang="en-SG" dirty="0">
                <a:effectLst/>
                <a:latin typeface="Arial" panose="020B0604020202020204" pitchFamily="34" charset="0"/>
              </a:rPr>
              <a:t>, who dearly </a:t>
            </a:r>
            <a:r>
              <a:rPr lang="en-SG" b="1" dirty="0">
                <a:solidFill>
                  <a:srgbClr val="FF2500"/>
                </a:solidFill>
                <a:effectLst/>
                <a:latin typeface="Arial" panose="020B0604020202020204" pitchFamily="34" charset="0"/>
              </a:rPr>
              <a:t>loved </a:t>
            </a:r>
            <a:r>
              <a:rPr lang="en-SG" dirty="0">
                <a:effectLst/>
                <a:latin typeface="Arial" panose="020B0604020202020204" pitchFamily="34" charset="0"/>
              </a:rPr>
              <a:t>their money, heard all this and scoffed at him.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7202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3017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3963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2854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8032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340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814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171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6665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8119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808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87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132813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246743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6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351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424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220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983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574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34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14938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57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35937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5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9794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804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58756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2233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988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43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4377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9350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4975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4098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9076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06648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1257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40824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527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94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4624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28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784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389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4122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047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1105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749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17865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429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083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2482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3147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597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2571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367000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223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0720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6898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394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6319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92590"/>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115263"/>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94045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304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24572"/>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9090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7901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30378"/>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29937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0562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65614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24327061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7C87CE-EFA6-47BD-81E6-C42A36D4F591}"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74705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4653288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C87CE-EFA6-47BD-81E6-C42A36D4F591}"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2244447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C87CE-EFA6-47BD-81E6-C42A36D4F591}"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4162971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C87CE-EFA6-47BD-81E6-C42A36D4F591}" type="datetimeFigureOut">
              <a:rPr lang="en-US" smtClean="0"/>
              <a:t>10/28/25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367557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C87CE-EFA6-47BD-81E6-C42A36D4F591}" type="datetimeFigureOut">
              <a:rPr lang="en-US" smtClean="0"/>
              <a:t>10/28/25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5253005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87CE-EFA6-47BD-81E6-C42A36D4F591}" type="datetimeFigureOut">
              <a:rPr lang="en-US" smtClean="0"/>
              <a:t>10/28/25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961420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3713717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7534088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8543111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302679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F0ED2-81D5-4B49-B538-D70313673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874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4C9B23-9E93-492F-B0C0-44EF2FC76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5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3EF23C-86A7-4B44-8059-27026F43D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032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38848-EE6F-47AD-A742-DEB013D2A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3476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484387-71C0-4A7E-A217-7FB386D6A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50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8E39-6158-46F9-A24E-25DB2B4AB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893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6701EF-042D-4E04-9FCA-8110FB6EA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51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A8E648-D8D6-4EFA-857E-06152177A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312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B82927-D546-40AA-9334-F83341E19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925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F83EC2-2E05-4948-B53A-A8E0FCCF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620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D6BCF-1E4F-4377-A2AC-B2C78BB18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6980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705767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1264551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803509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9267682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10/28/25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5250783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10/28/25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4091125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10/28/25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721519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8955297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55290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6758544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180484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11587622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2584177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40954364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23639364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21117874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39081634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274093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592657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2673234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8185378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3232844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21221070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6601472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7366479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32056027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9152069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3792423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88076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16295560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4208730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8282302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3099323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8762354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539784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3103208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4159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40761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46240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73434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87512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53396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897699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25572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0839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594917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021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780557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95838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142260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1564157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718657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044400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4292618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601783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701289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4112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1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97667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068761"/>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97438287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77908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78416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188506116"/>
      </p:ext>
    </p:extLst>
  </p:cSld>
  <p:clrMap bg1="lt1" tx1="dk1" bg2="lt2" tx2="dk2" accent1="accent1" accent2="accent2" accent3="accent3" accent4="accent4" accent5="accent5" accent6="accent6" hlink="hlink" folHlink="folHlink"/>
  <p:sldLayoutIdLst>
    <p:sldLayoutId id="214748392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C87CE-EFA6-47BD-81E6-C42A36D4F591}" type="datetimeFigureOut">
              <a:rPr lang="en-US" smtClean="0"/>
              <a:t>10/28/25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8B484-45B3-4436-BC47-5E85AA0F1A04}" type="slidenum">
              <a:rPr lang="en-US" smtClean="0"/>
              <a:t>‹#›</a:t>
            </a:fld>
            <a:endParaRPr lang="en-US"/>
          </a:p>
        </p:txBody>
      </p:sp>
    </p:spTree>
    <p:extLst>
      <p:ext uri="{BB962C8B-B14F-4D97-AF65-F5344CB8AC3E}">
        <p14:creationId xmlns:p14="http://schemas.microsoft.com/office/powerpoint/2010/main" val="324516468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CC33"/>
            </a:gs>
            <a:gs pos="100000">
              <a:srgbClr val="185E18"/>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0D3EEC6D-82C6-4AE4-BF4B-DEB603296F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15209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10/28/25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191838540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3682313270"/>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extLst>
      <p:ext uri="{BB962C8B-B14F-4D97-AF65-F5344CB8AC3E}">
        <p14:creationId xmlns:p14="http://schemas.microsoft.com/office/powerpoint/2010/main" val="108649558"/>
      </p:ext>
    </p:extLst>
  </p:cSld>
  <p:clrMap bg1="lt1" tx1="dk1" bg2="lt2" tx2="dk2" accent1="accent1" accent2="accent2" accent3="accent3" accent4="accent4" accent5="accent5" accent6="accent6" hlink="hlink" folHlink="folHlink"/>
  <p:sldLayoutIdLst>
    <p:sldLayoutId id="214748397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261014"/>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0005278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0.xml"/><Relationship Id="rId1" Type="http://schemas.openxmlformats.org/officeDocument/2006/relationships/tags" Target="../tags/tag34.xml"/><Relationship Id="rId5" Type="http://schemas.microsoft.com/office/2007/relationships/hdphoto" Target="../media/hdphoto21.wdp"/><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0.xml"/><Relationship Id="rId1" Type="http://schemas.openxmlformats.org/officeDocument/2006/relationships/tags" Target="../tags/tag35.xml"/><Relationship Id="rId4" Type="http://schemas.openxmlformats.org/officeDocument/2006/relationships/image" Target="../media/image11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52.xml"/><Relationship Id="rId1" Type="http://schemas.openxmlformats.org/officeDocument/2006/relationships/tags" Target="../tags/tag36.xml"/><Relationship Id="rId6" Type="http://schemas.microsoft.com/office/2007/relationships/hdphoto" Target="../media/hdphoto23.wdp"/><Relationship Id="rId5" Type="http://schemas.openxmlformats.org/officeDocument/2006/relationships/image" Target="../media/image114.png"/><Relationship Id="rId4" Type="http://schemas.openxmlformats.org/officeDocument/2006/relationships/image" Target="../media/image89.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0.xml"/><Relationship Id="rId1" Type="http://schemas.openxmlformats.org/officeDocument/2006/relationships/tags" Target="../tags/tag37.xml"/><Relationship Id="rId4" Type="http://schemas.openxmlformats.org/officeDocument/2006/relationships/image" Target="../media/image115.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52.xml"/><Relationship Id="rId1" Type="http://schemas.openxmlformats.org/officeDocument/2006/relationships/tags" Target="../tags/tag38.xml"/><Relationship Id="rId6" Type="http://schemas.microsoft.com/office/2007/relationships/hdphoto" Target="../media/hdphoto24.wdp"/><Relationship Id="rId5" Type="http://schemas.openxmlformats.org/officeDocument/2006/relationships/image" Target="../media/image114.png"/><Relationship Id="rId4" Type="http://schemas.openxmlformats.org/officeDocument/2006/relationships/image" Target="../media/image89.jpg"/></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263.xml"/><Relationship Id="rId5" Type="http://schemas.openxmlformats.org/officeDocument/2006/relationships/image" Target="../media/image118.jpeg"/><Relationship Id="rId4" Type="http://schemas.openxmlformats.org/officeDocument/2006/relationships/image" Target="../media/image117.jpeg"/></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9.jpeg"/><Relationship Id="rId1" Type="http://schemas.openxmlformats.org/officeDocument/2006/relationships/slideLayout" Target="../slideLayouts/slideLayout68.xml"/><Relationship Id="rId4" Type="http://schemas.openxmlformats.org/officeDocument/2006/relationships/image" Target="../media/image1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6.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7.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8.xml"/><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9.xml"/><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74.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3.xml"/><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4.xml"/><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5.xml"/><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6.xml"/><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7.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8.xml"/><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9.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1.xml"/><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2.xml"/><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4.xml"/><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5.xml"/><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6.xml"/><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7.xm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8.xml"/><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9.xml"/><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0.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2.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3.xml"/><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4.xml"/><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5.xml"/><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6.xml"/><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7.xml"/><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8.xml"/><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9.xml"/><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0.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0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1.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2.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3.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4.xml"/><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5.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6.xml"/><Relationship Id="rId1" Type="http://schemas.openxmlformats.org/officeDocument/2006/relationships/slideLayout" Target="../slideLayouts/slideLayout1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7.xml"/><Relationship Id="rId1" Type="http://schemas.openxmlformats.org/officeDocument/2006/relationships/slideLayout" Target="../slideLayouts/slideLayout74.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8.xml"/><Relationship Id="rId1" Type="http://schemas.openxmlformats.org/officeDocument/2006/relationships/slideLayout" Target="../slideLayouts/slideLayout74.xml"/></Relationships>
</file>

<file path=ppt/slides/_rels/slide1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7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0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0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02.xml"/></Relationships>
</file>

<file path=ppt/slides/_rels/slide1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80.xml"/></Relationships>
</file>

<file path=ppt/slides/_rels/slide1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18.jpeg"/><Relationship Id="rId4" Type="http://schemas.openxmlformats.org/officeDocument/2006/relationships/image" Target="../media/image17.jpeg"/></Relationships>
</file>

<file path=ppt/slides/_rels/slide1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6.xml"/><Relationship Id="rId1" Type="http://schemas.openxmlformats.org/officeDocument/2006/relationships/slideLayout" Target="../slideLayouts/slideLayout273.xml"/><Relationship Id="rId4" Type="http://schemas.openxmlformats.org/officeDocument/2006/relationships/image" Target="../media/image170.jpeg"/></Relationships>
</file>

<file path=ppt/slides/_rels/slide1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9.xml"/><Relationship Id="rId1" Type="http://schemas.openxmlformats.org/officeDocument/2006/relationships/slideLayout" Target="../slideLayouts/slideLayout113.xml"/><Relationship Id="rId5" Type="http://schemas.openxmlformats.org/officeDocument/2006/relationships/image" Target="../media/image18.jpeg"/><Relationship Id="rId4" Type="http://schemas.openxmlformats.org/officeDocument/2006/relationships/image" Target="../media/image1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0.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1.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2.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3.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4.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5.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6.xml"/><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7.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8.xml"/><Relationship Id="rId1" Type="http://schemas.openxmlformats.org/officeDocument/2006/relationships/slideLayout" Target="../slideLayouts/slideLayout131.xml"/></Relationships>
</file>

<file path=ppt/slides/_rels/slide18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9.xml"/><Relationship Id="rId1" Type="http://schemas.openxmlformats.org/officeDocument/2006/relationships/slideLayout" Target="../slideLayouts/slideLayout131.xml"/></Relationships>
</file>

<file path=ppt/slides/_rels/slide18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1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5.xml"/><Relationship Id="rId1" Type="http://schemas.openxmlformats.org/officeDocument/2006/relationships/slideLayout" Target="../slideLayouts/slideLayout223.xml"/><Relationship Id="rId4" Type="http://schemas.openxmlformats.org/officeDocument/2006/relationships/image" Target="../media/image182.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2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7.xml"/><Relationship Id="rId1" Type="http://schemas.openxmlformats.org/officeDocument/2006/relationships/slideLayout" Target="../slideLayouts/slideLayout168.xml"/><Relationship Id="rId4" Type="http://schemas.openxmlformats.org/officeDocument/2006/relationships/image" Target="../media/image184.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9.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0.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67.png"/><Relationship Id="rId2" Type="http://schemas.openxmlformats.org/officeDocument/2006/relationships/slideLayout" Target="../slideLayouts/slideLayout230.xml"/><Relationship Id="rId1" Type="http://schemas.openxmlformats.org/officeDocument/2006/relationships/tags" Target="../tags/tag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70.png"/><Relationship Id="rId2" Type="http://schemas.openxmlformats.org/officeDocument/2006/relationships/slideLayout" Target="../slideLayouts/slideLayout230.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0.xml"/><Relationship Id="rId1" Type="http://schemas.openxmlformats.org/officeDocument/2006/relationships/tags" Target="../tags/tag4.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0.xml"/><Relationship Id="rId1" Type="http://schemas.openxmlformats.org/officeDocument/2006/relationships/tags" Target="../tags/tag5.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0.xml"/><Relationship Id="rId1" Type="http://schemas.openxmlformats.org/officeDocument/2006/relationships/tags" Target="../tags/tag6.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6.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68.xml"/><Relationship Id="rId7" Type="http://schemas.openxmlformats.org/officeDocument/2006/relationships/image" Target="../media/image77.png"/><Relationship Id="rId2" Type="http://schemas.openxmlformats.org/officeDocument/2006/relationships/slideLayout" Target="../slideLayouts/slideLayout246.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76.png"/><Relationship Id="rId10" Type="http://schemas.microsoft.com/office/2007/relationships/hdphoto" Target="../media/hdphoto6.wdp"/><Relationship Id="rId4" Type="http://schemas.openxmlformats.org/officeDocument/2006/relationships/image" Target="../media/image75.jpg"/><Relationship Id="rId9"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69.xml"/><Relationship Id="rId7" Type="http://schemas.openxmlformats.org/officeDocument/2006/relationships/image" Target="../media/image81.png"/><Relationship Id="rId2" Type="http://schemas.openxmlformats.org/officeDocument/2006/relationships/slideLayout" Target="../slideLayouts/slideLayout246.xml"/><Relationship Id="rId1" Type="http://schemas.openxmlformats.org/officeDocument/2006/relationships/tags" Target="../tags/tag9.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80.png"/><Relationship Id="rId10" Type="http://schemas.openxmlformats.org/officeDocument/2006/relationships/image" Target="../media/image78.png"/><Relationship Id="rId4" Type="http://schemas.openxmlformats.org/officeDocument/2006/relationships/image" Target="../media/image79.png"/><Relationship Id="rId9" Type="http://schemas.microsoft.com/office/2007/relationships/hdphoto" Target="../media/hdphoto5.wdp"/></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46.xml"/><Relationship Id="rId1" Type="http://schemas.openxmlformats.org/officeDocument/2006/relationships/tags" Target="../tags/tag10.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71.xml"/><Relationship Id="rId7" Type="http://schemas.openxmlformats.org/officeDocument/2006/relationships/image" Target="../media/image85.png"/><Relationship Id="rId12" Type="http://schemas.microsoft.com/office/2007/relationships/hdphoto" Target="../media/hdphoto11.wdp"/><Relationship Id="rId2" Type="http://schemas.openxmlformats.org/officeDocument/2006/relationships/slideLayout" Target="../slideLayouts/slideLayout246.xml"/><Relationship Id="rId1" Type="http://schemas.openxmlformats.org/officeDocument/2006/relationships/tags" Target="../tags/tag11.xml"/><Relationship Id="rId6" Type="http://schemas.microsoft.com/office/2007/relationships/hdphoto" Target="../media/hdphoto8.wdp"/><Relationship Id="rId11" Type="http://schemas.openxmlformats.org/officeDocument/2006/relationships/image" Target="../media/image87.png"/><Relationship Id="rId5" Type="http://schemas.openxmlformats.org/officeDocument/2006/relationships/image" Target="../media/image84.png"/><Relationship Id="rId10" Type="http://schemas.microsoft.com/office/2007/relationships/hdphoto" Target="../media/hdphoto10.wdp"/><Relationship Id="rId4" Type="http://schemas.openxmlformats.org/officeDocument/2006/relationships/image" Target="../media/image83.png"/><Relationship Id="rId9" Type="http://schemas.openxmlformats.org/officeDocument/2006/relationships/image" Target="../media/image86.png"/></Relationships>
</file>

<file path=ppt/slides/_rels/slide78.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11.wdp"/><Relationship Id="rId3" Type="http://schemas.openxmlformats.org/officeDocument/2006/relationships/notesSlide" Target="../notesSlides/notesSlide72.xml"/><Relationship Id="rId7" Type="http://schemas.openxmlformats.org/officeDocument/2006/relationships/image" Target="../media/image88.jpeg"/><Relationship Id="rId12" Type="http://schemas.openxmlformats.org/officeDocument/2006/relationships/image" Target="../media/image87.png"/><Relationship Id="rId2" Type="http://schemas.openxmlformats.org/officeDocument/2006/relationships/slideLayout" Target="../slideLayouts/slideLayout246.xml"/><Relationship Id="rId1" Type="http://schemas.openxmlformats.org/officeDocument/2006/relationships/tags" Target="../tags/tag1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83.png"/><Relationship Id="rId9" Type="http://schemas.microsoft.com/office/2007/relationships/hdphoto" Target="../media/hdphoto9.wdp"/></Relationships>
</file>

<file path=ppt/slides/_rels/slide7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3.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3.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4.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4.xml"/><Relationship Id="rId6" Type="http://schemas.microsoft.com/office/2007/relationships/hdphoto" Target="../media/hdphoto12.wdp"/><Relationship Id="rId11" Type="http://schemas.openxmlformats.org/officeDocument/2006/relationships/image" Target="../media/image94.jp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jpg"/><Relationship Id="rId9" Type="http://schemas.openxmlformats.org/officeDocument/2006/relationships/image" Target="../media/image92.jpeg"/></Relationships>
</file>

<file path=ppt/slides/_rels/slide81.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notesSlide" Target="../notesSlides/notesSlide75.xml"/><Relationship Id="rId7" Type="http://schemas.openxmlformats.org/officeDocument/2006/relationships/image" Target="../media/image95.wmf"/><Relationship Id="rId2" Type="http://schemas.openxmlformats.org/officeDocument/2006/relationships/slideLayout" Target="../slideLayouts/slideLayout252.xml"/><Relationship Id="rId1" Type="http://schemas.openxmlformats.org/officeDocument/2006/relationships/tags" Target="../tags/tag15.xml"/><Relationship Id="rId6" Type="http://schemas.microsoft.com/office/2007/relationships/hdphoto" Target="../media/hdphoto12.wdp"/><Relationship Id="rId5" Type="http://schemas.openxmlformats.org/officeDocument/2006/relationships/image" Target="../media/image90.png"/><Relationship Id="rId10" Type="http://schemas.microsoft.com/office/2007/relationships/hdphoto" Target="../media/hdphoto14.wdp"/><Relationship Id="rId4" Type="http://schemas.openxmlformats.org/officeDocument/2006/relationships/image" Target="../media/image89.jpg"/><Relationship Id="rId9" Type="http://schemas.openxmlformats.org/officeDocument/2006/relationships/image" Target="../media/image97.png"/></Relationships>
</file>

<file path=ppt/slides/_rels/slide8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6.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77.xml"/><Relationship Id="rId7" Type="http://schemas.openxmlformats.org/officeDocument/2006/relationships/image" Target="../media/image98.png"/><Relationship Id="rId2" Type="http://schemas.openxmlformats.org/officeDocument/2006/relationships/slideLayout" Target="../slideLayouts/slideLayout252.xml"/><Relationship Id="rId1" Type="http://schemas.openxmlformats.org/officeDocument/2006/relationships/tags" Target="../tags/tag17.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78.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18.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 Id="rId9"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0.xml"/><Relationship Id="rId1" Type="http://schemas.openxmlformats.org/officeDocument/2006/relationships/tags" Target="../tags/tag19.xml"/><Relationship Id="rId6" Type="http://schemas.microsoft.com/office/2007/relationships/hdphoto" Target="../media/hdphoto18.wdp"/><Relationship Id="rId5" Type="http://schemas.openxmlformats.org/officeDocument/2006/relationships/image" Target="../media/image104.png"/><Relationship Id="rId4" Type="http://schemas.openxmlformats.org/officeDocument/2006/relationships/image" Target="../media/image10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0.xml"/><Relationship Id="rId1" Type="http://schemas.openxmlformats.org/officeDocument/2006/relationships/tags" Target="../tags/tag20.xml"/><Relationship Id="rId6" Type="http://schemas.microsoft.com/office/2007/relationships/hdphoto" Target="../media/hdphoto19.wdp"/><Relationship Id="rId5" Type="http://schemas.openxmlformats.org/officeDocument/2006/relationships/image" Target="../media/image106.png"/><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microsoft.com/office/2007/relationships/hdphoto" Target="../media/hdphoto20.wdp"/><Relationship Id="rId2" Type="http://schemas.openxmlformats.org/officeDocument/2006/relationships/slideLayout" Target="../slideLayouts/slideLayout230.xml"/><Relationship Id="rId1" Type="http://schemas.openxmlformats.org/officeDocument/2006/relationships/tags" Target="../tags/tag21.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0.xml"/><Relationship Id="rId1" Type="http://schemas.openxmlformats.org/officeDocument/2006/relationships/tags" Target="../tags/tag22.xml"/><Relationship Id="rId5" Type="http://schemas.openxmlformats.org/officeDocument/2006/relationships/image" Target="../media/image102.jpe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0.xml"/><Relationship Id="rId1" Type="http://schemas.openxmlformats.org/officeDocument/2006/relationships/tags" Target="../tags/tag23.xml"/><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0.xml"/><Relationship Id="rId1" Type="http://schemas.openxmlformats.org/officeDocument/2006/relationships/tags" Target="../tags/tag24.xml"/><Relationship Id="rId5" Type="http://schemas.openxmlformats.org/officeDocument/2006/relationships/image" Target="../media/image102.jpe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85.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25.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 Id="rId9"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5.xml"/><Relationship Id="rId1" Type="http://schemas.openxmlformats.org/officeDocument/2006/relationships/tags" Target="../tags/tag26.xml"/><Relationship Id="rId4" Type="http://schemas.openxmlformats.org/officeDocument/2006/relationships/image" Target="../media/image108.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0.xml"/><Relationship Id="rId1" Type="http://schemas.openxmlformats.org/officeDocument/2006/relationships/tags" Target="../tags/tag27.xml"/><Relationship Id="rId5" Type="http://schemas.openxmlformats.org/officeDocument/2006/relationships/image" Target="../media/image110.jpeg"/><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0.xml"/><Relationship Id="rId1" Type="http://schemas.openxmlformats.org/officeDocument/2006/relationships/tags" Target="../tags/tag28.xml"/><Relationship Id="rId5" Type="http://schemas.microsoft.com/office/2007/relationships/hdphoto" Target="../media/hdphoto21.wdp"/><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0.xml"/><Relationship Id="rId1" Type="http://schemas.openxmlformats.org/officeDocument/2006/relationships/tags" Target="../tags/tag29.xml"/><Relationship Id="rId4" Type="http://schemas.openxmlformats.org/officeDocument/2006/relationships/image" Target="../media/image11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0.xml"/><Relationship Id="rId1" Type="http://schemas.openxmlformats.org/officeDocument/2006/relationships/tags" Target="../tags/tag30.xml"/><Relationship Id="rId5" Type="http://schemas.microsoft.com/office/2007/relationships/hdphoto" Target="../media/hdphoto21.wdp"/><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0.xml"/><Relationship Id="rId1" Type="http://schemas.openxmlformats.org/officeDocument/2006/relationships/tags" Target="../tags/tag31.xml"/><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microsoft.com/office/2007/relationships/hdphoto" Target="../media/hdphoto22.wdp"/><Relationship Id="rId2" Type="http://schemas.openxmlformats.org/officeDocument/2006/relationships/slideLayout" Target="../slideLayouts/slideLayout230.xml"/><Relationship Id="rId1" Type="http://schemas.openxmlformats.org/officeDocument/2006/relationships/tags" Target="../tags/tag32.xml"/><Relationship Id="rId6" Type="http://schemas.openxmlformats.org/officeDocument/2006/relationships/image" Target="../media/image113.png"/><Relationship Id="rId5" Type="http://schemas.microsoft.com/office/2007/relationships/hdphoto" Target="../media/hdphoto21.wdp"/><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0.xml"/><Relationship Id="rId1" Type="http://schemas.openxmlformats.org/officeDocument/2006/relationships/tags" Target="../tags/tag33.xml"/><Relationship Id="rId4"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a:solidFill>
                  <a:srgbClr val="FFFFFF"/>
                </a:solidFill>
                <a:effectLst>
                  <a:glow rad="228600">
                    <a:srgbClr val="000000"/>
                  </a:glow>
                </a:effectLst>
                <a:latin typeface="Arial"/>
                <a:cs typeface="Arial"/>
              </a:rPr>
              <a:t>Preparation of the Disciples </a:t>
            </a:r>
            <a:br>
              <a:rPr lang="en-GB" sz="4800" b="1" kern="0">
                <a:solidFill>
                  <a:srgbClr val="FFFFFF"/>
                </a:solidFill>
                <a:effectLst>
                  <a:glow rad="228600">
                    <a:srgbClr val="000000"/>
                  </a:glow>
                </a:effectLst>
                <a:latin typeface="Arial"/>
                <a:cs typeface="Arial"/>
              </a:rPr>
            </a:br>
            <a:r>
              <a:rPr lang="en-GB" sz="4800" b="1" kern="0">
                <a:solidFill>
                  <a:srgbClr val="FFFFFF"/>
                </a:solidFill>
                <a:effectLst>
                  <a:glow rad="228600">
                    <a:srgbClr val="000000"/>
                  </a:glow>
                </a:effectLst>
                <a:latin typeface="Arial"/>
                <a:cs typeface="Arial"/>
              </a:rPr>
              <a:t>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ministers privately to the twelve disciples to prepare them for their ministries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E. Instruction on God's Attitude Toward Sinners</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937443"/>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124</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Instead of hating sinners like the Pharisees, Jesus tells three parables of God's love to seek them out and rejoice in their repentance</a:t>
            </a:r>
          </a:p>
        </p:txBody>
      </p:sp>
    </p:spTree>
    <p:extLst>
      <p:ext uri="{BB962C8B-B14F-4D97-AF65-F5344CB8AC3E}">
        <p14:creationId xmlns:p14="http://schemas.microsoft.com/office/powerpoint/2010/main" val="377269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1.gstatic.com/images?q=tbn:ANd9GcRxGoH11-4PuqpMv6hgLSBZbz424pD4Qp7-WgxKMNl3-Zq3J6E7Cw"/>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9C8CD5-1B4B-4D23-95D7-202D9F10AB6E}"/>
              </a:ext>
            </a:extLst>
          </p:cNvPr>
          <p:cNvSpPr txBox="1"/>
          <p:nvPr/>
        </p:nvSpPr>
        <p:spPr>
          <a:xfrm>
            <a:off x="457200" y="410724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6AE33AA3-D390-42D1-9D35-C86E4A0EAC98}"/>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0" name="TextBox 9">
            <a:extLst>
              <a:ext uri="{FF2B5EF4-FFF2-40B4-BE49-F238E27FC236}">
                <a16:creationId xmlns:a16="http://schemas.microsoft.com/office/drawing/2014/main" id="{533A4224-F0EA-4813-8679-F7CE90ABEC51}"/>
              </a:ext>
            </a:extLst>
          </p:cNvPr>
          <p:cNvSpPr txBox="1"/>
          <p:nvPr/>
        </p:nvSpPr>
        <p:spPr>
          <a:xfrm>
            <a:off x="457200" y="464951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682E52A4-9D89-4728-94D5-C4863A582033}"/>
              </a:ext>
            </a:extLst>
          </p:cNvPr>
          <p:cNvSpPr txBox="1"/>
          <p:nvPr/>
        </p:nvSpPr>
        <p:spPr>
          <a:xfrm>
            <a:off x="457200" y="519178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E4934226-5865-427B-885D-71F7E70ECE86}"/>
              </a:ext>
            </a:extLst>
          </p:cNvPr>
          <p:cNvSpPr txBox="1"/>
          <p:nvPr/>
        </p:nvSpPr>
        <p:spPr>
          <a:xfrm>
            <a:off x="457200" y="5751493"/>
            <a:ext cx="8602639"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287338" marR="0" lvl="0" indent="-287338"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had received good things in life, but his </a:t>
            </a:r>
            <a:b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failure to repent resulted in eternal agony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67583966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12" name="TextBox 11">
            <a:extLst>
              <a:ext uri="{FF2B5EF4-FFF2-40B4-BE49-F238E27FC236}">
                <a16:creationId xmlns:a16="http://schemas.microsoft.com/office/drawing/2014/main" id="{F22912E0-0F5F-432E-A4FF-14571DC509D8}"/>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2E6E4326-42F2-4E01-81BD-6285B7057F0C}"/>
              </a:ext>
            </a:extLst>
          </p:cNvPr>
          <p:cNvSpPr txBox="1"/>
          <p:nvPr/>
        </p:nvSpPr>
        <p:spPr>
          <a:xfrm>
            <a:off x="376451"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C91172AE-CA0C-41B7-B242-8A70C35AB839}"/>
              </a:ext>
            </a:extLst>
          </p:cNvPr>
          <p:cNvSpPr txBox="1"/>
          <p:nvPr/>
        </p:nvSpPr>
        <p:spPr>
          <a:xfrm>
            <a:off x="376451"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002D557A-FCF7-4A46-85B0-05EEBEC51872}"/>
              </a:ext>
            </a:extLst>
          </p:cNvPr>
          <p:cNvSpPr txBox="1"/>
          <p:nvPr/>
        </p:nvSpPr>
        <p:spPr>
          <a:xfrm>
            <a:off x="376451" y="5686950"/>
            <a:ext cx="8577049" cy="954107"/>
          </a:xfrm>
          <a:prstGeom prst="rect">
            <a:avLst/>
          </a:prstGeom>
          <a:noFill/>
        </p:spPr>
        <p:txBody>
          <a:bodyPr wrap="square" rtlCol="0">
            <a:spAutoFit/>
          </a:bodyPr>
          <a:lstStyle/>
          <a:p>
            <a:pPr marL="287338" marR="0" lvl="0" indent="-2778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had received bad things in life, but his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trust in God resulted in eternal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583292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36358"/>
            <a:ext cx="8742947" cy="5838552"/>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269830" y="5374153"/>
            <a:ext cx="652582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hell?</a:t>
            </a:r>
          </a:p>
        </p:txBody>
      </p:sp>
      <p:sp>
        <p:nvSpPr>
          <p:cNvPr id="18" name="TextBox 17">
            <a:extLst>
              <a:ext uri="{FF2B5EF4-FFF2-40B4-BE49-F238E27FC236}">
                <a16:creationId xmlns:a16="http://schemas.microsoft.com/office/drawing/2014/main" id="{ABF39153-C887-4FC7-A3E8-3A9C7728FB0D}"/>
              </a:ext>
            </a:extLst>
          </p:cNvPr>
          <p:cNvSpPr txBox="1"/>
          <p:nvPr/>
        </p:nvSpPr>
        <p:spPr>
          <a:xfrm>
            <a:off x="391314" y="1119354"/>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want friends/family to join them there</a:t>
            </a:r>
          </a:p>
        </p:txBody>
      </p:sp>
      <p:sp>
        <p:nvSpPr>
          <p:cNvPr id="19" name="TextBox 18">
            <a:extLst>
              <a:ext uri="{FF2B5EF4-FFF2-40B4-BE49-F238E27FC236}">
                <a16:creationId xmlns:a16="http://schemas.microsoft.com/office/drawing/2014/main" id="{8198F1E9-A4D0-4290-A99C-DCABD79BAF54}"/>
              </a:ext>
            </a:extLst>
          </p:cNvPr>
          <p:cNvSpPr txBox="1"/>
          <p:nvPr/>
        </p:nvSpPr>
        <p:spPr>
          <a:xfrm>
            <a:off x="406782" y="1636048"/>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All realize there is no second chance</a:t>
            </a:r>
          </a:p>
        </p:txBody>
      </p:sp>
      <p:sp>
        <p:nvSpPr>
          <p:cNvPr id="20" name="TextBox 19">
            <a:extLst>
              <a:ext uri="{FF2B5EF4-FFF2-40B4-BE49-F238E27FC236}">
                <a16:creationId xmlns:a16="http://schemas.microsoft.com/office/drawing/2014/main" id="{8DAE7506-7D94-4C01-84F2-D34B2C12790B}"/>
              </a:ext>
            </a:extLst>
          </p:cNvPr>
          <p:cNvSpPr txBox="1"/>
          <p:nvPr/>
        </p:nvSpPr>
        <p:spPr>
          <a:xfrm>
            <a:off x="430977" y="2158801"/>
            <a:ext cx="8578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will claim they are there by mistake</a:t>
            </a:r>
          </a:p>
        </p:txBody>
      </p:sp>
      <p:sp>
        <p:nvSpPr>
          <p:cNvPr id="21" name="TextBox 20">
            <a:extLst>
              <a:ext uri="{FF2B5EF4-FFF2-40B4-BE49-F238E27FC236}">
                <a16:creationId xmlns:a16="http://schemas.microsoft.com/office/drawing/2014/main" id="{80E572D9-4034-48CA-9F1F-7EB0D4AF8505}"/>
              </a:ext>
            </a:extLst>
          </p:cNvPr>
          <p:cNvSpPr txBox="1"/>
          <p:nvPr/>
        </p:nvSpPr>
        <p:spPr>
          <a:xfrm>
            <a:off x="406782" y="599028"/>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Most never expected to end up there</a:t>
            </a:r>
          </a:p>
        </p:txBody>
      </p:sp>
      <p:pic>
        <p:nvPicPr>
          <p:cNvPr id="26" name="Picture 25">
            <a:extLst>
              <a:ext uri="{FF2B5EF4-FFF2-40B4-BE49-F238E27FC236}">
                <a16:creationId xmlns:a16="http://schemas.microsoft.com/office/drawing/2014/main" id="{D40B870C-DFC9-4B75-A087-AF66B3985C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801089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03E00-DBC3-45AA-A525-2D3825EBA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455" y="152400"/>
            <a:ext cx="8762997" cy="6553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1603" y="152400"/>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Luke 16:31</a:t>
            </a:r>
            <a:endPar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5852234" y="620723"/>
            <a:ext cx="3063166" cy="3426347"/>
            <a:chOff x="3352800" y="3124200"/>
            <a:chExt cx="2994260" cy="3048982"/>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994260" cy="3048982"/>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489560" y="4115782"/>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They were warned!</a:t>
              </a:r>
              <a:endPar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sp>
        <p:nvSpPr>
          <p:cNvPr id="11" name="TextBox 10">
            <a:extLst>
              <a:ext uri="{FF2B5EF4-FFF2-40B4-BE49-F238E27FC236}">
                <a16:creationId xmlns:a16="http://schemas.microsoft.com/office/drawing/2014/main" id="{E7AEA690-7889-4CEF-ACA7-50666CC930C5}"/>
              </a:ext>
            </a:extLst>
          </p:cNvPr>
          <p:cNvSpPr txBox="1"/>
          <p:nvPr/>
        </p:nvSpPr>
        <p:spPr>
          <a:xfrm>
            <a:off x="693057" y="4427589"/>
            <a:ext cx="73913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Scriptures are a sufficient warning</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41322559-968F-40AC-A6AF-7158288445CB}"/>
              </a:ext>
            </a:extLst>
          </p:cNvPr>
          <p:cNvSpPr txBox="1"/>
          <p:nvPr/>
        </p:nvSpPr>
        <p:spPr>
          <a:xfrm>
            <a:off x="693057" y="4950809"/>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Even miracles won’t convince a hard heart</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11A3F07A-7091-4FF3-A9F4-CFD144979FE4}"/>
              </a:ext>
            </a:extLst>
          </p:cNvPr>
          <p:cNvSpPr txBox="1"/>
          <p:nvPr/>
        </p:nvSpPr>
        <p:spPr>
          <a:xfrm>
            <a:off x="1143000" y="5507331"/>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John 11:43-46,53 (Lazarus)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E2E55E93-751A-4D77-BFC2-8E38EF54911C}"/>
              </a:ext>
            </a:extLst>
          </p:cNvPr>
          <p:cNvSpPr txBox="1"/>
          <p:nvPr/>
        </p:nvSpPr>
        <p:spPr>
          <a:xfrm>
            <a:off x="1142999" y="6046458"/>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Matthew 28:11-15 (Jesus)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23259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385913" y="4967316"/>
            <a:ext cx="6525827"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repentance/faith?</a:t>
            </a:r>
          </a:p>
        </p:txBody>
      </p:sp>
      <p:pic>
        <p:nvPicPr>
          <p:cNvPr id="3" name="Picture 2">
            <a:extLst>
              <a:ext uri="{FF2B5EF4-FFF2-40B4-BE49-F238E27FC236}">
                <a16:creationId xmlns:a16="http://schemas.microsoft.com/office/drawing/2014/main" id="{8E3843D1-4C07-4CD9-B2F7-94F7D9E2138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BF39153-C887-4FC7-A3E8-3A9C7728FB0D}"/>
              </a:ext>
            </a:extLst>
          </p:cNvPr>
          <p:cNvSpPr txBox="1"/>
          <p:nvPr/>
        </p:nvSpPr>
        <p:spPr>
          <a:xfrm>
            <a:off x="1524000" y="899948"/>
            <a:ext cx="749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4:17 (Jesus)</a:t>
            </a:r>
          </a:p>
        </p:txBody>
      </p:sp>
      <p:sp>
        <p:nvSpPr>
          <p:cNvPr id="19" name="TextBox 18">
            <a:extLst>
              <a:ext uri="{FF2B5EF4-FFF2-40B4-BE49-F238E27FC236}">
                <a16:creationId xmlns:a16="http://schemas.microsoft.com/office/drawing/2014/main" id="{8198F1E9-A4D0-4290-A99C-DCABD79BAF54}"/>
              </a:ext>
            </a:extLst>
          </p:cNvPr>
          <p:cNvSpPr txBox="1"/>
          <p:nvPr/>
        </p:nvSpPr>
        <p:spPr>
          <a:xfrm>
            <a:off x="1554936" y="1956770"/>
            <a:ext cx="7355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17:30-31 (The Apostle Paul)</a:t>
            </a:r>
          </a:p>
        </p:txBody>
      </p:sp>
      <p:sp>
        <p:nvSpPr>
          <p:cNvPr id="21" name="TextBox 20">
            <a:extLst>
              <a:ext uri="{FF2B5EF4-FFF2-40B4-BE49-F238E27FC236}">
                <a16:creationId xmlns:a16="http://schemas.microsoft.com/office/drawing/2014/main" id="{80E572D9-4034-48CA-9F1F-7EB0D4AF8505}"/>
              </a:ext>
            </a:extLst>
          </p:cNvPr>
          <p:cNvSpPr txBox="1"/>
          <p:nvPr/>
        </p:nvSpPr>
        <p:spPr>
          <a:xfrm>
            <a:off x="1539468" y="379622"/>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3:2 (John the Baptist)</a:t>
            </a:r>
          </a:p>
        </p:txBody>
      </p:sp>
      <p:sp>
        <p:nvSpPr>
          <p:cNvPr id="11" name="TextBox 10">
            <a:extLst>
              <a:ext uri="{FF2B5EF4-FFF2-40B4-BE49-F238E27FC236}">
                <a16:creationId xmlns:a16="http://schemas.microsoft.com/office/drawing/2014/main" id="{D8AA8B6C-C1DB-4350-8101-CA7320D35A8C}"/>
              </a:ext>
            </a:extLst>
          </p:cNvPr>
          <p:cNvSpPr txBox="1"/>
          <p:nvPr/>
        </p:nvSpPr>
        <p:spPr>
          <a:xfrm>
            <a:off x="563193" y="2603612"/>
            <a:ext cx="8602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1) Repentance is a change of mind . . .</a:t>
            </a:r>
            <a:b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b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sin and its consequences</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13" name="TextBox 12">
            <a:extLst>
              <a:ext uri="{FF2B5EF4-FFF2-40B4-BE49-F238E27FC236}">
                <a16:creationId xmlns:a16="http://schemas.microsoft.com/office/drawing/2014/main" id="{8DCF93E3-0243-42CD-BE3E-3E6D88DAE9CC}"/>
              </a:ext>
            </a:extLst>
          </p:cNvPr>
          <p:cNvSpPr txBox="1"/>
          <p:nvPr/>
        </p:nvSpPr>
        <p:spPr>
          <a:xfrm>
            <a:off x="555936" y="4048780"/>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2) Repentance results in a change in behavior</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4" name="Group 13">
            <a:extLst>
              <a:ext uri="{FF2B5EF4-FFF2-40B4-BE49-F238E27FC236}">
                <a16:creationId xmlns:a16="http://schemas.microsoft.com/office/drawing/2014/main" id="{1E095155-0C42-48D7-A17A-A7E30B2ADF03}"/>
              </a:ext>
            </a:extLst>
          </p:cNvPr>
          <p:cNvGrpSpPr/>
          <p:nvPr/>
        </p:nvGrpSpPr>
        <p:grpSpPr>
          <a:xfrm>
            <a:off x="6307254" y="228600"/>
            <a:ext cx="2923259" cy="2903127"/>
            <a:chOff x="3659516" y="3589794"/>
            <a:chExt cx="2857500" cy="2583387"/>
          </a:xfrm>
        </p:grpSpPr>
        <p:sp>
          <p:nvSpPr>
            <p:cNvPr id="15" name="Explosion: 8 Points 14">
              <a:extLst>
                <a:ext uri="{FF2B5EF4-FFF2-40B4-BE49-F238E27FC236}">
                  <a16:creationId xmlns:a16="http://schemas.microsoft.com/office/drawing/2014/main" id="{645EA54D-E578-4B8B-A3E9-11EB7354695A}"/>
                </a:ext>
              </a:extLst>
            </p:cNvPr>
            <p:cNvSpPr/>
            <p:nvPr/>
          </p:nvSpPr>
          <p:spPr>
            <a:xfrm>
              <a:off x="3829474" y="3589794"/>
              <a:ext cx="2517585" cy="2583387"/>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5C6129-403C-453F-AA07-8E3072B6CB57}"/>
                </a:ext>
              </a:extLst>
            </p:cNvPr>
            <p:cNvSpPr txBox="1"/>
            <p:nvPr/>
          </p:nvSpPr>
          <p:spPr>
            <a:xfrm>
              <a:off x="3659516" y="4345458"/>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Hebrews </a:t>
              </a:r>
              <a:b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b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9:27</a:t>
              </a:r>
              <a:endPar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endParaRPr>
            </a:p>
          </p:txBody>
        </p:sp>
      </p:grpSp>
      <p:sp>
        <p:nvSpPr>
          <p:cNvPr id="17" name="TextBox 16">
            <a:extLst>
              <a:ext uri="{FF2B5EF4-FFF2-40B4-BE49-F238E27FC236}">
                <a16:creationId xmlns:a16="http://schemas.microsoft.com/office/drawing/2014/main" id="{18C03F68-BA97-4182-B4DD-CAE3CC88A3DF}"/>
              </a:ext>
            </a:extLst>
          </p:cNvPr>
          <p:cNvSpPr txBox="1"/>
          <p:nvPr/>
        </p:nvSpPr>
        <p:spPr>
          <a:xfrm>
            <a:off x="1539468" y="1423370"/>
            <a:ext cx="76910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2:38 (Peter)</a:t>
            </a:r>
          </a:p>
        </p:txBody>
      </p:sp>
      <p:sp>
        <p:nvSpPr>
          <p:cNvPr id="20" name="TextBox 19">
            <a:extLst>
              <a:ext uri="{FF2B5EF4-FFF2-40B4-BE49-F238E27FC236}">
                <a16:creationId xmlns:a16="http://schemas.microsoft.com/office/drawing/2014/main" id="{2BE6E8A2-4A00-49BF-8493-FBB79BF06A61}"/>
              </a:ext>
            </a:extLst>
          </p:cNvPr>
          <p:cNvSpPr txBox="1"/>
          <p:nvPr/>
        </p:nvSpPr>
        <p:spPr>
          <a:xfrm>
            <a:off x="563193" y="3441831"/>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who Jesus is and what He did</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custDataLst>
      <p:tags r:id="rId1"/>
    </p:custDataLst>
    <p:extLst>
      <p:ext uri="{BB962C8B-B14F-4D97-AF65-F5344CB8AC3E}">
        <p14:creationId xmlns:p14="http://schemas.microsoft.com/office/powerpoint/2010/main" val="2276914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1" grpId="0"/>
      <p:bldP spid="13" grpId="0"/>
      <p:bldP spid="17"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8615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on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126</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Disciples can hate the teachings of Pharisees without hating them, so they can come to Christ and forgive other believers</a:t>
            </a:r>
          </a:p>
        </p:txBody>
      </p:sp>
    </p:spTree>
    <p:extLst>
      <p:ext uri="{BB962C8B-B14F-4D97-AF65-F5344CB8AC3E}">
        <p14:creationId xmlns:p14="http://schemas.microsoft.com/office/powerpoint/2010/main" val="643302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on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reminded His disciples that service for Him is never fulfilled so they would see that obedience is their minimal duty </a:t>
            </a:r>
          </a:p>
        </p:txBody>
      </p:sp>
    </p:spTree>
    <p:extLst>
      <p:ext uri="{BB962C8B-B14F-4D97-AF65-F5344CB8AC3E}">
        <p14:creationId xmlns:p14="http://schemas.microsoft.com/office/powerpoint/2010/main" val="2185258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128</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raises Lazarus from the dead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restores life to Lazarus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11:1–12:2</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40392FCF-1E42-719A-EAFD-B5CB28FCF178}"/>
              </a:ext>
            </a:extLst>
          </p:cNvPr>
          <p:cNvSpPr/>
          <p:nvPr/>
        </p:nvSpPr>
        <p:spPr bwMode="auto">
          <a:xfrm rot="730816">
            <a:off x="3071541" y="3832310"/>
            <a:ext cx="1810177" cy="341483"/>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BA60A793-4CF1-0700-AE4A-588FAD2CAC9C}"/>
              </a:ext>
            </a:extLst>
          </p:cNvPr>
          <p:cNvSpPr/>
          <p:nvPr/>
        </p:nvSpPr>
        <p:spPr bwMode="auto">
          <a:xfrm rot="20494050" flipH="1">
            <a:off x="3005209" y="3660320"/>
            <a:ext cx="1716552"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26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BA60A793-4CF1-0700-AE4A-588FAD2CAC9C}"/>
              </a:ext>
            </a:extLst>
          </p:cNvPr>
          <p:cNvSpPr/>
          <p:nvPr/>
        </p:nvSpPr>
        <p:spPr bwMode="auto">
          <a:xfrm rot="20494050" flipH="1">
            <a:off x="3005209" y="3660320"/>
            <a:ext cx="1716552"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31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11:45-54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miracle of Lazarus' restoration confirms the disciples' faith, adds new believers, and moves the religious leaders to plan His death</a:t>
            </a:r>
          </a:p>
        </p:txBody>
      </p:sp>
    </p:spTree>
    <p:extLst>
      <p:ext uri="{BB962C8B-B14F-4D97-AF65-F5344CB8AC3E}">
        <p14:creationId xmlns:p14="http://schemas.microsoft.com/office/powerpoint/2010/main" val="30568679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2400">
                <a:solidFill>
                  <a:srgbClr val="FFFFFF"/>
                </a:solidFill>
                <a:effectLst>
                  <a:glow rad="101600">
                    <a:srgbClr val="000000">
                      <a:alpha val="75000"/>
                    </a:srgbClr>
                  </a:glow>
                  <a:outerShdw blurRad="50800" dist="88900" dir="2700000" algn="tl" rotWithShape="0">
                    <a:srgbClr val="000000"/>
                  </a:outerShdw>
                </a:effectLst>
                <a:ea typeface="MS PGothic"/>
                <a:cs typeface="ＭＳ Ｐゴシック"/>
              </a:rPr>
              <a:t>JESUS RAISES LAZARUS</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JESUS RAISES LAZARUS</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Jerusalem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JUDEA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Bethany</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PEREA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River </a:t>
            </a:r>
            <a:b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b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Jordan</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5</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MILES</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8</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KM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Dead Sea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SAMARIA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Ephraim</a:t>
            </a:r>
            <a:endParaRPr kumimoji="0" lang="zh-CN" altLang="en-US" sz="2800" b="1" i="0" u="none" strike="noStrike" kern="120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en-US" sz="4000" b="1" dirty="0">
                <a:solidFill>
                  <a:srgbClr val="FFFFFF"/>
                </a:solidFill>
                <a:effectLst>
                  <a:glow rad="139700">
                    <a:schemeClr val="tx1">
                      <a:alpha val="90000"/>
                    </a:schemeClr>
                  </a:glow>
                </a:effectLst>
              </a:rPr>
              <a:t>Jesus, Mary &amp; Martha (John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Jesus loved these two sisters who lived in Bethany, close to Jerusalem (11:5).</a:t>
            </a:r>
          </a:p>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They had already believed in Him </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("Lord" in 11:3; cf. 11:27).</a:t>
            </a:r>
          </a:p>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Mary later anointed Him for his burial in worship (11:2; cf. 12:1-8).</a:t>
            </a: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(John 11)</a:t>
            </a:r>
          </a:p>
        </p:txBody>
      </p:sp>
    </p:spTree>
    <p:extLst>
      <p:ext uri="{BB962C8B-B14F-4D97-AF65-F5344CB8AC3E}">
        <p14:creationId xmlns:p14="http://schemas.microsoft.com/office/powerpoint/2010/main" val="42893178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en-US" b="1" dirty="0">
                <a:solidFill>
                  <a:srgbClr val="FFFFFF"/>
                </a:solidFill>
                <a:effectLst>
                  <a:glow rad="139700">
                    <a:schemeClr val="tx1">
                      <a:alpha val="90000"/>
                    </a:schemeClr>
                  </a:glow>
                </a:effectLst>
              </a:rPr>
              <a:t>Mary (John 11)</a:t>
            </a:r>
          </a:p>
        </p:txBody>
      </p:sp>
      <p:pic>
        <p:nvPicPr>
          <p:cNvPr id="526338" name="Picture 2" descr="Screen Shot 2013-03-18 at 7.49.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&amp; Mary (John 11)</a:t>
            </a:r>
          </a:p>
        </p:txBody>
      </p:sp>
    </p:spTree>
    <p:extLst>
      <p:ext uri="{BB962C8B-B14F-4D97-AF65-F5344CB8AC3E}">
        <p14:creationId xmlns:p14="http://schemas.microsoft.com/office/powerpoint/2010/main" val="35184775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spcAft>
                          <a:spcPts val="0"/>
                        </a:spcAft>
                      </a:pPr>
                      <a:r>
                        <a:rPr lang="en-US" sz="24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Martha</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Mary</a:t>
                      </a:r>
                      <a:endParaRPr lang="en-US" sz="24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spcAft>
                          <a:spcPts val="0"/>
                        </a:spcAft>
                      </a:pPr>
                      <a:endParaRPr lang="en-US" sz="2400" b="1" dirty="0">
                        <a:solidFill>
                          <a:schemeClr val="bg1"/>
                        </a:solidFill>
                        <a:effectLst/>
                        <a:latin typeface="Arial"/>
                        <a:ea typeface="ＭＳ 明朝"/>
                        <a:cs typeface="Arial"/>
                      </a:endParaRPr>
                    </a:p>
                    <a:p>
                      <a:pPr>
                        <a:spcAft>
                          <a:spcPts val="0"/>
                        </a:spcAft>
                      </a:pPr>
                      <a:r>
                        <a:rPr lang="en-US" sz="2400" b="1" dirty="0">
                          <a:solidFill>
                            <a:schemeClr val="bg1"/>
                          </a:solidFill>
                          <a:effectLst/>
                          <a:latin typeface="Arial"/>
                          <a:ea typeface="ＭＳ 明朝"/>
                          <a:cs typeface="Arial"/>
                        </a:rPr>
                        <a:t>Approach to Jesus</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Immediately went to find Jesus (20a)–private as a "doer"</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Delayed and stayed at home (20b)–soon public (29) with more emotion</a:t>
                      </a:r>
                    </a:p>
                    <a:p>
                      <a:pPr>
                        <a:spcAft>
                          <a:spcPts val="0"/>
                        </a:spcAft>
                      </a:pP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spcAft>
                          <a:spcPts val="0"/>
                        </a:spcAft>
                      </a:pPr>
                      <a:r>
                        <a:rPr lang="en-US" sz="2400" b="1" dirty="0">
                          <a:solidFill>
                            <a:schemeClr val="bg1"/>
                          </a:solidFill>
                          <a:effectLst/>
                          <a:latin typeface="Arial"/>
                          <a:ea typeface="ＭＳ 明朝"/>
                          <a:cs typeface="Arial"/>
                        </a:rPr>
                        <a:t>Words to Jesus</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Blame but faith (21)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Blame but prostrate (32)</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r>
                        <a:rPr lang="en-US" sz="2400" b="1" baseline="0" dirty="0">
                          <a:solidFill>
                            <a:schemeClr val="bg1"/>
                          </a:solidFill>
                          <a:latin typeface="Arial"/>
                          <a:cs typeface="Arial"/>
                        </a:rPr>
                        <a:t>Words of </a:t>
                      </a:r>
                      <a:r>
                        <a:rPr lang="en-US" sz="2400" b="1" dirty="0">
                          <a:solidFill>
                            <a:schemeClr val="bg1"/>
                          </a:solidFill>
                          <a:latin typeface="Arial"/>
                          <a:cs typeface="Arial"/>
                        </a:rPr>
                        <a:t>doubt</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Saw no hope of immediate rising (24, 39)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None</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5344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spcAft>
                          <a:spcPts val="0"/>
                        </a:spcAft>
                      </a:pPr>
                      <a:r>
                        <a:rPr lang="en-US" sz="20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Martha</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Mary</a:t>
                      </a:r>
                      <a:endParaRPr lang="en-US" sz="20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spcAft>
                          <a:spcPts val="0"/>
                        </a:spcAft>
                      </a:pPr>
                      <a:r>
                        <a:rPr lang="en-US" sz="2000" b="1" dirty="0">
                          <a:solidFill>
                            <a:srgbClr val="FFFFFF"/>
                          </a:solidFill>
                          <a:effectLst/>
                          <a:latin typeface="Arial"/>
                          <a:ea typeface="ＭＳ 明朝"/>
                          <a:cs typeface="Arial"/>
                        </a:rPr>
                        <a:t>Jesus</a:t>
                      </a:r>
                      <a:r>
                        <a:rPr lang="fr-FR" sz="2000" b="1" dirty="0">
                          <a:solidFill>
                            <a:srgbClr val="FFFFFF"/>
                          </a:solidFill>
                          <a:effectLst/>
                          <a:latin typeface="Arial"/>
                          <a:ea typeface="ＭＳ 明朝"/>
                          <a:cs typeface="Arial"/>
                        </a:rPr>
                        <a:t>'</a:t>
                      </a:r>
                      <a:r>
                        <a:rPr lang="en-US" sz="2000" b="1" dirty="0">
                          <a:solidFill>
                            <a:srgbClr val="FFFFFF"/>
                          </a:solidFill>
                          <a:effectLst/>
                          <a:latin typeface="Arial"/>
                          <a:ea typeface="ＭＳ 明朝"/>
                          <a:cs typeface="Arial"/>
                        </a:rPr>
                        <a:t> response</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Tested her faith whether He could raise Lazarus (23), claimed to be the resurrection and life (25), and asked if she believed (26) </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No testing her faith—He asks where the body was (34) then weeps (35) </a:t>
                      </a:r>
                      <a:endParaRPr lang="en-US" sz="2000" b="1">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spcAft>
                          <a:spcPts val="0"/>
                        </a:spcAft>
                      </a:pPr>
                      <a:r>
                        <a:rPr lang="en-US" sz="2000" b="1">
                          <a:solidFill>
                            <a:srgbClr val="FFFFFF"/>
                          </a:solidFill>
                          <a:effectLst/>
                          <a:latin typeface="Arial"/>
                          <a:ea typeface="ＭＳ 明朝"/>
                          <a:cs typeface="Arial"/>
                        </a:rPr>
                        <a:t>Declarations of faith in Christ</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Twice: Christ could heal (21) and "You are the Messiah… Son of God… from God" (27)</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No declarations</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spcAft>
                          <a:spcPts val="0"/>
                        </a:spcAft>
                      </a:pPr>
                      <a:r>
                        <a:rPr lang="en-US" sz="2000" b="1">
                          <a:solidFill>
                            <a:srgbClr val="FFFFFF"/>
                          </a:solidFill>
                          <a:effectLst/>
                          <a:latin typeface="Arial"/>
                          <a:ea typeface="ＭＳ 明朝"/>
                          <a:cs typeface="Arial"/>
                        </a:rPr>
                        <a:t>Proof of faith</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Still doubted by complaining of the smell of the body (39) while reaction of those consoling her </a:t>
                      </a:r>
                      <a:r>
                        <a:rPr lang="en-US" sz="2000" b="1" i="1">
                          <a:solidFill>
                            <a:srgbClr val="FFFFFF"/>
                          </a:solidFill>
                          <a:effectLst/>
                          <a:latin typeface="Arial"/>
                          <a:ea typeface="ＭＳ 明朝"/>
                          <a:cs typeface="Arial"/>
                        </a:rPr>
                        <a:t>not</a:t>
                      </a:r>
                      <a:r>
                        <a:rPr lang="en-US" sz="2000" b="1">
                          <a:solidFill>
                            <a:srgbClr val="FFFFFF"/>
                          </a:solidFill>
                          <a:effectLst/>
                          <a:latin typeface="Arial"/>
                          <a:ea typeface="ＭＳ 明朝"/>
                          <a:cs typeface="Arial"/>
                        </a:rPr>
                        <a:t> noted</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Brought many with her who believed (45) but even some of them betrayed Jesus to the Pharisees (46)</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on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129</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Thankfulness of a cleansed leper against nine others exhorts gratitude in the disciples against Israel’s rejection despite blessings</a:t>
            </a:r>
          </a:p>
        </p:txBody>
      </p:sp>
    </p:spTree>
    <p:extLst>
      <p:ext uri="{BB962C8B-B14F-4D97-AF65-F5344CB8AC3E}">
        <p14:creationId xmlns:p14="http://schemas.microsoft.com/office/powerpoint/2010/main" val="22803399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on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rejecting the kingdom and King would lead to His sudden return to judge Israel at the Second Advent to take away the unsaved</a:t>
            </a:r>
          </a:p>
        </p:txBody>
      </p:sp>
    </p:spTree>
    <p:extLst>
      <p:ext uri="{BB962C8B-B14F-4D97-AF65-F5344CB8AC3E}">
        <p14:creationId xmlns:p14="http://schemas.microsoft.com/office/powerpoint/2010/main" val="36866900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12" name="Rectangle 4"/>
          <p:cNvSpPr>
            <a:spLocks noGrp="1" noChangeArrowheads="1"/>
          </p:cNvSpPr>
          <p:nvPr>
            <p:ph type="title" idx="4294967295"/>
          </p:nvPr>
        </p:nvSpPr>
        <p:spPr>
          <a:xfrm>
            <a:off x="971557" y="609607"/>
            <a:ext cx="7129463" cy="646113"/>
          </a:xfrm>
        </p:spPr>
        <p:txBody>
          <a:bodyPr anchor="t">
            <a:spAutoFit/>
          </a:bodyPr>
          <a:lstStyle/>
          <a:p>
            <a:pPr eaLnBrk="1" hangingPunct="1"/>
            <a:r>
              <a:rPr lang="en-US" sz="3600" b="1">
                <a:latin typeface="Arial" charset="0"/>
              </a:rPr>
              <a:t>Olivet Discourse Overview</a:t>
            </a:r>
          </a:p>
        </p:txBody>
      </p:sp>
      <p:sp>
        <p:nvSpPr>
          <p:cNvPr id="427013" name="Text Box 2"/>
          <p:cNvSpPr txBox="1">
            <a:spLocks noChangeArrowheads="1"/>
          </p:cNvSpPr>
          <p:nvPr/>
        </p:nvSpPr>
        <p:spPr bwMode="auto">
          <a:xfrm>
            <a:off x="857885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27014" name="TextBox 1"/>
          <p:cNvSpPr txBox="1">
            <a:spLocks noChangeArrowheads="1"/>
          </p:cNvSpPr>
          <p:nvPr/>
        </p:nvSpPr>
        <p:spPr bwMode="auto">
          <a:xfrm>
            <a:off x="284296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Church Age</a:t>
            </a:r>
          </a:p>
        </p:txBody>
      </p:sp>
      <p:sp>
        <p:nvSpPr>
          <p:cNvPr id="427015" name="TextBox 5"/>
          <p:cNvSpPr txBox="1">
            <a:spLocks noChangeArrowheads="1"/>
          </p:cNvSpPr>
          <p:nvPr/>
        </p:nvSpPr>
        <p:spPr bwMode="auto">
          <a:xfrm>
            <a:off x="7667625" y="3079751"/>
            <a:ext cx="1296988"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Millennium</a:t>
            </a:r>
          </a:p>
        </p:txBody>
      </p:sp>
      <p:sp>
        <p:nvSpPr>
          <p:cNvPr id="427016" name="TextBox 6"/>
          <p:cNvSpPr txBox="1">
            <a:spLocks noChangeArrowheads="1"/>
          </p:cNvSpPr>
          <p:nvPr/>
        </p:nvSpPr>
        <p:spPr bwMode="auto">
          <a:xfrm>
            <a:off x="5940425" y="3079751"/>
            <a:ext cx="1295400"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Tribulation</a:t>
            </a:r>
          </a:p>
        </p:txBody>
      </p:sp>
      <p:sp>
        <p:nvSpPr>
          <p:cNvPr id="427017" name="TextBox 7"/>
          <p:cNvSpPr txBox="1">
            <a:spLocks noChangeArrowheads="1"/>
          </p:cNvSpPr>
          <p:nvPr/>
        </p:nvSpPr>
        <p:spPr bwMode="auto">
          <a:xfrm>
            <a:off x="1403351" y="4089407"/>
            <a:ext cx="24479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Scattered Luke 21:24</a:t>
            </a:r>
          </a:p>
        </p:txBody>
      </p:sp>
      <p:sp>
        <p:nvSpPr>
          <p:cNvPr id="427018" name="TextBox 8"/>
          <p:cNvSpPr txBox="1">
            <a:spLocks noChangeArrowheads="1"/>
          </p:cNvSpPr>
          <p:nvPr/>
        </p:nvSpPr>
        <p:spPr bwMode="auto">
          <a:xfrm>
            <a:off x="3932245" y="4089407"/>
            <a:ext cx="16478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Return to the Land</a:t>
            </a:r>
          </a:p>
        </p:txBody>
      </p:sp>
      <p:sp>
        <p:nvSpPr>
          <p:cNvPr id="427019" name="TextBox 10"/>
          <p:cNvSpPr txBox="1">
            <a:spLocks noChangeArrowheads="1"/>
          </p:cNvSpPr>
          <p:nvPr/>
        </p:nvSpPr>
        <p:spPr bwMode="auto">
          <a:xfrm>
            <a:off x="6011400" y="6248393"/>
            <a:ext cx="2943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Adapted from Salem Kirban</a:t>
            </a:r>
            <a:br>
              <a:rPr kumimoji="0" lang="en-US" sz="1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Charts on Revelation</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(1979), 48</a:t>
            </a:r>
          </a:p>
        </p:txBody>
      </p:sp>
      <p:sp>
        <p:nvSpPr>
          <p:cNvPr id="427020" name="TextBox 11"/>
          <p:cNvSpPr txBox="1">
            <a:spLocks noChangeArrowheads="1"/>
          </p:cNvSpPr>
          <p:nvPr/>
        </p:nvSpPr>
        <p:spPr bwMode="auto">
          <a:xfrm>
            <a:off x="6370645" y="3505200"/>
            <a:ext cx="12969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24:15</a:t>
            </a:r>
          </a:p>
        </p:txBody>
      </p:sp>
      <p:sp>
        <p:nvSpPr>
          <p:cNvPr id="427021" name="TextBox 12"/>
          <p:cNvSpPr txBox="1">
            <a:spLocks noChangeArrowheads="1"/>
          </p:cNvSpPr>
          <p:nvPr/>
        </p:nvSpPr>
        <p:spPr bwMode="auto">
          <a:xfrm>
            <a:off x="6916744" y="4787901"/>
            <a:ext cx="14414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27022" name="TextBox 13"/>
          <p:cNvSpPr txBox="1">
            <a:spLocks noChangeArrowheads="1"/>
          </p:cNvSpPr>
          <p:nvPr/>
        </p:nvSpPr>
        <p:spPr bwMode="auto">
          <a:xfrm>
            <a:off x="1042995" y="1739907"/>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Second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27023" name="TextBox 14"/>
          <p:cNvSpPr txBox="1">
            <a:spLocks noChangeArrowheads="1"/>
          </p:cNvSpPr>
          <p:nvPr/>
        </p:nvSpPr>
        <p:spPr bwMode="auto">
          <a:xfrm>
            <a:off x="4572000" y="1739907"/>
            <a:ext cx="15128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Thessalonians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Third Fall of Jerusalem</a:t>
            </a:r>
          </a:p>
        </p:txBody>
      </p:sp>
      <p:sp>
        <p:nvSpPr>
          <p:cNvPr id="427025" name="TextBox 16"/>
          <p:cNvSpPr txBox="1">
            <a:spLocks noChangeArrowheads="1"/>
          </p:cNvSpPr>
          <p:nvPr/>
        </p:nvSpPr>
        <p:spPr bwMode="auto">
          <a:xfrm>
            <a:off x="6804032" y="1739907"/>
            <a:ext cx="16478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23:39; 24:30</a:t>
            </a:r>
          </a:p>
        </p:txBody>
      </p:sp>
      <p:sp>
        <p:nvSpPr>
          <p:cNvPr id="427026" name="TextBox 1"/>
          <p:cNvSpPr txBox="1">
            <a:spLocks noChangeArrowheads="1"/>
          </p:cNvSpPr>
          <p:nvPr/>
        </p:nvSpPr>
        <p:spPr bwMode="auto">
          <a:xfrm>
            <a:off x="17939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sp>
        <p:nvSpPr>
          <p:cNvPr id="427027" name="TextBox 1"/>
          <p:cNvSpPr txBox="1">
            <a:spLocks noChangeArrowheads="1"/>
          </p:cNvSpPr>
          <p:nvPr/>
        </p:nvSpPr>
        <p:spPr bwMode="auto">
          <a:xfrm>
            <a:off x="44451" y="4519613"/>
            <a:ext cx="782644"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606 BC</a:t>
            </a:r>
          </a:p>
        </p:txBody>
      </p:sp>
      <p:sp>
        <p:nvSpPr>
          <p:cNvPr id="427028" name="TextBox 13"/>
          <p:cNvSpPr txBox="1">
            <a:spLocks noChangeArrowheads="1"/>
          </p:cNvSpPr>
          <p:nvPr/>
        </p:nvSpPr>
        <p:spPr bwMode="auto">
          <a:xfrm>
            <a:off x="46038" y="1739907"/>
            <a:ext cx="1077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First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Times of the Gentiles Luke 21:24</a:t>
            </a: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2514257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on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71014"/>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Pray for the millennial kingdom despite its political aspects being delayed and because God forgave sin in Jesus as the Lamb of God</a:t>
            </a:r>
          </a:p>
        </p:txBody>
      </p:sp>
    </p:spTree>
    <p:extLst>
      <p:ext uri="{BB962C8B-B14F-4D97-AF65-F5344CB8AC3E}">
        <p14:creationId xmlns:p14="http://schemas.microsoft.com/office/powerpoint/2010/main" val="214261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on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132</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19:1-12; Mark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43300"/>
            <a:ext cx="9144000" cy="2702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prohibits divorce except for adultery, avoiding the Jewish divorce debate and slander of Herod's marrying his brother's wife</a:t>
            </a:r>
          </a:p>
        </p:txBody>
      </p:sp>
    </p:spTree>
    <p:extLst>
      <p:ext uri="{BB962C8B-B14F-4D97-AF65-F5344CB8AC3E}">
        <p14:creationId xmlns:p14="http://schemas.microsoft.com/office/powerpoint/2010/main" val="18122270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4800"/>
            <a:ext cx="330041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en-US" sz="4000" b="1">
                <a:solidFill>
                  <a:schemeClr val="bg1"/>
                </a:solidFill>
                <a:latin typeface="Arial" charset="0"/>
                <a:ea typeface="ＭＳ Ｐゴシック" charset="0"/>
                <a:cs typeface="ＭＳ Ｐゴシック" charset="0"/>
              </a:rPr>
              <a:t>Four Views…</a:t>
            </a:r>
            <a:endParaRPr lang="en-US" sz="400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0"/>
            <a:ext cx="5486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1.	No divorce, no remarriage</a:t>
            </a: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2.	Divorce, no remarriage</a:t>
            </a:r>
          </a:p>
        </p:txBody>
      </p:sp>
      <p:sp>
        <p:nvSpPr>
          <p:cNvPr id="2980872" name="Rectangle 8"/>
          <p:cNvSpPr>
            <a:spLocks noChangeArrowheads="1"/>
          </p:cNvSpPr>
          <p:nvPr/>
        </p:nvSpPr>
        <p:spPr bwMode="auto">
          <a:xfrm>
            <a:off x="3733800" y="3352800"/>
            <a:ext cx="5486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3.	Both divorce &amp; remarriage after adultery or desertion</a:t>
            </a:r>
          </a:p>
        </p:txBody>
      </p:sp>
      <p:sp>
        <p:nvSpPr>
          <p:cNvPr id="2980873" name="Rectangle 9"/>
          <p:cNvSpPr>
            <a:spLocks noChangeArrowheads="1"/>
          </p:cNvSpPr>
          <p:nvPr/>
        </p:nvSpPr>
        <p:spPr bwMode="auto">
          <a:xfrm>
            <a:off x="3733800" y="4572000"/>
            <a:ext cx="5562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4.	Both divorce &amp; remarriage after various 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on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1400"/>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133</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19:13-15; Mark 10:13-16; Luke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little children to illustrate to the disciples that people need confidence and trust in Christ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on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468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134</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19:16–20:16; Mark 10:17-31; </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Luke 18:18-30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One cannot enter the kingdom life through riches, so the Pharisee’s belief that material wealth shows God's approval is wrong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extBox 1">
            <a:extLst>
              <a:ext uri="{FF2B5EF4-FFF2-40B4-BE49-F238E27FC236}">
                <a16:creationId xmlns:a16="http://schemas.microsoft.com/office/drawing/2014/main" id="{92D12046-477B-8FB2-29E1-4D4F71887EE2}"/>
              </a:ext>
            </a:extLst>
          </p:cNvPr>
          <p:cNvSpPr txBox="1"/>
          <p:nvPr/>
        </p:nvSpPr>
        <p:spPr>
          <a:xfrm>
            <a:off x="-1059873" y="565265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on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135</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20:17-28; Mark 10:32-45; Luke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tells of His coming death and resurrection to instruct His disciples on the importance of being servants instead of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on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56714"/>
            <a:ext cx="9144000" cy="117228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136</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20:29-34; Mark 10:46-52; Luke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10113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two blind men to show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on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936670"/>
            <a:ext cx="900683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millennial kingdom is delayed, but eternal life is guaranteed for any individual trusting in His person</a:t>
            </a:r>
          </a:p>
        </p:txBody>
      </p:sp>
    </p:spTree>
    <p:extLst>
      <p:ext uri="{BB962C8B-B14F-4D97-AF65-F5344CB8AC3E}">
        <p14:creationId xmlns:p14="http://schemas.microsoft.com/office/powerpoint/2010/main" val="155630463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89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accepts the corrupt but repentant Zacchaeus to show that He forgives anyone who places simple faith in Him</a:t>
            </a:r>
          </a:p>
        </p:txBody>
      </p:sp>
    </p:spTree>
    <p:extLst>
      <p:ext uri="{BB962C8B-B14F-4D97-AF65-F5344CB8AC3E}">
        <p14:creationId xmlns:p14="http://schemas.microsoft.com/office/powerpoint/2010/main" val="996012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26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Instruction on the Delayed Kingdom</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man of noble birth teaches the delay of the millennium until Christ returns at the Second Advent to judge Israel</a:t>
            </a:r>
          </a:p>
        </p:txBody>
      </p:sp>
      <p:sp>
        <p:nvSpPr>
          <p:cNvPr id="2" name="TextBox 1">
            <a:extLst>
              <a:ext uri="{FF2B5EF4-FFF2-40B4-BE49-F238E27FC236}">
                <a16:creationId xmlns:a16="http://schemas.microsoft.com/office/drawing/2014/main" id="{6E7EE5D8-9514-AEEE-1423-EAC3C582E649}"/>
              </a:ext>
            </a:extLst>
          </p:cNvPr>
          <p:cNvSpPr txBox="1"/>
          <p:nvPr/>
        </p:nvSpPr>
        <p:spPr>
          <a:xfrm>
            <a:off x="-702365" y="64538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631120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chemeClr val="accent1">
                    <a:lumMod val="90000"/>
                  </a:schemeClr>
                </a:solidFill>
                <a:effectLst>
                  <a:glow rad="228600">
                    <a:schemeClr val="accent4">
                      <a:satMod val="175000"/>
                      <a:alpha val="78038"/>
                    </a:schemeClr>
                  </a:glow>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withdraws from Judea to prevent premature death so he can instruct His disciples how to minister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DC091-05B8-CB5B-4CFA-758AA0664FC0}"/>
            </a:ext>
          </a:extLst>
        </p:cNvPr>
        <p:cNvGrpSpPr/>
        <p:nvPr/>
      </p:nvGrpSpPr>
      <p:grpSpPr>
        <a:xfrm>
          <a:off x="0" y="0"/>
          <a:ext cx="0" cy="0"/>
          <a:chOff x="0" y="0"/>
          <a:chExt cx="0" cy="0"/>
        </a:xfrm>
      </p:grpSpPr>
      <p:pic>
        <p:nvPicPr>
          <p:cNvPr id="2" name="Picture 1" descr="Israel Map No Highways.png">
            <a:extLst>
              <a:ext uri="{FF2B5EF4-FFF2-40B4-BE49-F238E27FC236}">
                <a16:creationId xmlns:a16="http://schemas.microsoft.com/office/drawing/2014/main" id="{D220D5CF-55E7-756A-28F7-F2FEC3F0E14B}"/>
              </a:ext>
            </a:extLst>
          </p:cNvPr>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a:extLst>
              <a:ext uri="{FF2B5EF4-FFF2-40B4-BE49-F238E27FC236}">
                <a16:creationId xmlns:a16="http://schemas.microsoft.com/office/drawing/2014/main" id="{981DE856-4FD3-C0BE-551F-7B590F0E88DF}"/>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8AB9CE61-FA5F-2619-D61E-77929D4F1593}"/>
              </a:ext>
            </a:extLst>
          </p:cNvPr>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Withdrawal from Judea (John 10:40-42)</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D87F4ABB-D79C-EC7B-0D12-E0C55DBA33E8}"/>
              </a:ext>
            </a:extLst>
          </p:cNvPr>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a:extLst>
              <a:ext uri="{FF2B5EF4-FFF2-40B4-BE49-F238E27FC236}">
                <a16:creationId xmlns:a16="http://schemas.microsoft.com/office/drawing/2014/main" id="{A61091AD-378B-E1DA-D71A-1D7EE60456CB}"/>
              </a:ext>
            </a:extLst>
          </p:cNvPr>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70439F8C-6DA3-72C5-910F-D3970DDE158F}"/>
              </a:ext>
            </a:extLst>
          </p:cNvPr>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FEB3B60-7A34-E883-B003-18BCCBF79A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ED3E36C2-6C50-9F4C-0E96-DC1D8B7805EA}"/>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74E5177A-9769-F028-AC9C-DCC8624CD4A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417F49AD-7DFB-6CDE-08E7-B10CF06F6053}"/>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B01F29DC-B99B-0D15-1216-B5B09882F35A}"/>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BC9ED541-F975-E827-1EBF-A6DB7AFF392B}"/>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4AC166D7-ECFB-3D32-A84B-BBD98F201BBF}"/>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87E0AD8F-39D0-0FAF-92C0-B7FDE4FD3973}"/>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C3DD0889-909F-B551-BDF0-67BC01AF81FD}"/>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9962747E-1CE9-F643-52B6-C87D37954583}"/>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7888A780-3FDC-AE60-A8D6-DE54D5A247B8}"/>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066EF766-1BB9-F54B-CB3D-206BCD5DCD51}"/>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3" name="Freeform 12">
            <a:extLst>
              <a:ext uri="{FF2B5EF4-FFF2-40B4-BE49-F238E27FC236}">
                <a16:creationId xmlns:a16="http://schemas.microsoft.com/office/drawing/2014/main" id="{90F4C328-70EB-875D-58C7-9FBCC4A8438C}"/>
              </a:ext>
            </a:extLst>
          </p:cNvPr>
          <p:cNvSpPr/>
          <p:nvPr/>
        </p:nvSpPr>
        <p:spPr bwMode="auto">
          <a:xfrm rot="730816">
            <a:off x="3071541" y="3832310"/>
            <a:ext cx="1810177" cy="341483"/>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99866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on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125</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Invest in eternity as servants of God instead of temporal ventures like Pharisees who trust money as a basis for eternal security</a:t>
            </a:r>
          </a:p>
        </p:txBody>
      </p:sp>
    </p:spTree>
    <p:extLst>
      <p:ext uri="{BB962C8B-B14F-4D97-AF65-F5344CB8AC3E}">
        <p14:creationId xmlns:p14="http://schemas.microsoft.com/office/powerpoint/2010/main" val="599935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CA708-D577-8246-A04A-EAAE85510F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300515" y="1078633"/>
            <a:ext cx="6457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16:1-13</a:t>
            </a:r>
          </a:p>
        </p:txBody>
      </p:sp>
      <p:sp>
        <p:nvSpPr>
          <p:cNvPr id="3" name="TextBox 2">
            <a:extLst>
              <a:ext uri="{FF2B5EF4-FFF2-40B4-BE49-F238E27FC236}">
                <a16:creationId xmlns:a16="http://schemas.microsoft.com/office/drawing/2014/main" id="{AE782D3D-C953-4298-B8DE-1DBD941B2494}"/>
              </a:ext>
            </a:extLst>
          </p:cNvPr>
          <p:cNvSpPr txBox="1"/>
          <p:nvPr/>
        </p:nvSpPr>
        <p:spPr>
          <a:xfrm>
            <a:off x="0" y="368257"/>
            <a:ext cx="90247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Shrewd Manager</a:t>
            </a:r>
          </a:p>
        </p:txBody>
      </p:sp>
      <p:pic>
        <p:nvPicPr>
          <p:cNvPr id="6" name="Picture 5">
            <a:extLst>
              <a:ext uri="{FF2B5EF4-FFF2-40B4-BE49-F238E27FC236}">
                <a16:creationId xmlns:a16="http://schemas.microsoft.com/office/drawing/2014/main" id="{93E88F08-25EC-4D1B-92DC-1086AF4348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3690" y1="19661" x2="63397" y2="27344"/>
                        <a14:foregroundMark x1="55417" y1="21875" x2="54905" y2="26823"/>
                        <a14:foregroundMark x1="54466" y1="29297" x2="53221" y2="35547"/>
                        <a14:foregroundMark x1="50586" y1="23568" x2="50805" y2="32552"/>
                        <a14:foregroundMark x1="30872" y1="29297" x2="31113" y2="32552"/>
                        <a14:foregroundMark x1="30747" y1="27604" x2="30872" y2="29297"/>
                        <a14:foregroundMark x1="64788" y1="63151" x2="64788" y2="63151"/>
                        <a14:foregroundMark x1="78477" y1="40495" x2="78184" y2="42969"/>
                        <a14:foregroundMark x1="78624" y1="48698" x2="77086" y2="58333"/>
                        <a14:foregroundMark x1="78770" y1="40495" x2="78624" y2="42969"/>
                        <a14:foregroundMark x1="63104" y1="18620" x2="64129" y2="21615"/>
                        <a14:foregroundMark x1="41362" y1="27083" x2="41874" y2="32813"/>
                        <a14:foregroundMark x1="22767" y1="29297" x2="23060" y2="35026"/>
                        <a14:foregroundMark x1="50000" y1="57422" x2="49854" y2="54688"/>
                        <a14:foregroundMark x1="74744" y1="73177" x2="78551" y2="80729"/>
                        <a14:foregroundMark x1="71889" y1="71745" x2="64348" y2="73698"/>
                        <a14:foregroundMark x1="64348" y1="73698" x2="32577" y2="71875"/>
                        <a14:foregroundMark x1="32577" y1="71875" x2="17496" y2="73698"/>
                        <a14:foregroundMark x1="62445" y1="61589" x2="34041" y2="63542"/>
                        <a14:foregroundMark x1="34187" y1="56901" x2="24890" y2="57422"/>
                        <a14:foregroundMark x1="24890" y1="57422" x2="18887" y2="64974"/>
                        <a14:foregroundMark x1="19253" y1="55729" x2="22548" y2="54557"/>
                        <a14:foregroundMark x1="19253" y1="59635" x2="18887" y2="72266"/>
                        <a14:foregroundMark x1="22035" y1="65234" x2="60542" y2="67708"/>
                        <a14:foregroundMark x1="60542" y1="67708" x2="62006" y2="69792"/>
                        <a14:foregroundMark x1="69400" y1="72266" x2="56003" y2="69141"/>
                        <a14:foregroundMark x1="48536" y1="66406" x2="42899" y2="64193"/>
                        <a14:foregroundMark x1="28038" y1="61328" x2="25842" y2="67448"/>
                        <a14:foregroundMark x1="22840" y1="61849" x2="35798" y2="63021"/>
                        <a14:foregroundMark x1="20351" y1="73958" x2="53001" y2="73177"/>
                        <a14:foregroundMark x1="41654" y1="74219" x2="18302" y2="76172"/>
                        <a14:foregroundMark x1="73792" y1="73958" x2="70791" y2="77083"/>
                        <a14:foregroundMark x1="53953" y1="22526" x2="54905" y2="21615"/>
                        <a14:foregroundMark x1="56442" y1="22135" x2="55417" y2="23047"/>
                        <a14:foregroundMark x1="56589" y1="23307" x2="55930" y2="23307"/>
                        <a14:foregroundMark x1="33382" y1="26693" x2="33382" y2="30469"/>
                        <a14:foregroundMark x1="39385" y1="29557" x2="39385" y2="29557"/>
                        <a14:backgroundMark x1="16179" y1="24870" x2="17716" y2="66797"/>
                        <a14:backgroundMark x1="84627" y1="38802" x2="86603" y2="81510"/>
                        <a14:backgroundMark x1="17939" y1="61967" x2="14275" y2="61589"/>
                        <a14:backgroundMark x1="57613" y1="26693" x2="57613" y2="24219"/>
                        <a14:backgroundMark x1="31918" y1="29297" x2="31918" y2="29297"/>
                        <a14:backgroundMark x1="66764" y1="26953" x2="66764" y2="25391"/>
                        <a14:backgroundMark x1="63250" y1="18620" x2="63250" y2="18620"/>
                        <a14:backgroundMark x1="63250" y1="18880" x2="63250" y2="18880"/>
                      </a14:backgroundRemoval>
                    </a14:imgEffect>
                    <a14:imgEffect>
                      <a14:brightnessContrast contrast="40000"/>
                    </a14:imgEffect>
                  </a14:imgLayer>
                </a14:imgProps>
              </a:ext>
            </a:extLst>
          </a:blip>
          <a:srcRect l="18334" t="12747" r="20000" b="26132"/>
          <a:stretch/>
        </p:blipFill>
        <p:spPr>
          <a:xfrm flipH="1">
            <a:off x="3810000" y="3886200"/>
            <a:ext cx="5196205" cy="28956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873DF44-5C3D-774F-93F2-42E14231322F}"/>
              </a:ext>
            </a:extLst>
          </p:cNvPr>
          <p:cNvSpPr>
            <a:spLocks noChangeArrowheads="1"/>
          </p:cNvSpPr>
          <p:nvPr/>
        </p:nvSpPr>
        <p:spPr bwMode="auto">
          <a:xfrm>
            <a:off x="23810" y="6108879"/>
            <a:ext cx="9120189"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2661236958"/>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075" b="13948"/>
          <a:stretch/>
        </p:blipFill>
        <p:spPr>
          <a:xfrm>
            <a:off x="152400" y="228601"/>
            <a:ext cx="8839200" cy="64769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p:nvPr/>
        </p:nvPicPr>
        <p:blipFill rotWithShape="1">
          <a:blip r:embed="rId5" cstate="print">
            <a:extLst>
              <a:ext uri="{28A0092B-C50C-407E-A947-70E740481C1C}">
                <a14:useLocalDpi xmlns:a14="http://schemas.microsoft.com/office/drawing/2010/main" val="0"/>
              </a:ext>
            </a:extLst>
          </a:blip>
          <a:srcRect l="11104" t="9649" r="12358" b="8824"/>
          <a:stretch/>
        </p:blipFill>
        <p:spPr>
          <a:xfrm>
            <a:off x="6934200" y="3657600"/>
            <a:ext cx="1905000" cy="2862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3" name="Group 2">
            <a:extLst>
              <a:ext uri="{FF2B5EF4-FFF2-40B4-BE49-F238E27FC236}">
                <a16:creationId xmlns:a16="http://schemas.microsoft.com/office/drawing/2014/main" id="{68BD9424-4DC1-42EA-9F47-DD09046D660D}"/>
              </a:ext>
            </a:extLst>
          </p:cNvPr>
          <p:cNvGrpSpPr/>
          <p:nvPr/>
        </p:nvGrpSpPr>
        <p:grpSpPr>
          <a:xfrm>
            <a:off x="482221" y="609600"/>
            <a:ext cx="2906556" cy="5715000"/>
            <a:chOff x="482221" y="609600"/>
            <a:chExt cx="2906556" cy="5715000"/>
          </a:xfrm>
        </p:grpSpPr>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0448" t="3981" r="24179" b="3284"/>
            <a:stretch/>
          </p:blipFill>
          <p:spPr bwMode="auto">
            <a:xfrm>
              <a:off x="482221" y="609600"/>
              <a:ext cx="2906556" cy="571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876354F-6B3C-4735-8ED1-1183BC8282A0}"/>
                </a:ext>
              </a:extLst>
            </p:cNvPr>
            <p:cNvSpPr/>
            <p:nvPr/>
          </p:nvSpPr>
          <p:spPr>
            <a:xfrm rot="291441">
              <a:off x="838748" y="3125013"/>
              <a:ext cx="213884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l="1442" t="3584" r="22845" b="3064"/>
          <a:stretch>
            <a:fillRect/>
          </a:stretch>
        </p:blipFill>
        <p:spPr bwMode="auto">
          <a:xfrm>
            <a:off x="1524000" y="1310481"/>
            <a:ext cx="5076825" cy="4694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723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829">
        <p15:prstTrans prst="peelOff"/>
      </p:transition>
    </mc:Choice>
    <mc:Fallback xmlns="">
      <p:transition spd="slow" advTm="548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p:tgtEl>
                                          <p:spTgt spid="6"/>
                                        </p:tgtEl>
                                        <p:attrNameLst>
                                          <p:attrName>ppt_x</p:attrName>
                                        </p:attrNameLst>
                                      </p:cBhvr>
                                      <p:tavLst>
                                        <p:tav tm="0">
                                          <p:val>
                                            <p:strVal val="#ppt_x-#ppt_w*1.125000"/>
                                          </p:val>
                                        </p:tav>
                                        <p:tav tm="100000">
                                          <p:val>
                                            <p:strVal val="#ppt_x"/>
                                          </p:val>
                                        </p:tav>
                                      </p:tavLst>
                                    </p:anim>
                                    <p:animEffect transition="in" filter="wipe(righ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090603"/>
            </a:gs>
            <a:gs pos="69000">
              <a:srgbClr val="35231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90" t="23246" r="54990" b="35511"/>
          <a:stretch/>
        </p:blipFill>
        <p:spPr bwMode="auto">
          <a:xfrm flipH="1">
            <a:off x="2062442" y="838200"/>
            <a:ext cx="6014758" cy="6035058"/>
          </a:xfrm>
          <a:prstGeom prst="ellipse">
            <a:avLst/>
          </a:prstGeom>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028" b="82917" l="21719" r="53672">
                        <a14:foregroundMark x1="22344" y1="17361" x2="22422" y2="18889"/>
                        <a14:backgroundMark x1="34297" y1="20278" x2="35781" y2="23472"/>
                        <a14:backgroundMark x1="37266" y1="42222" x2="37734" y2="44306"/>
                        <a14:backgroundMark x1="37031" y1="29444" x2="37891" y2="31389"/>
                        <a14:backgroundMark x1="37031" y1="36806" x2="37969" y2="37083"/>
                        <a14:backgroundMark x1="35781" y1="42222" x2="37422" y2="43889"/>
                        <a14:backgroundMark x1="35938" y1="24444" x2="36953" y2="28194"/>
                      </a14:backgroundRemoval>
                    </a14:imgEffect>
                  </a14:imgLayer>
                </a14:imgProps>
              </a:ext>
              <a:ext uri="{28A0092B-C50C-407E-A947-70E740481C1C}">
                <a14:useLocalDpi xmlns:a14="http://schemas.microsoft.com/office/drawing/2010/main" val="0"/>
              </a:ext>
            </a:extLst>
          </a:blip>
          <a:srcRect l="22353" t="14037" r="44350" b="17360"/>
          <a:stretch/>
        </p:blipFill>
        <p:spPr bwMode="auto">
          <a:xfrm>
            <a:off x="277760" y="228600"/>
            <a:ext cx="5361040" cy="647700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7760" y="228600"/>
            <a:ext cx="8637640" cy="6477000"/>
          </a:xfrm>
          <a:prstGeom prst="rect">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306" b="83056" l="53281" r="76328"/>
                    </a14:imgEffect>
                  </a14:imgLayer>
                </a14:imgProps>
              </a:ext>
              <a:ext uri="{28A0092B-C50C-407E-A947-70E740481C1C}">
                <a14:useLocalDpi xmlns:a14="http://schemas.microsoft.com/office/drawing/2010/main" val="0"/>
              </a:ext>
            </a:extLst>
          </a:blip>
          <a:srcRect l="53219" t="24764" r="24153" b="17204"/>
          <a:stretch/>
        </p:blipFill>
        <p:spPr bwMode="auto">
          <a:xfrm>
            <a:off x="5181600" y="1150374"/>
            <a:ext cx="3643312" cy="547902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760" y="5170463"/>
            <a:ext cx="8505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rPr>
              <a:t>Jesus addresses key misunderstandings:</a:t>
            </a:r>
          </a:p>
        </p:txBody>
      </p:sp>
      <p:sp>
        <p:nvSpPr>
          <p:cNvPr id="7" name="TextBox 6"/>
          <p:cNvSpPr txBox="1"/>
          <p:nvPr/>
        </p:nvSpPr>
        <p:spPr>
          <a:xfrm>
            <a:off x="609600" y="5664212"/>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15: Wrong attitudes towards people</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D85B8B26-D28A-4D74-B618-800446BE5B6D}"/>
              </a:ext>
            </a:extLst>
          </p:cNvPr>
          <p:cNvSpPr txBox="1"/>
          <p:nvPr/>
        </p:nvSpPr>
        <p:spPr>
          <a:xfrm>
            <a:off x="609600" y="6125877"/>
            <a:ext cx="823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16: Wrong attitudes towards “mammon”</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D38D99C0-C888-4BB2-9C15-B8FB87856AD9}"/>
              </a:ext>
            </a:extLst>
          </p:cNvPr>
          <p:cNvSpPr txBox="1"/>
          <p:nvPr/>
        </p:nvSpPr>
        <p:spPr>
          <a:xfrm>
            <a:off x="2317853" y="360994"/>
            <a:ext cx="45574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Luke 16:1-13</a:t>
            </a:r>
          </a:p>
        </p:txBody>
      </p:sp>
      <p:grpSp>
        <p:nvGrpSpPr>
          <p:cNvPr id="6" name="Group 5"/>
          <p:cNvGrpSpPr/>
          <p:nvPr/>
        </p:nvGrpSpPr>
        <p:grpSpPr>
          <a:xfrm>
            <a:off x="4832453" y="152400"/>
            <a:ext cx="3500158" cy="3429001"/>
            <a:chOff x="2062442" y="3276600"/>
            <a:chExt cx="3500158" cy="3429001"/>
          </a:xfrm>
        </p:grpSpPr>
        <p:sp>
          <p:nvSpPr>
            <p:cNvPr id="4" name="Explosion 1 3"/>
            <p:cNvSpPr/>
            <p:nvPr/>
          </p:nvSpPr>
          <p:spPr>
            <a:xfrm>
              <a:off x="2062442" y="3276600"/>
              <a:ext cx="3500158" cy="3429001"/>
            </a:xfrm>
            <a:prstGeom prst="irregularSeal1">
              <a:avLst/>
            </a:prstGeom>
            <a:gradFill flip="none" rotWithShape="1">
              <a:gsLst>
                <a:gs pos="48000">
                  <a:schemeClr val="bg2"/>
                </a:gs>
                <a:gs pos="100000">
                  <a:schemeClr val="bg1"/>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438400" y="4362271"/>
              <a:ext cx="2743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The Issue:</a:t>
              </a:r>
              <a:b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A disciple’s role as a steward</a:t>
              </a:r>
            </a:p>
          </p:txBody>
        </p:sp>
      </p:grpSp>
    </p:spTree>
    <p:custDataLst>
      <p:tags r:id="rId1"/>
    </p:custDataLst>
    <p:extLst>
      <p:ext uri="{BB962C8B-B14F-4D97-AF65-F5344CB8AC3E}">
        <p14:creationId xmlns:p14="http://schemas.microsoft.com/office/powerpoint/2010/main" val="402891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1235">
        <p15:prstTrans prst="peelOff"/>
      </p:transition>
    </mc:Choice>
    <mc:Fallback xmlns="">
      <p:transition spd="slow" advTm="391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on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After Israel rejects Christ, He encourages the fearful to still enjoy the kingdom and prepares the apostles for </a:t>
            </a:r>
            <a:r>
              <a:rPr lang="en-GB" sz="3200" b="1" kern="0" dirty="0">
                <a:solidFill>
                  <a:srgbClr val="FFFFFF"/>
                </a:solidFill>
                <a:effectLst>
                  <a:glow rad="228600">
                    <a:srgbClr val="220011"/>
                  </a:glow>
                </a:effectLst>
                <a:latin typeface="Arial"/>
                <a:ea typeface="ＭＳ Ｐゴシック" charset="0"/>
                <a:cs typeface="Arial"/>
              </a:rPr>
              <a:t>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A1DD2-589D-403B-A4CC-89F81958D8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22">
            <a:extLst>
              <a:ext uri="{FF2B5EF4-FFF2-40B4-BE49-F238E27FC236}">
                <a16:creationId xmlns:a16="http://schemas.microsoft.com/office/drawing/2014/main" id="{F2730DE7-4E55-4F4A-A58A-FD9E81DDDC55}"/>
              </a:ext>
            </a:extLst>
          </p:cNvPr>
          <p:cNvSpPr txBox="1">
            <a:spLocks noChangeArrowheads="1"/>
          </p:cNvSpPr>
          <p:nvPr/>
        </p:nvSpPr>
        <p:spPr bwMode="auto">
          <a:xfrm>
            <a:off x="0" y="177225"/>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all" spc="0" normalizeH="0" baseline="0" noProof="0" dirty="0">
                <a:ln w="9000" cmpd="sng">
                  <a:noFill/>
                  <a:prstDash val="solid"/>
                </a:ln>
                <a:solidFill>
                  <a:prstClr val="white"/>
                </a:solidFill>
                <a:effectLst>
                  <a:glow rad="228600">
                    <a:prstClr val="black">
                      <a:alpha val="93876"/>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Parable on Stewardship</a:t>
            </a:r>
          </a:p>
        </p:txBody>
      </p:sp>
      <p:cxnSp>
        <p:nvCxnSpPr>
          <p:cNvPr id="7" name="Straight Connector 6">
            <a:extLst>
              <a:ext uri="{FF2B5EF4-FFF2-40B4-BE49-F238E27FC236}">
                <a16:creationId xmlns:a16="http://schemas.microsoft.com/office/drawing/2014/main" id="{E4C6726C-BB2D-46E1-8081-84A1D86D07A8}"/>
              </a:ext>
            </a:extLst>
          </p:cNvPr>
          <p:cNvCxnSpPr>
            <a:cxnSpLocks/>
          </p:cNvCxnSpPr>
          <p:nvPr/>
        </p:nvCxnSpPr>
        <p:spPr>
          <a:xfrm>
            <a:off x="-76200" y="-76200"/>
            <a:ext cx="922020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631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A3044-8884-40F9-9814-1DA5AB159070}"/>
              </a:ext>
            </a:extLst>
          </p:cNvPr>
          <p:cNvPicPr>
            <a:picLocks noChangeAspect="1"/>
          </p:cNvPicPr>
          <p:nvPr/>
        </p:nvPicPr>
        <p:blipFill rotWithShape="1">
          <a:blip r:embed="rId4"/>
          <a:srcRect l="32943" t="21733" r="17942" b="13732"/>
          <a:stretch/>
        </p:blipFill>
        <p:spPr>
          <a:xfrm>
            <a:off x="76200" y="116017"/>
            <a:ext cx="9023194" cy="6665783"/>
          </a:xfrm>
          <a:prstGeom prst="rect">
            <a:avLst/>
          </a:prstGeom>
        </p:spPr>
      </p:pic>
      <p:sp>
        <p:nvSpPr>
          <p:cNvPr id="6" name="Text Box 13">
            <a:extLst>
              <a:ext uri="{FF2B5EF4-FFF2-40B4-BE49-F238E27FC236}">
                <a16:creationId xmlns:a16="http://schemas.microsoft.com/office/drawing/2014/main" id="{37C15CE9-6ABE-4300-9B2A-09F0B9164761}"/>
              </a:ext>
            </a:extLst>
          </p:cNvPr>
          <p:cNvSpPr txBox="1">
            <a:spLocks noChangeArrowheads="1"/>
          </p:cNvSpPr>
          <p:nvPr/>
        </p:nvSpPr>
        <p:spPr bwMode="auto">
          <a:xfrm>
            <a:off x="533401" y="529836"/>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very wealthy</a:t>
            </a:r>
          </a:p>
        </p:txBody>
      </p:sp>
      <p:sp>
        <p:nvSpPr>
          <p:cNvPr id="7" name="Text Box 14">
            <a:extLst>
              <a:ext uri="{FF2B5EF4-FFF2-40B4-BE49-F238E27FC236}">
                <a16:creationId xmlns:a16="http://schemas.microsoft.com/office/drawing/2014/main" id="{F3E774CF-7FBD-4616-B88F-ED45FD703AB8}"/>
              </a:ext>
            </a:extLst>
          </p:cNvPr>
          <p:cNvSpPr txBox="1">
            <a:spLocks noChangeArrowheads="1"/>
          </p:cNvSpPr>
          <p:nvPr/>
        </p:nvSpPr>
        <p:spPr bwMode="auto">
          <a:xfrm>
            <a:off x="533401" y="1053056"/>
            <a:ext cx="57002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a big land owner</a:t>
            </a:r>
          </a:p>
        </p:txBody>
      </p:sp>
      <p:sp>
        <p:nvSpPr>
          <p:cNvPr id="8" name="Text Box 15">
            <a:extLst>
              <a:ext uri="{FF2B5EF4-FFF2-40B4-BE49-F238E27FC236}">
                <a16:creationId xmlns:a16="http://schemas.microsoft.com/office/drawing/2014/main" id="{6FE294FE-1B50-482D-BB6B-C212D803ADD0}"/>
              </a:ext>
            </a:extLst>
          </p:cNvPr>
          <p:cNvSpPr txBox="1">
            <a:spLocks noChangeArrowheads="1"/>
          </p:cNvSpPr>
          <p:nvPr/>
        </p:nvSpPr>
        <p:spPr bwMode="auto">
          <a:xfrm>
            <a:off x="533400" y="1576276"/>
            <a:ext cx="67965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delegated complete management</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(cf. Gen. 39:1,4-6)</a:t>
            </a:r>
          </a:p>
        </p:txBody>
      </p:sp>
      <p:sp>
        <p:nvSpPr>
          <p:cNvPr id="9" name="Text Box 16">
            <a:extLst>
              <a:ext uri="{FF2B5EF4-FFF2-40B4-BE49-F238E27FC236}">
                <a16:creationId xmlns:a16="http://schemas.microsoft.com/office/drawing/2014/main" id="{D5DAB1BD-C914-4A61-8EB5-3B883581B36D}"/>
              </a:ext>
            </a:extLst>
          </p:cNvPr>
          <p:cNvSpPr txBox="1">
            <a:spLocks noChangeArrowheads="1"/>
          </p:cNvSpPr>
          <p:nvPr/>
        </p:nvSpPr>
        <p:spPr bwMode="auto">
          <a:xfrm>
            <a:off x="533400" y="2530383"/>
            <a:ext cx="71253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heard bad reports</a:t>
            </a:r>
          </a:p>
        </p:txBody>
      </p:sp>
      <p:sp>
        <p:nvSpPr>
          <p:cNvPr id="10" name="Text Box 17">
            <a:extLst>
              <a:ext uri="{FF2B5EF4-FFF2-40B4-BE49-F238E27FC236}">
                <a16:creationId xmlns:a16="http://schemas.microsoft.com/office/drawing/2014/main" id="{F6118A83-F794-4742-88FD-6C58DA4A61AA}"/>
              </a:ext>
            </a:extLst>
          </p:cNvPr>
          <p:cNvSpPr txBox="1">
            <a:spLocks noChangeArrowheads="1"/>
          </p:cNvSpPr>
          <p:nvPr/>
        </p:nvSpPr>
        <p:spPr bwMode="auto">
          <a:xfrm>
            <a:off x="533399" y="3069477"/>
            <a:ext cx="525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held the steward </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accountable</a:t>
            </a:r>
          </a:p>
        </p:txBody>
      </p:sp>
      <p:sp>
        <p:nvSpPr>
          <p:cNvPr id="13" name="Text Box 22">
            <a:extLst>
              <a:ext uri="{FF2B5EF4-FFF2-40B4-BE49-F238E27FC236}">
                <a16:creationId xmlns:a16="http://schemas.microsoft.com/office/drawing/2014/main" id="{F52E7D64-D5EA-4B37-BF4D-7A8FD3A4363B}"/>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Luke 16:2</a:t>
            </a:r>
          </a:p>
        </p:txBody>
      </p:sp>
    </p:spTree>
    <p:custDataLst>
      <p:tags r:id="rId1"/>
    </p:custDataLst>
    <p:extLst>
      <p:ext uri="{BB962C8B-B14F-4D97-AF65-F5344CB8AC3E}">
        <p14:creationId xmlns:p14="http://schemas.microsoft.com/office/powerpoint/2010/main" val="3416338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E9591-FB98-46A7-BD77-023155365CB7}"/>
              </a:ext>
            </a:extLst>
          </p:cNvPr>
          <p:cNvPicPr>
            <a:picLocks noChangeAspect="1"/>
          </p:cNvPicPr>
          <p:nvPr/>
        </p:nvPicPr>
        <p:blipFill rotWithShape="1">
          <a:blip r:embed="rId4"/>
          <a:srcRect l="32839" t="20745" r="17913" b="13337"/>
          <a:stretch/>
        </p:blipFill>
        <p:spPr>
          <a:xfrm>
            <a:off x="76200" y="0"/>
            <a:ext cx="8991600" cy="6798263"/>
          </a:xfrm>
          <a:prstGeom prst="rect">
            <a:avLst/>
          </a:prstGeom>
        </p:spPr>
      </p:pic>
      <p:sp>
        <p:nvSpPr>
          <p:cNvPr id="6" name="Text Box 18">
            <a:extLst>
              <a:ext uri="{FF2B5EF4-FFF2-40B4-BE49-F238E27FC236}">
                <a16:creationId xmlns:a16="http://schemas.microsoft.com/office/drawing/2014/main" id="{E7E88457-ACD4-4310-A3D5-0EE8135E9E04}"/>
              </a:ext>
            </a:extLst>
          </p:cNvPr>
          <p:cNvSpPr txBox="1">
            <a:spLocks noChangeArrowheads="1"/>
          </p:cNvSpPr>
          <p:nvPr/>
        </p:nvSpPr>
        <p:spPr bwMode="auto">
          <a:xfrm>
            <a:off x="3200400" y="304800"/>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had full legal authority</a:t>
            </a:r>
          </a:p>
        </p:txBody>
      </p:sp>
      <p:sp>
        <p:nvSpPr>
          <p:cNvPr id="7" name="Text Box 19">
            <a:extLst>
              <a:ext uri="{FF2B5EF4-FFF2-40B4-BE49-F238E27FC236}">
                <a16:creationId xmlns:a16="http://schemas.microsoft.com/office/drawing/2014/main" id="{E18F14A8-5F52-45EC-8FF5-B1F2076A3459}"/>
              </a:ext>
            </a:extLst>
          </p:cNvPr>
          <p:cNvSpPr txBox="1">
            <a:spLocks noChangeArrowheads="1"/>
          </p:cNvSpPr>
          <p:nvPr/>
        </p:nvSpPr>
        <p:spPr bwMode="auto">
          <a:xfrm>
            <a:off x="3200400" y="828020"/>
            <a:ext cx="5791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was supposed to use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assets to benefit the master</a:t>
            </a:r>
          </a:p>
        </p:txBody>
      </p:sp>
      <p:sp>
        <p:nvSpPr>
          <p:cNvPr id="8" name="Text Box 20">
            <a:extLst>
              <a:ext uri="{FF2B5EF4-FFF2-40B4-BE49-F238E27FC236}">
                <a16:creationId xmlns:a16="http://schemas.microsoft.com/office/drawing/2014/main" id="{EA1CCB20-199B-4E86-963D-C5B24E629744}"/>
              </a:ext>
            </a:extLst>
          </p:cNvPr>
          <p:cNvSpPr txBox="1">
            <a:spLocks noChangeArrowheads="1"/>
          </p:cNvSpPr>
          <p:nvPr/>
        </p:nvSpPr>
        <p:spPr bwMode="auto">
          <a:xfrm>
            <a:off x="3200400" y="1782743"/>
            <a:ext cx="548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squandered his master’s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resources</a:t>
            </a:r>
          </a:p>
        </p:txBody>
      </p:sp>
      <p:sp>
        <p:nvSpPr>
          <p:cNvPr id="9" name="Text Box 21">
            <a:extLst>
              <a:ext uri="{FF2B5EF4-FFF2-40B4-BE49-F238E27FC236}">
                <a16:creationId xmlns:a16="http://schemas.microsoft.com/office/drawing/2014/main" id="{0F76B9C6-FA62-4D42-A448-331E0DC5285B}"/>
              </a:ext>
            </a:extLst>
          </p:cNvPr>
          <p:cNvSpPr txBox="1">
            <a:spLocks noChangeArrowheads="1"/>
          </p:cNvSpPr>
          <p:nvPr/>
        </p:nvSpPr>
        <p:spPr bwMode="auto">
          <a:xfrm>
            <a:off x="3200400" y="2738383"/>
            <a:ext cx="4741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saw the end coming</a:t>
            </a:r>
          </a:p>
        </p:txBody>
      </p:sp>
      <p:sp>
        <p:nvSpPr>
          <p:cNvPr id="10" name="Text Box 22">
            <a:extLst>
              <a:ext uri="{FF2B5EF4-FFF2-40B4-BE49-F238E27FC236}">
                <a16:creationId xmlns:a16="http://schemas.microsoft.com/office/drawing/2014/main" id="{3A43206D-E032-4F3C-A660-C7EDD5A6C436}"/>
              </a:ext>
            </a:extLst>
          </p:cNvPr>
          <p:cNvSpPr txBox="1">
            <a:spLocks noChangeArrowheads="1"/>
          </p:cNvSpPr>
          <p:nvPr/>
        </p:nvSpPr>
        <p:spPr bwMode="auto">
          <a:xfrm>
            <a:off x="3200399" y="3262219"/>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considered his options</a:t>
            </a:r>
          </a:p>
        </p:txBody>
      </p:sp>
      <p:sp>
        <p:nvSpPr>
          <p:cNvPr id="11" name="Text Box 22">
            <a:extLst>
              <a:ext uri="{FF2B5EF4-FFF2-40B4-BE49-F238E27FC236}">
                <a16:creationId xmlns:a16="http://schemas.microsoft.com/office/drawing/2014/main" id="{0203976B-4280-4BCC-8FF9-A37DA93193B5}"/>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3200" b="1" cap="all">
                <a:ln w="9000" cmpd="sng">
                  <a:solidFill>
                    <a:srgbClr val="C00000"/>
                  </a:solidFill>
                  <a:prstDash val="solid"/>
                </a:ln>
                <a:solidFill>
                  <a:schemeClr val="bg1"/>
                </a:solidFill>
                <a:effectLst>
                  <a:glow rad="228600">
                    <a:schemeClr val="tx1"/>
                  </a:glow>
                  <a:reflection blurRad="12700" stA="28000" endPos="45000" dist="1000" dir="5400000" sy="-100000" algn="bl" rotWithShape="0"/>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alpha val="90000"/>
                    </a:prstClr>
                  </a:glow>
                  <a:reflection blurRad="12700" stA="28000" endPos="45000" dist="1000" dir="5400000" sy="-100000" algn="bl" rotWithShape="0"/>
                </a:effectLst>
                <a:uLnTx/>
                <a:uFillTx/>
                <a:latin typeface="Comic Sans MS" panose="030F0702030302020204" pitchFamily="66" charset="0"/>
                <a:ea typeface="+mn-ea"/>
                <a:cs typeface="+mn-cs"/>
              </a:rPr>
              <a:t>Luke 16:1,3-4</a:t>
            </a:r>
          </a:p>
        </p:txBody>
      </p:sp>
    </p:spTree>
    <p:custDataLst>
      <p:tags r:id="rId1"/>
    </p:custDataLst>
    <p:extLst>
      <p:ext uri="{BB962C8B-B14F-4D97-AF65-F5344CB8AC3E}">
        <p14:creationId xmlns:p14="http://schemas.microsoft.com/office/powerpoint/2010/main" val="23602283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2DADA6-010F-4ED4-933A-8094BF6C8D57}"/>
              </a:ext>
            </a:extLst>
          </p:cNvPr>
          <p:cNvPicPr>
            <a:picLocks noChangeAspect="1"/>
          </p:cNvPicPr>
          <p:nvPr/>
        </p:nvPicPr>
        <p:blipFill rotWithShape="1">
          <a:blip r:embed="rId4"/>
          <a:srcRect l="25833" t="17088" r="18333" b="7611"/>
          <a:stretch/>
        </p:blipFill>
        <p:spPr>
          <a:xfrm>
            <a:off x="152400" y="184265"/>
            <a:ext cx="8763001" cy="6527362"/>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2">
            <a:extLst>
              <a:ext uri="{FF2B5EF4-FFF2-40B4-BE49-F238E27FC236}">
                <a16:creationId xmlns:a16="http://schemas.microsoft.com/office/drawing/2014/main" id="{F6AEDDAE-2486-4D99-914C-A4527D4EBEE1}"/>
              </a:ext>
            </a:extLst>
          </p:cNvPr>
          <p:cNvSpPr txBox="1">
            <a:spLocks noChangeArrowheads="1"/>
          </p:cNvSpPr>
          <p:nvPr/>
        </p:nvSpPr>
        <p:spPr bwMode="auto">
          <a:xfrm>
            <a:off x="381000" y="328830"/>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alpha val="95000"/>
                    </a:srgbClr>
                  </a:glow>
                  <a:reflection blurRad="12700" stA="28000" endPos="45000" dist="1000" dir="5400000" sy="-100000" algn="bl" rotWithShape="0"/>
                </a:effectLst>
                <a:uLnTx/>
                <a:uFillTx/>
                <a:latin typeface="Comic Sans MS" panose="030F0702030302020204" pitchFamily="66" charset="0"/>
                <a:ea typeface="+mn-ea"/>
                <a:cs typeface="+mn-cs"/>
              </a:rPr>
              <a:t>Luke 16:5-7</a:t>
            </a:r>
          </a:p>
        </p:txBody>
      </p:sp>
      <p:sp>
        <p:nvSpPr>
          <p:cNvPr id="13" name="Text Box 18">
            <a:extLst>
              <a:ext uri="{FF2B5EF4-FFF2-40B4-BE49-F238E27FC236}">
                <a16:creationId xmlns:a16="http://schemas.microsoft.com/office/drawing/2014/main" id="{EDE060BC-44B5-43C1-8334-9B1F184405C0}"/>
              </a:ext>
            </a:extLst>
          </p:cNvPr>
          <p:cNvSpPr txBox="1">
            <a:spLocks noChangeArrowheads="1"/>
          </p:cNvSpPr>
          <p:nvPr/>
        </p:nvSpPr>
        <p:spPr bwMode="auto">
          <a:xfrm>
            <a:off x="990600" y="5182163"/>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The steward summoned </a:t>
            </a:r>
            <a:r>
              <a:rPr kumimoji="0" lang="en-US" altLang="en-US" sz="2800" b="1" i="0" u="sng"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all</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 creditors</a:t>
            </a:r>
          </a:p>
        </p:txBody>
      </p:sp>
      <p:sp>
        <p:nvSpPr>
          <p:cNvPr id="14" name="Text Box 18">
            <a:extLst>
              <a:ext uri="{FF2B5EF4-FFF2-40B4-BE49-F238E27FC236}">
                <a16:creationId xmlns:a16="http://schemas.microsoft.com/office/drawing/2014/main" id="{284292A8-C771-46C7-A1CB-AE5C5B8A280D}"/>
              </a:ext>
            </a:extLst>
          </p:cNvPr>
          <p:cNvSpPr txBox="1">
            <a:spLocks noChangeArrowheads="1"/>
          </p:cNvSpPr>
          <p:nvPr/>
        </p:nvSpPr>
        <p:spPr bwMode="auto">
          <a:xfrm>
            <a:off x="970547" y="5741478"/>
            <a:ext cx="769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He significantly reduced each contract</a:t>
            </a:r>
            <a:b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br>
            <a:endPar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endParaRPr>
          </a:p>
        </p:txBody>
      </p:sp>
      <p:pic>
        <p:nvPicPr>
          <p:cNvPr id="16" name="Picture 15">
            <a:extLst>
              <a:ext uri="{FF2B5EF4-FFF2-40B4-BE49-F238E27FC236}">
                <a16:creationId xmlns:a16="http://schemas.microsoft.com/office/drawing/2014/main" id="{D4AD8FCA-2766-4D0B-BCA4-67984BABC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194" b="99871" l="13107" r="78155">
                        <a14:foregroundMark x1="55016" y1="18194" x2="50647" y2="32516"/>
                        <a14:foregroundMark x1="50647" y1="32516" x2="50324" y2="32774"/>
                        <a14:foregroundMark x1="44498" y1="86323" x2="43204" y2="99871"/>
                        <a14:foregroundMark x1="16058" y1="92387" x2="16019" y2="92645"/>
                        <a14:foregroundMark x1="16155" y1="91742" x2="16058" y2="92387"/>
                        <a14:foregroundMark x1="16233" y1="91226" x2="16155" y2="91742"/>
                        <a14:foregroundMark x1="16330" y1="90581" x2="16233" y2="91226"/>
                        <a14:foregroundMark x1="16505" y1="89419" x2="16330" y2="90581"/>
                        <a14:foregroundMark x1="13107" y1="84645" x2="17961" y2="84000"/>
                        <a14:foregroundMark x1="78155" y1="56903" x2="74919" y2="65032"/>
                        <a14:foregroundMark x1="74919" y1="65032" x2="74919" y2="65032"/>
                        <a14:foregroundMark x1="30421" y1="70581" x2="26699" y2="80129"/>
                        <a14:foregroundMark x1="26699" y1="80129" x2="19417" y2="88387"/>
                        <a14:foregroundMark x1="20388" y1="93548" x2="20388" y2="93548"/>
                        <a14:foregroundMark x1="17476" y1="94452" x2="17476" y2="94452"/>
                        <a14:foregroundMark x1="19417" y1="95226" x2="19417" y2="95226"/>
                        <a14:backgroundMark x1="18932" y1="94452" x2="18932" y2="94452"/>
                        <a14:backgroundMark x1="16828" y1="92387" x2="16828" y2="92387"/>
                        <a14:backgroundMark x1="19256" y1="92645" x2="19256" y2="92645"/>
                        <a14:backgroundMark x1="16505" y1="92903" x2="16505" y2="92903"/>
                        <a14:backgroundMark x1="21521" y1="93161" x2="21521" y2="93161"/>
                        <a14:backgroundMark x1="17799" y1="90581" x2="17799" y2="90581"/>
                        <a14:backgroundMark x1="21197" y1="94065" x2="21197" y2="94065"/>
                        <a14:backgroundMark x1="17476" y1="91226" x2="17476" y2="91226"/>
                        <a14:backgroundMark x1="17152" y1="91742" x2="17152" y2="91742"/>
                      </a14:backgroundRemoval>
                    </a14:imgEffect>
                  </a14:imgLayer>
                </a14:imgProps>
              </a:ext>
              <a:ext uri="{28A0092B-C50C-407E-A947-70E740481C1C}">
                <a14:useLocalDpi xmlns:a14="http://schemas.microsoft.com/office/drawing/2010/main" val="0"/>
              </a:ext>
            </a:extLst>
          </a:blip>
          <a:srcRect l="8199" t="13322" r="15165"/>
          <a:stretch/>
        </p:blipFill>
        <p:spPr>
          <a:xfrm>
            <a:off x="-152400" y="2687204"/>
            <a:ext cx="3048000" cy="4323196"/>
          </a:xfrm>
          <a:prstGeom prst="rect">
            <a:avLst/>
          </a:prstGeom>
        </p:spPr>
      </p:pic>
    </p:spTree>
    <p:custDataLst>
      <p:tags r:id="rId1"/>
    </p:custDataLst>
    <p:extLst>
      <p:ext uri="{BB962C8B-B14F-4D97-AF65-F5344CB8AC3E}">
        <p14:creationId xmlns:p14="http://schemas.microsoft.com/office/powerpoint/2010/main" val="341081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106">
        <p15:prstTrans prst="peelOff"/>
      </p:transition>
    </mc:Choice>
    <mc:Fallback xmlns="">
      <p:transition spd="slow" advTm="62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C3E75B-8367-4A6C-B43A-8517177158FC}"/>
              </a:ext>
            </a:extLst>
          </p:cNvPr>
          <p:cNvPicPr>
            <a:picLocks noChangeAspect="1"/>
          </p:cNvPicPr>
          <p:nvPr/>
        </p:nvPicPr>
        <p:blipFill rotWithShape="1">
          <a:blip r:embed="rId4">
            <a:extLst>
              <a:ext uri="{28A0092B-C50C-407E-A947-70E740481C1C}">
                <a14:useLocalDpi xmlns:a14="http://schemas.microsoft.com/office/drawing/2010/main" val="0"/>
              </a:ext>
            </a:extLst>
          </a:blip>
          <a:srcRect l="3957" r="4834"/>
          <a:stretch/>
        </p:blipFill>
        <p:spPr>
          <a:xfrm>
            <a:off x="132749" y="152400"/>
            <a:ext cx="8858851" cy="6519040"/>
          </a:xfrm>
          <a:prstGeom prst="rect">
            <a:avLst/>
          </a:prstGeom>
          <a:ln w="228600" cap="sq" cmpd="thickThin">
            <a:solidFill>
              <a:srgbClr val="000000"/>
            </a:solidFill>
            <a:prstDash val="solid"/>
            <a:miter lim="800000"/>
          </a:ln>
          <a:effectLst>
            <a:innerShdw blurRad="76200">
              <a:srgbClr val="000000"/>
            </a:innerShdw>
          </a:effectLst>
        </p:spPr>
      </p:pic>
      <p:sp>
        <p:nvSpPr>
          <p:cNvPr id="31752" name="Text Box 8"/>
          <p:cNvSpPr txBox="1">
            <a:spLocks noChangeArrowheads="1"/>
          </p:cNvSpPr>
          <p:nvPr/>
        </p:nvSpPr>
        <p:spPr bwMode="auto">
          <a:xfrm>
            <a:off x="2941268" y="498937"/>
            <a:ext cx="584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Deuteronomy 23:19</a:t>
            </a:r>
          </a:p>
        </p:txBody>
      </p:sp>
      <p:sp>
        <p:nvSpPr>
          <p:cNvPr id="31760" name="Text Box 16"/>
          <p:cNvSpPr txBox="1">
            <a:spLocks noChangeArrowheads="1"/>
          </p:cNvSpPr>
          <p:nvPr/>
        </p:nvSpPr>
        <p:spPr bwMode="auto">
          <a:xfrm>
            <a:off x="-228600" y="61061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50 measures borrowed</a:t>
            </a:r>
          </a:p>
        </p:txBody>
      </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4953000" y="61061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3" name="Group 2"/>
          <p:cNvGrpSpPr/>
          <p:nvPr/>
        </p:nvGrpSpPr>
        <p:grpSpPr>
          <a:xfrm>
            <a:off x="644563" y="3885517"/>
            <a:ext cx="2784437" cy="2286683"/>
            <a:chOff x="568684" y="3693030"/>
            <a:chExt cx="2784437" cy="2286683"/>
          </a:xfrm>
        </p:grpSpPr>
        <p:pic>
          <p:nvPicPr>
            <p:cNvPr id="3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080060" y="369303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906657" y="377190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8684" y="4365381"/>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435991" y="464820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2388812" y="4556256"/>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715000" y="2437717"/>
            <a:ext cx="2895600" cy="3734483"/>
            <a:chOff x="5638800" y="2361517"/>
            <a:chExt cx="2895600" cy="3734483"/>
          </a:xfrm>
        </p:grpSpPr>
        <p:pic>
          <p:nvPicPr>
            <p:cNvPr id="3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261339" y="23615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087936" y="24403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749963" y="30338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617270" y="33166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570091" y="32247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150176" y="38093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976773" y="38881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44816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506107" y="47644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458928" y="46725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5" name="Text Box 8">
            <a:extLst>
              <a:ext uri="{FF2B5EF4-FFF2-40B4-BE49-F238E27FC236}">
                <a16:creationId xmlns:a16="http://schemas.microsoft.com/office/drawing/2014/main" id="{7EE618C8-2A66-4A11-AA11-90C618EFBE45}"/>
              </a:ext>
            </a:extLst>
          </p:cNvPr>
          <p:cNvSpPr txBox="1">
            <a:spLocks noChangeArrowheads="1"/>
          </p:cNvSpPr>
          <p:nvPr/>
        </p:nvSpPr>
        <p:spPr bwMode="auto">
          <a:xfrm>
            <a:off x="2941268" y="1032337"/>
            <a:ext cx="5840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“You shall not charge interest to your countrymen.”</a:t>
            </a:r>
          </a:p>
        </p:txBody>
      </p:sp>
      <p:grpSp>
        <p:nvGrpSpPr>
          <p:cNvPr id="14" name="Group 13">
            <a:extLst>
              <a:ext uri="{FF2B5EF4-FFF2-40B4-BE49-F238E27FC236}">
                <a16:creationId xmlns:a16="http://schemas.microsoft.com/office/drawing/2014/main" id="{5247CFC2-D836-4B96-8C4B-9124071DCB20}"/>
              </a:ext>
            </a:extLst>
          </p:cNvPr>
          <p:cNvGrpSpPr/>
          <p:nvPr/>
        </p:nvGrpSpPr>
        <p:grpSpPr>
          <a:xfrm>
            <a:off x="130802" y="-321449"/>
            <a:ext cx="2804380" cy="4201319"/>
            <a:chOff x="130802" y="-321449"/>
            <a:chExt cx="2804380" cy="4201319"/>
          </a:xfrm>
        </p:grpSpPr>
        <p:grpSp>
          <p:nvGrpSpPr>
            <p:cNvPr id="5" name="Group 4"/>
            <p:cNvGrpSpPr/>
            <p:nvPr/>
          </p:nvGrpSpPr>
          <p:grpSpPr>
            <a:xfrm rot="20856407">
              <a:off x="130802" y="-321449"/>
              <a:ext cx="2804380" cy="4201319"/>
              <a:chOff x="273348" y="203865"/>
              <a:chExt cx="2804380" cy="4201319"/>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3348" y="203865"/>
                <a:ext cx="2804380" cy="4201319"/>
              </a:xfrm>
              <a:prstGeom prst="rect">
                <a:avLst/>
              </a:prstGeom>
              <a:ln>
                <a:noFill/>
              </a:ln>
              <a:effectLst>
                <a:outerShdw blurRad="292100" dist="139700" dir="2700000" algn="tl" rotWithShape="0">
                  <a:srgbClr val="333333">
                    <a:alpha val="65000"/>
                  </a:srgbClr>
                </a:outerShdw>
              </a:effectLst>
            </p:spPr>
          </p:pic>
          <p:sp>
            <p:nvSpPr>
              <p:cNvPr id="5133" name="Text Box 31"/>
              <p:cNvSpPr txBox="1">
                <a:spLocks noChangeArrowheads="1"/>
              </p:cNvSpPr>
              <p:nvPr/>
            </p:nvSpPr>
            <p:spPr bwMode="auto">
              <a:xfrm rot="364317">
                <a:off x="462081" y="92887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100 measures of olive oil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12" name="Picture 11">
              <a:extLst>
                <a:ext uri="{FF2B5EF4-FFF2-40B4-BE49-F238E27FC236}">
                  <a16:creationId xmlns:a16="http://schemas.microsoft.com/office/drawing/2014/main" id="{9BB60B66-FEC0-458F-9233-8A48F5CE45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735734" y="2079554"/>
              <a:ext cx="792522" cy="784138"/>
            </a:xfrm>
            <a:prstGeom prst="rect">
              <a:avLst/>
            </a:prstGeom>
          </p:spPr>
        </p:pic>
      </p:grpSp>
      <p:sp>
        <p:nvSpPr>
          <p:cNvPr id="47" name="TextBox 46">
            <a:extLst>
              <a:ext uri="{FF2B5EF4-FFF2-40B4-BE49-F238E27FC236}">
                <a16:creationId xmlns:a16="http://schemas.microsoft.com/office/drawing/2014/main" id="{0FB3C95A-D0CA-4028-AAEF-8AE42E2CDB0C}"/>
              </a:ext>
            </a:extLst>
          </p:cNvPr>
          <p:cNvSpPr txBox="1"/>
          <p:nvPr/>
        </p:nvSpPr>
        <p:spPr>
          <a:xfrm rot="21221450">
            <a:off x="16364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50</a:t>
            </a:r>
          </a:p>
        </p:txBody>
      </p:sp>
    </p:spTree>
    <p:custDataLst>
      <p:tags r:id="rId1"/>
    </p:custDataLst>
    <p:extLst>
      <p:ext uri="{BB962C8B-B14F-4D97-AF65-F5344CB8AC3E}">
        <p14:creationId xmlns:p14="http://schemas.microsoft.com/office/powerpoint/2010/main" val="67111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359">
        <p15:prstTrans prst="peelOff"/>
      </p:transition>
    </mc:Choice>
    <mc:Fallback xmlns="">
      <p:transition spd="slow" advTm="259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Effect transition="in" filter="fade">
                                      <p:cBhvr>
                                        <p:cTn id="9" dur="500"/>
                                        <p:tgtEl>
                                          <p:spTgt spid="31752"/>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strVal val="#ppt_w*0.7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1000"/>
                                        <p:tgtEl>
                                          <p:spTgt spid="3"/>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31760">
                                            <p:txEl>
                                              <p:pRg st="0" end="0"/>
                                            </p:txEl>
                                          </p:spTgt>
                                        </p:tgtEl>
                                        <p:attrNameLst>
                                          <p:attrName>style.visibility</p:attrName>
                                        </p:attrNameLst>
                                      </p:cBhvr>
                                      <p:to>
                                        <p:strVal val="visible"/>
                                      </p:to>
                                    </p:set>
                                    <p:animEffect transition="in" filter="fade">
                                      <p:cBhvr>
                                        <p:cTn id="24" dur="1000"/>
                                        <p:tgtEl>
                                          <p:spTgt spid="31760">
                                            <p:txEl>
                                              <p:pRg st="0" end="0"/>
                                            </p:txEl>
                                          </p:spTgt>
                                        </p:tgtEl>
                                      </p:cBhvr>
                                    </p:animEffect>
                                    <p:anim calcmode="lin" valueType="num">
                                      <p:cBhvr>
                                        <p:cTn id="25"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761"/>
                                        </p:tgtEl>
                                        <p:attrNameLst>
                                          <p:attrName>style.visibility</p:attrName>
                                        </p:attrNameLst>
                                      </p:cBhvr>
                                      <p:to>
                                        <p:strVal val="visible"/>
                                      </p:to>
                                    </p:set>
                                    <p:anim calcmode="lin" valueType="num">
                                      <p:cBhvr>
                                        <p:cTn id="31" dur="500" fill="hold"/>
                                        <p:tgtEl>
                                          <p:spTgt spid="31761"/>
                                        </p:tgtEl>
                                        <p:attrNameLst>
                                          <p:attrName>ppt_w</p:attrName>
                                        </p:attrNameLst>
                                      </p:cBhvr>
                                      <p:tavLst>
                                        <p:tav tm="0">
                                          <p:val>
                                            <p:fltVal val="0"/>
                                          </p:val>
                                        </p:tav>
                                        <p:tav tm="100000">
                                          <p:val>
                                            <p:strVal val="#ppt_w"/>
                                          </p:val>
                                        </p:tav>
                                      </p:tavLst>
                                    </p:anim>
                                    <p:anim calcmode="lin" valueType="num">
                                      <p:cBhvr>
                                        <p:cTn id="32" dur="500" fill="hold"/>
                                        <p:tgtEl>
                                          <p:spTgt spid="31761"/>
                                        </p:tgtEl>
                                        <p:attrNameLst>
                                          <p:attrName>ppt_h</p:attrName>
                                        </p:attrNameLst>
                                      </p:cBhvr>
                                      <p:tavLst>
                                        <p:tav tm="0">
                                          <p:val>
                                            <p:fltVal val="0"/>
                                          </p:val>
                                        </p:tav>
                                        <p:tav tm="100000">
                                          <p:val>
                                            <p:strVal val="#ppt_h"/>
                                          </p:val>
                                        </p:tav>
                                      </p:tavLst>
                                    </p:anim>
                                    <p:animEffect transition="in" filter="fade">
                                      <p:cBhvr>
                                        <p:cTn id="33" dur="500"/>
                                        <p:tgtEl>
                                          <p:spTgt spid="317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1762"/>
                                        </p:tgtEl>
                                        <p:attrNameLst>
                                          <p:attrName>style.visibility</p:attrName>
                                        </p:attrNameLst>
                                      </p:cBhvr>
                                      <p:to>
                                        <p:strVal val="visible"/>
                                      </p:to>
                                    </p:set>
                                    <p:anim calcmode="lin" valueType="num">
                                      <p:cBhvr>
                                        <p:cTn id="38" dur="500" fill="hold"/>
                                        <p:tgtEl>
                                          <p:spTgt spid="31762"/>
                                        </p:tgtEl>
                                        <p:attrNameLst>
                                          <p:attrName>ppt_w</p:attrName>
                                        </p:attrNameLst>
                                      </p:cBhvr>
                                      <p:tavLst>
                                        <p:tav tm="0">
                                          <p:val>
                                            <p:fltVal val="0"/>
                                          </p:val>
                                        </p:tav>
                                        <p:tav tm="100000">
                                          <p:val>
                                            <p:strVal val="#ppt_w"/>
                                          </p:val>
                                        </p:tav>
                                      </p:tavLst>
                                    </p:anim>
                                    <p:anim calcmode="lin" valueType="num">
                                      <p:cBhvr>
                                        <p:cTn id="39" dur="500" fill="hold"/>
                                        <p:tgtEl>
                                          <p:spTgt spid="31762"/>
                                        </p:tgtEl>
                                        <p:attrNameLst>
                                          <p:attrName>ppt_h</p:attrName>
                                        </p:attrNameLst>
                                      </p:cBhvr>
                                      <p:tavLst>
                                        <p:tav tm="0">
                                          <p:val>
                                            <p:fltVal val="0"/>
                                          </p:val>
                                        </p:tav>
                                        <p:tav tm="100000">
                                          <p:val>
                                            <p:strVal val="#ppt_h"/>
                                          </p:val>
                                        </p:tav>
                                      </p:tavLst>
                                    </p:anim>
                                    <p:animEffect transition="in" filter="fade">
                                      <p:cBhvr>
                                        <p:cTn id="40" dur="500"/>
                                        <p:tgtEl>
                                          <p:spTgt spid="31762"/>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1000"/>
                                        <p:tgtEl>
                                          <p:spTgt spid="2"/>
                                        </p:tgtEl>
                                      </p:cBhvr>
                                    </p:animEffect>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31773"/>
                                        </p:tgtEl>
                                        <p:attrNameLst>
                                          <p:attrName>style.visibility</p:attrName>
                                        </p:attrNameLst>
                                      </p:cBhvr>
                                      <p:to>
                                        <p:strVal val="visible"/>
                                      </p:to>
                                    </p:set>
                                    <p:animEffect transition="in" filter="fade">
                                      <p:cBhvr>
                                        <p:cTn id="48" dur="1000"/>
                                        <p:tgtEl>
                                          <p:spTgt spid="31773"/>
                                        </p:tgtEl>
                                      </p:cBhvr>
                                    </p:animEffect>
                                    <p:anim calcmode="lin" valueType="num">
                                      <p:cBhvr>
                                        <p:cTn id="49" dur="1000" fill="hold"/>
                                        <p:tgtEl>
                                          <p:spTgt spid="31773"/>
                                        </p:tgtEl>
                                        <p:attrNameLst>
                                          <p:attrName>ppt_x</p:attrName>
                                        </p:attrNameLst>
                                      </p:cBhvr>
                                      <p:tavLst>
                                        <p:tav tm="0">
                                          <p:val>
                                            <p:strVal val="#ppt_x"/>
                                          </p:val>
                                        </p:tav>
                                        <p:tav tm="100000">
                                          <p:val>
                                            <p:strVal val="#ppt_x"/>
                                          </p:val>
                                        </p:tav>
                                      </p:tavLst>
                                    </p:anim>
                                    <p:anim calcmode="lin" valueType="num">
                                      <p:cBhvr>
                                        <p:cTn id="50"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Scale>
                                      <p:cBhvr>
                                        <p:cTn id="5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4"/>
                                        </p:tgtEl>
                                        <p:attrNameLst>
                                          <p:attrName>ppt_x</p:attrName>
                                          <p:attrName>ppt_y</p:attrName>
                                        </p:attrNameLst>
                                      </p:cBhvr>
                                    </p:animMotion>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61" grpId="0"/>
      <p:bldP spid="31762" grpId="0"/>
      <p:bldP spid="31773" grpId="0"/>
      <p:bldP spid="45" grpId="0"/>
      <p:bldP spid="4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45E9-9381-47BB-9E1F-490EEF4D8E36}"/>
              </a:ext>
            </a:extLst>
          </p:cNvPr>
          <p:cNvPicPr>
            <a:picLocks noChangeAspect="1"/>
          </p:cNvPicPr>
          <p:nvPr/>
        </p:nvPicPr>
        <p:blipFill rotWithShape="1">
          <a:blip r:embed="rId4"/>
          <a:srcRect l="17177" r="12468" b="9021"/>
          <a:stretch/>
        </p:blipFill>
        <p:spPr>
          <a:xfrm>
            <a:off x="189217" y="228600"/>
            <a:ext cx="8805527" cy="6477000"/>
          </a:xfrm>
          <a:prstGeom prst="rect">
            <a:avLst/>
          </a:prstGeom>
          <a:ln w="228600" cap="sq" cmpd="thickThin">
            <a:solidFill>
              <a:srgbClr val="000000"/>
            </a:solidFill>
            <a:prstDash val="solid"/>
            <a:miter lim="800000"/>
          </a:ln>
          <a:effectLst>
            <a:innerShdw blurRad="76200">
              <a:srgbClr val="000000"/>
            </a:innerShdw>
          </a:effectLst>
        </p:spPr>
      </p:pic>
      <p:sp>
        <p:nvSpPr>
          <p:cNvPr id="31760" name="Text Box 16"/>
          <p:cNvSpPr txBox="1">
            <a:spLocks noChangeArrowheads="1"/>
          </p:cNvSpPr>
          <p:nvPr/>
        </p:nvSpPr>
        <p:spPr bwMode="auto">
          <a:xfrm>
            <a:off x="-228600" y="61823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80 measures borrowed</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5105400" y="61823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13" name="Group 12">
            <a:extLst>
              <a:ext uri="{FF2B5EF4-FFF2-40B4-BE49-F238E27FC236}">
                <a16:creationId xmlns:a16="http://schemas.microsoft.com/office/drawing/2014/main" id="{42AC28E9-F92E-4385-9F0A-7106DCE67DAD}"/>
              </a:ext>
            </a:extLst>
          </p:cNvPr>
          <p:cNvGrpSpPr/>
          <p:nvPr/>
        </p:nvGrpSpPr>
        <p:grpSpPr>
          <a:xfrm>
            <a:off x="110398" y="2940145"/>
            <a:ext cx="3623402" cy="3308255"/>
            <a:chOff x="193653" y="2864381"/>
            <a:chExt cx="3623402" cy="3308255"/>
          </a:xfrm>
        </p:grpSpPr>
        <p:pic>
          <p:nvPicPr>
            <p:cNvPr id="12" name="Picture 11">
              <a:extLst>
                <a:ext uri="{FF2B5EF4-FFF2-40B4-BE49-F238E27FC236}">
                  <a16:creationId xmlns:a16="http://schemas.microsoft.com/office/drawing/2014/main" id="{2A7DB295-E65D-48CE-B170-B37FA0565E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3653" y="2923675"/>
              <a:ext cx="1261727" cy="2702618"/>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182C13BA-BF83-48C6-B18D-AF6812E8ED5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839595" y="3064377"/>
              <a:ext cx="1261727" cy="270261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6C1FEA6-F71A-49A8-ACF3-A94BE5B7C67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450382" y="3445377"/>
              <a:ext cx="1261727" cy="2702618"/>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32B22C54-D8F6-4300-B1EC-24DC8418F76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7518" y="2864381"/>
              <a:ext cx="1261727" cy="2702618"/>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CDC03ED1-7DFB-44C3-B618-7D3CCDD1B28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1513414" y="2910931"/>
              <a:ext cx="1261727" cy="270261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931C078C-001A-4391-8A14-820A9461259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55328" y="3153171"/>
              <a:ext cx="1261727" cy="2702618"/>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F4DDE05D-9528-4E11-A0A0-9EF6396B5BD4}"/>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2153569" y="3374629"/>
              <a:ext cx="1261727" cy="2702618"/>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B807863C-B520-439A-92F2-292A02E5F2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0346" y="3470018"/>
              <a:ext cx="1261727" cy="2702618"/>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937EE6CB-2C24-4C83-975A-FAACA783E250}"/>
              </a:ext>
            </a:extLst>
          </p:cNvPr>
          <p:cNvGrpSpPr/>
          <p:nvPr/>
        </p:nvGrpSpPr>
        <p:grpSpPr>
          <a:xfrm>
            <a:off x="5367673" y="2514600"/>
            <a:ext cx="3666454" cy="3733800"/>
            <a:chOff x="5367673" y="2438400"/>
            <a:chExt cx="3666454" cy="3733800"/>
          </a:xfrm>
        </p:grpSpPr>
        <p:pic>
          <p:nvPicPr>
            <p:cNvPr id="62" name="Picture 61">
              <a:extLst>
                <a:ext uri="{FF2B5EF4-FFF2-40B4-BE49-F238E27FC236}">
                  <a16:creationId xmlns:a16="http://schemas.microsoft.com/office/drawing/2014/main" id="{358FBE31-6F9B-4907-9655-6753A96EF5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72400" y="2438400"/>
              <a:ext cx="1261727" cy="2702618"/>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64EB0C8-BC7B-49A1-B219-91FBA6315F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37148" y="2514600"/>
              <a:ext cx="1261727" cy="2702618"/>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828D6C78-AD63-48E5-BD04-E90A4B5AC8C5}"/>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065765" y="2631382"/>
              <a:ext cx="1261727" cy="2702618"/>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1E2451BD-30A8-411A-AAB3-288872B7D72E}"/>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414704" y="2971800"/>
              <a:ext cx="1261727" cy="2702618"/>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D3588B77-C9CB-40F1-A542-C567AE583DF0}"/>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772400" y="2924320"/>
              <a:ext cx="1261727" cy="2702618"/>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A22E2695-212E-4E6A-82E1-56B15ADE03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073156" y="3088582"/>
              <a:ext cx="1261727" cy="2702618"/>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C1205A88-1104-458D-81B5-AD8001FD3A0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382741" y="3469582"/>
              <a:ext cx="1261727" cy="2702618"/>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46A7D4F-E6F8-41A6-8033-607449697E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91400" y="3390594"/>
              <a:ext cx="1261727" cy="2702618"/>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5EBC7B69-0268-4916-A9A8-9569BE955A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67673" y="2783782"/>
              <a:ext cx="1261727" cy="2702618"/>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0270E5EA-247F-40DA-AE83-E922585E92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48673" y="3317182"/>
              <a:ext cx="1261727" cy="2702618"/>
            </a:xfrm>
            <a:prstGeom prst="rect">
              <a:avLst/>
            </a:prstGeom>
            <a:ln>
              <a:noFill/>
            </a:ln>
            <a:effectLst>
              <a:outerShdw blurRad="292100" dist="139700" dir="2700000" algn="tl" rotWithShape="0">
                <a:srgbClr val="333333">
                  <a:alpha val="65000"/>
                </a:srgbClr>
              </a:outerShdw>
            </a:effectLst>
          </p:spPr>
        </p:pic>
      </p:gr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+20%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7" name="TextBox 6">
            <a:extLst>
              <a:ext uri="{FF2B5EF4-FFF2-40B4-BE49-F238E27FC236}">
                <a16:creationId xmlns:a16="http://schemas.microsoft.com/office/drawing/2014/main" id="{803A119D-CC13-463F-B01C-B9312C7E0F53}"/>
              </a:ext>
            </a:extLst>
          </p:cNvPr>
          <p:cNvSpPr txBox="1"/>
          <p:nvPr/>
        </p:nvSpPr>
        <p:spPr>
          <a:xfrm>
            <a:off x="72809" y="262407"/>
            <a:ext cx="152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Nazareth Village</a:t>
            </a:r>
          </a:p>
        </p:txBody>
      </p:sp>
      <p:grpSp>
        <p:nvGrpSpPr>
          <p:cNvPr id="34" name="Group 33">
            <a:extLst>
              <a:ext uri="{FF2B5EF4-FFF2-40B4-BE49-F238E27FC236}">
                <a16:creationId xmlns:a16="http://schemas.microsoft.com/office/drawing/2014/main" id="{0665A882-7883-43D9-9528-0F42D158B12E}"/>
              </a:ext>
            </a:extLst>
          </p:cNvPr>
          <p:cNvGrpSpPr/>
          <p:nvPr/>
        </p:nvGrpSpPr>
        <p:grpSpPr>
          <a:xfrm>
            <a:off x="267335" y="-15835"/>
            <a:ext cx="2804380" cy="3573494"/>
            <a:chOff x="127855" y="-32611"/>
            <a:chExt cx="2804380" cy="3573494"/>
          </a:xfrm>
        </p:grpSpPr>
        <p:grpSp>
          <p:nvGrpSpPr>
            <p:cNvPr id="35" name="Group 34">
              <a:extLst>
                <a:ext uri="{FF2B5EF4-FFF2-40B4-BE49-F238E27FC236}">
                  <a16:creationId xmlns:a16="http://schemas.microsoft.com/office/drawing/2014/main" id="{CBE53564-65E0-44BC-862F-E35A7569BF71}"/>
                </a:ext>
              </a:extLst>
            </p:cNvPr>
            <p:cNvGrpSpPr/>
            <p:nvPr/>
          </p:nvGrpSpPr>
          <p:grpSpPr>
            <a:xfrm rot="20856407">
              <a:off x="127855" y="-32611"/>
              <a:ext cx="2804380" cy="3573494"/>
              <a:chOff x="275851" y="492655"/>
              <a:chExt cx="2804380" cy="3573494"/>
            </a:xfrm>
          </p:grpSpPr>
          <p:pic>
            <p:nvPicPr>
              <p:cNvPr id="37" name="Picture 36">
                <a:extLst>
                  <a:ext uri="{FF2B5EF4-FFF2-40B4-BE49-F238E27FC236}">
                    <a16:creationId xmlns:a16="http://schemas.microsoft.com/office/drawing/2014/main" id="{34355443-2CE0-4F55-B522-684DB48120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5851" y="492655"/>
                <a:ext cx="2804380" cy="3573494"/>
              </a:xfrm>
              <a:prstGeom prst="rect">
                <a:avLst/>
              </a:prstGeom>
              <a:ln>
                <a:noFill/>
              </a:ln>
              <a:effectLst>
                <a:outerShdw blurRad="292100" dist="139700" dir="2700000" algn="tl" rotWithShape="0">
                  <a:srgbClr val="333333">
                    <a:alpha val="65000"/>
                  </a:srgbClr>
                </a:outerShdw>
              </a:effectLst>
            </p:spPr>
          </p:pic>
          <p:sp>
            <p:nvSpPr>
              <p:cNvPr id="38" name="Text Box 31">
                <a:extLst>
                  <a:ext uri="{FF2B5EF4-FFF2-40B4-BE49-F238E27FC236}">
                    <a16:creationId xmlns:a16="http://schemas.microsoft.com/office/drawing/2014/main" id="{A73ADD0A-C926-4B7E-B39E-95D63852FDBF}"/>
                  </a:ext>
                </a:extLst>
              </p:cNvPr>
              <p:cNvSpPr txBox="1">
                <a:spLocks noChangeArrowheads="1"/>
              </p:cNvSpPr>
              <p:nvPr/>
            </p:nvSpPr>
            <p:spPr bwMode="auto">
              <a:xfrm rot="364317">
                <a:off x="420660" y="93224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00 measures of wheat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36" name="Picture 35">
              <a:extLst>
                <a:ext uri="{FF2B5EF4-FFF2-40B4-BE49-F238E27FC236}">
                  <a16:creationId xmlns:a16="http://schemas.microsoft.com/office/drawing/2014/main" id="{982627BA-F3FC-44A2-AD69-F30524ACC92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536920" y="2116824"/>
              <a:ext cx="792522" cy="784138"/>
            </a:xfrm>
            <a:prstGeom prst="rect">
              <a:avLst/>
            </a:prstGeom>
          </p:spPr>
        </p:pic>
      </p:grpSp>
      <p:sp>
        <p:nvSpPr>
          <p:cNvPr id="39" name="TextBox 38">
            <a:extLst>
              <a:ext uri="{FF2B5EF4-FFF2-40B4-BE49-F238E27FC236}">
                <a16:creationId xmlns:a16="http://schemas.microsoft.com/office/drawing/2014/main" id="{1508FBF3-30E2-4631-81E6-45863CDA3AE0}"/>
              </a:ext>
            </a:extLst>
          </p:cNvPr>
          <p:cNvSpPr txBox="1"/>
          <p:nvPr/>
        </p:nvSpPr>
        <p:spPr>
          <a:xfrm rot="21221450">
            <a:off x="17126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80</a:t>
            </a:r>
          </a:p>
        </p:txBody>
      </p:sp>
    </p:spTree>
    <p:custDataLst>
      <p:tags r:id="rId1"/>
    </p:custDataLst>
    <p:extLst>
      <p:ext uri="{BB962C8B-B14F-4D97-AF65-F5344CB8AC3E}">
        <p14:creationId xmlns:p14="http://schemas.microsoft.com/office/powerpoint/2010/main" val="175107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190">
        <p15:prstTrans prst="peelOff"/>
      </p:transition>
    </mc:Choice>
    <mc:Fallback xmlns="">
      <p:transition spd="slow" advTm="641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1760">
                                            <p:txEl>
                                              <p:pRg st="0" end="0"/>
                                            </p:txEl>
                                          </p:spTgt>
                                        </p:tgtEl>
                                        <p:attrNameLst>
                                          <p:attrName>style.visibility</p:attrName>
                                        </p:attrNameLst>
                                      </p:cBhvr>
                                      <p:to>
                                        <p:strVal val="visible"/>
                                      </p:to>
                                    </p:set>
                                    <p:animEffect transition="in" filter="fade">
                                      <p:cBhvr>
                                        <p:cTn id="11" dur="1000"/>
                                        <p:tgtEl>
                                          <p:spTgt spid="31760">
                                            <p:txEl>
                                              <p:pRg st="0" end="0"/>
                                            </p:txEl>
                                          </p:spTgt>
                                        </p:tgtEl>
                                      </p:cBhvr>
                                    </p:animEffect>
                                    <p:anim calcmode="lin" valueType="num">
                                      <p:cBhvr>
                                        <p:cTn id="12"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761"/>
                                        </p:tgtEl>
                                        <p:attrNameLst>
                                          <p:attrName>style.visibility</p:attrName>
                                        </p:attrNameLst>
                                      </p:cBhvr>
                                      <p:to>
                                        <p:strVal val="visible"/>
                                      </p:to>
                                    </p:set>
                                    <p:anim calcmode="lin" valueType="num">
                                      <p:cBhvr>
                                        <p:cTn id="18" dur="500" fill="hold"/>
                                        <p:tgtEl>
                                          <p:spTgt spid="31761"/>
                                        </p:tgtEl>
                                        <p:attrNameLst>
                                          <p:attrName>ppt_w</p:attrName>
                                        </p:attrNameLst>
                                      </p:cBhvr>
                                      <p:tavLst>
                                        <p:tav tm="0">
                                          <p:val>
                                            <p:fltVal val="0"/>
                                          </p:val>
                                        </p:tav>
                                        <p:tav tm="100000">
                                          <p:val>
                                            <p:strVal val="#ppt_w"/>
                                          </p:val>
                                        </p:tav>
                                      </p:tavLst>
                                    </p:anim>
                                    <p:anim calcmode="lin" valueType="num">
                                      <p:cBhvr>
                                        <p:cTn id="19" dur="500" fill="hold"/>
                                        <p:tgtEl>
                                          <p:spTgt spid="31761"/>
                                        </p:tgtEl>
                                        <p:attrNameLst>
                                          <p:attrName>ppt_h</p:attrName>
                                        </p:attrNameLst>
                                      </p:cBhvr>
                                      <p:tavLst>
                                        <p:tav tm="0">
                                          <p:val>
                                            <p:fltVal val="0"/>
                                          </p:val>
                                        </p:tav>
                                        <p:tav tm="100000">
                                          <p:val>
                                            <p:strVal val="#ppt_h"/>
                                          </p:val>
                                        </p:tav>
                                      </p:tavLst>
                                    </p:anim>
                                    <p:animEffect transition="in" filter="fade">
                                      <p:cBhvr>
                                        <p:cTn id="20" dur="500"/>
                                        <p:tgtEl>
                                          <p:spTgt spid="3176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1762"/>
                                        </p:tgtEl>
                                        <p:attrNameLst>
                                          <p:attrName>style.visibility</p:attrName>
                                        </p:attrNameLst>
                                      </p:cBhvr>
                                      <p:to>
                                        <p:strVal val="visible"/>
                                      </p:to>
                                    </p:set>
                                    <p:anim calcmode="lin" valueType="num">
                                      <p:cBhvr>
                                        <p:cTn id="25" dur="500" fill="hold"/>
                                        <p:tgtEl>
                                          <p:spTgt spid="31762"/>
                                        </p:tgtEl>
                                        <p:attrNameLst>
                                          <p:attrName>ppt_w</p:attrName>
                                        </p:attrNameLst>
                                      </p:cBhvr>
                                      <p:tavLst>
                                        <p:tav tm="0">
                                          <p:val>
                                            <p:fltVal val="0"/>
                                          </p:val>
                                        </p:tav>
                                        <p:tav tm="100000">
                                          <p:val>
                                            <p:strVal val="#ppt_w"/>
                                          </p:val>
                                        </p:tav>
                                      </p:tavLst>
                                    </p:anim>
                                    <p:anim calcmode="lin" valueType="num">
                                      <p:cBhvr>
                                        <p:cTn id="26" dur="500" fill="hold"/>
                                        <p:tgtEl>
                                          <p:spTgt spid="31762"/>
                                        </p:tgtEl>
                                        <p:attrNameLst>
                                          <p:attrName>ppt_h</p:attrName>
                                        </p:attrNameLst>
                                      </p:cBhvr>
                                      <p:tavLst>
                                        <p:tav tm="0">
                                          <p:val>
                                            <p:fltVal val="0"/>
                                          </p:val>
                                        </p:tav>
                                        <p:tav tm="100000">
                                          <p:val>
                                            <p:strVal val="#ppt_h"/>
                                          </p:val>
                                        </p:tav>
                                      </p:tavLst>
                                    </p:anim>
                                    <p:animEffect transition="in" filter="fade">
                                      <p:cBhvr>
                                        <p:cTn id="27" dur="500"/>
                                        <p:tgtEl>
                                          <p:spTgt spid="3176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1000"/>
                                        <p:tgtEl>
                                          <p:spTgt spid="6"/>
                                        </p:tgtEl>
                                      </p:cBhvr>
                                    </p:animEffect>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31773"/>
                                        </p:tgtEl>
                                        <p:attrNameLst>
                                          <p:attrName>style.visibility</p:attrName>
                                        </p:attrNameLst>
                                      </p:cBhvr>
                                      <p:to>
                                        <p:strVal val="visible"/>
                                      </p:to>
                                    </p:set>
                                    <p:animEffect transition="in" filter="fade">
                                      <p:cBhvr>
                                        <p:cTn id="35" dur="1000"/>
                                        <p:tgtEl>
                                          <p:spTgt spid="31773"/>
                                        </p:tgtEl>
                                      </p:cBhvr>
                                    </p:animEffect>
                                    <p:anim calcmode="lin" valueType="num">
                                      <p:cBhvr>
                                        <p:cTn id="36" dur="1000" fill="hold"/>
                                        <p:tgtEl>
                                          <p:spTgt spid="31773"/>
                                        </p:tgtEl>
                                        <p:attrNameLst>
                                          <p:attrName>ppt_x</p:attrName>
                                        </p:attrNameLst>
                                      </p:cBhvr>
                                      <p:tavLst>
                                        <p:tav tm="0">
                                          <p:val>
                                            <p:strVal val="#ppt_x"/>
                                          </p:val>
                                        </p:tav>
                                        <p:tav tm="100000">
                                          <p:val>
                                            <p:strVal val="#ppt_x"/>
                                          </p:val>
                                        </p:tav>
                                      </p:tavLst>
                                    </p:anim>
                                    <p:anim calcmode="lin" valueType="num">
                                      <p:cBhvr>
                                        <p:cTn id="37"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Scale>
                                      <p:cBhvr>
                                        <p:cTn id="42"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4"/>
                                        </p:tgtEl>
                                        <p:attrNameLst>
                                          <p:attrName>ppt_x</p:attrName>
                                          <p:attrName>ppt_y</p:attrName>
                                        </p:attrNameLst>
                                      </p:cBhvr>
                                    </p:animMotion>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2" grpId="0"/>
      <p:bldP spid="31773" grpId="0"/>
      <p:bldP spid="31761" grpId="0"/>
      <p:bldP spid="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9E098-E264-4ADC-BC79-7829F21AF888}"/>
              </a:ext>
            </a:extLst>
          </p:cNvPr>
          <p:cNvPicPr>
            <a:picLocks noChangeAspect="1"/>
          </p:cNvPicPr>
          <p:nvPr/>
        </p:nvPicPr>
        <p:blipFill rotWithShape="1">
          <a:blip r:embed="rId4"/>
          <a:srcRect l="12500" r="13333" b="6383"/>
          <a:stretch/>
        </p:blipFill>
        <p:spPr>
          <a:xfrm>
            <a:off x="226631" y="200459"/>
            <a:ext cx="8736895" cy="6460274"/>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22"/>
          <p:cNvSpPr txBox="1">
            <a:spLocks noChangeArrowheads="1"/>
          </p:cNvSpPr>
          <p:nvPr/>
        </p:nvSpPr>
        <p:spPr bwMode="auto">
          <a:xfrm>
            <a:off x="381000" y="328830"/>
            <a:ext cx="84902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Steward cancelled </a:t>
            </a:r>
            <a:b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interest</a:t>
            </a:r>
          </a:p>
        </p:txBody>
      </p:sp>
      <p:sp>
        <p:nvSpPr>
          <p:cNvPr id="23" name="Text Box 13">
            <a:extLst>
              <a:ext uri="{FF2B5EF4-FFF2-40B4-BE49-F238E27FC236}">
                <a16:creationId xmlns:a16="http://schemas.microsoft.com/office/drawing/2014/main" id="{AD7345D9-AF0C-47DD-991E-D309525CB494}"/>
              </a:ext>
            </a:extLst>
          </p:cNvPr>
          <p:cNvSpPr txBox="1">
            <a:spLocks noChangeArrowheads="1"/>
          </p:cNvSpPr>
          <p:nvPr/>
        </p:nvSpPr>
        <p:spPr bwMode="auto">
          <a:xfrm>
            <a:off x="1143000" y="336298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had the authority</a:t>
            </a:r>
          </a:p>
        </p:txBody>
      </p:sp>
      <p:sp>
        <p:nvSpPr>
          <p:cNvPr id="24" name="Text Box 14">
            <a:extLst>
              <a:ext uri="{FF2B5EF4-FFF2-40B4-BE49-F238E27FC236}">
                <a16:creationId xmlns:a16="http://schemas.microsoft.com/office/drawing/2014/main" id="{737A6912-7908-45EB-8282-FA52D117F782}"/>
              </a:ext>
            </a:extLst>
          </p:cNvPr>
          <p:cNvSpPr txBox="1">
            <a:spLocks noChangeArrowheads="1"/>
          </p:cNvSpPr>
          <p:nvPr/>
        </p:nvSpPr>
        <p:spPr bwMode="auto">
          <a:xfrm>
            <a:off x="1143000" y="388620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It was completely legal</a:t>
            </a:r>
          </a:p>
        </p:txBody>
      </p:sp>
      <p:sp>
        <p:nvSpPr>
          <p:cNvPr id="25" name="Text Box 15">
            <a:extLst>
              <a:ext uri="{FF2B5EF4-FFF2-40B4-BE49-F238E27FC236}">
                <a16:creationId xmlns:a16="http://schemas.microsoft.com/office/drawing/2014/main" id="{331AF4E9-EFCE-4C93-9A6A-1665A0E4C1A6}"/>
              </a:ext>
            </a:extLst>
          </p:cNvPr>
          <p:cNvSpPr txBox="1">
            <a:spLocks noChangeArrowheads="1"/>
          </p:cNvSpPr>
          <p:nvPr/>
        </p:nvSpPr>
        <p:spPr bwMode="auto">
          <a:xfrm>
            <a:off x="1143000" y="4409421"/>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made </a:t>
            </a:r>
            <a:r>
              <a:rPr kumimoji="0" lang="en-US" altLang="en-US" sz="28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mn-cs"/>
              </a:rPr>
              <a:t>many</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friends that day</a:t>
            </a:r>
          </a:p>
        </p:txBody>
      </p:sp>
      <p:sp>
        <p:nvSpPr>
          <p:cNvPr id="26" name="Text Box 16">
            <a:extLst>
              <a:ext uri="{FF2B5EF4-FFF2-40B4-BE49-F238E27FC236}">
                <a16:creationId xmlns:a16="http://schemas.microsoft.com/office/drawing/2014/main" id="{A90E58F0-4FB7-471F-BF83-37F746D5E0D6}"/>
              </a:ext>
            </a:extLst>
          </p:cNvPr>
          <p:cNvSpPr txBox="1">
            <a:spLocks noChangeArrowheads="1"/>
          </p:cNvSpPr>
          <p:nvPr/>
        </p:nvSpPr>
        <p:spPr bwMode="auto">
          <a:xfrm>
            <a:off x="1143000" y="4932641"/>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future comfort was assured</a:t>
            </a:r>
          </a:p>
        </p:txBody>
      </p:sp>
      <p:sp>
        <p:nvSpPr>
          <p:cNvPr id="27" name="Text Box 16">
            <a:extLst>
              <a:ext uri="{FF2B5EF4-FFF2-40B4-BE49-F238E27FC236}">
                <a16:creationId xmlns:a16="http://schemas.microsoft.com/office/drawing/2014/main" id="{DCE648E5-B499-4EC5-83BD-43174D6B68FB}"/>
              </a:ext>
            </a:extLst>
          </p:cNvPr>
          <p:cNvSpPr txBox="1">
            <a:spLocks noChangeArrowheads="1"/>
          </p:cNvSpPr>
          <p:nvPr/>
        </p:nvSpPr>
        <p:spPr bwMode="auto">
          <a:xfrm>
            <a:off x="1175825" y="6005950"/>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quick planning/action changed his fate</a:t>
            </a:r>
          </a:p>
        </p:txBody>
      </p:sp>
      <p:grpSp>
        <p:nvGrpSpPr>
          <p:cNvPr id="28" name="Group 27">
            <a:extLst>
              <a:ext uri="{FF2B5EF4-FFF2-40B4-BE49-F238E27FC236}">
                <a16:creationId xmlns:a16="http://schemas.microsoft.com/office/drawing/2014/main" id="{2709F74C-C752-4957-8F68-B6DF8C4ECAB4}"/>
              </a:ext>
            </a:extLst>
          </p:cNvPr>
          <p:cNvGrpSpPr/>
          <p:nvPr/>
        </p:nvGrpSpPr>
        <p:grpSpPr>
          <a:xfrm>
            <a:off x="5867400" y="679412"/>
            <a:ext cx="3312695" cy="3552726"/>
            <a:chOff x="6242257" y="-289299"/>
            <a:chExt cx="3039824" cy="3324429"/>
          </a:xfrm>
        </p:grpSpPr>
        <p:sp>
          <p:nvSpPr>
            <p:cNvPr id="29" name="Explosion 1 8">
              <a:extLst>
                <a:ext uri="{FF2B5EF4-FFF2-40B4-BE49-F238E27FC236}">
                  <a16:creationId xmlns:a16="http://schemas.microsoft.com/office/drawing/2014/main" id="{CB471964-80A4-41BF-8EEB-7C3C0E01805F}"/>
                </a:ext>
              </a:extLst>
            </p:cNvPr>
            <p:cNvSpPr/>
            <p:nvPr/>
          </p:nvSpPr>
          <p:spPr>
            <a:xfrm>
              <a:off x="6242257" y="-289299"/>
              <a:ext cx="3039824" cy="3324429"/>
            </a:xfrm>
            <a:prstGeom prst="irregularSeal1">
              <a:avLst/>
            </a:prstGeom>
            <a:gradFill>
              <a:gsLst>
                <a:gs pos="53000">
                  <a:srgbClr val="FFC000"/>
                </a:gs>
                <a:gs pos="6000">
                  <a:schemeClr val="bg1"/>
                </a:gs>
              </a:gsLst>
              <a:path path="circle">
                <a:fillToRect l="50000" t="50000" r="50000" b="50000"/>
              </a:path>
            </a:gradFill>
            <a:ln w="28575">
              <a:solidFill>
                <a:schemeClr val="bg1"/>
              </a:solidFill>
            </a:ln>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228600">
                    <a:srgbClr val="000000">
                      <a:satMod val="175000"/>
                    </a:srgbClr>
                  </a:glow>
                </a:effectLst>
                <a:uLnTx/>
                <a:uFillTx/>
                <a:latin typeface="Arial"/>
                <a:ea typeface="+mn-ea"/>
                <a:cs typeface="+mn-cs"/>
              </a:endParaRPr>
            </a:p>
          </p:txBody>
        </p:sp>
        <p:sp>
          <p:nvSpPr>
            <p:cNvPr id="30" name="Text Box 8">
              <a:extLst>
                <a:ext uri="{FF2B5EF4-FFF2-40B4-BE49-F238E27FC236}">
                  <a16:creationId xmlns:a16="http://schemas.microsoft.com/office/drawing/2014/main" id="{29468342-88C1-44E4-AB3A-B0FEAC5DF381}"/>
                </a:ext>
              </a:extLst>
            </p:cNvPr>
            <p:cNvSpPr txBox="1">
              <a:spLocks noChangeArrowheads="1"/>
            </p:cNvSpPr>
            <p:nvPr/>
          </p:nvSpPr>
          <p:spPr bwMode="auto">
            <a:xfrm>
              <a:off x="6510271" y="501016"/>
              <a:ext cx="2528919" cy="15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He was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praised for being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shrewd</a:t>
              </a:r>
              <a:endPar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endParaRPr>
            </a:p>
          </p:txBody>
        </p:sp>
      </p:grpSp>
      <p:sp>
        <p:nvSpPr>
          <p:cNvPr id="31" name="Text Box 16">
            <a:extLst>
              <a:ext uri="{FF2B5EF4-FFF2-40B4-BE49-F238E27FC236}">
                <a16:creationId xmlns:a16="http://schemas.microsoft.com/office/drawing/2014/main" id="{8BE3EE2C-D276-459B-9299-696059153E0E}"/>
              </a:ext>
            </a:extLst>
          </p:cNvPr>
          <p:cNvSpPr txBox="1">
            <a:spLocks noChangeArrowheads="1"/>
          </p:cNvSpPr>
          <p:nvPr/>
        </p:nvSpPr>
        <p:spPr bwMode="auto">
          <a:xfrm>
            <a:off x="1145628" y="5475823"/>
            <a:ext cx="7725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also made the master look generous</a:t>
            </a:r>
          </a:p>
        </p:txBody>
      </p:sp>
    </p:spTree>
    <p:custDataLst>
      <p:tags r:id="rId1"/>
    </p:custDataLst>
    <p:extLst>
      <p:ext uri="{BB962C8B-B14F-4D97-AF65-F5344CB8AC3E}">
        <p14:creationId xmlns:p14="http://schemas.microsoft.com/office/powerpoint/2010/main" val="41328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0884">
        <p15:prstTrans prst="peelOff"/>
      </p:transition>
    </mc:Choice>
    <mc:Fallback xmlns="">
      <p:transition spd="slow" advTm="130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sp>
        <p:nvSpPr>
          <p:cNvPr id="12" name="Text Box 7"/>
          <p:cNvSpPr txBox="1">
            <a:spLocks noChangeArrowheads="1"/>
          </p:cNvSpPr>
          <p:nvPr/>
        </p:nvSpPr>
        <p:spPr bwMode="auto">
          <a:xfrm>
            <a:off x="272627" y="188893"/>
            <a:ext cx="85665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Evaluate your stewardship</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while there is still time to make changes</a:t>
            </a:r>
          </a:p>
        </p:txBody>
      </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4913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878">
        <p15:prstTrans prst="peelOff"/>
      </p:transition>
    </mc:Choice>
    <mc:Fallback xmlns="">
      <p:transition spd="slow" advTm="718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duotone>
              <a:schemeClr val="bg2">
                <a:shade val="45000"/>
                <a:satMod val="135000"/>
              </a:schemeClr>
              <a:prstClr val="white"/>
            </a:duotone>
          </a:blip>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grpSp>
        <p:nvGrpSpPr>
          <p:cNvPr id="36" name="Group 35">
            <a:extLst>
              <a:ext uri="{FF2B5EF4-FFF2-40B4-BE49-F238E27FC236}">
                <a16:creationId xmlns:a16="http://schemas.microsoft.com/office/drawing/2014/main" id="{847D191F-A869-4816-9F70-B88BD319E57B}"/>
              </a:ext>
            </a:extLst>
          </p:cNvPr>
          <p:cNvGrpSpPr/>
          <p:nvPr/>
        </p:nvGrpSpPr>
        <p:grpSpPr>
          <a:xfrm>
            <a:off x="5447294" y="381000"/>
            <a:ext cx="3352801" cy="3048000"/>
            <a:chOff x="2711317" y="888599"/>
            <a:chExt cx="3352801" cy="3048000"/>
          </a:xfrm>
        </p:grpSpPr>
        <p:sp>
          <p:nvSpPr>
            <p:cNvPr id="9" name="Star: 32 Points 8">
              <a:extLst>
                <a:ext uri="{FF2B5EF4-FFF2-40B4-BE49-F238E27FC236}">
                  <a16:creationId xmlns:a16="http://schemas.microsoft.com/office/drawing/2014/main" id="{59C14534-0E1E-4C25-8B28-49525EF9A658}"/>
                </a:ext>
              </a:extLst>
            </p:cNvPr>
            <p:cNvSpPr/>
            <p:nvPr/>
          </p:nvSpPr>
          <p:spPr>
            <a:xfrm>
              <a:off x="2711317" y="888599"/>
              <a:ext cx="3352801" cy="3048000"/>
            </a:xfrm>
            <a:prstGeom prst="star32">
              <a:avLst>
                <a:gd name="adj" fmla="val 43489"/>
              </a:avLst>
            </a:prstGeom>
            <a:blipFill>
              <a:blip r:embed="rId7"/>
              <a:stretch>
                <a:fillRect/>
              </a:stretch>
            </a:blipFill>
            <a:ln w="38100">
              <a:solidFill>
                <a:schemeClr val="tx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 Box 11">
              <a:extLst>
                <a:ext uri="{FF2B5EF4-FFF2-40B4-BE49-F238E27FC236}">
                  <a16:creationId xmlns:a16="http://schemas.microsoft.com/office/drawing/2014/main" id="{2E84A62C-21EC-49F7-99F9-4BC7973EE818}"/>
                </a:ext>
              </a:extLst>
            </p:cNvPr>
            <p:cNvSpPr txBox="1">
              <a:spLocks noChangeArrowheads="1"/>
            </p:cNvSpPr>
            <p:nvPr/>
          </p:nvSpPr>
          <p:spPr bwMode="auto">
            <a:xfrm>
              <a:off x="3016117" y="3084879"/>
              <a:ext cx="2743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glow rad="228600">
                      <a:srgbClr val="FFFFFF">
                        <a:alpha val="68000"/>
                      </a:srgbClr>
                    </a:glow>
                  </a:effectLst>
                  <a:uLnTx/>
                  <a:uFillTx/>
                  <a:latin typeface="Comic Sans MS" panose="030F0702030302020204" pitchFamily="66" charset="0"/>
                  <a:ea typeface="+mn-ea"/>
                  <a:cs typeface="+mn-cs"/>
                </a:rPr>
                <a:t>2 Cor. 5:10</a:t>
              </a:r>
            </a:p>
          </p:txBody>
        </p:sp>
      </p:gr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
        <p:nvSpPr>
          <p:cNvPr id="34827" name="Text Box 11"/>
          <p:cNvSpPr txBox="1">
            <a:spLocks noChangeArrowheads="1"/>
          </p:cNvSpPr>
          <p:nvPr/>
        </p:nvSpPr>
        <p:spPr bwMode="auto">
          <a:xfrm>
            <a:off x="2188833" y="5808867"/>
            <a:ext cx="53202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2800" b="1">
                <a:ln w="10160">
                  <a:noFill/>
                  <a:prstDash val="solid"/>
                </a:ln>
                <a:solidFill>
                  <a:srgbClr val="FFFFFF"/>
                </a:solidFill>
                <a:effectLst>
                  <a:glow rad="228600">
                    <a:schemeClr val="accent4">
                      <a:satMod val="175000"/>
                    </a:schemeClr>
                  </a:glow>
                  <a:outerShdw blurRad="38100" dist="22860" dir="5400000" algn="tl" rotWithShape="0">
                    <a:srgbClr val="000000">
                      <a:alpha val="30000"/>
                    </a:srgbClr>
                  </a:outerShdw>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You will leave this all behind!</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(Ecclesiastes 5:15; 2:19)</a:t>
            </a:r>
          </a:p>
        </p:txBody>
      </p:sp>
    </p:spTree>
    <p:custDataLst>
      <p:tags r:id="rId1"/>
    </p:custDataLst>
    <p:extLst>
      <p:ext uri="{BB962C8B-B14F-4D97-AF65-F5344CB8AC3E}">
        <p14:creationId xmlns:p14="http://schemas.microsoft.com/office/powerpoint/2010/main" val="1391942188"/>
      </p:ext>
    </p:extLst>
  </p:cSld>
  <p:clrMapOvr>
    <a:masterClrMapping/>
  </p:clrMapOvr>
  <mc:AlternateContent xmlns:mc="http://schemas.openxmlformats.org/markup-compatibility/2006" xmlns:p14="http://schemas.microsoft.com/office/powerpoint/2010/main">
    <mc:Choice Requires="p14">
      <p:transition spd="slow" p14:dur="2000" advTm="147273">
        <p:fade/>
      </p:transition>
    </mc:Choice>
    <mc:Fallback xmlns="">
      <p:transition spd="slow" advTm="147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p:cTn id="7" dur="500" fill="hold"/>
                                        <p:tgtEl>
                                          <p:spTgt spid="34827"/>
                                        </p:tgtEl>
                                        <p:attrNameLst>
                                          <p:attrName>ppt_w</p:attrName>
                                        </p:attrNameLst>
                                      </p:cBhvr>
                                      <p:tavLst>
                                        <p:tav tm="0">
                                          <p:val>
                                            <p:fltVal val="0"/>
                                          </p:val>
                                        </p:tav>
                                        <p:tav tm="100000">
                                          <p:val>
                                            <p:strVal val="#ppt_w"/>
                                          </p:val>
                                        </p:tav>
                                      </p:tavLst>
                                    </p:anim>
                                    <p:anim calcmode="lin" valueType="num">
                                      <p:cBhvr>
                                        <p:cTn id="8" dur="500" fill="hold"/>
                                        <p:tgtEl>
                                          <p:spTgt spid="34827"/>
                                        </p:tgtEl>
                                        <p:attrNameLst>
                                          <p:attrName>ppt_h</p:attrName>
                                        </p:attrNameLst>
                                      </p:cBhvr>
                                      <p:tavLst>
                                        <p:tav tm="0">
                                          <p:val>
                                            <p:fltVal val="0"/>
                                          </p:val>
                                        </p:tav>
                                        <p:tav tm="100000">
                                          <p:val>
                                            <p:strVal val="#ppt_h"/>
                                          </p:val>
                                        </p:tav>
                                      </p:tavLst>
                                    </p:anim>
                                    <p:animEffect transition="in" filter="fade">
                                      <p:cBhvr>
                                        <p:cTn id="9" dur="500"/>
                                        <p:tgtEl>
                                          <p:spTgt spid="3482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amond(in)">
                                      <p:cBhvr>
                                        <p:cTn id="1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66"/>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sp>
        <p:nvSpPr>
          <p:cNvPr id="13" name="TextBox 12">
            <a:extLst>
              <a:ext uri="{FF2B5EF4-FFF2-40B4-BE49-F238E27FC236}">
                <a16:creationId xmlns:a16="http://schemas.microsoft.com/office/drawing/2014/main" id="{2F54C04A-EB74-4828-8533-ACBF81665906}"/>
              </a:ext>
            </a:extLst>
          </p:cNvPr>
          <p:cNvSpPr txBox="1"/>
          <p:nvPr/>
        </p:nvSpPr>
        <p:spPr>
          <a:xfrm>
            <a:off x="352927" y="453662"/>
            <a:ext cx="8257673" cy="1384995"/>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Recognize that you are only a “steward” and not the “owner” of all that God puts in your hands (1 Chron. 29:14).</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7732571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122</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Pharisees will miss the kingdom by trusting their descent from Abraham while "unworthy Jews" and Gentiles enter by faith </a:t>
            </a:r>
          </a:p>
        </p:txBody>
      </p:sp>
    </p:spTree>
    <p:extLst>
      <p:ext uri="{BB962C8B-B14F-4D97-AF65-F5344CB8AC3E}">
        <p14:creationId xmlns:p14="http://schemas.microsoft.com/office/powerpoint/2010/main" val="2663163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481263" y="350335"/>
            <a:ext cx="835793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2. Invest your money, possessions, and time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to enhance your welcome into heaven</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(Luke 16:9; Matt. 6:19-21).</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5059278" y="914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48563" y="730788"/>
              <a:ext cx="2089623" cy="101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Will anyone be in heaven because of you?</a:t>
              </a:r>
            </a:p>
          </p:txBody>
        </p:sp>
      </p:grpSp>
      <p:pic>
        <p:nvPicPr>
          <p:cNvPr id="20" name="Picture 10">
            <a:extLst>
              <a:ext uri="{FF2B5EF4-FFF2-40B4-BE49-F238E27FC236}">
                <a16:creationId xmlns:a16="http://schemas.microsoft.com/office/drawing/2014/main" id="{F413C036-5BBF-4AF0-9AC1-F4C5DF96D2A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00" t="14075" r="7343" b="8125"/>
          <a:stretch/>
        </p:blipFill>
        <p:spPr bwMode="auto">
          <a:xfrm rot="21267912">
            <a:off x="967962" y="2024448"/>
            <a:ext cx="3015877" cy="195189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9">
            <a:extLst>
              <a:ext uri="{FF2B5EF4-FFF2-40B4-BE49-F238E27FC236}">
                <a16:creationId xmlns:a16="http://schemas.microsoft.com/office/drawing/2014/main" id="{D2D4D11A-54B6-4405-810C-08F5E8AEE2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514" t="24720" r="47575" b="42557"/>
          <a:stretch/>
        </p:blipFill>
        <p:spPr bwMode="auto">
          <a:xfrm rot="20188190">
            <a:off x="642612" y="3312179"/>
            <a:ext cx="1288882" cy="187068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E4824EF-7D2C-4645-BF78-6609A43C613A}"/>
              </a:ext>
            </a:extLst>
          </p:cNvPr>
          <p:cNvPicPr>
            <a:picLocks noChangeAspect="1"/>
          </p:cNvPicPr>
          <p:nvPr/>
        </p:nvPicPr>
        <p:blipFill rotWithShape="1">
          <a:blip r:embed="rId11">
            <a:extLst>
              <a:ext uri="{28A0092B-C50C-407E-A947-70E740481C1C}">
                <a14:useLocalDpi xmlns:a14="http://schemas.microsoft.com/office/drawing/2010/main" val="0"/>
              </a:ext>
            </a:extLst>
          </a:blip>
          <a:srcRect l="21993" t="3607" r="7975" b="11008"/>
          <a:stretch/>
        </p:blipFill>
        <p:spPr>
          <a:xfrm rot="516541">
            <a:off x="3512988" y="2767423"/>
            <a:ext cx="1527390" cy="1862212"/>
          </a:xfrm>
          <a:prstGeom prst="rect">
            <a:avLst/>
          </a:prstGeom>
          <a:solidFill>
            <a:srgbClr val="FFFFFF">
              <a:shade val="85000"/>
            </a:srgbClr>
          </a:solidFill>
          <a:ln w="762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814260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Scale>
                                      <p:cBhvr>
                                        <p:cTn id="1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
                                        </p:tgtEl>
                                        <p:attrNameLst>
                                          <p:attrName>ppt_x</p:attrName>
                                          <p:attrName>ppt_y</p:attrName>
                                        </p:attrNameLst>
                                      </p:cBhvr>
                                    </p:animMotion>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577517" y="351443"/>
            <a:ext cx="8438146"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3. Faithfulness in stewardship begins now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with little things (Luke 16:10; 1 Cor. 4:2). </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649839" y="1295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17357" y="645231"/>
              <a:ext cx="2089623" cy="132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Giving seldom increases proportionally with income</a:t>
              </a:r>
            </a:p>
          </p:txBody>
        </p:sp>
      </p:grpSp>
      <p:pic>
        <p:nvPicPr>
          <p:cNvPr id="13" name="Picture 9" descr="Coin - Quarter 5">
            <a:extLst>
              <a:ext uri="{FF2B5EF4-FFF2-40B4-BE49-F238E27FC236}">
                <a16:creationId xmlns:a16="http://schemas.microsoft.com/office/drawing/2014/main" id="{41A8DB86-66EC-4C75-9258-472D8E59D2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400" y="1295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oin - Penny 5">
            <a:extLst>
              <a:ext uri="{FF2B5EF4-FFF2-40B4-BE49-F238E27FC236}">
                <a16:creationId xmlns:a16="http://schemas.microsoft.com/office/drawing/2014/main" id="{911C9C4F-D893-4728-A184-17DA1DE1F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1752600"/>
            <a:ext cx="304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DROB01R">
            <a:extLst>
              <a:ext uri="{FF2B5EF4-FFF2-40B4-BE49-F238E27FC236}">
                <a16:creationId xmlns:a16="http://schemas.microsoft.com/office/drawing/2014/main" id="{060771E4-AAA1-42ED-9661-B00F4E659E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34200" y="5029200"/>
            <a:ext cx="20574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257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 2.77457E-6 L 0 0.66589 " pathEditMode="relative" ptsTypes="AA">
                                      <p:cBhvr>
                                        <p:cTn id="17" dur="2000" fill="hold"/>
                                        <p:tgtEl>
                                          <p:spTgt spid="19"/>
                                        </p:tgtEl>
                                        <p:attrNameLst>
                                          <p:attrName>ppt_x</p:attrName>
                                          <p:attrName>ppt_y</p:attrName>
                                        </p:attrNameLst>
                                      </p:cBhvr>
                                    </p:animMotion>
                                  </p:childTnLst>
                                </p:cTn>
                              </p:par>
                            </p:childTnLst>
                          </p:cTn>
                        </p:par>
                        <p:par>
                          <p:cTn id="18" fill="hold">
                            <p:stCondLst>
                              <p:cond delay="4000"/>
                            </p:stCondLst>
                            <p:childTnLst>
                              <p:par>
                                <p:cTn id="19" presetID="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0-#ppt_h/2"/>
                                          </p:val>
                                        </p:tav>
                                        <p:tav tm="100000">
                                          <p:val>
                                            <p:strVal val="#ppt_y"/>
                                          </p:val>
                                        </p:tav>
                                      </p:tavLst>
                                    </p:anim>
                                  </p:childTnLst>
                                </p:cTn>
                              </p:par>
                            </p:childTnLst>
                          </p:cTn>
                        </p:par>
                        <p:par>
                          <p:cTn id="23" fill="hold">
                            <p:stCondLst>
                              <p:cond delay="5000"/>
                            </p:stCondLst>
                            <p:childTnLst>
                              <p:par>
                                <p:cTn id="24" presetID="0" presetClass="path" presetSubtype="0" accel="50000" decel="50000" fill="hold" nodeType="afterEffect">
                                  <p:stCondLst>
                                    <p:cond delay="0"/>
                                  </p:stCondLst>
                                  <p:childTnLst>
                                    <p:animMotion origin="layout" path="M -1.94444E-6 1.85185E-6 L 0.00834 0.71018 " pathEditMode="relative" rAng="0" ptsTypes="AA">
                                      <p:cBhvr>
                                        <p:cTn id="25" dur="2000" fill="hold"/>
                                        <p:tgtEl>
                                          <p:spTgt spid="13"/>
                                        </p:tgtEl>
                                        <p:attrNameLst>
                                          <p:attrName>ppt_x</p:attrName>
                                          <p:attrName>ppt_y</p:attrName>
                                        </p:attrNameLst>
                                      </p:cBhvr>
                                      <p:rCtr x="417" y="35509"/>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662736"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4. Wasting your money and opportunities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limits how much God will use you now and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reward you later (Luke 16:11; 19:17).</a:t>
            </a:r>
          </a:p>
        </p:txBody>
      </p:sp>
    </p:spTree>
    <p:custDataLst>
      <p:tags r:id="rId1"/>
    </p:custDataLst>
    <p:extLst>
      <p:ext uri="{BB962C8B-B14F-4D97-AF65-F5344CB8AC3E}">
        <p14:creationId xmlns:p14="http://schemas.microsoft.com/office/powerpoint/2010/main" val="972352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410072"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5. Become “shrewd.” Act quickly to maximize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your treasures in heaven by the way you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invest your resources in God’s work on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earth (Phil. 4:15-17). </a:t>
            </a:r>
          </a:p>
        </p:txBody>
      </p:sp>
      <p:pic>
        <p:nvPicPr>
          <p:cNvPr id="27" name="Picture 26">
            <a:extLst>
              <a:ext uri="{FF2B5EF4-FFF2-40B4-BE49-F238E27FC236}">
                <a16:creationId xmlns:a16="http://schemas.microsoft.com/office/drawing/2014/main" id="{84A3F092-5F6C-4D04-96A7-BBAB48149DB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33" b="97446" l="69182" r="96387">
                        <a14:foregroundMark x1="80659" y1="3733" x2="84697" y2="15128"/>
                        <a14:foregroundMark x1="71201" y1="92534" x2="75452" y2="97446"/>
                      </a14:backgroundRemoval>
                    </a14:imgEffect>
                    <a14:imgEffect>
                      <a14:brightnessContrast contrast="-20000"/>
                    </a14:imgEffect>
                  </a14:imgLayer>
                </a14:imgProps>
              </a:ext>
              <a:ext uri="{28A0092B-C50C-407E-A947-70E740481C1C}">
                <a14:useLocalDpi xmlns:a14="http://schemas.microsoft.com/office/drawing/2010/main" val="0"/>
              </a:ext>
            </a:extLst>
          </a:blip>
          <a:srcRect l="65833" b="2241"/>
          <a:stretch/>
        </p:blipFill>
        <p:spPr>
          <a:xfrm>
            <a:off x="6268189" y="2407167"/>
            <a:ext cx="2875811" cy="4450833"/>
          </a:xfrm>
          <a:prstGeom prst="rect">
            <a:avLst/>
          </a:prstGeom>
        </p:spPr>
      </p:pic>
    </p:spTree>
    <p:custDataLst>
      <p:tags r:id="rId1"/>
    </p:custDataLst>
    <p:extLst>
      <p:ext uri="{BB962C8B-B14F-4D97-AF65-F5344CB8AC3E}">
        <p14:creationId xmlns:p14="http://schemas.microsoft.com/office/powerpoint/2010/main" val="2418450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735463-B78A-214D-9DED-40ED2AE30EEB}"/>
              </a:ext>
            </a:extLst>
          </p:cNvPr>
          <p:cNvGrpSpPr/>
          <p:nvPr/>
        </p:nvGrpSpPr>
        <p:grpSpPr>
          <a:xfrm>
            <a:off x="-340696" y="-151965"/>
            <a:ext cx="4934346" cy="7323925"/>
            <a:chOff x="4514952" y="90980"/>
            <a:chExt cx="4934346" cy="7323925"/>
          </a:xfrm>
        </p:grpSpPr>
        <p:pic>
          <p:nvPicPr>
            <p:cNvPr id="14" name="Picture 13">
              <a:extLst>
                <a:ext uri="{FF2B5EF4-FFF2-40B4-BE49-F238E27FC236}">
                  <a16:creationId xmlns:a16="http://schemas.microsoft.com/office/drawing/2014/main" id="{402CC4F1-FDDA-B447-8A71-EBC3C45F22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779448" y="90980"/>
              <a:ext cx="4669850" cy="7323925"/>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1E67D5F-38E5-3E4E-AD39-EB7D9492FCC6}"/>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6" name="Group 15">
            <a:extLst>
              <a:ext uri="{FF2B5EF4-FFF2-40B4-BE49-F238E27FC236}">
                <a16:creationId xmlns:a16="http://schemas.microsoft.com/office/drawing/2014/main" id="{5B8C0483-1539-BD4E-BDEF-F9981BFB8354}"/>
              </a:ext>
            </a:extLst>
          </p:cNvPr>
          <p:cNvGrpSpPr/>
          <p:nvPr/>
        </p:nvGrpSpPr>
        <p:grpSpPr>
          <a:xfrm>
            <a:off x="4560276" y="-75842"/>
            <a:ext cx="4614849" cy="7017380"/>
            <a:chOff x="4571999" y="-4689"/>
            <a:chExt cx="4614849" cy="7017380"/>
          </a:xfrm>
        </p:grpSpPr>
        <p:pic>
          <p:nvPicPr>
            <p:cNvPr id="17" name="Picture 5">
              <a:extLst>
                <a:ext uri="{FF2B5EF4-FFF2-40B4-BE49-F238E27FC236}">
                  <a16:creationId xmlns:a16="http://schemas.microsoft.com/office/drawing/2014/main" id="{5C219760-EA74-1745-BFC5-25FE5DFE7F2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1999" y="-4689"/>
              <a:ext cx="4614849" cy="70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http://upload.wikimedia.org/wikipedia/commons/thumb/d/d4/Fedor_Bronnikov_007.jpg/200px-Fedor_Bronnikov_007.jpg">
              <a:extLst>
                <a:ext uri="{FF2B5EF4-FFF2-40B4-BE49-F238E27FC236}">
                  <a16:creationId xmlns:a16="http://schemas.microsoft.com/office/drawing/2014/main" id="{710DFB45-7780-0F40-B4E8-B91EDD77177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03AC2B9-E89B-4E87-917C-E34CC3B09AA0}"/>
              </a:ext>
            </a:extLst>
          </p:cNvPr>
          <p:cNvSpPr txBox="1"/>
          <p:nvPr/>
        </p:nvSpPr>
        <p:spPr>
          <a:xfrm>
            <a:off x="2270736" y="1294076"/>
            <a:ext cx="455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16:19-31</a:t>
            </a:r>
          </a:p>
        </p:txBody>
      </p:sp>
      <p:sp>
        <p:nvSpPr>
          <p:cNvPr id="3" name="TextBox 2">
            <a:extLst>
              <a:ext uri="{FF2B5EF4-FFF2-40B4-BE49-F238E27FC236}">
                <a16:creationId xmlns:a16="http://schemas.microsoft.com/office/drawing/2014/main" id="{AE782D3D-C953-4298-B8DE-1DBD941B2494}"/>
              </a:ext>
            </a:extLst>
          </p:cNvPr>
          <p:cNvSpPr txBox="1"/>
          <p:nvPr/>
        </p:nvSpPr>
        <p:spPr>
          <a:xfrm>
            <a:off x="-45072" y="524635"/>
            <a:ext cx="91890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Rich Man and Lazarus</a:t>
            </a:r>
          </a:p>
        </p:txBody>
      </p:sp>
      <p:sp>
        <p:nvSpPr>
          <p:cNvPr id="6" name="Rectangle 5">
            <a:extLst>
              <a:ext uri="{FF2B5EF4-FFF2-40B4-BE49-F238E27FC236}">
                <a16:creationId xmlns:a16="http://schemas.microsoft.com/office/drawing/2014/main" id="{E229DCDF-F538-884A-8B2C-9E94527AD5FF}"/>
              </a:ext>
            </a:extLst>
          </p:cNvPr>
          <p:cNvSpPr>
            <a:spLocks noChangeArrowheads="1"/>
          </p:cNvSpPr>
          <p:nvPr/>
        </p:nvSpPr>
        <p:spPr bwMode="auto">
          <a:xfrm>
            <a:off x="23811" y="6108879"/>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576712695"/>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50F42E-C9D7-44CE-AFDC-A1DF56C38D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257" y="168979"/>
            <a:ext cx="8843319" cy="6463216"/>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D815B163-E824-4F0D-AFDF-27A2683B463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8" b="98435" l="10724" r="99304">
                        <a14:foregroundMark x1="46797" y1="31812" x2="42061" y2="98435"/>
                        <a14:foregroundMark x1="80641" y1="32725" x2="88301" y2="92568"/>
                        <a14:foregroundMark x1="88301" y1="92568" x2="88301" y2="92568"/>
                        <a14:foregroundMark x1="94011" y1="35463" x2="99443" y2="88657"/>
                        <a14:foregroundMark x1="99443" y1="88657" x2="98329" y2="94394"/>
                        <a14:foregroundMark x1="74513" y1="41721" x2="60724" y2="71578"/>
                        <a14:foregroundMark x1="81198" y1="12256" x2="80223" y2="38983"/>
                        <a14:foregroundMark x1="49164" y1="22947" x2="45404" y2="37158"/>
                        <a14:foregroundMark x1="40669" y1="19817" x2="44011" y2="32725"/>
                        <a14:foregroundMark x1="43036" y1="20209" x2="52507" y2="23338"/>
                        <a14:foregroundMark x1="76462" y1="11734" x2="84958" y2="13168"/>
                        <a14:foregroundMark x1="85515" y1="12256" x2="75487" y2="10430"/>
                        <a14:foregroundMark x1="80223" y1="10821" x2="85515" y2="11343"/>
                        <a14:foregroundMark x1="74513" y1="21643" x2="77855" y2="30508"/>
                        <a14:foregroundMark x1="73955" y1="20730" x2="79805" y2="31030"/>
                        <a14:foregroundMark x1="73259" y1="19166" x2="73538" y2="23598"/>
                        <a14:foregroundMark x1="84262" y1="10561" x2="81198" y2="9909"/>
                        <a14:foregroundMark x1="26602" y1="82920" x2="27298" y2="88005"/>
                        <a14:backgroundMark x1="33426" y1="33638" x2="22981" y2="47979"/>
                        <a14:backgroundMark x1="22981" y1="47979" x2="18663" y2="63103"/>
                        <a14:backgroundMark x1="18663" y1="63103" x2="18663" y2="63103"/>
                        <a14:backgroundMark x1="22563" y1="79140" x2="25348" y2="83051"/>
                        <a14:backgroundMark x1="25348" y1="76010" x2="25348" y2="77445"/>
                        <a14:backgroundMark x1="37744" y1="35463" x2="27716" y2="24250"/>
                        <a14:backgroundMark x1="54875" y1="31030" x2="62535" y2="42112"/>
                        <a14:backgroundMark x1="64485" y1="26467" x2="61560" y2="34029"/>
                        <a14:backgroundMark x1="71031" y1="22425" x2="69220" y2="27901"/>
                        <a14:backgroundMark x1="93036" y1="29205" x2="91643" y2="21643"/>
                        <a14:backgroundMark x1="20613" y1="82790" x2="19220" y2="98827"/>
                        <a14:backgroundMark x1="19220" y1="98827" x2="19220" y2="98827"/>
                        <a14:backgroundMark x1="51950" y1="34550" x2="57382" y2="34550"/>
                        <a14:backgroundMark x1="25348" y1="77314" x2="25070" y2="80052"/>
                        <a14:backgroundMark x1="71309" y1="27119" x2="71309" y2="28031"/>
                      </a14:backgroundRemoval>
                    </a14:imgEffect>
                  </a14:imgLayer>
                </a14:imgProps>
              </a:ext>
              <a:ext uri="{28A0092B-C50C-407E-A947-70E740481C1C}">
                <a14:useLocalDpi xmlns:a14="http://schemas.microsoft.com/office/drawing/2010/main"/>
              </a:ext>
            </a:extLst>
          </a:blip>
          <a:srcRect b="-178"/>
          <a:stretch/>
        </p:blipFill>
        <p:spPr>
          <a:xfrm>
            <a:off x="3124201" y="392978"/>
            <a:ext cx="5867400" cy="6272199"/>
          </a:xfrm>
          <a:prstGeom prst="rect">
            <a:avLst/>
          </a:prstGeom>
        </p:spPr>
      </p:pic>
      <p:sp>
        <p:nvSpPr>
          <p:cNvPr id="6" name="TextBox 5"/>
          <p:cNvSpPr txBox="1"/>
          <p:nvPr/>
        </p:nvSpPr>
        <p:spPr>
          <a:xfrm>
            <a:off x="2914649" y="712625"/>
            <a:ext cx="3314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sym typeface="Wingdings"/>
              </a:rPr>
              <a:t>(Luke 16)</a:t>
            </a:r>
            <a:endPar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1394" y="222680"/>
            <a:ext cx="876299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JESUS’ TEACHING ON MAMMON</a:t>
            </a:r>
          </a:p>
        </p:txBody>
      </p:sp>
      <p:sp>
        <p:nvSpPr>
          <p:cNvPr id="10" name="TextBox 9">
            <a:extLst>
              <a:ext uri="{FF2B5EF4-FFF2-40B4-BE49-F238E27FC236}">
                <a16:creationId xmlns:a16="http://schemas.microsoft.com/office/drawing/2014/main" id="{12BB1615-79E8-48DC-A888-030D859DBA8B}"/>
              </a:ext>
            </a:extLst>
          </p:cNvPr>
          <p:cNvSpPr txBox="1"/>
          <p:nvPr/>
        </p:nvSpPr>
        <p:spPr>
          <a:xfrm>
            <a:off x="157548" y="47244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Shrewd Steward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F68BBAC0-3ABD-4E2A-B3BB-20EC8B6B516B}"/>
              </a:ext>
            </a:extLst>
          </p:cNvPr>
          <p:cNvSpPr txBox="1"/>
          <p:nvPr/>
        </p:nvSpPr>
        <p:spPr>
          <a:xfrm>
            <a:off x="4784739" y="474345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Rich Man/Lazarus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5" name="Group 4">
            <a:extLst>
              <a:ext uri="{FF2B5EF4-FFF2-40B4-BE49-F238E27FC236}">
                <a16:creationId xmlns:a16="http://schemas.microsoft.com/office/drawing/2014/main" id="{77A606ED-392F-43AA-BB92-60887EBF6085}"/>
              </a:ext>
            </a:extLst>
          </p:cNvPr>
          <p:cNvGrpSpPr/>
          <p:nvPr/>
        </p:nvGrpSpPr>
        <p:grpSpPr>
          <a:xfrm>
            <a:off x="184424" y="5267980"/>
            <a:ext cx="4109652" cy="1042991"/>
            <a:chOff x="184424" y="5267980"/>
            <a:chExt cx="4109652" cy="1042991"/>
          </a:xfrm>
        </p:grpSpPr>
        <p:sp>
          <p:nvSpPr>
            <p:cNvPr id="12" name="TextBox 11">
              <a:extLst>
                <a:ext uri="{FF2B5EF4-FFF2-40B4-BE49-F238E27FC236}">
                  <a16:creationId xmlns:a16="http://schemas.microsoft.com/office/drawing/2014/main" id="{D7FFB337-FEFF-49AD-A3CA-EE422227EB85}"/>
                </a:ext>
              </a:extLst>
            </p:cNvPr>
            <p:cNvSpPr txBox="1"/>
            <p:nvPr/>
          </p:nvSpPr>
          <p:spPr>
            <a:xfrm>
              <a:off x="184424" y="5787751"/>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Future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4" name="Arrow: Down 3">
              <a:extLst>
                <a:ext uri="{FF2B5EF4-FFF2-40B4-BE49-F238E27FC236}">
                  <a16:creationId xmlns:a16="http://schemas.microsoft.com/office/drawing/2014/main" id="{E2263399-09BC-44D5-BEB3-DFB9EE2D49CD}"/>
                </a:ext>
              </a:extLst>
            </p:cNvPr>
            <p:cNvSpPr/>
            <p:nvPr/>
          </p:nvSpPr>
          <p:spPr>
            <a:xfrm>
              <a:off x="2059359" y="526798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grpSp>
        <p:nvGrpSpPr>
          <p:cNvPr id="8" name="Group 7">
            <a:extLst>
              <a:ext uri="{FF2B5EF4-FFF2-40B4-BE49-F238E27FC236}">
                <a16:creationId xmlns:a16="http://schemas.microsoft.com/office/drawing/2014/main" id="{4DDB4513-B194-4717-8E2D-9DEC8A38506F}"/>
              </a:ext>
            </a:extLst>
          </p:cNvPr>
          <p:cNvGrpSpPr/>
          <p:nvPr/>
        </p:nvGrpSpPr>
        <p:grpSpPr>
          <a:xfrm>
            <a:off x="4860634" y="5278160"/>
            <a:ext cx="4109652" cy="1036260"/>
            <a:chOff x="4860634" y="5278160"/>
            <a:chExt cx="4109652" cy="1036260"/>
          </a:xfrm>
        </p:grpSpPr>
        <p:sp>
          <p:nvSpPr>
            <p:cNvPr id="14" name="TextBox 13">
              <a:extLst>
                <a:ext uri="{FF2B5EF4-FFF2-40B4-BE49-F238E27FC236}">
                  <a16:creationId xmlns:a16="http://schemas.microsoft.com/office/drawing/2014/main" id="{2E75D7E9-B364-4AA3-9675-337F1EA36CA7}"/>
                </a:ext>
              </a:extLst>
            </p:cNvPr>
            <p:cNvSpPr txBox="1"/>
            <p:nvPr/>
          </p:nvSpPr>
          <p:spPr>
            <a:xfrm>
              <a:off x="4860634" y="57912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Here &amp; now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15" name="Arrow: Down 14">
              <a:extLst>
                <a:ext uri="{FF2B5EF4-FFF2-40B4-BE49-F238E27FC236}">
                  <a16:creationId xmlns:a16="http://schemas.microsoft.com/office/drawing/2014/main" id="{32D5ED6C-A0D9-4CFE-952D-227C7A2F2006}"/>
                </a:ext>
              </a:extLst>
            </p:cNvPr>
            <p:cNvSpPr/>
            <p:nvPr/>
          </p:nvSpPr>
          <p:spPr>
            <a:xfrm>
              <a:off x="6601804" y="527816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53007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2000" fill="hold"/>
                                        <p:tgtEl>
                                          <p:spTgt spid="19"/>
                                        </p:tgtEl>
                                        <p:attrNameLst>
                                          <p:attrName>ppt_x</p:attrName>
                                        </p:attrNameLst>
                                      </p:cBhvr>
                                      <p:tavLst>
                                        <p:tav tm="0">
                                          <p:val>
                                            <p:strVal val="1+#ppt_w/2"/>
                                          </p:val>
                                        </p:tav>
                                        <p:tav tm="100000">
                                          <p:val>
                                            <p:strVal val="#ppt_x"/>
                                          </p:val>
                                        </p:tav>
                                      </p:tavLst>
                                    </p:anim>
                                    <p:anim calcmode="lin" valueType="num">
                                      <p:cBhvr additive="base">
                                        <p:cTn id="19"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3389A0-C2C7-4AFA-91F5-6E42D13012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2680"/>
            <a:ext cx="8823192" cy="641264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4650" y="861935"/>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sym typeface="Wingdings"/>
              </a:rPr>
              <a:t>Luke 16:13-15</a:t>
            </a:r>
            <a:endPar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3353" y="304800"/>
            <a:ext cx="8762997"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9050" cmpd="sng">
                  <a:solidFill>
                    <a:srgbClr val="5C2C04"/>
                  </a:solidFill>
                  <a:prstDash val="solid"/>
                </a:ln>
                <a:solidFill>
                  <a:prstClr val="white"/>
                </a:solidFill>
                <a:effectLst/>
                <a:uLnTx/>
                <a:uFillTx/>
                <a:latin typeface="Comic Sans MS" panose="030F0702030302020204" pitchFamily="66" charset="0"/>
                <a:ea typeface="+mn-ea"/>
                <a:cs typeface="+mn-cs"/>
              </a:rPr>
              <a:t>THE CONTEXT OF THE PARABLE</a:t>
            </a:r>
          </a:p>
        </p:txBody>
      </p:sp>
      <p:sp>
        <p:nvSpPr>
          <p:cNvPr id="29" name="TextBox 28">
            <a:extLst>
              <a:ext uri="{FF2B5EF4-FFF2-40B4-BE49-F238E27FC236}">
                <a16:creationId xmlns:a16="http://schemas.microsoft.com/office/drawing/2014/main" id="{248C4EC5-A850-4AF1-A3E6-D85F416F87E2}"/>
              </a:ext>
            </a:extLst>
          </p:cNvPr>
          <p:cNvSpPr txBox="1"/>
          <p:nvPr/>
        </p:nvSpPr>
        <p:spPr>
          <a:xfrm>
            <a:off x="397002" y="5053905"/>
            <a:ext cx="8499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sym typeface="Wingdings"/>
              </a:rPr>
              <a:t>The Issue: Is wealth a sign of God’s acceptance and poverty a sign of His rejection?</a:t>
            </a:r>
            <a:endPar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114300" y="829407"/>
            <a:ext cx="2705100" cy="2714508"/>
            <a:chOff x="3295650" y="3124200"/>
            <a:chExt cx="2857500" cy="2714508"/>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743200" cy="2714508"/>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295650" y="3940845"/>
              <a:ext cx="2857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Matthew</a:t>
              </a:r>
              <a:b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b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19:23-25</a:t>
              </a:r>
              <a:endPar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grpSp>
      <p:pic>
        <p:nvPicPr>
          <p:cNvPr id="3" name="Picture 2">
            <a:extLst>
              <a:ext uri="{FF2B5EF4-FFF2-40B4-BE49-F238E27FC236}">
                <a16:creationId xmlns:a16="http://schemas.microsoft.com/office/drawing/2014/main" id="{C86E2A2A-BA33-4A01-A664-4DE70DBE451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517" b="98897" l="2000" r="99400">
                        <a14:foregroundMark x1="81400" y1="85793" x2="83200" y2="99172"/>
                        <a14:foregroundMark x1="70300" y1="15724" x2="72600" y2="24690"/>
                        <a14:foregroundMark x1="91500" y1="40000" x2="94300" y2="41241"/>
                        <a14:foregroundMark x1="5700" y1="72414" x2="2000" y2="71862"/>
                        <a14:foregroundMark x1="98000" y1="45655" x2="99400" y2="45655"/>
                        <a14:foregroundMark x1="72200" y1="20276" x2="74900" y2="36828"/>
                        <a14:foregroundMark x1="72169" y1="20677" x2="74898" y2="36090"/>
                        <a14:foregroundMark x1="72715" y1="20113" x2="73533" y2="32143"/>
                        <a14:foregroundMark x1="73124" y1="21992" x2="74898" y2="39850"/>
                        <a14:foregroundMark x1="75853" y1="40414" x2="76398" y2="51880"/>
                        <a14:foregroundMark x1="76808" y1="46805" x2="76398" y2="42481"/>
                        <a14:foregroundMark x1="67121" y1="18233" x2="67121" y2="26504"/>
                        <a14:foregroundMark x1="65757" y1="18233" x2="68486" y2="28383"/>
                        <a14:foregroundMark x1="66166" y1="15038" x2="68486" y2="23308"/>
                        <a14:foregroundMark x1="68895" y1="36090" x2="73533" y2="55075"/>
                        <a14:foregroundMark x1="77217" y1="50000" x2="78172" y2="61466"/>
                        <a14:foregroundMark x1="69850" y1="35338" x2="73533" y2="57331"/>
                        <a14:foregroundMark x1="73533" y1="57331" x2="74079" y2="58271"/>
                      </a14:backgroundRemoval>
                    </a14:imgEffect>
                  </a14:imgLayer>
                </a14:imgProps>
              </a:ext>
              <a:ext uri="{28A0092B-C50C-407E-A947-70E740481C1C}">
                <a14:useLocalDpi xmlns:a14="http://schemas.microsoft.com/office/drawing/2010/main"/>
              </a:ext>
            </a:extLst>
          </a:blip>
          <a:srcRect l="22500"/>
          <a:stretch/>
        </p:blipFill>
        <p:spPr>
          <a:xfrm>
            <a:off x="-304800" y="4648200"/>
            <a:ext cx="2362200" cy="2209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02907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52402" y="171922"/>
            <a:ext cx="8839196" cy="65717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414093" y="965775"/>
            <a:ext cx="4698751" cy="6044625"/>
          </a:xfrm>
          <a:prstGeom prst="ellipse">
            <a:avLst/>
          </a:prstGeom>
          <a:ln>
            <a:noFill/>
          </a:ln>
          <a:effectLst>
            <a:softEdge rad="635000"/>
          </a:effectLst>
        </p:spPr>
      </p:pic>
      <p:sp>
        <p:nvSpPr>
          <p:cNvPr id="5" name="TextBox 4"/>
          <p:cNvSpPr txBox="1"/>
          <p:nvPr/>
        </p:nvSpPr>
        <p:spPr>
          <a:xfrm>
            <a:off x="381000" y="1217635"/>
            <a:ext cx="5867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extremely wealthy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6" name="TextBox 5"/>
          <p:cNvSpPr txBox="1"/>
          <p:nvPr/>
        </p:nvSpPr>
        <p:spPr>
          <a:xfrm>
            <a:off x="381000" y="1751035"/>
            <a:ext cx="449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dressed as royalty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7" name="TextBox 6"/>
          <p:cNvSpPr txBox="1"/>
          <p:nvPr/>
        </p:nvSpPr>
        <p:spPr>
          <a:xfrm>
            <a:off x="381000" y="2284435"/>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feasted sumptuously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every day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p:cNvSpPr txBox="1"/>
          <p:nvPr/>
        </p:nvSpPr>
        <p:spPr>
          <a:xfrm>
            <a:off x="381000" y="324151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lived in a gated mansion</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9" name="TextBox 8"/>
          <p:cNvSpPr txBox="1"/>
          <p:nvPr/>
        </p:nvSpPr>
        <p:spPr>
          <a:xfrm>
            <a:off x="379828" y="4343827"/>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knew Lazarus but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he ignored his needs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0" name="TextBox 9"/>
          <p:cNvSpPr txBox="1"/>
          <p:nvPr/>
        </p:nvSpPr>
        <p:spPr>
          <a:xfrm>
            <a:off x="379828" y="5333947"/>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unnamed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DFBAF307-4017-4FDF-9377-A63ECE306A4E}"/>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504D">
                      <a:lumMod val="50000"/>
                    </a:srgbClr>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11" name="TextBox 10">
            <a:extLst>
              <a:ext uri="{FF2B5EF4-FFF2-40B4-BE49-F238E27FC236}">
                <a16:creationId xmlns:a16="http://schemas.microsoft.com/office/drawing/2014/main" id="{720D4BD7-E971-48DD-86E5-5CE110F509A8}"/>
              </a:ext>
            </a:extLst>
          </p:cNvPr>
          <p:cNvSpPr txBox="1"/>
          <p:nvPr/>
        </p:nvSpPr>
        <p:spPr>
          <a:xfrm>
            <a:off x="381000" y="3792673"/>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appeared to be religious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0460507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524839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617AD-F628-4697-8B9F-809D68453A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200025"/>
            <a:ext cx="8610600" cy="6457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41174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on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123</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14:25-35</a:t>
            </a:r>
          </a:p>
          <a:p>
            <a:pPr algn="ctr" defTabSz="914400" fontAlgn="base">
              <a:spcBef>
                <a:spcPct val="20000"/>
              </a:spcBef>
              <a:buClr>
                <a:srgbClr val="FFCC00"/>
              </a:buClr>
              <a:buSzPct val="70000"/>
            </a:pPr>
            <a:endParaRPr lang="en-US" sz="32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seeks disciples with Him as their highest priority, given Israel's rejection—not professing discipleship and later defecting</a:t>
            </a:r>
          </a:p>
        </p:txBody>
      </p:sp>
    </p:spTree>
    <p:extLst>
      <p:ext uri="{BB962C8B-B14F-4D97-AF65-F5344CB8AC3E}">
        <p14:creationId xmlns:p14="http://schemas.microsoft.com/office/powerpoint/2010/main" val="10929196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78F58C79-502F-42A2-BBB8-2ED5D77435DF}"/>
              </a:ext>
            </a:extLst>
          </p:cNvPr>
          <p:cNvSpPr txBox="1"/>
          <p:nvPr/>
        </p:nvSpPr>
        <p:spPr>
          <a:xfrm>
            <a:off x="367964" y="4107038"/>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Wild dogs licked his wounds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262768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98953F-933A-40A2-8DE5-55423297F454}"/>
              </a:ext>
            </a:extLst>
          </p:cNvPr>
          <p:cNvGrpSpPr/>
          <p:nvPr/>
        </p:nvGrpSpPr>
        <p:grpSpPr>
          <a:xfrm>
            <a:off x="-140819" y="219311"/>
            <a:ext cx="4698751" cy="6486289"/>
            <a:chOff x="4514952" y="248122"/>
            <a:chExt cx="4698751" cy="6486289"/>
          </a:xfrm>
        </p:grpSpPr>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857994" y="248122"/>
              <a:ext cx="4135760" cy="6486289"/>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4" name="Group 13">
            <a:extLst>
              <a:ext uri="{FF2B5EF4-FFF2-40B4-BE49-F238E27FC236}">
                <a16:creationId xmlns:a16="http://schemas.microsoft.com/office/drawing/2014/main" id="{68C49201-3428-4A10-BAC5-B8CC50E25397}"/>
              </a:ext>
            </a:extLst>
          </p:cNvPr>
          <p:cNvGrpSpPr/>
          <p:nvPr/>
        </p:nvGrpSpPr>
        <p:grpSpPr>
          <a:xfrm>
            <a:off x="4560277" y="68914"/>
            <a:ext cx="4381500" cy="6662547"/>
            <a:chOff x="4572000" y="140067"/>
            <a:chExt cx="4381500" cy="6662547"/>
          </a:xfrm>
        </p:grpSpPr>
        <p:pic>
          <p:nvPicPr>
            <p:cNvPr id="15" name="Picture 5">
              <a:extLst>
                <a:ext uri="{FF2B5EF4-FFF2-40B4-BE49-F238E27FC236}">
                  <a16:creationId xmlns:a16="http://schemas.microsoft.com/office/drawing/2014/main" id="{9738114A-F1CC-4EB9-A938-660843AD83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0" y="140067"/>
              <a:ext cx="43815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http://upload.wikimedia.org/wikipedia/commons/thumb/d/d4/Fedor_Bronnikov_007.jpg/200px-Fedor_Bronnikov_007.jpg">
              <a:extLst>
                <a:ext uri="{FF2B5EF4-FFF2-40B4-BE49-F238E27FC236}">
                  <a16:creationId xmlns:a16="http://schemas.microsoft.com/office/drawing/2014/main" id="{FB71992C-69AA-47F5-868E-1820C75AC5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10638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Ancient Roman Funeral">
            <a:extLst>
              <a:ext uri="{FF2B5EF4-FFF2-40B4-BE49-F238E27FC236}">
                <a16:creationId xmlns:a16="http://schemas.microsoft.com/office/drawing/2014/main" id="{67974C2D-DBFF-4D93-ACB1-931DAE1D65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5944" y="1574615"/>
            <a:ext cx="7044513" cy="5130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BF2E61-D174-43CD-BB59-BFA6B0EE270B}"/>
              </a:ext>
            </a:extLst>
          </p:cNvPr>
          <p:cNvSpPr txBox="1"/>
          <p:nvPr/>
        </p:nvSpPr>
        <p:spPr>
          <a:xfrm>
            <a:off x="398056" y="1097561"/>
            <a:ext cx="7620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died and was buried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(in splendor and pomp)</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765E13E5-ECDA-4C2D-8416-4879DA06E7C5}"/>
              </a:ext>
            </a:extLst>
          </p:cNvPr>
          <p:cNvSpPr txBox="1"/>
          <p:nvPr/>
        </p:nvSpPr>
        <p:spPr>
          <a:xfrm>
            <a:off x="838201" y="3810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2" name="Rectangle 1">
            <a:extLst>
              <a:ext uri="{FF2B5EF4-FFF2-40B4-BE49-F238E27FC236}">
                <a16:creationId xmlns:a16="http://schemas.microsoft.com/office/drawing/2014/main" id="{50370A96-900D-4C5E-86BC-F64F157F4A2A}"/>
              </a:ext>
            </a:extLst>
          </p:cNvPr>
          <p:cNvSpPr/>
          <p:nvPr/>
        </p:nvSpPr>
        <p:spPr>
          <a:xfrm>
            <a:off x="152400" y="152400"/>
            <a:ext cx="8839200" cy="65532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1621494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67D0997C-D736-4283-B9F9-F55FFDC377FA}"/>
              </a:ext>
            </a:extLst>
          </p:cNvPr>
          <p:cNvSpPr txBox="1"/>
          <p:nvPr/>
        </p:nvSpPr>
        <p:spPr>
          <a:xfrm>
            <a:off x="228599" y="1176385"/>
            <a:ext cx="7086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died and was not even buried</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00B0827D-94BE-4FB0-881D-7492E7220162}"/>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4F81BD">
                    <a:lumMod val="50000"/>
                  </a:srgbClr>
                </a:solidFill>
                <a:effectLst>
                  <a:glow rad="228600">
                    <a:srgbClr val="EEECE1">
                      <a:alpha val="40000"/>
                    </a:srgbClr>
                  </a:glow>
                </a:effectLst>
                <a:uLnTx/>
                <a:uFillTx/>
                <a:latin typeface="Comic Sans MS" panose="030F0702030302020204" pitchFamily="66" charset="0"/>
                <a:ea typeface="+mn-ea"/>
                <a:cs typeface="+mn-cs"/>
              </a:rPr>
              <a:t>LAZARUS</a:t>
            </a: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 y="1410699"/>
            <a:ext cx="7239000" cy="5890085"/>
          </a:xfrm>
          <a:prstGeom prst="rect">
            <a:avLst/>
          </a:prstGeom>
          <a:effectLst>
            <a:glow>
              <a:schemeClr val="accent1">
                <a:alpha val="0"/>
              </a:schemeClr>
            </a:glow>
            <a:softEdge rad="1270000"/>
          </a:effectLst>
        </p:spPr>
      </p:pic>
      <p:sp>
        <p:nvSpPr>
          <p:cNvPr id="6" name="TextBox 5">
            <a:extLst>
              <a:ext uri="{FF2B5EF4-FFF2-40B4-BE49-F238E27FC236}">
                <a16:creationId xmlns:a16="http://schemas.microsoft.com/office/drawing/2014/main" id="{0A75E0D4-E4A4-453E-BBFA-53D75203B5E5}"/>
              </a:ext>
            </a:extLst>
          </p:cNvPr>
          <p:cNvSpPr txBox="1"/>
          <p:nvPr/>
        </p:nvSpPr>
        <p:spPr>
          <a:xfrm>
            <a:off x="7467600" y="6396698"/>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Tree>
    <p:custDataLst>
      <p:tags r:id="rId1"/>
    </p:custDataLst>
    <p:extLst>
      <p:ext uri="{BB962C8B-B14F-4D97-AF65-F5344CB8AC3E}">
        <p14:creationId xmlns:p14="http://schemas.microsoft.com/office/powerpoint/2010/main" val="2921419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280BDF12-AF65-4CA9-9816-920C0013CE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004078-0D2D-495B-9C77-5E33BF99EFBE}"/>
              </a:ext>
            </a:extLst>
          </p:cNvPr>
          <p:cNvSpPr txBox="1"/>
          <p:nvPr/>
        </p:nvSpPr>
        <p:spPr>
          <a:xfrm>
            <a:off x="457200" y="4107240"/>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B7F976DE-0288-475C-A55C-904BCD48656A}"/>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grpSp>
        <p:nvGrpSpPr>
          <p:cNvPr id="10" name="Group 9">
            <a:extLst>
              <a:ext uri="{FF2B5EF4-FFF2-40B4-BE49-F238E27FC236}">
                <a16:creationId xmlns:a16="http://schemas.microsoft.com/office/drawing/2014/main" id="{84DE3B21-76BC-4A32-A608-E57935AB4292}"/>
              </a:ext>
            </a:extLst>
          </p:cNvPr>
          <p:cNvGrpSpPr/>
          <p:nvPr/>
        </p:nvGrpSpPr>
        <p:grpSpPr>
          <a:xfrm>
            <a:off x="5270312" y="395585"/>
            <a:ext cx="3733800" cy="4191001"/>
            <a:chOff x="3236083" y="2839928"/>
            <a:chExt cx="2859564" cy="3126988"/>
          </a:xfrm>
        </p:grpSpPr>
        <p:sp>
          <p:nvSpPr>
            <p:cNvPr id="11" name="Explosion: 8 Points 10">
              <a:extLst>
                <a:ext uri="{FF2B5EF4-FFF2-40B4-BE49-F238E27FC236}">
                  <a16:creationId xmlns:a16="http://schemas.microsoft.com/office/drawing/2014/main" id="{C881F6F1-12E2-4704-A7FB-DB23937EADBF}"/>
                </a:ext>
              </a:extLst>
            </p:cNvPr>
            <p:cNvSpPr/>
            <p:nvPr/>
          </p:nvSpPr>
          <p:spPr>
            <a:xfrm>
              <a:off x="3236083" y="2839928"/>
              <a:ext cx="2859564" cy="3126988"/>
            </a:xfrm>
            <a:prstGeom prst="irregularSeal1">
              <a:avLst/>
            </a:prstGeom>
            <a:gradFill flip="none" rotWithShape="1">
              <a:gsLst>
                <a:gs pos="7000">
                  <a:schemeClr val="accent6">
                    <a:lumMod val="0"/>
                    <a:lumOff val="100000"/>
                  </a:schemeClr>
                </a:gs>
                <a:gs pos="62000">
                  <a:schemeClr val="accent6">
                    <a:lumMod val="100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6A299-B7F7-4FED-81A0-0E75F452A7C3}"/>
                </a:ext>
              </a:extLst>
            </p:cNvPr>
            <p:cNvSpPr txBox="1"/>
            <p:nvPr/>
          </p:nvSpPr>
          <p:spPr>
            <a:xfrm>
              <a:off x="3644592" y="3681861"/>
              <a:ext cx="2073768"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sym typeface="Wingdings"/>
                </a:rPr>
                <a:t>Riches did NOT indicate God’s acceptance</a:t>
              </a:r>
              <a:endPar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14305149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C3FD25B7-A1FF-4AB5-9C45-A8B4EBC296EE}"/>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(Bliss)</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3" name="TextBox 2"/>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grpSp>
        <p:nvGrpSpPr>
          <p:cNvPr id="6" name="Group 5">
            <a:extLst>
              <a:ext uri="{FF2B5EF4-FFF2-40B4-BE49-F238E27FC236}">
                <a16:creationId xmlns:a16="http://schemas.microsoft.com/office/drawing/2014/main" id="{F24229AB-29A6-4CD9-8DCB-AF3C615B5407}"/>
              </a:ext>
            </a:extLst>
          </p:cNvPr>
          <p:cNvGrpSpPr/>
          <p:nvPr/>
        </p:nvGrpSpPr>
        <p:grpSpPr>
          <a:xfrm>
            <a:off x="5505450" y="428442"/>
            <a:ext cx="3486150" cy="3758625"/>
            <a:chOff x="3425748" y="3162532"/>
            <a:chExt cx="2669899" cy="2804384"/>
          </a:xfrm>
        </p:grpSpPr>
        <p:sp>
          <p:nvSpPr>
            <p:cNvPr id="7" name="Explosion: 8 Points 6">
              <a:extLst>
                <a:ext uri="{FF2B5EF4-FFF2-40B4-BE49-F238E27FC236}">
                  <a16:creationId xmlns:a16="http://schemas.microsoft.com/office/drawing/2014/main" id="{4A7129AA-DB12-496E-8FB0-61F2E148F978}"/>
                </a:ext>
              </a:extLst>
            </p:cNvPr>
            <p:cNvSpPr/>
            <p:nvPr/>
          </p:nvSpPr>
          <p:spPr>
            <a:xfrm>
              <a:off x="3425748" y="3162532"/>
              <a:ext cx="2669899" cy="2804384"/>
            </a:xfrm>
            <a:prstGeom prst="irregularSeal1">
              <a:avLst/>
            </a:prstGeom>
            <a:gradFill flip="none" rotWithShape="1">
              <a:gsLst>
                <a:gs pos="7000">
                  <a:schemeClr val="accent6">
                    <a:lumMod val="0"/>
                    <a:lumOff val="100000"/>
                  </a:schemeClr>
                </a:gs>
                <a:gs pos="62000">
                  <a:srgbClr val="FFC000"/>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ADD3FD-A0C8-4565-B472-3E17B4294126}"/>
                </a:ext>
              </a:extLst>
            </p:cNvPr>
            <p:cNvSpPr txBox="1"/>
            <p:nvPr/>
          </p:nvSpPr>
          <p:spPr>
            <a:xfrm>
              <a:off x="3834257" y="3958493"/>
              <a:ext cx="1794522"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a:rPr>
                <a:t>Poverty did not indicate God’s rejection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734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D3203364-1AFA-4D32-BFB5-8F97355E7E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E0A84C-0899-43FA-B8C6-4CFD2ACBD187}"/>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2" name="TextBox 11">
            <a:extLst>
              <a:ext uri="{FF2B5EF4-FFF2-40B4-BE49-F238E27FC236}">
                <a16:creationId xmlns:a16="http://schemas.microsoft.com/office/drawing/2014/main" id="{890DB439-EFE2-48CE-8BE4-D1ED7CE86844}"/>
              </a:ext>
            </a:extLst>
          </p:cNvPr>
          <p:cNvSpPr txBox="1"/>
          <p:nvPr/>
        </p:nvSpPr>
        <p:spPr>
          <a:xfrm>
            <a:off x="457200" y="410724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54FB0BEE-E294-48CA-8C16-9137FA81BA44}"/>
              </a:ext>
            </a:extLst>
          </p:cNvPr>
          <p:cNvSpPr txBox="1"/>
          <p:nvPr/>
        </p:nvSpPr>
        <p:spPr>
          <a:xfrm>
            <a:off x="457200" y="464951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9926223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97310-C49F-43C5-B3F1-762218A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CDF09044-EFF8-40EE-9ED2-5DE46A381374}"/>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A836BCDB-8FAF-463C-A16F-33D1D19976AF}"/>
              </a:ext>
            </a:extLst>
          </p:cNvPr>
          <p:cNvSpPr txBox="1"/>
          <p:nvPr/>
        </p:nvSpPr>
        <p:spPr>
          <a:xfrm>
            <a:off x="376451" y="4640510"/>
            <a:ext cx="8583949"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AA73F268-93BB-4682-BAE3-1A43072FD113}"/>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944086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RxGoH11-4PuqpMv6hgLSBZbz424pD4Qp7-WgxKMNl3-Zq3J6E7Cw">
            <a:extLst>
              <a:ext uri="{FF2B5EF4-FFF2-40B4-BE49-F238E27FC236}">
                <a16:creationId xmlns:a16="http://schemas.microsoft.com/office/drawing/2014/main" id="{CF1E5515-3AC3-4FA5-94E4-95989FEFF4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C776E-828A-4511-AE18-4DDA64FEC814}"/>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6" name="TextBox 15">
            <a:extLst>
              <a:ext uri="{FF2B5EF4-FFF2-40B4-BE49-F238E27FC236}">
                <a16:creationId xmlns:a16="http://schemas.microsoft.com/office/drawing/2014/main" id="{55BF5308-67FA-45D4-BBD9-86CAE2C90D9A}"/>
              </a:ext>
            </a:extLst>
          </p:cNvPr>
          <p:cNvSpPr txBox="1"/>
          <p:nvPr/>
        </p:nvSpPr>
        <p:spPr>
          <a:xfrm>
            <a:off x="457200" y="410724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92EE5659-65EB-40A8-B812-C49245871746}"/>
              </a:ext>
            </a:extLst>
          </p:cNvPr>
          <p:cNvSpPr txBox="1"/>
          <p:nvPr/>
        </p:nvSpPr>
        <p:spPr>
          <a:xfrm>
            <a:off x="457200" y="464951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0F20769-F182-4920-B410-11086301D4A2}"/>
              </a:ext>
            </a:extLst>
          </p:cNvPr>
          <p:cNvSpPr txBox="1"/>
          <p:nvPr/>
        </p:nvSpPr>
        <p:spPr>
          <a:xfrm>
            <a:off x="457199" y="5191780"/>
            <a:ext cx="88758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C4159E17-43F8-4765-A5CC-E9FD74B4EC0C}"/>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636" b="90000" l="9951" r="89806">
                        <a14:foregroundMark x1="50243" y1="9636" x2="50243" y2="9636"/>
                      </a14:backgroundRemoval>
                    </a14:imgEffect>
                    <a14:imgEffect>
                      <a14:saturation sat="33000"/>
                    </a14:imgEffect>
                  </a14:imgLayer>
                </a14:imgProps>
              </a:ext>
              <a:ext uri="{28A0092B-C50C-407E-A947-70E740481C1C}">
                <a14:useLocalDpi xmlns:a14="http://schemas.microsoft.com/office/drawing/2010/main"/>
              </a:ext>
            </a:extLst>
          </a:blip>
          <a:stretch>
            <a:fillRect/>
          </a:stretch>
        </p:blipFill>
        <p:spPr>
          <a:xfrm>
            <a:off x="8229600" y="6200120"/>
            <a:ext cx="549893" cy="734080"/>
          </a:xfrm>
          <a:prstGeom prst="rect">
            <a:avLst/>
          </a:prstGeom>
        </p:spPr>
      </p:pic>
    </p:spTree>
    <p:custDataLst>
      <p:tags r:id="rId1"/>
    </p:custDataLst>
    <p:extLst>
      <p:ext uri="{BB962C8B-B14F-4D97-AF65-F5344CB8AC3E}">
        <p14:creationId xmlns:p14="http://schemas.microsoft.com/office/powerpoint/2010/main" val="4175950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4" presetClass="path" presetSubtype="0" accel="50000" decel="50000" fill="hold" nodeType="afterEffect">
                                  <p:stCondLst>
                                    <p:cond delay="0"/>
                                  </p:stCondLst>
                                  <p:childTnLst>
                                    <p:animMotion origin="layout" path="M -4.72222E-6 1.11111E-6 L 0.03195 -0.04005 C 0.03855 -0.04908 0.04879 -0.05394 0.05938 -0.05394 C 0.07136 -0.05394 0.08091 -0.04908 0.08768 -0.04005 L 0.11997 1.11111E-6 " pathEditMode="relative" rAng="0" ptsTypes="AAAAA">
                                      <p:cBhvr>
                                        <p:cTn id="16" dur="500" fill="hold"/>
                                        <p:tgtEl>
                                          <p:spTgt spid="3"/>
                                        </p:tgtEl>
                                        <p:attrNameLst>
                                          <p:attrName>ppt_x</p:attrName>
                                          <p:attrName>ppt_y</p:attrName>
                                        </p:attrNameLst>
                                      </p:cBhvr>
                                      <p:rCtr x="599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04BFD2CF-F474-4D6B-AC72-1CA3DBBA47A0}"/>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FC2974FD-9330-4D93-81E3-8B37C5889CF8}"/>
              </a:ext>
            </a:extLst>
          </p:cNvPr>
          <p:cNvSpPr txBox="1"/>
          <p:nvPr/>
        </p:nvSpPr>
        <p:spPr>
          <a:xfrm>
            <a:off x="376452"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A8EDB67-7BB6-48C4-8F3E-7703EF6B441A}"/>
              </a:ext>
            </a:extLst>
          </p:cNvPr>
          <p:cNvSpPr txBox="1"/>
          <p:nvPr/>
        </p:nvSpPr>
        <p:spPr>
          <a:xfrm>
            <a:off x="376452"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41251741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7EDDAC5-BA97-4E63-98F1-E25C60F97BE6}"/>
  <p:tag name="GENSWF_ADVANCE_TIME" val="93.995"/>
  <p:tag name="TIMING" val="|9.543"/>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6D1CBF5-1F14-433E-92FA-DC5261A31A35}"/>
  <p:tag name="GENSWF_ADVANCE_TIME" val="130.884"/>
  <p:tag name="TIMING" val="|4.078|2.165|4.666|7.483|15.479|7.178|16.04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8B43008-9922-4521-986B-3958ACE62E0E}"/>
  <p:tag name="GENSWF_ADVANCE_TIME" val="71.878"/>
  <p:tag name="TIMING" val="|54.46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C6C7F2F-657F-4093-A790-AD88BB1BB56C}"/>
  <p:tag name="GENSWF_ADVANCE_TIME" val="147.273"/>
  <p:tag name="TIMING" val="|103.773"/>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14F8D94-B96C-4087-B08E-426DB3E60B96}"/>
  <p:tag name="GENSWF_ADVANCE_TIME" val="85.77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50E5936-7741-481D-BF9C-9CFDD774647F}"/>
  <p:tag name="GENSWF_ADVANCE_TIME" val="212.495"/>
  <p:tag name="TIMING" val="|54.732|62.935|41.193|45.80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600C610-0A9A-461E-A3F6-41525E3070B2}"/>
  <p:tag name="GENSWF_ADVANCE_TIME" val="44.233"/>
  <p:tag name="TIMING" val="|2.573|11.316"/>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476638-D9A0-4A46-A5BF-63ADDD46E19A}"/>
  <p:tag name="GENSWF_ADVANCE_TIME" val="16.27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405F061-2EEA-42E2-A668-1136E6CE701D}"/>
  <p:tag name="GENSWF_ADVANCE_TIME" val="101.832"/>
  <p:tag name="TIMING" val="|49.303"/>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D5CA7AC-2018-439E-B41E-3884C1A7FE71}"/>
  <p:tag name="GENSWF_ADVANCE_TIME" val="20.604"/>
</p:tagLst>
</file>

<file path=ppt/tags/tag19.xml><?xml version="1.0" encoding="utf-8"?>
<p:tagLst xmlns:a="http://schemas.openxmlformats.org/drawingml/2006/main" xmlns:r="http://schemas.openxmlformats.org/officeDocument/2006/relationships" xmlns:p="http://schemas.openxmlformats.org/presentationml/2006/main">
  <p:tag name="ISPRING_SLIDE_ID_2" val="{E8C58108-C8F0-4F4C-81EC-293051253125}"/>
  <p:tag name="GENSWF_ADVANCE_TIME" val="146.713"/>
  <p:tag name="TIMING" val="|64.199|37.682|16.759"/>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03ABC33-E43C-414D-A263-5062D31FDCF5}"/>
  <p:tag name="GENSWF_ADVANCE_TIME" val="54.829"/>
  <p:tag name="TIMING" val="|2.426|7.688"/>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BD91654-ABF0-44F8-B53D-B5D197FD9F89}"/>
  <p:tag name="GENSWF_ADVANCE_TIME" val="453.878"/>
  <p:tag name="TIMING" val="|237.075|28.103|52.046|112.89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385056E0-CE9E-4619-8303-B239C484D28F}"/>
  <p:tag name="GENSWF_ADVANCE_TIME" val="233.477"/>
  <p:tag name="TIMING" val="|6.498|8.903|75.131|31.229|19.78|33.906|16.434"/>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6FB0F858-1DB8-430D-8FE5-2613EF696C39}"/>
  <p:tag name="GENSWF_ADVANCE_TIME" val="113.900"/>
  <p:tag name="TIMING" val="|1.511|37.922|23.781|30.999"/>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AF443BC-A26D-4126-A2AE-94622C1C87C7}"/>
  <p:tag name="GENSWF_ADVANCE_TIME" val="47.077"/>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EB72840-6A6B-4FA1-8A34-4132BDC781E5}"/>
  <p:tag name="GENSWF_ADVANCE_TIME" val="45.973"/>
  <p:tag name="TIMING" val="|14.687"/>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3E1A123E-3A42-4822-A527-CE40F9418DA1}"/>
  <p:tag name="GENSWF_ADVANCE_TIME" val="26.939"/>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759DB823-7E67-4576-8D33-D2E97224F873}"/>
  <p:tag name="GENSWF_ADVANCE_TIME" val="42.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D8D10F-CB06-4D37-BF2E-555985528929}"/>
  <p:tag name="GENSWF_ADVANCE_TIME" val="93.032"/>
  <p:tag name="TIMING" val="|45.578"/>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97C69816-2729-4D96-8B0F-C7909D1D6770}"/>
  <p:tag name="GENSWF_ADVANCE_TIME" val="137.103"/>
  <p:tag name="TIMING" val="|36.191"/>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E750A8B-7C2C-4631-A83F-907EA3B1FE91}"/>
  <p:tag name="GENSWF_ADVANCE_TIME" val="87.726"/>
  <p:tag name="TIMING" val="|77.608"/>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D0A7CF11-D17C-4BCC-9F9E-7689CB671219}"/>
  <p:tag name="GENSWF_ADVANCE_TIME" val="391.235"/>
  <p:tag name="TIMING" val="|130.624|20.038|45.671|146.105|18.497"/>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E95DEEA-A4C5-42E0-96B4-40B8AAF95A51}"/>
  <p:tag name="GENSWF_ADVANCE_TIME" val="41.414"/>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9BF4F269-761D-4246-A51F-39776449BEF6}"/>
  <p:tag name="GENSWF_ADVANCE_TIME" val="55.641"/>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4F252BD-F7CD-4009-98AD-BEB53A0DCD77}"/>
  <p:tag name="GENSWF_ADVANCE_TIME" val="131.235"/>
  <p:tag name="TIMING" val="|82.548"/>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4B83C69E-3FC5-4370-963B-9C87B4622D91}"/>
  <p:tag name="GENSWF_ADVANCE_TIME" val="30.154"/>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9904FEC7-96F4-442D-9EDE-A6CF0507D666}"/>
  <p:tag name="GENSWF_ADVANCE_TIME" val="9.292"/>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D011C3DB-AA3C-421B-B638-F0D5E639C690}"/>
  <p:tag name="GENSWF_ADVANCE_TIME" val="33.128"/>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38B7CCE-6F35-44ED-A575-AA6C16FA5EAC}"/>
  <p:tag name="GENSWF_ADVANCE_TIME" val="105.623"/>
  <p:tag name="TIMING" val="|5.106|55.186|22.783|9.123"/>
</p:tagLst>
</file>

<file path=ppt/tags/tag37.xml><?xml version="1.0" encoding="utf-8"?>
<p:tagLst xmlns:a="http://schemas.openxmlformats.org/drawingml/2006/main" xmlns:r="http://schemas.openxmlformats.org/officeDocument/2006/relationships" xmlns:p="http://schemas.openxmlformats.org/presentationml/2006/main">
  <p:tag name="ISPRING_SLIDE_ID_2" val="{66A99659-6AAE-4382-9402-57335436A6F4}"/>
  <p:tag name="GENSWF_ADVANCE_TIME" val="178.622"/>
  <p:tag name="TIMING" val="|6.011|53.233|10.988|20.296|43.191"/>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0DED5CD-A47B-43BA-8926-E56EB46E947F}"/>
  <p:tag name="GENSWF_ADVANCE_TIME" val="348.426"/>
  <p:tag name="TIMING" val="|10.471|16.842|19.268|24.611|63.743|42.725|15.826|62.139"/>
</p:tagLst>
</file>

<file path=ppt/tags/tag4.xml><?xml version="1.0" encoding="utf-8"?>
<p:tagLst xmlns:a="http://schemas.openxmlformats.org/drawingml/2006/main" xmlns:r="http://schemas.openxmlformats.org/officeDocument/2006/relationships" xmlns:p="http://schemas.openxmlformats.org/presentationml/2006/main">
  <p:tag name="ISPRING_SLIDE_ID_2" val="{DA902A8C-B37A-4E26-B362-20265007011F}"/>
  <p:tag name="GENSWF_ADVANCE_TIME" val="16.11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425C20F-5D34-44B6-B9F8-644533134588}"/>
  <p:tag name="GENSWF_ADVANCE_TIME" val="180.219"/>
  <p:tag name="TIMING" val="|14.924|11.16|4.247|33.796|94.88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E0D3B5E-8488-4D51-9167-0D9C36FAB87B}"/>
  <p:tag name="GENSWF_ADVANCE_TIME" val="228.767"/>
  <p:tag name="TIMING" val="|3.605|20.953|27.193|4.074|36.47"/>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DDC3C87-8B09-4C3B-8C24-BD425E06FEE6}"/>
  <p:tag name="GENSWF_ADVANCE_TIME" val="62.106"/>
  <p:tag name="TIMING" val="|25.595|21.2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93985FE7-22BE-4237-A908-B6D9CA6B313F}"/>
  <p:tag name="GENSWF_ADVANCE_TIME" val="259.359"/>
  <p:tag name="TIMING" val="|82.861|41.659|8.39|26.815|24.094"/>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B80DE8C-619B-4C70-93C3-93EFEFAB6C5E}"/>
  <p:tag name="GENSWF_ADVANCE_TIME" val="64.190"/>
  <p:tag name="TIMING" val="|11.189|5.598|6.495|3.359|8.04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8101</TotalTime>
  <Words>19987</Words>
  <Application>Microsoft Macintosh PowerPoint</Application>
  <PresentationFormat>On-screen Show (4:3)</PresentationFormat>
  <Paragraphs>1309</Paragraphs>
  <Slides>194</Slides>
  <Notes>177</Notes>
  <HiddenSlides>0</HiddenSlides>
  <MMClips>0</MMClips>
  <ScaleCrop>false</ScaleCrop>
  <HeadingPairs>
    <vt:vector size="6" baseType="variant">
      <vt:variant>
        <vt:lpstr>Fonts Used</vt:lpstr>
      </vt:variant>
      <vt:variant>
        <vt:i4>18</vt:i4>
      </vt:variant>
      <vt:variant>
        <vt:lpstr>Theme</vt:lpstr>
      </vt:variant>
      <vt:variant>
        <vt:i4>27</vt:i4>
      </vt:variant>
      <vt:variant>
        <vt:lpstr>Slide Titles</vt:lpstr>
      </vt:variant>
      <vt:variant>
        <vt:i4>194</vt:i4>
      </vt:variant>
    </vt:vector>
  </HeadingPairs>
  <TitlesOfParts>
    <vt:vector size="239" baseType="lpstr">
      <vt:lpstr>Aramis Italic</vt:lpstr>
      <vt:lpstr>BONES</vt:lpstr>
      <vt:lpstr>ＭＳ Ｐゴシック</vt:lpstr>
      <vt:lpstr>ＭＳ Ｐゴシック</vt:lpstr>
      <vt:lpstr>Osaka</vt:lpstr>
      <vt:lpstr>Times</vt:lpstr>
      <vt:lpstr>Accordance</vt:lpstr>
      <vt:lpstr>Arial</vt:lpstr>
      <vt:lpstr>Arial Black</vt:lpstr>
      <vt:lpstr>Avenir Black</vt:lpstr>
      <vt:lpstr>Calibri</vt:lpstr>
      <vt:lpstr>Calibri Light</vt:lpstr>
      <vt:lpstr>Comic Sans MS</vt:lpstr>
      <vt:lpstr>Helvetica</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6_Office Theme</vt:lpstr>
      <vt:lpstr>Default Design</vt:lpstr>
      <vt:lpstr>13_Default Design</vt:lpstr>
      <vt:lpstr>2_Mountain</vt:lpstr>
      <vt:lpstr>2_Default Design</vt:lpstr>
      <vt:lpstr>8_Blank Presentation</vt:lpstr>
      <vt:lpstr>10_Office Theme</vt:lpstr>
      <vt:lpstr>3_Orbit</vt:lpstr>
      <vt:lpstr>15_Blank Presentation</vt:lpstr>
      <vt:lpstr>1_Ribbons</vt:lpstr>
      <vt:lpstr>Fireball</vt:lpstr>
      <vt:lpstr>50_Blank Presentation</vt:lpstr>
      <vt:lpstr>Gesture</vt:lpstr>
      <vt:lpstr>24_Office Theme</vt:lpstr>
      <vt:lpstr>2_Office Theme</vt:lpstr>
      <vt:lpstr>3_Default Design</vt:lpstr>
      <vt:lpstr>3_Office Theme</vt:lpstr>
      <vt:lpstr>13_Blank Presentation</vt:lpstr>
      <vt:lpstr>6_Blank Presentation</vt:lpstr>
      <vt:lpstr>Ribbons</vt:lpstr>
      <vt:lpstr>PowerPoint Presentation</vt:lpstr>
      <vt:lpstr>Pentecost Outline</vt:lpstr>
      <vt:lpstr>Increasing Polarization</vt:lpstr>
      <vt:lpstr>Great Periods in the Life of Christ</vt:lpstr>
      <vt:lpstr>PowerPoint Presentation</vt:lpstr>
      <vt:lpstr>Withdrawal from Judea (John 10:40-42)</vt:lpstr>
      <vt:lpstr>PowerPoint Presentation</vt:lpstr>
      <vt:lpstr>PowerPoint Presentation</vt:lpstr>
      <vt:lpstr>PowerPoint Presentation</vt:lpstr>
      <vt:lpstr>PowerPoint Presentation</vt:lpstr>
      <vt:lpstr>We are sheep.</vt:lpstr>
      <vt:lpstr>Sheep tend to stray.</vt:lpstr>
      <vt:lpstr>Lost sheep get lonely.</vt:lpstr>
      <vt:lpstr>Sheep tend to return.</vt:lpstr>
      <vt:lpstr>But straying has a price.</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Transfer to Paradise</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Mary &amp; Martha (John 11)</vt:lpstr>
      <vt:lpstr>Martha (John 11)</vt:lpstr>
      <vt:lpstr>Mary (John 11)</vt:lpstr>
      <vt:lpstr>Martha &amp; Mary (John 11)</vt:lpstr>
      <vt:lpstr>Martha Contrasted with Mary in John 11</vt:lpstr>
      <vt:lpstr>Martha Contrasted with Mary in John 11</vt:lpstr>
      <vt:lpstr>Was Mary Magdalene  the Woman with the Alabaster Jar?</vt:lpstr>
      <vt:lpstr>PowerPoint Presentation</vt:lpstr>
      <vt:lpstr>PowerPoint Presentation</vt:lpstr>
      <vt:lpstr>Olivet Discourse Overview</vt:lpstr>
      <vt:lpstr>PowerPoint Presentation</vt:lpstr>
      <vt:lpstr>PowerPoint Presentation</vt:lpstr>
      <vt:lpstr>Four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Time Periods of the Prophets</vt:lpstr>
      <vt:lpstr>Premillennialism </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113</cp:revision>
  <cp:lastPrinted>2025-10-28T14:42:34Z</cp:lastPrinted>
  <dcterms:created xsi:type="dcterms:W3CDTF">2018-02-05T03:13:19Z</dcterms:created>
  <dcterms:modified xsi:type="dcterms:W3CDTF">2025-10-28T14:44:52Z</dcterms:modified>
</cp:coreProperties>
</file>