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45" r:id="rId8"/>
    <p:sldMasterId id="2147483757" r:id="rId9"/>
    <p:sldMasterId id="2147483769" r:id="rId10"/>
    <p:sldMasterId id="2147483771" r:id="rId11"/>
    <p:sldMasterId id="2147483783" r:id="rId12"/>
    <p:sldMasterId id="2147483796" r:id="rId13"/>
    <p:sldMasterId id="2147483808" r:id="rId14"/>
    <p:sldMasterId id="2147483831" r:id="rId15"/>
    <p:sldMasterId id="2147483857" r:id="rId16"/>
    <p:sldMasterId id="2147483869" r:id="rId17"/>
    <p:sldMasterId id="2147483882" r:id="rId18"/>
    <p:sldMasterId id="2147483895" r:id="rId19"/>
    <p:sldMasterId id="2147483909" r:id="rId20"/>
    <p:sldMasterId id="2147483921" r:id="rId21"/>
  </p:sldMasterIdLst>
  <p:notesMasterIdLst>
    <p:notesMasterId r:id="rId174"/>
  </p:notesMasterIdLst>
  <p:sldIdLst>
    <p:sldId id="256" r:id="rId22"/>
    <p:sldId id="5338" r:id="rId23"/>
    <p:sldId id="5339" r:id="rId24"/>
    <p:sldId id="5413" r:id="rId25"/>
    <p:sldId id="257" r:id="rId26"/>
    <p:sldId id="258" r:id="rId27"/>
    <p:sldId id="259" r:id="rId28"/>
    <p:sldId id="260" r:id="rId29"/>
    <p:sldId id="261" r:id="rId30"/>
    <p:sldId id="433" r:id="rId31"/>
    <p:sldId id="1182" r:id="rId32"/>
    <p:sldId id="1185" r:id="rId33"/>
    <p:sldId id="1183" r:id="rId34"/>
    <p:sldId id="1184" r:id="rId35"/>
    <p:sldId id="296"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262" r:id="rId86"/>
    <p:sldId id="263" r:id="rId87"/>
    <p:sldId id="264" r:id="rId88"/>
    <p:sldId id="265" r:id="rId89"/>
    <p:sldId id="275" r:id="rId90"/>
    <p:sldId id="329" r:id="rId91"/>
    <p:sldId id="330" r:id="rId92"/>
    <p:sldId id="5409" r:id="rId93"/>
    <p:sldId id="332" r:id="rId94"/>
    <p:sldId id="333" r:id="rId95"/>
    <p:sldId id="334" r:id="rId96"/>
    <p:sldId id="335" r:id="rId97"/>
    <p:sldId id="336" r:id="rId98"/>
    <p:sldId id="337" r:id="rId99"/>
    <p:sldId id="338" r:id="rId100"/>
    <p:sldId id="339" r:id="rId101"/>
    <p:sldId id="5407" r:id="rId102"/>
    <p:sldId id="341" r:id="rId103"/>
    <p:sldId id="5412"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852" r:id="rId131"/>
    <p:sldId id="370" r:id="rId132"/>
    <p:sldId id="371" r:id="rId133"/>
    <p:sldId id="372" r:id="rId134"/>
    <p:sldId id="856" r:id="rId135"/>
    <p:sldId id="374" r:id="rId136"/>
    <p:sldId id="375" r:id="rId137"/>
    <p:sldId id="376" r:id="rId138"/>
    <p:sldId id="377" r:id="rId139"/>
    <p:sldId id="378" r:id="rId140"/>
    <p:sldId id="379" r:id="rId141"/>
    <p:sldId id="380" r:id="rId142"/>
    <p:sldId id="381" r:id="rId143"/>
    <p:sldId id="382" r:id="rId144"/>
    <p:sldId id="383" r:id="rId145"/>
    <p:sldId id="276" r:id="rId146"/>
    <p:sldId id="266" r:id="rId147"/>
    <p:sldId id="267" r:id="rId148"/>
    <p:sldId id="268" r:id="rId149"/>
    <p:sldId id="269" r:id="rId150"/>
    <p:sldId id="270" r:id="rId151"/>
    <p:sldId id="271" r:id="rId152"/>
    <p:sldId id="384" r:id="rId153"/>
    <p:sldId id="385" r:id="rId154"/>
    <p:sldId id="386" r:id="rId155"/>
    <p:sldId id="387" r:id="rId156"/>
    <p:sldId id="388" r:id="rId157"/>
    <p:sldId id="389" r:id="rId158"/>
    <p:sldId id="390" r:id="rId159"/>
    <p:sldId id="391" r:id="rId160"/>
    <p:sldId id="392" r:id="rId161"/>
    <p:sldId id="393" r:id="rId162"/>
    <p:sldId id="394" r:id="rId163"/>
    <p:sldId id="395" r:id="rId164"/>
    <p:sldId id="272" r:id="rId165"/>
    <p:sldId id="273" r:id="rId166"/>
    <p:sldId id="274" r:id="rId167"/>
    <p:sldId id="277" r:id="rId168"/>
    <p:sldId id="278" r:id="rId169"/>
    <p:sldId id="5570" r:id="rId170"/>
    <p:sldId id="5571" r:id="rId171"/>
    <p:sldId id="396" r:id="rId172"/>
    <p:sldId id="397"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39"/>
            <p14:sldId id="5413"/>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433"/>
            <p14:sldId id="1182"/>
            <p14:sldId id="1185"/>
            <p14:sldId id="1183"/>
            <p14:sldId id="118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407"/>
            <p14:sldId id="341"/>
            <p14:sldId id="541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852"/>
            <p14:sldId id="370"/>
            <p14:sldId id="371"/>
            <p14:sldId id="372"/>
            <p14:sldId id="856"/>
            <p14:sldId id="374"/>
            <p14:sldId id="375"/>
            <p14:sldId id="376"/>
            <p14:sldId id="377"/>
            <p14:sldId id="378"/>
            <p14:sldId id="379"/>
            <p14:sldId id="380"/>
            <p14:sldId id="381"/>
            <p14:sldId id="382"/>
            <p14:sldId id="383"/>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388"/>
            <p14:sldId id="389"/>
            <p14:sldId id="390"/>
            <p14:sldId id="391"/>
            <p14:sldId id="392"/>
            <p14:sldId id="393"/>
            <p14:sldId id="394"/>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570"/>
            <p14:sldId id="5571"/>
            <p14:sldId id="396"/>
            <p14:sldId id="3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64716"/>
  </p:normalViewPr>
  <p:slideViewPr>
    <p:cSldViewPr snapToGrid="0">
      <p:cViewPr varScale="1">
        <p:scale>
          <a:sx n="97" d="100"/>
          <a:sy n="97" d="100"/>
        </p:scale>
        <p:origin x="576" y="192"/>
      </p:cViewPr>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theme" Target="theme/theme1.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values what people despise.</a:t>
            </a:r>
          </a:p>
        </p:txBody>
      </p:sp>
      <p:sp>
        <p:nvSpPr>
          <p:cNvPr id="4" name="Slide Number Placeholder 3"/>
          <p:cNvSpPr>
            <a:spLocks noGrp="1"/>
          </p:cNvSpPr>
          <p:nvPr>
            <p:ph type="sldNum" sz="quarter" idx="5"/>
          </p:nvPr>
        </p:nvSpPr>
        <p:spPr/>
        <p:txBody>
          <a:bodyPr/>
          <a:lstStyle/>
          <a:p>
            <a:fld id="{36357491-AF78-4EAC-91FC-8D2D6145DAF5}" type="slidenum">
              <a:rPr lang="en-GB" smtClean="0"/>
              <a:t>15</a:t>
            </a:fld>
            <a:endParaRPr lang="en-GB"/>
          </a:p>
        </p:txBody>
      </p:sp>
    </p:spTree>
    <p:extLst>
      <p:ext uri="{BB962C8B-B14F-4D97-AF65-F5344CB8AC3E}">
        <p14:creationId xmlns:p14="http://schemas.microsoft.com/office/powerpoint/2010/main" val="418545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a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the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Disciples-73</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05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had to die in Jerusalem at God's appointed time of Passover when the other Passover lambs were being slaughtered. To accomplish this, He withdrew from Judea as his men were also not ready for his departure. </a:t>
            </a:r>
          </a:p>
        </p:txBody>
      </p:sp>
      <p:sp>
        <p:nvSpPr>
          <p:cNvPr id="4" name="Slide Number Placeholder 3"/>
          <p:cNvSpPr>
            <a:spLocks noGrp="1"/>
          </p:cNvSpPr>
          <p:nvPr>
            <p:ph type="sldNum" sz="quarter" idx="5"/>
          </p:nvPr>
        </p:nvSpPr>
        <p:spPr/>
        <p:txBody>
          <a:bodyPr/>
          <a:lstStyle/>
          <a:p>
            <a:fld id="{36357491-AF78-4EAC-91FC-8D2D6145DAF5}" type="slidenum">
              <a:rPr lang="en-GB" smtClean="0"/>
              <a:t>5</a:t>
            </a:fld>
            <a:endParaRPr lang="en-GB"/>
          </a:p>
        </p:txBody>
      </p:sp>
    </p:spTree>
    <p:extLst>
      <p:ext uri="{BB962C8B-B14F-4D97-AF65-F5344CB8AC3E}">
        <p14:creationId xmlns:p14="http://schemas.microsoft.com/office/powerpoint/2010/main" val="1303199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908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354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1344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052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262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Grieves over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13:31</a:t>
            </a:r>
            <a:r>
              <a:rPr lang="en-US" dirty="0">
                <a:effectLst/>
                <a:latin typeface="Lucida Grande" panose="020B0600040502020204" pitchFamily="34" charset="0"/>
              </a:rPr>
              <a:t>    At that time some Pharisees said to him, “Get away from here if you want to live! Herod Antipas wants to kill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13:32</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“Go tell that fox that I will keep on casting out demons and healing people today and tomorrow; and the third day I will accomplish my purpose.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Yes, today, tomorrow, and the next day I must proceed on my way. For it wouldn’t do for a prophet of God to be killed except in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 Jerusalem, Jerusalem, the city that kills the prophets and stones God’s messengers! How often I have wanted to gather your children together as a hen protects her chicks beneath her wings, but you wouldn’t let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And now, look, your house is abandoned. And you will never see me again until you say, ‘Blessings on the one who comes in the name of the LORD!’</a:t>
            </a:r>
            <a:endParaRPr lang="en-US" baseline="30000" dirty="0">
              <a:solidFill>
                <a:srgbClr val="FF2500"/>
              </a:solidFill>
              <a:effectLst/>
              <a:latin typeface="Lucida Grande" panose="020B06000405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a:t>
            </a:r>
          </a:p>
        </p:txBody>
      </p:sp>
      <p:sp>
        <p:nvSpPr>
          <p:cNvPr id="4" name="Slide Number Placeholder 3"/>
          <p:cNvSpPr>
            <a:spLocks noGrp="1"/>
          </p:cNvSpPr>
          <p:nvPr>
            <p:ph type="sldNum" sz="quarter" idx="5"/>
          </p:nvPr>
        </p:nvSpPr>
        <p:spPr/>
        <p:txBody>
          <a:bodyPr/>
          <a:lstStyle/>
          <a:p>
            <a:fld id="{36357491-AF78-4EAC-91FC-8D2D6145DAF5}" type="slidenum">
              <a:rPr lang="en-GB" smtClean="0"/>
              <a:t>6</a:t>
            </a:fld>
            <a:endParaRPr lang="en-GB"/>
          </a:p>
        </p:txBody>
      </p:sp>
    </p:spTree>
    <p:extLst>
      <p:ext uri="{BB962C8B-B14F-4D97-AF65-F5344CB8AC3E}">
        <p14:creationId xmlns:p14="http://schemas.microsoft.com/office/powerpoint/2010/main" val="1494961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2746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2760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284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one of rejoicing over the lost.</a:t>
            </a:r>
          </a:p>
        </p:txBody>
      </p:sp>
      <p:sp>
        <p:nvSpPr>
          <p:cNvPr id="4" name="Slide Number Placeholder 3"/>
          <p:cNvSpPr>
            <a:spLocks noGrp="1"/>
          </p:cNvSpPr>
          <p:nvPr>
            <p:ph type="sldNum" sz="quarter" idx="5"/>
          </p:nvPr>
        </p:nvSpPr>
        <p:spPr/>
        <p:txBody>
          <a:bodyPr/>
          <a:lstStyle/>
          <a:p>
            <a:fld id="{36357491-AF78-4EAC-91FC-8D2D6145DAF5}" type="slidenum">
              <a:rPr lang="en-GB" smtClean="0"/>
              <a:t>9</a:t>
            </a:fld>
            <a:endParaRPr lang="en-GB"/>
          </a:p>
        </p:txBody>
      </p:sp>
    </p:spTree>
    <p:extLst>
      <p:ext uri="{BB962C8B-B14F-4D97-AF65-F5344CB8AC3E}">
        <p14:creationId xmlns:p14="http://schemas.microsoft.com/office/powerpoint/2010/main" val="4030515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75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555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81692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p:txBody>
      </p:sp>
      <p:sp>
        <p:nvSpPr>
          <p:cNvPr id="750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Translators: Select all the black panels at once and move them to the side to translate the text underneath.  Once translated, then move all the panels back as a group.</a:t>
            </a:r>
          </a:p>
          <a:p>
            <a:endParaRPr lang="en-US">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NLT </a:t>
            </a:r>
            <a:r>
              <a:rPr lang="en-US" b="1" dirty="0">
                <a:solidFill>
                  <a:srgbClr val="006699"/>
                </a:solidFill>
                <a:effectLst/>
                <a:latin typeface="Helvetica Neue" panose="02000503000000020004" pitchFamily="2" charset="0"/>
              </a:rPr>
              <a:t>Luke 17:20</a:t>
            </a:r>
            <a:r>
              <a:rPr lang="en-US" dirty="0">
                <a:effectLst/>
                <a:latin typeface="Lucida Grande" panose="020B0600040502020204" pitchFamily="34" charset="0"/>
              </a:rPr>
              <a:t>    One day the Pharisees asked Jesus, “When will the Kingdom of God come?”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“The Kingdom of God can’t be detected by visible signs.</a:t>
            </a:r>
          </a:p>
          <a:p>
            <a:r>
              <a:rPr lang="en-US" b="1" baseline="30000" dirty="0">
                <a:solidFill>
                  <a:srgbClr val="006699"/>
                </a:solidFill>
                <a:effectLst/>
                <a:latin typeface="Helvetica Neue" panose="02000503000000020004" pitchFamily="2" charset="0"/>
              </a:rPr>
              <a:t>21</a:t>
            </a:r>
            <a:r>
              <a:rPr lang="en-US" dirty="0">
                <a:solidFill>
                  <a:srgbClr val="FF2500"/>
                </a:solidFill>
                <a:effectLst/>
                <a:latin typeface="Lucida Grande" panose="020B0600040502020204" pitchFamily="34" charset="0"/>
              </a:rPr>
              <a:t> You won’t be able to say, ‘Here it is!’ or ‘It’s over there!’ For the Kingdom of God is already among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17:22</a:t>
            </a:r>
            <a:r>
              <a:rPr lang="en-US" dirty="0">
                <a:solidFill>
                  <a:srgbClr val="000000"/>
                </a:solidFill>
                <a:effectLst/>
                <a:latin typeface="Lucida Grande" panose="020B0600040502020204" pitchFamily="34" charset="0"/>
              </a:rPr>
              <a:t>    Then he said to his disciples, </a:t>
            </a:r>
            <a:r>
              <a:rPr lang="en-US" dirty="0">
                <a:solidFill>
                  <a:srgbClr val="FF2500"/>
                </a:solidFill>
                <a:effectLst/>
                <a:latin typeface="Lucida Grande" panose="020B0600040502020204" pitchFamily="34" charset="0"/>
              </a:rPr>
              <a:t>“The time is coming when you will long to see the day when the Son of Man returns, but you won’t see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People will tell you, ‘Look, there is the Son of Man,’ or ‘Here he is,’ but don’t go out and follow them.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For as the lightning flashes and lights up the sky from one end to the other, so it will be on the day when the Son of Man comes.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But first the Son of Man must suffer terribly and be rejected by this generation.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“When the Son of Man returns, it will be like it was in Noah’s day.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In those days, the people enjoyed banquets and parties and weddings right up to the time Noah entered his boat and the flood came and destroyed them all.</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“And the world will be as it was in the days of Lot. People went about their daily business—eating and drinking, buying and selling, farming and building—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until the morning Lot left Sodom. Then fire and burning sulfur rained down from heaven and destroyed them all.</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Yes, it will be ‘business as usual’ right up to the day when the Son of Man is revealed.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On that day a person out on the deck of a roof must not go down into the house to pack. A person out in the field must not return home.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Remember what happened to Lot’s wife!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If you cling to your life, you will lose it, and if you let your life go, you will save it.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That night two people will be asleep in one bed; one will be taken, the other left.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Two women will be grinding flour together at the mill; one will be taken, the other left.”</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17:37</a:t>
            </a:r>
            <a:r>
              <a:rPr lang="en-US" dirty="0">
                <a:effectLst/>
                <a:latin typeface="Lucida Grande" panose="020B0600040502020204" pitchFamily="34" charset="0"/>
              </a:rPr>
              <a:t>    “Where will this happen, Lord?”</a:t>
            </a:r>
            <a:r>
              <a:rPr lang="en-US" baseline="30000" dirty="0">
                <a:effectLst/>
                <a:latin typeface="Lucida Grande" panose="020B0600040502020204" pitchFamily="34" charset="0"/>
              </a:rPr>
              <a:t> </a:t>
            </a:r>
            <a:r>
              <a:rPr lang="en-US" dirty="0">
                <a:effectLst/>
                <a:latin typeface="Lucida Grande" panose="020B0600040502020204" pitchFamily="34" charset="0"/>
              </a:rPr>
              <a:t> the disciples asked. </a:t>
            </a:r>
          </a:p>
          <a:p>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Jesus replied, </a:t>
            </a:r>
            <a:r>
              <a:rPr lang="en-US" dirty="0">
                <a:solidFill>
                  <a:srgbClr val="FF2500"/>
                </a:solidFill>
                <a:effectLst/>
                <a:latin typeface="Lucida Grande" panose="020B0600040502020204" pitchFamily="34" charset="0"/>
              </a:rPr>
              <a:t>“Just as the gathering of vultures shows there is a carcass nearby, so these signs indicate that the end is near.”</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t>127</a:t>
            </a:fld>
            <a:endParaRPr lang="en-GB"/>
          </a:p>
        </p:txBody>
      </p:sp>
    </p:spTree>
    <p:extLst>
      <p:ext uri="{BB962C8B-B14F-4D97-AF65-F5344CB8AC3E}">
        <p14:creationId xmlns:p14="http://schemas.microsoft.com/office/powerpoint/2010/main" val="14583089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36357491-AF78-4EAC-91FC-8D2D6145DAF5}" type="slidenum">
              <a:rPr lang="en-GB" smtClean="0"/>
              <a:t>132</a:t>
            </a:fld>
            <a:endParaRPr lang="en-GB"/>
          </a:p>
        </p:txBody>
      </p:sp>
    </p:spTree>
    <p:extLst>
      <p:ext uri="{BB962C8B-B14F-4D97-AF65-F5344CB8AC3E}">
        <p14:creationId xmlns:p14="http://schemas.microsoft.com/office/powerpoint/2010/main" val="21871755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 to “inherit eternal life” was to be resurrected and accepted for entrance into the messianic kingdom 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 in the “age to come.” So “to inherit eternal life” was an equivalent expression for entering the kingdom of God, referred to elsewhere as “inheriting the kingdom” (cf. Mt 25:34; 1 Cor 6:9, 10; 15:50; Gal 5:21). The NT is very clear that one can only do this by humbly coming to Jesus with a child-like faith in order to be born again (Mk 10:15; John 3:3; Col 1:13-14). The young man’s question in Mark 10:17, however, gives him away that he does not understand the right approach, for he asks, “What must I do?” The NT is clear that there is not anything we can “do” to merit eternal life. Receiving God’s forgiveness and eternal life do not come because of what we “do,” but 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2229562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p:txBody>
      </p:sp>
    </p:spTree>
    <p:extLst>
      <p:ext uri="{BB962C8B-B14F-4D97-AF65-F5344CB8AC3E}">
        <p14:creationId xmlns:p14="http://schemas.microsoft.com/office/powerpoint/2010/main" val="144593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p:txBody>
      </p:sp>
      <p:sp>
        <p:nvSpPr>
          <p:cNvPr id="4" name="Slide Number Placeholder 3"/>
          <p:cNvSpPr>
            <a:spLocks noGrp="1"/>
          </p:cNvSpPr>
          <p:nvPr>
            <p:ph type="sldNum" sz="quarter" idx="5"/>
          </p:nvPr>
        </p:nvSpPr>
        <p:spPr/>
        <p:txBody>
          <a:bodyPr/>
          <a:lstStyle/>
          <a:p>
            <a:fld id="{36357491-AF78-4EAC-91FC-8D2D6145DAF5}" type="slidenum">
              <a:rPr lang="en-GB" smtClean="0"/>
              <a:t>146</a:t>
            </a:fld>
            <a:endParaRPr lang="en-GB"/>
          </a:p>
        </p:txBody>
      </p:sp>
    </p:spTree>
    <p:extLst>
      <p:ext uri="{BB962C8B-B14F-4D97-AF65-F5344CB8AC3E}">
        <p14:creationId xmlns:p14="http://schemas.microsoft.com/office/powerpoint/2010/main" val="28525987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eaLnBrk="1" hangingPunct="1"/>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Disciples-147</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6256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AFE0FA9-FE60-E04F-99A6-BFE43DC57BFF}"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150</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6256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2F54A92-2F84-5A48-A70C-0F553D5CED0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56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256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these 1000 years.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r>
              <a:rPr lang="en-US" dirty="0"/>
              <a:t>NS-03-Luke13-24—slide 76</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bushwalkers after about 6 years of wandering. As you can see from the heavy coat of 90 pounds (45 kilos)!</a:t>
            </a:r>
          </a:p>
        </p:txBody>
      </p:sp>
    </p:spTree>
    <p:extLst>
      <p:ext uri="{BB962C8B-B14F-4D97-AF65-F5344CB8AC3E}">
        <p14:creationId xmlns:p14="http://schemas.microsoft.com/office/powerpoint/2010/main" val="34497360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D0EA75-F23C-8645-826F-581259E83FFE}" type="slidenum">
              <a:rPr lang="en-US"/>
              <a:pPr>
                <a:defRPr/>
              </a:pPr>
              <a:t>‹#›</a:t>
            </a:fld>
            <a:endParaRPr lang="en-US"/>
          </a:p>
        </p:txBody>
      </p:sp>
    </p:spTree>
    <p:extLst>
      <p:ext uri="{BB962C8B-B14F-4D97-AF65-F5344CB8AC3E}">
        <p14:creationId xmlns:p14="http://schemas.microsoft.com/office/powerpoint/2010/main" val="1328134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EB90C7CA-61D1-534B-AC0C-0FB83C892DA1}" type="slidenum">
              <a:rPr lang="en-US"/>
              <a:pPr>
                <a:defRPr/>
              </a:pPr>
              <a:t>‹#›</a:t>
            </a:fld>
            <a:endParaRPr lang="en-US"/>
          </a:p>
        </p:txBody>
      </p:sp>
    </p:spTree>
    <p:extLst>
      <p:ext uri="{BB962C8B-B14F-4D97-AF65-F5344CB8AC3E}">
        <p14:creationId xmlns:p14="http://schemas.microsoft.com/office/powerpoint/2010/main" val="1246743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633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93514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424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2205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983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5745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34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14938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5718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35937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55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09794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80443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587564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22338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988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43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4377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593502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49751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4098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90768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06648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912570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40824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527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89458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46249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287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7845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0389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941220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047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11055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74948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17865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7429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0831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12482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31477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5971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52571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367000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6223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0720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568984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394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6319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892590"/>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115263"/>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940456"/>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3044"/>
      </p:ext>
    </p:extLst>
  </p:cSld>
  <p:clrMapOvr>
    <a:masterClrMapping/>
  </p:clrMapOvr>
  <p:transition>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024572"/>
      </p:ext>
    </p:extLst>
  </p:cSld>
  <p:clrMapOvr>
    <a:masterClrMapping/>
  </p:clrMapOvr>
  <p:transition>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290907"/>
      </p:ext>
    </p:extLst>
  </p:cSld>
  <p:clrMapOvr>
    <a:masterClrMapping/>
  </p:clrMapOvr>
  <p:transition>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87901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730378"/>
      </p:ext>
    </p:extLst>
  </p:cSld>
  <p:clrMapOvr>
    <a:masterClrMapping/>
  </p:clrMapOvr>
  <p:transition>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299370"/>
      </p:ext>
    </p:extLst>
  </p:cSld>
  <p:clrMapOvr>
    <a:masterClrMapping/>
  </p:clrMapOvr>
  <p:transition>
    <p:fade thruBlk="1"/>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305623"/>
      </p:ext>
    </p:extLst>
  </p:cSld>
  <p:clrMapOvr>
    <a:masterClrMapping/>
  </p:clrMapOvr>
  <p:transition>
    <p:fade thruBlk="1"/>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656144"/>
      </p:ext>
    </p:extLst>
  </p:cSld>
  <p:clrMapOvr>
    <a:masterClrMapping/>
  </p:clrMapOvr>
  <p:transition>
    <p:fade thruBlk="1"/>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1B8E24C1-6F90-894A-A205-C17159FD57CE}" type="slidenum">
              <a:rPr lang="en-GB"/>
              <a:pPr>
                <a:defRPr/>
              </a:pPr>
              <a:t>‹#›</a:t>
            </a:fld>
            <a:endParaRPr lang="en-GB"/>
          </a:p>
        </p:txBody>
      </p:sp>
    </p:spTree>
    <p:extLst>
      <p:ext uri="{BB962C8B-B14F-4D97-AF65-F5344CB8AC3E}">
        <p14:creationId xmlns:p14="http://schemas.microsoft.com/office/powerpoint/2010/main" val="2432706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41599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4076125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46240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73434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875128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53396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8976991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255727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108395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594917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0216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50769B-B734-CC49-AB4C-8E14D7EE6424}" type="slidenum">
              <a:rPr lang="en-US"/>
              <a:pPr>
                <a:defRPr/>
              </a:pPr>
              <a:t>‹#›</a:t>
            </a:fld>
            <a:endParaRPr lang="en-US"/>
          </a:p>
        </p:txBody>
      </p:sp>
    </p:spTree>
    <p:extLst>
      <p:ext uri="{BB962C8B-B14F-4D97-AF65-F5344CB8AC3E}">
        <p14:creationId xmlns:p14="http://schemas.microsoft.com/office/powerpoint/2010/main" val="780557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67038A9-252A-D842-9EBA-FBE3BC3B8E1C}" type="slidenum">
              <a:rPr lang="en-US"/>
              <a:pPr>
                <a:defRPr/>
              </a:pPr>
              <a:t>‹#›</a:t>
            </a:fld>
            <a:endParaRPr lang="en-US"/>
          </a:p>
        </p:txBody>
      </p:sp>
    </p:spTree>
    <p:extLst>
      <p:ext uri="{BB962C8B-B14F-4D97-AF65-F5344CB8AC3E}">
        <p14:creationId xmlns:p14="http://schemas.microsoft.com/office/powerpoint/2010/main" val="2958383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9ABADF-6102-4741-91A5-EA69572EFA06}" type="slidenum">
              <a:rPr lang="en-US"/>
              <a:pPr>
                <a:defRPr/>
              </a:pPr>
              <a:t>‹#›</a:t>
            </a:fld>
            <a:endParaRPr lang="en-US"/>
          </a:p>
        </p:txBody>
      </p:sp>
    </p:spTree>
    <p:extLst>
      <p:ext uri="{BB962C8B-B14F-4D97-AF65-F5344CB8AC3E}">
        <p14:creationId xmlns:p14="http://schemas.microsoft.com/office/powerpoint/2010/main" val="11422602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033C45-C511-2B42-9FC4-41AECEF387F9}" type="slidenum">
              <a:rPr lang="en-US"/>
              <a:pPr>
                <a:defRPr/>
              </a:pPr>
              <a:t>‹#›</a:t>
            </a:fld>
            <a:endParaRPr lang="en-US"/>
          </a:p>
        </p:txBody>
      </p:sp>
    </p:spTree>
    <p:extLst>
      <p:ext uri="{BB962C8B-B14F-4D97-AF65-F5344CB8AC3E}">
        <p14:creationId xmlns:p14="http://schemas.microsoft.com/office/powerpoint/2010/main" val="1564157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28D1315-557E-0540-9549-C69EC3CC211F}" type="slidenum">
              <a:rPr lang="en-US"/>
              <a:pPr>
                <a:defRPr/>
              </a:pPr>
              <a:t>‹#›</a:t>
            </a:fld>
            <a:endParaRPr lang="en-US"/>
          </a:p>
        </p:txBody>
      </p:sp>
    </p:spTree>
    <p:extLst>
      <p:ext uri="{BB962C8B-B14F-4D97-AF65-F5344CB8AC3E}">
        <p14:creationId xmlns:p14="http://schemas.microsoft.com/office/powerpoint/2010/main" val="37186578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5054EAD-1DD4-794C-B40D-09F16F545066}" type="slidenum">
              <a:rPr lang="en-US"/>
              <a:pPr>
                <a:defRPr/>
              </a:pPr>
              <a:t>‹#›</a:t>
            </a:fld>
            <a:endParaRPr lang="en-US"/>
          </a:p>
        </p:txBody>
      </p:sp>
    </p:spTree>
    <p:extLst>
      <p:ext uri="{BB962C8B-B14F-4D97-AF65-F5344CB8AC3E}">
        <p14:creationId xmlns:p14="http://schemas.microsoft.com/office/powerpoint/2010/main" val="30444004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E0E14AE-1A86-724F-A9FB-3AB201EFD3D1}" type="slidenum">
              <a:rPr lang="en-US"/>
              <a:pPr>
                <a:defRPr/>
              </a:pPr>
              <a:t>‹#›</a:t>
            </a:fld>
            <a:endParaRPr lang="en-US"/>
          </a:p>
        </p:txBody>
      </p:sp>
    </p:spTree>
    <p:extLst>
      <p:ext uri="{BB962C8B-B14F-4D97-AF65-F5344CB8AC3E}">
        <p14:creationId xmlns:p14="http://schemas.microsoft.com/office/powerpoint/2010/main" val="4292618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40EF904-8F5F-AC42-8CE4-3B8CFCC5ABD8}" type="slidenum">
              <a:rPr lang="en-US"/>
              <a:pPr>
                <a:defRPr/>
              </a:pPr>
              <a:t>‹#›</a:t>
            </a:fld>
            <a:endParaRPr lang="en-US"/>
          </a:p>
        </p:txBody>
      </p:sp>
    </p:spTree>
    <p:extLst>
      <p:ext uri="{BB962C8B-B14F-4D97-AF65-F5344CB8AC3E}">
        <p14:creationId xmlns:p14="http://schemas.microsoft.com/office/powerpoint/2010/main" val="1601783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46F53B6-51E7-604B-980F-41DA8DDBD4C7}" type="slidenum">
              <a:rPr lang="en-US"/>
              <a:pPr>
                <a:defRPr/>
              </a:pPr>
              <a:t>‹#›</a:t>
            </a:fld>
            <a:endParaRPr lang="en-US"/>
          </a:p>
        </p:txBody>
      </p:sp>
    </p:spTree>
    <p:extLst>
      <p:ext uri="{BB962C8B-B14F-4D97-AF65-F5344CB8AC3E}">
        <p14:creationId xmlns:p14="http://schemas.microsoft.com/office/powerpoint/2010/main" val="7012898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56732F-5FB1-5246-8633-99001191700D}" type="slidenum">
              <a:rPr lang="en-US"/>
              <a:pPr>
                <a:defRPr/>
              </a:pPr>
              <a:t>‹#›</a:t>
            </a:fld>
            <a:endParaRPr lang="en-US"/>
          </a:p>
        </p:txBody>
      </p:sp>
    </p:spTree>
    <p:extLst>
      <p:ext uri="{BB962C8B-B14F-4D97-AF65-F5344CB8AC3E}">
        <p14:creationId xmlns:p14="http://schemas.microsoft.com/office/powerpoint/2010/main" val="411251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14.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6" Type="http://schemas.openxmlformats.org/officeDocument/2006/relationships/image" Target="../media/image4.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3.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8976676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068761"/>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97438287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77908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77841684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6BDD30C1-D604-C24A-8C07-35D176F48268}" type="slidenum">
              <a:rPr lang="en-GB"/>
              <a:pPr>
                <a:defRPr/>
              </a:pPr>
              <a:t>‹#›</a:t>
            </a:fld>
            <a:endParaRPr lang="en-GB"/>
          </a:p>
        </p:txBody>
      </p:sp>
    </p:spTree>
    <p:extLst>
      <p:ext uri="{BB962C8B-B14F-4D97-AF65-F5344CB8AC3E}">
        <p14:creationId xmlns:p14="http://schemas.microsoft.com/office/powerpoint/2010/main" val="3188506116"/>
      </p:ext>
    </p:extLst>
  </p:cSld>
  <p:clrMap bg1="lt1" tx1="dk1" bg2="lt2" tx2="dk2" accent1="accent1" accent2="accent2" accent3="accent3" accent4="accent4" accent5="accent5" accent6="accent6" hlink="hlink" folHlink="folHlink"/>
  <p:sldLayoutIdLst>
    <p:sldLayoutId id="214748392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0005278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latin typeface="Arial" charset="0"/>
              </a:defRPr>
            </a:lvl1pPr>
          </a:lstStyle>
          <a:p>
            <a:pPr>
              <a:defRPr/>
            </a:pPr>
            <a:fld id="{45B0C115-5FFD-6546-8CCB-F02582FB7DB5}" type="slidenum">
              <a:rPr lang="en-US"/>
              <a:pPr>
                <a:defRPr/>
              </a:pPr>
              <a:t>‹#›</a:t>
            </a:fld>
            <a:endParaRPr lang="en-US"/>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4.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17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7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0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02.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4.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113.xml"/><Relationship Id="rId5" Type="http://schemas.openxmlformats.org/officeDocument/2006/relationships/image" Target="../media/image17.jpeg"/><Relationship Id="rId4" Type="http://schemas.openxmlformats.org/officeDocument/2006/relationships/image" Target="../media/image1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8.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0.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2.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0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13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223.xml"/><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0.xml"/><Relationship Id="rId1" Type="http://schemas.openxmlformats.org/officeDocument/2006/relationships/slideLayout" Target="../slideLayouts/slideLayout168.xml"/><Relationship Id="rId4" Type="http://schemas.openxmlformats.org/officeDocument/2006/relationships/image" Target="../media/image125.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89.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89.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1.jpeg"/><Relationship Id="rId1" Type="http://schemas.openxmlformats.org/officeDocument/2006/relationships/slideLayout" Target="../slideLayouts/slideLayout68.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4800" b="1" kern="0">
                <a:solidFill>
                  <a:srgbClr val="FFFFFF"/>
                </a:solidFill>
                <a:effectLst>
                  <a:glow rad="228600">
                    <a:srgbClr val="000000"/>
                  </a:glow>
                </a:effectLst>
                <a:latin typeface="Arial"/>
                <a:cs typeface="Arial"/>
              </a:rPr>
              <a:t>Preparation of the Disciples </a:t>
            </a:r>
            <a:br>
              <a:rPr lang="en-GB" sz="4800" b="1" kern="0">
                <a:solidFill>
                  <a:srgbClr val="FFFFFF"/>
                </a:solidFill>
                <a:effectLst>
                  <a:glow rad="228600">
                    <a:srgbClr val="000000"/>
                  </a:glow>
                </a:effectLst>
                <a:latin typeface="Arial"/>
                <a:cs typeface="Arial"/>
              </a:rPr>
            </a:br>
            <a:r>
              <a:rPr lang="en-GB" sz="4800" b="1" kern="0">
                <a:solidFill>
                  <a:srgbClr val="FFFFFF"/>
                </a:solidFill>
                <a:effectLst>
                  <a:glow rad="228600">
                    <a:srgbClr val="000000"/>
                  </a:glow>
                </a:effectLst>
                <a:latin typeface="Arial"/>
                <a:cs typeface="Arial"/>
              </a:rPr>
              <a:t>by the King</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ministers privately to the twelve disciples to prepare them for their ministries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2400">
                <a:solidFill>
                  <a:srgbClr val="FFFFFF"/>
                </a:solidFill>
                <a:effectLst>
                  <a:glow rad="101600">
                    <a:srgbClr val="000000">
                      <a:alpha val="75000"/>
                    </a:srgbClr>
                  </a:glow>
                  <a:outerShdw blurRad="50800" dist="88900" dir="2700000" algn="tl" rotWithShape="0">
                    <a:srgbClr val="000000"/>
                  </a:outerShdw>
                </a:effectLst>
                <a:ea typeface="MS PGothic"/>
                <a:cs typeface="ＭＳ Ｐゴシック"/>
              </a:rPr>
              <a:t>JESUS RAISES LAZARUS</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JESUS RAISES LAZARUS</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Jerusalem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JUDEA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Bethany</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PEREA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River </a:t>
            </a:r>
            <a:b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br>
            <a:r>
              <a:rPr kumimoji="0" lang="en-US" altLang="zh-CN" sz="24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Jordan</a:t>
            </a:r>
            <a:endParaRPr kumimoji="0" lang="zh-CN" altLang="en-US" sz="2000" b="1" i="0" u="none" strike="noStrike" kern="1200" cap="none" spc="0" normalizeH="0" baseline="0" noProof="0">
              <a:ln>
                <a:noFill/>
              </a:ln>
              <a:solidFill>
                <a:srgbClr val="FFFFFF"/>
              </a:solidFill>
              <a:effectLst/>
              <a:uLnTx/>
              <a:uFillTx/>
              <a:latin typeface="Arial"/>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0</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5</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MILES</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8</a:t>
            </a:r>
            <a:r>
              <a:rPr kumimoji="0" lang="en-US" altLang="zh-CN" sz="18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 KM</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Dead Sea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SAMARIA</a:t>
            </a:r>
            <a:endParaRPr kumimoji="0" lang="zh-CN" altLang="en-US" sz="2800" b="1" i="0" u="none" strike="noStrike" kern="1200" cap="none" spc="0" normalizeH="0" baseline="0" noProof="0">
              <a:ln>
                <a:noFill/>
              </a:ln>
              <a:solidFill>
                <a:srgbClr val="FFFFFF"/>
              </a:solidFill>
              <a:effectLst/>
              <a:uLnTx/>
              <a:uFillTx/>
              <a:latin typeface="Arial"/>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MS PGothic"/>
                <a:cs typeface="ＭＳ Ｐゴシック"/>
              </a:rPr>
              <a:t>Ephraim</a:t>
            </a:r>
            <a:endParaRPr kumimoji="0" lang="zh-CN" altLang="en-US" sz="2800" b="1" i="0" u="none" strike="noStrike" kern="1200" cap="none" spc="0" normalizeH="0" baseline="0" noProof="0">
              <a:ln>
                <a:noFill/>
              </a:ln>
              <a:solidFill>
                <a:srgbClr val="FFFFFF"/>
              </a:solidFill>
              <a:effectLst/>
              <a:uLnTx/>
              <a:uFillTx/>
              <a:latin typeface="Arial"/>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en-US" sz="4000" b="1" dirty="0">
                <a:solidFill>
                  <a:srgbClr val="FFFFFF"/>
                </a:solidFill>
                <a:effectLst>
                  <a:glow rad="139700">
                    <a:schemeClr val="tx1">
                      <a:alpha val="90000"/>
                    </a:schemeClr>
                  </a:glow>
                </a:effectLst>
              </a:rPr>
              <a:t>Jesus, Mary &amp; Martha (John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Jesus loved these two sisters who lived in Bethany, close to Jerusalem (11:5).</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They had already believed in Him </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("Lord" in 11:3; cf. 11:27).</a:t>
            </a:r>
          </a:p>
          <a:p>
            <a:pPr marL="456433" marR="0" lvl="0" indent="-456433" algn="ctr" defTabSz="9144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Mary later anointed Him for his burial in worship (11:2; cf. 12:1-8).</a:t>
            </a: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(John 11)</a:t>
            </a:r>
          </a:p>
        </p:txBody>
      </p:sp>
    </p:spTree>
    <p:extLst>
      <p:ext uri="{BB962C8B-B14F-4D97-AF65-F5344CB8AC3E}">
        <p14:creationId xmlns:p14="http://schemas.microsoft.com/office/powerpoint/2010/main" val="428931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en-US" b="1" dirty="0">
                <a:solidFill>
                  <a:srgbClr val="FFFFFF"/>
                </a:solidFill>
                <a:effectLst>
                  <a:glow rad="139700">
                    <a:schemeClr val="tx1">
                      <a:alpha val="90000"/>
                    </a:schemeClr>
                  </a:glow>
                </a:effectLst>
              </a:rPr>
              <a:t>Mary (John 11)</a:t>
            </a:r>
          </a:p>
        </p:txBody>
      </p:sp>
      <p:pic>
        <p:nvPicPr>
          <p:cNvPr id="526338" name="Picture 2" descr="Screen Shot 2013-03-18 at 7.49.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en-US" b="1" dirty="0">
                <a:solidFill>
                  <a:srgbClr val="FFFFFF"/>
                </a:solidFill>
                <a:effectLst>
                  <a:glow rad="139700">
                    <a:schemeClr val="tx1">
                      <a:alpha val="90000"/>
                    </a:schemeClr>
                  </a:glow>
                </a:effectLst>
              </a:rPr>
              <a:t>Martha &amp; Mary (John 11)</a:t>
            </a:r>
          </a:p>
        </p:txBody>
      </p:sp>
    </p:spTree>
    <p:extLst>
      <p:ext uri="{BB962C8B-B14F-4D97-AF65-F5344CB8AC3E}">
        <p14:creationId xmlns:p14="http://schemas.microsoft.com/office/powerpoint/2010/main" val="35184775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spcAft>
                          <a:spcPts val="0"/>
                        </a:spcAft>
                      </a:pPr>
                      <a:r>
                        <a:rPr lang="en-US" sz="24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Martha</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400" b="1" dirty="0">
                          <a:solidFill>
                            <a:srgbClr val="FFFFFF"/>
                          </a:solidFill>
                          <a:effectLst/>
                          <a:latin typeface="Arial"/>
                          <a:ea typeface="ＭＳ 明朝"/>
                          <a:cs typeface="Arial"/>
                        </a:rPr>
                        <a:t>Mary</a:t>
                      </a:r>
                      <a:endParaRPr lang="en-US" sz="24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spcAft>
                          <a:spcPts val="0"/>
                        </a:spcAft>
                      </a:pPr>
                      <a:endParaRPr lang="en-US" sz="2400" b="1" dirty="0">
                        <a:solidFill>
                          <a:schemeClr val="bg1"/>
                        </a:solidFill>
                        <a:effectLst/>
                        <a:latin typeface="Arial"/>
                        <a:ea typeface="ＭＳ 明朝"/>
                        <a:cs typeface="Arial"/>
                      </a:endParaRPr>
                    </a:p>
                    <a:p>
                      <a:pPr>
                        <a:spcAft>
                          <a:spcPts val="0"/>
                        </a:spcAft>
                      </a:pPr>
                      <a:r>
                        <a:rPr lang="en-US" sz="2400" b="1" dirty="0">
                          <a:solidFill>
                            <a:schemeClr val="bg1"/>
                          </a:solidFill>
                          <a:effectLst/>
                          <a:latin typeface="Arial"/>
                          <a:ea typeface="ＭＳ 明朝"/>
                          <a:cs typeface="Arial"/>
                        </a:rPr>
                        <a:t>Approach to Jesus</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Immediately went to find Jesus (20a)–private as a "doer"</a:t>
                      </a: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endParaRPr lang="en-US" sz="2400" b="1" dirty="0">
                        <a:solidFill>
                          <a:srgbClr val="FFFFFF"/>
                        </a:solidFill>
                        <a:effectLst/>
                        <a:latin typeface="Arial"/>
                        <a:ea typeface="ＭＳ 明朝"/>
                        <a:cs typeface="Arial"/>
                      </a:endParaRPr>
                    </a:p>
                    <a:p>
                      <a:pPr>
                        <a:spcAft>
                          <a:spcPts val="0"/>
                        </a:spcAft>
                      </a:pPr>
                      <a:r>
                        <a:rPr lang="en-US" sz="2400" b="1" dirty="0">
                          <a:solidFill>
                            <a:srgbClr val="FFFFFF"/>
                          </a:solidFill>
                          <a:effectLst/>
                          <a:latin typeface="Arial"/>
                          <a:ea typeface="ＭＳ 明朝"/>
                          <a:cs typeface="Arial"/>
                        </a:rPr>
                        <a:t>Delayed and stayed at home (20b)–soon public (29) with more emotion</a:t>
                      </a:r>
                    </a:p>
                    <a:p>
                      <a:pPr>
                        <a:spcAft>
                          <a:spcPts val="0"/>
                        </a:spcAft>
                      </a:pPr>
                      <a:endParaRPr lang="en-US" sz="24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spcAft>
                          <a:spcPts val="0"/>
                        </a:spcAft>
                      </a:pPr>
                      <a:r>
                        <a:rPr lang="en-US" sz="2400" b="1" dirty="0">
                          <a:solidFill>
                            <a:schemeClr val="bg1"/>
                          </a:solidFill>
                          <a:effectLst/>
                          <a:latin typeface="Arial"/>
                          <a:ea typeface="ＭＳ 明朝"/>
                          <a:cs typeface="Arial"/>
                        </a:rPr>
                        <a:t>Words to Jesus</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Blame but faith (21)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Blame but prostrate (32)</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r>
                        <a:rPr lang="en-US" sz="2400" b="1" baseline="0" dirty="0">
                          <a:solidFill>
                            <a:schemeClr val="bg1"/>
                          </a:solidFill>
                          <a:latin typeface="Arial"/>
                          <a:cs typeface="Arial"/>
                        </a:rPr>
                        <a:t>Words of </a:t>
                      </a:r>
                      <a:r>
                        <a:rPr lang="en-US" sz="2400" b="1" dirty="0">
                          <a:solidFill>
                            <a:schemeClr val="bg1"/>
                          </a:solidFill>
                          <a:latin typeface="Arial"/>
                          <a:cs typeface="Arial"/>
                        </a:rPr>
                        <a:t>doubt</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a:solidFill>
                            <a:srgbClr val="FFFFFF"/>
                          </a:solidFill>
                          <a:effectLst/>
                          <a:latin typeface="Arial"/>
                          <a:ea typeface="ＭＳ 明朝"/>
                          <a:cs typeface="Arial"/>
                        </a:rPr>
                        <a:t>Saw no hope of immediate rising (24, 39) </a:t>
                      </a:r>
                      <a:endParaRPr lang="en-US" sz="24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400" b="1" dirty="0">
                          <a:solidFill>
                            <a:srgbClr val="FFFFFF"/>
                          </a:solidFill>
                          <a:effectLst/>
                          <a:latin typeface="Arial"/>
                          <a:ea typeface="ＭＳ 明朝"/>
                          <a:cs typeface="Arial"/>
                        </a:rPr>
                        <a:t>None</a:t>
                      </a:r>
                      <a:endParaRPr lang="en-US" sz="24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547813" y="1341472"/>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5344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spcAft>
                          <a:spcPts val="0"/>
                        </a:spcAft>
                      </a:pPr>
                      <a:r>
                        <a:rPr lang="en-US" sz="2000" b="1" dirty="0">
                          <a:solidFill>
                            <a:schemeClr val="bg1"/>
                          </a:solidFill>
                          <a:effectLst/>
                          <a:latin typeface="Arial"/>
                          <a:ea typeface="ＭＳ 明朝"/>
                          <a:cs typeface="Arial"/>
                        </a:rPr>
                        <a:t>Issue</a:t>
                      </a: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Martha</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spcAft>
                          <a:spcPts val="0"/>
                        </a:spcAft>
                      </a:pPr>
                      <a:r>
                        <a:rPr lang="en-US" sz="2000" b="1" dirty="0">
                          <a:solidFill>
                            <a:srgbClr val="FFFFFF"/>
                          </a:solidFill>
                          <a:effectLst/>
                          <a:latin typeface="Arial"/>
                          <a:ea typeface="ＭＳ 明朝"/>
                          <a:cs typeface="Arial"/>
                        </a:rPr>
                        <a:t>Mary</a:t>
                      </a:r>
                      <a:endParaRPr lang="en-US" sz="2000" b="1" dirty="0">
                        <a:effectLst/>
                        <a:latin typeface="Arial"/>
                        <a:ea typeface="ＭＳ 明朝"/>
                        <a:cs typeface="Arial"/>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spcAft>
                          <a:spcPts val="0"/>
                        </a:spcAft>
                      </a:pPr>
                      <a:r>
                        <a:rPr lang="en-US" sz="2000" b="1" dirty="0">
                          <a:solidFill>
                            <a:srgbClr val="FFFFFF"/>
                          </a:solidFill>
                          <a:effectLst/>
                          <a:latin typeface="Arial"/>
                          <a:ea typeface="ＭＳ 明朝"/>
                          <a:cs typeface="Arial"/>
                        </a:rPr>
                        <a:t>Jesus</a:t>
                      </a:r>
                      <a:r>
                        <a:rPr lang="fr-FR" sz="2000" b="1" dirty="0">
                          <a:solidFill>
                            <a:srgbClr val="FFFFFF"/>
                          </a:solidFill>
                          <a:effectLst/>
                          <a:latin typeface="Arial"/>
                          <a:ea typeface="ＭＳ 明朝"/>
                          <a:cs typeface="Arial"/>
                        </a:rPr>
                        <a:t>'</a:t>
                      </a:r>
                      <a:r>
                        <a:rPr lang="en-US" sz="2000" b="1" dirty="0">
                          <a:solidFill>
                            <a:srgbClr val="FFFFFF"/>
                          </a:solidFill>
                          <a:effectLst/>
                          <a:latin typeface="Arial"/>
                          <a:ea typeface="ＭＳ 明朝"/>
                          <a:cs typeface="Arial"/>
                        </a:rPr>
                        <a:t> response</a:t>
                      </a: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Tested her faith whether He could raise Lazarus (23), claimed to be the resurrection and life (25), and asked if she believed (26) </a:t>
                      </a:r>
                    </a:p>
                    <a:p>
                      <a:pPr>
                        <a:spcAft>
                          <a:spcPts val="0"/>
                        </a:spcAft>
                      </a:pPr>
                      <a:endParaRPr lang="en-US" sz="2000" b="1" dirty="0">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No testing her faith—He asks where the body was (34) then weeps (35) </a:t>
                      </a:r>
                      <a:endParaRPr lang="en-US" sz="2000" b="1">
                        <a:effectLst/>
                        <a:latin typeface="Arial"/>
                        <a:ea typeface="ＭＳ 明朝"/>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spcAft>
                          <a:spcPts val="0"/>
                        </a:spcAft>
                      </a:pPr>
                      <a:r>
                        <a:rPr lang="en-US" sz="2000" b="1">
                          <a:solidFill>
                            <a:srgbClr val="FFFFFF"/>
                          </a:solidFill>
                          <a:effectLst/>
                          <a:latin typeface="Arial"/>
                          <a:ea typeface="ＭＳ 明朝"/>
                          <a:cs typeface="Arial"/>
                        </a:rPr>
                        <a:t>Declarations of faith in Christ</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Twice: Christ could heal (21) and "You are the Messiah… Son of God… from God" (27)</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No declarations</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spcAft>
                          <a:spcPts val="0"/>
                        </a:spcAft>
                      </a:pPr>
                      <a:r>
                        <a:rPr lang="en-US" sz="2000" b="1">
                          <a:solidFill>
                            <a:srgbClr val="FFFFFF"/>
                          </a:solidFill>
                          <a:effectLst/>
                          <a:latin typeface="Arial"/>
                          <a:ea typeface="ＭＳ 明朝"/>
                          <a:cs typeface="Arial"/>
                        </a:rPr>
                        <a:t>Proof of faith</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a:solidFill>
                            <a:srgbClr val="FFFFFF"/>
                          </a:solidFill>
                          <a:effectLst/>
                          <a:latin typeface="Arial"/>
                          <a:ea typeface="ＭＳ 明朝"/>
                          <a:cs typeface="Arial"/>
                        </a:rPr>
                        <a:t>Still doubted by complaining of the smell of the body (39) while reaction of those consoling her </a:t>
                      </a:r>
                      <a:r>
                        <a:rPr lang="en-US" sz="2000" b="1" i="1">
                          <a:solidFill>
                            <a:srgbClr val="FFFFFF"/>
                          </a:solidFill>
                          <a:effectLst/>
                          <a:latin typeface="Arial"/>
                          <a:ea typeface="ＭＳ 明朝"/>
                          <a:cs typeface="Arial"/>
                        </a:rPr>
                        <a:t>not</a:t>
                      </a:r>
                      <a:r>
                        <a:rPr lang="en-US" sz="2000" b="1">
                          <a:solidFill>
                            <a:srgbClr val="FFFFFF"/>
                          </a:solidFill>
                          <a:effectLst/>
                          <a:latin typeface="Arial"/>
                          <a:ea typeface="ＭＳ 明朝"/>
                          <a:cs typeface="Arial"/>
                        </a:rPr>
                        <a:t> noted</a:t>
                      </a:r>
                      <a:endParaRPr lang="en-US" sz="2000" b="1">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spcAft>
                          <a:spcPts val="0"/>
                        </a:spcAft>
                      </a:pPr>
                      <a:r>
                        <a:rPr lang="en-US" sz="2000" b="1" dirty="0">
                          <a:solidFill>
                            <a:srgbClr val="FFFFFF"/>
                          </a:solidFill>
                          <a:effectLst/>
                          <a:latin typeface="Arial"/>
                          <a:ea typeface="ＭＳ 明朝"/>
                          <a:cs typeface="Arial"/>
                        </a:rPr>
                        <a:t>Brought many with her who believed (45) but even some of them betrayed Jesus to the Pharisees (46)</a:t>
                      </a:r>
                      <a:endParaRPr lang="en-US" sz="2000" b="1" dirty="0">
                        <a:effectLst/>
                        <a:latin typeface="Arial"/>
                        <a:ea typeface="ＭＳ 明朝"/>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en-US" sz="2800" b="1">
                <a:solidFill>
                  <a:srgbClr val="EAEAEA"/>
                </a:solidFill>
                <a:latin typeface="Arial" charset="0"/>
                <a:ea typeface="ＭＳ Ｐゴシック" charset="0"/>
                <a:cs typeface="ＭＳ Ｐゴシック" charset="0"/>
              </a:rPr>
              <a:t>Martha Contrasted with Mary in John 11</a:t>
            </a:r>
          </a:p>
        </p:txBody>
      </p:sp>
      <p:sp>
        <p:nvSpPr>
          <p:cNvPr id="8" name="Rectangle 7"/>
          <p:cNvSpPr>
            <a:spLocks noChangeArrowheads="1"/>
          </p:cNvSpPr>
          <p:nvPr/>
        </p:nvSpPr>
        <p:spPr bwMode="auto">
          <a:xfrm>
            <a:off x="-15875" y="1155700"/>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66847"/>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66813"/>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Rectangle 26"/>
          <p:cNvSpPr>
            <a:spLocks noChangeArrowheads="1"/>
          </p:cNvSpPr>
          <p:nvPr/>
        </p:nvSpPr>
        <p:spPr bwMode="auto">
          <a:xfrm>
            <a:off x="-42863" y="2843214"/>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28972"/>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28972"/>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908550"/>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73625"/>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73659"/>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11:45-54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miracle of Lazarus' restoration confirms the disciples' faith, adds new believers, and moves the religious leaders to plan His death</a:t>
            </a:r>
          </a:p>
        </p:txBody>
      </p:sp>
    </p:spTree>
    <p:extLst>
      <p:ext uri="{BB962C8B-B14F-4D97-AF65-F5344CB8AC3E}">
        <p14:creationId xmlns:p14="http://schemas.microsoft.com/office/powerpoint/2010/main" val="30568679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Concerning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129</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Thankfulness of a cleansed leper against nine others exhorts gratitude in the disciples against Israel’s rejection despite blessings</a:t>
            </a:r>
          </a:p>
        </p:txBody>
      </p:sp>
    </p:spTree>
    <p:extLst>
      <p:ext uri="{BB962C8B-B14F-4D97-AF65-F5344CB8AC3E}">
        <p14:creationId xmlns:p14="http://schemas.microsoft.com/office/powerpoint/2010/main" val="22803399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Concerning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 rejecting the kingdom and King would lead to His sudden return to judge Israel at the Second Advent to take away the unsaved</a:t>
            </a:r>
          </a:p>
        </p:txBody>
      </p:sp>
    </p:spTree>
    <p:extLst>
      <p:ext uri="{BB962C8B-B14F-4D97-AF65-F5344CB8AC3E}">
        <p14:creationId xmlns:p14="http://schemas.microsoft.com/office/powerpoint/2010/main" val="36866900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71014"/>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Pray for the millennial kingdom despite its political aspects being delayed and because God forgave sin in Jesus as the Lamb of God</a:t>
            </a:r>
          </a:p>
        </p:txBody>
      </p:sp>
    </p:spTree>
    <p:extLst>
      <p:ext uri="{BB962C8B-B14F-4D97-AF65-F5344CB8AC3E}">
        <p14:creationId xmlns:p14="http://schemas.microsoft.com/office/powerpoint/2010/main" val="2142618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132</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19:1-12; Mark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43300"/>
            <a:ext cx="9144000" cy="2702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prohibits divorce except for adultery, avoiding the Jewish divorce debate and slander of Herod's marrying his brother's wife</a:t>
            </a:r>
          </a:p>
        </p:txBody>
      </p:sp>
    </p:spTree>
    <p:extLst>
      <p:ext uri="{BB962C8B-B14F-4D97-AF65-F5344CB8AC3E}">
        <p14:creationId xmlns:p14="http://schemas.microsoft.com/office/powerpoint/2010/main" val="181222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1400"/>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133</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19:13-15; Mark 10:13-16; Luke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blesses little children to illustrate to the disciples that people need confidence and trust in Christ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468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134</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Matthew 19:16-20; 16; Mark 10:17-31; </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Luke 18:18-30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One cannot enter a kingdom life through riches, so the Pharisee belief of material wealth showing God's approval is wrong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135</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20:17-28; Mark 10:32-45; Luke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tells of His coming death and resurrection to instruct His disciples on the importance of being servants instead of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Concerning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56714"/>
            <a:ext cx="9144000" cy="1172286"/>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 136</a:t>
            </a:r>
          </a:p>
          <a:p>
            <a:pPr algn="ctr" defTabSz="914400" fontAlgn="base">
              <a:spcBef>
                <a:spcPct val="20000"/>
              </a:spcBef>
              <a:buClr>
                <a:srgbClr val="FFCC00"/>
              </a:buClr>
              <a:buSzPct val="70000"/>
            </a:pPr>
            <a:r>
              <a:rPr lang="de-DE" sz="3200" b="1" i="1" kern="0" dirty="0">
                <a:solidFill>
                  <a:srgbClr val="FFFFFF"/>
                </a:solidFill>
                <a:effectLst>
                  <a:glow rad="228600">
                    <a:srgbClr val="220011"/>
                  </a:glow>
                </a:effectLst>
                <a:latin typeface="Arial"/>
                <a:ea typeface="ＭＳ Ｐゴシック" charset="0"/>
                <a:cs typeface="Arial"/>
              </a:rPr>
              <a:t>Matt 20:29-34; Mark 10:46-52; Luke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10113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two blind men to show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7729"/>
            <a:ext cx="9144000" cy="122127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137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936670"/>
            <a:ext cx="900683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millennial kingdom is delayed, but eternal life is guaranteed for any individual trusting in His person</a:t>
            </a:r>
          </a:p>
        </p:txBody>
      </p:sp>
    </p:spTree>
    <p:extLst>
      <p:ext uri="{BB962C8B-B14F-4D97-AF65-F5344CB8AC3E}">
        <p14:creationId xmlns:p14="http://schemas.microsoft.com/office/powerpoint/2010/main" val="15563046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0389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accepts the corrupt but repentant Zacchaeus to show that He forgives anyone who places simple faith in Him</a:t>
            </a:r>
          </a:p>
        </p:txBody>
      </p:sp>
    </p:spTree>
    <p:extLst>
      <p:ext uri="{BB962C8B-B14F-4D97-AF65-F5344CB8AC3E}">
        <p14:creationId xmlns:p14="http://schemas.microsoft.com/office/powerpoint/2010/main" val="996012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267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dirty="0">
                <a:solidFill>
                  <a:srgbClr val="FFFFFF"/>
                </a:solidFill>
                <a:effectLst>
                  <a:glow rad="228600">
                    <a:srgbClr val="000000"/>
                  </a:glow>
                </a:effectLst>
                <a:latin typeface="Arial"/>
                <a:cs typeface="Arial"/>
              </a:rPr>
              <a:t>2. Instruction Concerning the Delayed Kingdom</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19:11-28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parable of the man of noble birth teaches the delay of the millennium until Christ returns at the Second Advent to judge Israel</a:t>
            </a:r>
          </a:p>
        </p:txBody>
      </p:sp>
      <p:sp>
        <p:nvSpPr>
          <p:cNvPr id="2" name="TextBox 1">
            <a:extLst>
              <a:ext uri="{FF2B5EF4-FFF2-40B4-BE49-F238E27FC236}">
                <a16:creationId xmlns:a16="http://schemas.microsoft.com/office/drawing/2014/main" id="{6E7EE5D8-9514-AEEE-1423-EAC3C582E649}"/>
              </a:ext>
            </a:extLst>
          </p:cNvPr>
          <p:cNvSpPr txBox="1"/>
          <p:nvPr/>
        </p:nvSpPr>
        <p:spPr>
          <a:xfrm>
            <a:off x="-702365" y="64538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63112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7652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00CCFF"/>
                </a:solidFill>
                <a:effectLst>
                  <a:outerShdw blurRad="38100" dist="38100" dir="2700000" algn="tl">
                    <a:srgbClr val="000000"/>
                  </a:outerShdw>
                </a:effectLst>
                <a:uLnTx/>
                <a:uFillTx/>
                <a:latin typeface="Arial" charset="0"/>
                <a:ea typeface="ＭＳ Ｐゴシック" charset="0"/>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ts val="2500"/>
              </a:spcBef>
              <a:spcAft>
                <a:spcPct val="0"/>
              </a:spcAft>
              <a:buClr>
                <a:srgbClr val="FF00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2477096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9700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120</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withdraws from Judea to prevent premature death so he can instruct His disciples how to minister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121</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After Israel rejects Christ, He encourages the fearful to still enjoy the kingdom and prepares the apostles for </a:t>
            </a:r>
            <a:r>
              <a:rPr lang="en-GB" sz="3200" b="1" kern="0" dirty="0">
                <a:solidFill>
                  <a:srgbClr val="FFFFFF"/>
                </a:solidFill>
                <a:effectLst>
                  <a:glow rad="228600">
                    <a:srgbClr val="220011"/>
                  </a:glow>
                </a:effectLst>
                <a:latin typeface="Arial"/>
                <a:ea typeface="ＭＳ Ｐゴシック" charset="0"/>
                <a:cs typeface="Arial"/>
              </a:rPr>
              <a:t>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125</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Invest in eternity as servants of God instead of temporal ventures like Pharisees who trust money as a basis for eternal security</a:t>
            </a:r>
          </a:p>
        </p:txBody>
      </p:sp>
    </p:spTree>
    <p:extLst>
      <p:ext uri="{BB962C8B-B14F-4D97-AF65-F5344CB8AC3E}">
        <p14:creationId xmlns:p14="http://schemas.microsoft.com/office/powerpoint/2010/main" val="59993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126</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Disciples can hate the teachings of Pharisees without hating them, so they can come to Christ and forgive other believers</a:t>
            </a:r>
          </a:p>
        </p:txBody>
      </p:sp>
    </p:spTree>
    <p:extLst>
      <p:ext uri="{BB962C8B-B14F-4D97-AF65-F5344CB8AC3E}">
        <p14:creationId xmlns:p14="http://schemas.microsoft.com/office/powerpoint/2010/main" val="64330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Concerning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127</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reminded His disciples that service for Him is never fulfilled so they would see that obedience is their minimal duty </a:t>
            </a:r>
          </a:p>
        </p:txBody>
      </p:sp>
    </p:spTree>
    <p:extLst>
      <p:ext uri="{BB962C8B-B14F-4D97-AF65-F5344CB8AC3E}">
        <p14:creationId xmlns:p14="http://schemas.microsoft.com/office/powerpoint/2010/main" val="2185258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128</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raises Lazarus from the dead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John 11:1-44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restores life to Lazarus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122</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Pharisees will miss the kingdom by trusting their descent from Abraham while "unworthy Jews" and Gentiles enter by faith </a:t>
            </a:r>
          </a:p>
        </p:txBody>
      </p:sp>
    </p:spTree>
    <p:extLst>
      <p:ext uri="{BB962C8B-B14F-4D97-AF65-F5344CB8AC3E}">
        <p14:creationId xmlns:p14="http://schemas.microsoft.com/office/powerpoint/2010/main" val="2663163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11:1–12:2</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1160058"/>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123</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14:25-35</a:t>
            </a:r>
          </a:p>
          <a:p>
            <a:pPr algn="ctr" defTabSz="914400" fontAlgn="base">
              <a:spcBef>
                <a:spcPct val="20000"/>
              </a:spcBef>
              <a:buClr>
                <a:srgbClr val="FFCC00"/>
              </a:buClr>
              <a:buSzPct val="70000"/>
            </a:pPr>
            <a:endParaRPr lang="en-US" sz="3200" b="1" i="1" kern="0" dirty="0">
              <a:solidFill>
                <a:srgbClr val="FFFFFF"/>
              </a:solidFill>
              <a:effectLst>
                <a:glow rad="228600">
                  <a:srgbClr val="220011"/>
                </a:glo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seeks disciples with Him as their highest priority, given Israel's rejection—not professing discipleship and later defecting</a:t>
            </a:r>
          </a:p>
        </p:txBody>
      </p:sp>
    </p:spTree>
    <p:extLst>
      <p:ext uri="{BB962C8B-B14F-4D97-AF65-F5344CB8AC3E}">
        <p14:creationId xmlns:p14="http://schemas.microsoft.com/office/powerpoint/2010/main" val="1092919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JESUS RAISES LAZARUS</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(JOHN 11)</a:t>
            </a:r>
            <a:endParaRPr lang="en-US" sz="1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8 KM</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a:t>
            </a: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Bethany</a:t>
            </a: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PEREA</a:t>
            </a: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River Jordan</a:t>
            </a: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0         5 MILES</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2800636"/>
            <a:ext cx="2463968" cy="914509"/>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SAMARIA</a:t>
            </a: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Sea</a:t>
            </a:r>
          </a:p>
        </p:txBody>
      </p:sp>
    </p:spTree>
    <p:extLst>
      <p:ext uri="{BB962C8B-B14F-4D97-AF65-F5344CB8AC3E}">
        <p14:creationId xmlns:p14="http://schemas.microsoft.com/office/powerpoint/2010/main" val="26643048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dirty="0">
                <a:solidFill>
                  <a:srgbClr val="FFFFFF"/>
                </a:solidFill>
                <a:effectLst>
                  <a:glow rad="228600">
                    <a:srgbClr val="000000"/>
                  </a:glow>
                </a:effectLst>
                <a:latin typeface="Arial"/>
                <a:cs typeface="Arial"/>
              </a:rPr>
              <a:t>E. Instruction Concerning God's Attitude Toward Sinners</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937443"/>
            <a:ext cx="9144000" cy="703831"/>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 124</a:t>
            </a:r>
          </a:p>
          <a:p>
            <a:pPr algn="ctr" defTabSz="914400" fontAlgn="base">
              <a:spcBef>
                <a:spcPct val="20000"/>
              </a:spcBef>
              <a:buClr>
                <a:srgbClr val="FFCC00"/>
              </a:buClr>
              <a:buSzPct val="70000"/>
            </a:pPr>
            <a:r>
              <a:rPr lang="en-US" sz="3200" b="1" i="1" kern="0" dirty="0">
                <a:solidFill>
                  <a:srgbClr val="FFFFFF"/>
                </a:solidFill>
                <a:effectLst>
                  <a:glow rad="228600">
                    <a:srgbClr val="220011"/>
                  </a:glow>
                </a:effectLst>
                <a:latin typeface="Arial"/>
                <a:ea typeface="ＭＳ Ｐゴシック" charset="0"/>
                <a:cs typeface="Arial"/>
              </a:rPr>
              <a:t>Luke 15:1-32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Instead of hating sinners like the Pharisees, Jesus tells three parables of God's love to seek them out and rejoice in their repentance</a:t>
            </a: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6715</TotalTime>
  <Words>5241</Words>
  <Application>Microsoft Macintosh PowerPoint</Application>
  <PresentationFormat>On-screen Show (4:3)</PresentationFormat>
  <Paragraphs>498</Paragraphs>
  <Slides>152</Slides>
  <Notes>90</Notes>
  <HiddenSlides>0</HiddenSlides>
  <MMClips>0</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152</vt:i4>
      </vt:variant>
    </vt:vector>
  </HeadingPairs>
  <TitlesOfParts>
    <vt:vector size="188" baseType="lpstr">
      <vt:lpstr>BONES</vt:lpstr>
      <vt:lpstr>ＭＳ Ｐゴシック</vt:lpstr>
      <vt:lpstr>ＭＳ Ｐゴシック</vt:lpstr>
      <vt:lpstr>Osaka</vt:lpstr>
      <vt:lpstr>Times</vt:lpstr>
      <vt:lpstr>Accordance</vt:lpstr>
      <vt:lpstr>Arial</vt:lpstr>
      <vt:lpstr>Avenir Black</vt:lpstr>
      <vt:lpstr>Calibri</vt:lpstr>
      <vt:lpstr>Calibri Light</vt:lpstr>
      <vt:lpstr>Comic Sans MS</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6_Office Theme</vt:lpstr>
      <vt:lpstr>Default Design</vt:lpstr>
      <vt:lpstr>13_Default Design</vt:lpstr>
      <vt:lpstr>2_Mountain</vt:lpstr>
      <vt:lpstr>2_Default Design</vt:lpstr>
      <vt:lpstr>8_Blank Presentation</vt:lpstr>
      <vt:lpstr>10_Office Theme</vt:lpstr>
      <vt:lpstr>3_Orbit</vt:lpstr>
      <vt:lpstr>15_Blank Presentation</vt:lpstr>
      <vt:lpstr>1_Ribbons</vt:lpstr>
      <vt:lpstr>Fireball</vt:lpstr>
      <vt:lpstr>50_Blank Presentation</vt:lpstr>
      <vt:lpstr>Gesture</vt:lpstr>
      <vt:lpstr>24_Office Theme</vt:lpstr>
      <vt:lpstr>PowerPoint Presentation</vt:lpstr>
      <vt:lpstr>Pentecost Outline</vt:lpstr>
      <vt:lpstr>Increasing Polarization</vt:lpstr>
      <vt:lpstr>Great Periods in the Life of Christ</vt:lpstr>
      <vt:lpstr>PowerPoint Presentation</vt:lpstr>
      <vt:lpstr>PowerPoint Presentation</vt:lpstr>
      <vt:lpstr>PowerPoint Presentation</vt:lpstr>
      <vt:lpstr>PowerPoint Presentation</vt:lpstr>
      <vt:lpstr>PowerPoint Presentation</vt:lpstr>
      <vt:lpstr>We are sheep.</vt:lpstr>
      <vt:lpstr>Sheep tend to stray.</vt:lpstr>
      <vt:lpstr>Lost sheep get lonely.</vt:lpstr>
      <vt:lpstr>Sheep tend to return.</vt:lpstr>
      <vt:lpstr>But straying has a price.</vt:lpstr>
      <vt:lpstr>Luke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RAISES LAZARUS (JOHN 11)</vt:lpstr>
      <vt:lpstr>PowerPoint Presentation</vt:lpstr>
      <vt:lpstr>JESUS RAISES LAZARUS (JOHN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Jesus, Mary &amp; Martha (John 11)</vt:lpstr>
      <vt:lpstr>Martha (John 11)</vt:lpstr>
      <vt:lpstr>Mary (John 11)</vt:lpstr>
      <vt:lpstr>Martha &amp; Mary (John 11)</vt:lpstr>
      <vt:lpstr>Martha Contrasted with Mary in John 11</vt:lpstr>
      <vt:lpstr>Martha Contrasted with Mary in John 11</vt:lpstr>
      <vt:lpstr>Was Mary Magdalene  the Woman with the Alabaster Jar?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Time Periods of the Prophets</vt:lpstr>
      <vt:lpstr>Premillennialism </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64</cp:revision>
  <dcterms:created xsi:type="dcterms:W3CDTF">2018-02-05T03:13:19Z</dcterms:created>
  <dcterms:modified xsi:type="dcterms:W3CDTF">2024-05-07T18:12:29Z</dcterms:modified>
</cp:coreProperties>
</file>