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71" r:id="rId11"/>
    <p:sldMasterId id="2147483783" r:id="rId12"/>
    <p:sldMasterId id="2147483796" r:id="rId13"/>
    <p:sldMasterId id="2147483808" r:id="rId14"/>
    <p:sldMasterId id="2147483831" r:id="rId15"/>
    <p:sldMasterId id="2147483857" r:id="rId16"/>
    <p:sldMasterId id="2147483869" r:id="rId17"/>
    <p:sldMasterId id="2147483882" r:id="rId18"/>
    <p:sldMasterId id="2147483895" r:id="rId19"/>
    <p:sldMasterId id="2147483909" r:id="rId20"/>
    <p:sldMasterId id="2147483921" r:id="rId21"/>
  </p:sldMasterIdLst>
  <p:notesMasterIdLst>
    <p:notesMasterId r:id="rId174"/>
  </p:notesMasterIdLst>
  <p:sldIdLst>
    <p:sldId id="256" r:id="rId22"/>
    <p:sldId id="5338" r:id="rId23"/>
    <p:sldId id="5339" r:id="rId24"/>
    <p:sldId id="5413" r:id="rId25"/>
    <p:sldId id="257" r:id="rId26"/>
    <p:sldId id="258" r:id="rId27"/>
    <p:sldId id="259" r:id="rId28"/>
    <p:sldId id="260" r:id="rId29"/>
    <p:sldId id="261" r:id="rId30"/>
    <p:sldId id="433" r:id="rId31"/>
    <p:sldId id="1182" r:id="rId32"/>
    <p:sldId id="1185" r:id="rId33"/>
    <p:sldId id="1183" r:id="rId34"/>
    <p:sldId id="1184" r:id="rId35"/>
    <p:sldId id="296"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262" r:id="rId86"/>
    <p:sldId id="263" r:id="rId87"/>
    <p:sldId id="264" r:id="rId88"/>
    <p:sldId id="265" r:id="rId89"/>
    <p:sldId id="275" r:id="rId90"/>
    <p:sldId id="329" r:id="rId91"/>
    <p:sldId id="330" r:id="rId92"/>
    <p:sldId id="5409" r:id="rId93"/>
    <p:sldId id="332" r:id="rId94"/>
    <p:sldId id="333" r:id="rId95"/>
    <p:sldId id="334" r:id="rId96"/>
    <p:sldId id="335" r:id="rId97"/>
    <p:sldId id="336" r:id="rId98"/>
    <p:sldId id="337" r:id="rId99"/>
    <p:sldId id="338" r:id="rId100"/>
    <p:sldId id="339" r:id="rId101"/>
    <p:sldId id="5407" r:id="rId102"/>
    <p:sldId id="341" r:id="rId103"/>
    <p:sldId id="541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852" r:id="rId131"/>
    <p:sldId id="370" r:id="rId132"/>
    <p:sldId id="371" r:id="rId133"/>
    <p:sldId id="372" r:id="rId134"/>
    <p:sldId id="856" r:id="rId135"/>
    <p:sldId id="374" r:id="rId136"/>
    <p:sldId id="375" r:id="rId137"/>
    <p:sldId id="376" r:id="rId138"/>
    <p:sldId id="377" r:id="rId139"/>
    <p:sldId id="378" r:id="rId140"/>
    <p:sldId id="379" r:id="rId141"/>
    <p:sldId id="380" r:id="rId142"/>
    <p:sldId id="381" r:id="rId143"/>
    <p:sldId id="382" r:id="rId144"/>
    <p:sldId id="383" r:id="rId145"/>
    <p:sldId id="276" r:id="rId146"/>
    <p:sldId id="266" r:id="rId147"/>
    <p:sldId id="267" r:id="rId148"/>
    <p:sldId id="268" r:id="rId149"/>
    <p:sldId id="269" r:id="rId150"/>
    <p:sldId id="270" r:id="rId151"/>
    <p:sldId id="271" r:id="rId152"/>
    <p:sldId id="384" r:id="rId153"/>
    <p:sldId id="385" r:id="rId154"/>
    <p:sldId id="386" r:id="rId155"/>
    <p:sldId id="387" r:id="rId156"/>
    <p:sldId id="388" r:id="rId157"/>
    <p:sldId id="389" r:id="rId158"/>
    <p:sldId id="390" r:id="rId159"/>
    <p:sldId id="391" r:id="rId160"/>
    <p:sldId id="392" r:id="rId161"/>
    <p:sldId id="393" r:id="rId162"/>
    <p:sldId id="394" r:id="rId163"/>
    <p:sldId id="395" r:id="rId164"/>
    <p:sldId id="272" r:id="rId165"/>
    <p:sldId id="273" r:id="rId166"/>
    <p:sldId id="274" r:id="rId167"/>
    <p:sldId id="277" r:id="rId168"/>
    <p:sldId id="278" r:id="rId169"/>
    <p:sldId id="5570" r:id="rId170"/>
    <p:sldId id="5571" r:id="rId171"/>
    <p:sldId id="396" r:id="rId172"/>
    <p:sldId id="397"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39"/>
            <p14:sldId id="5413"/>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433"/>
            <p14:sldId id="1182"/>
            <p14:sldId id="1185"/>
            <p14:sldId id="1183"/>
            <p14:sldId id="118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407"/>
            <p14:sldId id="341"/>
            <p14:sldId id="541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852"/>
            <p14:sldId id="370"/>
            <p14:sldId id="371"/>
            <p14:sldId id="372"/>
            <p14:sldId id="856"/>
            <p14:sldId id="374"/>
            <p14:sldId id="375"/>
            <p14:sldId id="376"/>
            <p14:sldId id="377"/>
            <p14:sldId id="378"/>
            <p14:sldId id="379"/>
            <p14:sldId id="380"/>
            <p14:sldId id="381"/>
            <p14:sldId id="382"/>
            <p14:sldId id="383"/>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388"/>
            <p14:sldId id="389"/>
            <p14:sldId id="390"/>
            <p14:sldId id="391"/>
            <p14:sldId id="392"/>
            <p14:sldId id="393"/>
            <p14:sldId id="394"/>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570"/>
            <p14:sldId id="5571"/>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8" autoAdjust="0"/>
    <p:restoredTop sz="53347"/>
  </p:normalViewPr>
  <p:slideViewPr>
    <p:cSldViewPr snapToGrid="0">
      <p:cViewPr varScale="1">
        <p:scale>
          <a:sx n="90" d="100"/>
          <a:sy n="90" d="100"/>
        </p:scale>
        <p:origin x="448" y="184"/>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theme" Target="theme/theme1.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28/03/2024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what people despise.</a:t>
            </a:r>
          </a:p>
        </p:txBody>
      </p:sp>
      <p:sp>
        <p:nvSpPr>
          <p:cNvPr id="4" name="Slide Number Placeholder 3"/>
          <p:cNvSpPr>
            <a:spLocks noGrp="1"/>
          </p:cNvSpPr>
          <p:nvPr>
            <p:ph type="sldNum" sz="quarter" idx="5"/>
          </p:nvPr>
        </p:nvSpPr>
        <p:spPr/>
        <p:txBody>
          <a:bodyPr/>
          <a:lstStyle/>
          <a:p>
            <a:fld id="{36357491-AF78-4EAC-91FC-8D2D6145DAF5}" type="slidenum">
              <a:rPr lang="en-GB" smtClean="0"/>
              <a:t>15</a:t>
            </a:fld>
            <a:endParaRPr lang="en-GB"/>
          </a:p>
        </p:txBody>
      </p:sp>
    </p:spTree>
    <p:extLst>
      <p:ext uri="{BB962C8B-B14F-4D97-AF65-F5344CB8AC3E}">
        <p14:creationId xmlns:p14="http://schemas.microsoft.com/office/powerpoint/2010/main" val="418545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a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the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Disciples-73</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05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p:txBody>
      </p:sp>
      <p:sp>
        <p:nvSpPr>
          <p:cNvPr id="4" name="Slide Number Placeholder 3"/>
          <p:cNvSpPr>
            <a:spLocks noGrp="1"/>
          </p:cNvSpPr>
          <p:nvPr>
            <p:ph type="sldNum" sz="quarter" idx="5"/>
          </p:nvPr>
        </p:nvSpPr>
        <p:spPr/>
        <p:txBody>
          <a:bodyPr/>
          <a:lstStyle/>
          <a:p>
            <a:fld id="{36357491-AF78-4EAC-91FC-8D2D6145DAF5}" type="slidenum">
              <a:rPr lang="en-GB" smtClean="0"/>
              <a:t>5</a:t>
            </a:fld>
            <a:endParaRPr lang="en-GB"/>
          </a:p>
        </p:txBody>
      </p:sp>
    </p:spTree>
    <p:extLst>
      <p:ext uri="{BB962C8B-B14F-4D97-AF65-F5344CB8AC3E}">
        <p14:creationId xmlns:p14="http://schemas.microsoft.com/office/powerpoint/2010/main" val="130319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908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354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1344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052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262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Grieves over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13:31</a:t>
            </a:r>
            <a:r>
              <a:rPr lang="en-US" dirty="0">
                <a:effectLst/>
                <a:latin typeface="Lucida Grande" panose="020B0600040502020204" pitchFamily="34" charset="0"/>
              </a:rPr>
              <a:t>    At that time some Pharisees said to him, “Get away from here if you want to live! Herod Antipas wants to kill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13:32</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“Go tell that fox that I will keep on casting out demons and healing people today and tomorrow; and the third day I will accomplish my purpose.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Yes, today, tomorrow, and the next day I must proceed on my way. For it wouldn’t do for a prophet of God to be killed except in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 Jerusalem, Jerusalem, the city that kills the prophets and stones God’s messengers! How often I have wanted to gather your children together as a hen protects her chicks beneath her wings, but you wouldn’t let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And now, look, your house is abandoned. And you will never see me again until you say, ‘Blessings on the one who comes in the name of the LORD!’</a:t>
            </a:r>
            <a:endParaRPr lang="en-US" baseline="30000" dirty="0">
              <a:solidFill>
                <a:srgbClr val="FF2500"/>
              </a:solidFill>
              <a:effectLst/>
              <a:latin typeface="Lucida Grande" panose="020B06000405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a:t>
            </a:r>
          </a:p>
        </p:txBody>
      </p:sp>
      <p:sp>
        <p:nvSpPr>
          <p:cNvPr id="4" name="Slide Number Placeholder 3"/>
          <p:cNvSpPr>
            <a:spLocks noGrp="1"/>
          </p:cNvSpPr>
          <p:nvPr>
            <p:ph type="sldNum" sz="quarter" idx="5"/>
          </p:nvPr>
        </p:nvSpPr>
        <p:spPr/>
        <p:txBody>
          <a:bodyPr/>
          <a:lstStyle/>
          <a:p>
            <a:fld id="{36357491-AF78-4EAC-91FC-8D2D6145DAF5}" type="slidenum">
              <a:rPr lang="en-GB" smtClean="0"/>
              <a:t>6</a:t>
            </a:fld>
            <a:endParaRPr lang="en-GB"/>
          </a:p>
        </p:txBody>
      </p:sp>
    </p:spTree>
    <p:extLst>
      <p:ext uri="{BB962C8B-B14F-4D97-AF65-F5344CB8AC3E}">
        <p14:creationId xmlns:p14="http://schemas.microsoft.com/office/powerpoint/2010/main" val="1494961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2746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2760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284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one of rejoicing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t>9</a:t>
            </a:fld>
            <a:endParaRPr lang="en-GB"/>
          </a:p>
        </p:txBody>
      </p:sp>
    </p:spTree>
    <p:extLst>
      <p:ext uri="{BB962C8B-B14F-4D97-AF65-F5344CB8AC3E}">
        <p14:creationId xmlns:p14="http://schemas.microsoft.com/office/powerpoint/2010/main" val="4030515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75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555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81692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p:txBody>
      </p:sp>
      <p:sp>
        <p:nvSpPr>
          <p:cNvPr id="750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a:p>
            <a:endParaRPr lang="en-US">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127</a:t>
            </a:fld>
            <a:endParaRPr lang="en-GB"/>
          </a:p>
        </p:txBody>
      </p:sp>
    </p:spTree>
    <p:extLst>
      <p:ext uri="{BB962C8B-B14F-4D97-AF65-F5344CB8AC3E}">
        <p14:creationId xmlns:p14="http://schemas.microsoft.com/office/powerpoint/2010/main" val="1458308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132</a:t>
            </a:fld>
            <a:endParaRPr lang="en-GB"/>
          </a:p>
        </p:txBody>
      </p:sp>
    </p:spTree>
    <p:extLst>
      <p:ext uri="{BB962C8B-B14F-4D97-AF65-F5344CB8AC3E}">
        <p14:creationId xmlns:p14="http://schemas.microsoft.com/office/powerpoint/2010/main" val="2187175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a:t>
            </a:r>
          </a:p>
          <a:p>
            <a:r>
              <a:rPr lang="en-US" dirty="0">
                <a:solidFill>
                  <a:srgbClr val="000000"/>
                </a:solidFill>
                <a:effectLst/>
                <a:latin typeface="Times New Roman" panose="02020603050405020304" pitchFamily="18" charset="0"/>
              </a:rPr>
              <a:t>to “inherit eternal life” was to be resurrected and accepted for entrance into the messianic kingdom</a:t>
            </a:r>
          </a:p>
          <a:p>
            <a:r>
              <a:rPr lang="en-US" dirty="0">
                <a:solidFill>
                  <a:srgbClr val="000000"/>
                </a:solidFill>
                <a:effectLst/>
                <a:latin typeface="Times New Roman" panose="02020603050405020304" pitchFamily="18" charset="0"/>
              </a:rPr>
              <a:t>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a:t>
            </a:r>
          </a:p>
          <a:p>
            <a:r>
              <a:rPr lang="en-US" dirty="0">
                <a:solidFill>
                  <a:srgbClr val="000000"/>
                </a:solidFill>
                <a:effectLst/>
                <a:latin typeface="Times New Roman" panose="02020603050405020304" pitchFamily="18" charset="0"/>
              </a:rPr>
              <a:t>in the “age to come.” So “to inherit eternal life” was an equivalent expression for entering the</a:t>
            </a:r>
          </a:p>
          <a:p>
            <a:r>
              <a:rPr lang="en-US" dirty="0">
                <a:solidFill>
                  <a:srgbClr val="000000"/>
                </a:solidFill>
                <a:effectLst/>
                <a:latin typeface="Times New Roman" panose="02020603050405020304" pitchFamily="18" charset="0"/>
              </a:rPr>
              <a:t>kingdom of God, referred to elsewhere as “inheriting the kingdom” (cf. Mt 25:34; 1 Cor 6:9, 10;</a:t>
            </a:r>
          </a:p>
          <a:p>
            <a:r>
              <a:rPr lang="en-US" dirty="0">
                <a:solidFill>
                  <a:srgbClr val="000000"/>
                </a:solidFill>
                <a:effectLst/>
                <a:latin typeface="Times New Roman" panose="02020603050405020304" pitchFamily="18" charset="0"/>
              </a:rPr>
              <a:t>15:50; Gal 5:21). The NT is very clear that one can only do this by humbly coming to Jesus with a</a:t>
            </a:r>
          </a:p>
          <a:p>
            <a:r>
              <a:rPr lang="en-US" dirty="0">
                <a:solidFill>
                  <a:srgbClr val="000000"/>
                </a:solidFill>
                <a:effectLst/>
                <a:latin typeface="Times New Roman" panose="02020603050405020304" pitchFamily="18" charset="0"/>
              </a:rPr>
              <a:t>child-like faith in order to be born again (Mk 10:15; John 3:3; Col 1:13-14). The young man’s</a:t>
            </a:r>
          </a:p>
          <a:p>
            <a:r>
              <a:rPr lang="en-US" dirty="0">
                <a:solidFill>
                  <a:srgbClr val="000000"/>
                </a:solidFill>
                <a:effectLst/>
                <a:latin typeface="Times New Roman" panose="02020603050405020304" pitchFamily="18" charset="0"/>
              </a:rPr>
              <a:t>question in Mark 10:17, however, gives him away that he does not understand the right approach,</a:t>
            </a:r>
          </a:p>
          <a:p>
            <a:r>
              <a:rPr lang="en-US" dirty="0">
                <a:solidFill>
                  <a:srgbClr val="000000"/>
                </a:solidFill>
                <a:effectLst/>
                <a:latin typeface="Times New Roman" panose="02020603050405020304" pitchFamily="18" charset="0"/>
              </a:rPr>
              <a:t>for he asks, “what must I do?” The NT is clear that there is not anything we can “do” to merit</a:t>
            </a:r>
          </a:p>
          <a:p>
            <a:r>
              <a:rPr lang="en-US" dirty="0">
                <a:solidFill>
                  <a:srgbClr val="000000"/>
                </a:solidFill>
                <a:effectLst/>
                <a:latin typeface="Times New Roman" panose="02020603050405020304" pitchFamily="18" charset="0"/>
              </a:rPr>
              <a:t>eternal life. Receiving God’s forgiveness and eternal life do not come because of what we “do,” but</a:t>
            </a:r>
          </a:p>
          <a:p>
            <a:r>
              <a:rPr lang="en-US" dirty="0">
                <a:solidFill>
                  <a:srgbClr val="000000"/>
                </a:solidFill>
                <a:effectLst/>
                <a:latin typeface="Times New Roman" panose="02020603050405020304" pitchFamily="18" charset="0"/>
              </a:rPr>
              <a:t>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p:txBody>
      </p:sp>
    </p:spTree>
    <p:extLst>
      <p:ext uri="{BB962C8B-B14F-4D97-AF65-F5344CB8AC3E}">
        <p14:creationId xmlns:p14="http://schemas.microsoft.com/office/powerpoint/2010/main" val="144593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p:txBody>
      </p:sp>
      <p:sp>
        <p:nvSpPr>
          <p:cNvPr id="4" name="Slide Number Placeholder 3"/>
          <p:cNvSpPr>
            <a:spLocks noGrp="1"/>
          </p:cNvSpPr>
          <p:nvPr>
            <p:ph type="sldNum" sz="quarter" idx="5"/>
          </p:nvPr>
        </p:nvSpPr>
        <p:spPr/>
        <p:txBody>
          <a:bodyPr/>
          <a:lstStyle/>
          <a:p>
            <a:fld id="{36357491-AF78-4EAC-91FC-8D2D6145DAF5}" type="slidenum">
              <a:rPr lang="en-GB" smtClean="0"/>
              <a:t>146</a:t>
            </a:fld>
            <a:endParaRPr lang="en-GB"/>
          </a:p>
        </p:txBody>
      </p:sp>
    </p:spTree>
    <p:extLst>
      <p:ext uri="{BB962C8B-B14F-4D97-AF65-F5344CB8AC3E}">
        <p14:creationId xmlns:p14="http://schemas.microsoft.com/office/powerpoint/2010/main" val="28525987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150</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bushwalkers after about 6 years of wandering. As you can see from the heavy coat of 90 pounds (45 kilos)!</a:t>
            </a:r>
          </a:p>
        </p:txBody>
      </p:sp>
    </p:spTree>
    <p:extLst>
      <p:ext uri="{BB962C8B-B14F-4D97-AF65-F5344CB8AC3E}">
        <p14:creationId xmlns:p14="http://schemas.microsoft.com/office/powerpoint/2010/main" val="3449736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132813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246743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6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351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424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220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983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574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34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14938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57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35937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5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9794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804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58756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2233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988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43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4377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9350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4975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4098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9076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06648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1257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40824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527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94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4624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28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784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389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4122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047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1105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749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17865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429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083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2482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3147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597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2571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367000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223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0720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6898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394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6319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92590"/>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115263"/>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94045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304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24572"/>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9090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7901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30378"/>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29937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0562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65614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2432706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4159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40761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46240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73434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87512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53396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897699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25572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0839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594917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021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780557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95838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142260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1564157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718657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044400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4292618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601783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701289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4112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1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97667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068761"/>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97438287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77908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78416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188506116"/>
      </p:ext>
    </p:extLst>
  </p:cSld>
  <p:clrMap bg1="lt1" tx1="dk1" bg2="lt2" tx2="dk2" accent1="accent1" accent2="accent2" accent3="accent3" accent4="accent4" accent5="accent5" accent6="accent6" hlink="hlink" folHlink="folHlink"/>
  <p:sldLayoutIdLst>
    <p:sldLayoutId id="214748392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0005278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4.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17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7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02.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113.xml"/><Relationship Id="rId5" Type="http://schemas.openxmlformats.org/officeDocument/2006/relationships/image" Target="../media/image17.jpeg"/><Relationship Id="rId4" Type="http://schemas.openxmlformats.org/officeDocument/2006/relationships/image" Target="../media/image1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8.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0.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0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1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223.xml"/><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0.xml"/><Relationship Id="rId1" Type="http://schemas.openxmlformats.org/officeDocument/2006/relationships/slideLayout" Target="../slideLayouts/slideLayout168.xml"/><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9.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1.jpeg"/><Relationship Id="rId1" Type="http://schemas.openxmlformats.org/officeDocument/2006/relationships/slideLayout" Target="../slideLayouts/slideLayout68.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a:solidFill>
                  <a:srgbClr val="FFFFFF"/>
                </a:solidFill>
                <a:effectLst>
                  <a:glow rad="228600">
                    <a:srgbClr val="000000"/>
                  </a:glow>
                </a:effectLst>
                <a:latin typeface="Arial"/>
                <a:cs typeface="Arial"/>
              </a:rPr>
              <a:t>Preparation of the Disciples </a:t>
            </a:r>
            <a:br>
              <a:rPr lang="en-GB" sz="4800" b="1" kern="0">
                <a:solidFill>
                  <a:srgbClr val="FFFFFF"/>
                </a:solidFill>
                <a:effectLst>
                  <a:glow rad="228600">
                    <a:srgbClr val="000000"/>
                  </a:glow>
                </a:effectLst>
                <a:latin typeface="Arial"/>
                <a:cs typeface="Arial"/>
              </a:rPr>
            </a:br>
            <a:r>
              <a:rPr lang="en-GB" sz="4800" b="1" kern="0">
                <a:solidFill>
                  <a:srgbClr val="FFFFFF"/>
                </a:solidFill>
                <a:effectLst>
                  <a:glow rad="228600">
                    <a:srgbClr val="000000"/>
                  </a:glow>
                </a:effectLst>
                <a:latin typeface="Arial"/>
                <a:cs typeface="Arial"/>
              </a:rPr>
              <a:t>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ministers privately to the twelve disciples to prepare them for their ministries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2400">
                <a:solidFill>
                  <a:srgbClr val="FFFFFF"/>
                </a:solidFill>
                <a:effectLst>
                  <a:glow rad="101600">
                    <a:srgbClr val="000000">
                      <a:alpha val="75000"/>
                    </a:srgbClr>
                  </a:glow>
                  <a:outerShdw blurRad="50800" dist="88900" dir="2700000" algn="tl" rotWithShape="0">
                    <a:srgbClr val="000000"/>
                  </a:outerShdw>
                </a:effectLst>
                <a:ea typeface="MS PGothic"/>
                <a:cs typeface="ＭＳ Ｐゴシック"/>
              </a:rPr>
              <a:t>JESUS RAISES LAZARUS</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JESUS RAISES LAZARUS</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Jerusalem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JUDEA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Bethany</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PEREA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River </a:t>
            </a:r>
            <a:b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b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Jordan</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5</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MILES</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8</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KM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Dead Sea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SAMARIA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Ephraim</a:t>
            </a:r>
            <a:endParaRPr kumimoji="0" lang="zh-CN" altLang="en-US" sz="2800" b="1" i="0" u="none" strike="noStrike" kern="120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en-US" sz="4000" b="1" dirty="0">
                <a:solidFill>
                  <a:srgbClr val="FFFFFF"/>
                </a:solidFill>
                <a:effectLst>
                  <a:glow rad="139700">
                    <a:schemeClr val="tx1">
                      <a:alpha val="90000"/>
                    </a:schemeClr>
                  </a:glow>
                </a:effectLst>
              </a:rPr>
              <a:t>Jesus, Mary &amp; Martha (John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Jesus loved these two sisters who lived in Bethany, close to Jerusalem (11:5).</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They had already believed in Him </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("Lord" in 11:3; cf. 11:27).</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Mary later anointed Him for his burial in worship (11:2; cf. 12:1-8).</a:t>
            </a: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(John 11)</a:t>
            </a:r>
          </a:p>
        </p:txBody>
      </p:sp>
    </p:spTree>
    <p:extLst>
      <p:ext uri="{BB962C8B-B14F-4D97-AF65-F5344CB8AC3E}">
        <p14:creationId xmlns:p14="http://schemas.microsoft.com/office/powerpoint/2010/main" val="428931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en-US" b="1" dirty="0">
                <a:solidFill>
                  <a:srgbClr val="FFFFFF"/>
                </a:solidFill>
                <a:effectLst>
                  <a:glow rad="139700">
                    <a:schemeClr val="tx1">
                      <a:alpha val="90000"/>
                    </a:schemeClr>
                  </a:glow>
                </a:effectLst>
              </a:rPr>
              <a:t>Mary (John 11)</a:t>
            </a:r>
          </a:p>
        </p:txBody>
      </p:sp>
      <p:pic>
        <p:nvPicPr>
          <p:cNvPr id="526338" name="Picture 2" descr="Screen Shot 2013-03-18 at 7.49.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&amp; Mary (John 11)</a:t>
            </a:r>
          </a:p>
        </p:txBody>
      </p:sp>
    </p:spTree>
    <p:extLst>
      <p:ext uri="{BB962C8B-B14F-4D97-AF65-F5344CB8AC3E}">
        <p14:creationId xmlns:p14="http://schemas.microsoft.com/office/powerpoint/2010/main" val="35184775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spcAft>
                          <a:spcPts val="0"/>
                        </a:spcAft>
                      </a:pPr>
                      <a:r>
                        <a:rPr lang="en-US" sz="24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Martha</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Mary</a:t>
                      </a:r>
                      <a:endParaRPr lang="en-US" sz="24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spcAft>
                          <a:spcPts val="0"/>
                        </a:spcAft>
                      </a:pPr>
                      <a:endParaRPr lang="en-US" sz="2400" b="1" dirty="0">
                        <a:solidFill>
                          <a:schemeClr val="bg1"/>
                        </a:solidFill>
                        <a:effectLst/>
                        <a:latin typeface="Arial"/>
                        <a:ea typeface="ＭＳ 明朝"/>
                        <a:cs typeface="Arial"/>
                      </a:endParaRPr>
                    </a:p>
                    <a:p>
                      <a:pPr>
                        <a:spcAft>
                          <a:spcPts val="0"/>
                        </a:spcAft>
                      </a:pPr>
                      <a:r>
                        <a:rPr lang="en-US" sz="2400" b="1" dirty="0">
                          <a:solidFill>
                            <a:schemeClr val="bg1"/>
                          </a:solidFill>
                          <a:effectLst/>
                          <a:latin typeface="Arial"/>
                          <a:ea typeface="ＭＳ 明朝"/>
                          <a:cs typeface="Arial"/>
                        </a:rPr>
                        <a:t>Approach to Jesus</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Immediately went to find Jesus (20a)–private as a "doer"</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Delayed and stayed at home (20b)–soon public (29) with more emotion</a:t>
                      </a:r>
                    </a:p>
                    <a:p>
                      <a:pPr>
                        <a:spcAft>
                          <a:spcPts val="0"/>
                        </a:spcAft>
                      </a:pP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spcAft>
                          <a:spcPts val="0"/>
                        </a:spcAft>
                      </a:pPr>
                      <a:r>
                        <a:rPr lang="en-US" sz="2400" b="1" dirty="0">
                          <a:solidFill>
                            <a:schemeClr val="bg1"/>
                          </a:solidFill>
                          <a:effectLst/>
                          <a:latin typeface="Arial"/>
                          <a:ea typeface="ＭＳ 明朝"/>
                          <a:cs typeface="Arial"/>
                        </a:rPr>
                        <a:t>Words to Jesus</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Blame but faith (21)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Blame but prostrate (32)</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r>
                        <a:rPr lang="en-US" sz="2400" b="1" baseline="0" dirty="0">
                          <a:solidFill>
                            <a:schemeClr val="bg1"/>
                          </a:solidFill>
                          <a:latin typeface="Arial"/>
                          <a:cs typeface="Arial"/>
                        </a:rPr>
                        <a:t>Words of </a:t>
                      </a:r>
                      <a:r>
                        <a:rPr lang="en-US" sz="2400" b="1" dirty="0">
                          <a:solidFill>
                            <a:schemeClr val="bg1"/>
                          </a:solidFill>
                          <a:latin typeface="Arial"/>
                          <a:cs typeface="Arial"/>
                        </a:rPr>
                        <a:t>doubt</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Saw no hope of immediate rising (24, 39)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None</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5344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spcAft>
                          <a:spcPts val="0"/>
                        </a:spcAft>
                      </a:pPr>
                      <a:r>
                        <a:rPr lang="en-US" sz="20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Martha</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Mary</a:t>
                      </a:r>
                      <a:endParaRPr lang="en-US" sz="20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spcAft>
                          <a:spcPts val="0"/>
                        </a:spcAft>
                      </a:pPr>
                      <a:r>
                        <a:rPr lang="en-US" sz="2000" b="1" dirty="0">
                          <a:solidFill>
                            <a:srgbClr val="FFFFFF"/>
                          </a:solidFill>
                          <a:effectLst/>
                          <a:latin typeface="Arial"/>
                          <a:ea typeface="ＭＳ 明朝"/>
                          <a:cs typeface="Arial"/>
                        </a:rPr>
                        <a:t>Jesus</a:t>
                      </a:r>
                      <a:r>
                        <a:rPr lang="fr-FR" sz="2000" b="1" dirty="0">
                          <a:solidFill>
                            <a:srgbClr val="FFFFFF"/>
                          </a:solidFill>
                          <a:effectLst/>
                          <a:latin typeface="Arial"/>
                          <a:ea typeface="ＭＳ 明朝"/>
                          <a:cs typeface="Arial"/>
                        </a:rPr>
                        <a:t>'</a:t>
                      </a:r>
                      <a:r>
                        <a:rPr lang="en-US" sz="2000" b="1" dirty="0">
                          <a:solidFill>
                            <a:srgbClr val="FFFFFF"/>
                          </a:solidFill>
                          <a:effectLst/>
                          <a:latin typeface="Arial"/>
                          <a:ea typeface="ＭＳ 明朝"/>
                          <a:cs typeface="Arial"/>
                        </a:rPr>
                        <a:t> response</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Tested her faith whether He could raise Lazarus (23), claimed to be the resurrection and life (25), and asked if she believed (26) </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No testing her faith—He asks where the body was (34) then weeps (35) </a:t>
                      </a:r>
                      <a:endParaRPr lang="en-US" sz="2000" b="1">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spcAft>
                          <a:spcPts val="0"/>
                        </a:spcAft>
                      </a:pPr>
                      <a:r>
                        <a:rPr lang="en-US" sz="2000" b="1">
                          <a:solidFill>
                            <a:srgbClr val="FFFFFF"/>
                          </a:solidFill>
                          <a:effectLst/>
                          <a:latin typeface="Arial"/>
                          <a:ea typeface="ＭＳ 明朝"/>
                          <a:cs typeface="Arial"/>
                        </a:rPr>
                        <a:t>Declarations of faith in Christ</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Twice: Christ could heal (21) and "You are the Messiah… Son of God… from God" (27)</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No declarations</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spcAft>
                          <a:spcPts val="0"/>
                        </a:spcAft>
                      </a:pPr>
                      <a:r>
                        <a:rPr lang="en-US" sz="2000" b="1">
                          <a:solidFill>
                            <a:srgbClr val="FFFFFF"/>
                          </a:solidFill>
                          <a:effectLst/>
                          <a:latin typeface="Arial"/>
                          <a:ea typeface="ＭＳ 明朝"/>
                          <a:cs typeface="Arial"/>
                        </a:rPr>
                        <a:t>Proof of faith</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Still doubted by complaining of the smell of the body (39) while reaction of those consoling her </a:t>
                      </a:r>
                      <a:r>
                        <a:rPr lang="en-US" sz="2000" b="1" i="1">
                          <a:solidFill>
                            <a:srgbClr val="FFFFFF"/>
                          </a:solidFill>
                          <a:effectLst/>
                          <a:latin typeface="Arial"/>
                          <a:ea typeface="ＭＳ 明朝"/>
                          <a:cs typeface="Arial"/>
                        </a:rPr>
                        <a:t>not</a:t>
                      </a:r>
                      <a:r>
                        <a:rPr lang="en-US" sz="2000" b="1">
                          <a:solidFill>
                            <a:srgbClr val="FFFFFF"/>
                          </a:solidFill>
                          <a:effectLst/>
                          <a:latin typeface="Arial"/>
                          <a:ea typeface="ＭＳ 明朝"/>
                          <a:cs typeface="Arial"/>
                        </a:rPr>
                        <a:t> noted</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Brought many with her who believed (45) but even some of them betrayed Jesus to the Pharisees (46)</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11:45-54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miracle of Lazarus' restoration confirms the disciples' faith, adds new believers, and moves the religious leaders to plan His death</a:t>
            </a:r>
          </a:p>
        </p:txBody>
      </p:sp>
    </p:spTree>
    <p:extLst>
      <p:ext uri="{BB962C8B-B14F-4D97-AF65-F5344CB8AC3E}">
        <p14:creationId xmlns:p14="http://schemas.microsoft.com/office/powerpoint/2010/main" val="30568679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Concerning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129</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Thankfulness of a cleansed leper against nine others exhorts gratitude in the disciples against Israel’s rejection despite blessings</a:t>
            </a:r>
          </a:p>
        </p:txBody>
      </p:sp>
    </p:spTree>
    <p:extLst>
      <p:ext uri="{BB962C8B-B14F-4D97-AF65-F5344CB8AC3E}">
        <p14:creationId xmlns:p14="http://schemas.microsoft.com/office/powerpoint/2010/main" val="22803399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Concerning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Israel’s rejection of the kingdom and King among them would lead to Him suddenly returning to judge Israel at the Second Advent to take away the unsaved from the earth</a:t>
            </a:r>
          </a:p>
        </p:txBody>
      </p:sp>
    </p:spTree>
    <p:extLst>
      <p:ext uri="{BB962C8B-B14F-4D97-AF65-F5344CB8AC3E}">
        <p14:creationId xmlns:p14="http://schemas.microsoft.com/office/powerpoint/2010/main" val="36866900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71014"/>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Pray for the millennial kingdom despite its political aspects being delayed and because God forgave sin in Jesus as the Lamb of God</a:t>
            </a:r>
          </a:p>
        </p:txBody>
      </p:sp>
    </p:spTree>
    <p:extLst>
      <p:ext uri="{BB962C8B-B14F-4D97-AF65-F5344CB8AC3E}">
        <p14:creationId xmlns:p14="http://schemas.microsoft.com/office/powerpoint/2010/main" val="2142618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132</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19:1-12; Mark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43300"/>
            <a:ext cx="9144000" cy="2702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says that God prohibits divorce except for adultery, and so avoids the Pharisee divorce debate and slandering Herod for marrying his brother's wife</a:t>
            </a:r>
          </a:p>
        </p:txBody>
      </p:sp>
    </p:spTree>
    <p:extLst>
      <p:ext uri="{BB962C8B-B14F-4D97-AF65-F5344CB8AC3E}">
        <p14:creationId xmlns:p14="http://schemas.microsoft.com/office/powerpoint/2010/main" val="181222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1400"/>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133</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19:13-15; Mark 10:13-16; Luke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little children to illustrate to the disciples that confidence and trust in Christ are necessary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468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134</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19:16-20; 16; Mark 10:17-31; </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Luke 18:18-30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shows the impossibility of entering the kingdom through riches to refute the Pharisaical belief that material wealth indicates divine approval and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135</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20:17-28; Mark 10:32-45; Luke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announces His coming death and resurrection to His disciples to instruct them about the importance of being servants rather than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Concerning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56714"/>
            <a:ext cx="9144000" cy="117228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136</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20:29-34; Mark 10:46-52; Luke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10113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two blind men as illustrations of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reiterates the delay of the millennial kingdom but also encourages any individual trusting in His person that his entrance into eternal life is guaranteed</a:t>
            </a:r>
          </a:p>
        </p:txBody>
      </p:sp>
    </p:spTree>
    <p:extLst>
      <p:ext uri="{BB962C8B-B14F-4D97-AF65-F5344CB8AC3E}">
        <p14:creationId xmlns:p14="http://schemas.microsoft.com/office/powerpoint/2010/main" val="15563046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89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accepts the corrupt but repentant Zacchaeus to show that He would forgive anyone who places faith in Him, thus allowing them to enter the kingdom by simple faith</a:t>
            </a:r>
          </a:p>
        </p:txBody>
      </p:sp>
    </p:spTree>
    <p:extLst>
      <p:ext uri="{BB962C8B-B14F-4D97-AF65-F5344CB8AC3E}">
        <p14:creationId xmlns:p14="http://schemas.microsoft.com/office/powerpoint/2010/main" val="996012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26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Instruction Concerning the Delayed Kingdom</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man of noble birth teaches the delay of the millennial kingdom until Christ returns at the Second Advent to judge Israel</a:t>
            </a:r>
          </a:p>
        </p:txBody>
      </p:sp>
    </p:spTree>
    <p:extLst>
      <p:ext uri="{BB962C8B-B14F-4D97-AF65-F5344CB8AC3E}">
        <p14:creationId xmlns:p14="http://schemas.microsoft.com/office/powerpoint/2010/main" val="4163112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withdraws from Judea to prevent premature death so he can instruct His disciples how to minister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After Israel rejects Christ, He invites individuals to enjoy the kingdom to encourage those fearful due to His rejection and to prepare the apostles for </a:t>
            </a:r>
            <a:r>
              <a:rPr lang="en-GB" sz="3200" b="1" kern="0" dirty="0">
                <a:solidFill>
                  <a:srgbClr val="FFFFFF"/>
                </a:solidFill>
                <a:effectLst>
                  <a:glow rad="228600">
                    <a:srgbClr val="220011"/>
                  </a:glow>
                </a:effectLst>
                <a:latin typeface="Arial"/>
                <a:ea typeface="ＭＳ Ｐゴシック" charset="0"/>
                <a:cs typeface="Arial"/>
              </a:rPr>
              <a:t>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125</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Invest in eternity rather than in temporal ventures as servants of God instead of imitating Pharisees who trust money as a basis for eternal security</a:t>
            </a:r>
          </a:p>
        </p:txBody>
      </p:sp>
    </p:spTree>
    <p:extLst>
      <p:ext uri="{BB962C8B-B14F-4D97-AF65-F5344CB8AC3E}">
        <p14:creationId xmlns:p14="http://schemas.microsoft.com/office/powerpoint/2010/main" val="59993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126</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teaches that disciples can hate the teachings of Pharisees without hating these teachers themselves to help them come to Christ and also forgive other believers</a:t>
            </a:r>
          </a:p>
        </p:txBody>
      </p:sp>
    </p:spTree>
    <p:extLst>
      <p:ext uri="{BB962C8B-B14F-4D97-AF65-F5344CB8AC3E}">
        <p14:creationId xmlns:p14="http://schemas.microsoft.com/office/powerpoint/2010/main" val="64330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Concerning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reminded His disciples that service for Him is never fulfilled so they would see that obedience is their minimal duty </a:t>
            </a:r>
          </a:p>
        </p:txBody>
      </p:sp>
    </p:spTree>
    <p:extLst>
      <p:ext uri="{BB962C8B-B14F-4D97-AF65-F5344CB8AC3E}">
        <p14:creationId xmlns:p14="http://schemas.microsoft.com/office/powerpoint/2010/main" val="2185258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128</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raises Lazarus from the dead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restores life to Lazarus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122</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invites Pharisees to be blessed instead of missing the kingdom by trusting their descent from Abraham while "unworthy Jews" and Gentiles enter by faith </a:t>
            </a:r>
          </a:p>
        </p:txBody>
      </p:sp>
    </p:spTree>
    <p:extLst>
      <p:ext uri="{BB962C8B-B14F-4D97-AF65-F5344CB8AC3E}">
        <p14:creationId xmlns:p14="http://schemas.microsoft.com/office/powerpoint/2010/main" val="2663163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11:1–12:2</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1160058"/>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123</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14:25-35</a:t>
            </a:r>
          </a:p>
          <a:p>
            <a:pPr algn="ctr" defTabSz="914400" fontAlgn="base">
              <a:spcBef>
                <a:spcPct val="20000"/>
              </a:spcBef>
              <a:buClr>
                <a:srgbClr val="FFCC00"/>
              </a:buClr>
              <a:buSzPct val="70000"/>
            </a:pPr>
            <a:endParaRPr lang="en-US" sz="32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invites followers to be disciples by making Him priority over every other relationship given Israel's rejection so as not to profess discipleship and later defect</a:t>
            </a:r>
          </a:p>
        </p:txBody>
      </p:sp>
    </p:spTree>
    <p:extLst>
      <p:ext uri="{BB962C8B-B14F-4D97-AF65-F5344CB8AC3E}">
        <p14:creationId xmlns:p14="http://schemas.microsoft.com/office/powerpoint/2010/main" val="1092919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664304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E. Instruction Concerning God's Attitude Toward Sinners</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937443"/>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124</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15:1-32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Instead of hating sinners like the Pharisees, Jesus tells three parables of God's love to seek them out and rejoice in their repentance</a:t>
            </a: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6671</TotalTime>
  <Words>5304</Words>
  <Application>Microsoft Macintosh PowerPoint</Application>
  <PresentationFormat>On-screen Show (4:3)</PresentationFormat>
  <Paragraphs>508</Paragraphs>
  <Slides>152</Slides>
  <Notes>90</Notes>
  <HiddenSlides>0</HiddenSlides>
  <MMClips>0</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152</vt:i4>
      </vt:variant>
    </vt:vector>
  </HeadingPairs>
  <TitlesOfParts>
    <vt:vector size="188" baseType="lpstr">
      <vt:lpstr>BONES</vt:lpstr>
      <vt:lpstr>ＭＳ Ｐゴシック</vt:lpstr>
      <vt:lpstr>ＭＳ Ｐゴシック</vt:lpstr>
      <vt:lpstr>Osaka</vt:lpstr>
      <vt:lpstr>Times</vt:lpstr>
      <vt:lpstr>Accordance</vt:lpstr>
      <vt:lpstr>Arial</vt:lpstr>
      <vt:lpstr>Avenir Black</vt:lpstr>
      <vt:lpstr>Calibri</vt:lpstr>
      <vt:lpstr>Calibri Light</vt:lpstr>
      <vt:lpstr>Comic Sans MS</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6_Office Theme</vt:lpstr>
      <vt:lpstr>Default Design</vt:lpstr>
      <vt:lpstr>13_Default Design</vt:lpstr>
      <vt:lpstr>2_Mountain</vt:lpstr>
      <vt:lpstr>2_Default Design</vt:lpstr>
      <vt:lpstr>8_Blank Presentation</vt:lpstr>
      <vt:lpstr>10_Office Theme</vt:lpstr>
      <vt:lpstr>3_Orbit</vt:lpstr>
      <vt:lpstr>15_Blank Presentation</vt:lpstr>
      <vt:lpstr>1_Ribbons</vt:lpstr>
      <vt:lpstr>Fireball</vt:lpstr>
      <vt:lpstr>50_Blank Presentation</vt:lpstr>
      <vt:lpstr>Gesture</vt:lpstr>
      <vt:lpstr>24_Office Theme</vt:lpstr>
      <vt:lpstr>PowerPoint Presentation</vt:lpstr>
      <vt:lpstr>Pentecost Outline</vt:lpstr>
      <vt:lpstr>Increasing Polarization</vt:lpstr>
      <vt:lpstr>Great Periods in the Life of Christ</vt:lpstr>
      <vt:lpstr>PowerPoint Presentation</vt:lpstr>
      <vt:lpstr>PowerPoint Presentation</vt:lpstr>
      <vt:lpstr>PowerPoint Presentation</vt:lpstr>
      <vt:lpstr>PowerPoint Presentation</vt:lpstr>
      <vt:lpstr>PowerPoint Presentation</vt:lpstr>
      <vt:lpstr>We are sheep.</vt:lpstr>
      <vt:lpstr>Sheep tend to stray.</vt:lpstr>
      <vt:lpstr>Lost sheep get lonely.</vt:lpstr>
      <vt:lpstr>Sheep tend to return.</vt:lpstr>
      <vt:lpstr>But straying has a price.</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Mary &amp; Martha (John 11)</vt:lpstr>
      <vt:lpstr>Martha (John 11)</vt:lpstr>
      <vt:lpstr>Mary (John 11)</vt:lpstr>
      <vt:lpstr>Martha &amp; Mary (John 11)</vt:lpstr>
      <vt:lpstr>Martha Contrasted with Mary in John 11</vt:lpstr>
      <vt:lpstr>Martha Contrasted with Mary in John 11</vt:lpstr>
      <vt:lpstr>Was Mary Magdalene  the Woman with the Alabaster Jar?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Time Periods of the Prophets</vt:lpstr>
      <vt:lpstr>Premillennialism </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55</cp:revision>
  <dcterms:created xsi:type="dcterms:W3CDTF">2018-02-05T03:13:19Z</dcterms:created>
  <dcterms:modified xsi:type="dcterms:W3CDTF">2024-03-30T13:38:06Z</dcterms:modified>
</cp:coreProperties>
</file>