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4.xml" ContentType="application/vnd.openxmlformats-officedocument.theme+xml"/>
  <Override PartName="/ppt/slideLayouts/slideLayout135.xml" ContentType="application/vnd.openxmlformats-officedocument.presentationml.slideLayout+xml"/>
  <Override PartName="/ppt/theme/theme25.xml" ContentType="application/vnd.openxmlformats-officedocument.theme+xml"/>
  <Override PartName="/ppt/slideLayouts/slideLayout136.xml" ContentType="application/vnd.openxmlformats-officedocument.presentationml.slideLayout+xml"/>
  <Override PartName="/ppt/theme/theme26.xml" ContentType="application/vnd.openxmlformats-officedocument.theme+xml"/>
  <Override PartName="/ppt/slideLayouts/slideLayout137.xml" ContentType="application/vnd.openxmlformats-officedocument.presentationml.slideLayout+xml"/>
  <Override PartName="/ppt/theme/theme27.xml" ContentType="application/vnd.openxmlformats-officedocument.theme+xml"/>
  <Override PartName="/ppt/slideLayouts/slideLayout138.xml" ContentType="application/vnd.openxmlformats-officedocument.presentationml.slideLayout+xml"/>
  <Override PartName="/ppt/theme/theme28.xml" ContentType="application/vnd.openxmlformats-officedocument.theme+xml"/>
  <Override PartName="/ppt/slideLayouts/slideLayout139.xml" ContentType="application/vnd.openxmlformats-officedocument.presentationml.slideLayout+xml"/>
  <Override PartName="/ppt/theme/theme2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3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3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8.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3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0.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41.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4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4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44.xml" ContentType="application/vnd.openxmlformats-officedocument.theme+xml"/>
  <Override PartName="/ppt/slideLayouts/slideLayout302.xml" ContentType="application/vnd.openxmlformats-officedocument.presentationml.slideLayout+xml"/>
  <Override PartName="/ppt/theme/theme45.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4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47.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48.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9.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2.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2" r:id="rId17"/>
    <p:sldMasterId id="2147483805" r:id="rId18"/>
    <p:sldMasterId id="2147483807" r:id="rId19"/>
    <p:sldMasterId id="2147483809" r:id="rId20"/>
    <p:sldMasterId id="2147483811" r:id="rId21"/>
    <p:sldMasterId id="2147483813" r:id="rId22"/>
    <p:sldMasterId id="2147483815" r:id="rId23"/>
    <p:sldMasterId id="2147483819" r:id="rId24"/>
    <p:sldMasterId id="2147483823" r:id="rId25"/>
    <p:sldMasterId id="2147483825" r:id="rId26"/>
    <p:sldMasterId id="2147483827" r:id="rId27"/>
    <p:sldMasterId id="2147483829" r:id="rId28"/>
    <p:sldMasterId id="2147483831" r:id="rId29"/>
    <p:sldMasterId id="2147483833" r:id="rId30"/>
    <p:sldMasterId id="2147483836" r:id="rId31"/>
    <p:sldMasterId id="2147483848" r:id="rId32"/>
    <p:sldMasterId id="2147483860" r:id="rId33"/>
    <p:sldMasterId id="2147483872" r:id="rId34"/>
    <p:sldMasterId id="2147483884" r:id="rId35"/>
    <p:sldMasterId id="2147483896" r:id="rId36"/>
    <p:sldMasterId id="2147483910" r:id="rId37"/>
    <p:sldMasterId id="2147483923" r:id="rId38"/>
    <p:sldMasterId id="2147483936" r:id="rId39"/>
    <p:sldMasterId id="2147483949" r:id="rId40"/>
    <p:sldMasterId id="2147483961" r:id="rId41"/>
    <p:sldMasterId id="2147483973" r:id="rId42"/>
    <p:sldMasterId id="2147483986" r:id="rId43"/>
    <p:sldMasterId id="2147483998" r:id="rId44"/>
    <p:sldMasterId id="2147484010" r:id="rId45"/>
    <p:sldMasterId id="2147484012" r:id="rId46"/>
    <p:sldMasterId id="2147484037" r:id="rId47"/>
    <p:sldMasterId id="2147484049" r:id="rId48"/>
    <p:sldMasterId id="2147484061" r:id="rId49"/>
    <p:sldMasterId id="2147484073" r:id="rId50"/>
  </p:sldMasterIdLst>
  <p:notesMasterIdLst>
    <p:notesMasterId r:id="rId322"/>
  </p:notesMasterIdLst>
  <p:sldIdLst>
    <p:sldId id="256" r:id="rId51"/>
    <p:sldId id="5338" r:id="rId52"/>
    <p:sldId id="5339" r:id="rId53"/>
    <p:sldId id="5340" r:id="rId54"/>
    <p:sldId id="257" r:id="rId55"/>
    <p:sldId id="271"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5381" r:id="rId74"/>
    <p:sldId id="272" r:id="rId75"/>
    <p:sldId id="273" r:id="rId76"/>
    <p:sldId id="274" r:id="rId77"/>
    <p:sldId id="275" r:id="rId78"/>
    <p:sldId id="5382" r:id="rId79"/>
    <p:sldId id="332" r:id="rId80"/>
    <p:sldId id="478" r:id="rId81"/>
    <p:sldId id="477" r:id="rId82"/>
    <p:sldId id="5373" r:id="rId83"/>
    <p:sldId id="276"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258" r:id="rId97"/>
    <p:sldId id="297" r:id="rId98"/>
    <p:sldId id="298" r:id="rId99"/>
    <p:sldId id="299" r:id="rId100"/>
    <p:sldId id="300" r:id="rId101"/>
    <p:sldId id="301" r:id="rId102"/>
    <p:sldId id="302" r:id="rId103"/>
    <p:sldId id="303" r:id="rId104"/>
    <p:sldId id="304" r:id="rId105"/>
    <p:sldId id="305" r:id="rId106"/>
    <p:sldId id="306" r:id="rId107"/>
    <p:sldId id="307" r:id="rId108"/>
    <p:sldId id="308" r:id="rId109"/>
    <p:sldId id="309" r:id="rId110"/>
    <p:sldId id="310" r:id="rId111"/>
    <p:sldId id="286" r:id="rId112"/>
    <p:sldId id="287" r:id="rId113"/>
    <p:sldId id="288" r:id="rId114"/>
    <p:sldId id="289" r:id="rId115"/>
    <p:sldId id="290" r:id="rId116"/>
    <p:sldId id="291" r:id="rId117"/>
    <p:sldId id="292" r:id="rId118"/>
    <p:sldId id="293" r:id="rId119"/>
    <p:sldId id="294" r:id="rId120"/>
    <p:sldId id="295" r:id="rId121"/>
    <p:sldId id="296" r:id="rId122"/>
    <p:sldId id="259" r:id="rId123"/>
    <p:sldId id="348" r:id="rId124"/>
    <p:sldId id="349" r:id="rId125"/>
    <p:sldId id="350" r:id="rId126"/>
    <p:sldId id="479" r:id="rId127"/>
    <p:sldId id="352" r:id="rId128"/>
    <p:sldId id="353" r:id="rId129"/>
    <p:sldId id="354" r:id="rId130"/>
    <p:sldId id="355" r:id="rId131"/>
    <p:sldId id="472" r:id="rId132"/>
    <p:sldId id="357" r:id="rId133"/>
    <p:sldId id="358" r:id="rId134"/>
    <p:sldId id="359" r:id="rId135"/>
    <p:sldId id="360" r:id="rId136"/>
    <p:sldId id="5411" r:id="rId137"/>
    <p:sldId id="5375" r:id="rId138"/>
    <p:sldId id="260" r:id="rId139"/>
    <p:sldId id="363" r:id="rId140"/>
    <p:sldId id="364" r:id="rId141"/>
    <p:sldId id="5714" r:id="rId142"/>
    <p:sldId id="366" r:id="rId143"/>
    <p:sldId id="5376" r:id="rId144"/>
    <p:sldId id="5377" r:id="rId145"/>
    <p:sldId id="369" r:id="rId146"/>
    <p:sldId id="370" r:id="rId147"/>
    <p:sldId id="371" r:id="rId148"/>
    <p:sldId id="5715" r:id="rId149"/>
    <p:sldId id="5716" r:id="rId150"/>
    <p:sldId id="5717" r:id="rId151"/>
    <p:sldId id="5718" r:id="rId152"/>
    <p:sldId id="5719" r:id="rId153"/>
    <p:sldId id="5720" r:id="rId154"/>
    <p:sldId id="351" r:id="rId155"/>
    <p:sldId id="372" r:id="rId156"/>
    <p:sldId id="373" r:id="rId157"/>
    <p:sldId id="374" r:id="rId158"/>
    <p:sldId id="375" r:id="rId159"/>
    <p:sldId id="376" r:id="rId160"/>
    <p:sldId id="377" r:id="rId161"/>
    <p:sldId id="378" r:id="rId162"/>
    <p:sldId id="379" r:id="rId163"/>
    <p:sldId id="380" r:id="rId164"/>
    <p:sldId id="381" r:id="rId165"/>
    <p:sldId id="5721" r:id="rId166"/>
    <p:sldId id="382" r:id="rId167"/>
    <p:sldId id="383" r:id="rId168"/>
    <p:sldId id="384" r:id="rId169"/>
    <p:sldId id="385" r:id="rId170"/>
    <p:sldId id="386" r:id="rId171"/>
    <p:sldId id="5723" r:id="rId172"/>
    <p:sldId id="261" r:id="rId173"/>
    <p:sldId id="389" r:id="rId174"/>
    <p:sldId id="390" r:id="rId175"/>
    <p:sldId id="391" r:id="rId176"/>
    <p:sldId id="392" r:id="rId177"/>
    <p:sldId id="393" r:id="rId178"/>
    <p:sldId id="394" r:id="rId179"/>
    <p:sldId id="5378" r:id="rId180"/>
    <p:sldId id="396" r:id="rId181"/>
    <p:sldId id="397" r:id="rId182"/>
    <p:sldId id="398" r:id="rId183"/>
    <p:sldId id="399" r:id="rId184"/>
    <p:sldId id="400" r:id="rId185"/>
    <p:sldId id="401" r:id="rId186"/>
    <p:sldId id="402" r:id="rId187"/>
    <p:sldId id="403" r:id="rId188"/>
    <p:sldId id="404" r:id="rId189"/>
    <p:sldId id="405" r:id="rId190"/>
    <p:sldId id="406" r:id="rId191"/>
    <p:sldId id="475" r:id="rId192"/>
    <p:sldId id="408" r:id="rId193"/>
    <p:sldId id="409" r:id="rId194"/>
    <p:sldId id="410" r:id="rId195"/>
    <p:sldId id="411" r:id="rId196"/>
    <p:sldId id="412" r:id="rId197"/>
    <p:sldId id="413" r:id="rId198"/>
    <p:sldId id="414" r:id="rId199"/>
    <p:sldId id="476" r:id="rId200"/>
    <p:sldId id="416" r:id="rId201"/>
    <p:sldId id="5379" r:id="rId202"/>
    <p:sldId id="5380" r:id="rId203"/>
    <p:sldId id="419" r:id="rId204"/>
    <p:sldId id="420" r:id="rId205"/>
    <p:sldId id="421" r:id="rId206"/>
    <p:sldId id="422" r:id="rId207"/>
    <p:sldId id="423" r:id="rId208"/>
    <p:sldId id="424" r:id="rId209"/>
    <p:sldId id="425" r:id="rId210"/>
    <p:sldId id="426" r:id="rId211"/>
    <p:sldId id="427" r:id="rId212"/>
    <p:sldId id="428" r:id="rId213"/>
    <p:sldId id="429" r:id="rId214"/>
    <p:sldId id="430" r:id="rId215"/>
    <p:sldId id="431" r:id="rId216"/>
    <p:sldId id="432" r:id="rId217"/>
    <p:sldId id="433" r:id="rId218"/>
    <p:sldId id="434" r:id="rId219"/>
    <p:sldId id="435" r:id="rId220"/>
    <p:sldId id="436" r:id="rId221"/>
    <p:sldId id="437" r:id="rId222"/>
    <p:sldId id="440" r:id="rId223"/>
    <p:sldId id="441" r:id="rId224"/>
    <p:sldId id="442" r:id="rId225"/>
    <p:sldId id="443" r:id="rId226"/>
    <p:sldId id="444" r:id="rId227"/>
    <p:sldId id="445" r:id="rId228"/>
    <p:sldId id="446" r:id="rId229"/>
    <p:sldId id="447" r:id="rId230"/>
    <p:sldId id="448" r:id="rId231"/>
    <p:sldId id="449" r:id="rId232"/>
    <p:sldId id="450" r:id="rId233"/>
    <p:sldId id="451" r:id="rId234"/>
    <p:sldId id="452" r:id="rId235"/>
    <p:sldId id="453" r:id="rId236"/>
    <p:sldId id="262" r:id="rId237"/>
    <p:sldId id="5341" r:id="rId238"/>
    <p:sldId id="5342" r:id="rId239"/>
    <p:sldId id="5345" r:id="rId240"/>
    <p:sldId id="5344" r:id="rId241"/>
    <p:sldId id="5343" r:id="rId242"/>
    <p:sldId id="2410" r:id="rId243"/>
    <p:sldId id="387" r:id="rId244"/>
    <p:sldId id="263" r:id="rId245"/>
    <p:sldId id="264" r:id="rId246"/>
    <p:sldId id="454" r:id="rId247"/>
    <p:sldId id="455" r:id="rId248"/>
    <p:sldId id="456" r:id="rId249"/>
    <p:sldId id="5711" r:id="rId250"/>
    <p:sldId id="5713" r:id="rId251"/>
    <p:sldId id="4699" r:id="rId252"/>
    <p:sldId id="4759" r:id="rId253"/>
    <p:sldId id="4760" r:id="rId254"/>
    <p:sldId id="4761" r:id="rId255"/>
    <p:sldId id="4762" r:id="rId256"/>
    <p:sldId id="4763" r:id="rId257"/>
    <p:sldId id="4764" r:id="rId258"/>
    <p:sldId id="4765" r:id="rId259"/>
    <p:sldId id="4766" r:id="rId260"/>
    <p:sldId id="4767" r:id="rId261"/>
    <p:sldId id="4768" r:id="rId262"/>
    <p:sldId id="4769" r:id="rId263"/>
    <p:sldId id="4770" r:id="rId264"/>
    <p:sldId id="265" r:id="rId265"/>
    <p:sldId id="5362" r:id="rId266"/>
    <p:sldId id="5363" r:id="rId267"/>
    <p:sldId id="5364" r:id="rId268"/>
    <p:sldId id="5365" r:id="rId269"/>
    <p:sldId id="5366" r:id="rId270"/>
    <p:sldId id="5367" r:id="rId271"/>
    <p:sldId id="5368" r:id="rId272"/>
    <p:sldId id="5369" r:id="rId273"/>
    <p:sldId id="5371" r:id="rId274"/>
    <p:sldId id="266" r:id="rId275"/>
    <p:sldId id="267" r:id="rId276"/>
    <p:sldId id="457" r:id="rId277"/>
    <p:sldId id="458" r:id="rId278"/>
    <p:sldId id="459" r:id="rId279"/>
    <p:sldId id="460" r:id="rId280"/>
    <p:sldId id="462" r:id="rId281"/>
    <p:sldId id="461" r:id="rId282"/>
    <p:sldId id="463" r:id="rId283"/>
    <p:sldId id="467" r:id="rId284"/>
    <p:sldId id="464" r:id="rId285"/>
    <p:sldId id="465" r:id="rId286"/>
    <p:sldId id="466" r:id="rId287"/>
    <p:sldId id="468" r:id="rId288"/>
    <p:sldId id="469" r:id="rId289"/>
    <p:sldId id="268" r:id="rId290"/>
    <p:sldId id="269" r:id="rId291"/>
    <p:sldId id="277" r:id="rId292"/>
    <p:sldId id="879" r:id="rId293"/>
    <p:sldId id="278" r:id="rId294"/>
    <p:sldId id="5361" r:id="rId295"/>
    <p:sldId id="5350" r:id="rId296"/>
    <p:sldId id="5351" r:id="rId297"/>
    <p:sldId id="5352" r:id="rId298"/>
    <p:sldId id="5353" r:id="rId299"/>
    <p:sldId id="5354" r:id="rId300"/>
    <p:sldId id="5355" r:id="rId301"/>
    <p:sldId id="5356" r:id="rId302"/>
    <p:sldId id="5357" r:id="rId303"/>
    <p:sldId id="5358" r:id="rId304"/>
    <p:sldId id="5359" r:id="rId305"/>
    <p:sldId id="5372" r:id="rId306"/>
    <p:sldId id="3801" r:id="rId307"/>
    <p:sldId id="279" r:id="rId308"/>
    <p:sldId id="470" r:id="rId309"/>
    <p:sldId id="280" r:id="rId310"/>
    <p:sldId id="281" r:id="rId311"/>
    <p:sldId id="282" r:id="rId312"/>
    <p:sldId id="283" r:id="rId313"/>
    <p:sldId id="284" r:id="rId314"/>
    <p:sldId id="285" r:id="rId315"/>
    <p:sldId id="270" r:id="rId316"/>
    <p:sldId id="5347" r:id="rId317"/>
    <p:sldId id="5348" r:id="rId318"/>
    <p:sldId id="5346" r:id="rId319"/>
    <p:sldId id="311" r:id="rId320"/>
    <p:sldId id="312" r:id="rId3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5381"/>
            <p14:sldId id="272"/>
            <p14:sldId id="273"/>
            <p14:sldId id="274"/>
            <p14:sldId id="275"/>
            <p14:sldId id="5382"/>
            <p14:sldId id="332"/>
            <p14:sldId id="478"/>
            <p14:sldId id="477"/>
            <p14:sldId id="5373"/>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5411"/>
            <p14:sldId id="5375"/>
          </p14:sldIdLst>
        </p14:section>
        <p14:section name="D. Conflict Over His Person" id="{21B44CCC-CA7C-4D99-9B61-ECF1A45B9492}">
          <p14:sldIdLst>
            <p14:sldId id="260"/>
            <p14:sldId id="363"/>
            <p14:sldId id="364"/>
            <p14:sldId id="5714"/>
            <p14:sldId id="366"/>
            <p14:sldId id="5376"/>
            <p14:sldId id="5377"/>
            <p14:sldId id="369"/>
            <p14:sldId id="370"/>
            <p14:sldId id="371"/>
            <p14:sldId id="5715"/>
            <p14:sldId id="5716"/>
            <p14:sldId id="5717"/>
            <p14:sldId id="5718"/>
            <p14:sldId id="5719"/>
            <p14:sldId id="5720"/>
            <p14:sldId id="351"/>
            <p14:sldId id="372"/>
            <p14:sldId id="373"/>
            <p14:sldId id="374"/>
            <p14:sldId id="375"/>
            <p14:sldId id="376"/>
            <p14:sldId id="377"/>
            <p14:sldId id="378"/>
            <p14:sldId id="379"/>
            <p14:sldId id="380"/>
            <p14:sldId id="381"/>
            <p14:sldId id="5721"/>
            <p14:sldId id="382"/>
            <p14:sldId id="383"/>
            <p14:sldId id="384"/>
            <p14:sldId id="385"/>
            <p14:sldId id="386"/>
            <p14:sldId id="5723"/>
          </p14:sldIdLst>
        </p14:section>
        <p14:section name="E. Conflict Over the Healing of the Blind Man" id="{6777B8D0-A3D1-4207-9B3C-1A9E44E2DFAA}">
          <p14:sldIdLst>
            <p14:sldId id="261"/>
            <p14:sldId id="389"/>
            <p14:sldId id="390"/>
            <p14:sldId id="391"/>
            <p14:sldId id="392"/>
            <p14:sldId id="393"/>
            <p14:sldId id="394"/>
            <p14:sldId id="5378"/>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5379"/>
            <p14:sldId id="5380"/>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 id="5711"/>
            <p14:sldId id="5713"/>
            <p14:sldId id="4699"/>
            <p14:sldId id="4759"/>
            <p14:sldId id="4760"/>
            <p14:sldId id="4761"/>
            <p14:sldId id="4762"/>
            <p14:sldId id="4763"/>
            <p14:sldId id="4764"/>
            <p14:sldId id="4765"/>
            <p14:sldId id="4766"/>
            <p14:sldId id="4767"/>
            <p14:sldId id="4768"/>
            <p14:sldId id="4769"/>
            <p14:sldId id="4770"/>
          </p14:sldIdLst>
        </p14:section>
        <p14:section name="I. An Example of Fellowship" id="{DA300C17-5A7F-42C2-9FCD-A168DF0DF720}">
          <p14:sldIdLst>
            <p14:sldId id="265"/>
            <p14:sldId id="5362"/>
            <p14:sldId id="5363"/>
            <p14:sldId id="5364"/>
            <p14:sldId id="5365"/>
            <p14:sldId id="5366"/>
            <p14:sldId id="5367"/>
            <p14:sldId id="5368"/>
            <p14:sldId id="5369"/>
            <p14:sldId id="5371"/>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2"/>
            <p14:sldId id="461"/>
            <p14:sldId id="463"/>
            <p14:sldId id="467"/>
            <p14:sldId id="464"/>
            <p14:sldId id="465"/>
            <p14:sldId id="466"/>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361"/>
            <p14:sldId id="5350"/>
            <p14:sldId id="5351"/>
            <p14:sldId id="5352"/>
            <p14:sldId id="5353"/>
            <p14:sldId id="5354"/>
            <p14:sldId id="5355"/>
            <p14:sldId id="5356"/>
            <p14:sldId id="5357"/>
            <p14:sldId id="5358"/>
            <p14:sldId id="5359"/>
            <p14:sldId id="5372"/>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199" autoAdjust="0"/>
    <p:restoredTop sz="66213" autoAdjust="0"/>
  </p:normalViewPr>
  <p:slideViewPr>
    <p:cSldViewPr snapToGrid="0">
      <p:cViewPr varScale="1">
        <p:scale>
          <a:sx n="76" d="100"/>
          <a:sy n="76" d="100"/>
        </p:scale>
        <p:origin x="200" y="816"/>
      </p:cViewPr>
      <p:guideLst/>
    </p:cSldViewPr>
  </p:slideViewPr>
  <p:notesTextViewPr>
    <p:cViewPr>
      <p:scale>
        <a:sx n="140" d="100"/>
        <a:sy n="140" d="100"/>
      </p:scale>
      <p:origin x="0" y="0"/>
    </p:cViewPr>
  </p:notesTextViewPr>
  <p:sorterViewPr>
    <p:cViewPr varScale="1">
      <p:scale>
        <a:sx n="50" d="100"/>
        <a:sy n="50" d="100"/>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viewProps" Target="viewProps.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tableStyles" Target="tableStyles.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62" Type="http://schemas.openxmlformats.org/officeDocument/2006/relationships/slide" Target="slides/slide112.xml"/><Relationship Id="rId183" Type="http://schemas.openxmlformats.org/officeDocument/2006/relationships/slide" Target="slides/slide133.xml"/><Relationship Id="rId218" Type="http://schemas.openxmlformats.org/officeDocument/2006/relationships/slide" Target="slides/slide168.xml"/><Relationship Id="rId239" Type="http://schemas.openxmlformats.org/officeDocument/2006/relationships/slide" Target="slides/slide189.xml"/><Relationship Id="rId250" Type="http://schemas.openxmlformats.org/officeDocument/2006/relationships/slide" Target="slides/slide200.xml"/><Relationship Id="rId271" Type="http://schemas.openxmlformats.org/officeDocument/2006/relationships/slide" Target="slides/slide221.xml"/><Relationship Id="rId292" Type="http://schemas.openxmlformats.org/officeDocument/2006/relationships/slide" Target="slides/slide242.xml"/><Relationship Id="rId306" Type="http://schemas.openxmlformats.org/officeDocument/2006/relationships/slide" Target="slides/slide25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slide" Target="slides/slide60.xml"/><Relationship Id="rId131" Type="http://schemas.openxmlformats.org/officeDocument/2006/relationships/slide" Target="slides/slide81.xml"/><Relationship Id="rId152" Type="http://schemas.openxmlformats.org/officeDocument/2006/relationships/slide" Target="slides/slide102.xml"/><Relationship Id="rId173" Type="http://schemas.openxmlformats.org/officeDocument/2006/relationships/slide" Target="slides/slide123.xml"/><Relationship Id="rId194" Type="http://schemas.openxmlformats.org/officeDocument/2006/relationships/slide" Target="slides/slide144.xml"/><Relationship Id="rId208" Type="http://schemas.openxmlformats.org/officeDocument/2006/relationships/slide" Target="slides/slide158.xml"/><Relationship Id="rId229" Type="http://schemas.openxmlformats.org/officeDocument/2006/relationships/slide" Target="slides/slide179.xml"/><Relationship Id="rId240" Type="http://schemas.openxmlformats.org/officeDocument/2006/relationships/slide" Target="slides/slide190.xml"/><Relationship Id="rId261" Type="http://schemas.openxmlformats.org/officeDocument/2006/relationships/slide" Target="slides/slide21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17" Type="http://schemas.openxmlformats.org/officeDocument/2006/relationships/slide" Target="slides/slide267.xml"/><Relationship Id="rId8" Type="http://schemas.openxmlformats.org/officeDocument/2006/relationships/slideMaster" Target="slideMasters/slideMaster8.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163" Type="http://schemas.openxmlformats.org/officeDocument/2006/relationships/slide" Target="slides/slide113.xml"/><Relationship Id="rId184" Type="http://schemas.openxmlformats.org/officeDocument/2006/relationships/slide" Target="slides/slide134.xml"/><Relationship Id="rId219" Type="http://schemas.openxmlformats.org/officeDocument/2006/relationships/slide" Target="slides/slide169.xml"/><Relationship Id="rId230" Type="http://schemas.openxmlformats.org/officeDocument/2006/relationships/slide" Target="slides/slide180.xml"/><Relationship Id="rId251" Type="http://schemas.openxmlformats.org/officeDocument/2006/relationships/slide" Target="slides/slide20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72" Type="http://schemas.openxmlformats.org/officeDocument/2006/relationships/slide" Target="slides/slide222.xml"/><Relationship Id="rId293" Type="http://schemas.openxmlformats.org/officeDocument/2006/relationships/slide" Target="slides/slide243.xml"/><Relationship Id="rId307" Type="http://schemas.openxmlformats.org/officeDocument/2006/relationships/slide" Target="slides/slide257.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notesMaster" Target="notesMasters/notesMaster1.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theme" Target="theme/theme1.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14/04/2026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egM2y8-kHd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TjCXogk64DU"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Controversy over Jesus now moves to direct opposition.</a:t>
            </a:r>
          </a:p>
        </p:txBody>
      </p:sp>
      <p:sp>
        <p:nvSpPr>
          <p:cNvPr id="4" name="Slide Number Placeholder 3"/>
          <p:cNvSpPr>
            <a:spLocks noGrp="1"/>
          </p:cNvSpPr>
          <p:nvPr>
            <p:ph type="sldNum" sz="quarter" idx="5"/>
          </p:nvPr>
        </p:nvSpPr>
        <p:spPr/>
        <p:txBody>
          <a:bodyPr/>
          <a:lstStyle/>
          <a:p>
            <a:fld id="{DF78E62C-A091-49C7-B4DF-2F8432CFE4E6}" type="slidenum">
              <a:rPr lang="en-GB" smtClean="0"/>
              <a:t>1</a:t>
            </a:fld>
            <a:endParaRPr lang="en-GB"/>
          </a:p>
        </p:txBody>
      </p:sp>
    </p:spTree>
    <p:extLst>
      <p:ext uri="{BB962C8B-B14F-4D97-AF65-F5344CB8AC3E}">
        <p14:creationId xmlns:p14="http://schemas.microsoft.com/office/powerpoint/2010/main" val="2391140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9:8</a:t>
            </a:r>
            <a:r>
              <a:rPr lang="en-US" sz="1200" kern="1200">
                <a:solidFill>
                  <a:schemeClr val="tx1"/>
                </a:solidFill>
                <a:effectLst/>
                <a:latin typeface="+mn-lt"/>
                <a:ea typeface="+mn-ea"/>
                <a:cs typeface="+mn-cs"/>
              </a:rPr>
              <a:t>    His neighbors and others who knew him as a blind beggar asked each other, “Isn’t this the man who used to sit and beg?”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Some said he was, and others said, “No, he just looks like him!”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But the beggar kept saying, “Yes, I am the same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9:10</a:t>
            </a:r>
            <a:r>
              <a:rPr lang="en-US" sz="1200" kern="1200">
                <a:solidFill>
                  <a:schemeClr val="tx1"/>
                </a:solidFill>
                <a:effectLst/>
                <a:latin typeface="+mn-lt"/>
                <a:ea typeface="+mn-ea"/>
                <a:cs typeface="+mn-cs"/>
              </a:rPr>
              <a:t>    They asked, “Who healed you? What happened?”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9:11</a:t>
            </a:r>
            <a:r>
              <a:rPr lang="en-US" sz="1200" kern="1200">
                <a:solidFill>
                  <a:schemeClr val="tx1"/>
                </a:solidFill>
                <a:effectLst/>
                <a:latin typeface="+mn-lt"/>
                <a:ea typeface="+mn-ea"/>
                <a:cs typeface="+mn-cs"/>
              </a:rPr>
              <a:t>    He told them, “The man they call Jesus made mud and spread it over my eyes and told me, ‘Go to the pool of Siloam and wash yourself.’ So I went and washed, and now I can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9:12</a:t>
            </a:r>
            <a:r>
              <a:rPr lang="en-US" sz="1200" kern="1200">
                <a:solidFill>
                  <a:schemeClr val="tx1"/>
                </a:solidFill>
                <a:effectLst/>
                <a:latin typeface="+mn-lt"/>
                <a:ea typeface="+mn-ea"/>
                <a:cs typeface="+mn-cs"/>
              </a:rPr>
              <a:t>    “Where is he now?” they asked.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don’t know,” he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9:13</a:t>
            </a:r>
            <a:r>
              <a:rPr lang="en-US" sz="1200" kern="1200">
                <a:solidFill>
                  <a:schemeClr val="tx1"/>
                </a:solidFill>
                <a:effectLst/>
                <a:latin typeface="+mn-lt"/>
                <a:ea typeface="+mn-ea"/>
                <a:cs typeface="+mn-cs"/>
              </a:rPr>
              <a:t>    Then they took the man who had been blind to the Pharisees,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because it was on the Sabbath that Jesus had made the mud and healed him.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Pharisees asked the man all about it. So he told them, “He put the mud over my eyes, and when I washed it away, I could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9:16</a:t>
            </a:r>
            <a:r>
              <a:rPr lang="en-US" sz="1200" kern="1200">
                <a:solidFill>
                  <a:schemeClr val="tx1"/>
                </a:solidFill>
                <a:effectLst/>
                <a:latin typeface="+mn-lt"/>
                <a:ea typeface="+mn-ea"/>
                <a:cs typeface="+mn-cs"/>
              </a:rPr>
              <a:t>    Some of the Pharisees said, “This man Jesus is not from God, for he is working on the Sabbath.” Others said, “But how could an ordinary sinner do such miraculous signs?” So there was a deep division of opinion among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9:17</a:t>
            </a:r>
            <a:r>
              <a:rPr lang="en-US" sz="1200" kern="1200">
                <a:solidFill>
                  <a:schemeClr val="tx1"/>
                </a:solidFill>
                <a:effectLst/>
                <a:latin typeface="+mn-lt"/>
                <a:ea typeface="+mn-ea"/>
                <a:cs typeface="+mn-cs"/>
              </a:rPr>
              <a:t>    Then the Pharisees again questioned the man who had been blind and demanded, “What’s your opinion about this man who healed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man replied, “I think he must be a prophet.”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9:18</a:t>
            </a:r>
            <a:r>
              <a:rPr lang="en-US" sz="1200" kern="1200">
                <a:solidFill>
                  <a:schemeClr val="tx1"/>
                </a:solidFill>
                <a:effectLst/>
                <a:latin typeface="+mn-lt"/>
                <a:ea typeface="+mn-ea"/>
                <a:cs typeface="+mn-cs"/>
              </a:rPr>
              <a:t>    The Jewish leaders still refused to believe the man had been blind and could now see, so they called in his parents.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They asked them, “Is this your son? Was he born blind? If so, how can he now see?”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9:20</a:t>
            </a:r>
            <a:r>
              <a:rPr lang="en-US" sz="1200" kern="1200">
                <a:solidFill>
                  <a:schemeClr val="tx1"/>
                </a:solidFill>
                <a:effectLst/>
                <a:latin typeface="+mn-lt"/>
                <a:ea typeface="+mn-ea"/>
                <a:cs typeface="+mn-cs"/>
              </a:rPr>
              <a:t>    His parents replied, “We know this is our son and that he was born blind,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we don’t know how he can see or who healed him. Ask him. He is old enough to speak for himself.”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His parents said this because they were afraid of the Jewish leaders, who had announced that anyone saying Jesus was the Messiah would be expelled from the synagogue.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That’s why they said, “He is old enough. Ask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9:24</a:t>
            </a:r>
            <a:r>
              <a:rPr lang="en-US" sz="1200" kern="1200">
                <a:solidFill>
                  <a:schemeClr val="tx1"/>
                </a:solidFill>
                <a:effectLst/>
                <a:latin typeface="+mn-lt"/>
                <a:ea typeface="+mn-ea"/>
                <a:cs typeface="+mn-cs"/>
              </a:rPr>
              <a:t>    So for the second time they called in the man who had been blind and told him, “God should get the glory for this, because we know this man Jesus is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9:25</a:t>
            </a:r>
            <a:r>
              <a:rPr lang="en-US" sz="1200" kern="1200">
                <a:solidFill>
                  <a:schemeClr val="tx1"/>
                </a:solidFill>
                <a:effectLst/>
                <a:latin typeface="+mn-lt"/>
                <a:ea typeface="+mn-ea"/>
                <a:cs typeface="+mn-cs"/>
              </a:rPr>
              <a:t>    “I don’t know whether he is a sinner,” the man replied. “But I know this: I was blind, and now I can see!”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9:26</a:t>
            </a:r>
            <a:r>
              <a:rPr lang="en-US" sz="1200" kern="1200">
                <a:solidFill>
                  <a:schemeClr val="tx1"/>
                </a:solidFill>
                <a:effectLst/>
                <a:latin typeface="+mn-lt"/>
                <a:ea typeface="+mn-ea"/>
                <a:cs typeface="+mn-cs"/>
              </a:rPr>
              <a:t>    “But what did he do?” they asked. “How did he heal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9:27</a:t>
            </a:r>
            <a:r>
              <a:rPr lang="en-US" sz="1200" kern="1200">
                <a:solidFill>
                  <a:schemeClr val="tx1"/>
                </a:solidFill>
                <a:effectLst/>
                <a:latin typeface="+mn-lt"/>
                <a:ea typeface="+mn-ea"/>
                <a:cs typeface="+mn-cs"/>
              </a:rPr>
              <a:t>    “Look!” the man exclaimed. “I told you once. Didn’t you listen? Why do you want to hear it again? Do you want to become his disciples, too?”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9:28</a:t>
            </a:r>
            <a:r>
              <a:rPr lang="en-US" sz="1200" kern="1200">
                <a:solidFill>
                  <a:schemeClr val="tx1"/>
                </a:solidFill>
                <a:effectLst/>
                <a:latin typeface="+mn-lt"/>
                <a:ea typeface="+mn-ea"/>
                <a:cs typeface="+mn-cs"/>
              </a:rPr>
              <a:t>    Then they cursed him and said, “You are his disciple, but we are disciples of Moses!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We know God spoke to Moses, but we don’t even know where this man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9:30</a:t>
            </a:r>
            <a:r>
              <a:rPr lang="en-US" sz="1200" kern="1200">
                <a:solidFill>
                  <a:schemeClr val="tx1"/>
                </a:solidFill>
                <a:effectLst/>
                <a:latin typeface="+mn-lt"/>
                <a:ea typeface="+mn-ea"/>
                <a:cs typeface="+mn-cs"/>
              </a:rPr>
              <a:t>    “Why, that’s very strange!” the man replied. “He healed my eyes, and yet you don’t know where he comes from?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We know that God doesn’t listen to sinners, but he is ready to hear those who worship him and do his will.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Ever since the world began, no one has been able to open the eyes of someone born blind.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If this man were not from God, he couldn’t have done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9:34</a:t>
            </a:r>
            <a:r>
              <a:rPr lang="en-US" sz="1200" kern="1200">
                <a:solidFill>
                  <a:schemeClr val="tx1"/>
                </a:solidFill>
                <a:effectLst/>
                <a:latin typeface="+mn-lt"/>
                <a:ea typeface="+mn-ea"/>
                <a:cs typeface="+mn-cs"/>
              </a:rPr>
              <a:t>    “You were born a total sinner!” they answered. “Are you trying to teach us?” And they threw him out of the synagogue. </a:t>
            </a:r>
          </a:p>
        </p:txBody>
      </p:sp>
      <p:sp>
        <p:nvSpPr>
          <p:cNvPr id="4" name="Slide Number Placeholder 3"/>
          <p:cNvSpPr>
            <a:spLocks noGrp="1"/>
          </p:cNvSpPr>
          <p:nvPr>
            <p:ph type="sldNum" sz="quarter" idx="5"/>
          </p:nvPr>
        </p:nvSpPr>
        <p:spPr/>
        <p:txBody>
          <a:bodyPr/>
          <a:lstStyle/>
          <a:p>
            <a:fld id="{DF78E62C-A091-49C7-B4DF-2F8432CFE4E6}" type="slidenum">
              <a:rPr lang="en-GB" smtClean="0"/>
              <a:t>153</a:t>
            </a:fld>
            <a:endParaRPr lang="en-GB"/>
          </a:p>
        </p:txBody>
      </p:sp>
    </p:spTree>
    <p:extLst>
      <p:ext uri="{BB962C8B-B14F-4D97-AF65-F5344CB8AC3E}">
        <p14:creationId xmlns:p14="http://schemas.microsoft.com/office/powerpoint/2010/main" val="30014102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Spiritual Blindness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9:35</a:t>
            </a:r>
            <a:r>
              <a:rPr lang="en-US" sz="1200" kern="1200">
                <a:solidFill>
                  <a:schemeClr val="tx1"/>
                </a:solidFill>
                <a:effectLst/>
                <a:latin typeface="+mn-lt"/>
                <a:ea typeface="+mn-ea"/>
                <a:cs typeface="+mn-cs"/>
              </a:rPr>
              <a:t>    When Jesus heard what had happened, he found the man and asked, “Do you believe in the Son of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9:36</a:t>
            </a:r>
            <a:r>
              <a:rPr lang="en-US" sz="1200" kern="1200">
                <a:solidFill>
                  <a:schemeClr val="tx1"/>
                </a:solidFill>
                <a:effectLst/>
                <a:latin typeface="+mn-lt"/>
                <a:ea typeface="+mn-ea"/>
                <a:cs typeface="+mn-cs"/>
              </a:rPr>
              <a:t>    The man answered, “Who is he, sir? I want to believe in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9:37</a:t>
            </a:r>
            <a:r>
              <a:rPr lang="en-US" sz="1200" kern="1200">
                <a:solidFill>
                  <a:schemeClr val="tx1"/>
                </a:solidFill>
                <a:effectLst/>
                <a:latin typeface="+mn-lt"/>
                <a:ea typeface="+mn-ea"/>
                <a:cs typeface="+mn-cs"/>
              </a:rPr>
              <a:t>    “You have seen him,” Jesus said, “and he is speaking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9:38</a:t>
            </a:r>
            <a:r>
              <a:rPr lang="en-US" sz="1200" kern="1200">
                <a:solidFill>
                  <a:schemeClr val="tx1"/>
                </a:solidFill>
                <a:effectLst/>
                <a:latin typeface="+mn-lt"/>
                <a:ea typeface="+mn-ea"/>
                <a:cs typeface="+mn-cs"/>
              </a:rPr>
              <a:t>    “Yes, Lord, I believe!” the man said. And he worshiped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9:39</a:t>
            </a:r>
            <a:r>
              <a:rPr lang="en-US" sz="1200" kern="1200">
                <a:solidFill>
                  <a:schemeClr val="tx1"/>
                </a:solidFill>
                <a:effectLst/>
                <a:latin typeface="+mn-lt"/>
                <a:ea typeface="+mn-ea"/>
                <a:cs typeface="+mn-cs"/>
              </a:rPr>
              <a:t>    Then Jesus told him, “I entered this world to render judgment—to give sight to the blind and to show those who think they see that they are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9:40</a:t>
            </a:r>
            <a:r>
              <a:rPr lang="en-US" sz="1200" kern="1200">
                <a:solidFill>
                  <a:schemeClr val="tx1"/>
                </a:solidFill>
                <a:effectLst/>
                <a:latin typeface="+mn-lt"/>
                <a:ea typeface="+mn-ea"/>
                <a:cs typeface="+mn-cs"/>
              </a:rPr>
              <a:t>    Some Pharisees who were standing nearby heard him and asked, “Are you saying we’re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9:41</a:t>
            </a:r>
            <a:r>
              <a:rPr lang="en-US" sz="1200" kern="1200">
                <a:solidFill>
                  <a:schemeClr val="tx1"/>
                </a:solidFill>
                <a:effectLst/>
                <a:latin typeface="+mn-lt"/>
                <a:ea typeface="+mn-ea"/>
                <a:cs typeface="+mn-cs"/>
              </a:rPr>
              <a:t>    “If you were blind, you wouldn’t be guilty,” Jesus replied. “But you remain guilty because you claim you can see. </a:t>
            </a:r>
          </a:p>
        </p:txBody>
      </p:sp>
      <p:sp>
        <p:nvSpPr>
          <p:cNvPr id="4" name="Slide Number Placeholder 3"/>
          <p:cNvSpPr>
            <a:spLocks noGrp="1"/>
          </p:cNvSpPr>
          <p:nvPr>
            <p:ph type="sldNum" sz="quarter" idx="5"/>
          </p:nvPr>
        </p:nvSpPr>
        <p:spPr/>
        <p:txBody>
          <a:bodyPr/>
          <a:lstStyle/>
          <a:p>
            <a:fld id="{DF78E62C-A091-49C7-B4DF-2F8432CFE4E6}" type="slidenum">
              <a:rPr lang="en-GB" smtClean="0"/>
              <a:t>154</a:t>
            </a:fld>
            <a:endParaRPr lang="en-GB"/>
          </a:p>
        </p:txBody>
      </p:sp>
    </p:spTree>
    <p:extLst>
      <p:ext uri="{BB962C8B-B14F-4D97-AF65-F5344CB8AC3E}">
        <p14:creationId xmlns:p14="http://schemas.microsoft.com/office/powerpoint/2010/main" val="37048761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Spiritual Blindness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9:35</a:t>
            </a:r>
            <a:r>
              <a:rPr lang="en-US" sz="1200" kern="1200">
                <a:solidFill>
                  <a:schemeClr val="tx1"/>
                </a:solidFill>
                <a:effectLst/>
                <a:latin typeface="+mn-lt"/>
                <a:ea typeface="+mn-ea"/>
                <a:cs typeface="+mn-cs"/>
              </a:rPr>
              <a:t>    When Jesus heard what had happened, he found the man and asked, “Do you believe in the Son of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9:36</a:t>
            </a:r>
            <a:r>
              <a:rPr lang="en-US" sz="1200" kern="1200">
                <a:solidFill>
                  <a:schemeClr val="tx1"/>
                </a:solidFill>
                <a:effectLst/>
                <a:latin typeface="+mn-lt"/>
                <a:ea typeface="+mn-ea"/>
                <a:cs typeface="+mn-cs"/>
              </a:rPr>
              <a:t>    The man answered, “Who is he, sir? I want to believe in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9:37</a:t>
            </a:r>
            <a:r>
              <a:rPr lang="en-US" sz="1200" kern="1200">
                <a:solidFill>
                  <a:schemeClr val="tx1"/>
                </a:solidFill>
                <a:effectLst/>
                <a:latin typeface="+mn-lt"/>
                <a:ea typeface="+mn-ea"/>
                <a:cs typeface="+mn-cs"/>
              </a:rPr>
              <a:t>    “You have seen him,” Jesus said, “and he is speaking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9:38</a:t>
            </a:r>
            <a:r>
              <a:rPr lang="en-US" sz="1200" kern="1200">
                <a:solidFill>
                  <a:schemeClr val="tx1"/>
                </a:solidFill>
                <a:effectLst/>
                <a:latin typeface="+mn-lt"/>
                <a:ea typeface="+mn-ea"/>
                <a:cs typeface="+mn-cs"/>
              </a:rPr>
              <a:t>    “Yes, Lord, I believe!” the man said. And he worshiped Jesus.</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156</a:t>
            </a:fld>
            <a:endParaRPr lang="en-GB"/>
          </a:p>
        </p:txBody>
      </p:sp>
    </p:spTree>
    <p:extLst>
      <p:ext uri="{BB962C8B-B14F-4D97-AF65-F5344CB8AC3E}">
        <p14:creationId xmlns:p14="http://schemas.microsoft.com/office/powerpoint/2010/main" val="40944769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Text on next slide from John 9:39</a:t>
            </a:r>
            <a:r>
              <a:rPr lang="en-US" sz="1200" kern="1200">
                <a:solidFill>
                  <a:schemeClr val="tx1"/>
                </a:solidFill>
                <a:effectLst/>
                <a:latin typeface="+mn-lt"/>
                <a:ea typeface="+mn-ea"/>
                <a:cs typeface="+mn-cs"/>
              </a:rPr>
              <a:t>    Then Jesus told him, “I entered this world to render judgment—to give sight to the blind and to show those who think they see that they are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9:40</a:t>
            </a:r>
            <a:r>
              <a:rPr lang="en-US" sz="1200" kern="1200">
                <a:solidFill>
                  <a:schemeClr val="tx1"/>
                </a:solidFill>
                <a:effectLst/>
                <a:latin typeface="+mn-lt"/>
                <a:ea typeface="+mn-ea"/>
                <a:cs typeface="+mn-cs"/>
              </a:rPr>
              <a:t>    Some Pharisees who were standing nearby heard him and asked, “Are you saying we’re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9:41</a:t>
            </a:r>
            <a:r>
              <a:rPr lang="en-US" sz="1200" kern="1200">
                <a:solidFill>
                  <a:schemeClr val="tx1"/>
                </a:solidFill>
                <a:effectLst/>
                <a:latin typeface="+mn-lt"/>
                <a:ea typeface="+mn-ea"/>
                <a:cs typeface="+mn-cs"/>
              </a:rPr>
              <a:t>    “If you were blind, you wouldn’t be guilty,” Jesus replied. “But you remain guilty because you claim you can see.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157</a:t>
            </a:fld>
            <a:endParaRPr lang="en-GB"/>
          </a:p>
        </p:txBody>
      </p:sp>
    </p:spTree>
    <p:extLst>
      <p:ext uri="{BB962C8B-B14F-4D97-AF65-F5344CB8AC3E}">
        <p14:creationId xmlns:p14="http://schemas.microsoft.com/office/powerpoint/2010/main" val="8650218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Helen Keller was both blind and deaf, but one day, with her teacher, she finally understood that the word "water " was written on her hand.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Likewise, the blind man was cleansed through the water of Siloam.  And you can be cleansed through the One called the Living Water.</a:t>
            </a:r>
            <a:r>
              <a:rPr lang="en-US">
                <a:effectLst/>
              </a:rPr>
              <a:t> </a:t>
            </a: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166</a:t>
            </a:fld>
            <a:endParaRPr lang="en-GB"/>
          </a:p>
        </p:txBody>
      </p:sp>
    </p:spTree>
    <p:extLst>
      <p:ext uri="{BB962C8B-B14F-4D97-AF65-F5344CB8AC3E}">
        <p14:creationId xmlns:p14="http://schemas.microsoft.com/office/powerpoint/2010/main" val="8822614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p:txBody>
      </p:sp>
      <p:sp>
        <p:nvSpPr>
          <p:cNvPr id="4" name="Slide Number Placeholder 3"/>
          <p:cNvSpPr>
            <a:spLocks noGrp="1"/>
          </p:cNvSpPr>
          <p:nvPr>
            <p:ph type="sldNum" sz="quarter" idx="5"/>
          </p:nvPr>
        </p:nvSpPr>
        <p:spPr/>
        <p:txBody>
          <a:bodyPr/>
          <a:lstStyle/>
          <a:p>
            <a:fld id="{DF78E62C-A091-49C7-B4DF-2F8432CFE4E6}" type="slidenum">
              <a:rPr lang="en-GB" smtClean="0"/>
              <a:t>187</a:t>
            </a:fld>
            <a:endParaRPr lang="en-GB"/>
          </a:p>
        </p:txBody>
      </p:sp>
    </p:spTree>
    <p:extLst>
      <p:ext uri="{BB962C8B-B14F-4D97-AF65-F5344CB8AC3E}">
        <p14:creationId xmlns:p14="http://schemas.microsoft.com/office/powerpoint/2010/main" val="41682120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C57A-3047-9D61-73C7-301B52DDC17B}"/>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2AC05FD-D09C-05EF-6718-06D366A2BB77}"/>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2BE9F100-338F-2E4B-ABEF-327CEBF4D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BE4D1C6F-95FF-E810-392D-806F74C0B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152876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195</a:t>
            </a:fld>
            <a:endParaRPr lang="en-GB"/>
          </a:p>
        </p:txBody>
      </p:sp>
    </p:spTree>
    <p:extLst>
      <p:ext uri="{BB962C8B-B14F-4D97-AF65-F5344CB8AC3E}">
        <p14:creationId xmlns:p14="http://schemas.microsoft.com/office/powerpoint/2010/main" val="321458041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Most Important Commandment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10:25</a:t>
            </a:r>
            <a:r>
              <a:rPr lang="en-US" dirty="0">
                <a:effectLst/>
                <a:latin typeface="Lucida Grande" panose="020B0600040502020204" pitchFamily="34" charset="0"/>
              </a:rPr>
              <a:t>    One day, an expert in religious law stood up to test Jesus by asking him this question: “Teacher, what should I do to inherit eternal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10:26</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“What does the law of Moses say? How do you read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10:27</a:t>
            </a:r>
            <a:r>
              <a:rPr lang="en-US" dirty="0">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0" dirty="0">
                <a:effectLst/>
                <a:latin typeface="Lucida Grande" panose="020B0600040502020204" pitchFamily="34" charset="0"/>
              </a:rPr>
              <a:t> [</a:t>
            </a:r>
            <a:r>
              <a:rPr lang="en-US" baseline="0" dirty="0" err="1">
                <a:effectLst/>
                <a:latin typeface="Lucida Grande" panose="020B0600040502020204" pitchFamily="34" charset="0"/>
              </a:rPr>
              <a:t>Deut</a:t>
            </a:r>
            <a:r>
              <a:rPr lang="en-US" baseline="0" dirty="0">
                <a:effectLst/>
                <a:latin typeface="Lucida Grande" panose="020B0600040502020204" pitchFamily="34" charset="0"/>
              </a:rPr>
              <a:t> 6:5-6]</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“Right!”</a:t>
            </a:r>
            <a:r>
              <a:rPr lang="en-US" dirty="0">
                <a:solidFill>
                  <a:srgbClr val="000000"/>
                </a:solidFill>
                <a:effectLst/>
                <a:latin typeface="Lucida Grande" panose="020B0600040502020204" pitchFamily="34" charset="0"/>
              </a:rPr>
              <a:t> Jesus told him. </a:t>
            </a:r>
            <a:r>
              <a:rPr lang="en-US" dirty="0">
                <a:solidFill>
                  <a:srgbClr val="FF2500"/>
                </a:solidFill>
                <a:effectLst/>
                <a:latin typeface="Lucida Grande" panose="020B0600040502020204" pitchFamily="34" charset="0"/>
              </a:rPr>
              <a:t>“Do this and you will live!”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10:29</a:t>
            </a:r>
            <a:r>
              <a:rPr lang="en-US" dirty="0">
                <a:effectLst/>
                <a:latin typeface="Lucida Grande" panose="020B0600040502020204" pitchFamily="34" charset="0"/>
              </a:rPr>
              <a:t>    The man wanted to justify his actions, so he asked Jesus, “And who is my neighbor?”</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Good Samaritan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10:30</a:t>
            </a:r>
            <a:r>
              <a:rPr lang="en-US" dirty="0">
                <a:solidFill>
                  <a:srgbClr val="000000"/>
                </a:solidFill>
                <a:effectLst/>
                <a:latin typeface="Lucida Grande" panose="020B0600040502020204" pitchFamily="34" charset="0"/>
              </a:rPr>
              <a:t>    Jesus replied with a story: </a:t>
            </a:r>
            <a:r>
              <a:rPr lang="en-US" dirty="0">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 Temple </a:t>
            </a:r>
            <a:r>
              <a:rPr lang="en-US" dirty="0" err="1">
                <a:solidFill>
                  <a:srgbClr val="FF2500"/>
                </a:solidFill>
                <a:effectLst/>
                <a:latin typeface="Lucida Grande" panose="020B0600040502020204" pitchFamily="34" charset="0"/>
              </a:rPr>
              <a:t>assistant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walked over and looked at him lying there, but he also passed by on the other side.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a despised Samaritan came along, and when he saw the man, he felt compassion for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The next day he handed the innkeeper two silver </a:t>
            </a:r>
            <a:r>
              <a:rPr lang="en-US" dirty="0" err="1">
                <a:solidFill>
                  <a:srgbClr val="FF2500"/>
                </a:solidFill>
                <a:effectLst/>
                <a:latin typeface="Lucida Grande" panose="020B0600040502020204" pitchFamily="34" charset="0"/>
              </a:rPr>
              <a:t>coins,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telling him, ‘Take care of this man. If his bill runs higher than this, I’ll pay you the next time I’m here.’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which of these three would you say was a neighbor to the man who was attacked by bandits?”</a:t>
            </a:r>
            <a:r>
              <a:rPr lang="en-US" dirty="0">
                <a:solidFill>
                  <a:srgbClr val="000000"/>
                </a:solidFill>
                <a:effectLst/>
                <a:latin typeface="Lucida Grande" panose="020B0600040502020204" pitchFamily="34" charset="0"/>
              </a:rPr>
              <a:t> Jesus asked.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10:37</a:t>
            </a:r>
            <a:r>
              <a:rPr lang="en-US" dirty="0">
                <a:effectLst/>
                <a:latin typeface="Lucida Grande" panose="020B0600040502020204" pitchFamily="34" charset="0"/>
              </a:rPr>
              <a:t>    The man replied, “The one who showed him mercy.”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Then Jesus said, </a:t>
            </a:r>
            <a:r>
              <a:rPr lang="en-US" dirty="0">
                <a:solidFill>
                  <a:srgbClr val="FF2500"/>
                </a:solidFill>
                <a:effectLst/>
                <a:latin typeface="Lucida Grande" panose="020B0600040502020204" pitchFamily="34" charset="0"/>
              </a:rPr>
              <a:t>“Yes, now go and do the same.”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196</a:t>
            </a:fld>
            <a:endParaRPr lang="en-GB"/>
          </a:p>
        </p:txBody>
      </p:sp>
    </p:spTree>
    <p:extLst>
      <p:ext uri="{BB962C8B-B14F-4D97-AF65-F5344CB8AC3E}">
        <p14:creationId xmlns:p14="http://schemas.microsoft.com/office/powerpoint/2010/main" val="566501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“W</a:t>
            </a:r>
            <a:r>
              <a:rPr lang="en-US" dirty="0">
                <a:effectLst/>
                <a:latin typeface="Lucida Grande" panose="020B0600040502020204" pitchFamily="34" charset="0"/>
              </a:rPr>
              <a:t>hat should I do to inherit eternal life?”</a:t>
            </a:r>
            <a:r>
              <a:rPr lang="en-US" dirty="0"/>
              <a:t> (10:25). Is this the same as, “What must I do to be saved?” (Acts 16:30)?</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t>In other words, the parable answers what question? Is he asking how to obtain (work for) eternal life?</a:t>
            </a:r>
          </a:p>
          <a:p>
            <a:endParaRPr lang="en-US" dirty="0"/>
          </a:p>
          <a:p>
            <a:r>
              <a:rPr lang="en-US" dirty="0"/>
              <a:t>How would you answer that question? Most of us would say, “Believe on the Lord Jesus Christ and you will be saved” (Acts 16:31).</a:t>
            </a:r>
          </a:p>
          <a:p>
            <a:endParaRPr lang="en-US" dirty="0"/>
          </a:p>
          <a:p>
            <a:r>
              <a:rPr lang="en-US" dirty="0"/>
              <a:t>But why didn’t Jesus tell this questioner to trust in him for eternal life? This is the entire theme of John’s gospel (20:30-31).</a:t>
            </a:r>
          </a:p>
          <a:p>
            <a:endParaRPr lang="en-US" dirty="0"/>
          </a:p>
          <a:p>
            <a:r>
              <a:rPr lang="en-US" dirty="0"/>
              <a:t>What was the conception of eternal life in Luke’s gospel that emphasizes the kingdom? “For a Jew, entering the kingdom and receiving eternal life were synonymous concepts” (Pentecost, 299).</a:t>
            </a:r>
          </a:p>
          <a:p>
            <a:endParaRPr lang="en-US" dirty="0"/>
          </a:p>
          <a:p>
            <a:r>
              <a:rPr lang="en-US" dirty="0"/>
              <a:t>Did the man know who is neighbor was? Why would he try to justify himself? “He sought to excuse himself from the condemnation of the law” (Pentecost, 300),</a:t>
            </a:r>
          </a:p>
          <a:p>
            <a:endParaRPr lang="en-US" dirty="0"/>
          </a:p>
          <a:p>
            <a:r>
              <a:rPr lang="en-US" dirty="0"/>
              <a:t>What the questioner saved? How can we know this?</a:t>
            </a:r>
          </a:p>
        </p:txBody>
      </p:sp>
      <p:sp>
        <p:nvSpPr>
          <p:cNvPr id="4" name="Slide Number Placeholder 3"/>
          <p:cNvSpPr>
            <a:spLocks noGrp="1"/>
          </p:cNvSpPr>
          <p:nvPr>
            <p:ph type="sldNum" sz="quarter" idx="5"/>
          </p:nvPr>
        </p:nvSpPr>
        <p:spPr/>
        <p:txBody>
          <a:bodyPr/>
          <a:lstStyle/>
          <a:p>
            <a:fld id="{DF78E62C-A091-49C7-B4DF-2F8432CFE4E6}" type="slidenum">
              <a:rPr lang="en-GB" smtClean="0"/>
              <a:t>197</a:t>
            </a:fld>
            <a:endParaRPr lang="en-GB"/>
          </a:p>
        </p:txBody>
      </p:sp>
    </p:spTree>
    <p:extLst>
      <p:ext uri="{BB962C8B-B14F-4D97-AF65-F5344CB8AC3E}">
        <p14:creationId xmlns:p14="http://schemas.microsoft.com/office/powerpoint/2010/main" val="37848462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199</a:t>
            </a:fld>
            <a:endParaRPr lang="en-GB"/>
          </a:p>
        </p:txBody>
      </p:sp>
    </p:spTree>
    <p:extLst>
      <p:ext uri="{BB962C8B-B14F-4D97-AF65-F5344CB8AC3E}">
        <p14:creationId xmlns:p14="http://schemas.microsoft.com/office/powerpoint/2010/main" val="7307240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do scholars see perseverance and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for the believer who turns away (Hebrews 10:26-31)?</a:t>
            </a:r>
            <a:r>
              <a:rPr lang="en-SG" dirty="0">
                <a:effectLst/>
              </a:rPr>
              <a:t> </a:t>
            </a:r>
            <a:r>
              <a:rPr lang="en-US" dirty="0">
                <a:latin typeface="Times New Roman" charset="0"/>
                <a:ea typeface="ＭＳ Ｐゴシック" charset="0"/>
                <a:cs typeface="ＭＳ Ｐゴシック" charset="0"/>
              </a:rPr>
              <a:t>Three views are possible to answer the perseverance question.</a:t>
            </a:r>
            <a:endParaRPr lang="en-SG" dirty="0">
              <a:effectLst/>
            </a:endParaRPr>
          </a:p>
          <a:p>
            <a:r>
              <a:rPr lang="en-US" sz="1200" kern="1200" dirty="0">
                <a:solidFill>
                  <a:schemeClr val="tx1"/>
                </a:solidFill>
                <a:effectLst/>
                <a:latin typeface="+mn-lt"/>
                <a:ea typeface="+mn-ea"/>
                <a:cs typeface="+mn-cs"/>
              </a:rPr>
              <a:t>• YES—Reformed: All persevere so apostasy cannot happen—security but no assurance</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NO—</a:t>
            </a:r>
            <a:r>
              <a:rPr lang="en-US" sz="1200" kern="1200" dirty="0">
                <a:solidFill>
                  <a:schemeClr val="tx1"/>
                </a:solidFill>
                <a:effectLst/>
                <a:latin typeface="+mn-lt"/>
                <a:ea typeface="+mn-ea"/>
                <a:cs typeface="+mn-cs"/>
              </a:rPr>
              <a:t>Arminians claim they experience </a:t>
            </a:r>
            <a:r>
              <a:rPr lang="en-US" sz="1200" i="1" kern="1200" dirty="0">
                <a:solidFill>
                  <a:schemeClr val="tx1"/>
                </a:solidFill>
                <a:effectLst/>
                <a:latin typeface="+mn-lt"/>
                <a:ea typeface="+mn-ea"/>
                <a:cs typeface="+mn-cs"/>
              </a:rPr>
              <a:t>hell</a:t>
            </a:r>
            <a:r>
              <a:rPr lang="en-US" sz="1200" kern="1200" dirty="0">
                <a:solidFill>
                  <a:schemeClr val="tx1"/>
                </a:solidFill>
                <a:effectLst/>
                <a:latin typeface="+mn-lt"/>
                <a:ea typeface="+mn-ea"/>
                <a:cs typeface="+mn-cs"/>
              </a:rPr>
              <a:t>, and thus lose their salvation. This denies both security and assurance. But these readers are believers and thus already saved from hell due to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NO—</a:t>
            </a:r>
            <a:r>
              <a:rPr lang="en-US" sz="1200" kern="1200" dirty="0">
                <a:solidFill>
                  <a:schemeClr val="tx1"/>
                </a:solidFill>
                <a:effectLst/>
                <a:latin typeface="+mn-lt"/>
                <a:ea typeface="+mn-ea"/>
                <a:cs typeface="+mn-cs"/>
              </a:rPr>
              <a:t>Partakers say they lose their </a:t>
            </a:r>
            <a:r>
              <a:rPr lang="en-US" sz="1200" i="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(Dillow, 542), guaranteeing both security and assurance. But the fire consumes "the enemies of God" in Hebrews 10:27b.  It will burn up people, not burn up rewards</a:t>
            </a:r>
            <a:r>
              <a:rPr lang="en-SG" sz="1200" kern="1200" dirty="0">
                <a:solidFill>
                  <a:schemeClr val="tx1"/>
                </a:solidFill>
                <a:effectLst/>
                <a:latin typeface="+mn-lt"/>
                <a:ea typeface="+mn-ea"/>
                <a:cs typeface="+mn-cs"/>
              </a:rPr>
              <a:t>. Therefore, it appears that a modified Partakers View is best, where apostates actually lose their physical lives while maintaining their salvation. It is a "sin unto death" (1 John 5:16).</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 The first view envisions a "false believer," who is not a Christian after all. </a:t>
            </a:r>
          </a:p>
          <a:p>
            <a:r>
              <a:rPr lang="en-SG" sz="1200" kern="1200" dirty="0">
                <a:solidFill>
                  <a:schemeClr val="tx1"/>
                </a:solidFill>
                <a:effectLst/>
                <a:latin typeface="+mn-lt"/>
                <a:ea typeface="+mn-ea"/>
                <a:cs typeface="+mn-cs"/>
              </a:rPr>
              <a:t>• The third view sees the genuine apostate as a "former believer" who "used to be a Christian" until he lost his salvation.</a:t>
            </a:r>
          </a:p>
          <a:p>
            <a:r>
              <a:rPr lang="en-SG" sz="1200" kern="1200" dirty="0">
                <a:solidFill>
                  <a:schemeClr val="tx1"/>
                </a:solidFill>
                <a:effectLst/>
                <a:latin typeface="+mn-lt"/>
                <a:ea typeface="+mn-ea"/>
                <a:cs typeface="+mn-cs"/>
              </a:rPr>
              <a:t>• The best view is in the middle, understanding the person as a genuine Christian that other texts like 1 Cor 3:1 (KJV) call a "carnal" believer.</a:t>
            </a:r>
          </a:p>
          <a:p>
            <a:endParaRPr lang="en-SG" sz="1200" kern="1200" dirty="0">
              <a:solidFill>
                <a:schemeClr val="tx1"/>
              </a:solidFill>
              <a:effectLst/>
              <a:latin typeface="+mn-lt"/>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(security but the reality of apostasy, respectively) while avoiding their weaknesses (lack of assurance and denial of security, respectively),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Common-458</a:t>
            </a:r>
          </a:p>
          <a:p>
            <a:r>
              <a:rPr lang="en-US" dirty="0">
                <a:latin typeface="Times New Roman" charset="0"/>
                <a:ea typeface="ＭＳ Ｐゴシック" charset="0"/>
                <a:cs typeface="ＭＳ Ｐゴシック" charset="0"/>
              </a:rPr>
              <a:t>OS-04-Numbers-155</a:t>
            </a:r>
          </a:p>
          <a:p>
            <a:r>
              <a:rPr lang="en-US" dirty="0">
                <a:latin typeface="Times New Roman" charset="0"/>
                <a:ea typeface="ＭＳ Ｐゴシック" charset="0"/>
                <a:cs typeface="ＭＳ Ｐゴシック" charset="0"/>
              </a:rPr>
              <a:t>LC-05-Opposition-194</a:t>
            </a:r>
          </a:p>
          <a:p>
            <a:r>
              <a:rPr lang="en-US" dirty="0">
                <a:latin typeface="Times New Roman" charset="0"/>
                <a:ea typeface="ＭＳ Ｐゴシック" charset="0"/>
                <a:cs typeface="ＭＳ Ｐゴシック" charset="0"/>
              </a:rPr>
              <a:t>NP-Hebrews12:18-29—slide 51</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Is there a different reason that Jesus is so controversial today?</a:t>
            </a:r>
          </a:p>
        </p:txBody>
      </p:sp>
      <p:sp>
        <p:nvSpPr>
          <p:cNvPr id="4" name="Slide Number Placeholder 3"/>
          <p:cNvSpPr>
            <a:spLocks noGrp="1"/>
          </p:cNvSpPr>
          <p:nvPr>
            <p:ph type="sldNum" sz="quarter" idx="5"/>
          </p:nvPr>
        </p:nvSpPr>
        <p:spPr/>
        <p:txBody>
          <a:bodyPr/>
          <a:lstStyle/>
          <a:p>
            <a:fld id="{DF78E62C-A091-49C7-B4DF-2F8432CFE4E6}" type="slidenum">
              <a:rPr lang="en-GB" smtClean="0"/>
              <a:t>16</a:t>
            </a:fld>
            <a:endParaRPr lang="en-GB"/>
          </a:p>
        </p:txBody>
      </p:sp>
    </p:spTree>
    <p:extLst>
      <p:ext uri="{BB962C8B-B14F-4D97-AF65-F5344CB8AC3E}">
        <p14:creationId xmlns:p14="http://schemas.microsoft.com/office/powerpoint/2010/main" val="18287342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Common-460</a:t>
            </a:r>
          </a:p>
          <a:p>
            <a:r>
              <a:rPr lang="en-US" dirty="0">
                <a:latin typeface="Times New Roman" charset="0"/>
                <a:ea typeface="ＭＳ Ｐゴシック" charset="0"/>
                <a:cs typeface="ＭＳ Ｐゴシック" charset="0"/>
              </a:rPr>
              <a:t>LC-05-Opposition-195</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There is a future reign of the Servant Kings—you and me!</a:t>
            </a:r>
          </a:p>
          <a:p>
            <a:r>
              <a:rPr lang="en-US" dirty="0">
                <a:latin typeface="Times New Roman" charset="0"/>
                <a:ea typeface="ＭＳ Ｐゴシック" charset="0"/>
                <a:cs typeface="ＭＳ Ｐゴシック" charset="0"/>
              </a:rPr>
              <a:t>• Joseph Dillow articulates our future inheritance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 or be saved.</a:t>
            </a:r>
          </a:p>
          <a:p>
            <a:r>
              <a:rPr lang="en-US" dirty="0">
                <a:latin typeface="Times New Roman" charset="0"/>
                <a:ea typeface="ＭＳ Ｐゴシック" charset="0"/>
                <a:cs typeface="ＭＳ Ｐゴシック" charset="0"/>
              </a:rPr>
              <a:t>But only those Israelites who obeyed the LORD wholeheartedly would inherit Canaan, 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pPr eaLnBrk="1" hangingPunct="1"/>
            <a:r>
              <a:rPr lang="en-US" dirty="0">
                <a:latin typeface="Times New Roman" charset="0"/>
                <a:ea typeface="ＭＳ Ｐゴシック" charset="0"/>
                <a:cs typeface="ＭＳ Ｐゴシック" charset="0"/>
              </a:rPr>
              <a:t>LC-05-Opposition-196</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r>
              <a:rPr lang="en-US" dirty="0">
                <a:latin typeface="Times New Roman" charset="0"/>
                <a:ea typeface="ＭＳ Ｐゴシック" charset="0"/>
                <a:cs typeface="ＭＳ Ｐゴシック" charset="0"/>
              </a:rPr>
              <a:t>NP-Rev3v7-13—slide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NS-27-Rev3—slide 157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	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rial,Italic"/>
              </a:rPr>
              <a:t>Matthew certainly believed in salvation by faith alone, but here he says that some disciples who are not very faithful will still be in the kingdom. "</a:t>
            </a:r>
            <a:r>
              <a:rPr lang="en-US" sz="1800" dirty="0">
                <a:effectLst/>
                <a:latin typeface="TimesNewRoman"/>
              </a:rPr>
              <a:t>Jesus has made it clear in Matthew 5:19 that a life of good works is </a:t>
            </a:r>
            <a:r>
              <a:rPr lang="en-US" sz="1800" dirty="0">
                <a:effectLst/>
                <a:latin typeface="TimesNewRoman,Italic"/>
              </a:rPr>
              <a:t>not </a:t>
            </a:r>
            <a:r>
              <a:rPr lang="en-US" sz="1800" dirty="0">
                <a:effectLst/>
                <a:latin typeface="TimesNewRoman"/>
              </a:rPr>
              <a:t>necessary to be in the kingdom"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242).</a:t>
            </a:r>
            <a:endParaRPr lang="en-US" sz="1800" dirty="0">
              <a:effectLst/>
              <a:latin typeface="Arial,Italic"/>
            </a:endParaRPr>
          </a:p>
          <a:p>
            <a:r>
              <a:rPr lang="en-US" sz="1800" dirty="0">
                <a:effectLst/>
                <a:latin typeface="Arial,Italic"/>
              </a:rPr>
              <a:t>_____________</a:t>
            </a:r>
          </a:p>
          <a:p>
            <a:r>
              <a:rPr lang="en-US" sz="1800" dirty="0">
                <a:effectLst/>
                <a:latin typeface="Arial,Italic"/>
              </a:rPr>
              <a:t>"Are Works a Condition for Entering the Kingdom? </a:t>
            </a:r>
            <a:endParaRPr lang="en-US" dirty="0"/>
          </a:p>
          <a:p>
            <a:r>
              <a:rPr lang="en-US" sz="18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8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2800" dirty="0"/>
          </a:p>
          <a:p>
            <a:r>
              <a:rPr lang="en-US" sz="1800" dirty="0">
                <a:effectLst/>
                <a:latin typeface="TimesNewRoman"/>
              </a:rPr>
              <a:t>It should be obvious to any unbiased reader that the calls to enter the kingdom are conditioned upon works"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230-31).</a:t>
            </a:r>
            <a:endParaRPr lang="en-US" dirty="0"/>
          </a:p>
        </p:txBody>
      </p:sp>
    </p:spTree>
    <p:extLst>
      <p:ext uri="{BB962C8B-B14F-4D97-AF65-F5344CB8AC3E}">
        <p14:creationId xmlns:p14="http://schemas.microsoft.com/office/powerpoint/2010/main" val="21404481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Is this imputed righteousness? "</a:t>
            </a:r>
            <a:r>
              <a:rPr lang="en-US" sz="18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800" i="0" dirty="0">
                <a:effectLst/>
                <a:latin typeface="TimesNewRoman"/>
              </a:rPr>
              <a:t>….</a:t>
            </a:r>
          </a:p>
          <a:p>
            <a:r>
              <a:rPr lang="en-US" sz="1800" i="0" dirty="0">
                <a:effectLst/>
                <a:latin typeface="TimesNewRoman"/>
              </a:rPr>
              <a:t>"</a:t>
            </a:r>
            <a:r>
              <a:rPr lang="en-US" sz="18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200" dirty="0">
                <a:effectLst/>
                <a:latin typeface="TimesNewRoman"/>
              </a:rPr>
              <a: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233).</a:t>
            </a:r>
          </a:p>
        </p:txBody>
      </p:sp>
    </p:spTree>
    <p:extLst>
      <p:ext uri="{BB962C8B-B14F-4D97-AF65-F5344CB8AC3E}">
        <p14:creationId xmlns:p14="http://schemas.microsoft.com/office/powerpoint/2010/main" val="15699274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t>
            </a:r>
            <a:r>
              <a:rPr lang="en-US" sz="18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Footnote </a:t>
            </a:r>
            <a:r>
              <a:rPr lang="en-US" sz="18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p:txBody>
      </p:sp>
    </p:spTree>
    <p:extLst>
      <p:ext uri="{BB962C8B-B14F-4D97-AF65-F5344CB8AC3E}">
        <p14:creationId xmlns:p14="http://schemas.microsoft.com/office/powerpoint/2010/main" val="2588507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045223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Being greedy doesn't keep one from attaining salvation. It keeps us from entering into a rich experience of life with Christ—that is, sin keeps us from fully appreciating our reward.</a:t>
            </a:r>
          </a:p>
        </p:txBody>
      </p:sp>
    </p:spTree>
    <p:extLst>
      <p:ext uri="{BB962C8B-B14F-4D97-AF65-F5344CB8AC3E}">
        <p14:creationId xmlns:p14="http://schemas.microsoft.com/office/powerpoint/2010/main" val="21269911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pPr algn="l" rtl="1"/>
            <a:r>
              <a:rPr lang="en-US" dirty="0">
                <a:cs typeface="ＭＳ Ｐゴシック" charset="0"/>
              </a:rPr>
              <a:t>______________</a:t>
            </a:r>
          </a:p>
          <a:p>
            <a:r>
              <a:rPr lang="en-US" sz="1200" kern="1200" dirty="0">
                <a:solidFill>
                  <a:schemeClr val="tx1"/>
                </a:solidFill>
                <a:effectLst/>
                <a:latin typeface="+mn-lt"/>
                <a:ea typeface="+mn-ea"/>
                <a:cs typeface="+mn-cs"/>
              </a:rPr>
              <a:t>Common-269</a:t>
            </a:r>
          </a:p>
          <a:p>
            <a:r>
              <a:rPr lang="en-US" sz="1200" kern="1200" dirty="0">
                <a:solidFill>
                  <a:schemeClr val="tx1"/>
                </a:solidFill>
                <a:effectLst/>
                <a:latin typeface="+mn-lt"/>
                <a:ea typeface="+mn-ea"/>
                <a:cs typeface="+mn-cs"/>
              </a:rPr>
              <a:t>BE-04-Numbers-183</a:t>
            </a:r>
          </a:p>
          <a:p>
            <a:pPr marL="0" indent="0">
              <a:buNone/>
            </a:pPr>
            <a:r>
              <a:rPr lang="en-US" sz="1200" kern="1200" dirty="0">
                <a:solidFill>
                  <a:schemeClr val="tx1"/>
                </a:solidFill>
                <a:effectLst/>
                <a:latin typeface="+mn-lt"/>
                <a:ea typeface="+mn-ea"/>
                <a:cs typeface="+mn-cs"/>
              </a:rPr>
              <a:t>OP-04-Numbers-183</a:t>
            </a:r>
            <a:endParaRPr lang="en-US" dirty="0">
              <a:cs typeface="ＭＳ Ｐゴシック" charset="0"/>
            </a:endParaRP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OS-04-Numbers-269</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NS-19-Hebrews-68</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atin typeface="Times New Roman" charset="0"/>
                <a:ea typeface="ＭＳ Ｐゴシック" charset="0"/>
                <a:cs typeface="ＭＳ Ｐゴシック" charset="0"/>
              </a:rPr>
              <a:t>SA-15-Inheritance-65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215</a:t>
            </a:fld>
            <a:endParaRPr lang="en-GB"/>
          </a:p>
        </p:txBody>
      </p:sp>
    </p:spTree>
    <p:extLst>
      <p:ext uri="{BB962C8B-B14F-4D97-AF65-F5344CB8AC3E}">
        <p14:creationId xmlns:p14="http://schemas.microsoft.com/office/powerpoint/2010/main" val="3634494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feared his failure might disgrace the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had worldly ways to gain popularity</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225</a:t>
            </a:fld>
            <a:endParaRPr lang="en-GB"/>
          </a:p>
        </p:txBody>
      </p:sp>
    </p:spTree>
    <p:extLst>
      <p:ext uri="{BB962C8B-B14F-4D97-AF65-F5344CB8AC3E}">
        <p14:creationId xmlns:p14="http://schemas.microsoft.com/office/powerpoint/2010/main" val="25042964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226</a:t>
            </a:fld>
            <a:endParaRPr lang="en-GB"/>
          </a:p>
        </p:txBody>
      </p:sp>
    </p:spTree>
    <p:extLst>
      <p:ext uri="{BB962C8B-B14F-4D97-AF65-F5344CB8AC3E}">
        <p14:creationId xmlns:p14="http://schemas.microsoft.com/office/powerpoint/2010/main" val="7510267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was not against popularity but only against doing it in the worldly way.</a:t>
            </a:r>
          </a:p>
        </p:txBody>
      </p:sp>
      <p:sp>
        <p:nvSpPr>
          <p:cNvPr id="4" name="Slide Number Placeholder 3"/>
          <p:cNvSpPr>
            <a:spLocks noGrp="1"/>
          </p:cNvSpPr>
          <p:nvPr>
            <p:ph type="sldNum" sz="quarter" idx="5"/>
          </p:nvPr>
        </p:nvSpPr>
        <p:spPr/>
        <p:txBody>
          <a:bodyPr/>
          <a:lstStyle/>
          <a:p>
            <a:fld id="{DF78E62C-A091-49C7-B4DF-2F8432CFE4E6}" type="slidenum">
              <a:rPr lang="en-GB" smtClean="0"/>
              <a:t>21</a:t>
            </a:fld>
            <a:endParaRPr lang="en-GB"/>
          </a:p>
        </p:txBody>
      </p:sp>
    </p:spTree>
    <p:extLst>
      <p:ext uri="{BB962C8B-B14F-4D97-AF65-F5344CB8AC3E}">
        <p14:creationId xmlns:p14="http://schemas.microsoft.com/office/powerpoint/2010/main" val="29842908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p:txBody>
      </p:sp>
      <p:sp>
        <p:nvSpPr>
          <p:cNvPr id="4" name="Slide Number Placeholder 3"/>
          <p:cNvSpPr>
            <a:spLocks noGrp="1"/>
          </p:cNvSpPr>
          <p:nvPr>
            <p:ph type="sldNum" sz="quarter" idx="5"/>
          </p:nvPr>
        </p:nvSpPr>
        <p:spPr/>
        <p:txBody>
          <a:bodyPr/>
          <a:lstStyle/>
          <a:p>
            <a:fld id="{DF78E62C-A091-49C7-B4DF-2F8432CFE4E6}" type="slidenum">
              <a:rPr lang="en-GB" smtClean="0"/>
              <a:t>240</a:t>
            </a:fld>
            <a:endParaRPr lang="en-GB"/>
          </a:p>
        </p:txBody>
      </p:sp>
    </p:spTree>
    <p:extLst>
      <p:ext uri="{BB962C8B-B14F-4D97-AF65-F5344CB8AC3E}">
        <p14:creationId xmlns:p14="http://schemas.microsoft.com/office/powerpoint/2010/main" val="146568776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242</a:t>
            </a:fld>
            <a:endParaRPr lang="en-GB"/>
          </a:p>
        </p:txBody>
      </p:sp>
    </p:spTree>
    <p:extLst>
      <p:ext uri="{BB962C8B-B14F-4D97-AF65-F5344CB8AC3E}">
        <p14:creationId xmlns:p14="http://schemas.microsoft.com/office/powerpoint/2010/main" val="105598539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244</a:t>
            </a:fld>
            <a:endParaRPr lang="en-GB"/>
          </a:p>
        </p:txBody>
      </p:sp>
    </p:spTree>
    <p:extLst>
      <p:ext uri="{BB962C8B-B14F-4D97-AF65-F5344CB8AC3E}">
        <p14:creationId xmlns:p14="http://schemas.microsoft.com/office/powerpoint/2010/main" val="332064939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245</a:t>
            </a:fld>
            <a:endParaRPr lang="en-GB" sz="14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endParaRPr lang="en-US">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13094560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p:txBody>
      </p:sp>
      <p:sp>
        <p:nvSpPr>
          <p:cNvPr id="4" name="Slide Number Placeholder 3"/>
          <p:cNvSpPr>
            <a:spLocks noGrp="1"/>
          </p:cNvSpPr>
          <p:nvPr>
            <p:ph type="sldNum" sz="quarter" idx="5"/>
          </p:nvPr>
        </p:nvSpPr>
        <p:spPr/>
        <p:txBody>
          <a:bodyPr/>
          <a:lstStyle/>
          <a:p>
            <a:fld id="{DF78E62C-A091-49C7-B4DF-2F8432CFE4E6}" type="slidenum">
              <a:rPr lang="en-GB" smtClean="0"/>
              <a:t>258</a:t>
            </a:fld>
            <a:endParaRPr lang="en-GB"/>
          </a:p>
        </p:txBody>
      </p:sp>
    </p:spTree>
    <p:extLst>
      <p:ext uri="{BB962C8B-B14F-4D97-AF65-F5344CB8AC3E}">
        <p14:creationId xmlns:p14="http://schemas.microsoft.com/office/powerpoint/2010/main" val="413633213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260</a:t>
            </a:fld>
            <a:endParaRPr lang="en-GB"/>
          </a:p>
        </p:txBody>
      </p:sp>
    </p:spTree>
    <p:extLst>
      <p:ext uri="{BB962C8B-B14F-4D97-AF65-F5344CB8AC3E}">
        <p14:creationId xmlns:p14="http://schemas.microsoft.com/office/powerpoint/2010/main" val="70916921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261</a:t>
            </a:fld>
            <a:endParaRPr lang="en-GB"/>
          </a:p>
        </p:txBody>
      </p:sp>
    </p:spTree>
    <p:extLst>
      <p:ext uri="{BB962C8B-B14F-4D97-AF65-F5344CB8AC3E}">
        <p14:creationId xmlns:p14="http://schemas.microsoft.com/office/powerpoint/2010/main" val="74811787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262</a:t>
            </a:fld>
            <a:endParaRPr lang="en-GB"/>
          </a:p>
        </p:txBody>
      </p:sp>
    </p:spTree>
    <p:extLst>
      <p:ext uri="{BB962C8B-B14F-4D97-AF65-F5344CB8AC3E}">
        <p14:creationId xmlns:p14="http://schemas.microsoft.com/office/powerpoint/2010/main" val="15336201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263</a:t>
            </a:fld>
            <a:endParaRPr lang="en-GB"/>
          </a:p>
        </p:txBody>
      </p:sp>
    </p:spTree>
    <p:extLst>
      <p:ext uri="{BB962C8B-B14F-4D97-AF65-F5344CB8AC3E}">
        <p14:creationId xmlns:p14="http://schemas.microsoft.com/office/powerpoint/2010/main" val="13780293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p:txBody>
      </p:sp>
      <p:sp>
        <p:nvSpPr>
          <p:cNvPr id="4" name="Slide Number Placeholder 3"/>
          <p:cNvSpPr>
            <a:spLocks noGrp="1"/>
          </p:cNvSpPr>
          <p:nvPr>
            <p:ph type="sldNum" sz="quarter" idx="5"/>
          </p:nvPr>
        </p:nvSpPr>
        <p:spPr/>
        <p:txBody>
          <a:bodyPr/>
          <a:lstStyle/>
          <a:p>
            <a:fld id="{DF78E62C-A091-49C7-B4DF-2F8432CFE4E6}" type="slidenum">
              <a:rPr lang="en-GB" smtClean="0"/>
              <a:t>264</a:t>
            </a:fld>
            <a:endParaRPr lang="en-GB"/>
          </a:p>
        </p:txBody>
      </p:sp>
    </p:spTree>
    <p:extLst>
      <p:ext uri="{BB962C8B-B14F-4D97-AF65-F5344CB8AC3E}">
        <p14:creationId xmlns:p14="http://schemas.microsoft.com/office/powerpoint/2010/main" val="112135386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265</a:t>
            </a:fld>
            <a:endParaRPr lang="en-GB"/>
          </a:p>
        </p:txBody>
      </p:sp>
    </p:spTree>
    <p:extLst>
      <p:ext uri="{BB962C8B-B14F-4D97-AF65-F5344CB8AC3E}">
        <p14:creationId xmlns:p14="http://schemas.microsoft.com/office/powerpoint/2010/main" val="363459571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p:txBody>
      </p:sp>
      <p:sp>
        <p:nvSpPr>
          <p:cNvPr id="4" name="Slide Number Placeholder 3"/>
          <p:cNvSpPr>
            <a:spLocks noGrp="1"/>
          </p:cNvSpPr>
          <p:nvPr>
            <p:ph type="sldNum" sz="quarter" idx="5"/>
          </p:nvPr>
        </p:nvSpPr>
        <p:spPr/>
        <p:txBody>
          <a:bodyPr/>
          <a:lstStyle/>
          <a:p>
            <a:fld id="{DF78E62C-A091-49C7-B4DF-2F8432CFE4E6}" type="slidenum">
              <a:rPr lang="en-GB" smtClean="0"/>
              <a:t>266</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 </a:t>
            </a:r>
          </a:p>
          <a:p>
            <a:r>
              <a:rPr lang="en-US" dirty="0">
                <a:effectLst/>
                <a:latin typeface="Lucida Grande" panose="020B0600040502020204" pitchFamily="34" charset="0"/>
              </a:rPr>
              <a:t>________</a:t>
            </a:r>
          </a:p>
          <a:p>
            <a:r>
              <a:rPr lang="en-US" sz="1200" kern="1200">
                <a:solidFill>
                  <a:schemeClr val="tx1"/>
                </a:solidFill>
                <a:effectLst/>
                <a:latin typeface="+mn-lt"/>
                <a:ea typeface="+mn-ea"/>
                <a:cs typeface="+mn-cs"/>
              </a:rPr>
              <a:t>"7:27. The crowds assumed that Jesus (this Man) was only a Galilean carpenter from the city of Nazareth. They also believed that the Messiah (the Christ) would be unknown until His public appearing. A reader of the Gospels recognizes the irony. Jesus is more than a Galilean; He is the Lo/goß who was virgin-born in Bethlehem. Yet He was relatively unknown until His manifestation (the Cross and the Resurrection)."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Edwin A. Blum, </a:t>
            </a:r>
            <a:r>
              <a:rPr lang="en-US" sz="1200" i="1" kern="1200">
                <a:solidFill>
                  <a:schemeClr val="tx1"/>
                </a:solidFill>
                <a:effectLst/>
                <a:latin typeface="+mn-lt"/>
                <a:ea typeface="+mn-ea"/>
                <a:cs typeface="+mn-cs"/>
              </a:rPr>
              <a:t>John</a:t>
            </a:r>
            <a:r>
              <a:rPr lang="en-US" sz="1200" kern="1200">
                <a:solidFill>
                  <a:schemeClr val="tx1"/>
                </a:solidFill>
                <a:effectLst/>
                <a:latin typeface="+mn-lt"/>
                <a:ea typeface="+mn-ea"/>
                <a:cs typeface="+mn-cs"/>
              </a:rPr>
              <a:t> *(The Bible Knowledge Commentary; eds. John F. Walvoord and Roy B. Zuck; Accordance electronic ed. 2 vols.; Wheaton: Victor Books, 1983), 2:300.</a:t>
            </a:r>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this lesson in two sections—this week and next week.</a:t>
            </a:r>
          </a:p>
        </p:txBody>
      </p:sp>
      <p:sp>
        <p:nvSpPr>
          <p:cNvPr id="4" name="Slide Number Placeholder 3"/>
          <p:cNvSpPr>
            <a:spLocks noGrp="1"/>
          </p:cNvSpPr>
          <p:nvPr>
            <p:ph type="sldNum" sz="quarter" idx="5"/>
          </p:nvPr>
        </p:nvSpPr>
        <p:spPr/>
        <p:txBody>
          <a:bodyPr/>
          <a:lstStyle/>
          <a:p>
            <a:fld id="{DF78E62C-A091-49C7-B4DF-2F8432CFE4E6}" type="slidenum">
              <a:rPr lang="en-GB" smtClean="0"/>
              <a:t>2</a:t>
            </a:fld>
            <a:endParaRPr lang="en-GB"/>
          </a:p>
        </p:txBody>
      </p:sp>
    </p:spTree>
    <p:extLst>
      <p:ext uri="{BB962C8B-B14F-4D97-AF65-F5344CB8AC3E}">
        <p14:creationId xmlns:p14="http://schemas.microsoft.com/office/powerpoint/2010/main" val="119354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27</a:t>
            </a:fld>
            <a:endParaRPr lang="en-GB"/>
          </a:p>
        </p:txBody>
      </p:sp>
    </p:spTree>
    <p:extLst>
      <p:ext uri="{BB962C8B-B14F-4D97-AF65-F5344CB8AC3E}">
        <p14:creationId xmlns:p14="http://schemas.microsoft.com/office/powerpoint/2010/main" val="99727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28</a:t>
            </a:fld>
            <a:endParaRPr lang="en-GB"/>
          </a:p>
        </p:txBody>
      </p:sp>
    </p:spTree>
    <p:extLst>
      <p:ext uri="{BB962C8B-B14F-4D97-AF65-F5344CB8AC3E}">
        <p14:creationId xmlns:p14="http://schemas.microsoft.com/office/powerpoint/2010/main" val="1842394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7:14</a:t>
            </a:r>
            <a:r>
              <a:rPr lang="en-US" sz="1200" kern="1200">
                <a:solidFill>
                  <a:schemeClr val="tx1"/>
                </a:solidFill>
                <a:effectLst/>
                <a:latin typeface="+mn-lt"/>
                <a:ea typeface="+mn-ea"/>
                <a:cs typeface="+mn-cs"/>
              </a:rPr>
              <a:t>    Then, midway through the festival, Jesus went up to the Temple and began to teach.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people were surprised when they heard him. “How does he know so much when he hasn’t been trained?”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7:16</a:t>
            </a:r>
            <a:r>
              <a:rPr lang="en-US" sz="1200" kern="1200">
                <a:solidFill>
                  <a:schemeClr val="tx1"/>
                </a:solidFill>
                <a:effectLst/>
                <a:latin typeface="+mn-lt"/>
                <a:ea typeface="+mn-ea"/>
                <a:cs typeface="+mn-cs"/>
              </a:rPr>
              <a:t>    So Jesus told them, “My message is not my own; it comes from God who sent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Anyone who wants to do the will of God will know whether my teaching is from God or is merely my own.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Those who speak for themselves want glory only for themselves, but a person who seeks to honor the one who sent him speaks truth, not lies.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Moses gave you the law, but none of you obeys it! In fact, you are trying to kill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 Jesus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7:25</a:t>
            </a:r>
            <a:r>
              <a:rPr lang="en-US" sz="1200" kern="1200">
                <a:solidFill>
                  <a:schemeClr val="tx1"/>
                </a:solidFill>
                <a:effectLst/>
                <a:latin typeface="+mn-lt"/>
                <a:ea typeface="+mn-ea"/>
                <a:cs typeface="+mn-cs"/>
              </a:rPr>
              <a:t>    Some of the people who lived in Jerusalem started to ask each other, “Isn’t this the man they are trying to kill?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here he is, speaking in public, and they say nothing to him. Could our leaders possibly believe that he is the Messiah?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But how could he be? For we know where this man comes from. When the Messiah comes, he will simply appear; no one will know where he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7:28</a:t>
            </a:r>
            <a:r>
              <a:rPr lang="en-US" sz="1200" kern="1200">
                <a:solidFill>
                  <a:schemeClr val="tx1"/>
                </a:solidFill>
                <a:effectLst/>
                <a:latin typeface="+mn-lt"/>
                <a:ea typeface="+mn-ea"/>
                <a:cs typeface="+mn-cs"/>
              </a:rPr>
              <a:t>    While Jesus was teaching in the Temple, he called out, “Yes, you know me, and you know where I come from. But I’m not here on my own. The one who sent me is true, and you don’t know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I know him because I come from him, and he sent me to you.”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 leaders tried to arrest him; but no one laid a hand on him, because his time had not yet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7:31</a:t>
            </a:r>
            <a:r>
              <a:rPr lang="en-US" sz="1200" kern="1200">
                <a:solidFill>
                  <a:schemeClr val="tx1"/>
                </a:solidFill>
                <a:effectLst/>
                <a:latin typeface="+mn-lt"/>
                <a:ea typeface="+mn-ea"/>
                <a:cs typeface="+mn-cs"/>
              </a:rPr>
              <a:t>    Many among the crowds at the Temple believed in him. “After all,” they said, “would you expect the Messiah to do more miraculous signs than this man has done?”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7:32</a:t>
            </a:r>
            <a:r>
              <a:rPr lang="en-US" sz="1200" kern="1200">
                <a:solidFill>
                  <a:schemeClr val="tx1"/>
                </a:solidFill>
                <a:effectLst/>
                <a:latin typeface="+mn-lt"/>
                <a:ea typeface="+mn-ea"/>
                <a:cs typeface="+mn-cs"/>
              </a:rPr>
              <a:t>    When the Pharisees heard that the crowds were whispering such things, they and the leading priests sent Temple guards to arrest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Jesus told them, “I will be with you only a little longer. Then I will return to the one who sent me.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will search for me but not find me. And you cannot go where I am going.”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7:35</a:t>
            </a:r>
            <a:r>
              <a:rPr lang="en-US" sz="1200" kern="1200">
                <a:solidFill>
                  <a:schemeClr val="tx1"/>
                </a:solidFill>
                <a:effectLst/>
                <a:latin typeface="+mn-lt"/>
                <a:ea typeface="+mn-ea"/>
                <a:cs typeface="+mn-cs"/>
              </a:rPr>
              <a:t>    The Jewish leaders were puzzled by this statement. “Where is he planning to go?” they asked. “Is he thinking of leaving the country and going to the Jews in other lands? Maybe he will even teach the Greeks!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29</a:t>
            </a:fld>
            <a:endParaRPr lang="en-GB"/>
          </a:p>
        </p:txBody>
      </p:sp>
    </p:spTree>
    <p:extLst>
      <p:ext uri="{BB962C8B-B14F-4D97-AF65-F5344CB8AC3E}">
        <p14:creationId xmlns:p14="http://schemas.microsoft.com/office/powerpoint/2010/main" val="4220076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do people blame for disbelieving in God?</a:t>
            </a:r>
          </a:p>
          <a:p>
            <a:endParaRPr lang="en-US"/>
          </a:p>
          <a:p>
            <a:r>
              <a:rPr lang="en-US"/>
              <a:t>Us!</a:t>
            </a:r>
          </a:p>
        </p:txBody>
      </p:sp>
      <p:sp>
        <p:nvSpPr>
          <p:cNvPr id="4" name="Slide Number Placeholder 3"/>
          <p:cNvSpPr>
            <a:spLocks noGrp="1"/>
          </p:cNvSpPr>
          <p:nvPr>
            <p:ph type="sldNum" sz="quarter" idx="5"/>
          </p:nvPr>
        </p:nvSpPr>
        <p:spPr/>
        <p:txBody>
          <a:bodyPr/>
          <a:lstStyle/>
          <a:p>
            <a:fld id="{DF78E62C-A091-49C7-B4DF-2F8432CFE4E6}" type="slidenum">
              <a:rPr lang="en-GB" smtClean="0"/>
              <a:t>31</a:t>
            </a:fld>
            <a:endParaRPr lang="en-GB"/>
          </a:p>
        </p:txBody>
      </p:sp>
    </p:spTree>
    <p:extLst>
      <p:ext uri="{BB962C8B-B14F-4D97-AF65-F5344CB8AC3E}">
        <p14:creationId xmlns:p14="http://schemas.microsoft.com/office/powerpoint/2010/main" val="193285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7:14</a:t>
            </a:r>
            <a:r>
              <a:rPr lang="en-US" sz="1200" kern="1200">
                <a:solidFill>
                  <a:schemeClr val="tx1"/>
                </a:solidFill>
                <a:effectLst/>
                <a:latin typeface="+mn-lt"/>
                <a:ea typeface="+mn-ea"/>
                <a:cs typeface="+mn-cs"/>
              </a:rPr>
              <a:t>    Then, midway through the festival, Jesus went up to the Temple and began to teach.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people were surprised when they heard him. “How does he know so much when he hasn’t been trained?”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7:16</a:t>
            </a:r>
            <a:r>
              <a:rPr lang="en-US" sz="1200" kern="1200">
                <a:solidFill>
                  <a:schemeClr val="tx1"/>
                </a:solidFill>
                <a:effectLst/>
                <a:latin typeface="+mn-lt"/>
                <a:ea typeface="+mn-ea"/>
                <a:cs typeface="+mn-cs"/>
              </a:rPr>
              <a:t>    So Jesus told them, “My message is not my own; it comes from God who sent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Anyone who wants to do the will of God will know whether my teaching is from God or is merely my own.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Those who speak for themselves want glory only for themselves, but a person who seeks to honor the one who sent him speaks truth, not lies.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Moses gave you the law, but none of you obeys it! In fact, you are trying to kill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 Jesus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7:25</a:t>
            </a:r>
            <a:r>
              <a:rPr lang="en-US" sz="1200" kern="1200">
                <a:solidFill>
                  <a:schemeClr val="tx1"/>
                </a:solidFill>
                <a:effectLst/>
                <a:latin typeface="+mn-lt"/>
                <a:ea typeface="+mn-ea"/>
                <a:cs typeface="+mn-cs"/>
              </a:rPr>
              <a:t>    Some of the people who lived in Jerusalem started to ask each other, “Isn’t this the man they are trying to kill?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here he is, speaking in public, and they say nothing to him. Could our leaders possibly believe that he is the Messiah?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But how could he be? For we know where this man comes from. When the Messiah comes, he will simply appear; no one will know where he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7:28</a:t>
            </a:r>
            <a:r>
              <a:rPr lang="en-US" sz="1200" kern="1200">
                <a:solidFill>
                  <a:schemeClr val="tx1"/>
                </a:solidFill>
                <a:effectLst/>
                <a:latin typeface="+mn-lt"/>
                <a:ea typeface="+mn-ea"/>
                <a:cs typeface="+mn-cs"/>
              </a:rPr>
              <a:t>    While Jesus was teaching in the Temple, he called out, “Yes, you know me, and you know where I come from. But I’m not here on my own. The one who sent me is true, and you don’t know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I know him because I come from him, and he sent me to you.”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 leaders tried to arrest him; but no one laid a hand on him, because his time had not yet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7:31</a:t>
            </a:r>
            <a:r>
              <a:rPr lang="en-US" sz="1200" kern="1200">
                <a:solidFill>
                  <a:schemeClr val="tx1"/>
                </a:solidFill>
                <a:effectLst/>
                <a:latin typeface="+mn-lt"/>
                <a:ea typeface="+mn-ea"/>
                <a:cs typeface="+mn-cs"/>
              </a:rPr>
              <a:t>    Many among the crowds at the Temple believed in him. “After all,” they said, “would you expect the Messiah to do more miraculous signs than this man has done?”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7:32</a:t>
            </a:r>
            <a:r>
              <a:rPr lang="en-US" sz="1200" kern="1200">
                <a:solidFill>
                  <a:schemeClr val="tx1"/>
                </a:solidFill>
                <a:effectLst/>
                <a:latin typeface="+mn-lt"/>
                <a:ea typeface="+mn-ea"/>
                <a:cs typeface="+mn-cs"/>
              </a:rPr>
              <a:t>    When the Pharisees heard that the crowds were whispering such things, they and the leading priests sent Temple guards to arrest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Jesus told them, “I will be with you only a little longer. Then I will return to the one who sent me.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will search for me but not find me. And you cannot go where I am going.”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7:35</a:t>
            </a:r>
            <a:r>
              <a:rPr lang="en-US" sz="1200" kern="1200">
                <a:solidFill>
                  <a:schemeClr val="tx1"/>
                </a:solidFill>
                <a:effectLst/>
                <a:latin typeface="+mn-lt"/>
                <a:ea typeface="+mn-ea"/>
                <a:cs typeface="+mn-cs"/>
              </a:rPr>
              <a:t>    The Jewish leaders were puzzled by this statement. “Where is he planning to go?” they asked. “Is he thinking of leaving the country and going to the Jews in other lands? Maybe he will even teach the Greeks!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33</a:t>
            </a:fld>
            <a:endParaRPr lang="en-GB"/>
          </a:p>
        </p:txBody>
      </p:sp>
    </p:spTree>
    <p:extLst>
      <p:ext uri="{BB962C8B-B14F-4D97-AF65-F5344CB8AC3E}">
        <p14:creationId xmlns:p14="http://schemas.microsoft.com/office/powerpoint/2010/main" val="2100435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Promises Living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7:37</a:t>
            </a:r>
            <a:r>
              <a:rPr lang="en-US" sz="1200" kern="1200">
                <a:solidFill>
                  <a:schemeClr val="tx1"/>
                </a:solidFill>
                <a:effectLst/>
                <a:latin typeface="+mn-lt"/>
                <a:ea typeface="+mn-ea"/>
                <a:cs typeface="+mn-cs"/>
              </a:rPr>
              <a:t>    On the last day, the climax of the festival, Jesus stood and shouted to the crowds, “Anyone who is thirsty may come to me!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Anyone who believes in me may come and drink! For the Scriptures declare, ‘Rivers of living water will flow from his heart.’”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(When he said “living water,” he was speaking of the Spirit, who would be given to everyone believing in him. But the Spirit had not yet been given, because Jesus had not yet entered into his glory.)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Division and Unbelief</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7:40</a:t>
            </a:r>
            <a:r>
              <a:rPr lang="en-US" sz="1200" kern="1200">
                <a:solidFill>
                  <a:schemeClr val="tx1"/>
                </a:solidFill>
                <a:effectLst/>
                <a:latin typeface="+mn-lt"/>
                <a:ea typeface="+mn-ea"/>
                <a:cs typeface="+mn-cs"/>
              </a:rPr>
              <a:t>    When the crowds heard him say this, some of them declared, “Surely this man is the Prophet we’ve been expecting.”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Others said, “He is the Messiah.” Still others said, “But he can’t be! Will the Messiah come from Galilee?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For the Scriptures clearly state that the Messiah will be born of the royal line of David, in Bethlehem, the village where King David was born.”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So the crowd was divided about him.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Some even wanted him arrested, but no one laid a hand on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7:45</a:t>
            </a:r>
            <a:r>
              <a:rPr lang="en-US" sz="1200" kern="1200">
                <a:solidFill>
                  <a:schemeClr val="tx1"/>
                </a:solidFill>
                <a:effectLst/>
                <a:latin typeface="+mn-lt"/>
                <a:ea typeface="+mn-ea"/>
                <a:cs typeface="+mn-cs"/>
              </a:rPr>
              <a:t>    When the Temple guards returned without having arrested Jesus, the leading priests and Pharisees demanded, “Why didn’t you bring him in?”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7:46</a:t>
            </a:r>
            <a:r>
              <a:rPr lang="en-US" sz="1200" kern="1200">
                <a:solidFill>
                  <a:schemeClr val="tx1"/>
                </a:solidFill>
                <a:effectLst/>
                <a:latin typeface="+mn-lt"/>
                <a:ea typeface="+mn-ea"/>
                <a:cs typeface="+mn-cs"/>
              </a:rPr>
              <a:t>    “We have never heard anyone speak like this!” the guards responded.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7:47</a:t>
            </a:r>
            <a:r>
              <a:rPr lang="en-US" sz="1200" kern="1200">
                <a:solidFill>
                  <a:schemeClr val="tx1"/>
                </a:solidFill>
                <a:effectLst/>
                <a:latin typeface="+mn-lt"/>
                <a:ea typeface="+mn-ea"/>
                <a:cs typeface="+mn-cs"/>
              </a:rPr>
              <a:t>    “Have you been led astray, too?” the Pharisees mocked.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“Is there a single one of us rulers or Pharisees who believes in him?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This foolish crowd follows him, but they are ignorant of the law. God’s curse is on them!”</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7:50</a:t>
            </a:r>
            <a:r>
              <a:rPr lang="en-US" sz="1200" kern="1200">
                <a:solidFill>
                  <a:schemeClr val="tx1"/>
                </a:solidFill>
                <a:effectLst/>
                <a:latin typeface="+mn-lt"/>
                <a:ea typeface="+mn-ea"/>
                <a:cs typeface="+mn-cs"/>
              </a:rPr>
              <a:t>    Then Nicodemus, the leader who had met with Jesus earlier, spoke up. </a:t>
            </a:r>
            <a:r>
              <a:rPr lang="en-US" sz="1200" b="1" kern="1200" baseline="30000">
                <a:solidFill>
                  <a:schemeClr val="tx1"/>
                </a:solidFill>
                <a:effectLst/>
                <a:latin typeface="+mn-lt"/>
                <a:ea typeface="+mn-ea"/>
                <a:cs typeface="+mn-cs"/>
              </a:rPr>
              <a:t>51</a:t>
            </a:r>
            <a:r>
              <a:rPr lang="en-US" sz="1200" kern="1200">
                <a:solidFill>
                  <a:schemeClr val="tx1"/>
                </a:solidFill>
                <a:effectLst/>
                <a:latin typeface="+mn-lt"/>
                <a:ea typeface="+mn-ea"/>
                <a:cs typeface="+mn-cs"/>
              </a:rPr>
              <a:t> “Is it legal to convict a man before he is given a hearing?” he asked.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7:52</a:t>
            </a:r>
            <a:r>
              <a:rPr lang="en-US" sz="1200" kern="1200">
                <a:solidFill>
                  <a:schemeClr val="tx1"/>
                </a:solidFill>
                <a:effectLst/>
                <a:latin typeface="+mn-lt"/>
                <a:ea typeface="+mn-ea"/>
                <a:cs typeface="+mn-cs"/>
              </a:rPr>
              <a:t>    They replied, “Are you from Galilee, too? Search the Scriptures and see for yourself—no prophet ever comes from Galilee!”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35</a:t>
            </a:fld>
            <a:endParaRPr lang="en-GB"/>
          </a:p>
        </p:txBody>
      </p:sp>
    </p:spTree>
    <p:extLst>
      <p:ext uri="{BB962C8B-B14F-4D97-AF65-F5344CB8AC3E}">
        <p14:creationId xmlns:p14="http://schemas.microsoft.com/office/powerpoint/2010/main" val="3923745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a:p>
            <a:r>
              <a:rPr lang="en-US" b="1">
                <a:solidFill>
                  <a:srgbClr val="006699"/>
                </a:solidFill>
                <a:effectLst/>
                <a:latin typeface="Helvetica Neue" panose="02000503000000020004" pitchFamily="2" charset="0"/>
              </a:rPr>
              <a:t>Psa. 78:15</a:t>
            </a:r>
            <a:r>
              <a:rPr lang="en-US">
                <a:effectLst/>
                <a:latin typeface="Lucida Grande" panose="020B0600040502020204" pitchFamily="34" charset="0"/>
              </a:rPr>
              <a:t>  He split open the rocks in the wilderness to give them water, as from a gushing spring.</a:t>
            </a:r>
          </a:p>
          <a:p>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made streams pour from the rock,</a:t>
            </a:r>
          </a:p>
          <a:p>
            <a:r>
              <a:rPr lang="en-US">
                <a:effectLst/>
                <a:latin typeface="Lucida Grande" panose="020B0600040502020204" pitchFamily="34" charset="0"/>
              </a:rPr>
              <a:t>making the waters flow down like a river!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Zech. 14:8</a:t>
            </a:r>
            <a:r>
              <a:rPr lang="en-US">
                <a:effectLst/>
                <a:latin typeface="Lucida Grande" panose="020B0600040502020204" pitchFamily="34" charset="0"/>
              </a:rPr>
              <a:t>    On that day life-giving waters will flow out from Jerusalem, half toward the Dead Sea and half toward the Mediterranean, flowing continuously in both summer and winter.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47:1</a:t>
            </a:r>
            <a:r>
              <a:rPr lang="en-US">
                <a:effectLst/>
                <a:latin typeface="Lucida Grande" panose="020B0600040502020204" pitchFamily="34" charset="0"/>
              </a:rPr>
              <a:t>    In my vision, the man brought me back to the entrance of the Temple. There I saw a stream flowing east from beneath the door of the Temple and passing to the right of the altar on its south side.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 man brought me outside the wall through the north gateway and led me around to the eastern entrance. There I could see the water flowing out through the south side of the east gateway.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47:3</a:t>
            </a:r>
            <a:r>
              <a:rPr lang="en-US">
                <a:effectLst/>
                <a:latin typeface="Lucida Grande" panose="020B0600040502020204" pitchFamily="34" charset="0"/>
              </a:rPr>
              <a:t>    Measuring as he went, he took me along the stream for 1,750 feet</a:t>
            </a:r>
            <a:r>
              <a:rPr lang="en-US" baseline="30000">
                <a:effectLst/>
                <a:latin typeface="Lucida Grande" panose="020B0600040502020204" pitchFamily="34" charset="0"/>
              </a:rPr>
              <a:t>a</a:t>
            </a:r>
            <a:r>
              <a:rPr lang="en-US">
                <a:effectLst/>
                <a:latin typeface="Lucida Grande" panose="020B0600040502020204" pitchFamily="34" charset="0"/>
              </a:rPr>
              <a:t> and then led me across. The water was up to my ankles.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He measured off another 1,750 feet and led me across again. This time the water was up to my knees. After another 1,750 feet, it was up to my waist.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Then he measured another 1,750 feet, and the river was too deep to walk across. It was deep enough to swim in, but too deep to walk through.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47:6</a:t>
            </a:r>
            <a:r>
              <a:rPr lang="en-US">
                <a:effectLst/>
                <a:latin typeface="Lucida Grande" panose="020B0600040502020204" pitchFamily="34" charset="0"/>
              </a:rPr>
              <a:t>    He asked me, “Have you been watching, son of man?” Then he led me back along the riverbank.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When I returned, I was surprised by the sight of many trees growing on both sides of the river.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said to me, “This river flows east through the desert into the valley of the Dead Sea.</a:t>
            </a:r>
            <a:r>
              <a:rPr lang="en-US" baseline="30000">
                <a:effectLst/>
                <a:latin typeface="Lucida Grande" panose="020B0600040502020204" pitchFamily="34" charset="0"/>
              </a:rPr>
              <a:t>a</a:t>
            </a:r>
            <a:r>
              <a:rPr lang="en-US">
                <a:effectLst/>
                <a:latin typeface="Lucida Grande" panose="020B0600040502020204" pitchFamily="34" charset="0"/>
              </a:rPr>
              <a:t> The waters of this stream will make the salty waters of the Dead Sea fresh and pure.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There will be swarms of living things wherever the water of this river flows.</a:t>
            </a:r>
            <a:r>
              <a:rPr lang="en-US" baseline="30000">
                <a:effectLst/>
                <a:latin typeface="Lucida Grande" panose="020B0600040502020204" pitchFamily="34" charset="0"/>
              </a:rPr>
              <a:t>a</a:t>
            </a:r>
            <a:r>
              <a:rPr lang="en-US">
                <a:effectLst/>
                <a:latin typeface="Lucida Grande" panose="020B0600040502020204" pitchFamily="34" charset="0"/>
              </a:rPr>
              <a:t> Fish will abound in the Dead Sea, for its waters will become fresh. Life will flourish wherever this water flows.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Fishermen will stand along the shores of the Dead Sea. All the way from En-gedi to En-eglaim, the shores will be covered with nets drying in the sun. Fish of every kind will fill the Dead Sea, just as they fill the Mediterranean.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the marshes and swamps will not be purified; they will still be salty.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Rev. 22:1</a:t>
            </a:r>
            <a:r>
              <a:rPr lang="en-US">
                <a:effectLst/>
                <a:latin typeface="Lucida Grande" panose="020B0600040502020204" pitchFamily="34" charset="0"/>
              </a:rPr>
              <a:t>    Then the angel showed me a river with the water of life, clear as crystal, flowing from the throne of God and of the Lamb.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It flowed down the center of the main street. On each side of the river grew a tree of life, bearing twelve crops of fruit,</a:t>
            </a:r>
            <a:r>
              <a:rPr lang="en-US" baseline="30000">
                <a:effectLst/>
                <a:latin typeface="Lucida Grande" panose="020B0600040502020204" pitchFamily="34" charset="0"/>
              </a:rPr>
              <a:t>a</a:t>
            </a:r>
            <a:r>
              <a:rPr lang="en-US">
                <a:effectLst/>
                <a:latin typeface="Lucida Grande" panose="020B0600040502020204" pitchFamily="34" charset="0"/>
              </a:rPr>
              <a:t> with a fresh crop each month. The leaves were used for medicine to heal the nations. </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a:t>
            </a:r>
            <a:r>
              <a:rPr lang="en-US" altLang="en-US" i="1" dirty="0">
                <a:ea typeface="ＭＳ Ｐゴシック" panose="020B0600070205080204" pitchFamily="34" charset="-128"/>
              </a:rPr>
              <a:t>The Bible Knowledge Commentary: An Exposition of the Scriptures</a:t>
            </a:r>
            <a:r>
              <a:rPr lang="en-US" altLang="en-US" dirty="0">
                <a:ea typeface="ＭＳ Ｐゴシック" panose="020B0600070205080204" pitchFamily="34" charset="-128"/>
              </a:rPr>
              <a:t>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Toyota’s Secret Weapon: A Car That Drinks Water</a:t>
            </a:r>
          </a:p>
          <a:p>
            <a:r>
              <a:rPr lang="en-US"/>
              <a:t>https://www.youtube.com/watch?v=twexksm_yRA</a:t>
            </a:r>
          </a:p>
          <a:p>
            <a:r>
              <a:rPr lang="en-US"/>
              <a:t>Accessed 17 October 2025</a:t>
            </a:r>
          </a:p>
          <a:p>
            <a:endParaRPr lang="en-US"/>
          </a:p>
          <a:p>
            <a:r>
              <a:rPr lang="en-US"/>
              <a:t>50,355 views Jul 21, 2025 </a:t>
            </a:r>
          </a:p>
          <a:p>
            <a:r>
              <a:rPr lang="en-US" sz="1200" kern="1200">
                <a:solidFill>
                  <a:schemeClr val="tx1"/>
                </a:solidFill>
                <a:effectLst/>
                <a:latin typeface="+mn-lt"/>
                <a:ea typeface="+mn-ea"/>
                <a:cs typeface="+mn-cs"/>
              </a:rPr>
              <a:t>Toyota is reportedly developing a groundbreaking water-powered engine that could redefine the future of clean transportation. Unlike electric vehicles that rely on lithium batteries or hydrogen cars requiring high-pressure tanks, this engine uses real-time electrolysis to convert water into hydrogen on demand. It’s compact, eco-friendly, and astonishingly simple—requiring only distilled water to run. With near-zero emissions and no dependency on rare earth metals, this innovation could offer a more accessible and sustainable alternative to EVs. In this video, we explore how Toyota’s new engine works, why it matters, and whether it could truly disrupt the global automotive landscape. Let’s dive in.</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also the video about Stanley Meyer, a Christian man who invested a water-powered car but died a mysterious death in 1998. He apprarently was poisoned after 200,000 patents! His car was also stolen from his garage soon after and never seen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What Happened To The Man Who Invented The Water Powered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But Apparently Not Everyone Was A Big Fan Of It So What Actually Happened To Him?</a:t>
            </a:r>
            <a:endParaRPr lang="en-US" b="1">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t>63,415 views Premiered Sep 9, 2023 </a:t>
            </a:r>
            <a:r>
              <a:rPr lang="en-US" sz="1200" kern="1200">
                <a:solidFill>
                  <a:schemeClr val="tx1"/>
                </a:solidFill>
                <a:effectLst/>
                <a:latin typeface="+mn-lt"/>
                <a:ea typeface="+mn-ea"/>
                <a:cs typeface="+mn-cs"/>
                <a:hlinkClick r:id="rId3"/>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https://www.youtube.com/watch?v=egM2y8-kHd0</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0:03 </a:t>
            </a:r>
          </a:p>
          <a:p>
            <a:r>
              <a:rPr lang="en-US"/>
              <a:t>not need to run on oil-based fuels or </a:t>
            </a:r>
          </a:p>
          <a:p>
            <a:r>
              <a:rPr lang="en-US"/>
              <a:t>0:06 </a:t>
            </a:r>
          </a:p>
          <a:p>
            <a:r>
              <a:rPr lang="en-US"/>
              <a:t>that you've been told a lie this whole </a:t>
            </a:r>
          </a:p>
          <a:p>
            <a:r>
              <a:rPr lang="en-US"/>
              <a:t>0:09 </a:t>
            </a:r>
          </a:p>
          <a:p>
            <a:r>
              <a:rPr lang="en-US"/>
              <a:t>time </a:t>
            </a:r>
          </a:p>
          <a:p>
            <a:r>
              <a:rPr lang="en-US"/>
              <a:t>0:10 </a:t>
            </a:r>
          </a:p>
          <a:p>
            <a:r>
              <a:rPr lang="en-US"/>
              <a:t>what if it was a big cover-up because </a:t>
            </a:r>
          </a:p>
          <a:p>
            <a:r>
              <a:rPr lang="en-US"/>
              <a:t>0:12 </a:t>
            </a:r>
          </a:p>
          <a:p>
            <a:r>
              <a:rPr lang="en-US"/>
              <a:t>the people in power wanted you to keep </a:t>
            </a:r>
          </a:p>
          <a:p>
            <a:r>
              <a:rPr lang="en-US"/>
              <a:t>0:15 </a:t>
            </a:r>
          </a:p>
          <a:p>
            <a:r>
              <a:rPr lang="en-US"/>
              <a:t>buying Fuel and what if watered power </a:t>
            </a:r>
          </a:p>
          <a:p>
            <a:r>
              <a:rPr lang="en-US"/>
              <a:t>0:18 </a:t>
            </a:r>
          </a:p>
          <a:p>
            <a:r>
              <a:rPr lang="en-US"/>
              <a:t>cars already exist just that the people </a:t>
            </a:r>
          </a:p>
          <a:p>
            <a:r>
              <a:rPr lang="en-US"/>
              <a:t>0:22 </a:t>
            </a:r>
          </a:p>
          <a:p>
            <a:r>
              <a:rPr lang="en-US"/>
              <a:t>in power wanted to keep you in the dark </a:t>
            </a:r>
          </a:p>
          <a:p>
            <a:r>
              <a:rPr lang="en-US"/>
              <a:t>0:24 </a:t>
            </a:r>
          </a:p>
          <a:p>
            <a:r>
              <a:rPr lang="en-US"/>
              <a:t>about it for their own agenda </a:t>
            </a:r>
          </a:p>
          <a:p>
            <a:r>
              <a:rPr lang="en-US"/>
              <a:t>0:27 </a:t>
            </a:r>
          </a:p>
          <a:p>
            <a:r>
              <a:rPr lang="en-US"/>
              <a:t>well today we'll be taking a look at the </a:t>
            </a:r>
          </a:p>
          <a:p>
            <a:r>
              <a:rPr lang="en-US"/>
              <a:t>0:30 </a:t>
            </a:r>
          </a:p>
          <a:p>
            <a:r>
              <a:rPr lang="en-US"/>
              <a:t>mysterious circumstances surrounding the </a:t>
            </a:r>
          </a:p>
          <a:p>
            <a:r>
              <a:rPr lang="en-US"/>
              <a:t>0:33 </a:t>
            </a:r>
          </a:p>
          <a:p>
            <a:r>
              <a:rPr lang="en-US"/>
              <a:t>death of a man who claimed to have </a:t>
            </a:r>
          </a:p>
          <a:p>
            <a:r>
              <a:rPr lang="en-US"/>
              <a:t>0:35 </a:t>
            </a:r>
          </a:p>
          <a:p>
            <a:r>
              <a:rPr lang="en-US"/>
              <a:t>invented the water powered car </a:t>
            </a:r>
          </a:p>
          <a:p>
            <a:r>
              <a:rPr lang="en-US"/>
              <a:t>0:37 </a:t>
            </a:r>
          </a:p>
          <a:p>
            <a:r>
              <a:rPr lang="en-US"/>
              <a:t>[Music] </a:t>
            </a:r>
          </a:p>
          <a:p>
            <a:r>
              <a:rPr lang="en-US"/>
              <a:t>0:56 </a:t>
            </a:r>
          </a:p>
          <a:p>
            <a:r>
              <a:rPr lang="en-US"/>
              <a:t>rumors have always been floating around </a:t>
            </a:r>
          </a:p>
          <a:p>
            <a:r>
              <a:rPr lang="en-US"/>
              <a:t>0:59 </a:t>
            </a:r>
          </a:p>
          <a:p>
            <a:r>
              <a:rPr lang="en-US"/>
              <a:t>that there is a single Elite group of </a:t>
            </a:r>
          </a:p>
          <a:p>
            <a:r>
              <a:rPr lang="en-US"/>
              <a:t>1:01 </a:t>
            </a:r>
          </a:p>
          <a:p>
            <a:r>
              <a:rPr lang="en-US"/>
              <a:t>people in charge of the whole world </a:t>
            </a:r>
          </a:p>
          <a:p>
            <a:r>
              <a:rPr lang="en-US"/>
              <a:t>1:04 </a:t>
            </a:r>
          </a:p>
          <a:p>
            <a:r>
              <a:rPr lang="en-US"/>
              <a:t>controlling everything from the food you </a:t>
            </a:r>
          </a:p>
          <a:p>
            <a:r>
              <a:rPr lang="en-US"/>
              <a:t>1:07 </a:t>
            </a:r>
          </a:p>
          <a:p>
            <a:r>
              <a:rPr lang="en-US"/>
              <a:t>consume to the things you watch but </a:t>
            </a:r>
          </a:p>
          <a:p>
            <a:r>
              <a:rPr lang="en-US"/>
              <a:t>1:09 </a:t>
            </a:r>
          </a:p>
          <a:p>
            <a:r>
              <a:rPr lang="en-US"/>
              <a:t>that's just the thing it has always been </a:t>
            </a:r>
          </a:p>
          <a:p>
            <a:r>
              <a:rPr lang="en-US"/>
              <a:t>1:12 </a:t>
            </a:r>
          </a:p>
          <a:p>
            <a:r>
              <a:rPr lang="en-US"/>
              <a:t>rumors never once was there any real </a:t>
            </a:r>
          </a:p>
          <a:p>
            <a:r>
              <a:rPr lang="en-US"/>
              <a:t>1:15 </a:t>
            </a:r>
          </a:p>
          <a:p>
            <a:r>
              <a:rPr lang="en-US"/>
              <a:t>proof however today's story might just </a:t>
            </a:r>
          </a:p>
          <a:p>
            <a:r>
              <a:rPr lang="en-US"/>
              <a:t>1:18 </a:t>
            </a:r>
          </a:p>
          <a:p>
            <a:r>
              <a:rPr lang="en-US"/>
              <a:t>shed light on what has been going on in </a:t>
            </a:r>
          </a:p>
          <a:p>
            <a:r>
              <a:rPr lang="en-US"/>
              <a:t>1:21 </a:t>
            </a:r>
          </a:p>
          <a:p>
            <a:r>
              <a:rPr lang="en-US"/>
              <a:t>the shadows well you see with the way </a:t>
            </a:r>
          </a:p>
          <a:p>
            <a:r>
              <a:rPr lang="en-US"/>
              <a:t>1:25 </a:t>
            </a:r>
          </a:p>
          <a:p>
            <a:r>
              <a:rPr lang="en-US"/>
              <a:t>the economy is nowadays I don't think </a:t>
            </a:r>
          </a:p>
          <a:p>
            <a:r>
              <a:rPr lang="en-US"/>
              <a:t>1:27 </a:t>
            </a:r>
          </a:p>
          <a:p>
            <a:r>
              <a:rPr lang="en-US"/>
              <a:t>I'm alone when I wish cars would just </a:t>
            </a:r>
          </a:p>
          <a:p>
            <a:r>
              <a:rPr lang="en-US"/>
              <a:t>1:29 </a:t>
            </a:r>
          </a:p>
          <a:p>
            <a:r>
              <a:rPr lang="en-US"/>
              <a:t>run on the most abundant liquid on Earth </a:t>
            </a:r>
          </a:p>
          <a:p>
            <a:r>
              <a:rPr lang="en-US"/>
              <a:t>1:32 </a:t>
            </a:r>
          </a:p>
          <a:p>
            <a:r>
              <a:rPr lang="en-US"/>
              <a:t>but the difference here is that this man </a:t>
            </a:r>
          </a:p>
          <a:p>
            <a:r>
              <a:rPr lang="en-US"/>
              <a:t>1:34 </a:t>
            </a:r>
          </a:p>
          <a:p>
            <a:r>
              <a:rPr lang="en-US"/>
              <a:t>actually did it </a:t>
            </a:r>
          </a:p>
          <a:p>
            <a:r>
              <a:rPr lang="en-US"/>
              <a:t>1:37 </a:t>
            </a:r>
          </a:p>
          <a:p>
            <a:r>
              <a:rPr lang="en-US"/>
              <a:t>born in 1940 Stanley Mayer was sort of a </a:t>
            </a:r>
          </a:p>
          <a:p>
            <a:r>
              <a:rPr lang="en-US"/>
              <a:t>1:41 </a:t>
            </a:r>
          </a:p>
          <a:p>
            <a:r>
              <a:rPr lang="en-US"/>
              <a:t>prodigy and ever since a young age he </a:t>
            </a:r>
          </a:p>
          <a:p>
            <a:r>
              <a:rPr lang="en-US"/>
              <a:t>1:44 </a:t>
            </a:r>
          </a:p>
          <a:p>
            <a:r>
              <a:rPr lang="en-US"/>
              <a:t>had been building and creating things to </a:t>
            </a:r>
          </a:p>
          <a:p>
            <a:r>
              <a:rPr lang="en-US"/>
              <a:t>1:47 </a:t>
            </a:r>
          </a:p>
          <a:p>
            <a:r>
              <a:rPr lang="en-US"/>
              <a:t>give you context on how much of a genius </a:t>
            </a:r>
          </a:p>
          <a:p>
            <a:r>
              <a:rPr lang="en-US"/>
              <a:t>1:49 </a:t>
            </a:r>
          </a:p>
          <a:p>
            <a:r>
              <a:rPr lang="en-US"/>
              <a:t>this guy is he ended up applying for 200 </a:t>
            </a:r>
          </a:p>
          <a:p>
            <a:r>
              <a:rPr lang="en-US"/>
              <a:t>1:53 </a:t>
            </a:r>
          </a:p>
          <a:p>
            <a:r>
              <a:rPr lang="en-US"/>
              <a:t>000 patents throughout his lifetime with </a:t>
            </a:r>
          </a:p>
          <a:p>
            <a:r>
              <a:rPr lang="en-US"/>
              <a:t>1:56 </a:t>
            </a:r>
          </a:p>
          <a:p>
            <a:r>
              <a:rPr lang="en-US"/>
              <a:t>the patent office putting him on a fast </a:t>
            </a:r>
          </a:p>
          <a:p>
            <a:r>
              <a:rPr lang="en-US"/>
              <a:t>1:58 </a:t>
            </a:r>
          </a:p>
          <a:p>
            <a:r>
              <a:rPr lang="en-US"/>
              <a:t>track program in 1989 that allowed him </a:t>
            </a:r>
          </a:p>
          <a:p>
            <a:r>
              <a:rPr lang="en-US"/>
              <a:t>2:01 </a:t>
            </a:r>
          </a:p>
          <a:p>
            <a:r>
              <a:rPr lang="en-US"/>
              <a:t>to have priority when it came to </a:t>
            </a:r>
          </a:p>
          <a:p>
            <a:r>
              <a:rPr lang="en-US"/>
              <a:t>2:03 </a:t>
            </a:r>
          </a:p>
          <a:p>
            <a:r>
              <a:rPr lang="en-US"/>
              <a:t>approval of his patents that was nine </a:t>
            </a:r>
          </a:p>
          <a:p>
            <a:r>
              <a:rPr lang="en-US"/>
              <a:t>2:07 </a:t>
            </a:r>
          </a:p>
          <a:p>
            <a:r>
              <a:rPr lang="en-US"/>
              <a:t>brand new ideas every other day and well </a:t>
            </a:r>
          </a:p>
          <a:p>
            <a:r>
              <a:rPr lang="en-US"/>
              <a:t>2:10 </a:t>
            </a:r>
          </a:p>
          <a:p>
            <a:r>
              <a:rPr lang="en-US"/>
              <a:t>he still somehow managed to squeeze in </a:t>
            </a:r>
          </a:p>
          <a:p>
            <a:r>
              <a:rPr lang="en-US"/>
              <a:t>2:13 </a:t>
            </a:r>
          </a:p>
          <a:p>
            <a:r>
              <a:rPr lang="en-US"/>
              <a:t>time to work on the Gemini Space Program </a:t>
            </a:r>
          </a:p>
          <a:p>
            <a:r>
              <a:rPr lang="en-US"/>
              <a:t>2:16 </a:t>
            </a:r>
          </a:p>
          <a:p>
            <a:r>
              <a:rPr lang="en-US"/>
              <a:t>with NASA where he developed technology </a:t>
            </a:r>
          </a:p>
          <a:p>
            <a:r>
              <a:rPr lang="en-US"/>
              <a:t>2:18 </a:t>
            </a:r>
          </a:p>
          <a:p>
            <a:r>
              <a:rPr lang="en-US"/>
              <a:t>that was leaps ahead of its time and </a:t>
            </a:r>
          </a:p>
          <a:p>
            <a:r>
              <a:rPr lang="en-US"/>
              <a:t>2:22 </a:t>
            </a:r>
          </a:p>
          <a:p>
            <a:r>
              <a:rPr lang="en-US"/>
              <a:t>even though the majority of his initial </a:t>
            </a:r>
          </a:p>
          <a:p>
            <a:r>
              <a:rPr lang="en-US"/>
              <a:t>2:24 </a:t>
            </a:r>
          </a:p>
          <a:p>
            <a:r>
              <a:rPr lang="en-US"/>
              <a:t>work was solely funded in 1993 Stanley </a:t>
            </a:r>
          </a:p>
          <a:p>
            <a:r>
              <a:rPr lang="en-US"/>
              <a:t>2:28 </a:t>
            </a:r>
          </a:p>
          <a:p>
            <a:r>
              <a:rPr lang="en-US"/>
              <a:t>won the award of best inventor and </a:t>
            </a:r>
          </a:p>
          <a:p>
            <a:r>
              <a:rPr lang="en-US"/>
              <a:t>2:30 </a:t>
            </a:r>
          </a:p>
          <a:p>
            <a:r>
              <a:rPr lang="en-US"/>
              <a:t>received support from countries like </a:t>
            </a:r>
          </a:p>
          <a:p>
            <a:r>
              <a:rPr lang="en-US"/>
              <a:t>2:32 </a:t>
            </a:r>
          </a:p>
          <a:p>
            <a:r>
              <a:rPr lang="en-US"/>
              <a:t>Canada Sweden and even England and it's </a:t>
            </a:r>
          </a:p>
          <a:p>
            <a:r>
              <a:rPr lang="en-US"/>
              <a:t>2:36 </a:t>
            </a:r>
          </a:p>
          <a:p>
            <a:r>
              <a:rPr lang="en-US"/>
              <a:t>important to understand that countries </a:t>
            </a:r>
          </a:p>
          <a:p>
            <a:r>
              <a:rPr lang="en-US"/>
              <a:t>2:38 </a:t>
            </a:r>
          </a:p>
          <a:p>
            <a:r>
              <a:rPr lang="en-US"/>
              <a:t>would have done their due diligence </a:t>
            </a:r>
          </a:p>
          <a:p>
            <a:r>
              <a:rPr lang="en-US"/>
              <a:t>2:40 </a:t>
            </a:r>
          </a:p>
          <a:p>
            <a:r>
              <a:rPr lang="en-US"/>
              <a:t>before throwing money at someone in the </a:t>
            </a:r>
          </a:p>
          <a:p>
            <a:r>
              <a:rPr lang="en-US"/>
              <a:t>2:42 </a:t>
            </a:r>
          </a:p>
          <a:p>
            <a:r>
              <a:rPr lang="en-US"/>
              <a:t>name of supporting them am I right </a:t>
            </a:r>
          </a:p>
          <a:p>
            <a:r>
              <a:rPr lang="en-US"/>
              <a:t>2:45 </a:t>
            </a:r>
          </a:p>
          <a:p>
            <a:r>
              <a:rPr lang="en-US"/>
              <a:t>even though the majority of his patents </a:t>
            </a:r>
          </a:p>
          <a:p>
            <a:r>
              <a:rPr lang="en-US"/>
              <a:t>2:47 </a:t>
            </a:r>
          </a:p>
          <a:p>
            <a:r>
              <a:rPr lang="en-US"/>
              <a:t>were accepted by the patent office today </a:t>
            </a:r>
          </a:p>
          <a:p>
            <a:r>
              <a:rPr lang="en-US"/>
              <a:t>2:49 </a:t>
            </a:r>
          </a:p>
          <a:p>
            <a:r>
              <a:rPr lang="en-US"/>
              <a:t>we just want to focus on one specific </a:t>
            </a:r>
          </a:p>
          <a:p>
            <a:r>
              <a:rPr lang="en-US"/>
              <a:t>2:52 </a:t>
            </a:r>
          </a:p>
          <a:p>
            <a:r>
              <a:rPr lang="en-US"/>
              <a:t>one the one that could have cost him his </a:t>
            </a:r>
          </a:p>
          <a:p>
            <a:r>
              <a:rPr lang="en-US"/>
              <a:t>2:55 </a:t>
            </a:r>
          </a:p>
          <a:p>
            <a:r>
              <a:rPr lang="en-US"/>
              <a:t>life the patent of the water powered car </a:t>
            </a:r>
          </a:p>
          <a:p>
            <a:r>
              <a:rPr lang="en-US"/>
              <a:t>2:59 </a:t>
            </a:r>
          </a:p>
          <a:p>
            <a:r>
              <a:rPr lang="en-US"/>
              <a:t>well you see the reason behind this </a:t>
            </a:r>
          </a:p>
          <a:p>
            <a:r>
              <a:rPr lang="en-US"/>
              <a:t>3:02 </a:t>
            </a:r>
          </a:p>
          <a:p>
            <a:r>
              <a:rPr lang="en-US"/>
              <a:t>patent was that in 1975 Saudi Arabia cut </a:t>
            </a:r>
          </a:p>
          <a:p>
            <a:r>
              <a:rPr lang="en-US"/>
              <a:t>3:06 </a:t>
            </a:r>
          </a:p>
          <a:p>
            <a:r>
              <a:rPr lang="en-US"/>
              <a:t>the oil supply to the United States </a:t>
            </a:r>
          </a:p>
          <a:p>
            <a:r>
              <a:rPr lang="en-US"/>
              <a:t>3:08 </a:t>
            </a:r>
          </a:p>
          <a:p>
            <a:r>
              <a:rPr lang="en-US"/>
              <a:t>causing the oil prices to soar and as </a:t>
            </a:r>
          </a:p>
          <a:p>
            <a:r>
              <a:rPr lang="en-US"/>
              <a:t>3:11 </a:t>
            </a:r>
          </a:p>
          <a:p>
            <a:r>
              <a:rPr lang="en-US"/>
              <a:t>the oil reserves were slowly getting </a:t>
            </a:r>
          </a:p>
          <a:p>
            <a:r>
              <a:rPr lang="en-US"/>
              <a:t>3:13 </a:t>
            </a:r>
          </a:p>
          <a:p>
            <a:r>
              <a:rPr lang="en-US"/>
              <a:t>depleted it resulted in corporations </a:t>
            </a:r>
          </a:p>
          <a:p>
            <a:r>
              <a:rPr lang="en-US"/>
              <a:t>3:16 </a:t>
            </a:r>
          </a:p>
          <a:p>
            <a:r>
              <a:rPr lang="en-US"/>
              <a:t>going bankrupt one after another the car </a:t>
            </a:r>
          </a:p>
          <a:p>
            <a:r>
              <a:rPr lang="en-US"/>
              <a:t>3:20 </a:t>
            </a:r>
          </a:p>
          <a:p>
            <a:r>
              <a:rPr lang="en-US"/>
              <a:t>demand dropped to an all-time low </a:t>
            </a:r>
          </a:p>
          <a:p>
            <a:r>
              <a:rPr lang="en-US"/>
              <a:t>3:23 </a:t>
            </a:r>
          </a:p>
          <a:p>
            <a:r>
              <a:rPr lang="en-US"/>
              <a:t>even though alternative fuel sources </a:t>
            </a:r>
          </a:p>
          <a:p>
            <a:r>
              <a:rPr lang="en-US"/>
              <a:t>3:25 </a:t>
            </a:r>
          </a:p>
          <a:p>
            <a:r>
              <a:rPr lang="en-US"/>
              <a:t>were being pushed hard Stanley wanted a </a:t>
            </a:r>
          </a:p>
          <a:p>
            <a:r>
              <a:rPr lang="en-US"/>
              <a:t>3:28 </a:t>
            </a:r>
          </a:p>
          <a:p>
            <a:r>
              <a:rPr lang="en-US"/>
              <a:t>foolproof solution that will eradicate </a:t>
            </a:r>
          </a:p>
          <a:p>
            <a:r>
              <a:rPr lang="en-US"/>
              <a:t>3:30 </a:t>
            </a:r>
          </a:p>
          <a:p>
            <a:r>
              <a:rPr lang="en-US"/>
              <a:t>the use of oil once and for all making </a:t>
            </a:r>
          </a:p>
          <a:p>
            <a:r>
              <a:rPr lang="en-US"/>
              <a:t>3:33 </a:t>
            </a:r>
          </a:p>
          <a:p>
            <a:r>
              <a:rPr lang="en-US"/>
              <a:t>it possible for the country's economy to </a:t>
            </a:r>
          </a:p>
          <a:p>
            <a:r>
              <a:rPr lang="en-US"/>
              <a:t>3:36 </a:t>
            </a:r>
          </a:p>
          <a:p>
            <a:r>
              <a:rPr lang="en-US"/>
              <a:t>not be dependent on the oil supply his </a:t>
            </a:r>
          </a:p>
          <a:p>
            <a:r>
              <a:rPr lang="en-US"/>
              <a:t>3:39 </a:t>
            </a:r>
          </a:p>
          <a:p>
            <a:r>
              <a:rPr lang="en-US"/>
              <a:t>solution to it was the hydrogen car </a:t>
            </a:r>
          </a:p>
          <a:p>
            <a:r>
              <a:rPr lang="en-US"/>
              <a:t>3:41 </a:t>
            </a:r>
          </a:p>
          <a:p>
            <a:r>
              <a:rPr lang="en-US"/>
              <a:t>you see Stanley realized that he could </a:t>
            </a:r>
          </a:p>
          <a:p>
            <a:r>
              <a:rPr lang="en-US"/>
              <a:t>3:44 </a:t>
            </a:r>
          </a:p>
          <a:p>
            <a:r>
              <a:rPr lang="en-US"/>
              <a:t>harness hydrogen by splitting atoms of </a:t>
            </a:r>
          </a:p>
          <a:p>
            <a:r>
              <a:rPr lang="en-US"/>
              <a:t>3:47 </a:t>
            </a:r>
          </a:p>
          <a:p>
            <a:r>
              <a:rPr lang="en-US"/>
              <a:t>water through the process of </a:t>
            </a:r>
          </a:p>
          <a:p>
            <a:r>
              <a:rPr lang="en-US"/>
              <a:t>3:49 </a:t>
            </a:r>
          </a:p>
          <a:p>
            <a:r>
              <a:rPr lang="en-US"/>
              <a:t>electrolysis into its basic forms oxygen </a:t>
            </a:r>
          </a:p>
          <a:p>
            <a:r>
              <a:rPr lang="en-US"/>
              <a:t>3:52 </a:t>
            </a:r>
          </a:p>
          <a:p>
            <a:r>
              <a:rPr lang="en-US"/>
              <a:t>and hydrogen and since hydrogen was </a:t>
            </a:r>
          </a:p>
          <a:p>
            <a:r>
              <a:rPr lang="en-US"/>
              <a:t>3:54 </a:t>
            </a:r>
          </a:p>
          <a:p>
            <a:r>
              <a:rPr lang="en-US"/>
              <a:t>combustible it would be used to power </a:t>
            </a:r>
          </a:p>
          <a:p>
            <a:r>
              <a:rPr lang="en-US"/>
              <a:t>3:57 </a:t>
            </a:r>
          </a:p>
          <a:p>
            <a:r>
              <a:rPr lang="en-US"/>
              <a:t>the car while fresh oxygen would be </a:t>
            </a:r>
          </a:p>
          <a:p>
            <a:r>
              <a:rPr lang="en-US"/>
              <a:t>3:59 </a:t>
            </a:r>
          </a:p>
          <a:p>
            <a:r>
              <a:rPr lang="en-US"/>
              <a:t>released through the exhaust essentially </a:t>
            </a:r>
          </a:p>
          <a:p>
            <a:r>
              <a:rPr lang="en-US"/>
              <a:t>4:02 </a:t>
            </a:r>
          </a:p>
          <a:p>
            <a:r>
              <a:rPr lang="en-US"/>
              <a:t>powering an automobile by water </a:t>
            </a:r>
          </a:p>
          <a:p>
            <a:r>
              <a:rPr lang="en-US"/>
              <a:t>4:05 </a:t>
            </a:r>
          </a:p>
          <a:p>
            <a:r>
              <a:rPr lang="en-US"/>
              <a:t>it was a miracle and after a few more </a:t>
            </a:r>
          </a:p>
          <a:p>
            <a:r>
              <a:rPr lang="en-US"/>
              <a:t>4:08 </a:t>
            </a:r>
          </a:p>
          <a:p>
            <a:r>
              <a:rPr lang="en-US"/>
              <a:t>months of tinkering Stanley had a fully </a:t>
            </a:r>
          </a:p>
          <a:p>
            <a:r>
              <a:rPr lang="en-US"/>
              <a:t>4:11 </a:t>
            </a:r>
          </a:p>
          <a:p>
            <a:r>
              <a:rPr lang="en-US"/>
              <a:t>running buggy that was powered by water </a:t>
            </a:r>
          </a:p>
          <a:p>
            <a:r>
              <a:rPr lang="en-US"/>
              <a:t>4:13 </a:t>
            </a:r>
          </a:p>
          <a:p>
            <a:r>
              <a:rPr lang="en-US"/>
              <a:t>people flocked from all over the country </a:t>
            </a:r>
          </a:p>
          <a:p>
            <a:r>
              <a:rPr lang="en-US"/>
              <a:t>4:16 </a:t>
            </a:r>
          </a:p>
          <a:p>
            <a:r>
              <a:rPr lang="en-US"/>
              <a:t>to see how this miracle could </a:t>
            </a:r>
          </a:p>
          <a:p>
            <a:r>
              <a:rPr lang="en-US"/>
              <a:t>4:18 </a:t>
            </a:r>
          </a:p>
          <a:p>
            <a:r>
              <a:rPr lang="en-US"/>
              <a:t>potentially Resurrect The American </a:t>
            </a:r>
          </a:p>
          <a:p>
            <a:r>
              <a:rPr lang="en-US"/>
              <a:t>4:20 </a:t>
            </a:r>
          </a:p>
          <a:p>
            <a:r>
              <a:rPr lang="en-US"/>
              <a:t>economy even showing it to Skeptics like </a:t>
            </a:r>
          </a:p>
          <a:p>
            <a:r>
              <a:rPr lang="en-US"/>
              <a:t>4:23 </a:t>
            </a:r>
          </a:p>
          <a:p>
            <a:r>
              <a:rPr lang="en-US"/>
              <a:t>Professor Michael Langton the dean of </a:t>
            </a:r>
          </a:p>
          <a:p>
            <a:r>
              <a:rPr lang="en-US"/>
              <a:t>4:25 </a:t>
            </a:r>
          </a:p>
          <a:p>
            <a:r>
              <a:rPr lang="en-US"/>
              <a:t>engineering at Mary College in London </a:t>
            </a:r>
          </a:p>
          <a:p>
            <a:r>
              <a:rPr lang="en-US"/>
              <a:t>4:28 </a:t>
            </a:r>
          </a:p>
          <a:p>
            <a:r>
              <a:rPr lang="en-US"/>
              <a:t>who for the longest time claimed that it </a:t>
            </a:r>
          </a:p>
          <a:p>
            <a:r>
              <a:rPr lang="en-US"/>
              <a:t>4:30 </a:t>
            </a:r>
          </a:p>
          <a:p>
            <a:r>
              <a:rPr lang="en-US"/>
              <a:t>wasn't possible until he saw Stanley </a:t>
            </a:r>
          </a:p>
          <a:p>
            <a:r>
              <a:rPr lang="en-US"/>
              <a:t>4:33 </a:t>
            </a:r>
          </a:p>
          <a:p>
            <a:r>
              <a:rPr lang="en-US"/>
              <a:t>Meyer's creation </a:t>
            </a:r>
          </a:p>
          <a:p>
            <a:r>
              <a:rPr lang="en-US"/>
              <a:t>4:35 </a:t>
            </a:r>
          </a:p>
          <a:p>
            <a:r>
              <a:rPr lang="en-US"/>
              <a:t>well it wasn't just the world that was </a:t>
            </a:r>
          </a:p>
          <a:p>
            <a:r>
              <a:rPr lang="en-US"/>
              <a:t>4:38 </a:t>
            </a:r>
          </a:p>
          <a:p>
            <a:r>
              <a:rPr lang="en-US"/>
              <a:t>watching Stanley Meyer and his water </a:t>
            </a:r>
          </a:p>
          <a:p>
            <a:r>
              <a:rPr lang="en-US"/>
              <a:t>4:40 </a:t>
            </a:r>
          </a:p>
          <a:p>
            <a:r>
              <a:rPr lang="en-US"/>
              <a:t>powered cars zip about using only water </a:t>
            </a:r>
          </a:p>
          <a:p>
            <a:r>
              <a:rPr lang="en-US"/>
              <a:t>4:43 </a:t>
            </a:r>
          </a:p>
          <a:p>
            <a:r>
              <a:rPr lang="en-US"/>
              <a:t>other people were watching as well </a:t>
            </a:r>
          </a:p>
          <a:p>
            <a:r>
              <a:rPr lang="en-US"/>
              <a:t>4:48 </a:t>
            </a:r>
          </a:p>
          <a:p>
            <a:r>
              <a:rPr lang="en-US"/>
              <a:t>through his efforts Stanley was slowly </a:t>
            </a:r>
          </a:p>
          <a:p>
            <a:r>
              <a:rPr lang="en-US"/>
              <a:t>4:51 </a:t>
            </a:r>
          </a:p>
          <a:p>
            <a:r>
              <a:rPr lang="en-US"/>
              <a:t>rising up to be one of science's </a:t>
            </a:r>
          </a:p>
          <a:p>
            <a:r>
              <a:rPr lang="en-US"/>
              <a:t>4:53 </a:t>
            </a:r>
          </a:p>
          <a:p>
            <a:r>
              <a:rPr lang="en-US"/>
              <a:t>upcoming stars that was until 1996. that </a:t>
            </a:r>
          </a:p>
          <a:p>
            <a:r>
              <a:rPr lang="en-US"/>
              <a:t>4:59 </a:t>
            </a:r>
          </a:p>
          <a:p>
            <a:r>
              <a:rPr lang="en-US"/>
              <a:t>was the year everything seemed to have </a:t>
            </a:r>
          </a:p>
          <a:p>
            <a:r>
              <a:rPr lang="en-US"/>
              <a:t>5:01 </a:t>
            </a:r>
          </a:p>
          <a:p>
            <a:r>
              <a:rPr lang="en-US"/>
              <a:t>gone wrong for Stanley </a:t>
            </a:r>
          </a:p>
          <a:p>
            <a:r>
              <a:rPr lang="en-US"/>
              <a:t>5:03 </a:t>
            </a:r>
          </a:p>
          <a:p>
            <a:r>
              <a:rPr lang="en-US"/>
              <a:t>allegations started to rise up that the </a:t>
            </a:r>
          </a:p>
          <a:p>
            <a:r>
              <a:rPr lang="en-US"/>
              <a:t>5:06 </a:t>
            </a:r>
          </a:p>
          <a:p>
            <a:r>
              <a:rPr lang="en-US"/>
              <a:t>hydrogen-powered car was a hoax and was </a:t>
            </a:r>
          </a:p>
          <a:p>
            <a:r>
              <a:rPr lang="en-US"/>
              <a:t>5:09 </a:t>
            </a:r>
          </a:p>
          <a:p>
            <a:r>
              <a:rPr lang="en-US"/>
              <a:t>all a ploy to funnel money out of </a:t>
            </a:r>
          </a:p>
          <a:p>
            <a:r>
              <a:rPr lang="en-US"/>
              <a:t>5:11 </a:t>
            </a:r>
          </a:p>
          <a:p>
            <a:r>
              <a:rPr lang="en-US"/>
              <a:t>investors leading to Meyer being slapped </a:t>
            </a:r>
          </a:p>
          <a:p>
            <a:r>
              <a:rPr lang="en-US"/>
              <a:t>5:14 </a:t>
            </a:r>
          </a:p>
          <a:p>
            <a:r>
              <a:rPr lang="en-US"/>
              <a:t>with countless lawsuits Meyer was </a:t>
            </a:r>
          </a:p>
          <a:p>
            <a:r>
              <a:rPr lang="en-US"/>
              <a:t>5:17 </a:t>
            </a:r>
          </a:p>
          <a:p>
            <a:r>
              <a:rPr lang="en-US"/>
              <a:t>eventually dragged to court where his </a:t>
            </a:r>
          </a:p>
          <a:p>
            <a:r>
              <a:rPr lang="en-US"/>
              <a:t>5:19 </a:t>
            </a:r>
          </a:p>
          <a:p>
            <a:r>
              <a:rPr lang="en-US"/>
              <a:t>water-fueled car was examined and taken </a:t>
            </a:r>
          </a:p>
          <a:p>
            <a:r>
              <a:rPr lang="en-US"/>
              <a:t>5:22 </a:t>
            </a:r>
          </a:p>
          <a:p>
            <a:r>
              <a:rPr lang="en-US"/>
              <a:t>apart by three expert Witnesses who then </a:t>
            </a:r>
          </a:p>
          <a:p>
            <a:r>
              <a:rPr lang="en-US"/>
              <a:t>5:25 </a:t>
            </a:r>
          </a:p>
          <a:p>
            <a:r>
              <a:rPr lang="en-US"/>
              <a:t>went on to testify in court that there </a:t>
            </a:r>
          </a:p>
          <a:p>
            <a:r>
              <a:rPr lang="en-US"/>
              <a:t>5:27 </a:t>
            </a:r>
          </a:p>
          <a:p>
            <a:r>
              <a:rPr lang="en-US"/>
              <a:t>was nothing revolutionary about the fuel </a:t>
            </a:r>
          </a:p>
          <a:p>
            <a:r>
              <a:rPr lang="en-US"/>
              <a:t>5:30 </a:t>
            </a:r>
          </a:p>
          <a:p>
            <a:r>
              <a:rPr lang="en-US"/>
              <a:t>cell at all claiming that it lacked the </a:t>
            </a:r>
          </a:p>
          <a:p>
            <a:r>
              <a:rPr lang="en-US"/>
              <a:t>5:33 </a:t>
            </a:r>
          </a:p>
          <a:p>
            <a:r>
              <a:rPr lang="en-US"/>
              <a:t>necessary science to actually power a </a:t>
            </a:r>
          </a:p>
          <a:p>
            <a:r>
              <a:rPr lang="en-US"/>
              <a:t>5:36 </a:t>
            </a:r>
          </a:p>
          <a:p>
            <a:r>
              <a:rPr lang="en-US"/>
              <a:t>working car </a:t>
            </a:r>
          </a:p>
          <a:p>
            <a:r>
              <a:rPr lang="en-US"/>
              <a:t>5:37 </a:t>
            </a:r>
          </a:p>
          <a:p>
            <a:r>
              <a:rPr lang="en-US"/>
              <a:t>quote one of the witnesses creating </a:t>
            </a:r>
          </a:p>
          <a:p>
            <a:r>
              <a:rPr lang="en-US"/>
              <a:t>5:39 </a:t>
            </a:r>
          </a:p>
          <a:p>
            <a:r>
              <a:rPr lang="en-US"/>
              <a:t>hydrogen with simple electrolysis is </a:t>
            </a:r>
          </a:p>
          <a:p>
            <a:r>
              <a:rPr lang="en-US"/>
              <a:t>5:42 </a:t>
            </a:r>
          </a:p>
          <a:p>
            <a:r>
              <a:rPr lang="en-US"/>
              <a:t>nothing new </a:t>
            </a:r>
          </a:p>
          <a:p>
            <a:r>
              <a:rPr lang="en-US"/>
              <a:t>5:43 </a:t>
            </a:r>
          </a:p>
          <a:p>
            <a:r>
              <a:rPr lang="en-US"/>
              <a:t>being deemed as illegitimate this was </a:t>
            </a:r>
          </a:p>
          <a:p>
            <a:r>
              <a:rPr lang="en-US"/>
              <a:t>5:46 </a:t>
            </a:r>
          </a:p>
          <a:p>
            <a:r>
              <a:rPr lang="en-US"/>
              <a:t>probably the biggest hit for Meyer and </a:t>
            </a:r>
          </a:p>
          <a:p>
            <a:r>
              <a:rPr lang="en-US"/>
              <a:t>5:49 </a:t>
            </a:r>
          </a:p>
          <a:p>
            <a:r>
              <a:rPr lang="en-US"/>
              <a:t>when the court decided that Meyer repay </a:t>
            </a:r>
          </a:p>
          <a:p>
            <a:r>
              <a:rPr lang="en-US"/>
              <a:t>5:51 </a:t>
            </a:r>
          </a:p>
          <a:p>
            <a:r>
              <a:rPr lang="en-US"/>
              <a:t>all his investors it really shut him </a:t>
            </a:r>
          </a:p>
          <a:p>
            <a:r>
              <a:rPr lang="en-US"/>
              <a:t>5:54 </a:t>
            </a:r>
          </a:p>
          <a:p>
            <a:r>
              <a:rPr lang="en-US"/>
              <a:t>down </a:t>
            </a:r>
          </a:p>
          <a:p>
            <a:r>
              <a:rPr lang="en-US"/>
              <a:t>5:55 </a:t>
            </a:r>
          </a:p>
          <a:p>
            <a:r>
              <a:rPr lang="en-US"/>
              <a:t>sudden lack of funding minty had to stop </a:t>
            </a:r>
          </a:p>
          <a:p>
            <a:r>
              <a:rPr lang="en-US"/>
              <a:t>5:58 </a:t>
            </a:r>
          </a:p>
          <a:p>
            <a:r>
              <a:rPr lang="en-US"/>
              <a:t>all development this was a huge blow to </a:t>
            </a:r>
          </a:p>
          <a:p>
            <a:r>
              <a:rPr lang="en-US"/>
              <a:t>6:01 </a:t>
            </a:r>
          </a:p>
          <a:p>
            <a:r>
              <a:rPr lang="en-US"/>
              <a:t>Meyer as he was on the verge of </a:t>
            </a:r>
          </a:p>
          <a:p>
            <a:r>
              <a:rPr lang="en-US"/>
              <a:t>6:03 </a:t>
            </a:r>
          </a:p>
          <a:p>
            <a:r>
              <a:rPr lang="en-US"/>
              <a:t>bankruptcy his patents were picked off </a:t>
            </a:r>
          </a:p>
          <a:p>
            <a:r>
              <a:rPr lang="en-US"/>
              <a:t>6:06 </a:t>
            </a:r>
          </a:p>
          <a:p>
            <a:r>
              <a:rPr lang="en-US"/>
              <a:t>him one by one in a final attempt to </a:t>
            </a:r>
          </a:p>
          <a:p>
            <a:r>
              <a:rPr lang="en-US"/>
              <a:t>6:09 </a:t>
            </a:r>
          </a:p>
          <a:p>
            <a:r>
              <a:rPr lang="en-US"/>
              <a:t>stay afloat </a:t>
            </a:r>
          </a:p>
          <a:p>
            <a:r>
              <a:rPr lang="en-US"/>
              <a:t>6:12 </a:t>
            </a:r>
          </a:p>
          <a:p>
            <a:r>
              <a:rPr lang="en-US"/>
              <a:t>person that he was Stanley never once </a:t>
            </a:r>
          </a:p>
          <a:p>
            <a:r>
              <a:rPr lang="en-US"/>
              <a:t>6:15 </a:t>
            </a:r>
          </a:p>
          <a:p>
            <a:r>
              <a:rPr lang="en-US"/>
              <a:t>caved in and still continued to trudge </a:t>
            </a:r>
          </a:p>
          <a:p>
            <a:r>
              <a:rPr lang="en-US"/>
              <a:t>6:18 </a:t>
            </a:r>
          </a:p>
          <a:p>
            <a:r>
              <a:rPr lang="en-US"/>
              <a:t>along in an attempt to independently </a:t>
            </a:r>
          </a:p>
          <a:p>
            <a:r>
              <a:rPr lang="en-US"/>
              <a:t>6:20 </a:t>
            </a:r>
          </a:p>
          <a:p>
            <a:r>
              <a:rPr lang="en-US"/>
              <a:t>develop his water powered car now </a:t>
            </a:r>
          </a:p>
          <a:p>
            <a:r>
              <a:rPr lang="en-US"/>
              <a:t>6:23 </a:t>
            </a:r>
          </a:p>
          <a:p>
            <a:r>
              <a:rPr lang="en-US"/>
              <a:t>operating from his garage things were at </a:t>
            </a:r>
          </a:p>
          <a:p>
            <a:r>
              <a:rPr lang="en-US"/>
              <a:t>6:26 </a:t>
            </a:r>
          </a:p>
          <a:p>
            <a:r>
              <a:rPr lang="en-US"/>
              <a:t>an all-time low and little by little the </a:t>
            </a:r>
          </a:p>
          <a:p>
            <a:r>
              <a:rPr lang="en-US"/>
              <a:t>6:29 </a:t>
            </a:r>
          </a:p>
          <a:p>
            <a:r>
              <a:rPr lang="en-US"/>
              <a:t>resources dried up </a:t>
            </a:r>
          </a:p>
          <a:p>
            <a:r>
              <a:rPr lang="en-US"/>
              <a:t>6:31 </a:t>
            </a:r>
          </a:p>
          <a:p>
            <a:r>
              <a:rPr lang="en-US"/>
              <a:t>Stanley and his brother Stefan continued </a:t>
            </a:r>
          </a:p>
          <a:p>
            <a:r>
              <a:rPr lang="en-US"/>
              <a:t>6:34 </a:t>
            </a:r>
          </a:p>
          <a:p>
            <a:r>
              <a:rPr lang="en-US"/>
              <a:t>to lobby for investors to fund his </a:t>
            </a:r>
          </a:p>
          <a:p>
            <a:r>
              <a:rPr lang="en-US"/>
              <a:t>6:36 </a:t>
            </a:r>
          </a:p>
          <a:p>
            <a:r>
              <a:rPr lang="en-US"/>
              <a:t>research but due to the court order </a:t>
            </a:r>
          </a:p>
          <a:p>
            <a:r>
              <a:rPr lang="en-US"/>
              <a:t>6:39 </a:t>
            </a:r>
          </a:p>
          <a:p>
            <a:r>
              <a:rPr lang="en-US"/>
              <a:t>nobody took up his offer </a:t>
            </a:r>
          </a:p>
          <a:p>
            <a:r>
              <a:rPr lang="en-US"/>
              <a:t>6:41 </a:t>
            </a:r>
          </a:p>
          <a:p>
            <a:r>
              <a:rPr lang="en-US"/>
              <a:t>until one day when an anonymous phone </a:t>
            </a:r>
          </a:p>
          <a:p>
            <a:r>
              <a:rPr lang="en-US"/>
              <a:t>6:44 </a:t>
            </a:r>
          </a:p>
          <a:p>
            <a:r>
              <a:rPr lang="en-US"/>
              <a:t>call came in at the Meyer residence with </a:t>
            </a:r>
          </a:p>
          <a:p>
            <a:r>
              <a:rPr lang="en-US"/>
              <a:t>6:47 </a:t>
            </a:r>
          </a:p>
          <a:p>
            <a:r>
              <a:rPr lang="en-US"/>
              <a:t>someone on the other end saying that </a:t>
            </a:r>
          </a:p>
          <a:p>
            <a:r>
              <a:rPr lang="en-US"/>
              <a:t>6:49 </a:t>
            </a:r>
          </a:p>
          <a:p>
            <a:r>
              <a:rPr lang="en-US"/>
              <a:t>they were big fans of Meyer's work and </a:t>
            </a:r>
          </a:p>
          <a:p>
            <a:r>
              <a:rPr lang="en-US"/>
              <a:t>6:52 </a:t>
            </a:r>
          </a:p>
          <a:p>
            <a:r>
              <a:rPr lang="en-US"/>
              <a:t>would like to arrange a meeting to </a:t>
            </a:r>
          </a:p>
          <a:p>
            <a:r>
              <a:rPr lang="en-US"/>
              <a:t>6:53 </a:t>
            </a:r>
          </a:p>
          <a:p>
            <a:r>
              <a:rPr lang="en-US"/>
              <a:t>discuss a potential investment the Meyer </a:t>
            </a:r>
          </a:p>
          <a:p>
            <a:r>
              <a:rPr lang="en-US"/>
              <a:t>6:57 </a:t>
            </a:r>
          </a:p>
          <a:p>
            <a:r>
              <a:rPr lang="en-US"/>
              <a:t>Brothers immediately jumped at the </a:t>
            </a:r>
          </a:p>
          <a:p>
            <a:r>
              <a:rPr lang="en-US"/>
              <a:t>6:59 </a:t>
            </a:r>
          </a:p>
          <a:p>
            <a:r>
              <a:rPr lang="en-US"/>
              <a:t>opportunity and the meeting was set </a:t>
            </a:r>
          </a:p>
          <a:p>
            <a:r>
              <a:rPr lang="en-US"/>
              <a:t>7:02 </a:t>
            </a:r>
          </a:p>
          <a:p>
            <a:r>
              <a:rPr lang="en-US"/>
              <a:t>21st of March 1998 was the fateful day </a:t>
            </a:r>
          </a:p>
          <a:p>
            <a:r>
              <a:rPr lang="en-US"/>
              <a:t>7:07 </a:t>
            </a:r>
          </a:p>
          <a:p>
            <a:r>
              <a:rPr lang="en-US"/>
              <a:t>Story Goes that the Meyer Brothers </a:t>
            </a:r>
          </a:p>
          <a:p>
            <a:r>
              <a:rPr lang="en-US"/>
              <a:t>7:10 </a:t>
            </a:r>
          </a:p>
          <a:p>
            <a:r>
              <a:rPr lang="en-US"/>
              <a:t>arrived early at the restaurant where </a:t>
            </a:r>
          </a:p>
          <a:p>
            <a:r>
              <a:rPr lang="en-US"/>
              <a:t>7:12 </a:t>
            </a:r>
          </a:p>
          <a:p>
            <a:r>
              <a:rPr lang="en-US"/>
              <a:t>they met with two Belgian investors </a:t>
            </a:r>
          </a:p>
          <a:p>
            <a:r>
              <a:rPr lang="en-US"/>
              <a:t>7:14 </a:t>
            </a:r>
          </a:p>
          <a:p>
            <a:r>
              <a:rPr lang="en-US"/>
              <a:t>allegedly Stanley ordered cranberry </a:t>
            </a:r>
          </a:p>
          <a:p>
            <a:r>
              <a:rPr lang="en-US"/>
              <a:t>7:17 </a:t>
            </a:r>
          </a:p>
          <a:p>
            <a:r>
              <a:rPr lang="en-US"/>
              <a:t>juice and upon toasting to the closing </a:t>
            </a:r>
          </a:p>
          <a:p>
            <a:r>
              <a:rPr lang="en-US"/>
              <a:t>7:19 </a:t>
            </a:r>
          </a:p>
          <a:p>
            <a:r>
              <a:rPr lang="en-US"/>
              <a:t>of a deal Stanley grabbed his neck and </a:t>
            </a:r>
          </a:p>
          <a:p>
            <a:r>
              <a:rPr lang="en-US"/>
              <a:t>7:22 </a:t>
            </a:r>
          </a:p>
          <a:p>
            <a:r>
              <a:rPr lang="en-US"/>
              <a:t>ran out of the restaurant to the car </a:t>
            </a:r>
          </a:p>
          <a:p>
            <a:r>
              <a:rPr lang="en-US"/>
              <a:t>7:24 </a:t>
            </a:r>
          </a:p>
          <a:p>
            <a:r>
              <a:rPr lang="en-US"/>
              <a:t>park where he violently vomited before </a:t>
            </a:r>
          </a:p>
          <a:p>
            <a:r>
              <a:rPr lang="en-US"/>
              <a:t>7:26 </a:t>
            </a:r>
          </a:p>
          <a:p>
            <a:r>
              <a:rPr lang="en-US"/>
              <a:t>yelling they poisoned me and that was it </a:t>
            </a:r>
          </a:p>
          <a:p>
            <a:r>
              <a:rPr lang="en-US"/>
              <a:t>7:30 </a:t>
            </a:r>
          </a:p>
          <a:p>
            <a:r>
              <a:rPr lang="en-US"/>
              <a:t>Stanley passed away leaving behind </a:t>
            </a:r>
          </a:p>
          <a:p>
            <a:r>
              <a:rPr lang="en-US"/>
              <a:t>7:33 </a:t>
            </a:r>
          </a:p>
          <a:p>
            <a:r>
              <a:rPr lang="en-US"/>
              <a:t>whatever was left of his patents as well </a:t>
            </a:r>
          </a:p>
          <a:p>
            <a:r>
              <a:rPr lang="en-US"/>
              <a:t>7:36 </a:t>
            </a:r>
          </a:p>
          <a:p>
            <a:r>
              <a:rPr lang="en-US"/>
              <a:t>as his water powered car </a:t>
            </a:r>
          </a:p>
          <a:p>
            <a:r>
              <a:rPr lang="en-US"/>
              <a:t>7:39 </a:t>
            </a:r>
          </a:p>
          <a:p>
            <a:r>
              <a:rPr lang="en-US"/>
              <a:t>even though Stanley's brother Stefan was </a:t>
            </a:r>
          </a:p>
          <a:p>
            <a:r>
              <a:rPr lang="en-US"/>
              <a:t>7:42 </a:t>
            </a:r>
          </a:p>
          <a:p>
            <a:r>
              <a:rPr lang="en-US"/>
              <a:t>offered multiple deals to buy out the </a:t>
            </a:r>
          </a:p>
          <a:p>
            <a:r>
              <a:rPr lang="en-US"/>
              <a:t>7:45 </a:t>
            </a:r>
          </a:p>
          <a:p>
            <a:r>
              <a:rPr lang="en-US"/>
              <a:t>water powered car countless times by </a:t>
            </a:r>
          </a:p>
          <a:p>
            <a:r>
              <a:rPr lang="en-US"/>
              <a:t>7:47 </a:t>
            </a:r>
          </a:p>
          <a:p>
            <a:r>
              <a:rPr lang="en-US"/>
              <a:t>governments and mysterious and Anonymous </a:t>
            </a:r>
          </a:p>
          <a:p>
            <a:r>
              <a:rPr lang="en-US"/>
              <a:t>7:49 </a:t>
            </a:r>
          </a:p>
          <a:p>
            <a:r>
              <a:rPr lang="en-US"/>
              <a:t>parties he turned them all down in </a:t>
            </a:r>
          </a:p>
          <a:p>
            <a:r>
              <a:rPr lang="en-US"/>
              <a:t>7:52 </a:t>
            </a:r>
          </a:p>
          <a:p>
            <a:r>
              <a:rPr lang="en-US"/>
              <a:t>respect for his late brother </a:t>
            </a:r>
          </a:p>
          <a:p>
            <a:r>
              <a:rPr lang="en-US"/>
              <a:t>7:54 </a:t>
            </a:r>
          </a:p>
          <a:p>
            <a:r>
              <a:rPr lang="en-US"/>
              <a:t>and two weeks after the offer was </a:t>
            </a:r>
          </a:p>
          <a:p>
            <a:r>
              <a:rPr lang="en-US"/>
              <a:t>7:57 </a:t>
            </a:r>
          </a:p>
          <a:p>
            <a:r>
              <a:rPr lang="en-US"/>
              <a:t>declined Stanley Myers garage was broken </a:t>
            </a:r>
          </a:p>
          <a:p>
            <a:r>
              <a:rPr lang="en-US"/>
              <a:t>8:00 </a:t>
            </a:r>
          </a:p>
          <a:p>
            <a:r>
              <a:rPr lang="en-US"/>
              <a:t>into and the water power car stolen and </a:t>
            </a:r>
          </a:p>
          <a:p>
            <a:r>
              <a:rPr lang="en-US"/>
              <a:t>8:03 </a:t>
            </a:r>
          </a:p>
          <a:p>
            <a:r>
              <a:rPr lang="en-US"/>
              <a:t>was never seen again </a:t>
            </a:r>
          </a:p>
          <a:p>
            <a:r>
              <a:rPr lang="en-US"/>
              <a:t>8:06 </a:t>
            </a:r>
          </a:p>
          <a:p>
            <a:r>
              <a:rPr lang="en-US"/>
              <a:t>well the official statement released by </a:t>
            </a:r>
          </a:p>
          <a:p>
            <a:r>
              <a:rPr lang="en-US"/>
              <a:t>8:09 </a:t>
            </a:r>
          </a:p>
          <a:p>
            <a:r>
              <a:rPr lang="en-US"/>
              <a:t>the authorities was that Stanley Meyer </a:t>
            </a:r>
          </a:p>
          <a:p>
            <a:r>
              <a:rPr lang="en-US"/>
              <a:t>8:11 </a:t>
            </a:r>
          </a:p>
          <a:p>
            <a:r>
              <a:rPr lang="en-US"/>
              <a:t>died from a cerebral aneurysm but </a:t>
            </a:r>
          </a:p>
          <a:p>
            <a:r>
              <a:rPr lang="en-US"/>
              <a:t>8:14 </a:t>
            </a:r>
          </a:p>
          <a:p>
            <a:r>
              <a:rPr lang="en-US"/>
              <a:t>unofficially things did not really line </a:t>
            </a:r>
          </a:p>
          <a:p>
            <a:r>
              <a:rPr lang="en-US"/>
              <a:t>8:17 </a:t>
            </a:r>
          </a:p>
          <a:p>
            <a:r>
              <a:rPr lang="en-US"/>
              <a:t>up </a:t>
            </a:r>
          </a:p>
          <a:p>
            <a:r>
              <a:rPr lang="en-US"/>
              <a:t>8:18 </a:t>
            </a:r>
          </a:p>
          <a:p>
            <a:r>
              <a:rPr lang="en-US"/>
              <a:t>many including Stanley's brother came </a:t>
            </a:r>
          </a:p>
          <a:p>
            <a:r>
              <a:rPr lang="en-US"/>
              <a:t>8:20 </a:t>
            </a:r>
          </a:p>
          <a:p>
            <a:r>
              <a:rPr lang="en-US"/>
              <a:t>forward saying that the symptoms that </a:t>
            </a:r>
          </a:p>
          <a:p>
            <a:r>
              <a:rPr lang="en-US"/>
              <a:t>8:23 </a:t>
            </a:r>
          </a:p>
          <a:p>
            <a:r>
              <a:rPr lang="en-US"/>
              <a:t>were being shown on that day did not </a:t>
            </a:r>
          </a:p>
          <a:p>
            <a:r>
              <a:rPr lang="en-US"/>
              <a:t>8:25 </a:t>
            </a:r>
          </a:p>
          <a:p>
            <a:r>
              <a:rPr lang="en-US"/>
              <a:t>line up with a brain aneurysm </a:t>
            </a:r>
          </a:p>
          <a:p>
            <a:r>
              <a:rPr lang="en-US"/>
              <a:t>8:28 </a:t>
            </a:r>
          </a:p>
          <a:p>
            <a:r>
              <a:rPr lang="en-US"/>
              <a:t>furthermore it was later revealed that </a:t>
            </a:r>
          </a:p>
          <a:p>
            <a:r>
              <a:rPr lang="en-US"/>
              <a:t>8:30 </a:t>
            </a:r>
          </a:p>
          <a:p>
            <a:r>
              <a:rPr lang="en-US"/>
              <a:t>the two Belgian investors that the Myers </a:t>
            </a:r>
          </a:p>
          <a:p>
            <a:r>
              <a:rPr lang="en-US"/>
              <a:t>8:33 </a:t>
            </a:r>
          </a:p>
          <a:p>
            <a:r>
              <a:rPr lang="en-US"/>
              <a:t>met with became untraceable and the </a:t>
            </a:r>
          </a:p>
          <a:p>
            <a:r>
              <a:rPr lang="en-US"/>
              <a:t>8:35 </a:t>
            </a:r>
          </a:p>
          <a:p>
            <a:r>
              <a:rPr lang="en-US"/>
              <a:t>identification that they went by simply </a:t>
            </a:r>
          </a:p>
          <a:p>
            <a:r>
              <a:rPr lang="en-US"/>
              <a:t>8:38 </a:t>
            </a:r>
          </a:p>
          <a:p>
            <a:r>
              <a:rPr lang="en-US"/>
              <a:t>did not exist leading to speculation </a:t>
            </a:r>
          </a:p>
          <a:p>
            <a:r>
              <a:rPr lang="en-US"/>
              <a:t>8:40 </a:t>
            </a:r>
          </a:p>
          <a:p>
            <a:r>
              <a:rPr lang="en-US"/>
              <a:t>that something more Sinister was going </a:t>
            </a:r>
          </a:p>
          <a:p>
            <a:r>
              <a:rPr lang="en-US"/>
              <a:t>8:43 </a:t>
            </a:r>
          </a:p>
          <a:p>
            <a:r>
              <a:rPr lang="en-US"/>
              <a:t>on behind the scenes </a:t>
            </a:r>
          </a:p>
          <a:p>
            <a:r>
              <a:rPr lang="en-US"/>
              <a:t>8:45 </a:t>
            </a:r>
          </a:p>
          <a:p>
            <a:r>
              <a:rPr lang="en-US"/>
              <a:t>it's easy to understand the suspicion </a:t>
            </a:r>
          </a:p>
          <a:p>
            <a:r>
              <a:rPr lang="en-US"/>
              <a:t>8:48 </a:t>
            </a:r>
          </a:p>
          <a:p>
            <a:r>
              <a:rPr lang="en-US"/>
              <a:t>there were billions to be made and the </a:t>
            </a:r>
          </a:p>
          <a:p>
            <a:r>
              <a:rPr lang="en-US"/>
              <a:t>8:51 </a:t>
            </a:r>
          </a:p>
          <a:p>
            <a:r>
              <a:rPr lang="en-US"/>
              <a:t>titans of Industry have always opposed </a:t>
            </a:r>
          </a:p>
          <a:p>
            <a:r>
              <a:rPr lang="en-US"/>
              <a:t>8:54 </a:t>
            </a:r>
          </a:p>
          <a:p>
            <a:r>
              <a:rPr lang="en-US"/>
              <a:t>competition from the Common Man </a:t>
            </a:r>
          </a:p>
          <a:p>
            <a:r>
              <a:rPr lang="en-US"/>
              <a:t>8:57 </a:t>
            </a:r>
          </a:p>
          <a:p>
            <a:r>
              <a:rPr lang="en-US"/>
              <a:t>even if it saved Humanity as we know it </a:t>
            </a:r>
          </a:p>
          <a:p>
            <a:r>
              <a:rPr lang="en-US"/>
              <a:t>9:00 </a:t>
            </a:r>
          </a:p>
          <a:p>
            <a:r>
              <a:rPr lang="en-US"/>
              <a:t>they'd rather protect their own fortunes </a:t>
            </a:r>
          </a:p>
          <a:p>
            <a:r>
              <a:rPr lang="en-US"/>
              <a:t>9:03 </a:t>
            </a:r>
          </a:p>
          <a:p>
            <a:r>
              <a:rPr lang="en-US"/>
              <a:t>through Shady backroom deals </a:t>
            </a:r>
          </a:p>
          <a:p>
            <a:r>
              <a:rPr lang="en-US"/>
              <a:t>9:06 </a:t>
            </a:r>
          </a:p>
          <a:p>
            <a:r>
              <a:rPr lang="en-US"/>
              <a:t>and for the most part this strategy has </a:t>
            </a:r>
          </a:p>
          <a:p>
            <a:r>
              <a:rPr lang="en-US"/>
              <a:t>9:09 </a:t>
            </a:r>
          </a:p>
          <a:p>
            <a:r>
              <a:rPr lang="en-US"/>
              <a:t>stood the test of time </a:t>
            </a:r>
          </a:p>
          <a:p>
            <a:r>
              <a:rPr lang="en-US"/>
              <a:t>9:11 </a:t>
            </a:r>
          </a:p>
          <a:p>
            <a:r>
              <a:rPr lang="en-US"/>
              <a:t>Bloomberg analysts estimate that by 2048 </a:t>
            </a:r>
          </a:p>
          <a:p>
            <a:r>
              <a:rPr lang="en-US"/>
              <a:t>9:14 </a:t>
            </a:r>
          </a:p>
          <a:p>
            <a:r>
              <a:rPr lang="en-US"/>
              <a:t>over 62 percent of America's wealth will </a:t>
            </a:r>
          </a:p>
          <a:p>
            <a:r>
              <a:rPr lang="en-US"/>
              <a:t>9:18 </a:t>
            </a:r>
          </a:p>
          <a:p>
            <a:r>
              <a:rPr lang="en-US"/>
              <a:t>belong to its wealthiest one percent </a:t>
            </a:r>
          </a:p>
          <a:p>
            <a:r>
              <a:rPr lang="en-US"/>
              <a:t>9:21 </a:t>
            </a:r>
          </a:p>
          <a:p>
            <a:r>
              <a:rPr lang="en-US"/>
              <a:t>and that would crush the previous </a:t>
            </a:r>
          </a:p>
          <a:p>
            <a:r>
              <a:rPr lang="en-US"/>
              <a:t>9:23 </a:t>
            </a:r>
          </a:p>
          <a:p>
            <a:r>
              <a:rPr lang="en-US"/>
              <a:t>all-time high of 51 percent and that </a:t>
            </a:r>
          </a:p>
          <a:p>
            <a:r>
              <a:rPr lang="en-US"/>
              <a:t>9:27 </a:t>
            </a:r>
          </a:p>
          <a:p>
            <a:r>
              <a:rPr lang="en-US"/>
              <a:t>record was set in 1928 just a year </a:t>
            </a:r>
          </a:p>
          <a:p>
            <a:r>
              <a:rPr lang="en-US"/>
              <a:t>9:31 </a:t>
            </a:r>
          </a:p>
          <a:p>
            <a:r>
              <a:rPr lang="en-US"/>
              <a:t>before the Great Depression </a:t>
            </a:r>
          </a:p>
          <a:p>
            <a:r>
              <a:rPr lang="en-US"/>
              <a:t>9:33 </a:t>
            </a:r>
          </a:p>
          <a:p>
            <a:r>
              <a:rPr lang="en-US"/>
              <a:t>in the next 25 years America's median </a:t>
            </a:r>
          </a:p>
          <a:p>
            <a:r>
              <a:rPr lang="en-US"/>
              <a:t>9:37 </a:t>
            </a:r>
          </a:p>
          <a:p>
            <a:r>
              <a:rPr lang="en-US"/>
              <a:t>annual income is estimated to rise just </a:t>
            </a:r>
          </a:p>
          <a:p>
            <a:r>
              <a:rPr lang="en-US"/>
              <a:t>9:40 </a:t>
            </a:r>
          </a:p>
          <a:p>
            <a:r>
              <a:rPr lang="en-US"/>
              <a:t>0.3 percent </a:t>
            </a:r>
          </a:p>
          <a:p>
            <a:r>
              <a:rPr lang="en-US"/>
              <a:t>9:43 </a:t>
            </a:r>
          </a:p>
          <a:p>
            <a:r>
              <a:rPr lang="en-US"/>
              <a:t>so if you fall somewhere in the upper </a:t>
            </a:r>
          </a:p>
          <a:p>
            <a:r>
              <a:rPr lang="en-US"/>
              <a:t>9:45 </a:t>
            </a:r>
          </a:p>
          <a:p>
            <a:r>
              <a:rPr lang="en-US"/>
              <a:t>middle don't hold your breath waiting </a:t>
            </a:r>
          </a:p>
          <a:p>
            <a:r>
              <a:rPr lang="en-US"/>
              <a:t>9:48 </a:t>
            </a:r>
          </a:p>
          <a:p>
            <a:r>
              <a:rPr lang="en-US"/>
              <a:t>for a life jacket </a:t>
            </a:r>
          </a:p>
          <a:p>
            <a:r>
              <a:rPr lang="en-US"/>
              <a:t>9:49 </a:t>
            </a:r>
          </a:p>
          <a:p>
            <a:r>
              <a:rPr lang="en-US"/>
              <a:t>because even during periods of collapse </a:t>
            </a:r>
          </a:p>
          <a:p>
            <a:r>
              <a:rPr lang="en-US"/>
              <a:t>9:52 </a:t>
            </a:r>
          </a:p>
          <a:p>
            <a:r>
              <a:rPr lang="en-US"/>
              <a:t>or stagnancy Elite members of society </a:t>
            </a:r>
          </a:p>
          <a:p>
            <a:r>
              <a:rPr lang="en-US"/>
              <a:t>9:55 </a:t>
            </a:r>
          </a:p>
          <a:p>
            <a:r>
              <a:rPr lang="en-US"/>
              <a:t>protect themselves from major Fallout </a:t>
            </a:r>
          </a:p>
          <a:p>
            <a:r>
              <a:rPr lang="en-US"/>
              <a:t>9:58 </a:t>
            </a:r>
          </a:p>
          <a:p>
            <a:r>
              <a:rPr lang="en-US"/>
              <a:t>they can get even richer because they </a:t>
            </a:r>
          </a:p>
          <a:p>
            <a:r>
              <a:rPr lang="en-US"/>
              <a:t>10:01 </a:t>
            </a:r>
          </a:p>
          <a:p>
            <a:r>
              <a:rPr lang="en-US"/>
              <a:t>have connections in private markets we </a:t>
            </a:r>
          </a:p>
          <a:p>
            <a:r>
              <a:rPr lang="en-US"/>
              <a:t>10:03 </a:t>
            </a:r>
          </a:p>
          <a:p>
            <a:r>
              <a:rPr lang="en-US"/>
              <a:t>can't even access </a:t>
            </a:r>
          </a:p>
          <a:p>
            <a:r>
              <a:rPr lang="en-US"/>
              <a:t>10:05 </a:t>
            </a:r>
          </a:p>
          <a:p>
            <a:r>
              <a:rPr lang="en-US"/>
              <a:t>luckily today's sponsor Masterworks is </a:t>
            </a:r>
          </a:p>
          <a:p>
            <a:r>
              <a:rPr lang="en-US"/>
              <a:t>10:09 </a:t>
            </a:r>
          </a:p>
          <a:p>
            <a:r>
              <a:rPr lang="en-US"/>
              <a:t>disrupting the elites by giving you an </a:t>
            </a:r>
          </a:p>
          <a:p>
            <a:r>
              <a:rPr lang="en-US"/>
              <a:t>10:11 </a:t>
            </a:r>
          </a:p>
          <a:p>
            <a:r>
              <a:rPr lang="en-US"/>
              <a:t>unprecedented chance to potentially grow </a:t>
            </a:r>
          </a:p>
          <a:p>
            <a:r>
              <a:rPr lang="en-US"/>
              <a:t>10:14 </a:t>
            </a:r>
          </a:p>
          <a:p>
            <a:r>
              <a:rPr lang="en-US"/>
              <a:t>your wealth with the oldest luxury asset </a:t>
            </a:r>
          </a:p>
          <a:p>
            <a:r>
              <a:rPr lang="en-US"/>
              <a:t>10:17 </a:t>
            </a:r>
          </a:p>
          <a:p>
            <a:r>
              <a:rPr lang="en-US"/>
              <a:t>in the books it's Blue Chip Museum grade </a:t>
            </a:r>
          </a:p>
          <a:p>
            <a:r>
              <a:rPr lang="en-US"/>
              <a:t>10:20 </a:t>
            </a:r>
          </a:p>
          <a:p>
            <a:r>
              <a:rPr lang="en-US"/>
              <a:t>fine art </a:t>
            </a:r>
          </a:p>
          <a:p>
            <a:r>
              <a:rPr lang="en-US"/>
              <a:t>10:22 </a:t>
            </a:r>
          </a:p>
          <a:p>
            <a:r>
              <a:rPr lang="en-US"/>
              <a:t>98 of the ultra-rich allocate at least </a:t>
            </a:r>
          </a:p>
          <a:p>
            <a:r>
              <a:rPr lang="en-US"/>
              <a:t>10:25 </a:t>
            </a:r>
          </a:p>
          <a:p>
            <a:r>
              <a:rPr lang="en-US"/>
              <a:t>five percent of their portfolio to Art I </a:t>
            </a:r>
          </a:p>
          <a:p>
            <a:r>
              <a:rPr lang="en-US"/>
              <a:t>10:29 </a:t>
            </a:r>
          </a:p>
          <a:p>
            <a:r>
              <a:rPr lang="en-US"/>
              <a:t>know I know but that's the genius of </a:t>
            </a:r>
          </a:p>
          <a:p>
            <a:r>
              <a:rPr lang="en-US"/>
              <a:t>10:32 </a:t>
            </a:r>
          </a:p>
          <a:p>
            <a:r>
              <a:rPr lang="en-US"/>
              <a:t>Masterworks now you can do it too in </a:t>
            </a:r>
          </a:p>
          <a:p>
            <a:r>
              <a:rPr lang="en-US"/>
              <a:t>10:35 </a:t>
            </a:r>
          </a:p>
          <a:p>
            <a:r>
              <a:rPr lang="en-US"/>
              <a:t>just a few short years Masterworks has </a:t>
            </a:r>
          </a:p>
          <a:p>
            <a:r>
              <a:rPr lang="en-US"/>
              <a:t>10:38 </a:t>
            </a:r>
          </a:p>
          <a:p>
            <a:r>
              <a:rPr lang="en-US"/>
              <a:t>delivered tens of millions in net </a:t>
            </a:r>
          </a:p>
          <a:p>
            <a:r>
              <a:rPr lang="en-US"/>
              <a:t>10:40 </a:t>
            </a:r>
          </a:p>
          <a:p>
            <a:r>
              <a:rPr lang="en-US"/>
              <a:t>returns to investors like you I haven't </a:t>
            </a:r>
          </a:p>
          <a:p>
            <a:r>
              <a:rPr lang="en-US"/>
              <a:t>10:43 </a:t>
            </a:r>
          </a:p>
          <a:p>
            <a:r>
              <a:rPr lang="en-US"/>
              <a:t>invested or started my collection just </a:t>
            </a:r>
          </a:p>
          <a:p>
            <a:r>
              <a:rPr lang="en-US"/>
              <a:t>10:46 </a:t>
            </a:r>
          </a:p>
          <a:p>
            <a:r>
              <a:rPr lang="en-US"/>
              <a:t>yet and like any investment performance </a:t>
            </a:r>
          </a:p>
          <a:p>
            <a:r>
              <a:rPr lang="en-US"/>
              <a:t>10:49 </a:t>
            </a:r>
          </a:p>
          <a:p>
            <a:r>
              <a:rPr lang="en-US"/>
              <a:t>of exited Investments is not </a:t>
            </a:r>
          </a:p>
          <a:p>
            <a:r>
              <a:rPr lang="en-US"/>
              <a:t>10:51 </a:t>
            </a:r>
          </a:p>
          <a:p>
            <a:r>
              <a:rPr lang="en-US"/>
              <a:t>representative of artwork that has not </a:t>
            </a:r>
          </a:p>
          <a:p>
            <a:r>
              <a:rPr lang="en-US"/>
              <a:t>10:54 </a:t>
            </a:r>
          </a:p>
          <a:p>
            <a:r>
              <a:rPr lang="en-US"/>
              <a:t>yet sold and past performance is not </a:t>
            </a:r>
          </a:p>
          <a:p>
            <a:r>
              <a:rPr lang="en-US"/>
              <a:t>10:56 </a:t>
            </a:r>
          </a:p>
          <a:p>
            <a:r>
              <a:rPr lang="en-US"/>
              <a:t>indicative of future results so it's no </a:t>
            </a:r>
          </a:p>
          <a:p>
            <a:r>
              <a:rPr lang="en-US"/>
              <a:t>10:59 </a:t>
            </a:r>
          </a:p>
          <a:p>
            <a:r>
              <a:rPr lang="en-US"/>
              <a:t>surprise over eight hundred thousand </a:t>
            </a:r>
          </a:p>
          <a:p>
            <a:r>
              <a:rPr lang="en-US"/>
              <a:t>11:01 </a:t>
            </a:r>
          </a:p>
          <a:p>
            <a:r>
              <a:rPr lang="en-US"/>
              <a:t>people have signed up so far and since </a:t>
            </a:r>
          </a:p>
          <a:p>
            <a:r>
              <a:rPr lang="en-US"/>
              <a:t>11:04 </a:t>
            </a:r>
          </a:p>
          <a:p>
            <a:r>
              <a:rPr lang="en-US"/>
              <a:t>so many of you guys are creating </a:t>
            </a:r>
          </a:p>
          <a:p>
            <a:r>
              <a:rPr lang="en-US"/>
              <a:t>11:06 </a:t>
            </a:r>
          </a:p>
          <a:p>
            <a:r>
              <a:rPr lang="en-US"/>
              <a:t>accounts they're extending your chance </a:t>
            </a:r>
          </a:p>
          <a:p>
            <a:r>
              <a:rPr lang="en-US"/>
              <a:t>11:08 </a:t>
            </a:r>
          </a:p>
          <a:p>
            <a:r>
              <a:rPr lang="en-US"/>
              <a:t>to skip the wait list just click the </a:t>
            </a:r>
          </a:p>
          <a:p>
            <a:r>
              <a:rPr lang="en-US"/>
              <a:t>11:11 </a:t>
            </a:r>
          </a:p>
          <a:p>
            <a:r>
              <a:rPr lang="en-US"/>
              <a:t>link in the description and now back to </a:t>
            </a:r>
          </a:p>
          <a:p>
            <a:r>
              <a:rPr lang="en-US"/>
              <a:t>11:14 </a:t>
            </a:r>
          </a:p>
          <a:p>
            <a:r>
              <a:rPr lang="en-US"/>
              <a:t>the video </a:t>
            </a:r>
          </a:p>
          <a:p>
            <a:r>
              <a:rPr lang="en-US"/>
              <a:t>11:16 </a:t>
            </a:r>
          </a:p>
          <a:p>
            <a:r>
              <a:rPr lang="en-US"/>
              <a:t>a water-powered car is a very </a:t>
            </a:r>
          </a:p>
          <a:p>
            <a:r>
              <a:rPr lang="en-US"/>
              <a:t>11:18 </a:t>
            </a:r>
          </a:p>
          <a:p>
            <a:r>
              <a:rPr lang="en-US"/>
              <a:t>fascinating story but if we take a look </a:t>
            </a:r>
          </a:p>
          <a:p>
            <a:r>
              <a:rPr lang="en-US"/>
              <a:t>11:21 </a:t>
            </a:r>
          </a:p>
          <a:p>
            <a:r>
              <a:rPr lang="en-US"/>
              <a:t>at the science for a little bit the </a:t>
            </a:r>
          </a:p>
          <a:p>
            <a:r>
              <a:rPr lang="en-US"/>
              <a:t>11:23 </a:t>
            </a:r>
          </a:p>
          <a:p>
            <a:r>
              <a:rPr lang="en-US"/>
              <a:t>problem with hydrogen cars and why they </a:t>
            </a:r>
          </a:p>
          <a:p>
            <a:r>
              <a:rPr lang="en-US"/>
              <a:t>11:26 </a:t>
            </a:r>
          </a:p>
          <a:p>
            <a:r>
              <a:rPr lang="en-US"/>
              <a:t>are not being mass produced is due to </a:t>
            </a:r>
          </a:p>
          <a:p>
            <a:r>
              <a:rPr lang="en-US"/>
              <a:t>11:28 </a:t>
            </a:r>
          </a:p>
          <a:p>
            <a:r>
              <a:rPr lang="en-US"/>
              <a:t>the fact that in conventional </a:t>
            </a:r>
          </a:p>
          <a:p>
            <a:r>
              <a:rPr lang="en-US"/>
              <a:t>11:30 </a:t>
            </a:r>
          </a:p>
          <a:p>
            <a:r>
              <a:rPr lang="en-US"/>
              <a:t>electrolysis more energy is actually </a:t>
            </a:r>
          </a:p>
          <a:p>
            <a:r>
              <a:rPr lang="en-US"/>
              <a:t>11:32 </a:t>
            </a:r>
          </a:p>
          <a:p>
            <a:r>
              <a:rPr lang="en-US"/>
              <a:t>required to split the atoms as compared </a:t>
            </a:r>
          </a:p>
          <a:p>
            <a:r>
              <a:rPr lang="en-US"/>
              <a:t>11:35 </a:t>
            </a:r>
          </a:p>
          <a:p>
            <a:r>
              <a:rPr lang="en-US"/>
              <a:t>to the amount of energy that will be </a:t>
            </a:r>
          </a:p>
          <a:p>
            <a:r>
              <a:rPr lang="en-US"/>
              <a:t>11:37 </a:t>
            </a:r>
          </a:p>
          <a:p>
            <a:r>
              <a:rPr lang="en-US"/>
              <a:t>released in the process of making this </a:t>
            </a:r>
          </a:p>
          <a:p>
            <a:r>
              <a:rPr lang="en-US"/>
              <a:t>11:39 </a:t>
            </a:r>
          </a:p>
          <a:p>
            <a:r>
              <a:rPr lang="en-US"/>
              <a:t>source of energy highly inefficient </a:t>
            </a:r>
          </a:p>
          <a:p>
            <a:r>
              <a:rPr lang="en-US"/>
              <a:t>11:41 </a:t>
            </a:r>
          </a:p>
          <a:p>
            <a:r>
              <a:rPr lang="en-US"/>
              <a:t>where is the initial energy going to </a:t>
            </a:r>
          </a:p>
          <a:p>
            <a:r>
              <a:rPr lang="en-US"/>
              <a:t>11:44 </a:t>
            </a:r>
          </a:p>
          <a:p>
            <a:r>
              <a:rPr lang="en-US"/>
              <a:t>come from but this is all based on the </a:t>
            </a:r>
          </a:p>
          <a:p>
            <a:r>
              <a:rPr lang="en-US"/>
              <a:t>11:46 </a:t>
            </a:r>
          </a:p>
          <a:p>
            <a:r>
              <a:rPr lang="en-US"/>
              <a:t>assumption that Stanley Meyer's fuel </a:t>
            </a:r>
          </a:p>
          <a:p>
            <a:r>
              <a:rPr lang="en-US"/>
              <a:t>11:49 </a:t>
            </a:r>
          </a:p>
          <a:p>
            <a:r>
              <a:rPr lang="en-US"/>
              <a:t>cell was running off conventional </a:t>
            </a:r>
          </a:p>
          <a:p>
            <a:r>
              <a:rPr lang="en-US"/>
              <a:t>11:50 </a:t>
            </a:r>
          </a:p>
          <a:p>
            <a:r>
              <a:rPr lang="en-US"/>
              <a:t>electrolysis and does not violate the </a:t>
            </a:r>
          </a:p>
          <a:p>
            <a:r>
              <a:rPr lang="en-US"/>
              <a:t>11:53 </a:t>
            </a:r>
          </a:p>
          <a:p>
            <a:r>
              <a:rPr lang="en-US"/>
              <a:t>first and second laws of thermodynamics </a:t>
            </a:r>
          </a:p>
          <a:p>
            <a:r>
              <a:rPr lang="en-US"/>
              <a:t>11:56 </a:t>
            </a:r>
          </a:p>
          <a:p>
            <a:r>
              <a:rPr lang="en-US"/>
              <a:t>but this would probably align very well </a:t>
            </a:r>
          </a:p>
          <a:p>
            <a:r>
              <a:rPr lang="en-US"/>
              <a:t>11:59 </a:t>
            </a:r>
          </a:p>
          <a:p>
            <a:r>
              <a:rPr lang="en-US"/>
              <a:t>with the fact that many initial </a:t>
            </a:r>
          </a:p>
          <a:p>
            <a:r>
              <a:rPr lang="en-US"/>
              <a:t>12:00 </a:t>
            </a:r>
          </a:p>
          <a:p>
            <a:r>
              <a:rPr lang="en-US"/>
              <a:t>investors of this program would be </a:t>
            </a:r>
          </a:p>
          <a:p>
            <a:r>
              <a:rPr lang="en-US"/>
              <a:t>12:02 </a:t>
            </a:r>
          </a:p>
          <a:p>
            <a:r>
              <a:rPr lang="en-US"/>
              <a:t>outraged as Stanley Meyer claimed that </a:t>
            </a:r>
          </a:p>
          <a:p>
            <a:r>
              <a:rPr lang="en-US"/>
              <a:t>12:05 </a:t>
            </a:r>
          </a:p>
          <a:p>
            <a:r>
              <a:rPr lang="en-US"/>
              <a:t>his car could run for miles on a gallon </a:t>
            </a:r>
          </a:p>
          <a:p>
            <a:r>
              <a:rPr lang="en-US"/>
              <a:t>12:07 </a:t>
            </a:r>
          </a:p>
          <a:p>
            <a:r>
              <a:rPr lang="en-US"/>
              <a:t>of water the other alternative </a:t>
            </a:r>
          </a:p>
          <a:p>
            <a:r>
              <a:rPr lang="en-US"/>
              <a:t>12:09 </a:t>
            </a:r>
          </a:p>
          <a:p>
            <a:r>
              <a:rPr lang="en-US"/>
              <a:t>explanation was that perhaps Stanley </a:t>
            </a:r>
          </a:p>
          <a:p>
            <a:r>
              <a:rPr lang="en-US"/>
              <a:t>12:12 </a:t>
            </a:r>
          </a:p>
          <a:p>
            <a:r>
              <a:rPr lang="en-US"/>
              <a:t>Meyer did really have a fuel cell that </a:t>
            </a:r>
          </a:p>
          <a:p>
            <a:r>
              <a:rPr lang="en-US"/>
              <a:t>12:14 </a:t>
            </a:r>
          </a:p>
          <a:p>
            <a:r>
              <a:rPr lang="en-US"/>
              <a:t>was revolutionary and there were people </a:t>
            </a:r>
          </a:p>
          <a:p>
            <a:r>
              <a:rPr lang="en-US"/>
              <a:t>12:16 </a:t>
            </a:r>
          </a:p>
          <a:p>
            <a:r>
              <a:rPr lang="en-US"/>
              <a:t>out there to get him </a:t>
            </a:r>
          </a:p>
          <a:p>
            <a:r>
              <a:rPr lang="en-US"/>
              <a:t>12:18 </a:t>
            </a:r>
          </a:p>
          <a:p>
            <a:r>
              <a:rPr lang="en-US"/>
              <a:t>well it is no secret that big oil is a </a:t>
            </a:r>
          </a:p>
          <a:p>
            <a:r>
              <a:rPr lang="en-US"/>
              <a:t>12:22 </a:t>
            </a:r>
          </a:p>
          <a:p>
            <a:r>
              <a:rPr lang="en-US"/>
              <a:t>gigantic industry that makes a lot of </a:t>
            </a:r>
          </a:p>
          <a:p>
            <a:r>
              <a:rPr lang="en-US"/>
              <a:t>12:25 </a:t>
            </a:r>
          </a:p>
          <a:p>
            <a:r>
              <a:rPr lang="en-US"/>
              <a:t>money for a lot of powerful people </a:t>
            </a:r>
          </a:p>
          <a:p>
            <a:r>
              <a:rPr lang="en-US"/>
              <a:t>12:28 </a:t>
            </a:r>
          </a:p>
          <a:p>
            <a:r>
              <a:rPr lang="en-US"/>
              <a:t>just put yourselves in their shoes for a </a:t>
            </a:r>
          </a:p>
          <a:p>
            <a:r>
              <a:rPr lang="en-US"/>
              <a:t>12:31 </a:t>
            </a:r>
          </a:p>
          <a:p>
            <a:r>
              <a:rPr lang="en-US"/>
              <a:t>little bit and say someone comes up with </a:t>
            </a:r>
          </a:p>
          <a:p>
            <a:r>
              <a:rPr lang="en-US"/>
              <a:t>12:33 </a:t>
            </a:r>
          </a:p>
          <a:p>
            <a:r>
              <a:rPr lang="en-US"/>
              <a:t>an invention that could potentially be </a:t>
            </a:r>
          </a:p>
          <a:p>
            <a:r>
              <a:rPr lang="en-US"/>
              <a:t>12:35 </a:t>
            </a:r>
          </a:p>
          <a:p>
            <a:r>
              <a:rPr lang="en-US"/>
              <a:t>the downfall of the Empire that you own </a:t>
            </a:r>
          </a:p>
          <a:p>
            <a:r>
              <a:rPr lang="en-US"/>
              <a:t>12:37 </a:t>
            </a:r>
          </a:p>
          <a:p>
            <a:r>
              <a:rPr lang="en-US"/>
              <a:t>how would you feel it is no secret that </a:t>
            </a:r>
          </a:p>
          <a:p>
            <a:r>
              <a:rPr lang="en-US"/>
              <a:t>12:41 </a:t>
            </a:r>
          </a:p>
          <a:p>
            <a:r>
              <a:rPr lang="en-US"/>
              <a:t>throughout the course of development </a:t>
            </a:r>
          </a:p>
          <a:p>
            <a:r>
              <a:rPr lang="en-US"/>
              <a:t>12:43 </a:t>
            </a:r>
          </a:p>
          <a:p>
            <a:r>
              <a:rPr lang="en-US"/>
              <a:t>Stanley Meyer was approached by </a:t>
            </a:r>
          </a:p>
          <a:p>
            <a:r>
              <a:rPr lang="en-US"/>
              <a:t>12:45 </a:t>
            </a:r>
          </a:p>
          <a:p>
            <a:r>
              <a:rPr lang="en-US"/>
              <a:t>countless people to outright buy out his </a:t>
            </a:r>
          </a:p>
          <a:p>
            <a:r>
              <a:rPr lang="en-US"/>
              <a:t>12:48 </a:t>
            </a:r>
          </a:p>
          <a:p>
            <a:r>
              <a:rPr lang="en-US"/>
              <a:t>patent and his prototype now this is </a:t>
            </a:r>
          </a:p>
          <a:p>
            <a:r>
              <a:rPr lang="en-US"/>
              <a:t>12:51 </a:t>
            </a:r>
          </a:p>
          <a:p>
            <a:r>
              <a:rPr lang="en-US"/>
              <a:t>probably just speculation but what if </a:t>
            </a:r>
          </a:p>
          <a:p>
            <a:r>
              <a:rPr lang="en-US"/>
              <a:t>12:53 </a:t>
            </a:r>
          </a:p>
          <a:p>
            <a:r>
              <a:rPr lang="en-US"/>
              <a:t>some of these people were sent by Big </a:t>
            </a:r>
          </a:p>
          <a:p>
            <a:r>
              <a:rPr lang="en-US"/>
              <a:t>12:55 </a:t>
            </a:r>
          </a:p>
          <a:p>
            <a:r>
              <a:rPr lang="en-US"/>
              <a:t>Oil Giants to buy out the idea with the </a:t>
            </a:r>
          </a:p>
          <a:p>
            <a:r>
              <a:rPr lang="en-US"/>
              <a:t>12:59 </a:t>
            </a:r>
          </a:p>
          <a:p>
            <a:r>
              <a:rPr lang="en-US"/>
              <a:t>sole purpose of shelving it so that </a:t>
            </a:r>
          </a:p>
          <a:p>
            <a:r>
              <a:rPr lang="en-US"/>
              <a:t>13:01 </a:t>
            </a:r>
          </a:p>
          <a:p>
            <a:r>
              <a:rPr lang="en-US"/>
              <a:t>there would be essentially no threat to </a:t>
            </a:r>
          </a:p>
          <a:p>
            <a:r>
              <a:rPr lang="en-US"/>
              <a:t>13:03 </a:t>
            </a:r>
          </a:p>
          <a:p>
            <a:r>
              <a:rPr lang="en-US"/>
              <a:t>the big oil industry and eventually time </a:t>
            </a:r>
          </a:p>
          <a:p>
            <a:r>
              <a:rPr lang="en-US"/>
              <a:t>13:07 </a:t>
            </a:r>
          </a:p>
          <a:p>
            <a:r>
              <a:rPr lang="en-US"/>
              <a:t>and time again after countless </a:t>
            </a:r>
          </a:p>
          <a:p>
            <a:r>
              <a:rPr lang="en-US"/>
              <a:t>13:09 </a:t>
            </a:r>
          </a:p>
          <a:p>
            <a:r>
              <a:rPr lang="en-US"/>
              <a:t>rejections they discredited him and </a:t>
            </a:r>
          </a:p>
          <a:p>
            <a:r>
              <a:rPr lang="en-US"/>
              <a:t>13:11 </a:t>
            </a:r>
          </a:p>
          <a:p>
            <a:r>
              <a:rPr lang="en-US"/>
              <a:t>eventually took him out of the equation </a:t>
            </a:r>
          </a:p>
          <a:p>
            <a:r>
              <a:rPr lang="en-US"/>
              <a:t>13:13 </a:t>
            </a:r>
          </a:p>
          <a:p>
            <a:r>
              <a:rPr lang="en-US"/>
              <a:t>entirely </a:t>
            </a:r>
          </a:p>
          <a:p>
            <a:r>
              <a:rPr lang="en-US"/>
              <a:t>13:15 </a:t>
            </a:r>
          </a:p>
          <a:p>
            <a:r>
              <a:rPr lang="en-US"/>
              <a:t>after all in Stanley Meyer's defense </a:t>
            </a:r>
          </a:p>
          <a:p>
            <a:r>
              <a:rPr lang="en-US"/>
              <a:t>13:18 </a:t>
            </a:r>
          </a:p>
          <a:p>
            <a:r>
              <a:rPr lang="en-US"/>
              <a:t>there are many who witnessed Meyer's </a:t>
            </a:r>
          </a:p>
          <a:p>
            <a:r>
              <a:rPr lang="en-US"/>
              <a:t>13:20 </a:t>
            </a:r>
          </a:p>
          <a:p>
            <a:r>
              <a:rPr lang="en-US"/>
              <a:t>water powered car in action driving up </a:t>
            </a:r>
          </a:p>
          <a:p>
            <a:r>
              <a:rPr lang="en-US"/>
              <a:t>13:23 </a:t>
            </a:r>
          </a:p>
          <a:p>
            <a:r>
              <a:rPr lang="en-US"/>
              <a:t>and down along the streets and unless </a:t>
            </a:r>
          </a:p>
          <a:p>
            <a:r>
              <a:rPr lang="en-US"/>
              <a:t>13:26 </a:t>
            </a:r>
          </a:p>
          <a:p>
            <a:r>
              <a:rPr lang="en-US"/>
              <a:t>Stanley found a way to fool the people </a:t>
            </a:r>
          </a:p>
          <a:p>
            <a:r>
              <a:rPr lang="en-US"/>
              <a:t>13:28 </a:t>
            </a:r>
          </a:p>
          <a:p>
            <a:r>
              <a:rPr lang="en-US"/>
              <a:t>who came into close contact with this </a:t>
            </a:r>
          </a:p>
          <a:p>
            <a:r>
              <a:rPr lang="en-US"/>
              <a:t>13:30 </a:t>
            </a:r>
          </a:p>
          <a:p>
            <a:r>
              <a:rPr lang="en-US"/>
              <a:t>car the only option we are really left </a:t>
            </a:r>
          </a:p>
          <a:p>
            <a:r>
              <a:rPr lang="en-US"/>
              <a:t>13:33 </a:t>
            </a:r>
          </a:p>
          <a:p>
            <a:r>
              <a:rPr lang="en-US"/>
              <a:t>with is that Stanley Meyer's car really </a:t>
            </a:r>
          </a:p>
          <a:p>
            <a:r>
              <a:rPr lang="en-US"/>
              <a:t>13:36 </a:t>
            </a:r>
          </a:p>
          <a:p>
            <a:r>
              <a:rPr lang="en-US"/>
              <a:t>did work </a:t>
            </a:r>
          </a:p>
          <a:p>
            <a:r>
              <a:rPr lang="en-US"/>
              <a:t>13:37 </a:t>
            </a:r>
          </a:p>
          <a:p>
            <a:r>
              <a:rPr lang="en-US"/>
              <a:t>now the mysterious circumstances of </a:t>
            </a:r>
          </a:p>
          <a:p>
            <a:r>
              <a:rPr lang="en-US"/>
              <a:t>13:40 </a:t>
            </a:r>
          </a:p>
          <a:p>
            <a:r>
              <a:rPr lang="en-US"/>
              <a:t>Stanley Meyer's death is an intriguing </a:t>
            </a:r>
          </a:p>
          <a:p>
            <a:r>
              <a:rPr lang="en-US"/>
              <a:t>13:43 </a:t>
            </a:r>
          </a:p>
          <a:p>
            <a:r>
              <a:rPr lang="en-US"/>
              <a:t>story that left many questions </a:t>
            </a:r>
          </a:p>
          <a:p>
            <a:r>
              <a:rPr lang="en-US"/>
              <a:t>13:45 </a:t>
            </a:r>
          </a:p>
          <a:p>
            <a:r>
              <a:rPr lang="en-US"/>
              <a:t>unanswered but with many witnesses </a:t>
            </a:r>
          </a:p>
          <a:p>
            <a:r>
              <a:rPr lang="en-US"/>
              <a:t>13:47 </a:t>
            </a:r>
          </a:p>
          <a:p>
            <a:r>
              <a:rPr lang="en-US"/>
              <a:t>saying that there was in fact a real </a:t>
            </a:r>
          </a:p>
          <a:p>
            <a:r>
              <a:rPr lang="en-US"/>
              <a:t>13:50 </a:t>
            </a:r>
          </a:p>
          <a:p>
            <a:r>
              <a:rPr lang="en-US"/>
              <a:t>water powered car on the streets at one </a:t>
            </a:r>
          </a:p>
          <a:p>
            <a:r>
              <a:rPr lang="en-US"/>
              <a:t>13:53 </a:t>
            </a:r>
          </a:p>
          <a:p>
            <a:r>
              <a:rPr lang="en-US"/>
              <a:t>point hopefully sometime in the future </a:t>
            </a:r>
          </a:p>
          <a:p>
            <a:r>
              <a:rPr lang="en-US"/>
              <a:t>13:55 </a:t>
            </a:r>
          </a:p>
          <a:p>
            <a:r>
              <a:rPr lang="en-US"/>
              <a:t>the location of it will be revealed and </a:t>
            </a:r>
          </a:p>
          <a:p>
            <a:r>
              <a:rPr lang="en-US"/>
              <a:t>13:58 </a:t>
            </a:r>
          </a:p>
          <a:p>
            <a:r>
              <a:rPr lang="en-US"/>
              <a:t>we can take a look at what actually made </a:t>
            </a:r>
          </a:p>
          <a:p>
            <a:r>
              <a:rPr lang="en-US"/>
              <a:t>14:01 </a:t>
            </a:r>
          </a:p>
          <a:p>
            <a:r>
              <a:rPr lang="en-US"/>
              <a:t>it run underneath the hood </a:t>
            </a:r>
          </a:p>
          <a:p>
            <a:r>
              <a:rPr lang="en-US"/>
              <a:t>14:03 </a:t>
            </a:r>
          </a:p>
          <a:p>
            <a:r>
              <a:rPr lang="en-US"/>
              <a:t>but for now what actually happened to </a:t>
            </a:r>
          </a:p>
          <a:p>
            <a:r>
              <a:rPr lang="en-US"/>
              <a:t>14:06 </a:t>
            </a:r>
          </a:p>
          <a:p>
            <a:r>
              <a:rPr lang="en-US"/>
              <a:t>the man who invented the water powered </a:t>
            </a:r>
          </a:p>
          <a:p>
            <a:r>
              <a:rPr lang="en-US"/>
              <a:t>14:08 </a:t>
            </a:r>
          </a:p>
          <a:p>
            <a:r>
              <a:rPr lang="en-US"/>
              <a:t>car </a:t>
            </a:r>
          </a:p>
          <a:p>
            <a:r>
              <a:rPr lang="en-US"/>
              <a:t>14:09 </a:t>
            </a:r>
          </a:p>
          <a:p>
            <a:r>
              <a:rPr lang="en-US"/>
              <a:t>well I'll leave that for you to decide </a:t>
            </a:r>
          </a:p>
          <a:p>
            <a:r>
              <a:rPr lang="en-US"/>
              <a:t>14:21 </a:t>
            </a:r>
          </a:p>
          <a:p>
            <a:r>
              <a:rPr lang="en-US"/>
              <a:t>[Music] </a:t>
            </a:r>
          </a:p>
          <a:p>
            <a:r>
              <a:rPr lang="en-US" b="1">
                <a:hlinkClick r:id="rId4"/>
              </a:rPr>
              <a:t>Lepanto 157</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40</a:t>
            </a:fld>
            <a:endParaRPr lang="en-GB"/>
          </a:p>
        </p:txBody>
      </p:sp>
    </p:spTree>
    <p:extLst>
      <p:ext uri="{BB962C8B-B14F-4D97-AF65-F5344CB8AC3E}">
        <p14:creationId xmlns:p14="http://schemas.microsoft.com/office/powerpoint/2010/main" val="3907745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p:txBody>
      </p:sp>
      <p:sp>
        <p:nvSpPr>
          <p:cNvPr id="4" name="Slide Number Placeholder 3"/>
          <p:cNvSpPr>
            <a:spLocks noGrp="1"/>
          </p:cNvSpPr>
          <p:nvPr>
            <p:ph type="sldNum" sz="quarter" idx="5"/>
          </p:nvPr>
        </p:nvSpPr>
        <p:spPr/>
        <p:txBody>
          <a:bodyPr/>
          <a:lstStyle/>
          <a:p>
            <a:fld id="{DF78E62C-A091-49C7-B4DF-2F8432CFE4E6}" type="slidenum">
              <a:rPr lang="en-GB" smtClean="0"/>
              <a:t>41</a:t>
            </a:fld>
            <a:endParaRPr lang="en-GB"/>
          </a:p>
        </p:txBody>
      </p:sp>
    </p:spTree>
    <p:extLst>
      <p:ext uri="{BB962C8B-B14F-4D97-AF65-F5344CB8AC3E}">
        <p14:creationId xmlns:p14="http://schemas.microsoft.com/office/powerpoint/2010/main" val="391201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good question today: Why do you not believe in Jesus?</a:t>
            </a:r>
          </a:p>
          <a:p>
            <a:endParaRPr lang="en-US"/>
          </a:p>
          <a:p>
            <a:r>
              <a:rPr lang="en-US"/>
              <a:t>A man once asked an older man how he could start a new religion. The older man responded, "Predict your death, do it exactly, and then rise from the dead three days later."</a:t>
            </a:r>
          </a:p>
        </p:txBody>
      </p:sp>
      <p:sp>
        <p:nvSpPr>
          <p:cNvPr id="4" name="Slide Number Placeholder 3"/>
          <p:cNvSpPr>
            <a:spLocks noGrp="1"/>
          </p:cNvSpPr>
          <p:nvPr>
            <p:ph type="sldNum" sz="quarter" idx="5"/>
          </p:nvPr>
        </p:nvSpPr>
        <p:spPr/>
        <p:txBody>
          <a:bodyPr/>
          <a:lstStyle/>
          <a:p>
            <a:fld id="{DF78E62C-A091-49C7-B4DF-2F8432CFE4E6}" type="slidenum">
              <a:rPr lang="en-GB" smtClean="0"/>
              <a:t>46</a:t>
            </a:fld>
            <a:endParaRPr lang="en-GB"/>
          </a:p>
        </p:txBody>
      </p:sp>
    </p:spTree>
    <p:extLst>
      <p:ext uri="{BB962C8B-B14F-4D97-AF65-F5344CB8AC3E}">
        <p14:creationId xmlns:p14="http://schemas.microsoft.com/office/powerpoint/2010/main" val="3124775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47</a:t>
            </a:fld>
            <a:endParaRPr lang="en-GB"/>
          </a:p>
        </p:txBody>
      </p:sp>
    </p:spTree>
    <p:extLst>
      <p:ext uri="{BB962C8B-B14F-4D97-AF65-F5344CB8AC3E}">
        <p14:creationId xmlns:p14="http://schemas.microsoft.com/office/powerpoint/2010/main" val="3417301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48</a:t>
            </a:fld>
            <a:endParaRPr lang="en-GB"/>
          </a:p>
        </p:txBody>
      </p:sp>
    </p:spTree>
    <p:extLst>
      <p:ext uri="{BB962C8B-B14F-4D97-AF65-F5344CB8AC3E}">
        <p14:creationId xmlns:p14="http://schemas.microsoft.com/office/powerpoint/2010/main" val="2922846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0" dirty="0">
                <a:solidFill>
                  <a:srgbClr val="000000"/>
                </a:solidFill>
                <a:effectLst/>
                <a:latin typeface="Lucida Grande" panose="020B0600040502020204" pitchFamily="34" charset="0"/>
              </a:rPr>
              <a:t>And Jesus said, </a:t>
            </a:r>
            <a:r>
              <a:rPr lang="en-US" b="0" dirty="0">
                <a:solidFill>
                  <a:srgbClr val="FF2500"/>
                </a:solidFill>
                <a:effectLst/>
                <a:latin typeface="Lucida Grande" panose="020B0600040502020204" pitchFamily="34" charset="0"/>
              </a:rPr>
              <a:t>“Neither do I. Go and sin no more.”</a:t>
            </a:r>
            <a:r>
              <a:rPr lang="en-US" b="0" dirty="0">
                <a:solidFill>
                  <a:srgbClr val="000000"/>
                </a:solidFill>
                <a:effectLst/>
                <a:latin typeface="Lucida Grande" panose="020B0600040502020204" pitchFamily="34" charset="0"/>
              </a:rPr>
              <a:t>]]</a:t>
            </a:r>
          </a:p>
          <a:p>
            <a:endParaRPr lang="en-US" b="0" dirty="0">
              <a:solidFill>
                <a:srgbClr val="000000"/>
              </a:solidFill>
              <a:effectLst/>
              <a:latin typeface="Lucida Grande" panose="020B0600040502020204" pitchFamily="34" charset="0"/>
            </a:endParaRPr>
          </a:p>
          <a:p>
            <a:r>
              <a:rPr lang="en-US" b="0" dirty="0">
                <a:solidFill>
                  <a:srgbClr val="000000"/>
                </a:solidFill>
                <a:effectLst/>
                <a:latin typeface="Lucida Grande" panose="020B0600040502020204" pitchFamily="34" charset="0"/>
              </a:rPr>
              <a:t>What is Jesus teaching?</a:t>
            </a:r>
          </a:p>
          <a:p>
            <a:r>
              <a:rPr lang="en-US" b="0" dirty="0">
                <a:solidFill>
                  <a:srgbClr val="000000"/>
                </a:solidFill>
                <a:effectLst/>
                <a:latin typeface="Lucida Grande" panose="020B0600040502020204" pitchFamily="34" charset="0"/>
              </a:rPr>
              <a:t>• The Law doesn't matter?</a:t>
            </a:r>
          </a:p>
          <a:p>
            <a:r>
              <a:rPr lang="en-US" b="0" dirty="0">
                <a:solidFill>
                  <a:srgbClr val="000000"/>
                </a:solidFill>
                <a:effectLst/>
                <a:latin typeface="Lucida Grande" panose="020B0600040502020204" pitchFamily="34" charset="0"/>
              </a:rPr>
              <a:t>• Mercy is greater than judgment?</a:t>
            </a:r>
            <a:endParaRPr lang="en-US" b="0" dirty="0">
              <a:solidFill>
                <a:srgbClr val="FF2500"/>
              </a:solidFill>
              <a:effectLst/>
              <a:latin typeface="Lucida Grande" panose="020B0600040502020204" pitchFamily="34" charset="0"/>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FFFFF"/>
              </a:solidFill>
              <a:effectLst>
                <a:glow rad="228600">
                  <a:srgbClr val="220011"/>
                </a:glow>
              </a:effectLst>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If they really cared about the Law, they would just stone her. They did not need permission from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FFFFF"/>
              </a:solidFill>
              <a:effectLst>
                <a:glow rad="228600">
                  <a:srgbClr val="220011"/>
                </a:glow>
              </a:effectLst>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Did the Law command only the woman in adultery be killed? No. The man also must die. But Jesus proved that they were not really concerned about the Law. </a:t>
            </a:r>
          </a:p>
          <a:p>
            <a:endParaRPr lang="en-US" b="0" dirty="0"/>
          </a:p>
        </p:txBody>
      </p:sp>
    </p:spTree>
    <p:extLst>
      <p:ext uri="{BB962C8B-B14F-4D97-AF65-F5344CB8AC3E}">
        <p14:creationId xmlns:p14="http://schemas.microsoft.com/office/powerpoint/2010/main" val="2444001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dirty="0">
                <a:latin typeface="Arial" panose="020B0604020202020204" pitchFamily="34" charset="0"/>
                <a:ea typeface="ＭＳ Ｐゴシック" panose="020B0600070205080204" pitchFamily="34" charset="-128"/>
              </a:rPr>
              <a:t>. Most scholars seem to agree that the passage is a part of inspired Scripture</a:t>
            </a:r>
            <a:r>
              <a:rPr lang="en-US" altLang="en-US" dirty="0">
                <a:latin typeface="Arial" panose="020B0604020202020204" pitchFamily="34" charset="0"/>
                <a:ea typeface="ＭＳ Ｐゴシック" panose="020B0600070205080204" pitchFamily="34" charset="-128"/>
              </a:rPr>
              <a:t> (“a fragment of authentic Gospel material,” says Dr. F. F. Bruce) regardless of where it is placed. </a:t>
            </a:r>
          </a:p>
          <a:p>
            <a:r>
              <a:rPr lang="en-US" altLang="en-US" dirty="0">
                <a:latin typeface="Arial" panose="020B0604020202020204" pitchFamily="34" charset="0"/>
                <a:ea typeface="ＭＳ Ｐゴシック" panose="020B0600070205080204" pitchFamily="34" charset="-128"/>
              </a:rPr>
              <a:t>“To many of us, the story fits right here</a:t>
            </a:r>
            <a:r>
              <a:rPr lang="en-US" altLang="en-US" b="1" dirty="0">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dirty="0">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dirty="0">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dirty="0">
                <a:latin typeface="Arial" panose="020B0604020202020204" pitchFamily="34" charset="0"/>
                <a:ea typeface="ＭＳ Ｐゴシック" panose="020B0600070205080204" pitchFamily="34" charset="-128"/>
              </a:rPr>
              <a:t>.” </a:t>
            </a:r>
          </a:p>
          <a:p>
            <a:r>
              <a:rPr lang="en-US" altLang="en-US" dirty="0">
                <a:latin typeface="Arial" panose="020B0604020202020204" pitchFamily="34" charset="0"/>
                <a:ea typeface="ＭＳ Ｐゴシック" panose="020B0600070205080204" pitchFamily="34" charset="-128"/>
              </a:rPr>
              <a:t>Warren W. </a:t>
            </a:r>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Q: What do you know about the Feast of Tabernacles?</a:t>
            </a:r>
          </a:p>
          <a:p>
            <a:r>
              <a:rPr lang="en-US" b="1" dirty="0">
                <a:solidFill>
                  <a:srgbClr val="006699"/>
                </a:solidFill>
                <a:effectLst/>
                <a:latin typeface="Helvetica Neue" panose="02000503000000020004" pitchFamily="2" charset="0"/>
              </a:rPr>
              <a:t>A: It was the final feast when Jews went to Jerusalem during the olive and grape harvest and lived in tents for a week.</a:t>
            </a:r>
          </a:p>
          <a:p>
            <a:endParaRPr lang="en-US" b="1" dirty="0">
              <a:solidFill>
                <a:srgbClr val="006699"/>
              </a:solidFill>
              <a:effectLst/>
              <a:latin typeface="Helvetica Neue" panose="02000503000000020004" pitchFamily="2" charset="0"/>
            </a:endParaRPr>
          </a:p>
          <a:p>
            <a:r>
              <a:rPr lang="en-US" sz="1200" kern="1200">
                <a:solidFill>
                  <a:schemeClr val="tx1"/>
                </a:solidFill>
                <a:effectLst/>
                <a:latin typeface="+mn-lt"/>
                <a:ea typeface="+mn-ea"/>
                <a:cs typeface="+mn-cs"/>
              </a:rPr>
              <a:t>The Festival of Shelters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Lev. 23:33</a:t>
            </a:r>
            <a:r>
              <a:rPr lang="en-US" sz="1200" kern="1200">
                <a:solidFill>
                  <a:schemeClr val="tx1"/>
                </a:solidFill>
                <a:effectLst/>
                <a:latin typeface="+mn-lt"/>
                <a:ea typeface="+mn-ea"/>
                <a:cs typeface="+mn-cs"/>
              </a:rPr>
              <a:t>    And the LORD said to Moses,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“Give the following instructions to the people of Israel. Begin celebrating the Festival of Shelters on the fifteenth day of the appointed month—five days after the Day of Atonement. This festival to the LORD will last for seven days.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On the first day of the festival you must proclaim an official day for holy assembly, when you do no ordinary work.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For seven days you must present special gifts to the LORD. The eighth day is another holy day on which you present your special gifts to the LORD. This will be a solemn occasion, and no ordinary work may be done that day.</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Lev. 23:39</a:t>
            </a:r>
            <a:r>
              <a:rPr lang="en-US" sz="1200" kern="1200">
                <a:solidFill>
                  <a:schemeClr val="tx1"/>
                </a:solidFill>
                <a:effectLst/>
                <a:latin typeface="+mn-lt"/>
                <a:ea typeface="+mn-ea"/>
                <a:cs typeface="+mn-cs"/>
              </a:rPr>
              <a:t>    “Remember that this seven-day festival to the LORD—the Festival of Shelters—begins on the fifteenth day of the appointed month, after you have harvested all the produce of the land. The first day and the eighth day of the festival will be days of complete rest.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On the first day gather branches from magnificent trees—palm fronds, boughs from leafy trees, and willows that grow by the streams. Then celebrate with joy before the LORD your God for seven days.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You must observe this festival to the LORD for seven days every year. This is a permanent law for you, and it must be observed in the appointed month from generation to generation.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For seven days you must live outside in little shelters. All native-born Israelites must live in shelters.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This will remind each new generation of Israelites that I made their ancestors live in shelters when I rescued them from the land of Egypt. I am the LORD your God.”</a:t>
            </a:r>
            <a:endParaRPr lang="en-US" b="1" dirty="0">
              <a:solidFill>
                <a:srgbClr val="006699"/>
              </a:solidFill>
              <a:effectLst/>
              <a:latin typeface="Helvetica Neue" panose="02000503000000020004" pitchFamily="2" charset="0"/>
            </a:endParaRPr>
          </a:p>
          <a:p>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Deut. 16:13</a:t>
            </a:r>
            <a:r>
              <a:rPr lang="en-US" sz="1200" kern="1200">
                <a:solidFill>
                  <a:schemeClr val="tx1"/>
                </a:solidFill>
                <a:effectLst/>
                <a:latin typeface="+mn-lt"/>
                <a:ea typeface="+mn-ea"/>
                <a:cs typeface="+mn-cs"/>
              </a:rPr>
              <a:t>    “You must observe the Festival of Shelters for seven days at the end of the harvest season, after the grain has been threshed and the grapes have been pressed.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This festival will be a happy time of celebrating with your sons and daughters, your male and female servants, and the Levites, foreigners, orphans, and widows from your towns.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For seven days you must celebrate this festival to honor the LORD your God at the place he chooses, for it is he who blesses you with bountiful harvests and gives you success in all your work. This festival will be a time of great joy for all.</a:t>
            </a:r>
            <a:endParaRPr lang="en-US" b="1" dirty="0">
              <a:solidFill>
                <a:srgbClr val="006699"/>
              </a:solidFill>
              <a:effectLst/>
              <a:latin typeface="Helvetica Neue" panose="02000503000000020004" pitchFamily="2" charset="0"/>
            </a:endParaRP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John 7:11</a:t>
            </a:r>
            <a:r>
              <a:rPr lang="en-US" dirty="0">
                <a:effectLst/>
                <a:latin typeface="Lucida Grande" panose="020B0600040502020204" pitchFamily="34" charset="0"/>
              </a:rPr>
              <a:t> The Jewish leaders tried to find him at the festival and kept asking if anyone had seen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no one had the courage to speak favorably about him in public, for they were afraid of getting in trouble with the Jewish leaders.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7:14</a:t>
            </a:r>
            <a:r>
              <a:rPr lang="en-US" dirty="0">
                <a:effectLst/>
                <a:latin typeface="Lucida Grande" panose="020B0600040502020204" pitchFamily="34" charset="0"/>
              </a:rPr>
              <a:t>    Then, midway through the festival, Jesus went up to the Temple and began to teach.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The </a:t>
            </a:r>
            <a:r>
              <a:rPr lang="en-US" dirty="0" err="1">
                <a:effectLst/>
                <a:latin typeface="Lucida Grande" panose="020B0600040502020204" pitchFamily="34" charset="0"/>
              </a:rPr>
              <a:t>people</a:t>
            </a:r>
            <a:r>
              <a:rPr lang="en-US" dirty="0">
                <a:effectLst/>
                <a:latin typeface="Lucida Grande" panose="020B0600040502020204" pitchFamily="34" charset="0"/>
              </a:rPr>
              <a:t> were surprised when they heard him. “How does he know so much when he hasn’t been trained?” they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7:16</a:t>
            </a:r>
            <a:r>
              <a:rPr lang="en-US" dirty="0">
                <a:solidFill>
                  <a:srgbClr val="000000"/>
                </a:solidFill>
                <a:effectLst/>
                <a:latin typeface="Lucida Grande" panose="020B0600040502020204" pitchFamily="34" charset="0"/>
              </a:rPr>
              <a:t>    So Jesus told them, </a:t>
            </a:r>
            <a:r>
              <a:rPr lang="en-US" dirty="0">
                <a:solidFill>
                  <a:srgbClr val="FF2500"/>
                </a:solidFill>
                <a:effectLst/>
                <a:latin typeface="Lucida Grande" panose="020B0600040502020204" pitchFamily="34" charset="0"/>
              </a:rPr>
              <a:t>“My message is not my own; it comes from God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Anyone who wants to do the will of God will know whether my teaching is from God or is merely my own.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Moses gave you the law, but none of you obeys it! In fact, you are trying to kill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7:20</a:t>
            </a:r>
            <a:r>
              <a:rPr lang="en-US" dirty="0">
                <a:effectLst/>
                <a:latin typeface="Lucida Grande" panose="020B0600040502020204" pitchFamily="34" charset="0"/>
              </a:rPr>
              <a:t>    The crowd replied, “You’re demon possessed! Who’s trying to kill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7:21</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did one miracle on the Sabbath, and you were amazed.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Look beneath the surface so you can judge correctly.”</a:t>
            </a:r>
          </a:p>
          <a:p>
            <a:endParaRPr lang="en-US" dirty="0">
              <a:effectLst/>
              <a:latin typeface="Lucida Grande" panose="020B0600040502020204" pitchFamily="34" charset="0"/>
            </a:endParaRPr>
          </a:p>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7:28</a:t>
            </a:r>
            <a:r>
              <a:rPr lang="en-US" dirty="0">
                <a:solidFill>
                  <a:srgbClr val="000000"/>
                </a:solidFill>
                <a:effectLst/>
                <a:latin typeface="Lucida Grande" panose="020B0600040502020204" pitchFamily="34" charset="0"/>
              </a:rPr>
              <a:t>    While Jesus was teaching in the Temple, he called out, </a:t>
            </a:r>
            <a:r>
              <a:rPr lang="en-US" dirty="0">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But I know him because I come from him, and he sent me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000000"/>
                </a:solidFill>
                <a:effectLst/>
                <a:latin typeface="Lucida Grande" panose="020B0600040502020204" pitchFamily="34" charset="0"/>
              </a:rPr>
              <a:t> Then the leaders tried to arrest him; but no one laid a hand on him, because his </a:t>
            </a:r>
            <a:r>
              <a:rPr lang="en-US" dirty="0" err="1">
                <a:solidFill>
                  <a:srgbClr val="000000"/>
                </a:solidFill>
                <a:effectLst/>
                <a:latin typeface="Lucida Grande" panose="020B0600040502020204" pitchFamily="34" charset="0"/>
              </a:rPr>
              <a:t>time</a:t>
            </a:r>
            <a:r>
              <a:rPr lang="en-US" baseline="30000" dirty="0" err="1">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 had not yet come.</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7:31</a:t>
            </a:r>
            <a:r>
              <a:rPr lang="en-US" dirty="0">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7:32</a:t>
            </a:r>
            <a:r>
              <a:rPr lang="en-US" dirty="0">
                <a:effectLst/>
                <a:latin typeface="Lucida Grande" panose="020B0600040502020204" pitchFamily="34" charset="0"/>
              </a:rPr>
              <a:t>    When the Pharisees heard that the crowds were whispering such things, they and the leading priests sent Temple guards to arrest Jesus.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But Jesus told them, </a:t>
            </a:r>
            <a:r>
              <a:rPr lang="en-US" dirty="0">
                <a:solidFill>
                  <a:srgbClr val="FF2500"/>
                </a:solidFill>
                <a:effectLst/>
                <a:latin typeface="Lucida Grande" panose="020B0600040502020204" pitchFamily="34" charset="0"/>
              </a:rPr>
              <a:t>“I will be with you only a little longer. Then I will return to the one who sent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You will search for me but not find me. And you cannot go where I am going.”</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7:35</a:t>
            </a:r>
            <a:r>
              <a:rPr lang="en-US" dirty="0">
                <a:effectLst/>
                <a:latin typeface="Lucida Grande" panose="020B0600040502020204" pitchFamily="34" charset="0"/>
              </a:rPr>
              <a:t>    The Jewish leaders were puzzled by this statement. “Where is he planning to go?” they asked. “Is he thinking of leaving the country and going to the Jews in other </a:t>
            </a:r>
            <a:r>
              <a:rPr lang="en-US" dirty="0" err="1">
                <a:effectLst/>
                <a:latin typeface="Lucida Grande" panose="020B0600040502020204" pitchFamily="34" charset="0"/>
              </a:rPr>
              <a:t>lands?</a:t>
            </a:r>
            <a:r>
              <a:rPr lang="en-US" baseline="30000" dirty="0" err="1">
                <a:effectLst/>
                <a:latin typeface="Lucida Grande" panose="020B0600040502020204" pitchFamily="34" charset="0"/>
              </a:rPr>
              <a:t>a</a:t>
            </a:r>
            <a:r>
              <a:rPr lang="en-US" dirty="0">
                <a:effectLst/>
                <a:latin typeface="Lucida Grande" panose="020B0600040502020204" pitchFamily="34" charset="0"/>
              </a:rPr>
              <a:t> Maybe he will even teach the Greeks!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What does he mean when he says, ‘You will search for me but not find me,’ and ‘You cannot go where I am going’?”</a:t>
            </a:r>
          </a:p>
          <a:p>
            <a:endParaRPr lang="en-US" dirty="0">
              <a:effectLst/>
              <a:latin typeface="Lucida Grande" panose="020B0600040502020204" pitchFamily="34" charset="0"/>
            </a:endParaRPr>
          </a:p>
          <a:p>
            <a:r>
              <a:rPr lang="en-US" dirty="0">
                <a:effectLst/>
                <a:latin typeface="Lucida Grande" panose="020B0600040502020204" pitchFamily="34" charset="0"/>
              </a:rPr>
              <a:t>Jesus Promises Living Water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7:37</a:t>
            </a:r>
            <a:r>
              <a:rPr lang="en-US" dirty="0">
                <a:effectLst/>
                <a:latin typeface="Lucida Grande" panose="020B0600040502020204" pitchFamily="34" charset="0"/>
              </a:rPr>
              <a:t>    On the last day, the climax of the festival, Jesus stood and shouted to the crowds, </a:t>
            </a:r>
            <a:r>
              <a:rPr lang="en-US" dirty="0">
                <a:solidFill>
                  <a:srgbClr val="FF2500"/>
                </a:solidFill>
                <a:effectLst/>
                <a:latin typeface="Lucida Grande" panose="020B0600040502020204" pitchFamily="34" charset="0"/>
              </a:rPr>
              <a:t>“Anyone who is thirsty may come to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Anyone who believes in me may come and drink! For the Scriptures declare, ‘Rivers of living water will flow from his </a:t>
            </a:r>
            <a:r>
              <a:rPr lang="en-US" dirty="0" err="1">
                <a:solidFill>
                  <a:srgbClr val="FF2500"/>
                </a:solidFill>
                <a:effectLst/>
                <a:latin typeface="Lucida Grande" panose="020B0600040502020204" pitchFamily="34" charset="0"/>
              </a:rPr>
              <a:t>heart.’”</a:t>
            </a:r>
            <a:r>
              <a:rPr lang="en-US" baseline="30000" dirty="0" err="1">
                <a:solidFill>
                  <a:srgbClr val="FF2500"/>
                </a:solidFill>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(When he said “living water,” he was speaking of the Spirit, who would be given to everyone believing in him. But the Spirit had not yet been </a:t>
            </a:r>
            <a:r>
              <a:rPr lang="en-US" dirty="0" err="1">
                <a:effectLst/>
                <a:latin typeface="Lucida Grande" panose="020B0600040502020204" pitchFamily="34" charset="0"/>
              </a:rPr>
              <a:t>given,</a:t>
            </a:r>
            <a:r>
              <a:rPr lang="en-US" baseline="30000" dirty="0" err="1">
                <a:effectLst/>
                <a:latin typeface="Lucida Grande" panose="020B0600040502020204" pitchFamily="34" charset="0"/>
              </a:rPr>
              <a:t>a</a:t>
            </a:r>
            <a:r>
              <a:rPr lang="en-US" dirty="0">
                <a:effectLst/>
                <a:latin typeface="Lucida Grande" panose="020B0600040502020204" pitchFamily="34" charset="0"/>
              </a:rPr>
              <a:t> because Jesus had not yet entered into his glory.)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Division and Unbelief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7:40</a:t>
            </a:r>
            <a:r>
              <a:rPr lang="en-US" dirty="0">
                <a:effectLst/>
                <a:latin typeface="Lucida Grande" panose="020B0600040502020204" pitchFamily="34" charset="0"/>
              </a:rPr>
              <a:t>    When the crowds heard him say this, some of them declared, “Surely this man is the Prophet we’ve been </a:t>
            </a:r>
            <a:r>
              <a:rPr lang="en-US" dirty="0" err="1">
                <a:effectLst/>
                <a:latin typeface="Lucida Grande" panose="020B0600040502020204" pitchFamily="34" charset="0"/>
              </a:rPr>
              <a:t>expecting.”</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effectLst/>
                <a:latin typeface="Lucida Grande" panose="020B0600040502020204" pitchFamily="34" charset="0"/>
              </a:rPr>
              <a:t> Others said, “He is the Messiah.” Still others said, “But he can’t be! Will the Messiah come from Galilee?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For the Scriptures clearly state that the Messiah will be born of the royal line of David, in Bethlehem, the village where King David was </a:t>
            </a:r>
            <a:r>
              <a:rPr lang="en-US" dirty="0" err="1">
                <a:effectLst/>
                <a:latin typeface="Lucida Grande" panose="020B0600040502020204" pitchFamily="34" charset="0"/>
              </a:rPr>
              <a:t>born.”</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So the crowd was divided about him.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Some even wanted him arrested, but no one laid a hand on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7:45</a:t>
            </a:r>
            <a:r>
              <a:rPr lang="en-US" dirty="0">
                <a:effectLst/>
                <a:latin typeface="Lucida Grande" panose="020B0600040502020204" pitchFamily="34" charset="0"/>
              </a:rPr>
              <a:t>    When the Temple guards returned without having arrested Jesus, the leading priests and Pharisees demanded, “Why didn’t you bring him in?”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7:46</a:t>
            </a:r>
            <a:r>
              <a:rPr lang="en-US" dirty="0">
                <a:effectLst/>
                <a:latin typeface="Lucida Grande" panose="020B0600040502020204" pitchFamily="34" charset="0"/>
              </a:rPr>
              <a:t>    “We have never heard anyone speak like this!” the guards responded.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7:47</a:t>
            </a:r>
            <a:r>
              <a:rPr lang="en-US" dirty="0">
                <a:effectLst/>
                <a:latin typeface="Lucida Grande" panose="020B0600040502020204" pitchFamily="34" charset="0"/>
              </a:rPr>
              <a:t>    “Have you been led astray, too?” the Pharisees mocked.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“Is there a single one of us rulers or Pharisees who believes in him? </a:t>
            </a:r>
            <a:r>
              <a:rPr lang="en-US" b="1" baseline="30000" dirty="0">
                <a:solidFill>
                  <a:srgbClr val="006699"/>
                </a:solidFill>
                <a:effectLst/>
                <a:latin typeface="Helvetica Neue" panose="02000503000000020004" pitchFamily="2" charset="0"/>
              </a:rPr>
              <a:t>49</a:t>
            </a:r>
            <a:r>
              <a:rPr lang="en-US" dirty="0">
                <a:effectLst/>
                <a:latin typeface="Lucida Grande" panose="020B0600040502020204" pitchFamily="34" charset="0"/>
              </a:rPr>
              <a:t> This foolish crowd follows him, but they are ignorant of the law. God’s curse is on them!”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7:50</a:t>
            </a:r>
            <a:r>
              <a:rPr lang="en-US" dirty="0">
                <a:effectLst/>
                <a:latin typeface="Lucida Grande" panose="020B0600040502020204" pitchFamily="34" charset="0"/>
              </a:rPr>
              <a:t>    Then Nicodemus, the leader who had met with Jesus earlier, spoke up.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“Is it legal to convict a man before he is given a hearing?” he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7:52</a:t>
            </a:r>
            <a:r>
              <a:rPr lang="en-US" dirty="0">
                <a:effectLst/>
                <a:latin typeface="Lucida Grande" panose="020B0600040502020204" pitchFamily="34" charset="0"/>
              </a:rPr>
              <a:t>    They replied, “Are you from Galilee, too? Search the Scriptures and see for yourself—no prophet ever </a:t>
            </a:r>
            <a:r>
              <a:rPr lang="en-US" dirty="0" err="1">
                <a:effectLst/>
                <a:latin typeface="Lucida Grande" panose="020B0600040502020204" pitchFamily="34" charset="0"/>
              </a:rPr>
              <a:t>comes</a:t>
            </a:r>
            <a:r>
              <a:rPr lang="en-US" baseline="30000" dirty="0" err="1">
                <a:effectLst/>
                <a:latin typeface="Lucida Grande" panose="020B0600040502020204" pitchFamily="34" charset="0"/>
              </a:rPr>
              <a:t>a</a:t>
            </a:r>
            <a:r>
              <a:rPr lang="en-US" dirty="0">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5</a:t>
            </a:fld>
            <a:endParaRPr lang="en-GB"/>
          </a:p>
        </p:txBody>
      </p:sp>
    </p:spTree>
    <p:extLst>
      <p:ext uri="{BB962C8B-B14F-4D97-AF65-F5344CB8AC3E}">
        <p14:creationId xmlns:p14="http://schemas.microsoft.com/office/powerpoint/2010/main" val="676062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6</a:t>
            </a:fld>
            <a:endParaRPr lang="en-GB"/>
          </a:p>
        </p:txBody>
      </p:sp>
    </p:spTree>
    <p:extLst>
      <p:ext uri="{BB962C8B-B14F-4D97-AF65-F5344CB8AC3E}">
        <p14:creationId xmlns:p14="http://schemas.microsoft.com/office/powerpoint/2010/main" val="1843909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He gave legal counsel to a Christian taxi driver who bought a taxi for about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But then the Taliban-associated lenders discovered he was a Christian, so they demanded $12,000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After Edwin brought the case to the police, the lenders murdered him in his home on September 28, 2010—along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82</a:t>
            </a:fld>
            <a:endParaRPr lang="en-GB"/>
          </a:p>
        </p:txBody>
      </p:sp>
    </p:spTree>
    <p:extLst>
      <p:ext uri="{BB962C8B-B14F-4D97-AF65-F5344CB8AC3E}">
        <p14:creationId xmlns:p14="http://schemas.microsoft.com/office/powerpoint/2010/main" val="3518001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88</a:t>
            </a:fld>
            <a:endParaRPr lang="en-GB"/>
          </a:p>
        </p:txBody>
      </p:sp>
    </p:spTree>
    <p:extLst>
      <p:ext uri="{BB962C8B-B14F-4D97-AF65-F5344CB8AC3E}">
        <p14:creationId xmlns:p14="http://schemas.microsoft.com/office/powerpoint/2010/main" val="184101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p:txBody>
      </p:sp>
      <p:sp>
        <p:nvSpPr>
          <p:cNvPr id="4" name="Slide Number Placeholder 3"/>
          <p:cNvSpPr>
            <a:spLocks noGrp="1"/>
          </p:cNvSpPr>
          <p:nvPr>
            <p:ph type="sldNum" sz="quarter" idx="5"/>
          </p:nvPr>
        </p:nvSpPr>
        <p:spPr/>
        <p:txBody>
          <a:bodyPr/>
          <a:lstStyle/>
          <a:p>
            <a:fld id="{DF78E62C-A091-49C7-B4DF-2F8432CFE4E6}" type="slidenum">
              <a:rPr lang="en-GB" smtClean="0"/>
              <a:t>89</a:t>
            </a:fld>
            <a:endParaRPr lang="en-GB"/>
          </a:p>
        </p:txBody>
      </p:sp>
    </p:spTree>
    <p:extLst>
      <p:ext uri="{BB962C8B-B14F-4D97-AF65-F5344CB8AC3E}">
        <p14:creationId xmlns:p14="http://schemas.microsoft.com/office/powerpoint/2010/main" val="1030154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90</a:t>
            </a:fld>
            <a:endParaRPr lang="en-GB"/>
          </a:p>
        </p:txBody>
      </p:sp>
    </p:spTree>
    <p:extLst>
      <p:ext uri="{BB962C8B-B14F-4D97-AF65-F5344CB8AC3E}">
        <p14:creationId xmlns:p14="http://schemas.microsoft.com/office/powerpoint/2010/main" val="29588920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93</a:t>
            </a:fld>
            <a:endParaRPr lang="en-GB"/>
          </a:p>
        </p:txBody>
      </p:sp>
    </p:spTree>
    <p:extLst>
      <p:ext uri="{BB962C8B-B14F-4D97-AF65-F5344CB8AC3E}">
        <p14:creationId xmlns:p14="http://schemas.microsoft.com/office/powerpoint/2010/main" val="4281320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Question: Why were people so divided about Jesus during his life?</a:t>
            </a:r>
          </a:p>
          <a:p>
            <a:r>
              <a:rPr lang="en-US" dirty="0"/>
              <a:t>Answer:</a:t>
            </a:r>
          </a:p>
          <a:p>
            <a:r>
              <a:rPr lang="en-US" dirty="0"/>
              <a:t>• People care more for comfort than for truth</a:t>
            </a:r>
          </a:p>
          <a:p>
            <a:r>
              <a:rPr lang="en-US" dirty="0"/>
              <a:t>• The rich have more to lose by trusting Jesus</a:t>
            </a:r>
          </a:p>
          <a:p>
            <a:r>
              <a:rPr lang="en-US" dirty="0"/>
              <a:t>• We think we can love God but reject Jesus</a:t>
            </a:r>
          </a:p>
          <a:p>
            <a:r>
              <a:rPr lang="en-US" dirty="0"/>
              <a:t>• We love bread more than the Bread of Life</a:t>
            </a:r>
          </a:p>
          <a:p>
            <a:r>
              <a:rPr lang="en-US" dirty="0"/>
              <a:t>• Both Pharisees and Sadducees saw Jesus as a threat as they both clung to power</a:t>
            </a:r>
          </a:p>
          <a:p>
            <a:r>
              <a:rPr lang="en-US" dirty="0"/>
              <a:t>• They said that they followed the Law of Moses (John 7:19) but didn't.</a:t>
            </a:r>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94</a:t>
            </a:fld>
            <a:endParaRPr lang="en-GB"/>
          </a:p>
        </p:txBody>
      </p:sp>
    </p:spTree>
    <p:extLst>
      <p:ext uri="{BB962C8B-B14F-4D97-AF65-F5344CB8AC3E}">
        <p14:creationId xmlns:p14="http://schemas.microsoft.com/office/powerpoint/2010/main" val="8899813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95</a:t>
            </a:fld>
            <a:endParaRPr lang="en-GB"/>
          </a:p>
        </p:txBody>
      </p:sp>
    </p:spTree>
    <p:extLst>
      <p:ext uri="{BB962C8B-B14F-4D97-AF65-F5344CB8AC3E}">
        <p14:creationId xmlns:p14="http://schemas.microsoft.com/office/powerpoint/2010/main" val="18984190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96</a:t>
            </a:fld>
            <a:endParaRPr lang="en-GB"/>
          </a:p>
        </p:txBody>
      </p:sp>
    </p:spTree>
    <p:extLst>
      <p:ext uri="{BB962C8B-B14F-4D97-AF65-F5344CB8AC3E}">
        <p14:creationId xmlns:p14="http://schemas.microsoft.com/office/powerpoint/2010/main" val="31230504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97</a:t>
            </a:fld>
            <a:endParaRPr lang="en-GB"/>
          </a:p>
        </p:txBody>
      </p:sp>
    </p:spTree>
    <p:extLst>
      <p:ext uri="{BB962C8B-B14F-4D97-AF65-F5344CB8AC3E}">
        <p14:creationId xmlns:p14="http://schemas.microsoft.com/office/powerpoint/2010/main" val="31063763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7246825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AF44-741C-0B57-2586-25444AB74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4FA77-5FC2-93F7-4521-B4DE3EE0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B4EA0-AB6D-A1C2-8A30-DC4C226FA939}"/>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A282D99-A08F-5BEA-4BEB-4E76FFE0EDD4}"/>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063546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72CD-9620-F9B7-AB84-DDDF144DA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DDAF9-0A62-89E8-4F38-CB8109ECF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D8431-8C64-3E56-F93B-FA2B6C0B8FF6}"/>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4DD3023F-1B13-A287-EFD8-E6D789A4F0C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342765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EAA6-EDC9-5AAB-D54D-A6D3ABB32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C6C95-4C7A-B711-5266-EEF069BBE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D07D0-80AF-5D6D-3CCA-3543708B94C7}"/>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8040F328-14A5-A06A-4B6C-679ABDB23DC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902818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53E13-E4F8-6CAC-7760-6949E55E0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0CC79-B3AD-FA97-8853-B39971648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D0B1E-5B03-215C-D0A0-937A8BA39EE8}"/>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649D57E3-67DB-832C-590A-4CA8366D552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635871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1434-A1BA-5833-C0B3-3585426D3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B955D-A6F4-D56A-189E-AB349EB1E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DF702-C0C8-C6FA-420B-5968475E3F1F}"/>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15FBAE23-818D-7B05-CC67-89E9E58C140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9887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a:p>
            <a:endParaRPr lang="en-US" dirty="0"/>
          </a:p>
          <a:p>
            <a:r>
              <a:rPr lang="en-US" dirty="0"/>
              <a:t>We look at it and say it cannot be Jesus because we have preconceived notions. </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CE51-A4D4-9D13-AFBE-3A3FD4599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66932-53DB-9237-4B9D-F81ED7E0A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BABC6-53FD-1C24-DF6B-F00F319EE2D8}"/>
              </a:ext>
            </a:extLst>
          </p:cNvPr>
          <p:cNvSpPr>
            <a:spLocks noGrp="1"/>
          </p:cNvSpPr>
          <p:nvPr>
            <p:ph type="body" idx="1"/>
          </p:nvPr>
        </p:nvSpPr>
        <p:spPr/>
        <p:txBody>
          <a:bodyPr/>
          <a:lstStyle/>
          <a:p>
            <a:r>
              <a:rPr lang="en-US"/>
              <a:t>Who is "They"? Are they the new believers in verses 30-32, or are they the unbelievers to whom Jesus is speaking throughout the chapter?</a:t>
            </a:r>
          </a:p>
          <a:p>
            <a:endParaRPr lang="en-US"/>
          </a:p>
          <a:p>
            <a:r>
              <a:rPr lang="en-US"/>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a:t>
            </a:r>
          </a:p>
          <a:p>
            <a:endParaRPr lang="en-US"/>
          </a:p>
          <a:p>
            <a:r>
              <a:rPr lang="en-US"/>
              <a:t>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a:t>
            </a:r>
          </a:p>
          <a:p>
            <a:endParaRPr lang="en-US"/>
          </a:p>
          <a:p>
            <a:r>
              <a:rPr lang="en-US"/>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 This proves that the “they” of v. 33 cannot refer to the believers in v. 31 who have never spoken in the preceding context and must refer to the Pharisees who have (see vv. 13, 14, 19, 22, 25, 33).1244</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a:t>____________</a:t>
            </a:r>
          </a:p>
          <a:p>
            <a:r>
              <a:rPr kumimoji="1" lang="en-US" sz="1200" i="0" kern="1200">
                <a:solidFill>
                  <a:schemeClr val="tx1"/>
                </a:solidFill>
                <a:effectLst/>
                <a:latin typeface="Arial" charset="0"/>
                <a:ea typeface="ＭＳ Ｐゴシック" charset="-128"/>
                <a:cs typeface="ＭＳ Ｐゴシック" charset="-128"/>
              </a:rPr>
              <a:t>1240 See Charles C. Bing, "The Condition for Salvation in John's Gospel," </a:t>
            </a:r>
            <a:r>
              <a:rPr kumimoji="1" lang="en-US" sz="1200" i="1" kern="1200">
                <a:solidFill>
                  <a:schemeClr val="tx1"/>
                </a:solidFill>
                <a:effectLst/>
                <a:latin typeface="Arial" charset="0"/>
                <a:ea typeface="ＭＳ Ｐゴシック" charset="-128"/>
                <a:cs typeface="ＭＳ Ｐゴシック" charset="-128"/>
              </a:rPr>
              <a:t>JOTGES</a:t>
            </a:r>
            <a:r>
              <a:rPr kumimoji="1" lang="en-US" sz="1200" i="0" kern="1200">
                <a:solidFill>
                  <a:schemeClr val="tx1"/>
                </a:solidFill>
                <a:effectLst/>
                <a:latin typeface="Arial" charset="0"/>
                <a:ea typeface="ＭＳ Ｐゴシック" charset="-128"/>
                <a:cs typeface="ＭＳ Ｐゴシック" charset="-128"/>
              </a:rPr>
              <a:t> 9, no. 1 (Spring 1996): 36.</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1241 Ibid.</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1242 Schreiner and Caneday, </a:t>
            </a:r>
            <a:r>
              <a:rPr kumimoji="1" lang="en-US" sz="1200" i="1" kern="1200">
                <a:solidFill>
                  <a:schemeClr val="tx1"/>
                </a:solidFill>
                <a:effectLst/>
                <a:latin typeface="Arial" charset="0"/>
                <a:ea typeface="ＭＳ Ｐゴシック" charset="-128"/>
                <a:cs typeface="ＭＳ Ｐゴシック" charset="-128"/>
              </a:rPr>
              <a:t>The Race Set Before Us</a:t>
            </a:r>
            <a:r>
              <a:rPr kumimoji="1" lang="en-US" sz="1200" i="0" kern="1200">
                <a:solidFill>
                  <a:schemeClr val="tx1"/>
                </a:solidFill>
                <a:effectLst/>
                <a:latin typeface="Arial" charset="0"/>
                <a:ea typeface="ＭＳ Ｐゴシック" charset="-128"/>
                <a:cs typeface="ＭＳ Ｐゴシック" charset="-128"/>
              </a:rPr>
              <a:t>, 118.</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1243 Does this violate the principle of the near antecedent? Should the “they” of verse 33 refer to those in verse 31 and not the Pharisees of verses 27-29? Not necessarily. The principle of the near antecedent is only suggestive and not absolute. What might be the nearest antecedent contextually might not be the nearest antecedent in the author’s mind. For example in Acts 4:11 “He” refers to Christ in v. 10, but the near antecedent is “this man” in v. 10.</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1244 John Niemalä, "Free at Last! Liberty in Jesus' Footsteps (John 8:30-32),"(2013). Niemalä’s paper can be downloaded from http://www.mol316.com/pdfs/GES2013FreeAtLast.pdf.</a:t>
            </a:r>
          </a:p>
          <a:p>
            <a:endParaRPr kumimoji="1" lang="en-US" sz="1200" i="0" kern="1200">
              <a:solidFill>
                <a:schemeClr val="tx1"/>
              </a:solidFill>
              <a:effectLst/>
              <a:latin typeface="Arial" charset="0"/>
              <a:ea typeface="ＭＳ Ｐゴシック" charset="-128"/>
              <a:cs typeface="ＭＳ Ｐゴシック" charset="-128"/>
            </a:endParaRPr>
          </a:p>
          <a:p>
            <a:r>
              <a:rPr kumimoji="1" lang="en-US" sz="1200" i="0" kern="1200">
                <a:solidFill>
                  <a:schemeClr val="tx1"/>
                </a:solidFill>
                <a:effectLst/>
                <a:latin typeface="Arial" charset="0"/>
                <a:ea typeface="ＭＳ Ｐゴシック" charset="-128"/>
                <a:cs typeface="ＭＳ Ｐゴシック" charset="-128"/>
              </a:rPr>
              <a:t>1245 Augustine, "Tractates on John," in Nicene and Post-Nicene Fathers ed. Philip Schaff (Oak Harbor, WA: Logos Research Systems, 1997), 7:230.</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a:p>
            <a:r>
              <a:rPr kumimoji="1" lang="en-US" sz="1200" i="0" kern="1200">
                <a:solidFill>
                  <a:schemeClr val="tx1"/>
                </a:solidFill>
                <a:effectLst/>
                <a:latin typeface="Arial" charset="0"/>
                <a:ea typeface="ＭＳ Ｐゴシック" charset="-128"/>
                <a:cs typeface="ＭＳ Ｐゴシック" charset="-128"/>
              </a:rPr>
              <a:t>1246 J. H. Bernard and A. H. McNeile, </a:t>
            </a:r>
            <a:r>
              <a:rPr kumimoji="1" lang="en-US" sz="1200" i="1" kern="1200">
                <a:solidFill>
                  <a:schemeClr val="tx1"/>
                </a:solidFill>
                <a:effectLst/>
                <a:latin typeface="Arial" charset="0"/>
                <a:ea typeface="ＭＳ Ｐゴシック" charset="-128"/>
                <a:cs typeface="ＭＳ Ｐゴシック" charset="-128"/>
              </a:rPr>
              <a:t>A Critical and Exegetical Commentary on the Gospel According to St. John,</a:t>
            </a:r>
            <a:r>
              <a:rPr kumimoji="1" lang="en-US" sz="1200" i="0" kern="1200">
                <a:solidFill>
                  <a:schemeClr val="tx1"/>
                </a:solidFill>
                <a:effectLst/>
                <a:latin typeface="Arial" charset="0"/>
                <a:ea typeface="ＭＳ Ｐゴシック" charset="-128"/>
                <a:cs typeface="ＭＳ Ｐゴシック" charset="-128"/>
              </a:rPr>
              <a:t> 2 vols. (Edinburgh: T. &amp; T. Clark, 1928), 2:306.</a:t>
            </a:r>
            <a:endParaRPr lang="en-US" i="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Joseph C. Dillow, </a:t>
            </a:r>
            <a:r>
              <a:rPr lang="en-US" i="1"/>
              <a:t>Final Destiny</a:t>
            </a:r>
            <a:r>
              <a:rPr lang="en-US" i="0"/>
              <a:t>, 4</a:t>
            </a:r>
            <a:r>
              <a:rPr lang="en-US" i="0" baseline="30000"/>
              <a:t>th</a:t>
            </a:r>
            <a:r>
              <a:rPr lang="en-US" i="0"/>
              <a:t> ed. (Monument, CO; Paniym Group, Inc., 2019), 359-360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9B805023-C6A6-204C-7D5E-37611EF9F748}"/>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34135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8:58</a:t>
            </a:r>
            <a:r>
              <a:rPr lang="en-US" sz="1200" kern="1200">
                <a:solidFill>
                  <a:schemeClr val="tx1"/>
                </a:solidFill>
                <a:effectLst/>
                <a:latin typeface="+mn-lt"/>
                <a:ea typeface="+mn-ea"/>
                <a:cs typeface="+mn-cs"/>
              </a:rPr>
              <a:t>    Jesus answered, “I tell you the truth, before Abraham was even born, I 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 is referring to Exodus 3:14.</a:t>
            </a:r>
          </a:p>
        </p:txBody>
      </p:sp>
      <p:sp>
        <p:nvSpPr>
          <p:cNvPr id="4" name="Slide Number Placeholder 3"/>
          <p:cNvSpPr>
            <a:spLocks noGrp="1"/>
          </p:cNvSpPr>
          <p:nvPr>
            <p:ph type="sldNum" sz="quarter" idx="5"/>
          </p:nvPr>
        </p:nvSpPr>
        <p:spPr/>
        <p:txBody>
          <a:bodyPr/>
          <a:lstStyle/>
          <a:p>
            <a:fld id="{DF78E62C-A091-49C7-B4DF-2F8432CFE4E6}" type="slidenum">
              <a:rPr lang="en-GB" smtClean="0"/>
              <a:t>114</a:t>
            </a:fld>
            <a:endParaRPr lang="en-GB"/>
          </a:p>
        </p:txBody>
      </p:sp>
    </p:spTree>
    <p:extLst>
      <p:ext uri="{BB962C8B-B14F-4D97-AF65-F5344CB8AC3E}">
        <p14:creationId xmlns:p14="http://schemas.microsoft.com/office/powerpoint/2010/main" val="549873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Swindoll, Following Christ…The Man of God, 32]</a:t>
            </a:r>
          </a:p>
          <a:p>
            <a:endParaRPr lang="en-US"/>
          </a:p>
          <a:p>
            <a:r>
              <a:rPr lang="en-US"/>
              <a:t>“Dwight L. Moody, by his own admission, made a mistake on the eighth of October 1871—a mistake he determined never to repeat. He had been preaching in Chicago.  That particular night drew his largest audience yet.  His message was, ‘What will you do then with Jesus who is called the Christ?’</a:t>
            </a:r>
          </a:p>
          <a:p>
            <a:endParaRPr lang="en-US"/>
          </a:p>
          <a:p>
            <a:r>
              <a:rPr lang="en-US"/>
              <a:t>By the end of the service, he was tired.  He concluded his message with a presentation of the gospel and a concluding statement: ‘Now I give you a week to think that over.  And when we come together again, you will have the opportunity to respond.’</a:t>
            </a:r>
          </a:p>
          <a:p>
            <a:endParaRPr lang="en-US"/>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endParaRPr lang="en-US"/>
          </a:p>
          <a:p>
            <a:r>
              <a:rPr lang="en-US"/>
              <a:t>Without a doubt, some who heard Moody’s message had died in the fire.  He reflected remorsefully that he would have given this right arm before he would ever give another week to an audience to think over the message of the gospel.</a:t>
            </a:r>
          </a:p>
          <a:p>
            <a:endParaRPr lang="en-US"/>
          </a:p>
          <a:p>
            <a:r>
              <a:rPr lang="en-US"/>
              <a:t>If you were a victim of a fire like that, would you know with certainty whether you would spend eternity with Christ in heaven?  Not hope or wish or pray that you would go there—but know?”</a:t>
            </a:r>
          </a:p>
          <a:p>
            <a:endParaRPr lang="en-US"/>
          </a:p>
          <a:p>
            <a:r>
              <a:rPr lang="en-US"/>
              <a:t>I can’t guarantee that this is your last chance to trust Christ—but I also can’t assure you that it isn’t.  So why not trust Him today?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49C79B-89E1-3C45-87C3-3DADF31D7C2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12906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123</a:t>
            </a:fld>
            <a:endParaRPr lang="en-GB"/>
          </a:p>
        </p:txBody>
      </p:sp>
    </p:spTree>
    <p:extLst>
      <p:ext uri="{BB962C8B-B14F-4D97-AF65-F5344CB8AC3E}">
        <p14:creationId xmlns:p14="http://schemas.microsoft.com/office/powerpoint/2010/main" val="612866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125</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129</a:t>
            </a:fld>
            <a:endParaRPr lang="en-GB"/>
          </a:p>
        </p:txBody>
      </p:sp>
    </p:spTree>
    <p:extLst>
      <p:ext uri="{BB962C8B-B14F-4D97-AF65-F5344CB8AC3E}">
        <p14:creationId xmlns:p14="http://schemas.microsoft.com/office/powerpoint/2010/main" val="5554716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130</a:t>
            </a:fld>
            <a:endParaRPr lang="en-GB"/>
          </a:p>
        </p:txBody>
      </p:sp>
    </p:spTree>
    <p:extLst>
      <p:ext uri="{BB962C8B-B14F-4D97-AF65-F5344CB8AC3E}">
        <p14:creationId xmlns:p14="http://schemas.microsoft.com/office/powerpoint/2010/main" val="4117375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131</a:t>
            </a:fld>
            <a:endParaRPr lang="en-GB"/>
          </a:p>
        </p:txBody>
      </p:sp>
    </p:spTree>
    <p:extLst>
      <p:ext uri="{BB962C8B-B14F-4D97-AF65-F5344CB8AC3E}">
        <p14:creationId xmlns:p14="http://schemas.microsoft.com/office/powerpoint/2010/main" val="26489036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132</a:t>
            </a:fld>
            <a:endParaRPr lang="en-GB"/>
          </a:p>
        </p:txBody>
      </p:sp>
    </p:spTree>
    <p:extLst>
      <p:ext uri="{BB962C8B-B14F-4D97-AF65-F5344CB8AC3E}">
        <p14:creationId xmlns:p14="http://schemas.microsoft.com/office/powerpoint/2010/main" val="286731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People today also wonder why defects like these come—is it bad karma?</a:t>
            </a:r>
            <a:r>
              <a:rPr lang="en-US">
                <a:effectLst/>
              </a:rPr>
              <a:t> </a:t>
            </a:r>
          </a:p>
          <a:p>
            <a:endParaRPr lang="en-US">
              <a:effectLst/>
            </a:endParaRPr>
          </a:p>
          <a:p>
            <a:r>
              <a:rPr lang="en-US"/>
              <a:t>The assumption at that time was that someone was at fault: either the man or his parents.</a:t>
            </a:r>
          </a:p>
        </p:txBody>
      </p:sp>
      <p:sp>
        <p:nvSpPr>
          <p:cNvPr id="4" name="Slide Number Placeholder 3"/>
          <p:cNvSpPr>
            <a:spLocks noGrp="1"/>
          </p:cNvSpPr>
          <p:nvPr>
            <p:ph type="sldNum" sz="quarter" idx="5"/>
          </p:nvPr>
        </p:nvSpPr>
        <p:spPr/>
        <p:txBody>
          <a:bodyPr/>
          <a:lstStyle/>
          <a:p>
            <a:fld id="{DF78E62C-A091-49C7-B4DF-2F8432CFE4E6}" type="slidenum">
              <a:rPr lang="en-GB" smtClean="0"/>
              <a:t>133</a:t>
            </a:fld>
            <a:endParaRPr lang="en-GB"/>
          </a:p>
        </p:txBody>
      </p:sp>
    </p:spTree>
    <p:extLst>
      <p:ext uri="{BB962C8B-B14F-4D97-AF65-F5344CB8AC3E}">
        <p14:creationId xmlns:p14="http://schemas.microsoft.com/office/powerpoint/2010/main" val="7093265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second commandment in Exodus 20:4-5 reads…</a:t>
            </a:r>
          </a:p>
          <a:p>
            <a:endParaRPr lang="en-US"/>
          </a:p>
          <a:p>
            <a:r>
              <a:rPr lang="en-US"/>
              <a:t>• The Bible Knowledge Commentary adds, “The disciples faced a theological problem. Believing that sin directly caused all suffering, how could a person be born with a handicap?  Therefore either this man . . . sinned in his mother’s womb (Ezek. 18:4) or his parents sinned (Ex. 20:5).”</a:t>
            </a:r>
          </a:p>
          <a:p>
            <a:endParaRPr lang="en-US"/>
          </a:p>
          <a:p>
            <a:r>
              <a:rPr lang="en-US"/>
              <a:t>—John F. Walvoord, Roy B. Zuck and Dallas Theological Seminary, The Bible Knowledge Commentary: An Exposition of the Scriptures (Wheaton, IL: Victor Books, 1983-c1985), 2:307.</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134</a:t>
            </a:fld>
            <a:endParaRPr lang="en-GB"/>
          </a:p>
        </p:txBody>
      </p:sp>
    </p:spTree>
    <p:extLst>
      <p:ext uri="{BB962C8B-B14F-4D97-AF65-F5344CB8AC3E}">
        <p14:creationId xmlns:p14="http://schemas.microsoft.com/office/powerpoint/2010/main" val="14644645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135</a:t>
            </a:fld>
            <a:endParaRPr lang="en-GB"/>
          </a:p>
        </p:txBody>
      </p:sp>
    </p:spTree>
    <p:extLst>
      <p:ext uri="{BB962C8B-B14F-4D97-AF65-F5344CB8AC3E}">
        <p14:creationId xmlns:p14="http://schemas.microsoft.com/office/powerpoint/2010/main" val="21233140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142</a:t>
            </a:fld>
            <a:endParaRPr lang="en-GB"/>
          </a:p>
        </p:txBody>
      </p:sp>
    </p:spTree>
    <p:extLst>
      <p:ext uri="{BB962C8B-B14F-4D97-AF65-F5344CB8AC3E}">
        <p14:creationId xmlns:p14="http://schemas.microsoft.com/office/powerpoint/2010/main" val="32443735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9:8</a:t>
            </a:r>
            <a:r>
              <a:rPr lang="en-US" sz="1200" kern="1200">
                <a:solidFill>
                  <a:schemeClr val="tx1"/>
                </a:solidFill>
                <a:effectLst/>
                <a:latin typeface="+mn-lt"/>
                <a:ea typeface="+mn-ea"/>
                <a:cs typeface="+mn-cs"/>
              </a:rPr>
              <a:t>    His neighbors and others who knew him as a blind beggar asked each other, “Isn’t this the man who used to sit and beg?”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Some said he was, and others said, “No, he just looks like him!”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But the beggar kept saying, “Yes, I am the same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9:10</a:t>
            </a:r>
            <a:r>
              <a:rPr lang="en-US" sz="1200" kern="1200">
                <a:solidFill>
                  <a:schemeClr val="tx1"/>
                </a:solidFill>
                <a:effectLst/>
                <a:latin typeface="+mn-lt"/>
                <a:ea typeface="+mn-ea"/>
                <a:cs typeface="+mn-cs"/>
              </a:rPr>
              <a:t>    They asked, “Who healed you? What happened?”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9:11</a:t>
            </a:r>
            <a:r>
              <a:rPr lang="en-US" sz="1200" kern="1200">
                <a:solidFill>
                  <a:schemeClr val="tx1"/>
                </a:solidFill>
                <a:effectLst/>
                <a:latin typeface="+mn-lt"/>
                <a:ea typeface="+mn-ea"/>
                <a:cs typeface="+mn-cs"/>
              </a:rPr>
              <a:t>    He told them, “The man they call Jesus made mud and spread it over my eyes and told me, ‘Go to the pool of Siloam and wash yourself.’ So I went and washed, and now I can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9:12</a:t>
            </a:r>
            <a:r>
              <a:rPr lang="en-US" sz="1200" kern="1200">
                <a:solidFill>
                  <a:schemeClr val="tx1"/>
                </a:solidFill>
                <a:effectLst/>
                <a:latin typeface="+mn-lt"/>
                <a:ea typeface="+mn-ea"/>
                <a:cs typeface="+mn-cs"/>
              </a:rPr>
              <a:t>    “Where is he now?” they asked.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don’t know,” he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9:13</a:t>
            </a:r>
            <a:r>
              <a:rPr lang="en-US" sz="1200" kern="1200">
                <a:solidFill>
                  <a:schemeClr val="tx1"/>
                </a:solidFill>
                <a:effectLst/>
                <a:latin typeface="+mn-lt"/>
                <a:ea typeface="+mn-ea"/>
                <a:cs typeface="+mn-cs"/>
              </a:rPr>
              <a:t>    Then they took the man who had been blind to the Pharisees,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because it was on the Sabbath that Jesus had made the mud and healed him.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Pharisees asked the man all about it. So he told them, “He put the mud over my eyes, and when I washed it away, I could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9:16</a:t>
            </a:r>
            <a:r>
              <a:rPr lang="en-US" sz="1200" kern="1200">
                <a:solidFill>
                  <a:schemeClr val="tx1"/>
                </a:solidFill>
                <a:effectLst/>
                <a:latin typeface="+mn-lt"/>
                <a:ea typeface="+mn-ea"/>
                <a:cs typeface="+mn-cs"/>
              </a:rPr>
              <a:t>    Some of the Pharisees said, “This man Jesus is not from God, for he is working on the Sabbath.” Others said, “But how could an ordinary sinner do such miraculous signs?” So there was a deep division of opinion among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9:17</a:t>
            </a:r>
            <a:r>
              <a:rPr lang="en-US" sz="1200" kern="1200">
                <a:solidFill>
                  <a:schemeClr val="tx1"/>
                </a:solidFill>
                <a:effectLst/>
                <a:latin typeface="+mn-lt"/>
                <a:ea typeface="+mn-ea"/>
                <a:cs typeface="+mn-cs"/>
              </a:rPr>
              <a:t>    Then the Pharisees again questioned the man who had been blind and demanded, “What’s your opinion about this man who healed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man replied, “I think he must be a prophet.”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9:18</a:t>
            </a:r>
            <a:r>
              <a:rPr lang="en-US" sz="1200" kern="1200">
                <a:solidFill>
                  <a:schemeClr val="tx1"/>
                </a:solidFill>
                <a:effectLst/>
                <a:latin typeface="+mn-lt"/>
                <a:ea typeface="+mn-ea"/>
                <a:cs typeface="+mn-cs"/>
              </a:rPr>
              <a:t>    The Jewish leaders still refused to believe the man had been blind and could now see, so they called in his parents.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They asked them, “Is this your son? Was he born blind? If so, how can he now see?”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9:20</a:t>
            </a:r>
            <a:r>
              <a:rPr lang="en-US" sz="1200" kern="1200">
                <a:solidFill>
                  <a:schemeClr val="tx1"/>
                </a:solidFill>
                <a:effectLst/>
                <a:latin typeface="+mn-lt"/>
                <a:ea typeface="+mn-ea"/>
                <a:cs typeface="+mn-cs"/>
              </a:rPr>
              <a:t>    His parents replied, “We know this is our son and that he was born blind,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we don’t know how he can see or who healed him. Ask him. He is old enough to speak for himself.”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His parents said this because they were afraid of the Jewish leaders, who had announced that anyone saying Jesus was the Messiah would be expelled from the synagogue.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That’s why they said, “He is old enough. Ask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9:24</a:t>
            </a:r>
            <a:r>
              <a:rPr lang="en-US" sz="1200" kern="1200">
                <a:solidFill>
                  <a:schemeClr val="tx1"/>
                </a:solidFill>
                <a:effectLst/>
                <a:latin typeface="+mn-lt"/>
                <a:ea typeface="+mn-ea"/>
                <a:cs typeface="+mn-cs"/>
              </a:rPr>
              <a:t>    So for the second time they called in the man who had been blind and told him, “God should get the glory for this, because we know this man Jesus is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9:25</a:t>
            </a:r>
            <a:r>
              <a:rPr lang="en-US" sz="1200" kern="1200">
                <a:solidFill>
                  <a:schemeClr val="tx1"/>
                </a:solidFill>
                <a:effectLst/>
                <a:latin typeface="+mn-lt"/>
                <a:ea typeface="+mn-ea"/>
                <a:cs typeface="+mn-cs"/>
              </a:rPr>
              <a:t>    “I don’t know whether he is a sinner,” the man replied. “But I know this: I was blind, and now I can see!”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9:26</a:t>
            </a:r>
            <a:r>
              <a:rPr lang="en-US" sz="1200" kern="1200">
                <a:solidFill>
                  <a:schemeClr val="tx1"/>
                </a:solidFill>
                <a:effectLst/>
                <a:latin typeface="+mn-lt"/>
                <a:ea typeface="+mn-ea"/>
                <a:cs typeface="+mn-cs"/>
              </a:rPr>
              <a:t>    “But what did he do?” they asked. “How did he heal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9:27</a:t>
            </a:r>
            <a:r>
              <a:rPr lang="en-US" sz="1200" kern="1200">
                <a:solidFill>
                  <a:schemeClr val="tx1"/>
                </a:solidFill>
                <a:effectLst/>
                <a:latin typeface="+mn-lt"/>
                <a:ea typeface="+mn-ea"/>
                <a:cs typeface="+mn-cs"/>
              </a:rPr>
              <a:t>    “Look!” the man exclaimed. “I told you once. Didn’t you listen? Why do you want to hear it again? Do you want to become his disciples, too?”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9:28</a:t>
            </a:r>
            <a:r>
              <a:rPr lang="en-US" sz="1200" kern="1200">
                <a:solidFill>
                  <a:schemeClr val="tx1"/>
                </a:solidFill>
                <a:effectLst/>
                <a:latin typeface="+mn-lt"/>
                <a:ea typeface="+mn-ea"/>
                <a:cs typeface="+mn-cs"/>
              </a:rPr>
              <a:t>    Then they cursed him and said, “You are his disciple, but we are disciples of Moses!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We know God spoke to Moses, but we don’t even know where this man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9:30</a:t>
            </a:r>
            <a:r>
              <a:rPr lang="en-US" sz="1200" kern="1200">
                <a:solidFill>
                  <a:schemeClr val="tx1"/>
                </a:solidFill>
                <a:effectLst/>
                <a:latin typeface="+mn-lt"/>
                <a:ea typeface="+mn-ea"/>
                <a:cs typeface="+mn-cs"/>
              </a:rPr>
              <a:t>    “Why, that’s very strange!” the man replied. “He healed my eyes, and yet you don’t know where he comes from?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We know that God doesn’t listen to sinners, but he is ready to hear those who worship him and do his will.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Ever since the world began, no one has been able to open the eyes of someone born blind.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If this man were not from God, he couldn’t have done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9:34</a:t>
            </a:r>
            <a:r>
              <a:rPr lang="en-US" sz="1200" kern="1200">
                <a:solidFill>
                  <a:schemeClr val="tx1"/>
                </a:solidFill>
                <a:effectLst/>
                <a:latin typeface="+mn-lt"/>
                <a:ea typeface="+mn-ea"/>
                <a:cs typeface="+mn-cs"/>
              </a:rPr>
              <a:t>    “You were born a total sinner!” they answered. “Are you trying to teach us?” And they threw him out of the synagogue. </a:t>
            </a:r>
          </a:p>
        </p:txBody>
      </p:sp>
      <p:sp>
        <p:nvSpPr>
          <p:cNvPr id="4" name="Slide Number Placeholder 3"/>
          <p:cNvSpPr>
            <a:spLocks noGrp="1"/>
          </p:cNvSpPr>
          <p:nvPr>
            <p:ph type="sldNum" sz="quarter" idx="5"/>
          </p:nvPr>
        </p:nvSpPr>
        <p:spPr/>
        <p:txBody>
          <a:bodyPr/>
          <a:lstStyle/>
          <a:p>
            <a:fld id="{DF78E62C-A091-49C7-B4DF-2F8432CFE4E6}" type="slidenum">
              <a:rPr lang="en-GB" smtClean="0"/>
              <a:t>143</a:t>
            </a:fld>
            <a:endParaRPr lang="en-GB"/>
          </a:p>
        </p:txBody>
      </p:sp>
    </p:spTree>
    <p:extLst>
      <p:ext uri="{BB962C8B-B14F-4D97-AF65-F5344CB8AC3E}">
        <p14:creationId xmlns:p14="http://schemas.microsoft.com/office/powerpoint/2010/main" val="2405229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152</a:t>
            </a:fld>
            <a:endParaRPr lang="en-GB"/>
          </a:p>
        </p:txBody>
      </p:sp>
    </p:spTree>
    <p:extLst>
      <p:ext uri="{BB962C8B-B14F-4D97-AF65-F5344CB8AC3E}">
        <p14:creationId xmlns:p14="http://schemas.microsoft.com/office/powerpoint/2010/main" val="322811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4/14/26</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4/14/26</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4/14/26</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4/14/26</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4/14/26</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4/14/26</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4/14/26</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4/14/26</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4/14/26</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4/14/26</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4/14/26</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4/14/26</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4/14/26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4/14/26</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4/14/26</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4/14/26</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14/04/2026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4/14/26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4/14/26</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4/14/26</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14/04/2026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2978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33788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29746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68410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50256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83123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1537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619278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80247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3251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28394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8765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963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047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3616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42494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5014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1003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23787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700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42964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4/14/26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206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4/14/26</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6132191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2480193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6811048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69252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616234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90363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7512365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178814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2960309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4987792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58739828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7891353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4658008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71929553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8759596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22310795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0034377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3646968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58118814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295205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48259522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41062353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3392742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6695817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422616434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40405970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3036885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1631969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299824879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5714690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400133699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8161906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2118580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794321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20001274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9668080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857075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09485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184281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987512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669708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7734089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064069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8512675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794560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1229263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449FA8A1-0824-C8FE-115F-5EAFD7249FDB}"/>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3" name="Rectangle 6">
            <a:extLst>
              <a:ext uri="{FF2B5EF4-FFF2-40B4-BE49-F238E27FC236}">
                <a16:creationId xmlns:a16="http://schemas.microsoft.com/office/drawing/2014/main" id="{0186FAC0-6128-8AD4-89EA-5BFA90E1B604}"/>
              </a:ext>
            </a:extLst>
          </p:cNvPr>
          <p:cNvSpPr>
            <a:spLocks noGrp="1" noChangeArrowheads="1"/>
          </p:cNvSpPr>
          <p:nvPr>
            <p:ph type="dt" sz="quarter" idx="10"/>
          </p:nvPr>
        </p:nvSpPr>
        <p:spPr/>
        <p:txBody>
          <a:bodyPr/>
          <a:lstStyle>
            <a:lvl1pPr>
              <a:defRPr smtClean="0"/>
            </a:lvl1pPr>
          </a:lstStyle>
          <a:p>
            <a:pPr>
              <a:defRPr/>
            </a:pPr>
            <a:fld id="{BD3D1B95-10E1-7341-97D1-BDB73EAAD296}" type="datetime1">
              <a:rPr lang="en-US" altLang="en-US"/>
              <a:pPr>
                <a:defRPr/>
              </a:pPr>
              <a:t>4/14/26</a:t>
            </a:fld>
            <a:endParaRPr lang="en-US" altLang="en-US"/>
          </a:p>
        </p:txBody>
      </p:sp>
      <p:sp>
        <p:nvSpPr>
          <p:cNvPr id="4" name="Rectangle 7">
            <a:extLst>
              <a:ext uri="{FF2B5EF4-FFF2-40B4-BE49-F238E27FC236}">
                <a16:creationId xmlns:a16="http://schemas.microsoft.com/office/drawing/2014/main" id="{A9F109EE-4766-712A-B80A-2F7BFAD12E10}"/>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217B4AA3-48E1-43AD-137C-D0894DF9A6AE}"/>
              </a:ext>
            </a:extLst>
          </p:cNvPr>
          <p:cNvSpPr>
            <a:spLocks noGrp="1" noChangeArrowheads="1"/>
          </p:cNvSpPr>
          <p:nvPr>
            <p:ph type="sldNum" sz="quarter" idx="12"/>
          </p:nvPr>
        </p:nvSpPr>
        <p:spPr/>
        <p:txBody>
          <a:bodyPr/>
          <a:lstStyle>
            <a:lvl1pPr>
              <a:defRPr smtClean="0"/>
            </a:lvl1pPr>
          </a:lstStyle>
          <a:p>
            <a:pPr>
              <a:defRPr/>
            </a:pPr>
            <a:fld id="{564C99AA-44D8-8E48-B722-F4D543312D4F}" type="slidenum">
              <a:rPr lang="en-US" altLang="en-US"/>
              <a:pPr>
                <a:defRPr/>
              </a:pPr>
              <a:t>‹#›</a:t>
            </a:fld>
            <a:endParaRPr lang="en-US" altLang="en-US"/>
          </a:p>
        </p:txBody>
      </p:sp>
    </p:spTree>
    <p:extLst>
      <p:ext uri="{BB962C8B-B14F-4D97-AF65-F5344CB8AC3E}">
        <p14:creationId xmlns:p14="http://schemas.microsoft.com/office/powerpoint/2010/main" val="3917544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B3289D6-354A-B263-2313-797C36037A87}"/>
              </a:ext>
            </a:extLst>
          </p:cNvPr>
          <p:cNvSpPr>
            <a:spLocks noGrp="1" noChangeArrowheads="1"/>
          </p:cNvSpPr>
          <p:nvPr>
            <p:ph type="dt" sz="half" idx="10"/>
          </p:nvPr>
        </p:nvSpPr>
        <p:spPr>
          <a:ln/>
        </p:spPr>
        <p:txBody>
          <a:bodyPr/>
          <a:lstStyle>
            <a:lvl1pPr>
              <a:defRPr/>
            </a:lvl1pPr>
          </a:lstStyle>
          <a:p>
            <a:pPr>
              <a:defRPr/>
            </a:pPr>
            <a:fld id="{D119B7A3-6441-8345-B83F-4A09CABAABD6}"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AD7F76D-F827-7A32-12CA-119406DE9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9CC58BD-7A49-44AC-6034-E4602AA978AC}"/>
              </a:ext>
            </a:extLst>
          </p:cNvPr>
          <p:cNvSpPr>
            <a:spLocks noGrp="1" noChangeArrowheads="1"/>
          </p:cNvSpPr>
          <p:nvPr>
            <p:ph type="sldNum" sz="quarter" idx="12"/>
          </p:nvPr>
        </p:nvSpPr>
        <p:spPr>
          <a:ln/>
        </p:spPr>
        <p:txBody>
          <a:bodyPr/>
          <a:lstStyle>
            <a:lvl1pPr>
              <a:defRPr/>
            </a:lvl1pPr>
          </a:lstStyle>
          <a:p>
            <a:pPr>
              <a:defRPr/>
            </a:pPr>
            <a:fld id="{7D1781A7-4882-694E-B5B8-64A581AF16EA}" type="slidenum">
              <a:rPr lang="en-US" altLang="en-US"/>
              <a:pPr>
                <a:defRPr/>
              </a:pPr>
              <a:t>‹#›</a:t>
            </a:fld>
            <a:endParaRPr lang="en-US" altLang="en-US"/>
          </a:p>
        </p:txBody>
      </p:sp>
    </p:spTree>
    <p:extLst>
      <p:ext uri="{BB962C8B-B14F-4D97-AF65-F5344CB8AC3E}">
        <p14:creationId xmlns:p14="http://schemas.microsoft.com/office/powerpoint/2010/main" val="52901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E20B4549-08CE-A6D2-0044-1811979919D8}"/>
              </a:ext>
            </a:extLst>
          </p:cNvPr>
          <p:cNvSpPr>
            <a:spLocks noGrp="1" noChangeArrowheads="1"/>
          </p:cNvSpPr>
          <p:nvPr>
            <p:ph type="dt" sz="half" idx="10"/>
          </p:nvPr>
        </p:nvSpPr>
        <p:spPr>
          <a:ln/>
        </p:spPr>
        <p:txBody>
          <a:bodyPr/>
          <a:lstStyle>
            <a:lvl1pPr>
              <a:defRPr/>
            </a:lvl1pPr>
          </a:lstStyle>
          <a:p>
            <a:pPr>
              <a:defRPr/>
            </a:pPr>
            <a:fld id="{9CD187EE-AC8E-E848-AAE0-59D014D64374}"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7F4E297-D1B8-6AEB-2DB0-7322E2B2B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08CE638-275C-48C0-F986-18666DDBD3D6}"/>
              </a:ext>
            </a:extLst>
          </p:cNvPr>
          <p:cNvSpPr>
            <a:spLocks noGrp="1" noChangeArrowheads="1"/>
          </p:cNvSpPr>
          <p:nvPr>
            <p:ph type="sldNum" sz="quarter" idx="12"/>
          </p:nvPr>
        </p:nvSpPr>
        <p:spPr>
          <a:ln/>
        </p:spPr>
        <p:txBody>
          <a:bodyPr/>
          <a:lstStyle>
            <a:lvl1pPr>
              <a:defRPr/>
            </a:lvl1pPr>
          </a:lstStyle>
          <a:p>
            <a:pPr>
              <a:defRPr/>
            </a:pPr>
            <a:fld id="{22499446-214F-184C-974F-E69BBBD159F4}" type="slidenum">
              <a:rPr lang="en-US" altLang="en-US"/>
              <a:pPr>
                <a:defRPr/>
              </a:pPr>
              <a:t>‹#›</a:t>
            </a:fld>
            <a:endParaRPr lang="en-US" altLang="en-US"/>
          </a:p>
        </p:txBody>
      </p:sp>
    </p:spTree>
    <p:extLst>
      <p:ext uri="{BB962C8B-B14F-4D97-AF65-F5344CB8AC3E}">
        <p14:creationId xmlns:p14="http://schemas.microsoft.com/office/powerpoint/2010/main" val="19131419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148F12D-A4CA-E53D-E00C-20F8FB6812B7}"/>
              </a:ext>
            </a:extLst>
          </p:cNvPr>
          <p:cNvSpPr>
            <a:spLocks noGrp="1" noChangeArrowheads="1"/>
          </p:cNvSpPr>
          <p:nvPr>
            <p:ph type="dt" sz="half" idx="10"/>
          </p:nvPr>
        </p:nvSpPr>
        <p:spPr>
          <a:ln/>
        </p:spPr>
        <p:txBody>
          <a:bodyPr/>
          <a:lstStyle>
            <a:lvl1pPr>
              <a:defRPr/>
            </a:lvl1pPr>
          </a:lstStyle>
          <a:p>
            <a:pPr>
              <a:defRPr/>
            </a:pPr>
            <a:fld id="{CDE61DD3-13DD-2943-9D56-010671394C83}" type="datetime1">
              <a:rPr lang="en-US" altLang="en-US"/>
              <a:pPr>
                <a:defRPr/>
              </a:pPr>
              <a:t>4/14/26</a:t>
            </a:fld>
            <a:endParaRPr lang="en-US" altLang="en-US"/>
          </a:p>
        </p:txBody>
      </p:sp>
      <p:sp>
        <p:nvSpPr>
          <p:cNvPr id="6" name="Rectangle 6">
            <a:extLst>
              <a:ext uri="{FF2B5EF4-FFF2-40B4-BE49-F238E27FC236}">
                <a16:creationId xmlns:a16="http://schemas.microsoft.com/office/drawing/2014/main" id="{ED5447F1-B0A9-87CD-12DE-FB37F1E21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BAE866B-C876-2337-F0BC-7284F54673BC}"/>
              </a:ext>
            </a:extLst>
          </p:cNvPr>
          <p:cNvSpPr>
            <a:spLocks noGrp="1" noChangeArrowheads="1"/>
          </p:cNvSpPr>
          <p:nvPr>
            <p:ph type="sldNum" sz="quarter" idx="12"/>
          </p:nvPr>
        </p:nvSpPr>
        <p:spPr>
          <a:ln/>
        </p:spPr>
        <p:txBody>
          <a:bodyPr/>
          <a:lstStyle>
            <a:lvl1pPr>
              <a:defRPr/>
            </a:lvl1pPr>
          </a:lstStyle>
          <a:p>
            <a:pPr>
              <a:defRPr/>
            </a:pPr>
            <a:fld id="{D4AC6EF6-CD58-194B-9C2E-FFC23563CBC1}" type="slidenum">
              <a:rPr lang="en-US" altLang="en-US"/>
              <a:pPr>
                <a:defRPr/>
              </a:pPr>
              <a:t>‹#›</a:t>
            </a:fld>
            <a:endParaRPr lang="en-US" altLang="en-US"/>
          </a:p>
        </p:txBody>
      </p:sp>
    </p:spTree>
    <p:extLst>
      <p:ext uri="{BB962C8B-B14F-4D97-AF65-F5344CB8AC3E}">
        <p14:creationId xmlns:p14="http://schemas.microsoft.com/office/powerpoint/2010/main" val="27295133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79E7974-6E04-4ACA-2406-F54770203251}"/>
              </a:ext>
            </a:extLst>
          </p:cNvPr>
          <p:cNvSpPr>
            <a:spLocks noGrp="1" noChangeArrowheads="1"/>
          </p:cNvSpPr>
          <p:nvPr>
            <p:ph type="dt" sz="half" idx="10"/>
          </p:nvPr>
        </p:nvSpPr>
        <p:spPr>
          <a:ln/>
        </p:spPr>
        <p:txBody>
          <a:bodyPr/>
          <a:lstStyle>
            <a:lvl1pPr>
              <a:defRPr/>
            </a:lvl1pPr>
          </a:lstStyle>
          <a:p>
            <a:pPr>
              <a:defRPr/>
            </a:pPr>
            <a:fld id="{2B8FF416-9342-E243-B61A-1DF329905886}" type="datetime1">
              <a:rPr lang="en-US" altLang="en-US"/>
              <a:pPr>
                <a:defRPr/>
              </a:pPr>
              <a:t>4/14/26</a:t>
            </a:fld>
            <a:endParaRPr lang="en-US" altLang="en-US"/>
          </a:p>
        </p:txBody>
      </p:sp>
      <p:sp>
        <p:nvSpPr>
          <p:cNvPr id="8" name="Rectangle 6">
            <a:extLst>
              <a:ext uri="{FF2B5EF4-FFF2-40B4-BE49-F238E27FC236}">
                <a16:creationId xmlns:a16="http://schemas.microsoft.com/office/drawing/2014/main" id="{541657DD-6559-F5C0-0627-CAA6D07F72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ECB36496-F695-0E97-B7F4-39FFBA26D97D}"/>
              </a:ext>
            </a:extLst>
          </p:cNvPr>
          <p:cNvSpPr>
            <a:spLocks noGrp="1" noChangeArrowheads="1"/>
          </p:cNvSpPr>
          <p:nvPr>
            <p:ph type="sldNum" sz="quarter" idx="12"/>
          </p:nvPr>
        </p:nvSpPr>
        <p:spPr>
          <a:ln/>
        </p:spPr>
        <p:txBody>
          <a:bodyPr/>
          <a:lstStyle>
            <a:lvl1pPr>
              <a:defRPr/>
            </a:lvl1pPr>
          </a:lstStyle>
          <a:p>
            <a:pPr>
              <a:defRPr/>
            </a:pPr>
            <a:fld id="{FA57478A-3854-A34B-9BBB-C8EFD8A80E06}" type="slidenum">
              <a:rPr lang="en-US" altLang="en-US"/>
              <a:pPr>
                <a:defRPr/>
              </a:pPr>
              <a:t>‹#›</a:t>
            </a:fld>
            <a:endParaRPr lang="en-US" altLang="en-US"/>
          </a:p>
        </p:txBody>
      </p:sp>
    </p:spTree>
    <p:extLst>
      <p:ext uri="{BB962C8B-B14F-4D97-AF65-F5344CB8AC3E}">
        <p14:creationId xmlns:p14="http://schemas.microsoft.com/office/powerpoint/2010/main" val="8882129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7B75F2C-4428-19F4-11B0-A7D009E9456C}"/>
              </a:ext>
            </a:extLst>
          </p:cNvPr>
          <p:cNvSpPr>
            <a:spLocks noGrp="1" noChangeArrowheads="1"/>
          </p:cNvSpPr>
          <p:nvPr>
            <p:ph type="dt" sz="half" idx="10"/>
          </p:nvPr>
        </p:nvSpPr>
        <p:spPr>
          <a:ln/>
        </p:spPr>
        <p:txBody>
          <a:bodyPr/>
          <a:lstStyle>
            <a:lvl1pPr>
              <a:defRPr/>
            </a:lvl1pPr>
          </a:lstStyle>
          <a:p>
            <a:pPr>
              <a:defRPr/>
            </a:pPr>
            <a:fld id="{A4F4E402-860E-1249-AB5B-24814833A5B2}" type="datetime1">
              <a:rPr lang="en-US" altLang="en-US"/>
              <a:pPr>
                <a:defRPr/>
              </a:pPr>
              <a:t>4/14/26</a:t>
            </a:fld>
            <a:endParaRPr lang="en-US" altLang="en-US"/>
          </a:p>
        </p:txBody>
      </p:sp>
      <p:sp>
        <p:nvSpPr>
          <p:cNvPr id="4" name="Rectangle 6">
            <a:extLst>
              <a:ext uri="{FF2B5EF4-FFF2-40B4-BE49-F238E27FC236}">
                <a16:creationId xmlns:a16="http://schemas.microsoft.com/office/drawing/2014/main" id="{F8E347FB-B2F1-6866-DB5B-D50B7AE86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A6A8DA35-91D0-37A6-C765-B1AFC799384B}"/>
              </a:ext>
            </a:extLst>
          </p:cNvPr>
          <p:cNvSpPr>
            <a:spLocks noGrp="1" noChangeArrowheads="1"/>
          </p:cNvSpPr>
          <p:nvPr>
            <p:ph type="sldNum" sz="quarter" idx="12"/>
          </p:nvPr>
        </p:nvSpPr>
        <p:spPr>
          <a:ln/>
        </p:spPr>
        <p:txBody>
          <a:bodyPr/>
          <a:lstStyle>
            <a:lvl1pPr>
              <a:defRPr/>
            </a:lvl1pPr>
          </a:lstStyle>
          <a:p>
            <a:pPr>
              <a:defRPr/>
            </a:pPr>
            <a:fld id="{080CD559-A684-6F42-B208-49D1F3562D9B}" type="slidenum">
              <a:rPr lang="en-US" altLang="en-US"/>
              <a:pPr>
                <a:defRPr/>
              </a:pPr>
              <a:t>‹#›</a:t>
            </a:fld>
            <a:endParaRPr lang="en-US" altLang="en-US"/>
          </a:p>
        </p:txBody>
      </p:sp>
    </p:spTree>
    <p:extLst>
      <p:ext uri="{BB962C8B-B14F-4D97-AF65-F5344CB8AC3E}">
        <p14:creationId xmlns:p14="http://schemas.microsoft.com/office/powerpoint/2010/main" val="36354298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9FE0BAC-BA1F-ED77-EC25-5EFEBD078A1A}"/>
              </a:ext>
            </a:extLst>
          </p:cNvPr>
          <p:cNvSpPr>
            <a:spLocks noGrp="1" noChangeArrowheads="1"/>
          </p:cNvSpPr>
          <p:nvPr>
            <p:ph type="dt" sz="half" idx="10"/>
          </p:nvPr>
        </p:nvSpPr>
        <p:spPr>
          <a:ln/>
        </p:spPr>
        <p:txBody>
          <a:bodyPr/>
          <a:lstStyle>
            <a:lvl1pPr>
              <a:defRPr/>
            </a:lvl1pPr>
          </a:lstStyle>
          <a:p>
            <a:pPr>
              <a:defRPr/>
            </a:pPr>
            <a:fld id="{04FD6482-B20B-3348-8956-5AF93276220E}" type="datetime1">
              <a:rPr lang="en-US" altLang="en-US"/>
              <a:pPr>
                <a:defRPr/>
              </a:pPr>
              <a:t>4/14/26</a:t>
            </a:fld>
            <a:endParaRPr lang="en-US" altLang="en-US"/>
          </a:p>
        </p:txBody>
      </p:sp>
      <p:sp>
        <p:nvSpPr>
          <p:cNvPr id="3" name="Rectangle 6">
            <a:extLst>
              <a:ext uri="{FF2B5EF4-FFF2-40B4-BE49-F238E27FC236}">
                <a16:creationId xmlns:a16="http://schemas.microsoft.com/office/drawing/2014/main" id="{8F29B2E9-48E7-D9F5-DCC6-FF6C77E7F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99A5C7DE-188C-359E-7192-805EC4C54F48}"/>
              </a:ext>
            </a:extLst>
          </p:cNvPr>
          <p:cNvSpPr>
            <a:spLocks noGrp="1" noChangeArrowheads="1"/>
          </p:cNvSpPr>
          <p:nvPr>
            <p:ph type="sldNum" sz="quarter" idx="12"/>
          </p:nvPr>
        </p:nvSpPr>
        <p:spPr>
          <a:ln/>
        </p:spPr>
        <p:txBody>
          <a:bodyPr/>
          <a:lstStyle>
            <a:lvl1pPr>
              <a:defRPr/>
            </a:lvl1pPr>
          </a:lstStyle>
          <a:p>
            <a:pPr>
              <a:defRPr/>
            </a:pPr>
            <a:fld id="{8607C30F-0BDA-3640-BFDB-0B5C6740E392}" type="slidenum">
              <a:rPr lang="en-US" altLang="en-US"/>
              <a:pPr>
                <a:defRPr/>
              </a:pPr>
              <a:t>‹#›</a:t>
            </a:fld>
            <a:endParaRPr lang="en-US" altLang="en-US"/>
          </a:p>
        </p:txBody>
      </p:sp>
    </p:spTree>
    <p:extLst>
      <p:ext uri="{BB962C8B-B14F-4D97-AF65-F5344CB8AC3E}">
        <p14:creationId xmlns:p14="http://schemas.microsoft.com/office/powerpoint/2010/main" val="255387169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FEC537-5452-0923-786A-27C45C0A36E4}"/>
              </a:ext>
            </a:extLst>
          </p:cNvPr>
          <p:cNvSpPr>
            <a:spLocks noGrp="1" noChangeArrowheads="1"/>
          </p:cNvSpPr>
          <p:nvPr>
            <p:ph type="dt" sz="half" idx="10"/>
          </p:nvPr>
        </p:nvSpPr>
        <p:spPr>
          <a:ln/>
        </p:spPr>
        <p:txBody>
          <a:bodyPr/>
          <a:lstStyle>
            <a:lvl1pPr>
              <a:defRPr/>
            </a:lvl1pPr>
          </a:lstStyle>
          <a:p>
            <a:pPr>
              <a:defRPr/>
            </a:pPr>
            <a:fld id="{51E7B124-2247-3F46-BD5C-4460F86CEEFB}" type="datetime1">
              <a:rPr lang="en-US" altLang="en-US"/>
              <a:pPr>
                <a:defRPr/>
              </a:pPr>
              <a:t>4/14/26</a:t>
            </a:fld>
            <a:endParaRPr lang="en-US" altLang="en-US"/>
          </a:p>
        </p:txBody>
      </p:sp>
      <p:sp>
        <p:nvSpPr>
          <p:cNvPr id="6" name="Rectangle 6">
            <a:extLst>
              <a:ext uri="{FF2B5EF4-FFF2-40B4-BE49-F238E27FC236}">
                <a16:creationId xmlns:a16="http://schemas.microsoft.com/office/drawing/2014/main" id="{ADBBCB50-1D68-FAD0-3594-57093D4DDB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840810A-8922-A3A4-6EA4-A60A32CA5854}"/>
              </a:ext>
            </a:extLst>
          </p:cNvPr>
          <p:cNvSpPr>
            <a:spLocks noGrp="1" noChangeArrowheads="1"/>
          </p:cNvSpPr>
          <p:nvPr>
            <p:ph type="sldNum" sz="quarter" idx="12"/>
          </p:nvPr>
        </p:nvSpPr>
        <p:spPr>
          <a:ln/>
        </p:spPr>
        <p:txBody>
          <a:bodyPr/>
          <a:lstStyle>
            <a:lvl1pPr>
              <a:defRPr/>
            </a:lvl1pPr>
          </a:lstStyle>
          <a:p>
            <a:pPr>
              <a:defRPr/>
            </a:pPr>
            <a:fld id="{F4374153-D6C2-6C4D-A850-5EB8339C0F9C}" type="slidenum">
              <a:rPr lang="en-US" altLang="en-US"/>
              <a:pPr>
                <a:defRPr/>
              </a:pPr>
              <a:t>‹#›</a:t>
            </a:fld>
            <a:endParaRPr lang="en-US" altLang="en-US"/>
          </a:p>
        </p:txBody>
      </p:sp>
    </p:spTree>
    <p:extLst>
      <p:ext uri="{BB962C8B-B14F-4D97-AF65-F5344CB8AC3E}">
        <p14:creationId xmlns:p14="http://schemas.microsoft.com/office/powerpoint/2010/main" val="37931201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D1EAF0-E94A-5E93-2E1D-42AAF84A89D8}"/>
              </a:ext>
            </a:extLst>
          </p:cNvPr>
          <p:cNvSpPr>
            <a:spLocks noGrp="1" noChangeArrowheads="1"/>
          </p:cNvSpPr>
          <p:nvPr>
            <p:ph type="dt" sz="half" idx="10"/>
          </p:nvPr>
        </p:nvSpPr>
        <p:spPr>
          <a:ln/>
        </p:spPr>
        <p:txBody>
          <a:bodyPr/>
          <a:lstStyle>
            <a:lvl1pPr>
              <a:defRPr/>
            </a:lvl1pPr>
          </a:lstStyle>
          <a:p>
            <a:pPr>
              <a:defRPr/>
            </a:pPr>
            <a:fld id="{88C1E687-99A3-2541-868E-0D97B71150D5}" type="datetime1">
              <a:rPr lang="en-US" altLang="en-US"/>
              <a:pPr>
                <a:defRPr/>
              </a:pPr>
              <a:t>4/14/26</a:t>
            </a:fld>
            <a:endParaRPr lang="en-US" altLang="en-US"/>
          </a:p>
        </p:txBody>
      </p:sp>
      <p:sp>
        <p:nvSpPr>
          <p:cNvPr id="6" name="Rectangle 6">
            <a:extLst>
              <a:ext uri="{FF2B5EF4-FFF2-40B4-BE49-F238E27FC236}">
                <a16:creationId xmlns:a16="http://schemas.microsoft.com/office/drawing/2014/main" id="{9322DFC7-6DAC-CE7E-FD96-419111353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0332D79-FAAB-E385-EE13-5394BF4463C2}"/>
              </a:ext>
            </a:extLst>
          </p:cNvPr>
          <p:cNvSpPr>
            <a:spLocks noGrp="1" noChangeArrowheads="1"/>
          </p:cNvSpPr>
          <p:nvPr>
            <p:ph type="sldNum" sz="quarter" idx="12"/>
          </p:nvPr>
        </p:nvSpPr>
        <p:spPr>
          <a:ln/>
        </p:spPr>
        <p:txBody>
          <a:bodyPr/>
          <a:lstStyle>
            <a:lvl1pPr>
              <a:defRPr/>
            </a:lvl1pPr>
          </a:lstStyle>
          <a:p>
            <a:pPr>
              <a:defRPr/>
            </a:pPr>
            <a:fld id="{5B71EEFC-FA80-AC42-860B-E2084053F930}" type="slidenum">
              <a:rPr lang="en-US" altLang="en-US"/>
              <a:pPr>
                <a:defRPr/>
              </a:pPr>
              <a:t>‹#›</a:t>
            </a:fld>
            <a:endParaRPr lang="en-US" altLang="en-US"/>
          </a:p>
        </p:txBody>
      </p:sp>
    </p:spTree>
    <p:extLst>
      <p:ext uri="{BB962C8B-B14F-4D97-AF65-F5344CB8AC3E}">
        <p14:creationId xmlns:p14="http://schemas.microsoft.com/office/powerpoint/2010/main" val="60019652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D56C923-F97D-E109-958D-8EC34E5A1290}"/>
              </a:ext>
            </a:extLst>
          </p:cNvPr>
          <p:cNvSpPr>
            <a:spLocks noGrp="1" noChangeArrowheads="1"/>
          </p:cNvSpPr>
          <p:nvPr>
            <p:ph type="dt" sz="half" idx="10"/>
          </p:nvPr>
        </p:nvSpPr>
        <p:spPr>
          <a:ln/>
        </p:spPr>
        <p:txBody>
          <a:bodyPr/>
          <a:lstStyle>
            <a:lvl1pPr>
              <a:defRPr/>
            </a:lvl1pPr>
          </a:lstStyle>
          <a:p>
            <a:pPr>
              <a:defRPr/>
            </a:pPr>
            <a:fld id="{818BE111-E9D5-0644-8691-F03B8FD157D2}" type="datetime1">
              <a:rPr lang="en-US" altLang="en-US"/>
              <a:pPr>
                <a:defRPr/>
              </a:pPr>
              <a:t>4/14/26</a:t>
            </a:fld>
            <a:endParaRPr lang="en-US" altLang="en-US"/>
          </a:p>
        </p:txBody>
      </p:sp>
      <p:sp>
        <p:nvSpPr>
          <p:cNvPr id="5" name="Rectangle 6">
            <a:extLst>
              <a:ext uri="{FF2B5EF4-FFF2-40B4-BE49-F238E27FC236}">
                <a16:creationId xmlns:a16="http://schemas.microsoft.com/office/drawing/2014/main" id="{A3026770-9624-6D9E-795C-76CB2BCC9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1CF4800-8244-0B6D-EEC2-5E1BDB9D3C97}"/>
              </a:ext>
            </a:extLst>
          </p:cNvPr>
          <p:cNvSpPr>
            <a:spLocks noGrp="1" noChangeArrowheads="1"/>
          </p:cNvSpPr>
          <p:nvPr>
            <p:ph type="sldNum" sz="quarter" idx="12"/>
          </p:nvPr>
        </p:nvSpPr>
        <p:spPr>
          <a:ln/>
        </p:spPr>
        <p:txBody>
          <a:bodyPr/>
          <a:lstStyle>
            <a:lvl1pPr>
              <a:defRPr/>
            </a:lvl1pPr>
          </a:lstStyle>
          <a:p>
            <a:pPr>
              <a:defRPr/>
            </a:pPr>
            <a:fld id="{D3B2D373-AAA8-2747-859F-5941DAD8721E}" type="slidenum">
              <a:rPr lang="en-US" altLang="en-US"/>
              <a:pPr>
                <a:defRPr/>
              </a:pPr>
              <a:t>‹#›</a:t>
            </a:fld>
            <a:endParaRPr lang="en-US" altLang="en-US"/>
          </a:p>
        </p:txBody>
      </p:sp>
    </p:spTree>
    <p:extLst>
      <p:ext uri="{BB962C8B-B14F-4D97-AF65-F5344CB8AC3E}">
        <p14:creationId xmlns:p14="http://schemas.microsoft.com/office/powerpoint/2010/main" val="136440688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2DA0783-5D46-AE02-47D2-678A5B9343C3}"/>
              </a:ext>
            </a:extLst>
          </p:cNvPr>
          <p:cNvSpPr>
            <a:spLocks noGrp="1" noChangeArrowheads="1"/>
          </p:cNvSpPr>
          <p:nvPr>
            <p:ph type="dt" sz="half" idx="10"/>
          </p:nvPr>
        </p:nvSpPr>
        <p:spPr>
          <a:ln/>
        </p:spPr>
        <p:txBody>
          <a:bodyPr/>
          <a:lstStyle>
            <a:lvl1pPr>
              <a:defRPr/>
            </a:lvl1pPr>
          </a:lstStyle>
          <a:p>
            <a:pPr>
              <a:defRPr/>
            </a:pPr>
            <a:fld id="{9C2A0EB2-6E86-0F4A-AFF5-7FB599C52656}" type="datetime1">
              <a:rPr lang="en-US" altLang="en-US"/>
              <a:pPr>
                <a:defRPr/>
              </a:pPr>
              <a:t>4/14/26</a:t>
            </a:fld>
            <a:endParaRPr lang="en-US" altLang="en-US"/>
          </a:p>
        </p:txBody>
      </p:sp>
      <p:sp>
        <p:nvSpPr>
          <p:cNvPr id="5" name="Rectangle 6">
            <a:extLst>
              <a:ext uri="{FF2B5EF4-FFF2-40B4-BE49-F238E27FC236}">
                <a16:creationId xmlns:a16="http://schemas.microsoft.com/office/drawing/2014/main" id="{51EB8BBE-FFFD-AF16-F805-73B7C26BAA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6934AF0-5E5B-6371-C414-19FE94943364}"/>
              </a:ext>
            </a:extLst>
          </p:cNvPr>
          <p:cNvSpPr>
            <a:spLocks noGrp="1" noChangeArrowheads="1"/>
          </p:cNvSpPr>
          <p:nvPr>
            <p:ph type="sldNum" sz="quarter" idx="12"/>
          </p:nvPr>
        </p:nvSpPr>
        <p:spPr>
          <a:ln/>
        </p:spPr>
        <p:txBody>
          <a:bodyPr/>
          <a:lstStyle>
            <a:lvl1pPr>
              <a:defRPr/>
            </a:lvl1pPr>
          </a:lstStyle>
          <a:p>
            <a:pPr>
              <a:defRPr/>
            </a:pPr>
            <a:fld id="{A83C4E51-AC42-F74D-93BB-D78878C052A7}" type="slidenum">
              <a:rPr lang="en-US" altLang="en-US"/>
              <a:pPr>
                <a:defRPr/>
              </a:pPr>
              <a:t>‹#›</a:t>
            </a:fld>
            <a:endParaRPr lang="en-US" altLang="en-US"/>
          </a:p>
        </p:txBody>
      </p:sp>
    </p:spTree>
    <p:extLst>
      <p:ext uri="{BB962C8B-B14F-4D97-AF65-F5344CB8AC3E}">
        <p14:creationId xmlns:p14="http://schemas.microsoft.com/office/powerpoint/2010/main" val="69761155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7121EEB-6AC1-B53A-950E-5BF32F45E3DB}"/>
              </a:ext>
            </a:extLst>
          </p:cNvPr>
          <p:cNvSpPr>
            <a:spLocks noGrp="1" noChangeArrowheads="1"/>
          </p:cNvSpPr>
          <p:nvPr>
            <p:ph type="dt" sz="half" idx="10"/>
          </p:nvPr>
        </p:nvSpPr>
        <p:spPr>
          <a:ln/>
        </p:spPr>
        <p:txBody>
          <a:bodyPr/>
          <a:lstStyle>
            <a:lvl1pPr>
              <a:defRPr/>
            </a:lvl1pPr>
          </a:lstStyle>
          <a:p>
            <a:pPr>
              <a:defRPr/>
            </a:pPr>
            <a:fld id="{B49D154A-3ED3-134B-B7BE-7B59D4B4B6FC}" type="datetime1">
              <a:rPr lang="en-US" altLang="en-US"/>
              <a:pPr>
                <a:defRPr/>
              </a:pPr>
              <a:t>4/14/26</a:t>
            </a:fld>
            <a:endParaRPr lang="en-US" altLang="en-US"/>
          </a:p>
        </p:txBody>
      </p:sp>
      <p:sp>
        <p:nvSpPr>
          <p:cNvPr id="6" name="Rectangle 6">
            <a:extLst>
              <a:ext uri="{FF2B5EF4-FFF2-40B4-BE49-F238E27FC236}">
                <a16:creationId xmlns:a16="http://schemas.microsoft.com/office/drawing/2014/main" id="{3B66FFBB-9BAF-6E06-C39F-80B71CC8E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A7269DE-713B-B2F4-0B05-11F85CFC42A0}"/>
              </a:ext>
            </a:extLst>
          </p:cNvPr>
          <p:cNvSpPr>
            <a:spLocks noGrp="1" noChangeArrowheads="1"/>
          </p:cNvSpPr>
          <p:nvPr>
            <p:ph type="sldNum" sz="quarter" idx="12"/>
          </p:nvPr>
        </p:nvSpPr>
        <p:spPr>
          <a:ln/>
        </p:spPr>
        <p:txBody>
          <a:bodyPr/>
          <a:lstStyle>
            <a:lvl1pPr>
              <a:defRPr/>
            </a:lvl1pPr>
          </a:lstStyle>
          <a:p>
            <a:pPr>
              <a:defRPr/>
            </a:pPr>
            <a:fld id="{CB4060F8-72A8-AA47-8B18-B22F69738F0E}" type="slidenum">
              <a:rPr lang="en-US" altLang="en-US"/>
              <a:pPr>
                <a:defRPr/>
              </a:pPr>
              <a:t>‹#›</a:t>
            </a:fld>
            <a:endParaRPr lang="en-US" altLang="en-US"/>
          </a:p>
        </p:txBody>
      </p:sp>
    </p:spTree>
    <p:extLst>
      <p:ext uri="{BB962C8B-B14F-4D97-AF65-F5344CB8AC3E}">
        <p14:creationId xmlns:p14="http://schemas.microsoft.com/office/powerpoint/2010/main" val="2059486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9B7B82-AF54-12EB-1F3B-76A2855934D9}"/>
              </a:ext>
            </a:extLst>
          </p:cNvPr>
          <p:cNvSpPr>
            <a:spLocks noGrp="1" noChangeArrowheads="1"/>
          </p:cNvSpPr>
          <p:nvPr>
            <p:ph type="dt" sz="half" idx="10"/>
          </p:nvPr>
        </p:nvSpPr>
        <p:spPr/>
        <p:txBody>
          <a:bodyPr/>
          <a:lstStyle>
            <a:lvl1pPr>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4823760A-DC41-85D5-6749-D8C21BD2AC1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639816-1715-DC1B-73C7-71FB545696F1}"/>
              </a:ext>
            </a:extLst>
          </p:cNvPr>
          <p:cNvSpPr>
            <a:spLocks noGrp="1" noChangeArrowheads="1"/>
          </p:cNvSpPr>
          <p:nvPr>
            <p:ph type="sldNum" sz="quarter" idx="12"/>
          </p:nvPr>
        </p:nvSpPr>
        <p:spPr/>
        <p:txBody>
          <a:bodyPr/>
          <a:lstStyle>
            <a:lvl1pPr>
              <a:defRPr smtClean="0"/>
            </a:lvl1pPr>
          </a:lstStyle>
          <a:p>
            <a:pPr>
              <a:defRPr/>
            </a:pPr>
            <a:fld id="{2FD9BF9A-3DA7-2A41-ADBD-699782A8CD9C}" type="slidenum">
              <a:rPr lang="en-US" altLang="en-US"/>
              <a:pPr>
                <a:defRPr/>
              </a:pPr>
              <a:t>‹#›</a:t>
            </a:fld>
            <a:endParaRPr lang="en-US" altLang="en-US"/>
          </a:p>
        </p:txBody>
      </p:sp>
    </p:spTree>
    <p:extLst>
      <p:ext uri="{BB962C8B-B14F-4D97-AF65-F5344CB8AC3E}">
        <p14:creationId xmlns:p14="http://schemas.microsoft.com/office/powerpoint/2010/main" val="956634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14/04/2026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14/04/2026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4/14/26</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4/14/26</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4/14/26</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7.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2.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2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1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8.xml"/><Relationship Id="rId1" Type="http://schemas.openxmlformats.org/officeDocument/2006/relationships/slideLayout" Target="../slideLayouts/slideLayout1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41.xml"/><Relationship Id="rId1" Type="http://schemas.openxmlformats.org/officeDocument/2006/relationships/slideLayout" Target="../slideLayouts/slideLayout1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31.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32.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33.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34.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3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3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38.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39.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40.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41.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42.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43.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44.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0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46.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6.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4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48.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49.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14/04/2026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4/14/26</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4/14/26</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4/14/26</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14/04/2026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4/14/26</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4/14/26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00812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C966453-56C3-4797-928D-EA3B0A679EED}" type="datetimeFigureOut">
              <a:rPr lang="en-US" smtClean="0"/>
              <a:pPr/>
              <a:t>4/14/26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70179969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4/14/26</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2135047546"/>
      </p:ext>
    </p:extLst>
  </p:cSld>
  <p:clrMap bg1="dk2" tx1="lt1" bg2="dk1" tx2="lt2" accent1="accent1" accent2="accent2" accent3="accent3" accent4="accent4" accent5="accent5" accent6="accent6" hlink="hlink" folHlink="folHlink"/>
  <p:sldLayoutIdLst>
    <p:sldLayoutId id="214748401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2579112937"/>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78473089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274786849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1868874"/>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E97D144B-1AB3-05DA-FFF6-E654470EC06D}"/>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E177C65E-F3C1-428F-06D7-9DA42272A54A}"/>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963B77D3-2446-6B06-0F0F-D9E47408089D}"/>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smtClean="0">
                <a:latin typeface="Arial" panose="020B0604020202020204" pitchFamily="34" charset="0"/>
              </a:defRPr>
            </a:lvl1pPr>
          </a:lstStyle>
          <a:p>
            <a:pPr>
              <a:defRPr/>
            </a:pPr>
            <a:fld id="{1D9913BC-7EEC-1C46-8766-ED6ED520A37A}" type="datetime1">
              <a:rPr lang="en-US" altLang="en-US"/>
              <a:pPr>
                <a:defRPr/>
              </a:pPr>
              <a:t>4/14/26</a:t>
            </a:fld>
            <a:endParaRPr lang="en-US" altLang="en-US"/>
          </a:p>
        </p:txBody>
      </p:sp>
      <p:sp>
        <p:nvSpPr>
          <p:cNvPr id="1030" name="Rectangle 6">
            <a:extLst>
              <a:ext uri="{FF2B5EF4-FFF2-40B4-BE49-F238E27FC236}">
                <a16:creationId xmlns:a16="http://schemas.microsoft.com/office/drawing/2014/main" id="{FA678577-BB1A-1916-1356-B3F44284359E}"/>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0B23E88A-E2D8-995C-3850-C03E282C687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smtClean="0">
                <a:latin typeface="Arial" panose="020B0604020202020204" pitchFamily="34" charset="0"/>
              </a:defRPr>
            </a:lvl1pPr>
          </a:lstStyle>
          <a:p>
            <a:pPr>
              <a:defRPr/>
            </a:pPr>
            <a:fld id="{A57C2B16-AB4A-3040-AC99-A35CE9ED8893}" type="slidenum">
              <a:rPr lang="en-US" altLang="en-US"/>
              <a:pPr>
                <a:defRPr/>
              </a:pPr>
              <a:t>‹#›</a:t>
            </a:fld>
            <a:endParaRPr lang="en-US" altLang="en-US"/>
          </a:p>
        </p:txBody>
      </p:sp>
    </p:spTree>
    <p:extLst>
      <p:ext uri="{BB962C8B-B14F-4D97-AF65-F5344CB8AC3E}">
        <p14:creationId xmlns:p14="http://schemas.microsoft.com/office/powerpoint/2010/main" val="4251846378"/>
      </p:ext>
    </p:extLst>
  </p:cSld>
  <p:clrMap bg1="dk2" tx1="lt1" bg2="dk1"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panose="020B0604020202020204"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349.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349.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349.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349.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349.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349.xml"/></Relationships>
</file>

<file path=ppt/slides/_rels/slide10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_rels/slide10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1.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8.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8.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8.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359.xml"/><Relationship Id="rId4" Type="http://schemas.openxmlformats.org/officeDocument/2006/relationships/image" Target="../media/image109.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124.xml"/><Relationship Id="rId4" Type="http://schemas.openxmlformats.org/officeDocument/2006/relationships/image" Target="../media/image111.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4.xml"/><Relationship Id="rId4" Type="http://schemas.openxmlformats.org/officeDocument/2006/relationships/image" Target="../media/image114.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4.xml"/></Relationships>
</file>

<file path=ppt/slides/_rels/slide1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5.xml"/><Relationship Id="rId4" Type="http://schemas.openxmlformats.org/officeDocument/2006/relationships/image" Target="../media/image80.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6.xml"/><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1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1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1.xml"/><Relationship Id="rId1" Type="http://schemas.openxmlformats.org/officeDocument/2006/relationships/slideLayout" Target="../slideLayouts/slideLayout1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2.xml"/><Relationship Id="rId1" Type="http://schemas.openxmlformats.org/officeDocument/2006/relationships/slideLayout" Target="../slideLayouts/slideLayout12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3.xml"/><Relationship Id="rId1" Type="http://schemas.openxmlformats.org/officeDocument/2006/relationships/slideLayout" Target="../slideLayouts/slideLayout128.xml"/><Relationship Id="rId4" Type="http://schemas.openxmlformats.org/officeDocument/2006/relationships/image" Target="../media/image127.jpeg"/></Relationships>
</file>

<file path=ppt/slides/_rels/slide1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4.xml"/><Relationship Id="rId1" Type="http://schemas.openxmlformats.org/officeDocument/2006/relationships/slideLayout" Target="../slideLayouts/slideLayout1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5.xml"/><Relationship Id="rId1" Type="http://schemas.openxmlformats.org/officeDocument/2006/relationships/slideLayout" Target="../slideLayouts/slideLayout124.xml"/></Relationships>
</file>

<file path=ppt/slides/_rels/slide1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6.xml"/><Relationship Id="rId1" Type="http://schemas.openxmlformats.org/officeDocument/2006/relationships/slideLayout" Target="../slideLayouts/slideLayout124.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4.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7.xml"/><Relationship Id="rId1" Type="http://schemas.openxmlformats.org/officeDocument/2006/relationships/slideLayout" Target="../slideLayouts/slideLayout19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8.xml"/><Relationship Id="rId1" Type="http://schemas.openxmlformats.org/officeDocument/2006/relationships/slideLayout" Target="../slideLayouts/slideLayout12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1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0.xml"/><Relationship Id="rId1" Type="http://schemas.openxmlformats.org/officeDocument/2006/relationships/slideLayout" Target="../slideLayouts/slideLayout1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1.xml"/><Relationship Id="rId1" Type="http://schemas.openxmlformats.org/officeDocument/2006/relationships/slideLayout" Target="../slideLayouts/slideLayout124.xml"/><Relationship Id="rId4" Type="http://schemas.openxmlformats.org/officeDocument/2006/relationships/image" Target="../media/image139.jpeg"/></Relationships>
</file>

<file path=ppt/slides/_rels/slide1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2.xml"/><Relationship Id="rId1" Type="http://schemas.openxmlformats.org/officeDocument/2006/relationships/slideLayout" Target="../slideLayouts/slideLayout1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3.xml"/><Relationship Id="rId1" Type="http://schemas.openxmlformats.org/officeDocument/2006/relationships/slideLayout" Target="../slideLayouts/slideLayout12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4.xml"/></Relationships>
</file>

<file path=ppt/slides/_rels/slide1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4.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4.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4.xml"/><Relationship Id="rId1" Type="http://schemas.openxmlformats.org/officeDocument/2006/relationships/slideLayout" Target="../slideLayouts/slideLayout124.xml"/><Relationship Id="rId4" Type="http://schemas.openxmlformats.org/officeDocument/2006/relationships/image" Target="../media/image152.jpeg"/></Relationships>
</file>

<file path=ppt/slides/_rels/slide16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0.xml"/><Relationship Id="rId1" Type="http://schemas.openxmlformats.org/officeDocument/2006/relationships/slideLayout" Target="../slideLayouts/slideLayout132.xml"/><Relationship Id="rId4" Type="http://schemas.openxmlformats.org/officeDocument/2006/relationships/image" Target="../media/image155.png"/></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133.xml"/><Relationship Id="rId4" Type="http://schemas.openxmlformats.org/officeDocument/2006/relationships/image" Target="../media/image155.png"/></Relationships>
</file>

<file path=ppt/slides/_rels/slide1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2.xml"/><Relationship Id="rId1" Type="http://schemas.openxmlformats.org/officeDocument/2006/relationships/slideLayout" Target="../slideLayouts/slideLayout134.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3.xml"/><Relationship Id="rId1" Type="http://schemas.openxmlformats.org/officeDocument/2006/relationships/slideLayout" Target="../slideLayouts/slideLayout13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8.xml"/></Relationships>
</file>

<file path=ppt/slides/_rels/slide1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9.xml"/></Relationships>
</file>

<file path=ppt/slides/_rels/slide1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4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24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4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4.xml"/><Relationship Id="rId1" Type="http://schemas.openxmlformats.org/officeDocument/2006/relationships/slideLayout" Target="../slideLayouts/slideLayout302.xml"/></Relationships>
</file>

<file path=ppt/slides/_rels/slide1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7.xml"/><Relationship Id="rId1" Type="http://schemas.openxmlformats.org/officeDocument/2006/relationships/slideLayout" Target="../slideLayouts/slideLayout141.xml"/></Relationships>
</file>

<file path=ppt/slides/_rels/slide19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3.xml"/></Relationships>
</file>

<file path=ppt/slides/_rels/slide1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8.xml"/><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3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91.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43.xml"/></Relationships>
</file>

<file path=ppt/slides/_rels/slide2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0.xml"/><Relationship Id="rId1" Type="http://schemas.openxmlformats.org/officeDocument/2006/relationships/slideLayout" Target="../slideLayouts/slideLayout3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1.xml"/><Relationship Id="rId1" Type="http://schemas.openxmlformats.org/officeDocument/2006/relationships/slideLayout" Target="../slideLayouts/slideLayout197.xml"/><Relationship Id="rId4" Type="http://schemas.openxmlformats.org/officeDocument/2006/relationships/image" Target="../media/image169.png"/></Relationships>
</file>

<file path=ppt/slides/_rels/slide2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2.xml"/><Relationship Id="rId1" Type="http://schemas.openxmlformats.org/officeDocument/2006/relationships/slideLayout" Target="../slideLayouts/slideLayout197.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3.xml"/><Relationship Id="rId1" Type="http://schemas.openxmlformats.org/officeDocument/2006/relationships/slideLayout" Target="../slideLayouts/slideLayout197.xml"/></Relationships>
</file>

<file path=ppt/slides/_rels/slide2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4.xml"/><Relationship Id="rId1" Type="http://schemas.openxmlformats.org/officeDocument/2006/relationships/slideLayout" Target="../slideLayouts/slideLayout19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97.xml"/></Relationships>
</file>

<file path=ppt/slides/_rels/slide2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6.xml"/><Relationship Id="rId1" Type="http://schemas.openxmlformats.org/officeDocument/2006/relationships/slideLayout" Target="../slideLayouts/slideLayout33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7.xml"/><Relationship Id="rId1" Type="http://schemas.openxmlformats.org/officeDocument/2006/relationships/slideLayout" Target="../slideLayouts/slideLayout33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8.xml"/><Relationship Id="rId1" Type="http://schemas.openxmlformats.org/officeDocument/2006/relationships/slideLayout" Target="../slideLayouts/slideLayout33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image" Target="../media/image30.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9.xml"/><Relationship Id="rId1" Type="http://schemas.openxmlformats.org/officeDocument/2006/relationships/slideLayout" Target="../slideLayouts/slideLayout33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0.xml"/><Relationship Id="rId1" Type="http://schemas.openxmlformats.org/officeDocument/2006/relationships/slideLayout" Target="../slideLayouts/slideLayout33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1.xml"/><Relationship Id="rId1" Type="http://schemas.openxmlformats.org/officeDocument/2006/relationships/slideLayout" Target="../slideLayouts/slideLayout33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2.xml"/><Relationship Id="rId1" Type="http://schemas.openxmlformats.org/officeDocument/2006/relationships/slideLayout" Target="../slideLayouts/slideLayout332.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97.xml"/><Relationship Id="rId1" Type="http://schemas.openxmlformats.org/officeDocument/2006/relationships/themeOverride" Target="../theme/themeOverride2.xml"/><Relationship Id="rId5" Type="http://schemas.openxmlformats.org/officeDocument/2006/relationships/image" Target="../media/image175.png"/><Relationship Id="rId4" Type="http://schemas.openxmlformats.org/officeDocument/2006/relationships/image" Target="../media/image174.png"/></Relationships>
</file>

<file path=ppt/slides/_rels/slide2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5.xml"/><Relationship Id="rId1" Type="http://schemas.openxmlformats.org/officeDocument/2006/relationships/slideLayout" Target="../slideLayouts/slideLayout303.xml"/><Relationship Id="rId5" Type="http://schemas.openxmlformats.org/officeDocument/2006/relationships/image" Target="../media/image48.jpeg"/><Relationship Id="rId4" Type="http://schemas.openxmlformats.org/officeDocument/2006/relationships/image" Target="../media/image177.jpeg"/></Relationships>
</file>

<file path=ppt/slides/_rels/slide21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6.xml"/><Relationship Id="rId1" Type="http://schemas.openxmlformats.org/officeDocument/2006/relationships/slideLayout" Target="../slideLayouts/slideLayout303.xml"/></Relationships>
</file>

<file path=ppt/slides/_rels/slide21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7.xml"/><Relationship Id="rId1" Type="http://schemas.openxmlformats.org/officeDocument/2006/relationships/slideLayout" Target="../slideLayouts/slideLayout303.xml"/></Relationships>
</file>

<file path=ppt/slides/_rels/slide21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8.xml"/><Relationship Id="rId1" Type="http://schemas.openxmlformats.org/officeDocument/2006/relationships/slideLayout" Target="../slideLayouts/slideLayout30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9.xml"/><Relationship Id="rId1" Type="http://schemas.openxmlformats.org/officeDocument/2006/relationships/slideLayout" Target="../slideLayouts/slideLayout303.xml"/></Relationships>
</file>

<file path=ppt/slides/_rels/slide22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0.xml"/><Relationship Id="rId1" Type="http://schemas.openxmlformats.org/officeDocument/2006/relationships/slideLayout" Target="../slideLayouts/slideLayout303.xml"/></Relationships>
</file>

<file path=ppt/slides/_rels/slide22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1.xml"/><Relationship Id="rId1" Type="http://schemas.openxmlformats.org/officeDocument/2006/relationships/slideLayout" Target="../slideLayouts/slideLayout303.xml"/></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2.xml"/><Relationship Id="rId1" Type="http://schemas.openxmlformats.org/officeDocument/2006/relationships/slideLayout" Target="../slideLayouts/slideLayout303.xml"/></Relationships>
</file>

<file path=ppt/slides/_rels/slide22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84.jpeg"/><Relationship Id="rId1" Type="http://schemas.openxmlformats.org/officeDocument/2006/relationships/slideLayout" Target="../slideLayouts/slideLayout164.xml"/><Relationship Id="rId4" Type="http://schemas.openxmlformats.org/officeDocument/2006/relationships/image" Target="../media/image48.jpeg"/></Relationships>
</file>

<file path=ppt/slides/_rels/slide22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5.xml"/><Relationship Id="rId1" Type="http://schemas.openxmlformats.org/officeDocument/2006/relationships/slideLayout" Target="../slideLayouts/slideLayout18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6.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23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7.xml"/><Relationship Id="rId1" Type="http://schemas.openxmlformats.org/officeDocument/2006/relationships/slideLayout" Target="../slideLayouts/slideLayout181.xml"/></Relationships>
</file>

<file path=ppt/slides/_rels/slide23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8.xml"/><Relationship Id="rId1" Type="http://schemas.openxmlformats.org/officeDocument/2006/relationships/slideLayout" Target="../slideLayouts/slideLayout181.xml"/></Relationships>
</file>

<file path=ppt/slides/_rels/slide23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9.xml"/><Relationship Id="rId1" Type="http://schemas.openxmlformats.org/officeDocument/2006/relationships/slideLayout" Target="../slideLayouts/slideLayout181.xml"/></Relationships>
</file>

<file path=ppt/slides/_rels/slide23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0.xml"/><Relationship Id="rId1" Type="http://schemas.openxmlformats.org/officeDocument/2006/relationships/slideLayout" Target="../slideLayouts/slideLayout181.xml"/></Relationships>
</file>

<file path=ppt/slides/_rels/slide2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1.xml"/><Relationship Id="rId1" Type="http://schemas.openxmlformats.org/officeDocument/2006/relationships/slideLayout" Target="../slideLayouts/slideLayout181.xml"/></Relationships>
</file>

<file path=ppt/slides/_rels/slide23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2.xml"/><Relationship Id="rId1" Type="http://schemas.openxmlformats.org/officeDocument/2006/relationships/slideLayout" Target="../slideLayouts/slideLayout181.xml"/></Relationships>
</file>

<file path=ppt/slides/_rels/slide23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3.xml"/><Relationship Id="rId1" Type="http://schemas.openxmlformats.org/officeDocument/2006/relationships/slideLayout" Target="../slideLayouts/slideLayout181.xml"/></Relationships>
</file>

<file path=ppt/slides/_rels/slide2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4.xml"/><Relationship Id="rId1" Type="http://schemas.openxmlformats.org/officeDocument/2006/relationships/slideLayout" Target="../slideLayouts/slideLayout181.xml"/></Relationships>
</file>

<file path=ppt/slides/_rels/slide23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5.xml"/><Relationship Id="rId1" Type="http://schemas.openxmlformats.org/officeDocument/2006/relationships/slideLayout" Target="../slideLayouts/slideLayout181.xml"/></Relationships>
</file>

<file path=ppt/slides/_rels/slide23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2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86.xml"/></Relationships>
</file>

<file path=ppt/slides/_rels/slide2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9.xml"/><Relationship Id="rId1" Type="http://schemas.openxmlformats.org/officeDocument/2006/relationships/slideLayout" Target="../slideLayouts/slideLayout303.xml"/><Relationship Id="rId5" Type="http://schemas.openxmlformats.org/officeDocument/2006/relationships/image" Target="../media/image48.jpeg"/><Relationship Id="rId4" Type="http://schemas.openxmlformats.org/officeDocument/2006/relationships/image" Target="../media/image196.jpeg"/></Relationships>
</file>

<file path=ppt/slides/_rels/slide2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0.xml"/><Relationship Id="rId1" Type="http://schemas.openxmlformats.org/officeDocument/2006/relationships/slideLayout" Target="../slideLayouts/slideLayout303.xml"/></Relationships>
</file>

<file path=ppt/slides/_rels/slide24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1.xml"/><Relationship Id="rId1" Type="http://schemas.openxmlformats.org/officeDocument/2006/relationships/slideLayout" Target="../slideLayouts/slideLayout303.xml"/></Relationships>
</file>

<file path=ppt/slides/_rels/slide24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2.xml"/><Relationship Id="rId1" Type="http://schemas.openxmlformats.org/officeDocument/2006/relationships/slideLayout" Target="../slideLayouts/slideLayout303.xml"/></Relationships>
</file>

<file path=ppt/slides/_rels/slide24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3.xml"/><Relationship Id="rId1" Type="http://schemas.openxmlformats.org/officeDocument/2006/relationships/slideLayout" Target="../slideLayouts/slideLayout303.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4.xml"/><Relationship Id="rId1" Type="http://schemas.openxmlformats.org/officeDocument/2006/relationships/slideLayout" Target="../slideLayouts/slideLayout303.xml"/></Relationships>
</file>

<file path=ppt/slides/_rels/slide25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5.xml"/><Relationship Id="rId1" Type="http://schemas.openxmlformats.org/officeDocument/2006/relationships/slideLayout" Target="../slideLayouts/slideLayout303.xml"/></Relationships>
</file>

<file path=ppt/slides/_rels/slide25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6.xml"/><Relationship Id="rId1" Type="http://schemas.openxmlformats.org/officeDocument/2006/relationships/slideLayout" Target="../slideLayouts/slideLayout303.xml"/></Relationships>
</file>

<file path=ppt/slides/_rels/slide25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7.xml"/><Relationship Id="rId1" Type="http://schemas.openxmlformats.org/officeDocument/2006/relationships/slideLayout" Target="../slideLayouts/slideLayout303.xml"/></Relationships>
</file>

<file path=ppt/slides/_rels/slide25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8.xml"/><Relationship Id="rId1" Type="http://schemas.openxmlformats.org/officeDocument/2006/relationships/slideLayout" Target="../slideLayouts/slideLayout303.xml"/></Relationships>
</file>

<file path=ppt/slides/_rels/slide25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9.xml"/><Relationship Id="rId1" Type="http://schemas.openxmlformats.org/officeDocument/2006/relationships/slideLayout" Target="../slideLayouts/slideLayout303.xml"/></Relationships>
</file>

<file path=ppt/slides/_rels/slide25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0.xml"/><Relationship Id="rId1" Type="http://schemas.openxmlformats.org/officeDocument/2006/relationships/slideLayout" Target="../slideLayouts/slideLayout297.xml"/></Relationships>
</file>

<file path=ppt/slides/_rels/slide2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9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3.xml"/><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4.xml"/><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6.xml"/><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7.xml"/><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8.xml"/><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9.xml"/><Relationship Id="rId1" Type="http://schemas.openxmlformats.org/officeDocument/2006/relationships/slideLayout" Target="../slideLayouts/slideLayout269.xml"/><Relationship Id="rId6" Type="http://schemas.openxmlformats.org/officeDocument/2006/relationships/image" Target="../media/image211.emf"/><Relationship Id="rId5" Type="http://schemas.openxmlformats.org/officeDocument/2006/relationships/image" Target="../media/image210.jpeg"/><Relationship Id="rId4" Type="http://schemas.openxmlformats.org/officeDocument/2006/relationships/image" Target="../media/image209.jpeg"/></Relationships>
</file>

<file path=ppt/slides/_rels/slide26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90.xml"/><Relationship Id="rId1" Type="http://schemas.openxmlformats.org/officeDocument/2006/relationships/slideLayout" Target="../slideLayouts/slideLayout269.xml"/><Relationship Id="rId4" Type="http://schemas.openxmlformats.org/officeDocument/2006/relationships/image" Target="../media/image213.jpeg"/></Relationships>
</file>

<file path=ppt/slides/_rels/slide269.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17.jpeg"/><Relationship Id="rId2" Type="http://schemas.openxmlformats.org/officeDocument/2006/relationships/notesSlide" Target="../notesSlides/notesSlide191.xml"/><Relationship Id="rId1" Type="http://schemas.openxmlformats.org/officeDocument/2006/relationships/slideLayout" Target="../slideLayouts/slideLayout26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92.xml"/><Relationship Id="rId1" Type="http://schemas.openxmlformats.org/officeDocument/2006/relationships/slideLayout" Target="../slideLayouts/slideLayout84.xml"/><Relationship Id="rId4" Type="http://schemas.openxmlformats.org/officeDocument/2006/relationships/image" Target="../media/image219.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31.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 Id="rId5" Type="http://schemas.openxmlformats.org/officeDocument/2006/relationships/image" Target="../media/image41.jp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2.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08.xml"/><Relationship Id="rId5" Type="http://schemas.openxmlformats.org/officeDocument/2006/relationships/image" Target="../media/image74.jpeg"/><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11.xml"/><Relationship Id="rId1" Type="http://schemas.openxmlformats.org/officeDocument/2006/relationships/themeOverride" Target="../theme/themeOverride1.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8.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49.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3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591B2AD3-DF77-4224-C0BF-28712D8AEFFF}"/>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2B4B524A-51A7-133A-AC05-B5EB341E608A}"/>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DEC2C786-1B19-E9D9-9653-34374722D402}"/>
              </a:ext>
            </a:extLst>
          </p:cNvPr>
          <p:cNvSpPr>
            <a:spLocks noGrp="1" noChangeArrowheads="1"/>
          </p:cNvSpPr>
          <p:nvPr>
            <p:ph type="title"/>
          </p:nvPr>
        </p:nvSpPr>
        <p:spPr>
          <a:xfrm>
            <a:off x="0" y="72009"/>
            <a:ext cx="9144000" cy="6597351"/>
          </a:xfrm>
        </p:spPr>
        <p:txBody>
          <a:bodyPr/>
          <a:lstStyle/>
          <a:p>
            <a:pPr algn="l">
              <a:lnSpc>
                <a:spcPct val="100000"/>
              </a:lnSpc>
            </a:pPr>
            <a:r>
              <a:rPr lang="en-US" sz="3200">
                <a:solidFill>
                  <a:schemeClr val="tx1"/>
                </a:solidFill>
                <a:effectLst>
                  <a:glow rad="228600">
                    <a:schemeClr val="bg1"/>
                  </a:glow>
                </a:effectLst>
              </a:rPr>
              <a:t>“'They'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a:t>
            </a:r>
          </a:p>
        </p:txBody>
      </p:sp>
      <p:sp>
        <p:nvSpPr>
          <p:cNvPr id="48132" name="Rectangle 5">
            <a:extLst>
              <a:ext uri="{FF2B5EF4-FFF2-40B4-BE49-F238E27FC236}">
                <a16:creationId xmlns:a16="http://schemas.microsoft.com/office/drawing/2014/main" id="{D962A1C8-A6BA-D848-8B94-DAA8CD8A11BE}"/>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Dillow, </a:t>
            </a:r>
            <a:r>
              <a:rPr kumimoji="0" lang="en-US" altLang="en-US" sz="2800" b="1" i="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Final Destiny</a:t>
            </a: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 359</a:t>
            </a:r>
          </a:p>
        </p:txBody>
      </p:sp>
    </p:spTree>
    <p:extLst>
      <p:ext uri="{BB962C8B-B14F-4D97-AF65-F5344CB8AC3E}">
        <p14:creationId xmlns:p14="http://schemas.microsoft.com/office/powerpoint/2010/main" val="164030626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F9649072-849B-8F6A-CFC6-45C7594891CB}"/>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AD92DDC7-E811-9F5D-5EDE-E50E2B5B0BB4}"/>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406D3E13-EB53-DEBE-CD12-955EC7E38723}"/>
              </a:ext>
            </a:extLst>
          </p:cNvPr>
          <p:cNvSpPr>
            <a:spLocks noGrp="1" noChangeArrowheads="1"/>
          </p:cNvSpPr>
          <p:nvPr>
            <p:ph type="title"/>
          </p:nvPr>
        </p:nvSpPr>
        <p:spPr>
          <a:xfrm>
            <a:off x="0" y="72009"/>
            <a:ext cx="9144000" cy="5589239"/>
          </a:xfrm>
        </p:spPr>
        <p:txBody>
          <a:bodyPr/>
          <a:lstStyle/>
          <a:p>
            <a:pPr algn="l">
              <a:lnSpc>
                <a:spcPct val="100000"/>
              </a:lnSpc>
            </a:pPr>
            <a:r>
              <a:rPr lang="en-US" sz="3200">
                <a:solidFill>
                  <a:schemeClr val="tx1"/>
                </a:solidFill>
                <a:effectLst>
                  <a:glow rad="228600">
                    <a:schemeClr val="bg1"/>
                  </a:glow>
                </a:effectLst>
              </a:rPr>
              <a:t>"This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a:t>
            </a:r>
            <a:r>
              <a:rPr lang="en-US" sz="3200" baseline="30000">
                <a:solidFill>
                  <a:schemeClr val="tx1"/>
                </a:solidFill>
                <a:effectLst>
                  <a:glow rad="228600">
                    <a:schemeClr val="bg1"/>
                  </a:glow>
                </a:effectLst>
              </a:rPr>
              <a:t>'1240</a:t>
            </a:r>
            <a:r>
              <a:rPr lang="en-US" sz="3200">
                <a:solidFill>
                  <a:schemeClr val="tx1"/>
                </a:solidFill>
                <a:effectLst>
                  <a:glow rad="228600">
                    <a:schemeClr val="bg1"/>
                  </a:glow>
                </a:effectLst>
              </a:rPr>
              <a:t> These critics, having heard Jesus’ aside to the new Christians, respond in anger."</a:t>
            </a:r>
          </a:p>
        </p:txBody>
      </p:sp>
      <p:sp>
        <p:nvSpPr>
          <p:cNvPr id="2" name="Rectangle 5">
            <a:extLst>
              <a:ext uri="{FF2B5EF4-FFF2-40B4-BE49-F238E27FC236}">
                <a16:creationId xmlns:a16="http://schemas.microsoft.com/office/drawing/2014/main" id="{CE50454B-024A-8782-CA58-0F0C274170A9}"/>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Dillow, </a:t>
            </a:r>
            <a:r>
              <a:rPr kumimoji="0" lang="en-US" altLang="en-US" sz="2800" b="1" i="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Final Destiny</a:t>
            </a: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 359</a:t>
            </a:r>
          </a:p>
        </p:txBody>
      </p:sp>
    </p:spTree>
    <p:extLst>
      <p:ext uri="{BB962C8B-B14F-4D97-AF65-F5344CB8AC3E}">
        <p14:creationId xmlns:p14="http://schemas.microsoft.com/office/powerpoint/2010/main" val="136499759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459DFCCF-0607-1CBA-A067-5635C8CBF1C1}"/>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09D21785-950A-86AC-7847-1630D1F99177}"/>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69554B-F994-7B8C-D50E-F63DD5810022}"/>
              </a:ext>
            </a:extLst>
          </p:cNvPr>
          <p:cNvSpPr>
            <a:spLocks noGrp="1" noChangeArrowheads="1"/>
          </p:cNvSpPr>
          <p:nvPr>
            <p:ph type="title"/>
          </p:nvPr>
        </p:nvSpPr>
        <p:spPr>
          <a:xfrm>
            <a:off x="0" y="72009"/>
            <a:ext cx="9144000" cy="6525343"/>
          </a:xfrm>
        </p:spPr>
        <p:txBody>
          <a:bodyPr/>
          <a:lstStyle/>
          <a:p>
            <a:pPr algn="l">
              <a:lnSpc>
                <a:spcPct val="100000"/>
              </a:lnSpc>
            </a:pPr>
            <a:r>
              <a:rPr lang="en-US" sz="3200">
                <a:solidFill>
                  <a:schemeClr val="tx1"/>
                </a:solidFill>
                <a:effectLst>
                  <a:glow rad="228600">
                    <a:schemeClr val="bg1"/>
                  </a:glow>
                </a:effectLst>
              </a:rPr>
              <a:t>"Bing continues, 'The objection of v 33 is totally out of character with the inclination of those mentioned in verses 30–32, as is also the declaration that those opposing Christ are children of the devil (v 44).'</a:t>
            </a:r>
            <a:r>
              <a:rPr lang="en-US" sz="3200" baseline="30000">
                <a:solidFill>
                  <a:schemeClr val="tx1"/>
                </a:solidFill>
                <a:effectLst>
                  <a:glow rad="228600">
                    <a:schemeClr val="bg1"/>
                  </a:glow>
                </a:effectLst>
              </a:rPr>
              <a:t>1241</a:t>
            </a:r>
            <a:r>
              <a:rPr lang="en-US" sz="3200">
                <a:solidFill>
                  <a:schemeClr val="tx1"/>
                </a:solidFill>
                <a:effectLst>
                  <a:glow rad="228600">
                    <a:schemeClr val="bg1"/>
                  </a:glow>
                </a:effectLst>
              </a:rPr>
              <a:t> The true believers of verses 31-32 are clearly not 'children of the devil.' It is therefore perplexing why Schreiner and Caneday call our interpretation 'remarkable.'</a:t>
            </a:r>
            <a:r>
              <a:rPr lang="en-US" sz="3200" baseline="30000">
                <a:solidFill>
                  <a:schemeClr val="tx1"/>
                </a:solidFill>
                <a:effectLst>
                  <a:glow rad="228600">
                    <a:schemeClr val="bg1"/>
                  </a:glow>
                </a:effectLst>
              </a:rPr>
              <a:t>1242</a:t>
            </a:r>
            <a:r>
              <a:rPr lang="en-US" sz="3200">
                <a:solidFill>
                  <a:schemeClr val="tx1"/>
                </a:solidFill>
                <a:effectLst>
                  <a:glow rad="228600">
                    <a:schemeClr val="bg1"/>
                  </a:glow>
                </a:effectLst>
              </a:rPr>
              <a:t> It is not 'remarkable' at all. It makes very good sense of the context and the general usage of the phrase 'believe in' found in the rest of John’s gospel." </a:t>
            </a:r>
            <a:r>
              <a:rPr lang="en-US" sz="3200" baseline="30000">
                <a:solidFill>
                  <a:schemeClr val="tx1"/>
                </a:solidFill>
                <a:effectLst>
                  <a:glow rad="228600">
                    <a:schemeClr val="bg1"/>
                  </a:glow>
                </a:effectLst>
              </a:rPr>
              <a:t>1243</a:t>
            </a:r>
          </a:p>
        </p:txBody>
      </p:sp>
      <p:sp>
        <p:nvSpPr>
          <p:cNvPr id="2" name="Rectangle 5">
            <a:extLst>
              <a:ext uri="{FF2B5EF4-FFF2-40B4-BE49-F238E27FC236}">
                <a16:creationId xmlns:a16="http://schemas.microsoft.com/office/drawing/2014/main" id="{A8B3ED69-B00D-A979-ECFF-DBCDC4F3F36D}"/>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Dillow, </a:t>
            </a:r>
            <a:r>
              <a:rPr kumimoji="0" lang="en-US" altLang="en-US" sz="2800" b="1" i="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Final Destiny</a:t>
            </a: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 359</a:t>
            </a:r>
          </a:p>
        </p:txBody>
      </p:sp>
    </p:spTree>
    <p:extLst>
      <p:ext uri="{BB962C8B-B14F-4D97-AF65-F5344CB8AC3E}">
        <p14:creationId xmlns:p14="http://schemas.microsoft.com/office/powerpoint/2010/main" val="216135520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621EC16A-ACFE-AE3F-646D-C22D3146C278}"/>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DA82A3A-0DEE-5E70-EAAA-D0CEDF57BC59}"/>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E0978BDD-2341-048C-8E06-D7B889BE12B3}"/>
              </a:ext>
            </a:extLst>
          </p:cNvPr>
          <p:cNvSpPr>
            <a:spLocks noGrp="1" noChangeArrowheads="1"/>
          </p:cNvSpPr>
          <p:nvPr>
            <p:ph type="title"/>
          </p:nvPr>
        </p:nvSpPr>
        <p:spPr>
          <a:xfrm>
            <a:off x="0" y="216025"/>
            <a:ext cx="9144000" cy="5589239"/>
          </a:xfrm>
        </p:spPr>
        <p:txBody>
          <a:bodyPr/>
          <a:lstStyle/>
          <a:p>
            <a:pPr algn="l">
              <a:lnSpc>
                <a:spcPct val="100000"/>
              </a:lnSpc>
            </a:pPr>
            <a:r>
              <a:rPr lang="en-US" sz="3200">
                <a:solidFill>
                  <a:schemeClr val="tx1"/>
                </a:solidFill>
                <a:effectLst>
                  <a:glow rad="228600">
                    <a:schemeClr val="bg1"/>
                  </a:glow>
                </a:effectLst>
              </a:rPr>
              <a:t>"In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a:t>
            </a:r>
          </a:p>
        </p:txBody>
      </p:sp>
      <p:sp>
        <p:nvSpPr>
          <p:cNvPr id="2" name="Rectangle 5">
            <a:extLst>
              <a:ext uri="{FF2B5EF4-FFF2-40B4-BE49-F238E27FC236}">
                <a16:creationId xmlns:a16="http://schemas.microsoft.com/office/drawing/2014/main" id="{DFACD563-B1BB-53A3-5DCD-D697B9934C53}"/>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Dillow, </a:t>
            </a:r>
            <a:r>
              <a:rPr kumimoji="0" lang="en-US" altLang="en-US" sz="2800" b="1" i="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Final Destiny</a:t>
            </a: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 359</a:t>
            </a:r>
          </a:p>
        </p:txBody>
      </p:sp>
    </p:spTree>
    <p:extLst>
      <p:ext uri="{BB962C8B-B14F-4D97-AF65-F5344CB8AC3E}">
        <p14:creationId xmlns:p14="http://schemas.microsoft.com/office/powerpoint/2010/main" val="85696193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BBEC4B0E-3343-C584-2A98-8065D56E7B30}"/>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B0152EB6-4447-8F5B-C61B-F23AF751DB0E}"/>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5B82FF6-B0C3-2C77-9EE8-73964601D6A3}"/>
              </a:ext>
            </a:extLst>
          </p:cNvPr>
          <p:cNvSpPr>
            <a:spLocks noGrp="1" noChangeArrowheads="1"/>
          </p:cNvSpPr>
          <p:nvPr>
            <p:ph type="title"/>
          </p:nvPr>
        </p:nvSpPr>
        <p:spPr>
          <a:xfrm>
            <a:off x="0" y="72009"/>
            <a:ext cx="9144000" cy="5589239"/>
          </a:xfrm>
        </p:spPr>
        <p:txBody>
          <a:bodyPr/>
          <a:lstStyle/>
          <a:p>
            <a:pPr algn="l">
              <a:lnSpc>
                <a:spcPct val="100000"/>
              </a:lnSpc>
            </a:pPr>
            <a:r>
              <a:rPr lang="en-US" sz="3200">
                <a:solidFill>
                  <a:schemeClr val="tx1"/>
                </a:solidFill>
                <a:effectLst>
                  <a:glow rad="228600">
                    <a:schemeClr val="bg1"/>
                  </a:glow>
                </a:effectLst>
              </a:rPr>
              <a:t>"This proves that the 'they' of v. 33 cannot refer to the believers in v. 31 who have never spoken in the preceding context and must refer to the Pharisees who have (see vv. 13, 14, 19, 22, 25, 33)."</a:t>
            </a:r>
            <a:r>
              <a:rPr lang="en-US" sz="3200" baseline="30000">
                <a:solidFill>
                  <a:schemeClr val="tx1"/>
                </a:solidFill>
                <a:effectLst>
                  <a:glow rad="228600">
                    <a:schemeClr val="bg1"/>
                  </a:glow>
                </a:effectLst>
              </a:rPr>
              <a:t>1244</a:t>
            </a:r>
          </a:p>
        </p:txBody>
      </p:sp>
      <p:sp>
        <p:nvSpPr>
          <p:cNvPr id="2" name="Rectangle 5">
            <a:extLst>
              <a:ext uri="{FF2B5EF4-FFF2-40B4-BE49-F238E27FC236}">
                <a16:creationId xmlns:a16="http://schemas.microsoft.com/office/drawing/2014/main" id="{4B7EB720-5F5A-F515-5AFA-A86E11E054DE}"/>
              </a:ext>
            </a:extLst>
          </p:cNvPr>
          <p:cNvSpPr>
            <a:spLocks noChangeArrowheads="1"/>
          </p:cNvSpPr>
          <p:nvPr/>
        </p:nvSpPr>
        <p:spPr bwMode="auto">
          <a:xfrm>
            <a:off x="4355976" y="6246192"/>
            <a:ext cx="478802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Dillow, </a:t>
            </a:r>
            <a:r>
              <a:rPr kumimoji="0" lang="en-US" altLang="en-US" sz="2800" b="1" i="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Final Destiny</a:t>
            </a: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 359</a:t>
            </a:r>
          </a:p>
        </p:txBody>
      </p:sp>
    </p:spTree>
    <p:extLst>
      <p:ext uri="{BB962C8B-B14F-4D97-AF65-F5344CB8AC3E}">
        <p14:creationId xmlns:p14="http://schemas.microsoft.com/office/powerpoint/2010/main" val="17496650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a:extLst>
            <a:ext uri="{FF2B5EF4-FFF2-40B4-BE49-F238E27FC236}">
              <a16:creationId xmlns:a16="http://schemas.microsoft.com/office/drawing/2014/main" id="{4A891B47-C0EC-A7AB-0D48-9873076532C8}"/>
            </a:ext>
          </a:extLst>
        </p:cNvPr>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8D82BB60-B0E3-9413-5E9C-190535C6F725}"/>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C7BAA51F-47F5-0D2E-8A18-EBEC045DD6D9}"/>
              </a:ext>
            </a:extLst>
          </p:cNvPr>
          <p:cNvSpPr>
            <a:spLocks noGrp="1" noChangeArrowheads="1"/>
          </p:cNvSpPr>
          <p:nvPr>
            <p:ph type="title"/>
          </p:nvPr>
        </p:nvSpPr>
        <p:spPr>
          <a:xfrm>
            <a:off x="0" y="72009"/>
            <a:ext cx="9144000" cy="6453335"/>
          </a:xfrm>
        </p:spPr>
        <p:txBody>
          <a:bodyPr/>
          <a:lstStyle/>
          <a:p>
            <a:pPr algn="l">
              <a:lnSpc>
                <a:spcPct val="100000"/>
              </a:lnSpc>
            </a:pPr>
            <a:r>
              <a:rPr lang="en-US" sz="3200">
                <a:solidFill>
                  <a:schemeClr val="tx1"/>
                </a:solidFill>
                <a:effectLst>
                  <a:glow rad="228600">
                    <a:schemeClr val="bg1"/>
                  </a:glow>
                </a:effectLst>
              </a:rPr>
              <a:t>"Long ago Augustine argued that 'those who believed in him' are true, not spurious believers, and that the 'they' of verse 33 refers to Christ’s critics, not the true believers of verses 31-32.</a:t>
            </a:r>
            <a:r>
              <a:rPr lang="en-US" sz="3200" baseline="30000">
                <a:solidFill>
                  <a:schemeClr val="tx1"/>
                </a:solidFill>
                <a:effectLst>
                  <a:glow rad="228600">
                    <a:schemeClr val="bg1"/>
                  </a:glow>
                </a:effectLst>
              </a:rPr>
              <a:t>1245</a:t>
            </a:r>
            <a:r>
              <a:rPr lang="en-US" sz="3200">
                <a:solidFill>
                  <a:schemeClr val="tx1"/>
                </a:solidFill>
                <a:effectLst>
                  <a:glow rad="228600">
                    <a:schemeClr val="bg1"/>
                  </a:glow>
                </a:effectLst>
              </a:rPr>
              <a:t>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a:t>
            </a:r>
            <a:r>
              <a:rPr lang="en-US" sz="3200" baseline="30000">
                <a:solidFill>
                  <a:schemeClr val="tx1"/>
                </a:solidFill>
                <a:effectLst>
                  <a:glow rad="228600">
                    <a:schemeClr val="bg1"/>
                  </a:glow>
                </a:effectLst>
              </a:rPr>
              <a:t>1246</a:t>
            </a:r>
          </a:p>
        </p:txBody>
      </p:sp>
      <p:sp>
        <p:nvSpPr>
          <p:cNvPr id="2" name="Rectangle 5">
            <a:extLst>
              <a:ext uri="{FF2B5EF4-FFF2-40B4-BE49-F238E27FC236}">
                <a16:creationId xmlns:a16="http://schemas.microsoft.com/office/drawing/2014/main" id="{182C76FA-C648-1C84-48BD-D108B250E8E6}"/>
              </a:ext>
            </a:extLst>
          </p:cNvPr>
          <p:cNvSpPr>
            <a:spLocks noChangeArrowheads="1"/>
          </p:cNvSpPr>
          <p:nvPr/>
        </p:nvSpPr>
        <p:spPr bwMode="auto">
          <a:xfrm>
            <a:off x="3635896" y="6246192"/>
            <a:ext cx="5508104" cy="711200"/>
          </a:xfrm>
          <a:prstGeom prst="rect">
            <a:avLst/>
          </a:prstGeom>
          <a:noFill/>
          <a:ln>
            <a:noFill/>
          </a:ln>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Dillow, </a:t>
            </a:r>
            <a:r>
              <a:rPr kumimoji="0" lang="en-US" altLang="en-US" sz="2800" b="1" i="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Final Destiny</a:t>
            </a:r>
            <a:r>
              <a:rPr kumimoji="0" lang="en-US" altLang="en-US" sz="28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mn-cs"/>
              </a:rPr>
              <a:t>, 359-60</a:t>
            </a:r>
          </a:p>
        </p:txBody>
      </p:sp>
    </p:spTree>
    <p:extLst>
      <p:ext uri="{BB962C8B-B14F-4D97-AF65-F5344CB8AC3E}">
        <p14:creationId xmlns:p14="http://schemas.microsoft.com/office/powerpoint/2010/main" val="194109714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399"/>
            <a:ext cx="9144000" cy="2099733"/>
          </a:xfrm>
          <a:effectLst>
            <a:outerShdw blurRad="50800" dist="50800" dir="5400000" algn="ctr" rotWithShape="0">
              <a:schemeClr val="bg1"/>
            </a:outerShdw>
          </a:effectLst>
        </p:spPr>
        <p:txBody>
          <a:bodyPr/>
          <a:lstStyle/>
          <a:p>
            <a:pPr marL="804863" indent="-804863" algn="l" eaLnBrk="1" hangingPunct="1">
              <a:lnSpc>
                <a:spcPct val="100000"/>
              </a:lnSpc>
            </a:pPr>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(John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a:t>
            </a:r>
            <a:br>
              <a:rPr lang="en-US" altLang="en-US" sz="4000" dirty="0">
                <a:effectLst/>
                <a:latin typeface="Arial" panose="020B0604020202020204" pitchFamily="34" charset="0"/>
                <a:ea typeface="ＭＳ Ｐゴシック" panose="020B0600070205080204" pitchFamily="34" charset="-128"/>
              </a:rPr>
            </a:br>
            <a:r>
              <a:rPr lang="en-US" altLang="en-US" sz="4000" dirty="0">
                <a:effectLst/>
                <a:latin typeface="Arial" panose="020B0604020202020204" pitchFamily="34" charset="0"/>
                <a:ea typeface="ＭＳ Ｐゴシック" panose="020B0600070205080204" pitchFamily="34" charset="-128"/>
              </a:rPr>
              <a:t>(John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(John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(John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algn="ctr" defTabSz="914400" fontAlgn="base">
              <a:lnSpc>
                <a:spcPct val="90000"/>
              </a:lnSpc>
              <a:spcBef>
                <a:spcPct val="20000"/>
              </a:spcBef>
              <a:spcAft>
                <a:spcPct val="0"/>
              </a:spcAft>
              <a:buClr>
                <a:srgbClr val="800000"/>
              </a:buClr>
              <a:buSzPct val="60000"/>
              <a:buFont typeface="Wingdings" panose="05000000000000000000" pitchFamily="2" charset="2"/>
              <a:buNone/>
            </a:pPr>
            <a:r>
              <a:rPr lang="en-US" altLang="en-US" sz="3600" b="1" i="1">
                <a:solidFill>
                  <a:srgbClr val="FFFFFF"/>
                </a:solidFill>
                <a:latin typeface="Arial" panose="020B0604020202020204" pitchFamily="34" charset="0"/>
                <a:ea typeface="ＭＳ Ｐゴシック" panose="020B0600070205080204" pitchFamily="34" charset="-128"/>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Tree>
    <p:extLst>
      <p:ext uri="{BB962C8B-B14F-4D97-AF65-F5344CB8AC3E}">
        <p14:creationId xmlns:p14="http://schemas.microsoft.com/office/powerpoint/2010/main" val="288119099"/>
      </p:ext>
    </p:extLst>
  </p:cSld>
  <p:clrMapOvr>
    <a:masterClrMapping/>
  </p:clrMapOvr>
  <p:transition>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C649-EC02-2E75-20A9-0ACFF20B89E4}"/>
            </a:ext>
          </a:extLst>
        </p:cNvPr>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B6A3911F-76FC-2C47-264B-420AE1A5FE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BE38CA35-250E-93D9-FBC5-56207029844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887C5D71-7D1E-B2BF-7D83-78862363A4D1}"/>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3206366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(John 8:12-20)</a:t>
            </a:r>
          </a:p>
          <a:p>
            <a:pPr marL="523875" lvl="0" indent="-523875" defTabSz="914400" eaLnBrk="1" fontAlgn="base" hangingPunct="1">
              <a:spcBef>
                <a:spcPct val="0"/>
              </a:spcBef>
              <a:spcAft>
                <a:spcPct val="0"/>
              </a:spcAft>
              <a:buFontTx/>
              <a:buAutoNum type="arabicPeriod"/>
              <a:defRPr/>
            </a:pP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Jesus is sent from heaven by God the Father (John 8:21-30)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lvl="0" indent="-523875" defTabSz="914400" eaLnBrk="1" fontAlgn="base" hangingPunct="1">
              <a:spcBef>
                <a:spcPct val="0"/>
              </a:spcBef>
              <a:spcAft>
                <a:spcPct val="0"/>
              </a:spcAft>
              <a:buFontTx/>
              <a:buAutoNum type="arabicPeriod"/>
              <a:defRPr/>
            </a:pP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Jesus is God eternal  (John 8:39-59)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(John 8:12-20).</a:t>
            </a:r>
          </a:p>
          <a:p>
            <a:pPr marL="466725" lvl="0"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lang="en-US" altLang="en-US" sz="4000" b="1" dirty="0">
                <a:solidFill>
                  <a:srgbClr val="000000"/>
                </a:solidFill>
                <a:latin typeface="Arial" panose="020B0604020202020204" pitchFamily="34" charset="0"/>
                <a:ea typeface="ヒラギノ角ゴ Pro W3" charset="-128"/>
              </a:rPr>
              <a:t> (John 8:21-30).</a:t>
            </a:r>
          </a:p>
          <a:p>
            <a:pPr marL="466725" lvl="0"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lang="en-US" altLang="en-US" sz="4000" b="1" dirty="0">
                <a:solidFill>
                  <a:srgbClr val="000000"/>
                </a:solidFill>
                <a:latin typeface="Arial" panose="020B0604020202020204" pitchFamily="34" charset="0"/>
                <a:ea typeface="ヒラギノ角ゴ Pro W3" charset="-128"/>
              </a:rPr>
              <a:t> as of God or Satan (John 8:31-59).</a:t>
            </a:r>
          </a:p>
        </p:txBody>
      </p:sp>
    </p:spTree>
    <p:extLst>
      <p:ext uri="{BB962C8B-B14F-4D97-AF65-F5344CB8AC3E}">
        <p14:creationId xmlns:p14="http://schemas.microsoft.com/office/powerpoint/2010/main" val="1422106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0AC6A800-9F27-F13B-AC52-C7435CA1F1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FE2CA0-B3E7-37BC-BF96-94C8731B069B}"/>
              </a:ext>
            </a:extLst>
          </p:cNvPr>
          <p:cNvSpPr>
            <a:spLocks noGrp="1"/>
          </p:cNvSpPr>
          <p:nvPr>
            <p:ph type="title"/>
          </p:nvPr>
        </p:nvSpPr>
        <p:spPr>
          <a:xfrm>
            <a:off x="-152400" y="4572000"/>
            <a:ext cx="3733800" cy="990600"/>
          </a:xfrm>
        </p:spPr>
        <p:txBody>
          <a:bodyPr/>
          <a:lstStyle/>
          <a:p>
            <a:pPr>
              <a:defRPr/>
            </a:pP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1" name="Picture 3" descr="bi_dlmoody1.jpg">
            <a:extLst>
              <a:ext uri="{FF2B5EF4-FFF2-40B4-BE49-F238E27FC236}">
                <a16:creationId xmlns:a16="http://schemas.microsoft.com/office/drawing/2014/main" id="{B96D0F6B-3BA7-7400-83C5-955ED8A5B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By healing a man born blind on the Sabbath,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3">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28223128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3">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r"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of a blind man proved he gives spiritual sight too (John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to eternal life by miraculously healing the man (John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1166847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(John 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26202904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(John 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335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532176"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(John 9:35-41).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0182" y="152401"/>
            <a:ext cx="1521417" cy="152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Israel's remnant follows Jesus as the true, good, and obedient Shepherd, so He calls Pharisee followers from their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0" y="0"/>
            <a:ext cx="91440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(John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9223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latin typeface="Arial" panose="020B0604020202020204" pitchFamily="34" charset="0"/>
                <a:cs typeface="Arial" panose="020B0604020202020204" pitchFamily="34" charset="0"/>
              </a:rPr>
              <a:t>C. S. Lewis, </a:t>
            </a:r>
            <a:r>
              <a:rPr lang="en-US" altLang="en-US" sz="3600" b="1" i="1">
                <a:latin typeface="Arial" panose="020B0604020202020204" pitchFamily="34" charset="0"/>
                <a:cs typeface="Arial" panose="020B0604020202020204" pitchFamily="34" charset="0"/>
              </a:rPr>
              <a:t>Mere Christianity</a:t>
            </a:r>
            <a:r>
              <a:rPr lang="en-US" altLang="en-US" sz="3600" b="1">
                <a:latin typeface="Arial" panose="020B0604020202020204" pitchFamily="34" charset="0"/>
                <a:cs typeface="Arial" panose="020B0604020202020204" pitchFamily="34" charset="0"/>
              </a:rPr>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latin typeface="Arial" panose="020B0604020202020204" pitchFamily="34" charset="0"/>
                <a:ea typeface="굴림" panose="020B0600000101010101" pitchFamily="34" charset="-127"/>
                <a:cs typeface="Arial" panose="020B0604020202020204" pitchFamily="34" charset="0"/>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lunatic</a:t>
            </a:r>
            <a:r>
              <a:rPr lang="en-US" altLang="ko-KR" sz="2300" b="1">
                <a:latin typeface="Arial" panose="020B0604020202020204" pitchFamily="34" charset="0"/>
                <a:ea typeface="굴림" panose="020B0600000101010101" pitchFamily="34" charset="-127"/>
                <a:cs typeface="Arial" panose="020B0604020202020204" pitchFamily="34" charset="0"/>
              </a:rPr>
              <a:t>—on a level with the man who says he is a poached egg—or else he would be the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Devil</a:t>
            </a:r>
            <a:r>
              <a:rPr lang="en-US" altLang="ko-KR" sz="2300" b="1">
                <a:latin typeface="Arial" panose="020B0604020202020204" pitchFamily="34" charset="0"/>
                <a:ea typeface="굴림" panose="020B0600000101010101" pitchFamily="34" charset="-127"/>
                <a:cs typeface="Arial" panose="020B0604020202020204" pitchFamily="34" charset="0"/>
              </a:rPr>
              <a:t> of Hell.  You must make your choice.  Either this man was, and is, the Son of God: or else a madman or something worse.  You can shut Him up for a fool, you can spit at Him and kill Him as a demon; or you can fall at His feet and call Him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Lord</a:t>
            </a:r>
            <a:r>
              <a:rPr lang="en-US" altLang="ko-KR" sz="2300" b="1">
                <a:latin typeface="Arial" panose="020B0604020202020204" pitchFamily="34" charset="0"/>
                <a:ea typeface="굴림" panose="020B0600000101010101" pitchFamily="34" charset="-127"/>
                <a:cs typeface="Arial" panose="020B0604020202020204" pitchFamily="34" charset="0"/>
              </a:rPr>
              <a:t> and God.  But let us not come with any patronising nonsense about His being a great human teacher.  He has not left that open to us.  He did not intend to.”</a:t>
            </a:r>
            <a:endParaRPr lang="en-US" altLang="en-US" sz="23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9E32-85AD-1A61-C506-01EEAFA9E094}"/>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621E1D17-D199-728F-2278-7C4422579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8F16E38-91AB-4F2F-34F9-8EA5ACCA4131}"/>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53CDF674-090C-A8C3-C7BD-ECDE8D878667}"/>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B0E61BB7-C560-6079-BC26-B5909C4F569C}"/>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said</a:t>
              </a:r>
            </a:p>
          </p:txBody>
        </p:sp>
        <p:sp>
          <p:nvSpPr>
            <p:cNvPr id="5" name="Title 1">
              <a:extLst>
                <a:ext uri="{FF2B5EF4-FFF2-40B4-BE49-F238E27FC236}">
                  <a16:creationId xmlns:a16="http://schemas.microsoft.com/office/drawing/2014/main" id="{CADC5835-3A81-3BFA-0B15-E14DF5809A8B}"/>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 AM GOD</a:t>
              </a:r>
            </a:p>
          </p:txBody>
        </p:sp>
      </p:grpSp>
      <p:grpSp>
        <p:nvGrpSpPr>
          <p:cNvPr id="8" name="Group 7">
            <a:extLst>
              <a:ext uri="{FF2B5EF4-FFF2-40B4-BE49-F238E27FC236}">
                <a16:creationId xmlns:a16="http://schemas.microsoft.com/office/drawing/2014/main" id="{B84C630D-1D17-D0C9-D92C-51E783F101A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F1D24A61-AE69-76B7-EC75-DF39FBEF97B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God</a:t>
              </a:r>
            </a:p>
          </p:txBody>
        </p:sp>
        <p:sp>
          <p:nvSpPr>
            <p:cNvPr id="7" name="Title 1">
              <a:extLst>
                <a:ext uri="{FF2B5EF4-FFF2-40B4-BE49-F238E27FC236}">
                  <a16:creationId xmlns:a16="http://schemas.microsoft.com/office/drawing/2014/main" id="{D99AE63A-E9D2-4DF6-C18C-F66E3205C477}"/>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LORD</a:t>
              </a:r>
            </a:p>
          </p:txBody>
        </p:sp>
      </p:grpSp>
      <p:grpSp>
        <p:nvGrpSpPr>
          <p:cNvPr id="9" name="Group 8">
            <a:extLst>
              <a:ext uri="{FF2B5EF4-FFF2-40B4-BE49-F238E27FC236}">
                <a16:creationId xmlns:a16="http://schemas.microsoft.com/office/drawing/2014/main" id="{87EB90A9-2B7D-750D-F273-2A5D75C4B3F3}"/>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AA39FAF5-A8E1-183A-96C5-E0A86081CAFE}"/>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1" name="Title 1">
              <a:extLst>
                <a:ext uri="{FF2B5EF4-FFF2-40B4-BE49-F238E27FC236}">
                  <a16:creationId xmlns:a16="http://schemas.microsoft.com/office/drawing/2014/main" id="{BD4FD637-A272-472F-B07B-43EE15880CB9}"/>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LUNATIC</a:t>
              </a:r>
            </a:p>
          </p:txBody>
        </p:sp>
      </p:grpSp>
      <p:sp>
        <p:nvSpPr>
          <p:cNvPr id="12" name="Title 1">
            <a:extLst>
              <a:ext uri="{FF2B5EF4-FFF2-40B4-BE49-F238E27FC236}">
                <a16:creationId xmlns:a16="http://schemas.microsoft.com/office/drawing/2014/main" id="{8590C88E-0D40-6960-0952-4EC724662E6A}"/>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True</a:t>
            </a:r>
          </a:p>
        </p:txBody>
      </p:sp>
      <p:sp>
        <p:nvSpPr>
          <p:cNvPr id="14" name="Title 1">
            <a:extLst>
              <a:ext uri="{FF2B5EF4-FFF2-40B4-BE49-F238E27FC236}">
                <a16:creationId xmlns:a16="http://schemas.microsoft.com/office/drawing/2014/main" id="{E75F7F54-B2F4-350A-F9A3-86E01E0B3BEF}"/>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False</a:t>
            </a:r>
          </a:p>
        </p:txBody>
      </p:sp>
      <p:sp>
        <p:nvSpPr>
          <p:cNvPr id="15" name="Title 1">
            <a:extLst>
              <a:ext uri="{FF2B5EF4-FFF2-40B4-BE49-F238E27FC236}">
                <a16:creationId xmlns:a16="http://schemas.microsoft.com/office/drawing/2014/main" id="{9370B793-5F71-A165-E28F-8CE59E91D65B}"/>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Insincere</a:t>
            </a:r>
          </a:p>
        </p:txBody>
      </p:sp>
      <p:sp>
        <p:nvSpPr>
          <p:cNvPr id="16" name="Title 1">
            <a:extLst>
              <a:ext uri="{FF2B5EF4-FFF2-40B4-BE49-F238E27FC236}">
                <a16:creationId xmlns:a16="http://schemas.microsoft.com/office/drawing/2014/main" id="{DF76C363-4137-19DC-B509-992A35EF324A}"/>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Sincere</a:t>
            </a:r>
          </a:p>
        </p:txBody>
      </p:sp>
      <p:grpSp>
        <p:nvGrpSpPr>
          <p:cNvPr id="17" name="Group 16">
            <a:extLst>
              <a:ext uri="{FF2B5EF4-FFF2-40B4-BE49-F238E27FC236}">
                <a16:creationId xmlns:a16="http://schemas.microsoft.com/office/drawing/2014/main" id="{58942B3E-D878-DD26-436C-DC631FCCC87C}"/>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335D908F-FFC1-D52D-2B21-5A1C4A71946D}"/>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9" name="Title 1">
              <a:extLst>
                <a:ext uri="{FF2B5EF4-FFF2-40B4-BE49-F238E27FC236}">
                  <a16:creationId xmlns:a16="http://schemas.microsoft.com/office/drawing/2014/main" id="{4275C7DB-55EE-DCBB-7C02-8DA32FA3D40B}"/>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LIAR</a:t>
              </a:r>
            </a:p>
          </p:txBody>
        </p:sp>
      </p:grpSp>
      <p:cxnSp>
        <p:nvCxnSpPr>
          <p:cNvPr id="21" name="Straight Arrow Connector 20">
            <a:extLst>
              <a:ext uri="{FF2B5EF4-FFF2-40B4-BE49-F238E27FC236}">
                <a16:creationId xmlns:a16="http://schemas.microsoft.com/office/drawing/2014/main" id="{210CD6AE-412F-546C-5EF0-2008C2096131}"/>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D368C42D-F471-E4BA-FD24-FC6F5EEB02D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8DF33ABA-65AC-CA2B-0A97-123F323EE535}"/>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4010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men to tell the crowds He is the Messiah who offers the kingdom to show debate about Him from the leaders and people</a:t>
            </a:r>
          </a:p>
        </p:txBody>
      </p:sp>
    </p:spTree>
    <p:extLst>
      <p:ext uri="{BB962C8B-B14F-4D97-AF65-F5344CB8AC3E}">
        <p14:creationId xmlns:p14="http://schemas.microsoft.com/office/powerpoint/2010/main" val="6605271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all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Yes</a:t>
            </a:r>
          </a:p>
        </p:txBody>
      </p:sp>
      <p:sp>
        <p:nvSpPr>
          <p:cNvPr id="41991" name="Text Box 1031"/>
          <p:cNvSpPr txBox="1">
            <a:spLocks noChangeArrowheads="1"/>
          </p:cNvSpPr>
          <p:nvPr/>
        </p:nvSpPr>
        <p:spPr bwMode="auto">
          <a:xfrm>
            <a:off x="0" y="2771340"/>
            <a:ext cx="29396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Reformed</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274i</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but No Assurance</a:t>
            </a:r>
          </a:p>
        </p:txBody>
      </p:sp>
      <p:sp>
        <p:nvSpPr>
          <p:cNvPr id="22" name="Down Arrow 21"/>
          <p:cNvSpPr/>
          <p:nvPr/>
        </p:nvSpPr>
        <p:spPr bwMode="auto">
          <a:xfrm>
            <a:off x="1364944" y="532728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3" name="Text Box 1031"/>
          <p:cNvSpPr txBox="1">
            <a:spLocks noChangeArrowheads="1"/>
          </p:cNvSpPr>
          <p:nvPr/>
        </p:nvSpPr>
        <p:spPr bwMode="auto">
          <a:xfrm>
            <a:off x="6001424" y="274044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Arminian</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 Eternal Security and No Assurance</a:t>
            </a:r>
          </a:p>
        </p:txBody>
      </p:sp>
      <p:sp>
        <p:nvSpPr>
          <p:cNvPr id="28" name="Down Arrow 27"/>
          <p:cNvSpPr/>
          <p:nvPr/>
        </p:nvSpPr>
        <p:spPr bwMode="auto">
          <a:xfrm>
            <a:off x="7554255" y="532728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9" name="Text Box 1031"/>
          <p:cNvSpPr txBox="1">
            <a:spLocks noChangeArrowheads="1"/>
          </p:cNvSpPr>
          <p:nvPr/>
        </p:nvSpPr>
        <p:spPr bwMode="auto">
          <a:xfrm>
            <a:off x="2855830" y="2764406"/>
            <a:ext cx="32500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Partakers</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and Assurance</a:t>
            </a:r>
          </a:p>
        </p:txBody>
      </p:sp>
      <p:sp>
        <p:nvSpPr>
          <p:cNvPr id="34" name="Down Arrow 33"/>
          <p:cNvSpPr/>
          <p:nvPr/>
        </p:nvSpPr>
        <p:spPr bwMode="auto">
          <a:xfrm>
            <a:off x="4335710" y="532728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b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2" name="Rectangle 1"/>
          <p:cNvSpPr/>
          <p:nvPr/>
        </p:nvSpPr>
        <p:spPr>
          <a:xfrm>
            <a:off x="56924" y="3177363"/>
            <a:ext cx="2703512" cy="1077218"/>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False Believer</a:t>
            </a:r>
          </a:p>
        </p:txBody>
      </p:sp>
      <p:sp>
        <p:nvSpPr>
          <p:cNvPr id="35" name="Rectangle 34"/>
          <p:cNvSpPr/>
          <p:nvPr/>
        </p:nvSpPr>
        <p:spPr>
          <a:xfrm>
            <a:off x="6361582" y="3177363"/>
            <a:ext cx="2703512" cy="1077218"/>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Former Believer</a:t>
            </a:r>
          </a:p>
        </p:txBody>
      </p:sp>
      <p:sp>
        <p:nvSpPr>
          <p:cNvPr id="36" name="Rectangle 35"/>
          <p:cNvSpPr/>
          <p:nvPr/>
        </p:nvSpPr>
        <p:spPr>
          <a:xfrm>
            <a:off x="3209253" y="3177363"/>
            <a:ext cx="2703512" cy="1077218"/>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Carnal Believer</a:t>
            </a:r>
          </a:p>
        </p:txBody>
      </p:sp>
    </p:spTree>
    <p:extLst>
      <p:ext uri="{BB962C8B-B14F-4D97-AF65-F5344CB8AC3E}">
        <p14:creationId xmlns:p14="http://schemas.microsoft.com/office/powerpoint/2010/main" val="37955670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P spid="2" grpId="0" animBg="1"/>
      <p:bldP spid="35" grpId="0" animBg="1"/>
      <p:bldP spid="3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grpSp>
        <p:nvGrpSpPr>
          <p:cNvPr id="3" name="Group 2">
            <a:extLst>
              <a:ext uri="{FF2B5EF4-FFF2-40B4-BE49-F238E27FC236}">
                <a16:creationId xmlns:a16="http://schemas.microsoft.com/office/drawing/2014/main" id="{EECEC90A-D94B-CD44-9CA1-D4FB4A495930}"/>
              </a:ext>
            </a:extLst>
          </p:cNvPr>
          <p:cNvGrpSpPr/>
          <p:nvPr/>
        </p:nvGrpSpPr>
        <p:grpSpPr>
          <a:xfrm>
            <a:off x="5276393" y="4364120"/>
            <a:ext cx="3825164" cy="2139670"/>
            <a:chOff x="5276393" y="4364120"/>
            <a:chExt cx="3825164" cy="2139670"/>
          </a:xfrm>
        </p:grpSpPr>
        <p:sp>
          <p:nvSpPr>
            <p:cNvPr id="2" name="Left Arrow 1">
              <a:extLst>
                <a:ext uri="{FF2B5EF4-FFF2-40B4-BE49-F238E27FC236}">
                  <a16:creationId xmlns:a16="http://schemas.microsoft.com/office/drawing/2014/main" id="{C600A507-1B35-4D40-B7DC-C902AFF82A68}"/>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9" name="Left Arrow 18">
              <a:extLst>
                <a:ext uri="{FF2B5EF4-FFF2-40B4-BE49-F238E27FC236}">
                  <a16:creationId xmlns:a16="http://schemas.microsoft.com/office/drawing/2014/main" id="{25B28056-D360-8F49-82F3-16710AB9C44B}"/>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7" name="Text Box 1">
              <a:extLst>
                <a:ext uri="{FF2B5EF4-FFF2-40B4-BE49-F238E27FC236}">
                  <a16:creationId xmlns:a16="http://schemas.microsoft.com/office/drawing/2014/main" id="{B47903E7-C7D4-B447-BBF1-4F7327D6D6D1}"/>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assurance and apostasy?</a:t>
              </a:r>
            </a:p>
          </p:txBody>
        </p:sp>
      </p:grpSp>
      <p:sp>
        <p:nvSpPr>
          <p:cNvPr id="4" name="Title 3">
            <a:extLst>
              <a:ext uri="{FF2B5EF4-FFF2-40B4-BE49-F238E27FC236}">
                <a16:creationId xmlns:a16="http://schemas.microsoft.com/office/drawing/2014/main" id="{611A3D09-5101-554B-8304-33159B9D765C}"/>
              </a:ext>
            </a:extLst>
          </p:cNvPr>
          <p:cNvSpPr>
            <a:spLocks noGrp="1"/>
          </p:cNvSpPr>
          <p:nvPr>
            <p:ph type="title" idx="4294967295"/>
          </p:nvPr>
        </p:nvSpPr>
        <p:spPr>
          <a:xfrm>
            <a:off x="16645" y="18939"/>
            <a:ext cx="9111985" cy="670542"/>
          </a:xfrm>
          <a:solidFill>
            <a:schemeClr val="tx1"/>
          </a:solidFill>
          <a:ln w="28575">
            <a:solidFill>
              <a:schemeClr val="bg1"/>
            </a:solidFill>
          </a:ln>
        </p:spPr>
        <p:txBody>
          <a:bodyPr anchor="ctr"/>
          <a:lstStyle/>
          <a:p>
            <a:pPr eaLnBrk="1" hangingPunct="1">
              <a:lnSpc>
                <a:spcPct val="100000"/>
              </a:lnSpc>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kern="1200" dirty="0">
                <a:solidFill>
                  <a:srgbClr val="FFFFFF"/>
                </a:solidFill>
                <a:latin typeface="Arial" charset="0"/>
                <a:ea typeface="ＭＳ Ｐゴシック" charset="0"/>
                <a:cs typeface="ＭＳ Ｐゴシック" charset="0"/>
              </a:rPr>
              <a:t>Views on Apostasy</a:t>
            </a:r>
            <a:endParaRPr lang="en-US" sz="3200" kern="12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81111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down)">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128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15087546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891804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9867030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04766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4800" dirty="0">
                <a:solidFill>
                  <a:srgbClr val="FFFF00"/>
                </a:solidFill>
                <a:latin typeface="Arial" charset="0"/>
                <a:ea typeface="ＭＳ Ｐゴシック" charset="0"/>
                <a:cs typeface="ＭＳ Ｐゴシック" charset="0"/>
              </a:rPr>
              <a:t>Kingdom Entering</a:t>
            </a:r>
            <a:endParaRPr lang="en-US" sz="2000" dirty="0">
              <a:solidFill>
                <a:srgbClr val="FFFF00"/>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46141" y="2610866"/>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Salvation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7" name="Text Box 7"/>
          <p:cNvSpPr txBox="1">
            <a:spLocks noChangeArrowheads="1"/>
          </p:cNvSpPr>
          <p:nvPr/>
        </p:nvSpPr>
        <p:spPr bwMode="auto">
          <a:xfrm>
            <a:off x="4526280" y="2610866"/>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Rewards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8" name="Text Box 8"/>
          <p:cNvSpPr txBox="1">
            <a:spLocks noChangeArrowheads="1"/>
          </p:cNvSpPr>
          <p:nvPr/>
        </p:nvSpPr>
        <p:spPr bwMode="auto">
          <a:xfrm>
            <a:off x="46141" y="3463544"/>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All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9" name="Text Box 9"/>
          <p:cNvSpPr txBox="1">
            <a:spLocks noChangeArrowheads="1"/>
          </p:cNvSpPr>
          <p:nvPr/>
        </p:nvSpPr>
        <p:spPr bwMode="auto">
          <a:xfrm>
            <a:off x="4526280" y="346354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Faithful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0" name="Text Box 10"/>
          <p:cNvSpPr txBox="1">
            <a:spLocks noChangeArrowheads="1"/>
          </p:cNvSpPr>
          <p:nvPr/>
        </p:nvSpPr>
        <p:spPr bwMode="auto">
          <a:xfrm>
            <a:off x="46141" y="4316222"/>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dwelling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1" name="Text Box 11"/>
          <p:cNvSpPr txBox="1">
            <a:spLocks noChangeArrowheads="1"/>
          </p:cNvSpPr>
          <p:nvPr/>
        </p:nvSpPr>
        <p:spPr bwMode="auto">
          <a:xfrm>
            <a:off x="4526280" y="4316222"/>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ruling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2" name="Text Box 12"/>
          <p:cNvSpPr txBox="1">
            <a:spLocks noChangeArrowheads="1"/>
          </p:cNvSpPr>
          <p:nvPr/>
        </p:nvSpPr>
        <p:spPr bwMode="auto">
          <a:xfrm>
            <a:off x="46141" y="5168900"/>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Wood, hay, straw</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3" name="Text Box 13"/>
          <p:cNvSpPr txBox="1">
            <a:spLocks noChangeArrowheads="1"/>
          </p:cNvSpPr>
          <p:nvPr/>
        </p:nvSpPr>
        <p:spPr bwMode="auto">
          <a:xfrm>
            <a:off x="4526280" y="5168900"/>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Gold, silver, jewels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faith alone</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works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Text Box 5">
            <a:extLst>
              <a:ext uri="{FF2B5EF4-FFF2-40B4-BE49-F238E27FC236}">
                <a16:creationId xmlns:a16="http://schemas.microsoft.com/office/drawing/2014/main" id="{450F106A-5215-7C4C-A09B-9653DCC965AC}"/>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 name="Text Box 13">
            <a:extLst>
              <a:ext uri="{FF2B5EF4-FFF2-40B4-BE49-F238E27FC236}">
                <a16:creationId xmlns:a16="http://schemas.microsoft.com/office/drawing/2014/main" id="{37D89D4D-62F7-E2E5-7DA5-D956CD7683AE}"/>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marR="0" lvl="0" indent="-127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Entering into a Rich Experience of Life!</a:t>
            </a:r>
          </a:p>
        </p:txBody>
      </p:sp>
    </p:spTree>
    <p:extLst>
      <p:ext uri="{BB962C8B-B14F-4D97-AF65-F5344CB8AC3E}">
        <p14:creationId xmlns:p14="http://schemas.microsoft.com/office/powerpoint/2010/main" val="27093198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440120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5:19    “So if you ignore the least commandment and teach others to do the same, you will be called 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least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 But anyone who obeys God’s laws and teaches them will be called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great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1494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5:20   “But I warn you—unless your righteousness is better than the righteousness of the teachers of religious law and the Pharisees, you will never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59487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7:21    “Not everyone who calls out to me, ‘Lord! Lord!’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 Only those who actually do the will of my Father in heaven will enter.”</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5567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19:23   "Then Jesus said to his disciples, ‘I tell you the truth, it is very hard for a rich person to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892388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673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6:9   "Don’t you realize that those who do wrong will not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God …Those who indulge in sexual sin, or who worship idols, or commit adultery, or are male prostitutes, or practice homosexuality…</a:t>
            </a: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92795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412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6:10  “or are thieves, or greedy people, or drunkards, or are abusive, or cheat people—none of these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God.”</a:t>
            </a:r>
          </a:p>
          <a:p>
            <a:pPr marL="9525" marR="0" lvl="0" indent="-9525" algn="l"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207645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Incorruptible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Hope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Life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Jas 1:12; </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Glory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Righteousness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1924322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favors Mary's fellowship over Martha's service to show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1622816"/>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MARTHA COMPLAINS ABOUT HER SISTER MARY</a:t>
            </a: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3309918" cy="540981"/>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10:38-42</a:t>
            </a: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3" name="TextBox 12">
            <a:extLst>
              <a:ext uri="{FF2B5EF4-FFF2-40B4-BE49-F238E27FC236}">
                <a16:creationId xmlns:a16="http://schemas.microsoft.com/office/drawing/2014/main" id="{54D7F003-5C71-E1D9-728B-9F753214D658}"/>
              </a:ext>
            </a:extLst>
          </p:cNvPr>
          <p:cNvSpPr txBox="1"/>
          <p:nvPr/>
        </p:nvSpPr>
        <p:spPr>
          <a:xfrm>
            <a:off x="8672180" y="-1510155"/>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0387919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persistence in praying to God who alone can meet our needs to exhort prayer for the Spirit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claims of exorcism by Satan, Jesus says that God will judge Israel's unbelief, so it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74762" y="0"/>
            <a:ext cx="9236015"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a:t>
            </a:r>
            <a:r>
              <a:rPr lang="en-US" altLang="en-US" dirty="0">
                <a:effectLst/>
                <a:ea typeface="ＭＳ Ｐゴシック" panose="020B0600070205080204" pitchFamily="34" charset="-128"/>
              </a:rPr>
              <a:t>John </a:t>
            </a:r>
            <a:r>
              <a:rPr lang="en-US" dirty="0">
                <a:ea typeface="+mj-ea"/>
                <a:cs typeface="+mj-cs"/>
              </a:rPr>
              <a:t>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29679939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Pharisee traditions mislead from the Law's true intent so that He and the Pharisees cannot be reconciled</a:t>
            </a:r>
          </a:p>
        </p:txBody>
      </p:sp>
    </p:spTree>
    <p:extLst>
      <p:ext uri="{BB962C8B-B14F-4D97-AF65-F5344CB8AC3E}">
        <p14:creationId xmlns:p14="http://schemas.microsoft.com/office/powerpoint/2010/main" val="36073406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2079"/>
            <a:ext cx="9144000" cy="1100056"/>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p>
          <a:p>
            <a:pPr lvl="0" algn="ctr" defTabSz="914400" fontAlgn="base">
              <a:spcBef>
                <a:spcPct val="20000"/>
              </a:spcBef>
              <a:buClr>
                <a:srgbClr val="FFCC00"/>
              </a:buClr>
              <a:buSzPct val="70000"/>
              <a:defRPr/>
            </a:pPr>
            <a:r>
              <a:rPr lang="en-US" sz="3200" b="1" i="1" kern="0">
                <a:solidFill>
                  <a:srgbClr val="FFFFFF"/>
                </a:solidFill>
                <a:effectLst>
                  <a:outerShdw blurRad="38100" dist="38100" dir="2700000" algn="tl">
                    <a:srgbClr val="000000"/>
                  </a:outerShdw>
                </a:effectLst>
                <a:latin typeface="Arial"/>
                <a:ea typeface="ＭＳ Ｐゴシック" charset="0"/>
                <a:cs typeface="Arial"/>
              </a:rPr>
              <a:t>Luke 12–13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believers among the multitude about Pharisaic practices and God's program, due to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crowd should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en-US">
                <a:solidFill>
                  <a:schemeClr val="bg1"/>
                </a:solidFill>
                <a:latin typeface="Times New Roman" charset="0"/>
                <a:ea typeface="ＭＳ Ｐゴシック" charset="0"/>
                <a:cs typeface="ＭＳ Ｐゴシック" charset="0"/>
              </a:rPr>
              <a:t>Luke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153165" y="-2904206"/>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NOTHING IS COVERED UP </a:t>
            </a:r>
            <a:b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b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revealed,</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OR HIDDEN</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known.</a:t>
            </a: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LUKE 12:2</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009729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who trust in riches as proof of their acceptance before God stemmed from greed, so disciples should trust Jesus alone</a:t>
            </a:r>
          </a:p>
        </p:txBody>
      </p:sp>
    </p:spTree>
    <p:extLst>
      <p:ext uri="{BB962C8B-B14F-4D97-AF65-F5344CB8AC3E}">
        <p14:creationId xmlns:p14="http://schemas.microsoft.com/office/powerpoint/2010/main" val="403030159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985436"/>
            <a:ext cx="9068411" cy="649152"/>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797"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PARABLE OF THE RICH FOOL</a:t>
            </a:r>
          </a:p>
        </p:txBody>
      </p:sp>
      <p:sp>
        <p:nvSpPr>
          <p:cNvPr id="10" name="TextBox 9">
            <a:extLst>
              <a:ext uri="{FF2B5EF4-FFF2-40B4-BE49-F238E27FC236}">
                <a16:creationId xmlns:a16="http://schemas.microsoft.com/office/drawing/2014/main" id="{C897D065-4F4E-2E5D-3A72-18629E989832}"/>
              </a:ext>
            </a:extLst>
          </p:cNvPr>
          <p:cNvSpPr txBox="1"/>
          <p:nvPr/>
        </p:nvSpPr>
        <p:spPr>
          <a:xfrm>
            <a:off x="317845"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12:13-21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tells the Pharisees to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29429839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7C296D-D0EB-DDDF-26D8-65C1A43DAB89}"/>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Times New Roman" panose="02020603050405020304" pitchFamily="18" charset="0"/>
                <a:cs typeface="Arial" panose="020B0604020202020204" pitchFamily="34" charset="0"/>
              </a:rPr>
              <a:t>LESSONS FROM THE RICH FOOL</a:t>
            </a: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delay of the kingdom should motivate the disciples to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Jesus is the Messiah since the Pharisees do not arrest Him and since they assume he was born in Nazareth</a:t>
            </a:r>
          </a:p>
        </p:txBody>
      </p:sp>
    </p:spTree>
    <p:extLst>
      <p:ext uri="{BB962C8B-B14F-4D97-AF65-F5344CB8AC3E}">
        <p14:creationId xmlns:p14="http://schemas.microsoft.com/office/powerpoint/2010/main" val="29723304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Those who are watchful must also be faithful since it will determine the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At the return of Jesus, a judgment will bring division over the person of Christ, so the people should reject Pharisaism for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12:54-59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People can interpret the weather but not the signs authenticating Jesus, so they must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belief that tragedy only befalls sinners is false, so God will judge that entire generation unless they repent</a:t>
            </a:r>
          </a:p>
        </p:txBody>
      </p:sp>
    </p:spTree>
    <p:extLst>
      <p:ext uri="{BB962C8B-B14F-4D97-AF65-F5344CB8AC3E}">
        <p14:creationId xmlns:p14="http://schemas.microsoft.com/office/powerpoint/2010/main" val="201590460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3572"/>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show Israel needs Him as Messiah and to show His blessings if the nation trusts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Despite unbelief, Jesus taught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the Messiah of God despite His words and works, not for lack of evidence</a:t>
            </a:r>
          </a:p>
        </p:txBody>
      </p:sp>
    </p:spTree>
    <p:extLst>
      <p:ext uri="{BB962C8B-B14F-4D97-AF65-F5344CB8AC3E}">
        <p14:creationId xmlns:p14="http://schemas.microsoft.com/office/powerpoint/2010/main" val="42251669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claims that his origin is heaven (not Nazareth) and God is His Father (not Joseph) so that His identity is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response to Christ is that while some believe, the leaders commit even more to kill Him for blasphemy, even if He tries to escape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3">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915064"/>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(John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56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a:t>
            </a:r>
            <a:b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b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74762" y="0"/>
            <a:ext cx="9236015"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a:t>
            </a:r>
            <a:r>
              <a:rPr lang="en-US" altLang="en-US" dirty="0">
                <a:effectLst/>
                <a:ea typeface="ＭＳ Ｐゴシック" panose="020B0600070205080204" pitchFamily="34" charset="-128"/>
              </a:rPr>
              <a:t>John </a:t>
            </a:r>
            <a:r>
              <a:rPr lang="en-US" dirty="0">
                <a:ea typeface="+mj-ea"/>
                <a:cs typeface="+mj-cs"/>
              </a:rPr>
              <a:t>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3">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915064"/>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(John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962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6550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440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 of the Feast's golden pitcher ceremony (= God giving water to Israel) shows that he can satisfy their spiritual thirst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(John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70391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41623A-7599-404F-E01D-505C8C5BB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016244"/>
          </a:xfrm>
          <a:prstGeom prst="rect">
            <a:avLst/>
          </a:prstGeom>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3">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defends His authority and person at the Feast of Tabernacles, giving the unbelieving Jews further motivation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3B259DD4-19CE-D0A8-9BC3-5FBD408358F4}"/>
              </a:ext>
            </a:extLst>
          </p:cNvPr>
          <p:cNvSpPr txBox="1"/>
          <p:nvPr/>
        </p:nvSpPr>
        <p:spPr>
          <a:xfrm>
            <a:off x="6027313" y="-59242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dirty="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Jerusalem crowds wonder how Christ could teach with authority without rabbinic training to prepare Him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 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a:t>
            </a:r>
            <a:b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b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a:t>
            </a:r>
            <a:r>
              <a:rPr lang="en-US" sz="3200" b="1" kern="0">
                <a:solidFill>
                  <a:srgbClr val="FFFFFF"/>
                </a:solidFill>
                <a:effectLst>
                  <a:glow rad="228600">
                    <a:srgbClr val="220011"/>
                  </a:glow>
                </a:effectLst>
                <a:latin typeface="Arial"/>
                <a:ea typeface="ＭＳ Ｐゴシック" charset="0"/>
                <a:cs typeface="Arial"/>
              </a:rPr>
              <a:t>Pharisees reject Jesus as the Light of the World, so He says that the Feast of Tabernacles and the Father testify </a:t>
            </a:r>
            <a:r>
              <a:rPr lang="en-US" sz="3200" b="1" kern="0" dirty="0">
                <a:solidFill>
                  <a:srgbClr val="FFFFFF"/>
                </a:solidFill>
                <a:effectLst>
                  <a:glow rad="228600">
                    <a:srgbClr val="220011"/>
                  </a:glow>
                </a:effectLst>
                <a:latin typeface="Arial"/>
                <a:ea typeface="ＭＳ Ｐゴシック" charset="0"/>
                <a:cs typeface="Arial"/>
              </a:rPr>
              <a:t>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251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3684790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claims to be Messiah and deity, and the Jewish leaders unsuccessfully try to kill Him by stoning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(John 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B34B4233-741B-9694-AFDA-2ACD9C32FE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id="{72109856-B93E-09C8-D418-78554722FDA2}"/>
              </a:ext>
            </a:extLst>
          </p:cNvPr>
          <p:cNvSpPr>
            <a:spLocks noChangeArrowheads="1"/>
          </p:cNvSpPr>
          <p:nvPr/>
        </p:nvSpPr>
        <p:spPr bwMode="auto">
          <a:xfrm>
            <a:off x="824036" y="1874838"/>
            <a:ext cx="3898777" cy="3210346"/>
          </a:xfrm>
          <a:prstGeom prst="rect">
            <a:avLst/>
          </a:prstGeom>
          <a:noFill/>
          <a:ln w="9525">
            <a:noFill/>
            <a:miter lim="800000"/>
            <a:headEnd/>
            <a:tailEnd/>
          </a:ln>
        </p:spPr>
        <p:txBody>
          <a:bodyPr lIns="92075" tIns="46037" rIns="92075" bIns="46037"/>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Above </a:t>
            </a:r>
            <a:r>
              <a:rPr kumimoji="0" 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charset="0"/>
                <a:ea typeface="ＭＳ Ｐゴシック" charset="0"/>
                <a:cs typeface="ＭＳ Ｐゴシック" charset="0"/>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Eternal life		</a:t>
            </a:r>
            <a:endParaRPr kumimoji="0" 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9940" name="Rectangle 4">
            <a:extLst>
              <a:ext uri="{FF2B5EF4-FFF2-40B4-BE49-F238E27FC236}">
                <a16:creationId xmlns:a16="http://schemas.microsoft.com/office/drawing/2014/main" id="{783EBE36-852F-75A9-9FD8-72E79CFC32CE}"/>
              </a:ext>
            </a:extLst>
          </p:cNvPr>
          <p:cNvSpPr>
            <a:spLocks noChangeArrowheads="1"/>
          </p:cNvSpPr>
          <p:nvPr/>
        </p:nvSpPr>
        <p:spPr bwMode="auto">
          <a:xfrm>
            <a:off x="4788024" y="1874838"/>
            <a:ext cx="3898776" cy="3210346"/>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Below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Die in sins 		</a:t>
            </a:r>
          </a:p>
        </p:txBody>
      </p:sp>
      <p:sp>
        <p:nvSpPr>
          <p:cNvPr id="49157" name="Rectangle 2">
            <a:extLst>
              <a:ext uri="{FF2B5EF4-FFF2-40B4-BE49-F238E27FC236}">
                <a16:creationId xmlns:a16="http://schemas.microsoft.com/office/drawing/2014/main" id="{ECF26D15-18E0-07F5-1342-B149E16817F5}"/>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a:t>
            </a:r>
            <a:r>
              <a:rPr kumimoji="0" lang="en-US" altLang="ja-JP"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"You are from below; I am from above. You belong to this world; I do not. </a:t>
            </a:r>
            <a:r>
              <a:rPr kumimoji="0" lang="en-US" altLang="ja-JP"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ja-JP"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866" name="Rectangle 2">
            <a:extLst>
              <a:ext uri="{FF2B5EF4-FFF2-40B4-BE49-F238E27FC236}">
                <a16:creationId xmlns:a16="http://schemas.microsoft.com/office/drawing/2014/main" id="{105EA38E-A349-CA22-C79F-F544C2B24864}"/>
              </a:ext>
            </a:extLst>
          </p:cNvPr>
          <p:cNvSpPr>
            <a:spLocks noGrp="1" noChangeArrowheads="1"/>
          </p:cNvSpPr>
          <p:nvPr>
            <p:ph type="title"/>
          </p:nvPr>
        </p:nvSpPr>
        <p:spPr>
          <a:xfrm>
            <a:off x="0" y="0"/>
            <a:ext cx="9144000" cy="1125538"/>
          </a:xfrm>
          <a:solidFill>
            <a:srgbClr val="000090"/>
          </a:solidFill>
        </p:spPr>
        <p:txBody>
          <a:bodyPr/>
          <a:lstStyle/>
          <a:p>
            <a:pPr eaLnBrk="1" hangingPunct="1">
              <a:lnSpc>
                <a:spcPct val="90000"/>
              </a:lnSpc>
              <a:defRPr/>
            </a:pPr>
            <a:r>
              <a:rPr lang="en-US" altLang="ja-JP" sz="4000">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a:t>
            </a:r>
            <a:r>
              <a:rPr lang="en-US" altLang="ja-JP" sz="4000">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a:t>
            </a:r>
            <a:b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(John 8:25-30)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2810888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(John 8:21-30).</a:t>
            </a:r>
          </a:p>
        </p:txBody>
      </p:sp>
    </p:spTree>
    <p:extLst>
      <p:ext uri="{BB962C8B-B14F-4D97-AF65-F5344CB8AC3E}">
        <p14:creationId xmlns:p14="http://schemas.microsoft.com/office/powerpoint/2010/main" val="178842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0" y="0"/>
            <a:ext cx="91440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(John 8:31-59).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1"/>
            <a:ext cx="9144000" cy="2315183"/>
          </a:xfrm>
        </p:spPr>
        <p:txBody>
          <a:bodyPr/>
          <a:lstStyle/>
          <a:p>
            <a:pPr marL="712788" indent="-712788" algn="l">
              <a:lnSpc>
                <a:spcPct val="100000"/>
              </a:lnSpc>
            </a:pPr>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a:t>
            </a:r>
            <a:br>
              <a:rPr lang="en-US" altLang="en-US" sz="4000" dirty="0">
                <a:solidFill>
                  <a:srgbClr val="FFFFCC"/>
                </a:solidFill>
                <a:effectLst/>
                <a:latin typeface="Arial" panose="020B0604020202020204" pitchFamily="34" charset="0"/>
                <a:ea typeface="ＭＳ Ｐゴシック" panose="020B0600070205080204" pitchFamily="34" charset="-128"/>
              </a:rPr>
            </a:br>
            <a:r>
              <a:rPr lang="en-US" altLang="en-US" sz="4000" dirty="0">
                <a:solidFill>
                  <a:srgbClr val="FFFFCC"/>
                </a:solidFill>
                <a:effectLst/>
                <a:latin typeface="Arial" panose="020B0604020202020204" pitchFamily="34" charset="0"/>
                <a:ea typeface="ＭＳ Ｐゴシック" panose="020B0600070205080204" pitchFamily="34" charset="-128"/>
              </a:rPr>
              <a:t>(John 8:31-38).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368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0" y="26416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3523A4AE-F3D3-E7DC-BD9C-9FB75D0303E8}"/>
              </a:ext>
            </a:extLst>
          </p:cNvPr>
          <p:cNvPicPr>
            <a:picLocks noChangeAspect="1"/>
          </p:cNvPicPr>
          <p:nvPr/>
        </p:nvPicPr>
        <p:blipFill>
          <a:blip r:embed="rId3">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36548428-F4D3-474A-5540-AA7D4C1A0C26}"/>
              </a:ext>
            </a:extLst>
          </p:cNvPr>
          <p:cNvSpPr>
            <a:spLocks noGrp="1" noChangeArrowheads="1"/>
          </p:cNvSpPr>
          <p:nvPr>
            <p:ph type="title"/>
          </p:nvPr>
        </p:nvSpPr>
        <p:spPr>
          <a:xfrm>
            <a:off x="0" y="72009"/>
            <a:ext cx="9144000" cy="2027724"/>
          </a:xfrm>
        </p:spPr>
        <p:txBody>
          <a:bodyPr/>
          <a:lstStyle/>
          <a:p>
            <a:pPr>
              <a:lnSpc>
                <a:spcPct val="100000"/>
              </a:lnSpc>
            </a:pPr>
            <a:r>
              <a:rPr lang="en-US" sz="3600">
                <a:solidFill>
                  <a:schemeClr val="tx1"/>
                </a:solidFill>
                <a:effectLst/>
              </a:rPr>
              <a:t>They answered Him, “We are Abraham’s descendants and have never yet been enslaved to anyone; how is it that You say, ‘You will become free’?”</a:t>
            </a:r>
          </a:p>
        </p:txBody>
      </p:sp>
      <p:sp>
        <p:nvSpPr>
          <p:cNvPr id="48132" name="Rectangle 5">
            <a:extLst>
              <a:ext uri="{FF2B5EF4-FFF2-40B4-BE49-F238E27FC236}">
                <a16:creationId xmlns:a16="http://schemas.microsoft.com/office/drawing/2014/main" id="{D06DE202-0427-D7B6-E6C7-F9E0BCB00D73}"/>
              </a:ext>
            </a:extLst>
          </p:cNvPr>
          <p:cNvSpPr>
            <a:spLocks noChangeArrowheads="1"/>
          </p:cNvSpPr>
          <p:nvPr/>
        </p:nvSpPr>
        <p:spPr bwMode="auto">
          <a:xfrm>
            <a:off x="5868144" y="5943600"/>
            <a:ext cx="3275856"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itchFamily="2" charset="2"/>
              <a:buNone/>
              <a:tabLst/>
              <a:defRPr/>
            </a:pPr>
            <a:r>
              <a:rPr kumimoji="0" lang="en-US" alt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8:33 </a:t>
            </a:r>
            <a:r>
              <a:rPr kumimoji="0" lang="en-US" alt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NAU</a:t>
            </a:r>
            <a:r>
              <a:rPr kumimoji="0" lang="en-US" alt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101038415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10795</TotalTime>
  <Words>44145</Words>
  <Application>Microsoft Macintosh PowerPoint</Application>
  <PresentationFormat>On-screen Show (4:3)</PresentationFormat>
  <Paragraphs>2888</Paragraphs>
  <Slides>271</Slides>
  <Notes>192</Notes>
  <HiddenSlides>0</HiddenSlides>
  <MMClips>1</MMClips>
  <ScaleCrop>false</ScaleCrop>
  <HeadingPairs>
    <vt:vector size="6" baseType="variant">
      <vt:variant>
        <vt:lpstr>Fonts Used</vt:lpstr>
      </vt:variant>
      <vt:variant>
        <vt:i4>31</vt:i4>
      </vt:variant>
      <vt:variant>
        <vt:lpstr>Theme</vt:lpstr>
      </vt:variant>
      <vt:variant>
        <vt:i4>50</vt:i4>
      </vt:variant>
      <vt:variant>
        <vt:lpstr>Slide Titles</vt:lpstr>
      </vt:variant>
      <vt:variant>
        <vt:i4>271</vt:i4>
      </vt:variant>
    </vt:vector>
  </HeadingPairs>
  <TitlesOfParts>
    <vt:vector size="352" baseType="lpstr">
      <vt:lpstr>26</vt:lpstr>
      <vt:lpstr>Alan Den</vt:lpstr>
      <vt:lpstr>Arial,Italic</vt:lpstr>
      <vt:lpstr>ＭＳ Ｐゴシック</vt:lpstr>
      <vt:lpstr>Osaka</vt:lpstr>
      <vt:lpstr>TEXT</vt:lpstr>
      <vt:lpstr>Times</vt:lpstr>
      <vt:lpstr>TimesNewRoman</vt:lpstr>
      <vt:lpstr>TimesNewRoman,Italic</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Engravers MT</vt:lpstr>
      <vt:lpstr>Garamond</vt:lpstr>
      <vt:lpstr>Helvetica</vt:lpstr>
      <vt:lpstr>Helvetica Neue</vt:lpstr>
      <vt:lpstr>Impact</vt:lpstr>
      <vt:lpstr>Imprint MT Shadow</vt:lpstr>
      <vt:lpstr>Lucida Bright</vt:lpstr>
      <vt:lpstr>Lucida Grande</vt:lpstr>
      <vt:lpstr>Symbol</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9_Blank Presentation</vt:lpstr>
      <vt:lpstr>14_Office Theme</vt:lpstr>
      <vt:lpstr>2_Generic</vt:lpstr>
      <vt:lpstr>4_Office Theme</vt:lpstr>
      <vt:lpstr>12_Office Theme</vt:lpstr>
      <vt:lpstr>3_Blank Presentation</vt:lpstr>
      <vt:lpstr>31_Blank Presentation</vt:lpstr>
      <vt:lpstr>5_Generic</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(John 7:1-13).</vt:lpstr>
      <vt:lpstr>Brothers of Jesus</vt:lpstr>
      <vt:lpstr>“Hour” in John’s Gospel</vt:lpstr>
      <vt:lpstr>Black</vt:lpstr>
      <vt:lpstr>We must each decide who Christ is— and also give that choice to others.</vt:lpstr>
      <vt:lpstr>I.  Everyone makes his or her own decision about Christ (John 7:1-13).</vt:lpstr>
      <vt:lpstr>PowerPoint Presentation</vt:lpstr>
      <vt:lpstr>PowerPoint Presentation</vt:lpstr>
      <vt:lpstr>PowerPoint Presentation</vt:lpstr>
      <vt:lpstr>PowerPoint Presentation</vt:lpstr>
      <vt:lpstr>II. People reject Christ’s teaching because they reject God  (John 7:14-36). </vt:lpstr>
      <vt:lpstr>Black</vt:lpstr>
      <vt:lpstr>I've got nothing against God</vt:lpstr>
      <vt:lpstr>I.  Everyone makes his or her own decision about Christ (John 7:1-13).</vt:lpstr>
      <vt:lpstr>II. People reject Christ’s teaching because they reject God  (John 7:14-36). </vt:lpstr>
      <vt:lpstr>PowerPoint Presentation</vt:lpstr>
      <vt:lpstr>III. Jesus’ claim to give eternal life always has mixed responses (John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(John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(John 8:12-20).</vt:lpstr>
      <vt:lpstr>PowerPoint Presentation</vt:lpstr>
      <vt:lpstr>II. Many believe that the Father sent Jesus from heaven  (John 8:21-30).</vt:lpstr>
      <vt:lpstr>Who are you?!</vt:lpstr>
      <vt:lpstr>"My identity?  I am God!"   (John 8:25-30)  </vt:lpstr>
      <vt:lpstr>Many people there placed their faith in him (8:30).</vt:lpstr>
      <vt:lpstr>I. Some are hostile to Christ as the way of salvation  (John 8:12-20).</vt:lpstr>
      <vt:lpstr>II. Many believe that the Father sent Jesus from heaven  (John 8:21-30).</vt:lpstr>
      <vt:lpstr>III. All are revealed as of God or Satan (John 8:31-59).</vt:lpstr>
      <vt:lpstr>A. Believers in Jesus are freed from slavery to be the spiritual descendants of Abraham  (John 8:31-38).</vt:lpstr>
      <vt:lpstr>“Believe” in John’s Gospel</vt:lpstr>
      <vt:lpstr>They answered Him, “We are Abraham’s descendants and have never yet been enslaved to anyone; how is it that You say, ‘You will become free’?”</vt:lpstr>
      <vt:lpstr>“'They' answered him. While some argue that 'they' refers back to verse 30 (i.e., to those who have believed in Him), the portrayal of those addressed in 8:33-59 renders this impression highly unlikely. Jesus says that they are slaves to sin; they are murderers; they have no belief in His word (v. 37); they want to kill Jesus; their father is Satan (v. 44); they are unable to hear what Jesus has to say (v. 43); they do not believe in Christ (v. 45); and they do not belong to God (v. 47). They in turn say that Jesus is demon-possessed (v. 48), and they picked up stones to stone him. (v. 48)." </vt:lpstr>
      <vt:lpstr>"This hardly sounds like the same group in verse 30, who, after hearing him speak, 'put their faith in him' (v. 30). Charles Bing is correct, 'The abrupt change of tone from verses 30-31 resumes this motif, making it unnecessary to identify the speakers; the Jews had raised objections from the start of the dialogue (v. 13, 19, 22, 25).'1240 These critics, having heard Jesus’ aside to the new Christians, respond in anger."</vt:lpstr>
      <vt:lpstr>"Bing continues, 'The objection of v 33 is totally out of character with the inclination of those mentioned in verses 30–32, as is also the declaration that those opposing Christ are children of the devil (v 44).'1241 The true believers of verses 31-32 are clearly not 'children of the devil.' It is therefore perplexing why Schreiner and Caneday call our interpretation 'remarkable.'1242 It is not 'remarkable' at all. It makes very good sense of the context and the general usage of the phrase 'believe in' found in the rest of John’s gospel." 1243</vt:lpstr>
      <vt:lpstr>"In an extensive analysis, John Niemalä has shown that in John’s Gospel there are 353 speaking verbs which introduce new speakers or reintroduce previously introduced ones. He determined that there are 78 such verbs which do not have an explicit subject word like 'Jesus said' or 'the Pharisees replied,' etc. In all 78 instances, the use of such verbs without a named subject ('they said,' 'they replied,' etc.), these verbs always indicated the reintroduction of a speaker who had spoken earlier in the context."</vt:lpstr>
      <vt:lpstr>"This proves that the 'they' of v. 33 cannot refer to the believers in v. 31 who have never spoken in the preceding context and must refer to the Pharisees who have (see vv. 13, 14, 19, 22, 25, 33)."1244</vt:lpstr>
      <vt:lpstr>"Long ago Augustine argued that 'those who believed in him' are true, not spurious believers, and that the 'they' of verse 33 refers to Christ’s critics, not the true believers of verses 31-32.1245 As Bernard and McNeile have noted, 'Those who made the answer which follows were not the Jews who "believed Him" (v. 31), but the Jewish objectors, with whom throughout the rest of this chapter Jesus is engaged in controversy. He could not have charged "the Jews who believed Him" with seeking His life (vv. 37, 39).'”1246</vt:lpstr>
      <vt:lpstr>John 8:34 text</vt:lpstr>
      <vt:lpstr>Life’s Journey</vt:lpstr>
      <vt:lpstr>Freedom</vt:lpstr>
      <vt:lpstr>Freedom (John 8:34)</vt:lpstr>
      <vt:lpstr>B. Those who reject Jesus identify the devil as their father, even to the point of trying to kill the messenger (John 8:39-59).</vt:lpstr>
      <vt:lpstr>1. Those who reject Jesus identify the devil as their father  (John 8:39-47).</vt:lpstr>
      <vt:lpstr>“You belong to your father, the devil... He was a murderer from the beginning... When he lies, he speaks his native language...” (John 8:44)</vt:lpstr>
      <vt:lpstr>2. Some reject God to the point that they even try to kill the messenger (John 8:48-59).</vt:lpstr>
      <vt:lpstr>“Before Abraham was born, I Am!” </vt:lpstr>
      <vt:lpstr>Christ’s “I Am…” Claims in John’s Gospel</vt:lpstr>
      <vt:lpstr>Christ’s “I Am…” Claims in John’s Gospel</vt:lpstr>
      <vt:lpstr>“They picked up stones to throw at him” </vt:lpstr>
      <vt:lpstr>Main Idea</vt:lpstr>
      <vt:lpstr>Who is Jesus?</vt:lpstr>
      <vt:lpstr>3 responses:</vt:lpstr>
      <vt:lpstr>Walk to the light!</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 (John 9:1-7).</vt:lpstr>
      <vt:lpstr>A. Jesus’ healing of a blind man proved he gives spiritual sight too (John 9:1-7).</vt:lpstr>
      <vt:lpstr>1. This man was born blind to show that God empowered Jesus to give eternal life (9:1-5).</vt:lpstr>
      <vt:lpstr>Why this blindness?</vt:lpstr>
      <vt:lpstr>Exodus 20:4-5</vt:lpstr>
      <vt:lpstr>2. Jesus proved He was the way to eternal life by miraculously healing the man (John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 (John 9:1-7).</vt:lpstr>
      <vt:lpstr>II. Jesus changes people’s lives (John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 (John 9:1-7).</vt:lpstr>
      <vt:lpstr>II. Jesus changes people’s lives (John 9:8-34).</vt:lpstr>
      <vt:lpstr>III. Jesus deserves worship as God (John 9:35-41).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Liar–Lunatic–Lord</vt:lpstr>
      <vt:lpstr>PowerPoint Presentation</vt:lpstr>
      <vt:lpstr>PowerPoint Presentation</vt:lpstr>
      <vt:lpstr>The Good Samaritan (Luke 10)</vt:lpstr>
      <vt:lpstr>Augustine's Allegorical Interpretation of the Good Samaritan Parable (Luke 15)</vt:lpstr>
      <vt:lpstr>God's Compassion</vt:lpstr>
      <vt:lpstr>Will each genuine Christian persevere  in faithfulness at death?</vt:lpstr>
      <vt:lpstr>Views on Apostasy</vt:lpstr>
      <vt:lpstr>The Reign of the Servant Kings</vt:lpstr>
      <vt:lpstr>Inheritance Today</vt:lpstr>
      <vt:lpstr>Inheritance from Christ</vt:lpstr>
      <vt:lpstr>Inheritance in the NT</vt:lpstr>
      <vt:lpstr>Two Types of Inheritance</vt:lpstr>
      <vt:lpstr>Kingdom Entering</vt:lpstr>
      <vt:lpstr>PowerPoint Presentation</vt:lpstr>
      <vt:lpstr>PowerPoint Presentation</vt:lpstr>
      <vt:lpstr>PowerPoint Presentation</vt:lpstr>
      <vt:lpstr>PowerPoint Presentation</vt:lpstr>
      <vt:lpstr>The Kingdom</vt:lpstr>
      <vt:lpstr>The Kingdom</vt:lpstr>
      <vt:lpstr>Crowns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Luke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175</cp:revision>
  <cp:lastPrinted>2026-04-14T17:25:15Z</cp:lastPrinted>
  <dcterms:created xsi:type="dcterms:W3CDTF">2018-02-05T03:13:19Z</dcterms:created>
  <dcterms:modified xsi:type="dcterms:W3CDTF">2026-04-14T18:04:52Z</dcterms:modified>
</cp:coreProperties>
</file>