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theme/theme1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7.xml" ContentType="application/vnd.openxmlformats-officedocument.theme+xml"/>
  <Override PartName="/ppt/slideLayouts/slideLayout125.xml" ContentType="application/vnd.openxmlformats-officedocument.presentationml.slideLayout+xml"/>
  <Override PartName="/ppt/theme/theme18.xml" ContentType="application/vnd.openxmlformats-officedocument.theme+xml"/>
  <Override PartName="/ppt/slideLayouts/slideLayout126.xml" ContentType="application/vnd.openxmlformats-officedocument.presentationml.slideLayout+xml"/>
  <Override PartName="/ppt/theme/theme19.xml" ContentType="application/vnd.openxmlformats-officedocument.theme+xml"/>
  <Override PartName="/ppt/slideLayouts/slideLayout127.xml" ContentType="application/vnd.openxmlformats-officedocument.presentationml.slideLayout+xml"/>
  <Override PartName="/ppt/theme/theme20.xml" ContentType="application/vnd.openxmlformats-officedocument.theme+xml"/>
  <Override PartName="/ppt/slideLayouts/slideLayout128.xml" ContentType="application/vnd.openxmlformats-officedocument.presentationml.slideLayout+xml"/>
  <Override PartName="/ppt/theme/theme21.xml" ContentType="application/vnd.openxmlformats-officedocument.theme+xml"/>
  <Override PartName="/ppt/slideLayouts/slideLayout129.xml" ContentType="application/vnd.openxmlformats-officedocument.presentationml.slideLayout+xml"/>
  <Override PartName="/ppt/theme/theme2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4.xml" ContentType="application/vnd.openxmlformats-officedocument.theme+xml"/>
  <Override PartName="/ppt/slideLayouts/slideLayout136.xml" ContentType="application/vnd.openxmlformats-officedocument.presentationml.slideLayout+xml"/>
  <Override PartName="/ppt/theme/theme25.xml" ContentType="application/vnd.openxmlformats-officedocument.theme+xml"/>
  <Override PartName="/ppt/slideLayouts/slideLayout137.xml" ContentType="application/vnd.openxmlformats-officedocument.presentationml.slideLayout+xml"/>
  <Override PartName="/ppt/theme/theme26.xml" ContentType="application/vnd.openxmlformats-officedocument.theme+xml"/>
  <Override PartName="/ppt/slideLayouts/slideLayout138.xml" ContentType="application/vnd.openxmlformats-officedocument.presentationml.slideLayout+xml"/>
  <Override PartName="/ppt/theme/theme27.xml" ContentType="application/vnd.openxmlformats-officedocument.theme+xml"/>
  <Override PartName="/ppt/slideLayouts/slideLayout139.xml" ContentType="application/vnd.openxmlformats-officedocument.presentationml.slideLayout+xml"/>
  <Override PartName="/ppt/theme/theme28.xml" ContentType="application/vnd.openxmlformats-officedocument.theme+xml"/>
  <Override PartName="/ppt/slideLayouts/slideLayout140.xml" ContentType="application/vnd.openxmlformats-officedocument.presentationml.slideLayout+xml"/>
  <Override PartName="/ppt/theme/theme2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3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33.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3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35.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36.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37.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38.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9.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4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4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42.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43.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44.xml" ContentType="application/vnd.openxmlformats-officedocument.theme+xml"/>
  <Override PartName="/ppt/slideLayouts/slideLayout303.xml" ContentType="application/vnd.openxmlformats-officedocument.presentationml.slideLayout+xml"/>
  <Override PartName="/ppt/theme/theme45.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46.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47.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48.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2.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31" r:id="rId10"/>
    <p:sldMasterId id="2147483743" r:id="rId11"/>
    <p:sldMasterId id="2147483755" r:id="rId12"/>
    <p:sldMasterId id="2147483768" r:id="rId13"/>
    <p:sldMasterId id="2147483784" r:id="rId14"/>
    <p:sldMasterId id="2147483786" r:id="rId15"/>
    <p:sldMasterId id="2147483788" r:id="rId16"/>
    <p:sldMasterId id="2147483792" r:id="rId17"/>
    <p:sldMasterId id="2147483805" r:id="rId18"/>
    <p:sldMasterId id="2147483807" r:id="rId19"/>
    <p:sldMasterId id="2147483809" r:id="rId20"/>
    <p:sldMasterId id="2147483811" r:id="rId21"/>
    <p:sldMasterId id="2147483813" r:id="rId22"/>
    <p:sldMasterId id="2147483815" r:id="rId23"/>
    <p:sldMasterId id="2147483819" r:id="rId24"/>
    <p:sldMasterId id="2147483823" r:id="rId25"/>
    <p:sldMasterId id="2147483825" r:id="rId26"/>
    <p:sldMasterId id="2147483827" r:id="rId27"/>
    <p:sldMasterId id="2147483829" r:id="rId28"/>
    <p:sldMasterId id="2147483831" r:id="rId29"/>
    <p:sldMasterId id="2147483833" r:id="rId30"/>
    <p:sldMasterId id="2147483836" r:id="rId31"/>
    <p:sldMasterId id="2147483848" r:id="rId32"/>
    <p:sldMasterId id="2147483860" r:id="rId33"/>
    <p:sldMasterId id="2147483872" r:id="rId34"/>
    <p:sldMasterId id="2147483884" r:id="rId35"/>
    <p:sldMasterId id="2147483896" r:id="rId36"/>
    <p:sldMasterId id="2147483910" r:id="rId37"/>
    <p:sldMasterId id="2147483923" r:id="rId38"/>
    <p:sldMasterId id="2147483936" r:id="rId39"/>
    <p:sldMasterId id="2147483949" r:id="rId40"/>
    <p:sldMasterId id="2147483961" r:id="rId41"/>
    <p:sldMasterId id="2147483973" r:id="rId42"/>
    <p:sldMasterId id="2147483986" r:id="rId43"/>
    <p:sldMasterId id="2147483998" r:id="rId44"/>
    <p:sldMasterId id="2147484010" r:id="rId45"/>
    <p:sldMasterId id="2147484012" r:id="rId46"/>
    <p:sldMasterId id="2147484037" r:id="rId47"/>
    <p:sldMasterId id="2147484049" r:id="rId48"/>
    <p:sldMasterId id="2147484061" r:id="rId49"/>
  </p:sldMasterIdLst>
  <p:notesMasterIdLst>
    <p:notesMasterId r:id="rId315"/>
  </p:notesMasterIdLst>
  <p:sldIdLst>
    <p:sldId id="256" r:id="rId50"/>
    <p:sldId id="5338" r:id="rId51"/>
    <p:sldId id="5339" r:id="rId52"/>
    <p:sldId id="5340" r:id="rId53"/>
    <p:sldId id="257" r:id="rId54"/>
    <p:sldId id="271"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5381" r:id="rId73"/>
    <p:sldId id="272" r:id="rId74"/>
    <p:sldId id="273" r:id="rId75"/>
    <p:sldId id="274" r:id="rId76"/>
    <p:sldId id="275" r:id="rId77"/>
    <p:sldId id="5382" r:id="rId78"/>
    <p:sldId id="332" r:id="rId79"/>
    <p:sldId id="478" r:id="rId80"/>
    <p:sldId id="477" r:id="rId81"/>
    <p:sldId id="5373" r:id="rId82"/>
    <p:sldId id="276"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258" r:id="rId96"/>
    <p:sldId id="297" r:id="rId97"/>
    <p:sldId id="298" r:id="rId98"/>
    <p:sldId id="299" r:id="rId99"/>
    <p:sldId id="300" r:id="rId100"/>
    <p:sldId id="301" r:id="rId101"/>
    <p:sldId id="302" r:id="rId102"/>
    <p:sldId id="303" r:id="rId103"/>
    <p:sldId id="304" r:id="rId104"/>
    <p:sldId id="305" r:id="rId105"/>
    <p:sldId id="306" r:id="rId106"/>
    <p:sldId id="307" r:id="rId107"/>
    <p:sldId id="308" r:id="rId108"/>
    <p:sldId id="309" r:id="rId109"/>
    <p:sldId id="310" r:id="rId110"/>
    <p:sldId id="286" r:id="rId111"/>
    <p:sldId id="287" r:id="rId112"/>
    <p:sldId id="288" r:id="rId113"/>
    <p:sldId id="289" r:id="rId114"/>
    <p:sldId id="290" r:id="rId115"/>
    <p:sldId id="291" r:id="rId116"/>
    <p:sldId id="292" r:id="rId117"/>
    <p:sldId id="293" r:id="rId118"/>
    <p:sldId id="294" r:id="rId119"/>
    <p:sldId id="295" r:id="rId120"/>
    <p:sldId id="296" r:id="rId121"/>
    <p:sldId id="259" r:id="rId122"/>
    <p:sldId id="348" r:id="rId123"/>
    <p:sldId id="349" r:id="rId124"/>
    <p:sldId id="350" r:id="rId125"/>
    <p:sldId id="479" r:id="rId126"/>
    <p:sldId id="352" r:id="rId127"/>
    <p:sldId id="353" r:id="rId128"/>
    <p:sldId id="354" r:id="rId129"/>
    <p:sldId id="355" r:id="rId130"/>
    <p:sldId id="472" r:id="rId131"/>
    <p:sldId id="357" r:id="rId132"/>
    <p:sldId id="358" r:id="rId133"/>
    <p:sldId id="359" r:id="rId134"/>
    <p:sldId id="360" r:id="rId135"/>
    <p:sldId id="361" r:id="rId136"/>
    <p:sldId id="5375" r:id="rId137"/>
    <p:sldId id="260" r:id="rId138"/>
    <p:sldId id="363" r:id="rId139"/>
    <p:sldId id="364" r:id="rId140"/>
    <p:sldId id="365" r:id="rId141"/>
    <p:sldId id="366" r:id="rId142"/>
    <p:sldId id="5376" r:id="rId143"/>
    <p:sldId id="5377" r:id="rId144"/>
    <p:sldId id="369" r:id="rId145"/>
    <p:sldId id="370" r:id="rId146"/>
    <p:sldId id="371" r:id="rId147"/>
    <p:sldId id="372" r:id="rId148"/>
    <p:sldId id="373" r:id="rId149"/>
    <p:sldId id="374" r:id="rId150"/>
    <p:sldId id="375" r:id="rId151"/>
    <p:sldId id="376" r:id="rId152"/>
    <p:sldId id="377" r:id="rId153"/>
    <p:sldId id="378" r:id="rId154"/>
    <p:sldId id="379" r:id="rId155"/>
    <p:sldId id="380" r:id="rId156"/>
    <p:sldId id="381" r:id="rId157"/>
    <p:sldId id="382" r:id="rId158"/>
    <p:sldId id="383" r:id="rId159"/>
    <p:sldId id="384" r:id="rId160"/>
    <p:sldId id="385" r:id="rId161"/>
    <p:sldId id="386" r:id="rId162"/>
    <p:sldId id="388" r:id="rId163"/>
    <p:sldId id="261" r:id="rId164"/>
    <p:sldId id="389" r:id="rId165"/>
    <p:sldId id="390" r:id="rId166"/>
    <p:sldId id="391" r:id="rId167"/>
    <p:sldId id="392" r:id="rId168"/>
    <p:sldId id="393" r:id="rId169"/>
    <p:sldId id="394" r:id="rId170"/>
    <p:sldId id="5378" r:id="rId171"/>
    <p:sldId id="396" r:id="rId172"/>
    <p:sldId id="397" r:id="rId173"/>
    <p:sldId id="398" r:id="rId174"/>
    <p:sldId id="399" r:id="rId175"/>
    <p:sldId id="400" r:id="rId176"/>
    <p:sldId id="401" r:id="rId177"/>
    <p:sldId id="402" r:id="rId178"/>
    <p:sldId id="403" r:id="rId179"/>
    <p:sldId id="404" r:id="rId180"/>
    <p:sldId id="405" r:id="rId181"/>
    <p:sldId id="406" r:id="rId182"/>
    <p:sldId id="475" r:id="rId183"/>
    <p:sldId id="408" r:id="rId184"/>
    <p:sldId id="409" r:id="rId185"/>
    <p:sldId id="410" r:id="rId186"/>
    <p:sldId id="411" r:id="rId187"/>
    <p:sldId id="412" r:id="rId188"/>
    <p:sldId id="413" r:id="rId189"/>
    <p:sldId id="414" r:id="rId190"/>
    <p:sldId id="476" r:id="rId191"/>
    <p:sldId id="416" r:id="rId192"/>
    <p:sldId id="5379" r:id="rId193"/>
    <p:sldId id="5380" r:id="rId194"/>
    <p:sldId id="419" r:id="rId195"/>
    <p:sldId id="420" r:id="rId196"/>
    <p:sldId id="421" r:id="rId197"/>
    <p:sldId id="422" r:id="rId198"/>
    <p:sldId id="423" r:id="rId199"/>
    <p:sldId id="424" r:id="rId200"/>
    <p:sldId id="425" r:id="rId201"/>
    <p:sldId id="426" r:id="rId202"/>
    <p:sldId id="427" r:id="rId203"/>
    <p:sldId id="428" r:id="rId204"/>
    <p:sldId id="429" r:id="rId205"/>
    <p:sldId id="430" r:id="rId206"/>
    <p:sldId id="431" r:id="rId207"/>
    <p:sldId id="432" r:id="rId208"/>
    <p:sldId id="433" r:id="rId209"/>
    <p:sldId id="434" r:id="rId210"/>
    <p:sldId id="435" r:id="rId211"/>
    <p:sldId id="436" r:id="rId212"/>
    <p:sldId id="437" r:id="rId213"/>
    <p:sldId id="438" r:id="rId214"/>
    <p:sldId id="439" r:id="rId215"/>
    <p:sldId id="440" r:id="rId216"/>
    <p:sldId id="441" r:id="rId217"/>
    <p:sldId id="442" r:id="rId218"/>
    <p:sldId id="443" r:id="rId219"/>
    <p:sldId id="444" r:id="rId220"/>
    <p:sldId id="445" r:id="rId221"/>
    <p:sldId id="446" r:id="rId222"/>
    <p:sldId id="447" r:id="rId223"/>
    <p:sldId id="448" r:id="rId224"/>
    <p:sldId id="449" r:id="rId225"/>
    <p:sldId id="450" r:id="rId226"/>
    <p:sldId id="451" r:id="rId227"/>
    <p:sldId id="452" r:id="rId228"/>
    <p:sldId id="453" r:id="rId229"/>
    <p:sldId id="262" r:id="rId230"/>
    <p:sldId id="5341" r:id="rId231"/>
    <p:sldId id="5342" r:id="rId232"/>
    <p:sldId id="5345" r:id="rId233"/>
    <p:sldId id="5344" r:id="rId234"/>
    <p:sldId id="5343" r:id="rId235"/>
    <p:sldId id="2410" r:id="rId236"/>
    <p:sldId id="387" r:id="rId237"/>
    <p:sldId id="263" r:id="rId238"/>
    <p:sldId id="264" r:id="rId239"/>
    <p:sldId id="454" r:id="rId240"/>
    <p:sldId id="455" r:id="rId241"/>
    <p:sldId id="456" r:id="rId242"/>
    <p:sldId id="5711" r:id="rId243"/>
    <p:sldId id="5713" r:id="rId244"/>
    <p:sldId id="4699" r:id="rId245"/>
    <p:sldId id="4759" r:id="rId246"/>
    <p:sldId id="4760" r:id="rId247"/>
    <p:sldId id="4761" r:id="rId248"/>
    <p:sldId id="4762" r:id="rId249"/>
    <p:sldId id="4763" r:id="rId250"/>
    <p:sldId id="4764" r:id="rId251"/>
    <p:sldId id="4765" r:id="rId252"/>
    <p:sldId id="4766" r:id="rId253"/>
    <p:sldId id="4767" r:id="rId254"/>
    <p:sldId id="4768" r:id="rId255"/>
    <p:sldId id="4769" r:id="rId256"/>
    <p:sldId id="4770" r:id="rId257"/>
    <p:sldId id="265" r:id="rId258"/>
    <p:sldId id="5362" r:id="rId259"/>
    <p:sldId id="5363" r:id="rId260"/>
    <p:sldId id="5364" r:id="rId261"/>
    <p:sldId id="5365" r:id="rId262"/>
    <p:sldId id="5366" r:id="rId263"/>
    <p:sldId id="5367" r:id="rId264"/>
    <p:sldId id="5368" r:id="rId265"/>
    <p:sldId id="5369" r:id="rId266"/>
    <p:sldId id="5371" r:id="rId267"/>
    <p:sldId id="266" r:id="rId268"/>
    <p:sldId id="267" r:id="rId269"/>
    <p:sldId id="457" r:id="rId270"/>
    <p:sldId id="458" r:id="rId271"/>
    <p:sldId id="459" r:id="rId272"/>
    <p:sldId id="460" r:id="rId273"/>
    <p:sldId id="462" r:id="rId274"/>
    <p:sldId id="461" r:id="rId275"/>
    <p:sldId id="463" r:id="rId276"/>
    <p:sldId id="467" r:id="rId277"/>
    <p:sldId id="464" r:id="rId278"/>
    <p:sldId id="465" r:id="rId279"/>
    <p:sldId id="466" r:id="rId280"/>
    <p:sldId id="468" r:id="rId281"/>
    <p:sldId id="469" r:id="rId282"/>
    <p:sldId id="268" r:id="rId283"/>
    <p:sldId id="269" r:id="rId284"/>
    <p:sldId id="277" r:id="rId285"/>
    <p:sldId id="879" r:id="rId286"/>
    <p:sldId id="278" r:id="rId287"/>
    <p:sldId id="5361" r:id="rId288"/>
    <p:sldId id="5350" r:id="rId289"/>
    <p:sldId id="5351" r:id="rId290"/>
    <p:sldId id="5352" r:id="rId291"/>
    <p:sldId id="5353" r:id="rId292"/>
    <p:sldId id="5354" r:id="rId293"/>
    <p:sldId id="5355" r:id="rId294"/>
    <p:sldId id="5356" r:id="rId295"/>
    <p:sldId id="5357" r:id="rId296"/>
    <p:sldId id="5358" r:id="rId297"/>
    <p:sldId id="5359" r:id="rId298"/>
    <p:sldId id="5372" r:id="rId299"/>
    <p:sldId id="3801" r:id="rId300"/>
    <p:sldId id="279" r:id="rId301"/>
    <p:sldId id="470" r:id="rId302"/>
    <p:sldId id="280" r:id="rId303"/>
    <p:sldId id="281" r:id="rId304"/>
    <p:sldId id="282" r:id="rId305"/>
    <p:sldId id="283" r:id="rId306"/>
    <p:sldId id="284" r:id="rId307"/>
    <p:sldId id="285" r:id="rId308"/>
    <p:sldId id="270" r:id="rId309"/>
    <p:sldId id="5347" r:id="rId310"/>
    <p:sldId id="5348" r:id="rId311"/>
    <p:sldId id="5346" r:id="rId312"/>
    <p:sldId id="311" r:id="rId313"/>
    <p:sldId id="312" r:id="rId3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 id="5338"/>
            <p14:sldId id="5339"/>
            <p14:sldId id="5340"/>
          </p14:sldIdLst>
        </p14:section>
        <p14:section name="A. Conflict at Feast of Tabernacles" id="{7E406A9E-20D2-4240-B4CA-875C45FC331A}">
          <p14:sldIdLst>
            <p14:sldId id="257"/>
            <p14:sldId id="271"/>
            <p14:sldId id="313"/>
            <p14:sldId id="314"/>
            <p14:sldId id="315"/>
            <p14:sldId id="316"/>
            <p14:sldId id="317"/>
            <p14:sldId id="318"/>
            <p14:sldId id="319"/>
            <p14:sldId id="320"/>
            <p14:sldId id="321"/>
            <p14:sldId id="322"/>
            <p14:sldId id="323"/>
            <p14:sldId id="324"/>
            <p14:sldId id="325"/>
            <p14:sldId id="326"/>
            <p14:sldId id="327"/>
            <p14:sldId id="328"/>
            <p14:sldId id="329"/>
            <p14:sldId id="5381"/>
            <p14:sldId id="272"/>
            <p14:sldId id="273"/>
            <p14:sldId id="274"/>
            <p14:sldId id="275"/>
            <p14:sldId id="5382"/>
            <p14:sldId id="332"/>
            <p14:sldId id="478"/>
            <p14:sldId id="477"/>
            <p14:sldId id="5373"/>
            <p14:sldId id="276"/>
            <p14:sldId id="336"/>
            <p14:sldId id="337"/>
            <p14:sldId id="338"/>
            <p14:sldId id="339"/>
            <p14:sldId id="340"/>
            <p14:sldId id="34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310"/>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479"/>
            <p14:sldId id="352"/>
            <p14:sldId id="353"/>
            <p14:sldId id="354"/>
            <p14:sldId id="355"/>
            <p14:sldId id="472"/>
            <p14:sldId id="357"/>
            <p14:sldId id="358"/>
            <p14:sldId id="359"/>
            <p14:sldId id="360"/>
            <p14:sldId id="361"/>
            <p14:sldId id="5375"/>
          </p14:sldIdLst>
        </p14:section>
        <p14:section name="D. Conflict Over His Person" id="{21B44CCC-CA7C-4D99-9B61-ECF1A45B9492}">
          <p14:sldIdLst>
            <p14:sldId id="260"/>
            <p14:sldId id="363"/>
            <p14:sldId id="364"/>
            <p14:sldId id="365"/>
            <p14:sldId id="366"/>
            <p14:sldId id="5376"/>
            <p14:sldId id="5377"/>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8"/>
          </p14:sldIdLst>
        </p14:section>
        <p14:section name="E. Conflict Over the Healing of the Blind Man" id="{6777B8D0-A3D1-4207-9B3C-1A9E44E2DFAA}">
          <p14:sldIdLst>
            <p14:sldId id="261"/>
            <p14:sldId id="389"/>
            <p14:sldId id="390"/>
            <p14:sldId id="391"/>
            <p14:sldId id="392"/>
            <p14:sldId id="393"/>
            <p14:sldId id="394"/>
            <p14:sldId id="5378"/>
            <p14:sldId id="396"/>
            <p14:sldId id="397"/>
            <p14:sldId id="398"/>
            <p14:sldId id="399"/>
            <p14:sldId id="400"/>
            <p14:sldId id="401"/>
            <p14:sldId id="402"/>
            <p14:sldId id="403"/>
            <p14:sldId id="404"/>
            <p14:sldId id="405"/>
            <p14:sldId id="406"/>
            <p14:sldId id="475"/>
            <p14:sldId id="408"/>
            <p14:sldId id="409"/>
            <p14:sldId id="410"/>
            <p14:sldId id="411"/>
            <p14:sldId id="412"/>
            <p14:sldId id="413"/>
            <p14:sldId id="414"/>
            <p14:sldId id="476"/>
            <p14:sldId id="416"/>
            <p14:sldId id="5379"/>
            <p14:sldId id="5380"/>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Lst>
        </p14:section>
        <p14:section name="F. Conflict Over the Shepherd" id="{E0905D04-C66D-4B7A-9FEA-61C2A3E37AB7}">
          <p14:sldIdLst>
            <p14:sldId id="262"/>
            <p14:sldId id="5341"/>
            <p14:sldId id="5342"/>
            <p14:sldId id="5345"/>
            <p14:sldId id="5344"/>
            <p14:sldId id="5343"/>
            <p14:sldId id="2410"/>
            <p14:sldId id="387"/>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54"/>
            <p14:sldId id="455"/>
            <p14:sldId id="456"/>
            <p14:sldId id="5711"/>
            <p14:sldId id="5713"/>
            <p14:sldId id="4699"/>
            <p14:sldId id="4759"/>
            <p14:sldId id="4760"/>
            <p14:sldId id="4761"/>
            <p14:sldId id="4762"/>
            <p14:sldId id="4763"/>
            <p14:sldId id="4764"/>
            <p14:sldId id="4765"/>
            <p14:sldId id="4766"/>
            <p14:sldId id="4767"/>
            <p14:sldId id="4768"/>
            <p14:sldId id="4769"/>
            <p14:sldId id="4770"/>
          </p14:sldIdLst>
        </p14:section>
        <p14:section name="I. An Example of Fellowship" id="{DA300C17-5A7F-42C2-9FCD-A168DF0DF720}">
          <p14:sldIdLst>
            <p14:sldId id="265"/>
            <p14:sldId id="5362"/>
            <p14:sldId id="5363"/>
            <p14:sldId id="5364"/>
            <p14:sldId id="5365"/>
            <p14:sldId id="5366"/>
            <p14:sldId id="5367"/>
            <p14:sldId id="5368"/>
            <p14:sldId id="5369"/>
            <p14:sldId id="5371"/>
          </p14:sldIdLst>
        </p14:section>
        <p14:section name="J. Instruction in Prayer" id="{EE02EB89-E733-4CCB-A601-2DF2F7830E5E}">
          <p14:sldIdLst>
            <p14:sldId id="266"/>
          </p14:sldIdLst>
        </p14:section>
        <p14:section name="K. Conflict over the Healing of the Dumb Man" id="{247A2904-F072-4A8E-B4D3-243488836256}">
          <p14:sldIdLst>
            <p14:sldId id="267"/>
            <p14:sldId id="457"/>
            <p14:sldId id="458"/>
            <p14:sldId id="459"/>
            <p14:sldId id="460"/>
            <p14:sldId id="462"/>
            <p14:sldId id="461"/>
            <p14:sldId id="463"/>
            <p14:sldId id="467"/>
            <p14:sldId id="464"/>
            <p14:sldId id="465"/>
            <p14:sldId id="466"/>
            <p14:sldId id="468"/>
            <p14:sldId id="469"/>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879"/>
            <p14:sldId id="278"/>
            <p14:sldId id="5361"/>
            <p14:sldId id="5350"/>
            <p14:sldId id="5351"/>
            <p14:sldId id="5352"/>
            <p14:sldId id="5353"/>
            <p14:sldId id="5354"/>
            <p14:sldId id="5355"/>
            <p14:sldId id="5356"/>
            <p14:sldId id="5357"/>
            <p14:sldId id="5358"/>
            <p14:sldId id="5359"/>
            <p14:sldId id="5372"/>
            <p14:sldId id="3801"/>
            <p14:sldId id="279"/>
            <p14:sldId id="470"/>
            <p14:sldId id="280"/>
            <p14:sldId id="281"/>
            <p14:sldId id="282"/>
            <p14:sldId id="283"/>
            <p14:sldId id="284"/>
            <p14:sldId id="285"/>
          </p14:sldIdLst>
        </p14:section>
        <p14:section name="N. Conflict at the Feast of Dedication" id="{5995B530-0B72-4CD7-9B3B-A32F6058E1C1}">
          <p14:sldIdLst>
            <p14:sldId id="270"/>
            <p14:sldId id="5347"/>
            <p14:sldId id="5348"/>
            <p14:sldId id="5346"/>
            <p14:sldId id="311"/>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115" autoAdjust="0"/>
    <p:restoredTop sz="66170" autoAdjust="0"/>
  </p:normalViewPr>
  <p:slideViewPr>
    <p:cSldViewPr snapToGrid="0">
      <p:cViewPr varScale="1">
        <p:scale>
          <a:sx n="74" d="100"/>
          <a:sy n="74" d="100"/>
        </p:scale>
        <p:origin x="176" y="704"/>
      </p:cViewPr>
      <p:guideLst/>
    </p:cSldViewPr>
  </p:slideViewPr>
  <p:notesTextViewPr>
    <p:cViewPr>
      <p:scale>
        <a:sx n="140" d="100"/>
        <a:sy n="140" d="100"/>
      </p:scale>
      <p:origin x="0" y="0"/>
    </p:cViewPr>
  </p:notesTextViewPr>
  <p:sorterViewPr>
    <p:cViewPr varScale="1">
      <p:scale>
        <a:sx n="50" d="100"/>
        <a:sy n="50" d="100"/>
      </p:scale>
      <p:origin x="0" y="-141612"/>
    </p:cViewPr>
  </p:sorterViewPr>
  <p:notesViewPr>
    <p:cSldViewPr snapToGrid="0">
      <p:cViewPr varScale="1">
        <p:scale>
          <a:sx n="114" d="100"/>
          <a:sy n="114" d="100"/>
        </p:scale>
        <p:origin x="154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99" Type="http://schemas.openxmlformats.org/officeDocument/2006/relationships/slide" Target="slides/slide250.xml"/><Relationship Id="rId21" Type="http://schemas.openxmlformats.org/officeDocument/2006/relationships/slideMaster" Target="slideMasters/slideMaster21.xml"/><Relationship Id="rId63" Type="http://schemas.openxmlformats.org/officeDocument/2006/relationships/slide" Target="slides/slide14.xml"/><Relationship Id="rId159" Type="http://schemas.openxmlformats.org/officeDocument/2006/relationships/slide" Target="slides/slide110.xml"/><Relationship Id="rId170" Type="http://schemas.openxmlformats.org/officeDocument/2006/relationships/slide" Target="slides/slide121.xml"/><Relationship Id="rId226" Type="http://schemas.openxmlformats.org/officeDocument/2006/relationships/slide" Target="slides/slide177.xml"/><Relationship Id="rId268" Type="http://schemas.openxmlformats.org/officeDocument/2006/relationships/slide" Target="slides/slide219.xml"/><Relationship Id="rId32" Type="http://schemas.openxmlformats.org/officeDocument/2006/relationships/slideMaster" Target="slideMasters/slideMaster32.xml"/><Relationship Id="rId74" Type="http://schemas.openxmlformats.org/officeDocument/2006/relationships/slide" Target="slides/slide25.xml"/><Relationship Id="rId128" Type="http://schemas.openxmlformats.org/officeDocument/2006/relationships/slide" Target="slides/slide79.xml"/><Relationship Id="rId5" Type="http://schemas.openxmlformats.org/officeDocument/2006/relationships/slideMaster" Target="slideMasters/slideMaster5.xml"/><Relationship Id="rId181" Type="http://schemas.openxmlformats.org/officeDocument/2006/relationships/slide" Target="slides/slide132.xml"/><Relationship Id="rId237" Type="http://schemas.openxmlformats.org/officeDocument/2006/relationships/slide" Target="slides/slide188.xml"/><Relationship Id="rId279" Type="http://schemas.openxmlformats.org/officeDocument/2006/relationships/slide" Target="slides/slide230.xml"/><Relationship Id="rId43" Type="http://schemas.openxmlformats.org/officeDocument/2006/relationships/slideMaster" Target="slideMasters/slideMaster43.xml"/><Relationship Id="rId139" Type="http://schemas.openxmlformats.org/officeDocument/2006/relationships/slide" Target="slides/slide90.xml"/><Relationship Id="rId290" Type="http://schemas.openxmlformats.org/officeDocument/2006/relationships/slide" Target="slides/slide241.xml"/><Relationship Id="rId304" Type="http://schemas.openxmlformats.org/officeDocument/2006/relationships/slide" Target="slides/slide255.xml"/><Relationship Id="rId85" Type="http://schemas.openxmlformats.org/officeDocument/2006/relationships/slide" Target="slides/slide36.xml"/><Relationship Id="rId150" Type="http://schemas.openxmlformats.org/officeDocument/2006/relationships/slide" Target="slides/slide101.xml"/><Relationship Id="rId192" Type="http://schemas.openxmlformats.org/officeDocument/2006/relationships/slide" Target="slides/slide143.xml"/><Relationship Id="rId206" Type="http://schemas.openxmlformats.org/officeDocument/2006/relationships/slide" Target="slides/slide157.xml"/><Relationship Id="rId248" Type="http://schemas.openxmlformats.org/officeDocument/2006/relationships/slide" Target="slides/slide199.xml"/><Relationship Id="rId12" Type="http://schemas.openxmlformats.org/officeDocument/2006/relationships/slideMaster" Target="slideMasters/slideMaster12.xml"/><Relationship Id="rId108" Type="http://schemas.openxmlformats.org/officeDocument/2006/relationships/slide" Target="slides/slide59.xml"/><Relationship Id="rId315" Type="http://schemas.openxmlformats.org/officeDocument/2006/relationships/notesMaster" Target="notesMasters/notesMaster1.xml"/><Relationship Id="rId54" Type="http://schemas.openxmlformats.org/officeDocument/2006/relationships/slide" Target="slides/slide5.xml"/><Relationship Id="rId96" Type="http://schemas.openxmlformats.org/officeDocument/2006/relationships/slide" Target="slides/slide47.xml"/><Relationship Id="rId161" Type="http://schemas.openxmlformats.org/officeDocument/2006/relationships/slide" Target="slides/slide112.xml"/><Relationship Id="rId217" Type="http://schemas.openxmlformats.org/officeDocument/2006/relationships/slide" Target="slides/slide168.xml"/><Relationship Id="rId259" Type="http://schemas.openxmlformats.org/officeDocument/2006/relationships/slide" Target="slides/slide210.xml"/><Relationship Id="rId23" Type="http://schemas.openxmlformats.org/officeDocument/2006/relationships/slideMaster" Target="slideMasters/slideMaster23.xml"/><Relationship Id="rId119" Type="http://schemas.openxmlformats.org/officeDocument/2006/relationships/slide" Target="slides/slide70.xml"/><Relationship Id="rId270" Type="http://schemas.openxmlformats.org/officeDocument/2006/relationships/slide" Target="slides/slide221.xml"/><Relationship Id="rId65" Type="http://schemas.openxmlformats.org/officeDocument/2006/relationships/slide" Target="slides/slide16.xml"/><Relationship Id="rId130" Type="http://schemas.openxmlformats.org/officeDocument/2006/relationships/slide" Target="slides/slide81.xml"/><Relationship Id="rId172" Type="http://schemas.openxmlformats.org/officeDocument/2006/relationships/slide" Target="slides/slide123.xml"/><Relationship Id="rId228" Type="http://schemas.openxmlformats.org/officeDocument/2006/relationships/slide" Target="slides/slide179.xml"/><Relationship Id="rId13" Type="http://schemas.openxmlformats.org/officeDocument/2006/relationships/slideMaster" Target="slideMasters/slideMaster13.xml"/><Relationship Id="rId109" Type="http://schemas.openxmlformats.org/officeDocument/2006/relationships/slide" Target="slides/slide60.xml"/><Relationship Id="rId260" Type="http://schemas.openxmlformats.org/officeDocument/2006/relationships/slide" Target="slides/slide211.xml"/><Relationship Id="rId281" Type="http://schemas.openxmlformats.org/officeDocument/2006/relationships/slide" Target="slides/slide232.xml"/><Relationship Id="rId316" Type="http://schemas.openxmlformats.org/officeDocument/2006/relationships/presProps" Target="presProps.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18" Type="http://schemas.openxmlformats.org/officeDocument/2006/relationships/slide" Target="slides/slide169.xml"/><Relationship Id="rId239" Type="http://schemas.openxmlformats.org/officeDocument/2006/relationships/slide" Target="slides/slide190.xml"/><Relationship Id="rId250" Type="http://schemas.openxmlformats.org/officeDocument/2006/relationships/slide" Target="slides/slide201.xml"/><Relationship Id="rId271" Type="http://schemas.openxmlformats.org/officeDocument/2006/relationships/slide" Target="slides/slide222.xml"/><Relationship Id="rId292" Type="http://schemas.openxmlformats.org/officeDocument/2006/relationships/slide" Target="slides/slide243.xml"/><Relationship Id="rId306" Type="http://schemas.openxmlformats.org/officeDocument/2006/relationships/slide" Target="slides/slide25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229" Type="http://schemas.openxmlformats.org/officeDocument/2006/relationships/slide" Target="slides/slide180.xml"/><Relationship Id="rId240" Type="http://schemas.openxmlformats.org/officeDocument/2006/relationships/slide" Target="slides/slide191.xml"/><Relationship Id="rId261" Type="http://schemas.openxmlformats.org/officeDocument/2006/relationships/slide" Target="slides/slide21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282" Type="http://schemas.openxmlformats.org/officeDocument/2006/relationships/slide" Target="slides/slide233.xml"/><Relationship Id="rId317" Type="http://schemas.openxmlformats.org/officeDocument/2006/relationships/viewProps" Target="viewProps.xml"/><Relationship Id="rId8" Type="http://schemas.openxmlformats.org/officeDocument/2006/relationships/slideMaster" Target="slideMasters/slideMaster8.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219" Type="http://schemas.openxmlformats.org/officeDocument/2006/relationships/slide" Target="slides/slide170.xml"/><Relationship Id="rId230" Type="http://schemas.openxmlformats.org/officeDocument/2006/relationships/slide" Target="slides/slide181.xml"/><Relationship Id="rId251" Type="http://schemas.openxmlformats.org/officeDocument/2006/relationships/slide" Target="slides/slide20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272" Type="http://schemas.openxmlformats.org/officeDocument/2006/relationships/slide" Target="slides/slide223.xml"/><Relationship Id="rId293" Type="http://schemas.openxmlformats.org/officeDocument/2006/relationships/slide" Target="slides/slide244.xml"/><Relationship Id="rId307" Type="http://schemas.openxmlformats.org/officeDocument/2006/relationships/slide" Target="slides/slide258.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95" Type="http://schemas.openxmlformats.org/officeDocument/2006/relationships/slide" Target="slides/slide146.xml"/><Relationship Id="rId209" Type="http://schemas.openxmlformats.org/officeDocument/2006/relationships/slide" Target="slides/slide160.xml"/><Relationship Id="rId220" Type="http://schemas.openxmlformats.org/officeDocument/2006/relationships/slide" Target="slides/slide171.xml"/><Relationship Id="rId241" Type="http://schemas.openxmlformats.org/officeDocument/2006/relationships/slide" Target="slides/slide1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262" Type="http://schemas.openxmlformats.org/officeDocument/2006/relationships/slide" Target="slides/slide213.xml"/><Relationship Id="rId283" Type="http://schemas.openxmlformats.org/officeDocument/2006/relationships/slide" Target="slides/slide234.xml"/><Relationship Id="rId318" Type="http://schemas.openxmlformats.org/officeDocument/2006/relationships/theme" Target="theme/theme1.xml"/><Relationship Id="rId78" Type="http://schemas.openxmlformats.org/officeDocument/2006/relationships/slide" Target="slides/slide29.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64" Type="http://schemas.openxmlformats.org/officeDocument/2006/relationships/slide" Target="slides/slide115.xml"/><Relationship Id="rId185" Type="http://schemas.openxmlformats.org/officeDocument/2006/relationships/slide" Target="slides/slide136.xml"/><Relationship Id="rId9" Type="http://schemas.openxmlformats.org/officeDocument/2006/relationships/slideMaster" Target="slideMasters/slideMaster9.xml"/><Relationship Id="rId210" Type="http://schemas.openxmlformats.org/officeDocument/2006/relationships/slide" Target="slides/slide161.xml"/><Relationship Id="rId26" Type="http://schemas.openxmlformats.org/officeDocument/2006/relationships/slideMaster" Target="slideMasters/slideMaster26.xml"/><Relationship Id="rId231" Type="http://schemas.openxmlformats.org/officeDocument/2006/relationships/slide" Target="slides/slide182.xml"/><Relationship Id="rId252" Type="http://schemas.openxmlformats.org/officeDocument/2006/relationships/slide" Target="slides/slide203.xml"/><Relationship Id="rId273" Type="http://schemas.openxmlformats.org/officeDocument/2006/relationships/slide" Target="slides/slide224.xml"/><Relationship Id="rId294" Type="http://schemas.openxmlformats.org/officeDocument/2006/relationships/slide" Target="slides/slide245.xml"/><Relationship Id="rId308" Type="http://schemas.openxmlformats.org/officeDocument/2006/relationships/slide" Target="slides/slide259.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242" Type="http://schemas.openxmlformats.org/officeDocument/2006/relationships/slide" Target="slides/slide193.xml"/><Relationship Id="rId263" Type="http://schemas.openxmlformats.org/officeDocument/2006/relationships/slide" Target="slides/slide214.xml"/><Relationship Id="rId284" Type="http://schemas.openxmlformats.org/officeDocument/2006/relationships/slide" Target="slides/slide235.xml"/><Relationship Id="rId319"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32" Type="http://schemas.openxmlformats.org/officeDocument/2006/relationships/slide" Target="slides/slide183.xml"/><Relationship Id="rId253" Type="http://schemas.openxmlformats.org/officeDocument/2006/relationships/slide" Target="slides/slide204.xml"/><Relationship Id="rId274" Type="http://schemas.openxmlformats.org/officeDocument/2006/relationships/slide" Target="slides/slide225.xml"/><Relationship Id="rId295" Type="http://schemas.openxmlformats.org/officeDocument/2006/relationships/slide" Target="slides/slide246.xml"/><Relationship Id="rId309" Type="http://schemas.openxmlformats.org/officeDocument/2006/relationships/slide" Target="slides/slide26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slide" Target="slides/slide173.xml"/><Relationship Id="rId243" Type="http://schemas.openxmlformats.org/officeDocument/2006/relationships/slide" Target="slides/slide194.xml"/><Relationship Id="rId264" Type="http://schemas.openxmlformats.org/officeDocument/2006/relationships/slide" Target="slides/slide215.xml"/><Relationship Id="rId285" Type="http://schemas.openxmlformats.org/officeDocument/2006/relationships/slide" Target="slides/slide23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310" Type="http://schemas.openxmlformats.org/officeDocument/2006/relationships/slide" Target="slides/slide261.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slide" Target="slides/slide163.xml"/><Relationship Id="rId233" Type="http://schemas.openxmlformats.org/officeDocument/2006/relationships/slide" Target="slides/slide184.xml"/><Relationship Id="rId254" Type="http://schemas.openxmlformats.org/officeDocument/2006/relationships/slide" Target="slides/slide20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275" Type="http://schemas.openxmlformats.org/officeDocument/2006/relationships/slide" Target="slides/slide226.xml"/><Relationship Id="rId296" Type="http://schemas.openxmlformats.org/officeDocument/2006/relationships/slide" Target="slides/slide247.xml"/><Relationship Id="rId300" Type="http://schemas.openxmlformats.org/officeDocument/2006/relationships/slide" Target="slides/slide251.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223" Type="http://schemas.openxmlformats.org/officeDocument/2006/relationships/slide" Target="slides/slide174.xml"/><Relationship Id="rId244" Type="http://schemas.openxmlformats.org/officeDocument/2006/relationships/slide" Target="slides/slide19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6.xml"/><Relationship Id="rId286" Type="http://schemas.openxmlformats.org/officeDocument/2006/relationships/slide" Target="slides/slide237.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311" Type="http://schemas.openxmlformats.org/officeDocument/2006/relationships/slide" Target="slides/slide262.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34" Type="http://schemas.openxmlformats.org/officeDocument/2006/relationships/slide" Target="slides/slide18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6.xml"/><Relationship Id="rId276" Type="http://schemas.openxmlformats.org/officeDocument/2006/relationships/slide" Target="slides/slide227.xml"/><Relationship Id="rId297" Type="http://schemas.openxmlformats.org/officeDocument/2006/relationships/slide" Target="slides/slide248.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301" Type="http://schemas.openxmlformats.org/officeDocument/2006/relationships/slide" Target="slides/slide252.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slide" Target="slides/slide175.xml"/><Relationship Id="rId245" Type="http://schemas.openxmlformats.org/officeDocument/2006/relationships/slide" Target="slides/slide196.xml"/><Relationship Id="rId266" Type="http://schemas.openxmlformats.org/officeDocument/2006/relationships/slide" Target="slides/slide217.xml"/><Relationship Id="rId287" Type="http://schemas.openxmlformats.org/officeDocument/2006/relationships/slide" Target="slides/slide238.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312" Type="http://schemas.openxmlformats.org/officeDocument/2006/relationships/slide" Target="slides/slide263.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slide" Target="slides/slide165.xml"/><Relationship Id="rId235" Type="http://schemas.openxmlformats.org/officeDocument/2006/relationships/slide" Target="slides/slide186.xml"/><Relationship Id="rId256" Type="http://schemas.openxmlformats.org/officeDocument/2006/relationships/slide" Target="slides/slide207.xml"/><Relationship Id="rId277" Type="http://schemas.openxmlformats.org/officeDocument/2006/relationships/slide" Target="slides/slide228.xml"/><Relationship Id="rId298" Type="http://schemas.openxmlformats.org/officeDocument/2006/relationships/slide" Target="slides/slide249.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302" Type="http://schemas.openxmlformats.org/officeDocument/2006/relationships/slide" Target="slides/slide25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179" Type="http://schemas.openxmlformats.org/officeDocument/2006/relationships/slide" Target="slides/slide130.xml"/><Relationship Id="rId190" Type="http://schemas.openxmlformats.org/officeDocument/2006/relationships/slide" Target="slides/slide141.xml"/><Relationship Id="rId204" Type="http://schemas.openxmlformats.org/officeDocument/2006/relationships/slide" Target="slides/slide155.xml"/><Relationship Id="rId225" Type="http://schemas.openxmlformats.org/officeDocument/2006/relationships/slide" Target="slides/slide176.xml"/><Relationship Id="rId246" Type="http://schemas.openxmlformats.org/officeDocument/2006/relationships/slide" Target="slides/slide197.xml"/><Relationship Id="rId267" Type="http://schemas.openxmlformats.org/officeDocument/2006/relationships/slide" Target="slides/slide218.xml"/><Relationship Id="rId288" Type="http://schemas.openxmlformats.org/officeDocument/2006/relationships/slide" Target="slides/slide239.xml"/><Relationship Id="rId106" Type="http://schemas.openxmlformats.org/officeDocument/2006/relationships/slide" Target="slides/slide57.xml"/><Relationship Id="rId127" Type="http://schemas.openxmlformats.org/officeDocument/2006/relationships/slide" Target="slides/slide78.xml"/><Relationship Id="rId313" Type="http://schemas.openxmlformats.org/officeDocument/2006/relationships/slide" Target="slides/slide26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94" Type="http://schemas.openxmlformats.org/officeDocument/2006/relationships/slide" Target="slides/slide45.xml"/><Relationship Id="rId148" Type="http://schemas.openxmlformats.org/officeDocument/2006/relationships/slide" Target="slides/slide99.xml"/><Relationship Id="rId169" Type="http://schemas.openxmlformats.org/officeDocument/2006/relationships/slide" Target="slides/slide120.xml"/><Relationship Id="rId4" Type="http://schemas.openxmlformats.org/officeDocument/2006/relationships/slideMaster" Target="slideMasters/slideMaster4.xml"/><Relationship Id="rId180" Type="http://schemas.openxmlformats.org/officeDocument/2006/relationships/slide" Target="slides/slide131.xml"/><Relationship Id="rId215" Type="http://schemas.openxmlformats.org/officeDocument/2006/relationships/slide" Target="slides/slide166.xml"/><Relationship Id="rId236" Type="http://schemas.openxmlformats.org/officeDocument/2006/relationships/slide" Target="slides/slide187.xml"/><Relationship Id="rId257" Type="http://schemas.openxmlformats.org/officeDocument/2006/relationships/slide" Target="slides/slide208.xml"/><Relationship Id="rId278" Type="http://schemas.openxmlformats.org/officeDocument/2006/relationships/slide" Target="slides/slide229.xml"/><Relationship Id="rId303" Type="http://schemas.openxmlformats.org/officeDocument/2006/relationships/slide" Target="slides/slide254.xml"/><Relationship Id="rId42" Type="http://schemas.openxmlformats.org/officeDocument/2006/relationships/slideMaster" Target="slideMasters/slideMaster42.xml"/><Relationship Id="rId84" Type="http://schemas.openxmlformats.org/officeDocument/2006/relationships/slide" Target="slides/slide35.xml"/><Relationship Id="rId138" Type="http://schemas.openxmlformats.org/officeDocument/2006/relationships/slide" Target="slides/slide89.xml"/><Relationship Id="rId191" Type="http://schemas.openxmlformats.org/officeDocument/2006/relationships/slide" Target="slides/slide142.xml"/><Relationship Id="rId205" Type="http://schemas.openxmlformats.org/officeDocument/2006/relationships/slide" Target="slides/slide156.xml"/><Relationship Id="rId247" Type="http://schemas.openxmlformats.org/officeDocument/2006/relationships/slide" Target="slides/slide198.xml"/><Relationship Id="rId107" Type="http://schemas.openxmlformats.org/officeDocument/2006/relationships/slide" Target="slides/slide58.xml"/><Relationship Id="rId289" Type="http://schemas.openxmlformats.org/officeDocument/2006/relationships/slide" Target="slides/slide240.xml"/><Relationship Id="rId11" Type="http://schemas.openxmlformats.org/officeDocument/2006/relationships/slideMaster" Target="slideMasters/slideMaster11.xml"/><Relationship Id="rId53" Type="http://schemas.openxmlformats.org/officeDocument/2006/relationships/slide" Target="slides/slide4.xml"/><Relationship Id="rId149" Type="http://schemas.openxmlformats.org/officeDocument/2006/relationships/slide" Target="slides/slide100.xml"/><Relationship Id="rId314" Type="http://schemas.openxmlformats.org/officeDocument/2006/relationships/slide" Target="slides/slide265.xml"/><Relationship Id="rId95" Type="http://schemas.openxmlformats.org/officeDocument/2006/relationships/slide" Target="slides/slide46.xml"/><Relationship Id="rId160" Type="http://schemas.openxmlformats.org/officeDocument/2006/relationships/slide" Target="slides/slide111.xml"/><Relationship Id="rId216" Type="http://schemas.openxmlformats.org/officeDocument/2006/relationships/slide" Target="slides/slide167.xml"/><Relationship Id="rId258" Type="http://schemas.openxmlformats.org/officeDocument/2006/relationships/slide" Target="slides/slide209.xml"/><Relationship Id="rId22" Type="http://schemas.openxmlformats.org/officeDocument/2006/relationships/slideMaster" Target="slideMasters/slideMaster22.xml"/><Relationship Id="rId64" Type="http://schemas.openxmlformats.org/officeDocument/2006/relationships/slide" Target="slides/slide15.xml"/><Relationship Id="rId118" Type="http://schemas.openxmlformats.org/officeDocument/2006/relationships/slide" Target="slides/slide69.xml"/><Relationship Id="rId171" Type="http://schemas.openxmlformats.org/officeDocument/2006/relationships/slide" Target="slides/slide122.xml"/><Relationship Id="rId227" Type="http://schemas.openxmlformats.org/officeDocument/2006/relationships/slide" Target="slides/slide178.xml"/><Relationship Id="rId269" Type="http://schemas.openxmlformats.org/officeDocument/2006/relationships/slide" Target="slides/slide220.xml"/><Relationship Id="rId33" Type="http://schemas.openxmlformats.org/officeDocument/2006/relationships/slideMaster" Target="slideMasters/slideMaster33.xml"/><Relationship Id="rId129" Type="http://schemas.openxmlformats.org/officeDocument/2006/relationships/slide" Target="slides/slide80.xml"/><Relationship Id="rId280" Type="http://schemas.openxmlformats.org/officeDocument/2006/relationships/slide" Target="slides/slide231.xml"/><Relationship Id="rId75" Type="http://schemas.openxmlformats.org/officeDocument/2006/relationships/slide" Target="slides/slide26.xml"/><Relationship Id="rId140" Type="http://schemas.openxmlformats.org/officeDocument/2006/relationships/slide" Target="slides/slide91.xml"/><Relationship Id="rId182" Type="http://schemas.openxmlformats.org/officeDocument/2006/relationships/slide" Target="slides/slide133.xml"/><Relationship Id="rId6" Type="http://schemas.openxmlformats.org/officeDocument/2006/relationships/slideMaster" Target="slideMasters/slideMaster6.xml"/><Relationship Id="rId238" Type="http://schemas.openxmlformats.org/officeDocument/2006/relationships/slide" Target="slides/slide189.xml"/><Relationship Id="rId291" Type="http://schemas.openxmlformats.org/officeDocument/2006/relationships/slide" Target="slides/slide242.xml"/><Relationship Id="rId305" Type="http://schemas.openxmlformats.org/officeDocument/2006/relationships/slide" Target="slides/slide256.xml"/><Relationship Id="rId44" Type="http://schemas.openxmlformats.org/officeDocument/2006/relationships/slideMaster" Target="slideMasters/slideMaster44.xml"/><Relationship Id="rId86" Type="http://schemas.openxmlformats.org/officeDocument/2006/relationships/slide" Target="slides/slide37.xml"/><Relationship Id="rId151" Type="http://schemas.openxmlformats.org/officeDocument/2006/relationships/slide" Target="slides/slide102.xml"/><Relationship Id="rId193" Type="http://schemas.openxmlformats.org/officeDocument/2006/relationships/slide" Target="slides/slide144.xml"/><Relationship Id="rId207" Type="http://schemas.openxmlformats.org/officeDocument/2006/relationships/slide" Target="slides/slide158.xml"/><Relationship Id="rId249" Type="http://schemas.openxmlformats.org/officeDocument/2006/relationships/slide" Target="slides/slide2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t>27/10/2025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egM2y8-kHd0"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youtube.com/watch?v=TjCXogk64DU"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Controversy over Jesus now moves to direct opposition.</a:t>
            </a:r>
          </a:p>
        </p:txBody>
      </p:sp>
      <p:sp>
        <p:nvSpPr>
          <p:cNvPr id="4" name="Slide Number Placeholder 3"/>
          <p:cNvSpPr>
            <a:spLocks noGrp="1"/>
          </p:cNvSpPr>
          <p:nvPr>
            <p:ph type="sldNum" sz="quarter" idx="5"/>
          </p:nvPr>
        </p:nvSpPr>
        <p:spPr/>
        <p:txBody>
          <a:bodyPr/>
          <a:lstStyle/>
          <a:p>
            <a:fld id="{DF78E62C-A091-49C7-B4DF-2F8432CFE4E6}" type="slidenum">
              <a:rPr lang="en-GB" smtClean="0"/>
              <a:t>1</a:t>
            </a:fld>
            <a:endParaRPr lang="en-GB"/>
          </a:p>
        </p:txBody>
      </p:sp>
    </p:spTree>
    <p:extLst>
      <p:ext uri="{BB962C8B-B14F-4D97-AF65-F5344CB8AC3E}">
        <p14:creationId xmlns:p14="http://schemas.microsoft.com/office/powerpoint/2010/main" val="2391140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11</a:t>
            </a:fld>
            <a:endParaRPr lang="en-GB"/>
          </a:p>
        </p:txBody>
      </p:sp>
    </p:spTree>
    <p:extLst>
      <p:ext uri="{BB962C8B-B14F-4D97-AF65-F5344CB8AC3E}">
        <p14:creationId xmlns:p14="http://schemas.microsoft.com/office/powerpoint/2010/main" val="21672955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NEVER noted in the popular movie "Four Christmases"</a:t>
            </a:r>
          </a:p>
        </p:txBody>
      </p:sp>
      <p:sp>
        <p:nvSpPr>
          <p:cNvPr id="4" name="Slide Number Placeholder 3"/>
          <p:cNvSpPr>
            <a:spLocks noGrp="1"/>
          </p:cNvSpPr>
          <p:nvPr>
            <p:ph type="sldNum" sz="quarter" idx="5"/>
          </p:nvPr>
        </p:nvSpPr>
        <p:spPr/>
        <p:txBody>
          <a:bodyPr/>
          <a:lstStyle/>
          <a:p>
            <a:fld id="{DF78E62C-A091-49C7-B4DF-2F8432CFE4E6}" type="slidenum">
              <a:rPr lang="en-GB" smtClean="0"/>
              <a:t>13</a:t>
            </a:fld>
            <a:endParaRPr lang="en-GB"/>
          </a:p>
        </p:txBody>
      </p:sp>
    </p:spTree>
    <p:extLst>
      <p:ext uri="{BB962C8B-B14F-4D97-AF65-F5344CB8AC3E}">
        <p14:creationId xmlns:p14="http://schemas.microsoft.com/office/powerpoint/2010/main" val="7525327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Good Shepherd and His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 “I tell you the truth, anyone who sneaks over the wall of a sheepfold, rather than going through the gate, must surely be a thief and a robber!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But the one who enters through the gate is the shepherd of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The gatekeeper opens the gate for him, and the sheep recognize his voice and come to him. He calls his own sheep by name and leads them out.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After he has gathered his own flock, he walks ahead of them, and they follow him because they know his voice.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They won’t follow a stranger; they will run from him because they don’t know his voice.”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10:6</a:t>
            </a:r>
            <a:r>
              <a:rPr lang="en-US">
                <a:solidFill>
                  <a:srgbClr val="000000"/>
                </a:solidFill>
                <a:effectLst/>
                <a:latin typeface="Lucida Grande" panose="020B0600040502020204" pitchFamily="34" charset="0"/>
              </a:rPr>
              <a:t>    Those who heard Jesus use this illustration didn’t understand what he meant, </a:t>
            </a:r>
            <a:r>
              <a:rPr lang="en-US" b="1" baseline="30000">
                <a:solidFill>
                  <a:srgbClr val="006699"/>
                </a:solidFill>
                <a:effectLst/>
                <a:latin typeface="Helvetica Neue" panose="02000503000000020004" pitchFamily="2" charset="0"/>
              </a:rPr>
              <a:t>7</a:t>
            </a:r>
            <a:r>
              <a:rPr lang="en-US">
                <a:solidFill>
                  <a:srgbClr val="000000"/>
                </a:solidFill>
                <a:effectLst/>
                <a:latin typeface="Lucida Grande" panose="020B0600040502020204" pitchFamily="34" charset="0"/>
              </a:rPr>
              <a:t> so he explained it to them: </a:t>
            </a:r>
            <a:r>
              <a:rPr lang="en-US">
                <a:solidFill>
                  <a:srgbClr val="FF2500"/>
                </a:solidFill>
                <a:effectLst/>
                <a:latin typeface="Lucida Grande" panose="020B0600040502020204" pitchFamily="34" charset="0"/>
              </a:rPr>
              <a:t>“I tell you the truth, I am the gate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All who came before me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were thieves and robbers. But the true sheep did not listen to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Yes, I am the gate. Those who come in through me will be saved.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They will come and go freely and will find good pastures.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The thief’s purpose is to steal and kill and destroy. My purpose is to give them a rich and satisfying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The good shepherd sacrifices his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A hired hand will run when he sees a wolf coming. He will abandon the sheep because they don’t belong to him and he isn’t their shepherd. And so the wolf attacks them and scatters the flock.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The hired hand runs away because he’s working only for the money and doesn’t really care about the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I know my own sheep, and they know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just as my Father knows me and I know the Father. So I sacrifice my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 have other sheep, too, that are not in this sheepfold. I must bring them also. They will listen to my voice, and there will be one flock with one shepherd.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Father loves me because I sacrifice my life so I may take it back again.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No one can take my life from me. I sacrifice it voluntarily. For I have the authority to lay it down when I want to and also to take it up again. For this is what my Father has commanded.”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10:19</a:t>
            </a:r>
            <a:r>
              <a:rPr lang="en-US">
                <a:effectLst/>
                <a:latin typeface="Lucida Grande" panose="020B0600040502020204" pitchFamily="34" charset="0"/>
              </a:rPr>
              <a:t>    When he said these things, the people</a:t>
            </a:r>
            <a:r>
              <a:rPr lang="en-US" baseline="30000">
                <a:effectLst/>
                <a:latin typeface="Lucida Grande" panose="020B0600040502020204" pitchFamily="34" charset="0"/>
              </a:rPr>
              <a:t>a</a:t>
            </a:r>
            <a:r>
              <a:rPr lang="en-US">
                <a:effectLst/>
                <a:latin typeface="Lucida Grande" panose="020B0600040502020204" pitchFamily="34" charset="0"/>
              </a:rPr>
              <a:t> were again divided in their opinions about him. </a:t>
            </a:r>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Some said, “He’s demon possessed and out of his mind. Why listen to a man like that?”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Others said, “This doesn’t sound like a man possessed by a demon! Can a demon open the eyes of the blind?” </a:t>
            </a:r>
          </a:p>
        </p:txBody>
      </p:sp>
      <p:sp>
        <p:nvSpPr>
          <p:cNvPr id="4" name="Slide Number Placeholder 3"/>
          <p:cNvSpPr>
            <a:spLocks noGrp="1"/>
          </p:cNvSpPr>
          <p:nvPr>
            <p:ph type="sldNum" sz="quarter" idx="5"/>
          </p:nvPr>
        </p:nvSpPr>
        <p:spPr/>
        <p:txBody>
          <a:bodyPr/>
          <a:lstStyle/>
          <a:p>
            <a:fld id="{DF78E62C-A091-49C7-B4DF-2F8432CFE4E6}" type="slidenum">
              <a:rPr lang="en-GB" smtClean="0"/>
              <a:t>181</a:t>
            </a:fld>
            <a:endParaRPr lang="en-GB"/>
          </a:p>
        </p:txBody>
      </p:sp>
    </p:spTree>
    <p:extLst>
      <p:ext uri="{BB962C8B-B14F-4D97-AF65-F5344CB8AC3E}">
        <p14:creationId xmlns:p14="http://schemas.microsoft.com/office/powerpoint/2010/main" val="41682120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8C57A-3047-9D61-73C7-301B52DDC17B}"/>
            </a:ext>
          </a:extLst>
        </p:cNvPr>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52AC05FD-D09C-05EF-6718-06D366A2BB77}"/>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2BE9F100-338F-2E4B-ABEF-327CEBF4D8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BE4D1C6F-95FF-E810-392D-806F74C0B5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5152876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Sends Out His Disciples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a:t>
            </a:r>
            <a:r>
              <a:rPr lang="en-US">
                <a:solidFill>
                  <a:srgbClr val="000000"/>
                </a:solidFill>
                <a:effectLst/>
                <a:latin typeface="Lucida Grande" panose="020B0600040502020204" pitchFamily="34" charset="0"/>
              </a:rPr>
              <a:t>    The Lord now chose seventy-two other disciples and sent them ahead in pairs to all the towns and places he planned to visit. </a:t>
            </a:r>
            <a:r>
              <a:rPr lang="en-US" b="1" baseline="30000">
                <a:solidFill>
                  <a:srgbClr val="006699"/>
                </a:solidFill>
                <a:effectLst/>
                <a:latin typeface="Helvetica Neue" panose="02000503000000020004" pitchFamily="2" charset="0"/>
              </a:rPr>
              <a:t>2</a:t>
            </a:r>
            <a:r>
              <a:rPr lang="en-US">
                <a:solidFill>
                  <a:srgbClr val="000000"/>
                </a:solidFill>
                <a:effectLst/>
                <a:latin typeface="Lucida Grande" panose="020B0600040502020204" pitchFamily="34" charset="0"/>
              </a:rPr>
              <a:t> These were his instructions to them: </a:t>
            </a:r>
            <a:r>
              <a:rPr lang="en-US">
                <a:solidFill>
                  <a:srgbClr val="FF2500"/>
                </a:solidFill>
                <a:effectLst/>
                <a:latin typeface="Lucida Grande" panose="020B0600040502020204" pitchFamily="34" charset="0"/>
              </a:rPr>
              <a:t>“The harvest is great, but the workers are few. So pray to the Lord who is in charge of the harvest; ask him to send more workers into his fields.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Now go, and remember that I am sending you out as lambs among wolves.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Don’t take any money with you, nor a traveler’s bag, nor an extra pair of sandals. And don’t stop to greet anyone on the road.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“Whenever you enter someone’s home, first say, ‘May God’s peace be on this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If those who live there are peaceful, the blessing will stand; if they are not, the blessing will return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Don’t move around from home to home. Stay in one place, eating and drinking what they provide. Don’t hesitate to accept hospitality, because those who work deserve their pay.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enter a town and it welcomes you, eat whatever is set before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Heal the sick, and tell them, ‘The Kingdom of God is near you now.’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But if a town refuses to welcome you, go out into its streets and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‘We wipe even the dust of your town from our feet to show that we have abandoned you to your fate. And know this—the Kingdom of God is near!’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I assure you, even wicked Sodom will be better off than such a town on judgment day.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Korazin and Bethsaida! For if the miracles I did in you had been done in wicked Tyre and Sidon, their people would have repented of their sins long ago, clothing themselves in burlap and throwing ashes on their heads to show their remorse.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Yes, Tyre and Sidon will be better off on judgment day than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And you people of Capernaum, will you be honored in heaven? No, you will go down to the place of the dead.”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10:16</a:t>
            </a:r>
            <a:r>
              <a:rPr lang="en-US">
                <a:solidFill>
                  <a:srgbClr val="000000"/>
                </a:solidFill>
                <a:effectLst/>
                <a:latin typeface="Lucida Grande" panose="020B0600040502020204" pitchFamily="34" charset="0"/>
              </a:rPr>
              <a:t>    Then he said to the disciples, </a:t>
            </a:r>
            <a:r>
              <a:rPr lang="en-US">
                <a:solidFill>
                  <a:srgbClr val="FF2500"/>
                </a:solidFill>
                <a:effectLst/>
                <a:latin typeface="Lucida Grande" panose="020B0600040502020204" pitchFamily="34" charset="0"/>
              </a:rPr>
              <a:t>“Anyone who accepts your message is also accepting me. And anyone who rejects you is rejecting me. And anyone who rejects me is rejecting God, who sent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10:17</a:t>
            </a:r>
            <a:r>
              <a:rPr lang="en-US">
                <a:effectLst/>
                <a:latin typeface="Lucida Grande" panose="020B0600040502020204" pitchFamily="34" charset="0"/>
              </a:rPr>
              <a:t>    When the seventy-two disciples returned, they joyfully reported to him, “Lord, even the demons obey us when we use your name!”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“I saw Satan fall from heaven like lightning!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Look, I have given you authority over all the power of the enemy, and you can walk among snakes and scorpions and crush them. Nothing will injure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don’t rejoice because evil spirits obey you; rejoice because your names are registered in heaven.”</a:t>
            </a:r>
          </a:p>
          <a:p>
            <a:endParaRPr lang="en-US">
              <a:effectLst/>
              <a:latin typeface="Lucida Grande" panose="020B0600040502020204" pitchFamily="34" charset="0"/>
            </a:endParaRPr>
          </a:p>
          <a:p>
            <a:r>
              <a:rPr lang="en-US">
                <a:effectLst/>
                <a:latin typeface="Lucida Grande" panose="020B0600040502020204" pitchFamily="34" charset="0"/>
              </a:rPr>
              <a:t>Jesus’ Prayer of Thanksgiving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10:21</a:t>
            </a:r>
            <a:r>
              <a:rPr lang="en-US">
                <a:solidFill>
                  <a:srgbClr val="000000"/>
                </a:solidFill>
                <a:effectLst/>
                <a:latin typeface="Lucida Grande" panose="020B0600040502020204" pitchFamily="34" charset="0"/>
              </a:rPr>
              <a:t>    At that same time Jesus was filled with the joy of the Holy Spirit, and he said, </a:t>
            </a:r>
            <a:r>
              <a:rPr lang="en-US">
                <a:solidFill>
                  <a:srgbClr val="FF2500"/>
                </a:solidFill>
                <a:effectLst/>
                <a:latin typeface="Lucida Grande" panose="020B0600040502020204" pitchFamily="34" charset="0"/>
              </a:rPr>
              <a:t>“O Father, Lord of heaven and earth, thank you for hiding these things from those who think themselves wise and clever, and for revealing them to the childlike. Yes, Father, it pleased you to do it this way.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“My Father has entrusted everything to me. No one truly knows the Son except the Father, and no one truly knows the Father except the Son and those to whom the Son chooses to reveal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10:23</a:t>
            </a:r>
            <a:r>
              <a:rPr lang="en-US">
                <a:solidFill>
                  <a:srgbClr val="000000"/>
                </a:solidFill>
                <a:effectLst/>
                <a:latin typeface="Lucida Grande" panose="020B0600040502020204" pitchFamily="34" charset="0"/>
              </a:rPr>
              <a:t>    Then when they were alone, he turned to the disciples and said, </a:t>
            </a:r>
            <a:r>
              <a:rPr lang="en-US">
                <a:solidFill>
                  <a:srgbClr val="FF2500"/>
                </a:solidFill>
                <a:effectLst/>
                <a:latin typeface="Lucida Grande" panose="020B0600040502020204" pitchFamily="34" charset="0"/>
              </a:rPr>
              <a:t>“Blessed are the eyes that see what you have seen.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I tell you, many prophets and kings longed to see what you see, but they didn’t see it. And they longed to hear what you hear, but they didn’t hear it.”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189</a:t>
            </a:fld>
            <a:endParaRPr lang="en-GB"/>
          </a:p>
        </p:txBody>
      </p:sp>
    </p:spTree>
    <p:extLst>
      <p:ext uri="{BB962C8B-B14F-4D97-AF65-F5344CB8AC3E}">
        <p14:creationId xmlns:p14="http://schemas.microsoft.com/office/powerpoint/2010/main" val="3214580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Christianity is mocked with the disrespectful appearance of Pastor Phil.</a:t>
            </a:r>
          </a:p>
        </p:txBody>
      </p:sp>
      <p:sp>
        <p:nvSpPr>
          <p:cNvPr id="4" name="Slide Number Placeholder 3"/>
          <p:cNvSpPr>
            <a:spLocks noGrp="1"/>
          </p:cNvSpPr>
          <p:nvPr>
            <p:ph type="sldNum" sz="quarter" idx="5"/>
          </p:nvPr>
        </p:nvSpPr>
        <p:spPr/>
        <p:txBody>
          <a:bodyPr/>
          <a:lstStyle/>
          <a:p>
            <a:fld id="{DF78E62C-A091-49C7-B4DF-2F8432CFE4E6}" type="slidenum">
              <a:rPr lang="en-GB" smtClean="0"/>
              <a:t>14</a:t>
            </a:fld>
            <a:endParaRPr lang="en-GB"/>
          </a:p>
        </p:txBody>
      </p:sp>
    </p:spTree>
    <p:extLst>
      <p:ext uri="{BB962C8B-B14F-4D97-AF65-F5344CB8AC3E}">
        <p14:creationId xmlns:p14="http://schemas.microsoft.com/office/powerpoint/2010/main" val="24205576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The Most Important Commandment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10:25</a:t>
            </a:r>
            <a:r>
              <a:rPr lang="en-US" dirty="0">
                <a:effectLst/>
                <a:latin typeface="Lucida Grande" panose="020B0600040502020204" pitchFamily="34" charset="0"/>
              </a:rPr>
              <a:t>    One day, an expert in religious law stood up to test Jesus by asking him this question: “Teacher, what should I do to inherit eternal life?”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10:26</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“What does the law of Moses say? How do you read 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10:27</a:t>
            </a:r>
            <a:r>
              <a:rPr lang="en-US" dirty="0">
                <a:effectLst/>
                <a:latin typeface="Lucida Grande" panose="020B0600040502020204" pitchFamily="34" charset="0"/>
              </a:rPr>
              <a:t>    The man answered, “‘You must love the LORD your God with all your heart, all your soul, all your strength, and all your mind.’ And ‘Love your neighbor as yourself.’”</a:t>
            </a:r>
            <a:r>
              <a:rPr lang="en-US" baseline="0" dirty="0">
                <a:effectLst/>
                <a:latin typeface="Lucida Grande" panose="020B0600040502020204" pitchFamily="34" charset="0"/>
              </a:rPr>
              <a:t> [</a:t>
            </a:r>
            <a:r>
              <a:rPr lang="en-US" baseline="0" dirty="0" err="1">
                <a:effectLst/>
                <a:latin typeface="Lucida Grande" panose="020B0600040502020204" pitchFamily="34" charset="0"/>
              </a:rPr>
              <a:t>Deut</a:t>
            </a:r>
            <a:r>
              <a:rPr lang="en-US" baseline="0" dirty="0">
                <a:effectLst/>
                <a:latin typeface="Lucida Grande" panose="020B0600040502020204" pitchFamily="34" charset="0"/>
              </a:rPr>
              <a:t> 6:5-6]</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“Right!”</a:t>
            </a:r>
            <a:r>
              <a:rPr lang="en-US" dirty="0">
                <a:solidFill>
                  <a:srgbClr val="000000"/>
                </a:solidFill>
                <a:effectLst/>
                <a:latin typeface="Lucida Grande" panose="020B0600040502020204" pitchFamily="34" charset="0"/>
              </a:rPr>
              <a:t> Jesus told him. </a:t>
            </a:r>
            <a:r>
              <a:rPr lang="en-US" dirty="0">
                <a:solidFill>
                  <a:srgbClr val="FF2500"/>
                </a:solidFill>
                <a:effectLst/>
                <a:latin typeface="Lucida Grande" panose="020B0600040502020204" pitchFamily="34" charset="0"/>
              </a:rPr>
              <a:t>“Do this and you will live!”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10:29</a:t>
            </a:r>
            <a:r>
              <a:rPr lang="en-US" dirty="0">
                <a:effectLst/>
                <a:latin typeface="Lucida Grande" panose="020B0600040502020204" pitchFamily="34" charset="0"/>
              </a:rPr>
              <a:t>    The man wanted to justify his actions, so he asked Jesus, “And who is my neighbor?”</a:t>
            </a:r>
          </a:p>
          <a:p>
            <a:endParaRPr lang="en-US" dirty="0">
              <a:effectLst/>
              <a:latin typeface="Lucida Grande" panose="020B0600040502020204" pitchFamily="34" charset="0"/>
            </a:endParaRPr>
          </a:p>
          <a:p>
            <a:r>
              <a:rPr lang="en-US" dirty="0">
                <a:effectLst/>
                <a:latin typeface="Lucida Grande" panose="020B0600040502020204" pitchFamily="34" charset="0"/>
              </a:rPr>
              <a:t>Parable of the Good Samaritan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10:30</a:t>
            </a:r>
            <a:r>
              <a:rPr lang="en-US" dirty="0">
                <a:solidFill>
                  <a:srgbClr val="000000"/>
                </a:solidFill>
                <a:effectLst/>
                <a:latin typeface="Lucida Grande" panose="020B0600040502020204" pitchFamily="34" charset="0"/>
              </a:rPr>
              <a:t>    Jesus replied with a story: </a:t>
            </a:r>
            <a:r>
              <a:rPr lang="en-US" dirty="0">
                <a:solidFill>
                  <a:srgbClr val="FF2500"/>
                </a:solidFill>
                <a:effectLst/>
                <a:latin typeface="Lucida Grande" panose="020B0600040502020204" pitchFamily="34" charset="0"/>
              </a:rPr>
              <a:t>“A Jewish man was traveling from Jerusalem down to Jericho, and he was attacked by bandits. They stripped him of his clothes, beat him up, and left him half dead beside the road.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“By chance a priest came along. But when he saw the man lying there, he crossed to the other side of the road and passed him by.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A Temple </a:t>
            </a:r>
            <a:r>
              <a:rPr lang="en-US" dirty="0" err="1">
                <a:solidFill>
                  <a:srgbClr val="FF2500"/>
                </a:solidFill>
                <a:effectLst/>
                <a:latin typeface="Lucida Grande" panose="020B0600040502020204" pitchFamily="34" charset="0"/>
              </a:rPr>
              <a:t>assistant</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walked over and looked at him lying there, but he also passed by on the other side.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a despised Samaritan came along, and when he saw the man, he felt compassion for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Going over to him, the Samaritan soothed his wounds with olive oil and wine and bandaged them. Then he put the man on his own donkey and took him to an inn, where he took care of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The next day he handed the innkeeper two silver </a:t>
            </a:r>
            <a:r>
              <a:rPr lang="en-US" dirty="0" err="1">
                <a:solidFill>
                  <a:srgbClr val="FF2500"/>
                </a:solidFill>
                <a:effectLst/>
                <a:latin typeface="Lucida Grande" panose="020B0600040502020204" pitchFamily="34" charset="0"/>
              </a:rPr>
              <a:t>coins,</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telling him, ‘Take care of this man. If his bill runs higher than this, I’ll pay you the next time I’m here.’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which of these three would you say was a neighbor to the man who was attacked by bandits?”</a:t>
            </a:r>
            <a:r>
              <a:rPr lang="en-US" dirty="0">
                <a:solidFill>
                  <a:srgbClr val="000000"/>
                </a:solidFill>
                <a:effectLst/>
                <a:latin typeface="Lucida Grande" panose="020B0600040502020204" pitchFamily="34" charset="0"/>
              </a:rPr>
              <a:t> Jesus asked.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10:37</a:t>
            </a:r>
            <a:r>
              <a:rPr lang="en-US" dirty="0">
                <a:effectLst/>
                <a:latin typeface="Lucida Grande" panose="020B0600040502020204" pitchFamily="34" charset="0"/>
              </a:rPr>
              <a:t>    The man replied, “The one who showed him mercy.” </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Then Jesus said, </a:t>
            </a:r>
            <a:r>
              <a:rPr lang="en-US" dirty="0">
                <a:solidFill>
                  <a:srgbClr val="FF2500"/>
                </a:solidFill>
                <a:effectLst/>
                <a:latin typeface="Lucida Grande" panose="020B0600040502020204" pitchFamily="34" charset="0"/>
              </a:rPr>
              <a:t>“Yes, now go and do the same.”</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190</a:t>
            </a:fld>
            <a:endParaRPr lang="en-GB"/>
          </a:p>
        </p:txBody>
      </p:sp>
    </p:spTree>
    <p:extLst>
      <p:ext uri="{BB962C8B-B14F-4D97-AF65-F5344CB8AC3E}">
        <p14:creationId xmlns:p14="http://schemas.microsoft.com/office/powerpoint/2010/main" val="566501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“W</a:t>
            </a:r>
            <a:r>
              <a:rPr lang="en-US" dirty="0">
                <a:effectLst/>
                <a:latin typeface="Lucida Grande" panose="020B0600040502020204" pitchFamily="34" charset="0"/>
              </a:rPr>
              <a:t>hat should I do to inherit eternal life?”</a:t>
            </a:r>
            <a:r>
              <a:rPr lang="en-US" dirty="0"/>
              <a:t> (10:25). Is this the same as, “What must I do to be saved?” (Acts 16:30)?</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dirty="0"/>
              <a:t>In other words, the parable answers what question? Is he asking how to obtain (work for) eternal life?</a:t>
            </a:r>
          </a:p>
          <a:p>
            <a:endParaRPr lang="en-US" dirty="0"/>
          </a:p>
          <a:p>
            <a:r>
              <a:rPr lang="en-US" dirty="0"/>
              <a:t>How would you answer that question? Most of us would say, “Believe on the Lord Jesus Christ and you will be saved” (Acts 16:31).</a:t>
            </a:r>
          </a:p>
          <a:p>
            <a:endParaRPr lang="en-US" dirty="0"/>
          </a:p>
          <a:p>
            <a:r>
              <a:rPr lang="en-US" dirty="0"/>
              <a:t>But why didn’t Jesus tell this questioner to trust in him for eternal life? This is the entire theme of John’s gospel (20:30-31).</a:t>
            </a:r>
          </a:p>
          <a:p>
            <a:endParaRPr lang="en-US" dirty="0"/>
          </a:p>
          <a:p>
            <a:r>
              <a:rPr lang="en-US" dirty="0"/>
              <a:t>What was the conception of eternal life in Luke’s gospel that emphasizes the kingdom? “For a Jew, entering the kingdom and receiving eternal life were synonymous concepts” (Pentecost, 299).</a:t>
            </a:r>
          </a:p>
          <a:p>
            <a:endParaRPr lang="en-US" dirty="0"/>
          </a:p>
          <a:p>
            <a:r>
              <a:rPr lang="en-US" dirty="0"/>
              <a:t>Did the man know who is neighbor was? Why would he try to justify himself? “He sought to excuse himself from the condemnation of the law” (Pentecost, 300),</a:t>
            </a:r>
          </a:p>
          <a:p>
            <a:endParaRPr lang="en-US" dirty="0"/>
          </a:p>
          <a:p>
            <a:r>
              <a:rPr lang="en-US" dirty="0"/>
              <a:t>What the questioner saved? How can we know this?</a:t>
            </a:r>
          </a:p>
        </p:txBody>
      </p:sp>
      <p:sp>
        <p:nvSpPr>
          <p:cNvPr id="4" name="Slide Number Placeholder 3"/>
          <p:cNvSpPr>
            <a:spLocks noGrp="1"/>
          </p:cNvSpPr>
          <p:nvPr>
            <p:ph type="sldNum" sz="quarter" idx="5"/>
          </p:nvPr>
        </p:nvSpPr>
        <p:spPr/>
        <p:txBody>
          <a:bodyPr/>
          <a:lstStyle/>
          <a:p>
            <a:fld id="{DF78E62C-A091-49C7-B4DF-2F8432CFE4E6}" type="slidenum">
              <a:rPr lang="en-GB" smtClean="0"/>
              <a:t>191</a:t>
            </a:fld>
            <a:endParaRPr lang="en-GB"/>
          </a:p>
        </p:txBody>
      </p:sp>
    </p:spTree>
    <p:extLst>
      <p:ext uri="{BB962C8B-B14F-4D97-AF65-F5344CB8AC3E}">
        <p14:creationId xmlns:p14="http://schemas.microsoft.com/office/powerpoint/2010/main" val="378484629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“The phrase ‘inherit eternal life’ occurs four times in the New Testament.1180 [</a:t>
            </a:r>
            <a:r>
              <a:rPr lang="en-US" sz="2800">
                <a:solidFill>
                  <a:srgbClr val="000000"/>
                </a:solidFill>
                <a:effectLst/>
                <a:latin typeface="Helvetica" pitchFamily="2" charset="0"/>
              </a:rPr>
              <a:t>Matthew 19:29; Mark 10:17; Luke 10:25; 18:18 listed below] </a:t>
            </a:r>
            <a:r>
              <a:rPr lang="en-SG" sz="1800" dirty="0">
                <a:effectLst/>
                <a:latin typeface="TimesNewRoman"/>
              </a:rPr>
              <a:t>In each case, some kind of work or character quality is necessary if one is to inherit it. Therefore, it is doubtful that this has anything to do with personal salvation, which is by faith alone. We have discussed the meaning of ‘life’ in detail in our earlier discussion.1181 In the parable of the narrow way, entering life (Matthew 7:14) refers to entering into a kingdom way of living resulting in an abundant life now and greatness in the kingdom.1182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—Jospeh Dillow, </a:t>
            </a:r>
            <a:r>
              <a:rPr lang="en-SG" sz="1800" i="1" dirty="0">
                <a:effectLst/>
                <a:latin typeface="TimesNewRoman"/>
              </a:rPr>
              <a:t>Final Destiny</a:t>
            </a:r>
            <a:r>
              <a:rPr lang="en-SG" sz="1800" i="0" dirty="0">
                <a:effectLst/>
                <a:latin typeface="TimesNewRoman"/>
              </a:rPr>
              <a:t>, 344.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800" i="0" dirty="0">
              <a:effectLst/>
              <a:latin typeface="TimesNewRoman"/>
            </a:endParaRPr>
          </a:p>
          <a:p>
            <a:r>
              <a:rPr lang="en-US" b="1">
                <a:solidFill>
                  <a:srgbClr val="006699"/>
                </a:solidFill>
                <a:effectLst/>
                <a:latin typeface="Helvetica Neue" panose="02000503000000020004" pitchFamily="2" charset="0"/>
              </a:rPr>
              <a:t>Matt. 19:29</a:t>
            </a:r>
            <a:r>
              <a:rPr lang="en-US">
                <a:solidFill>
                  <a:srgbClr val="FF2500"/>
                </a:solidFill>
                <a:effectLst/>
                <a:latin typeface="Lucida Grande" panose="020B0600040502020204" pitchFamily="34" charset="0"/>
              </a:rPr>
              <a:t> “And everyone who has left houses or brothers or sisters or father or mother or children or farms for My name’s sake, will receive many times as much, and will inherit eternal life.</a:t>
            </a:r>
          </a:p>
          <a:p>
            <a:endParaRPr lang="en-US">
              <a:effectLst/>
              <a:latin typeface="Lucida Grande" panose="020B0600040502020204" pitchFamily="34" charset="0"/>
            </a:endParaRPr>
          </a:p>
          <a:p>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He was setting out on a journey, a man ran up to Him and knelt before Him, and asked Him, “Good Teacher, what shall I do to inherit eternal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10:25</a:t>
            </a:r>
            <a:r>
              <a:rPr lang="en-US">
                <a:effectLst/>
                <a:latin typeface="Lucida Grande" panose="020B0600040502020204" pitchFamily="34" charset="0"/>
              </a:rPr>
              <a:t>   And a lawyer stood up and put Him to the test, saying, “Teacher, what shall I do to inherit eternal life?”</a:t>
            </a:r>
          </a:p>
          <a:p>
            <a:br>
              <a:rPr lang="en-US">
                <a:effectLst/>
                <a:latin typeface="Lucida Grande" panose="020B0600040502020204" pitchFamily="34" charset="0"/>
              </a:rPr>
            </a:br>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A ruler questioned Him, saying, “Good Teacher, what shall I do to inherit eternal life?” </a:t>
            </a:r>
            <a:endParaRPr lang="en-SG"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193</a:t>
            </a:fld>
            <a:endParaRPr lang="en-GB"/>
          </a:p>
        </p:txBody>
      </p:sp>
    </p:spTree>
    <p:extLst>
      <p:ext uri="{BB962C8B-B14F-4D97-AF65-F5344CB8AC3E}">
        <p14:creationId xmlns:p14="http://schemas.microsoft.com/office/powerpoint/2010/main" val="7307240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How do scholars see perseverance and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discipline for the believer who turns away (Hebrews 10:26-31)?</a:t>
            </a:r>
            <a:r>
              <a:rPr lang="en-SG" dirty="0">
                <a:effectLst/>
              </a:rPr>
              <a:t> </a:t>
            </a:r>
            <a:r>
              <a:rPr lang="en-US" dirty="0">
                <a:latin typeface="Times New Roman" charset="0"/>
                <a:ea typeface="ＭＳ Ｐゴシック" charset="0"/>
                <a:cs typeface="ＭＳ Ｐゴシック" charset="0"/>
              </a:rPr>
              <a:t>Three views are possible to answer the perseverance question.</a:t>
            </a:r>
            <a:endParaRPr lang="en-SG" dirty="0">
              <a:effectLst/>
            </a:endParaRPr>
          </a:p>
          <a:p>
            <a:r>
              <a:rPr lang="en-US" sz="1200" kern="1200" dirty="0">
                <a:solidFill>
                  <a:schemeClr val="tx1"/>
                </a:solidFill>
                <a:effectLst/>
                <a:latin typeface="+mn-lt"/>
                <a:ea typeface="+mn-ea"/>
                <a:cs typeface="+mn-cs"/>
              </a:rPr>
              <a:t>• YES—Reformed: All persevere so apostasy cannot happen—security but no assurance</a:t>
            </a:r>
            <a:r>
              <a:rPr lang="en-SG" sz="1200" kern="1200" dirty="0">
                <a:solidFill>
                  <a:schemeClr val="tx1"/>
                </a:solidFill>
                <a:effectLst/>
                <a:latin typeface="+mn-lt"/>
                <a:ea typeface="+mn-ea"/>
                <a:cs typeface="+mn-cs"/>
              </a:rPr>
              <a:t>.</a:t>
            </a:r>
          </a:p>
          <a:p>
            <a:r>
              <a:rPr lang="en-US" dirty="0">
                <a:latin typeface="Times New Roman" charset="0"/>
                <a:ea typeface="ＭＳ Ｐゴシック" charset="0"/>
                <a:cs typeface="ＭＳ Ｐゴシック" charset="0"/>
              </a:rPr>
              <a:t>• NO—</a:t>
            </a:r>
            <a:r>
              <a:rPr lang="en-US" sz="1200" kern="1200" dirty="0">
                <a:solidFill>
                  <a:schemeClr val="tx1"/>
                </a:solidFill>
                <a:effectLst/>
                <a:latin typeface="+mn-lt"/>
                <a:ea typeface="+mn-ea"/>
                <a:cs typeface="+mn-cs"/>
              </a:rPr>
              <a:t>Arminians claim they experience </a:t>
            </a:r>
            <a:r>
              <a:rPr lang="en-US" sz="1200" i="1" kern="1200" dirty="0">
                <a:solidFill>
                  <a:schemeClr val="tx1"/>
                </a:solidFill>
                <a:effectLst/>
                <a:latin typeface="+mn-lt"/>
                <a:ea typeface="+mn-ea"/>
                <a:cs typeface="+mn-cs"/>
              </a:rPr>
              <a:t>hell</a:t>
            </a:r>
            <a:r>
              <a:rPr lang="en-US" sz="1200" kern="1200" dirty="0">
                <a:solidFill>
                  <a:schemeClr val="tx1"/>
                </a:solidFill>
                <a:effectLst/>
                <a:latin typeface="+mn-lt"/>
                <a:ea typeface="+mn-ea"/>
                <a:cs typeface="+mn-cs"/>
              </a:rPr>
              <a:t>, and thus lose their salvation. This denies both security and assurance. But these readers are believers and thus already saved from hell due to the scriptural evidence for eternal security (cf. John 3:16; 10:28-29; Eph. 1:14; 1 John 5:11-13).</a:t>
            </a:r>
            <a:r>
              <a:rPr lang="en-SG" dirty="0">
                <a:effectLst/>
              </a:rPr>
              <a:t> </a:t>
            </a:r>
          </a:p>
          <a:p>
            <a:r>
              <a:rPr lang="en-SG" dirty="0">
                <a:effectLst/>
                <a:latin typeface="Times New Roman" charset="0"/>
                <a:ea typeface="ＭＳ Ｐゴシック" charset="0"/>
                <a:cs typeface="ＭＳ Ｐゴシック" charset="0"/>
              </a:rPr>
              <a:t>• NO—</a:t>
            </a:r>
            <a:r>
              <a:rPr lang="en-US" sz="1200" kern="1200" dirty="0">
                <a:solidFill>
                  <a:schemeClr val="tx1"/>
                </a:solidFill>
                <a:effectLst/>
                <a:latin typeface="+mn-lt"/>
                <a:ea typeface="+mn-ea"/>
                <a:cs typeface="+mn-cs"/>
              </a:rPr>
              <a:t>Partakers say they lose their </a:t>
            </a:r>
            <a:r>
              <a:rPr lang="en-US" sz="1200" i="1" kern="1200" dirty="0">
                <a:solidFill>
                  <a:schemeClr val="tx1"/>
                </a:solidFill>
                <a:effectLst/>
                <a:latin typeface="+mn-lt"/>
                <a:ea typeface="+mn-ea"/>
                <a:cs typeface="+mn-cs"/>
              </a:rPr>
              <a:t>rewards</a:t>
            </a:r>
            <a:r>
              <a:rPr lang="en-US" sz="1200" kern="1200" dirty="0">
                <a:solidFill>
                  <a:schemeClr val="tx1"/>
                </a:solidFill>
                <a:effectLst/>
                <a:latin typeface="+mn-lt"/>
                <a:ea typeface="+mn-ea"/>
                <a:cs typeface="+mn-cs"/>
              </a:rPr>
              <a:t> (Dillow, 542), guaranteeing both security and assurance. But the fire consumes "the enemies of God" in Hebrews 10:27b.  It will burn up people, not burn up rewards</a:t>
            </a:r>
            <a:r>
              <a:rPr lang="en-SG" sz="1200" kern="1200" dirty="0">
                <a:solidFill>
                  <a:schemeClr val="tx1"/>
                </a:solidFill>
                <a:effectLst/>
                <a:latin typeface="+mn-lt"/>
                <a:ea typeface="+mn-ea"/>
                <a:cs typeface="+mn-cs"/>
              </a:rPr>
              <a:t>. Therefore, it appears that a modified Partakers View is best, where apostates actually lose their physical lives while maintaining their salvation. It is a "sin unto death" (1 John 5:16).</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 The first view envisions a "false believer," who is not a Christian after all. </a:t>
            </a:r>
          </a:p>
          <a:p>
            <a:r>
              <a:rPr lang="en-SG" sz="1200" kern="1200" dirty="0">
                <a:solidFill>
                  <a:schemeClr val="tx1"/>
                </a:solidFill>
                <a:effectLst/>
                <a:latin typeface="+mn-lt"/>
                <a:ea typeface="+mn-ea"/>
                <a:cs typeface="+mn-cs"/>
              </a:rPr>
              <a:t>• The third view sees the genuine apostate as a "former believer" who "used to be a Christian" until he lost his salvation.</a:t>
            </a:r>
          </a:p>
          <a:p>
            <a:r>
              <a:rPr lang="en-SG" sz="1200" kern="1200" dirty="0">
                <a:solidFill>
                  <a:schemeClr val="tx1"/>
                </a:solidFill>
                <a:effectLst/>
                <a:latin typeface="+mn-lt"/>
                <a:ea typeface="+mn-ea"/>
                <a:cs typeface="+mn-cs"/>
              </a:rPr>
              <a:t>• The best view is in the middle, understanding the person as a genuine Christian that other texts like 1 Cor 3:1 (KJV) call a "carnal" believer.</a:t>
            </a:r>
          </a:p>
          <a:p>
            <a:endParaRPr lang="en-SG" sz="1200" kern="1200" dirty="0">
              <a:solidFill>
                <a:schemeClr val="tx1"/>
              </a:solidFill>
              <a:effectLst/>
              <a:latin typeface="+mn-lt"/>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(security but the reality of apostasy, respectively) while avoiding their weaknesses (lack of assurance and denial of security, respectively),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Common-458</a:t>
            </a:r>
          </a:p>
          <a:p>
            <a:r>
              <a:rPr lang="en-US" dirty="0">
                <a:latin typeface="Times New Roman" charset="0"/>
                <a:ea typeface="ＭＳ Ｐゴシック" charset="0"/>
                <a:cs typeface="ＭＳ Ｐゴシック" charset="0"/>
              </a:rPr>
              <a:t>OS-04-Numbers-155</a:t>
            </a:r>
          </a:p>
          <a:p>
            <a:r>
              <a:rPr lang="en-US" dirty="0">
                <a:latin typeface="Times New Roman" charset="0"/>
                <a:ea typeface="ＭＳ Ｐゴシック" charset="0"/>
                <a:cs typeface="ＭＳ Ｐゴシック" charset="0"/>
              </a:rPr>
              <a:t>LC-05-Opposition-194</a:t>
            </a:r>
          </a:p>
          <a:p>
            <a:r>
              <a:rPr lang="en-US" dirty="0">
                <a:latin typeface="Times New Roman" charset="0"/>
                <a:ea typeface="ＭＳ Ｐゴシック" charset="0"/>
                <a:cs typeface="ＭＳ Ｐゴシック" charset="0"/>
              </a:rPr>
              <a:t>NP-Hebrews12:18-29—slide 51</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195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Common-460</a:t>
            </a:r>
          </a:p>
          <a:p>
            <a:r>
              <a:rPr lang="en-US" dirty="0">
                <a:latin typeface="Times New Roman" charset="0"/>
                <a:ea typeface="ＭＳ Ｐゴシック" charset="0"/>
                <a:cs typeface="ＭＳ Ｐゴシック" charset="0"/>
              </a:rPr>
              <a:t>LC-05-Opposition-195</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 There is a future reign of the Servant Kings—you and me!</a:t>
            </a:r>
          </a:p>
          <a:p>
            <a:r>
              <a:rPr lang="en-US" dirty="0">
                <a:latin typeface="Times New Roman" charset="0"/>
                <a:ea typeface="ＭＳ Ｐゴシック" charset="0"/>
                <a:cs typeface="ＭＳ Ｐゴシック" charset="0"/>
              </a:rPr>
              <a:t>• Joseph Dillow articulates our future inheritance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 or be saved.</a:t>
            </a:r>
          </a:p>
          <a:p>
            <a:r>
              <a:rPr lang="en-US" dirty="0">
                <a:latin typeface="Times New Roman" charset="0"/>
                <a:ea typeface="ＭＳ Ｐゴシック" charset="0"/>
                <a:cs typeface="ＭＳ Ｐゴシック" charset="0"/>
              </a:rPr>
              <a:t>But only those Israelites who obeyed the LORD wholeheartedly would inherit Canaan, 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pPr eaLnBrk="1" hangingPunct="1"/>
            <a:r>
              <a:rPr lang="en-US" dirty="0">
                <a:latin typeface="Times New Roman" charset="0"/>
                <a:ea typeface="ＭＳ Ｐゴシック" charset="0"/>
                <a:cs typeface="ＭＳ Ｐゴシック" charset="0"/>
              </a:rPr>
              <a:t>LC-05-Opposition-196</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r>
              <a:rPr lang="en-US" dirty="0">
                <a:latin typeface="Times New Roman" charset="0"/>
                <a:ea typeface="ＭＳ Ｐゴシック" charset="0"/>
                <a:cs typeface="ＭＳ Ｐゴシック" charset="0"/>
              </a:rPr>
              <a:t>NP-Rev3v7-13—slide 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NS-27-Rev3—slide 157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194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	Being "heirs of God" and "co-heirs with Christ" are different blessings in Romans 8:17. We know this because the latter has a conditional "if"—"if indeed we share in his sufferings." </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All Christians are "heirs of God" by faith in Jesus Christ, leading to salvation. This means that they all have eternal life and a new standing (position) with God as sons. Paul explains this much in Romans 8.</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But not all believers share in his sufferings, as Paul notes in 1 Corinthians 2:14–3:5 which shows many to be carnal (fleshly), or not walking with Christ in a consistent manner as is true of the "spiritual man." However, those Christians that sacrifice for Christ will also suffer with Christ and then "share in his glory" as "co-heirs with Christ," meaning that they will reign with him on the earth after Jesus returns (1 Cor 6:1-2; Rev 20:4-6). </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Discussion:</a:t>
            </a:r>
          </a:p>
          <a:p>
            <a:r>
              <a:rPr lang="en-US" dirty="0"/>
              <a:t>Is there a different reason that Jesus is so controversial today?</a:t>
            </a:r>
          </a:p>
        </p:txBody>
      </p:sp>
      <p:sp>
        <p:nvSpPr>
          <p:cNvPr id="4" name="Slide Number Placeholder 3"/>
          <p:cNvSpPr>
            <a:spLocks noGrp="1"/>
          </p:cNvSpPr>
          <p:nvPr>
            <p:ph type="sldNum" sz="quarter" idx="5"/>
          </p:nvPr>
        </p:nvSpPr>
        <p:spPr/>
        <p:txBody>
          <a:bodyPr/>
          <a:lstStyle/>
          <a:p>
            <a:fld id="{DF78E62C-A091-49C7-B4DF-2F8432CFE4E6}" type="slidenum">
              <a:rPr lang="en-GB" smtClean="0"/>
              <a:t>16</a:t>
            </a:fld>
            <a:endParaRPr lang="en-GB"/>
          </a:p>
        </p:txBody>
      </p:sp>
    </p:spTree>
    <p:extLst>
      <p:ext uri="{BB962C8B-B14F-4D97-AF65-F5344CB8AC3E}">
        <p14:creationId xmlns:p14="http://schemas.microsoft.com/office/powerpoint/2010/main" val="182873425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u="none" strike="noStrike" kern="1200" dirty="0">
                <a:solidFill>
                  <a:schemeClr val="tx1"/>
                </a:solidFill>
                <a:effectLst/>
                <a:latin typeface="+mn-lt"/>
                <a:ea typeface="+mn-ea"/>
                <a:cs typeface="+mn-cs"/>
              </a:rPr>
              <a:t>"There are two kinds of inheritance  - a salvation inheritance and a reward inheritance  - see chapter 4.  There are also several kinds of 'entering'—e.g., entering into salvation or into a way of kingdom living, a call to discipleship.  E.g. Matt 5:19-20</a:t>
            </a:r>
            <a:r>
              <a:rPr lang="en-US" sz="1200" dirty="0">
                <a:effectLst/>
                <a:latin typeface="TimesNewRoman"/>
              </a:rPr>
              <a:t>" (taught by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but I cannot find the exact quote.</a:t>
            </a:r>
            <a:endParaRPr lang="en-US" sz="1200" b="0" i="0" u="none" strike="noStrike" kern="1200" dirty="0">
              <a:solidFill>
                <a:schemeClr val="tx1"/>
              </a:solidFill>
              <a:effectLst/>
              <a:latin typeface="+mn-lt"/>
              <a:ea typeface="+mn-ea"/>
              <a:cs typeface="+mn-cs"/>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6324309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Arial,Italic"/>
              </a:rPr>
              <a:t>Matthew certainly believed in salvation by faith alone, but here he says that some disciples who are not very faithful will still be in the kingdom. "</a:t>
            </a:r>
            <a:r>
              <a:rPr lang="en-US" sz="1800" dirty="0">
                <a:effectLst/>
                <a:latin typeface="TimesNewRoman"/>
              </a:rPr>
              <a:t>Jesus has made it clear in Matthew 5:19 that a life of good works is </a:t>
            </a:r>
            <a:r>
              <a:rPr lang="en-US" sz="1800" dirty="0">
                <a:effectLst/>
                <a:latin typeface="TimesNewRoman,Italic"/>
              </a:rPr>
              <a:t>not </a:t>
            </a:r>
            <a:r>
              <a:rPr lang="en-US" sz="1800" dirty="0">
                <a:effectLst/>
                <a:latin typeface="TimesNewRoman"/>
              </a:rPr>
              <a:t>necessary to be in the kingdom"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242).</a:t>
            </a:r>
            <a:endParaRPr lang="en-US" sz="1800" dirty="0">
              <a:effectLst/>
              <a:latin typeface="Arial,Italic"/>
            </a:endParaRPr>
          </a:p>
          <a:p>
            <a:r>
              <a:rPr lang="en-US" sz="1800" dirty="0">
                <a:effectLst/>
                <a:latin typeface="Arial,Italic"/>
              </a:rPr>
              <a:t>_____________</a:t>
            </a:r>
          </a:p>
          <a:p>
            <a:r>
              <a:rPr lang="en-US" sz="1800" dirty="0">
                <a:effectLst/>
                <a:latin typeface="Arial,Italic"/>
              </a:rPr>
              <a:t>"Are Works a Condition for Entering the Kingdom? </a:t>
            </a:r>
            <a:endParaRPr lang="en-US" dirty="0"/>
          </a:p>
          <a:p>
            <a:r>
              <a:rPr lang="en-US" sz="1800" dirty="0">
                <a:effectLst/>
                <a:latin typeface="TimesNewRoman"/>
              </a:rPr>
              <a:t>The New Testament includes 23 references to entering the kingdom, entering into “life,” seeking “life,” or seeking the kingdom. These passages, commonly called the “entry sayings,” are usually understood to refer to entrance into personal salvation either now or in the eschatological future. However, in many of these passages, entry into the kingdom or into “life” appears to be predicated on works.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 </a:t>
            </a:r>
            <a:endParaRPr lang="en-US" dirty="0"/>
          </a:p>
          <a:p>
            <a:r>
              <a:rPr lang="en-US" sz="1800" dirty="0">
                <a:effectLst/>
                <a:latin typeface="TimesNewRoman"/>
              </a:rPr>
              <a:t>For example to “enter the kingdom” requires a righteousness that is greater than that of the scribes and Pharisees (Matthew 5:20). Those who enter the kingdom must do so through the path of discipleship, the narrow gate (Matthew 7:13, 14). In order to enter the kingdom, one must do the “will of the Father,” that is, obey the precepts taught in the Sermon on the Mount (Matthew 7:21). To “enter into life,” which is an equivalent phrase, one must deal radically with sin, reject it, and remove it from one’s lifestyle (Matthew 18:3, 9). To enter the kingdom, one must be “converted” (Matthew 18:3, 9). Jesus tells the rich young ruler that to “enter into life” (which he equates with entering the kingdom, v. 23) one must “keep the commandments” (Matthew 19:17). Strenuous moral effort is required if one is to enter the kingdom (Mark 10:24, “how hard”). </a:t>
            </a:r>
            <a:endParaRPr lang="en-US" sz="2800" dirty="0"/>
          </a:p>
          <a:p>
            <a:r>
              <a:rPr lang="en-US" sz="1800" dirty="0">
                <a:effectLst/>
                <a:latin typeface="TimesNewRoman"/>
              </a:rPr>
              <a:t>It should be obvious to any unbiased reader that the calls to enter the kingdom are conditioned upon works"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230-31).</a:t>
            </a:r>
            <a:endParaRPr lang="en-US" dirty="0"/>
          </a:p>
        </p:txBody>
      </p:sp>
    </p:spTree>
    <p:extLst>
      <p:ext uri="{BB962C8B-B14F-4D97-AF65-F5344CB8AC3E}">
        <p14:creationId xmlns:p14="http://schemas.microsoft.com/office/powerpoint/2010/main" val="21404481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Is this imputed righteousness? "</a:t>
            </a:r>
            <a:r>
              <a:rPr lang="en-US" sz="1800" dirty="0">
                <a:effectLst/>
                <a:latin typeface="TimesNewRoman"/>
              </a:rPr>
              <a:t>The factor causing most scholars to reject this view is that Matthew himself defines what he means by “righteousness.” The word “righteousness” in Matthew’s gospel never means “imputed righteousness.” In this sermon righteousness refers to ethical kingdom behavior as will be demonstrated in the following discussion</a:t>
            </a:r>
            <a:r>
              <a:rPr lang="en-US" sz="1800" i="0" dirty="0">
                <a:effectLst/>
                <a:latin typeface="TimesNewRoman"/>
              </a:rPr>
              <a:t>….</a:t>
            </a:r>
          </a:p>
          <a:p>
            <a:r>
              <a:rPr lang="en-US" sz="1800" i="0" dirty="0">
                <a:effectLst/>
                <a:latin typeface="TimesNewRoman"/>
              </a:rPr>
              <a:t>"</a:t>
            </a:r>
            <a:r>
              <a:rPr lang="en-US" sz="1800" dirty="0">
                <a:effectLst/>
                <a:latin typeface="TimesNewRoman"/>
              </a:rPr>
              <a:t>The view that most closely fits the immediate context is that the greater righteousness is the ethical behavior described in the Sermon on the Mount. This behavior is achieved by daily dependence upon Christ and reflects an inner attitude that complies with the spirit of the Law. When the Law is obeyed with this spirit, it leads to a kingdom way of living and higher status in the kingdom. The Pharisees had reduced Torah to external legalisms and specific acts of obedience.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NewRoman"/>
              </a:rPr>
              <a:t>Matthew is writing to a Jewish audience, an audience steeped in the Old Testament. Therefore, a starting place to understanding righteousness is their Scripture744 which speaks of righteousness in two ways. First, and fundamentally, they knew that their faith could be counted as righteousness, as the encounter with Abraham clearly explained (Genesis 15:6). That kind of righteousness led to personal salvation. But the Old Testament also spoke of righteousness as ethical behavior, just like Matthew does</a:t>
            </a:r>
            <a:r>
              <a:rPr lang="en-US" sz="1200" dirty="0">
                <a:effectLst/>
                <a:latin typeface="TimesNewRoman"/>
              </a:rPr>
              <a:t>"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233).</a:t>
            </a:r>
          </a:p>
        </p:txBody>
      </p:sp>
    </p:spTree>
    <p:extLst>
      <p:ext uri="{BB962C8B-B14F-4D97-AF65-F5344CB8AC3E}">
        <p14:creationId xmlns:p14="http://schemas.microsoft.com/office/powerpoint/2010/main" val="156992745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a:t>
            </a:r>
            <a:r>
              <a:rPr lang="en-US" sz="1800" dirty="0">
                <a:effectLst/>
                <a:latin typeface="TimesNewRoman"/>
              </a:rPr>
              <a:t>Entering the kingdom now involves entering into an aspect of the future kingdom available under the New Covenant, a new way of life now, a rich way of living before God by means of the Spirit"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254).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effectLst/>
                <a:latin typeface="TimesNewRoman"/>
              </a:rPr>
              <a:t>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effectLst/>
                <a:latin typeface="TimesNewRoman"/>
              </a:rPr>
              <a:t>Footnote </a:t>
            </a:r>
            <a:r>
              <a:rPr lang="en-US" sz="1800" dirty="0">
                <a:effectLst/>
                <a:latin typeface="TimesNewRoman"/>
              </a:rPr>
              <a:t>731: "The “entry sayings” refer to these phrases: (1) “enter the kingdom of heaven” (Matthew 5:20; 7:21; 18:3; 19:23, 24; 23:13; Mark 9:47; 10:15, 25; Luke 18:17, 24, 25; John 3:5; Acts 14:22); (2) “entering into life” (Matthew 18:8, 9; 19:17; Mark 9:43; (3) “seeking life” (Luke 17:33; Romans 2:7); (4) “seeking the kingdom” (Matthew 6:33; 13:45; Luke 12:31). These seem to be parallel and explain one another" (Dillow, 230).</a:t>
            </a:r>
            <a:endParaRPr lang="en-US" dirty="0"/>
          </a:p>
        </p:txBody>
      </p:sp>
    </p:spTree>
    <p:extLst>
      <p:ext uri="{BB962C8B-B14F-4D97-AF65-F5344CB8AC3E}">
        <p14:creationId xmlns:p14="http://schemas.microsoft.com/office/powerpoint/2010/main" val="258850760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a:t>
            </a:r>
            <a:r>
              <a:rPr lang="en-US" sz="1200" dirty="0">
                <a:effectLst/>
                <a:latin typeface="TimesNewRoman"/>
              </a:rPr>
              <a:t>Jesus tells the rich young ruler that to “enter into life” (which he equates with entering the kingdom, v. 23) one must “keep the commandments” (Matthew 19:17)…</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231).</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004522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When we "do wrong," do we then not have salvation? Are we saved by faith plus not "doing wrong"? No, this verse does not show the requirements for salvation. It warns believers that sin keeps us from inheriting rewards after salvation. </a:t>
            </a:r>
          </a:p>
        </p:txBody>
      </p:sp>
    </p:spTree>
    <p:extLst>
      <p:ext uri="{BB962C8B-B14F-4D97-AF65-F5344CB8AC3E}">
        <p14:creationId xmlns:p14="http://schemas.microsoft.com/office/powerpoint/2010/main" val="42180016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Being greedy doesn't keep one from attaining salvation. It keeps us from entering into a rich experience of life with Christ—that is, sin keeps us from fully appreciating our reward.</a:t>
            </a:r>
          </a:p>
        </p:txBody>
      </p:sp>
    </p:spTree>
    <p:extLst>
      <p:ext uri="{BB962C8B-B14F-4D97-AF65-F5344CB8AC3E}">
        <p14:creationId xmlns:p14="http://schemas.microsoft.com/office/powerpoint/2010/main" val="21269911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pPr algn="l" rtl="1"/>
            <a:r>
              <a:rPr lang="en-US" dirty="0">
                <a:cs typeface="ＭＳ Ｐゴシック" charset="0"/>
              </a:rPr>
              <a:t>______________</a:t>
            </a:r>
          </a:p>
          <a:p>
            <a:r>
              <a:rPr lang="en-US" sz="1200" kern="1200" dirty="0">
                <a:solidFill>
                  <a:schemeClr val="tx1"/>
                </a:solidFill>
                <a:effectLst/>
                <a:latin typeface="+mn-lt"/>
                <a:ea typeface="+mn-ea"/>
                <a:cs typeface="+mn-cs"/>
              </a:rPr>
              <a:t>Common-269</a:t>
            </a:r>
          </a:p>
          <a:p>
            <a:r>
              <a:rPr lang="en-US" sz="1200" kern="1200" dirty="0">
                <a:solidFill>
                  <a:schemeClr val="tx1"/>
                </a:solidFill>
                <a:effectLst/>
                <a:latin typeface="+mn-lt"/>
                <a:ea typeface="+mn-ea"/>
                <a:cs typeface="+mn-cs"/>
              </a:rPr>
              <a:t>BE-04-Numbers-183</a:t>
            </a:r>
          </a:p>
          <a:p>
            <a:pPr marL="0" indent="0">
              <a:buNone/>
            </a:pPr>
            <a:r>
              <a:rPr lang="en-US" sz="1200" kern="1200" dirty="0">
                <a:solidFill>
                  <a:schemeClr val="tx1"/>
                </a:solidFill>
                <a:effectLst/>
                <a:latin typeface="+mn-lt"/>
                <a:ea typeface="+mn-ea"/>
                <a:cs typeface="+mn-cs"/>
              </a:rPr>
              <a:t>OP-04-Numbers-183</a:t>
            </a:r>
            <a:endParaRPr lang="en-US" dirty="0">
              <a:cs typeface="ＭＳ Ｐゴシック" charset="0"/>
            </a:endParaRPr>
          </a:p>
          <a:p>
            <a:pPr marL="0" marR="0" lvl="0" indent="0" algn="l"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cs typeface="ＭＳ Ｐゴシック" charset="0"/>
              </a:rPr>
              <a:t>OS-04-Numbers-269</a:t>
            </a:r>
          </a:p>
          <a:p>
            <a:pPr marL="0" marR="0" lvl="0" indent="0" algn="l"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NS-19-Hebrews-68</a:t>
            </a:r>
          </a:p>
          <a:p>
            <a:pPr marL="0" marR="0" lvl="0" indent="0" algn="l"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atin typeface="Times New Roman" charset="0"/>
                <a:ea typeface="ＭＳ Ｐゴシック" charset="0"/>
                <a:cs typeface="ＭＳ Ｐゴシック" charset="0"/>
              </a:rPr>
              <a:t>SA-15-Inheritance-65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Visits Martha and Mary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10:38</a:t>
            </a:r>
            <a:r>
              <a:rPr lang="en-US">
                <a:effectLst/>
                <a:latin typeface="Lucida Grande" panose="020B0600040502020204" pitchFamily="34" charset="0"/>
              </a:rPr>
              <a:t>    As Jesus and the disciples continued on their way to Jerusalem, they came to a certain village where a woman named Martha welcomed him into her home.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Her sister, Mary, sat at the Lord’s feet, listening to what he taught.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But Martha was distracted by the big dinner she was preparing. She came to Jesus and said, “Lord, doesn’t it seem unfair to you that my sister just sits here while I do all the work? Tell her to come and help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10:41</a:t>
            </a:r>
            <a:r>
              <a:rPr lang="en-US">
                <a:solidFill>
                  <a:srgbClr val="000000"/>
                </a:solidFill>
                <a:effectLst/>
                <a:latin typeface="Lucida Grande" panose="020B0600040502020204" pitchFamily="34" charset="0"/>
              </a:rPr>
              <a:t>    But the Lord said to her, </a:t>
            </a:r>
            <a:r>
              <a:rPr lang="en-US">
                <a:solidFill>
                  <a:srgbClr val="FF2500"/>
                </a:solidFill>
                <a:effectLst/>
                <a:latin typeface="Lucida Grande" panose="020B0600040502020204" pitchFamily="34" charset="0"/>
              </a:rPr>
              <a:t>“My dear Martha, you are worried and upset over all these details!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There is only one thing worth being concerned about. Mary has discovered it, and it will not be taken away from 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209</a:t>
            </a:fld>
            <a:endParaRPr lang="en-GB"/>
          </a:p>
        </p:txBody>
      </p:sp>
    </p:spTree>
    <p:extLst>
      <p:ext uri="{BB962C8B-B14F-4D97-AF65-F5344CB8AC3E}">
        <p14:creationId xmlns:p14="http://schemas.microsoft.com/office/powerpoint/2010/main" val="36344949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19</a:t>
            </a:fld>
            <a:endParaRPr lang="en-GB"/>
          </a:p>
        </p:txBody>
      </p:sp>
    </p:spTree>
    <p:extLst>
      <p:ext uri="{BB962C8B-B14F-4D97-AF65-F5344CB8AC3E}">
        <p14:creationId xmlns:p14="http://schemas.microsoft.com/office/powerpoint/2010/main" val="104244880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When Jesus and His disciples came to a village a woman named Martha invited them to her home to eat. She had a sister called Mary, who sat listening to Jesus.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was very busy and under pressure to get food prepared and ready for her guests.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Her sister Mary was not helping but listening intently to what Jesus was teaching.</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 exasperated Martha finally blurted out, ‘Lord, don’t you care that my sister has left me to do the work by myself? Tell her to help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dear friend, you are so upset over all these details,’ Jesus replied.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is really only one thing worth being concerned about.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‘Mary has discovered it—and I won’t take it away from her!’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Teaching about Prayer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a:t>
            </a:r>
            <a:r>
              <a:rPr lang="en-US">
                <a:effectLst/>
                <a:latin typeface="Lucida Grande" panose="020B0600040502020204" pitchFamily="34" charset="0"/>
              </a:rPr>
              <a:t>    Once Jesus was in a certain place praying. As he finished, one of his disciples came to him and said, “Lord, teach us to pray, just as John taught his disciples.”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“This is how you should pray:</a:t>
            </a:r>
          </a:p>
          <a:p>
            <a:r>
              <a:rPr lang="en-US">
                <a:effectLst/>
                <a:latin typeface="Lucida Grande" panose="020B0600040502020204" pitchFamily="34" charset="0"/>
              </a:rPr>
              <a:t> </a:t>
            </a:r>
          </a:p>
          <a:p>
            <a:r>
              <a:rPr lang="en-US">
                <a:solidFill>
                  <a:srgbClr val="FF2500"/>
                </a:solidFill>
                <a:effectLst/>
                <a:latin typeface="Lucida Grande" panose="020B0600040502020204" pitchFamily="34" charset="0"/>
              </a:rPr>
              <a:t>“Father, may your name be kept holy.</a:t>
            </a:r>
          </a:p>
          <a:p>
            <a:r>
              <a:rPr lang="en-US">
                <a:solidFill>
                  <a:srgbClr val="FF2500"/>
                </a:solidFill>
                <a:effectLst/>
                <a:latin typeface="Lucida Grande" panose="020B0600040502020204" pitchFamily="34" charset="0"/>
              </a:rPr>
              <a:t>May your Kingdom come soon.</a:t>
            </a:r>
          </a:p>
          <a:p>
            <a:r>
              <a:rPr lang="en-US" b="1" baseline="30000">
                <a:solidFill>
                  <a:srgbClr val="006699"/>
                </a:solidFill>
                <a:effectLst/>
                <a:latin typeface="Helvetica Neue" panose="02000503000000020004" pitchFamily="2" charset="0"/>
              </a:rPr>
              <a:t>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Give us each day the food we need,</a:t>
            </a:r>
          </a:p>
          <a:p>
            <a:r>
              <a:rPr lang="en-US" b="1" baseline="30000">
                <a:solidFill>
                  <a:srgbClr val="006699"/>
                </a:solidFill>
                <a:effectLst/>
                <a:latin typeface="Helvetica Neue" panose="02000503000000020004" pitchFamily="2" charset="0"/>
              </a:rPr>
              <a:t>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forgive us our sins,</a:t>
            </a:r>
          </a:p>
          <a:p>
            <a:r>
              <a:rPr lang="en-US">
                <a:solidFill>
                  <a:srgbClr val="FF2500"/>
                </a:solidFill>
                <a:effectLst/>
                <a:latin typeface="Lucida Grande" panose="020B0600040502020204" pitchFamily="34" charset="0"/>
              </a:rPr>
              <a:t>as we forgive those who sin against us.</a:t>
            </a:r>
          </a:p>
          <a:p>
            <a:r>
              <a:rPr lang="en-US">
                <a:solidFill>
                  <a:srgbClr val="FF2500"/>
                </a:solidFill>
                <a:effectLst/>
                <a:latin typeface="Lucida Grande" panose="020B0600040502020204" pitchFamily="34" charset="0"/>
              </a:rPr>
              <a:t>And don’t let us yield to temptation.”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a:t>
            </a:r>
            <a:r>
              <a:rPr lang="en-US">
                <a:solidFill>
                  <a:srgbClr val="000000"/>
                </a:solidFill>
                <a:effectLst/>
                <a:latin typeface="Lucida Grande" panose="020B0600040502020204" pitchFamily="34" charset="0"/>
              </a:rPr>
              <a:t>    Then, teaching them more about prayer, he used this story: </a:t>
            </a:r>
            <a:r>
              <a:rPr lang="en-US">
                <a:solidFill>
                  <a:srgbClr val="FF2500"/>
                </a:solidFill>
                <a:effectLst/>
                <a:latin typeface="Lucida Grande" panose="020B0600040502020204" pitchFamily="34" charset="0"/>
              </a:rPr>
              <a:t>“Suppose you went to a friend’s house at midnight, wanting to borrow three loaves of bread. You say to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‘A friend of mine has just arrived for a visit, and I have nothing for him to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suppose he calls out from his bedroom, ‘Don’t bother me. The door is locked for the night, and my family and I are all in bed. I can’t help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But I tell you this—though he won’t do it for friendship’s sake, if you keep knocking long enough, he will get up and give you whatever you need because of your shameless persistence.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so I tell you, keep on asking, and you will receive what you ask for. Keep on seeking, and you will find. Keep on knocking, and the door will be opened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For everyone who asks, receives. Everyone who seeks, finds. And to everyone who knocks, the door will be opened.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fathers—if your children ask for a fish, do you give them a snake instead?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Or if they ask for an egg, do you give them a scorpion? Of course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So if you sinful people know how to give good gifts to your children, how much more will your heavenly Father give the Holy Spirit to those who ask him.”</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219</a:t>
            </a:fld>
            <a:endParaRPr lang="en-GB"/>
          </a:p>
        </p:txBody>
      </p:sp>
    </p:spTree>
    <p:extLst>
      <p:ext uri="{BB962C8B-B14F-4D97-AF65-F5344CB8AC3E}">
        <p14:creationId xmlns:p14="http://schemas.microsoft.com/office/powerpoint/2010/main" val="25042964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the Prince of Demons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 and when the demon was gone, the man began to speak. The crowds were amazed,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 an evil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spirit leaves a person, it goes into the desert, searching for rest. But when it finds none, it says, ‘I will return to the person I came from.’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So it returns and finds that its former home is all swept and in order.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Then the spirit finds seven other spirits more evil than itself, and they all enter the person and live there. And so that person is worse off than before.”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11:27</a:t>
            </a:r>
            <a:r>
              <a:rPr lang="en-US">
                <a:effectLst/>
                <a:latin typeface="Lucida Grande" panose="020B0600040502020204" pitchFamily="34" charset="0"/>
              </a:rPr>
              <a:t>    As he was speaking, a woman in the crowd called out, “God bless your mother—the womb from which you came, and the breasts that nursed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11:28</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even more blessed are all who hear the word of God and put it into practice.”</a:t>
            </a:r>
          </a:p>
          <a:p>
            <a:endParaRPr lang="en-US">
              <a:effectLst/>
              <a:latin typeface="Lucida Grande" panose="020B0600040502020204" pitchFamily="34" charset="0"/>
            </a:endParaRPr>
          </a:p>
          <a:p>
            <a:r>
              <a:rPr lang="en-US">
                <a:effectLst/>
                <a:latin typeface="Lucida Grande" panose="020B0600040502020204" pitchFamily="34" charset="0"/>
              </a:rPr>
              <a:t>The Sign of Jonah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11:29</a:t>
            </a:r>
            <a:r>
              <a:rPr lang="en-US">
                <a:solidFill>
                  <a:srgbClr val="000000"/>
                </a:solidFill>
                <a:effectLst/>
                <a:latin typeface="Lucida Grande" panose="020B0600040502020204" pitchFamily="34" charset="0"/>
              </a:rPr>
              <a:t>    As the crowd pressed in on Jesus, he said, </a:t>
            </a:r>
            <a:r>
              <a:rPr lang="en-US">
                <a:solidFill>
                  <a:srgbClr val="FF2500"/>
                </a:solidFill>
                <a:effectLst/>
                <a:latin typeface="Lucida Grande" panose="020B0600040502020204" pitchFamily="34" charset="0"/>
              </a:rPr>
              <a:t>“This evil generation keeps asking me to show them a miraculous sign. But the only sign I will give them is the sign of Jonah.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What happened to him was a sign to the people of Nineveh that God had sent him. What happens to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be a sign to these people that he was sent by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queen of Sheba</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stand up against this generation on judgment day and condemn it, for she came from a distant land to hear the wisdom of Solomon. Now someone greater than Solomon is here—but you refuse to listen.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The people of Nineveh will also stand up against this generation on judgment day and condemn it, for they repented of their sins at the preaching of Jonah. Now someone greater than Jonah is here—but you refuse to repent.</a:t>
            </a:r>
          </a:p>
          <a:p>
            <a:endParaRPr lang="en-US">
              <a:effectLst/>
              <a:latin typeface="Lucida Grande" panose="020B0600040502020204" pitchFamily="34" charset="0"/>
            </a:endParaRPr>
          </a:p>
          <a:p>
            <a:r>
              <a:rPr lang="en-US">
                <a:effectLst/>
                <a:latin typeface="Lucida Grande" panose="020B0600040502020204" pitchFamily="34" charset="0"/>
              </a:rPr>
              <a:t>Receiving the Light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 one lights a lamp and then hides it or puts it under a basket.</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Instead, a lamp is placed on a stand, where its light can be seen by all who enter the house.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“Your eye is like a lamp that provides light for your body. When your eye is healthy, your whole body is filled with light. But when it is unhealthy, your body is filled with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Make sure that the light you think you have is not actually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If you are filled with light, with no dark corners, then your whole life will be radiant, as though a floodlight were filling you with light.”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220</a:t>
            </a:fld>
            <a:endParaRPr lang="en-GB"/>
          </a:p>
        </p:txBody>
      </p:sp>
    </p:spTree>
    <p:extLst>
      <p:ext uri="{BB962C8B-B14F-4D97-AF65-F5344CB8AC3E}">
        <p14:creationId xmlns:p14="http://schemas.microsoft.com/office/powerpoint/2010/main" val="75102670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a:t>
            </a:r>
          </a:p>
        </p:txBody>
      </p:sp>
    </p:spTree>
    <p:extLst>
      <p:ext uri="{BB962C8B-B14F-4D97-AF65-F5344CB8AC3E}">
        <p14:creationId xmlns:p14="http://schemas.microsoft.com/office/powerpoint/2010/main" val="4119918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"For even his brothers didn’t believe in him" (John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They feared his failure might disgrace the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They had worldly ways to gain popularity</a:t>
            </a:r>
          </a:p>
        </p:txBody>
      </p:sp>
      <p:sp>
        <p:nvSpPr>
          <p:cNvPr id="4" name="Slide Number Placeholder 3"/>
          <p:cNvSpPr>
            <a:spLocks noGrp="1"/>
          </p:cNvSpPr>
          <p:nvPr>
            <p:ph type="sldNum" sz="quarter" idx="5"/>
          </p:nvPr>
        </p:nvSpPr>
        <p:spPr/>
        <p:txBody>
          <a:bodyPr/>
          <a:lstStyle/>
          <a:p>
            <a:fld id="{DF78E62C-A091-49C7-B4DF-2F8432CFE4E6}" type="slidenum">
              <a:rPr lang="en-GB" smtClean="0"/>
              <a:t>20</a:t>
            </a:fld>
            <a:endParaRPr lang="en-GB"/>
          </a:p>
        </p:txBody>
      </p:sp>
    </p:spTree>
    <p:extLst>
      <p:ext uri="{BB962C8B-B14F-4D97-AF65-F5344CB8AC3E}">
        <p14:creationId xmlns:p14="http://schemas.microsoft.com/office/powerpoint/2010/main" val="13926990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a:t>
            </a:r>
            <a:r>
              <a:rPr lang="en-US">
                <a:effectLst/>
                <a:latin typeface="Lucida Grande" panose="020B0600040502020204" pitchFamily="34" charset="0"/>
              </a:rPr>
              <a:t>nd when the demon was gone…</a:t>
            </a:r>
          </a:p>
        </p:txBody>
      </p:sp>
    </p:spTree>
    <p:extLst>
      <p:ext uri="{BB962C8B-B14F-4D97-AF65-F5344CB8AC3E}">
        <p14:creationId xmlns:p14="http://schemas.microsoft.com/office/powerpoint/2010/main" val="3200546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man began to speak. </a:t>
            </a:r>
          </a:p>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 crowds were amazed…</a:t>
            </a:r>
          </a:p>
        </p:txBody>
      </p:sp>
    </p:spTree>
    <p:extLst>
      <p:ext uri="{BB962C8B-B14F-4D97-AF65-F5344CB8AC3E}">
        <p14:creationId xmlns:p14="http://schemas.microsoft.com/office/powerpoint/2010/main" val="293853017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p>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p>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p:txBody>
      </p:sp>
    </p:spTree>
    <p:extLst>
      <p:ext uri="{BB962C8B-B14F-4D97-AF65-F5344CB8AC3E}">
        <p14:creationId xmlns:p14="http://schemas.microsoft.com/office/powerpoint/2010/main" val="4146446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was not against popularity but only against doing it in the worldly way.</a:t>
            </a:r>
          </a:p>
        </p:txBody>
      </p:sp>
      <p:sp>
        <p:nvSpPr>
          <p:cNvPr id="4" name="Slide Number Placeholder 3"/>
          <p:cNvSpPr>
            <a:spLocks noGrp="1"/>
          </p:cNvSpPr>
          <p:nvPr>
            <p:ph type="sldNum" sz="quarter" idx="5"/>
          </p:nvPr>
        </p:nvSpPr>
        <p:spPr/>
        <p:txBody>
          <a:bodyPr/>
          <a:lstStyle/>
          <a:p>
            <a:fld id="{DF78E62C-A091-49C7-B4DF-2F8432CFE4E6}" type="slidenum">
              <a:rPr lang="en-GB" smtClean="0"/>
              <a:t>21</a:t>
            </a:fld>
            <a:endParaRPr lang="en-GB"/>
          </a:p>
        </p:txBody>
      </p:sp>
    </p:spTree>
    <p:extLst>
      <p:ext uri="{BB962C8B-B14F-4D97-AF65-F5344CB8AC3E}">
        <p14:creationId xmlns:p14="http://schemas.microsoft.com/office/powerpoint/2010/main" val="298429088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Criticizes the Religious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11:37</a:t>
            </a:r>
            <a:r>
              <a:rPr lang="en-US">
                <a:effectLst/>
                <a:latin typeface="Lucida Grande" panose="020B0600040502020204" pitchFamily="34" charset="0"/>
              </a:rPr>
              <a:t>    As Jesus was speaking, one of the Pharisees invited him home for a meal. So he went in and took his place at the table.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His host was amazed to see that he sat down to eat without first performing the hand-washing ceremony required by Jewish custom.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Then the Lord said to him, </a:t>
            </a:r>
            <a:r>
              <a:rPr lang="en-US">
                <a:solidFill>
                  <a:srgbClr val="FF2500"/>
                </a:solidFill>
                <a:effectLst/>
                <a:latin typeface="Lucida Grande" panose="020B0600040502020204" pitchFamily="34" charset="0"/>
              </a:rPr>
              <a:t>“You Pharisees are so careful to clean the outside of the cup and the dish, but inside you are filthy—full of greed and wickedness!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Fools! Didn’t God make the inside as well as the outside?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So clean the inside by giving gifts to the poor, and you will be clean all over.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are careful to tithe even the tiniest income from your herb gardens,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you ignore justice and the love of God. You should tithe, yes, but do not neglect the more important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love to sit in the seats of honor in the synagogues and receive respectful greetings as you walk in the marketplaces.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Yes, what sorrow awaits you! For you are like hidden graves in a field. People walk over them without knowing the corruption they are stepping 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11:45</a:t>
            </a:r>
            <a:r>
              <a:rPr lang="en-US">
                <a:effectLst/>
                <a:latin typeface="Lucida Grande" panose="020B0600040502020204" pitchFamily="34" charset="0"/>
              </a:rPr>
              <a:t>    “Teacher,” said an expert in religious law, “you have insulted us, too, in what you just said.”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said Jesus, </a:t>
            </a:r>
            <a:r>
              <a:rPr lang="en-US">
                <a:solidFill>
                  <a:srgbClr val="FF2500"/>
                </a:solidFill>
                <a:effectLst/>
                <a:latin typeface="Lucida Grande" panose="020B0600040502020204" pitchFamily="34" charset="0"/>
              </a:rPr>
              <a:t>“what sorrow also awaits you experts in religious law! For you crush people with unbearable religious demands, and you never lift a finger to ease the burden.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What sorrow awaits you! For you build monuments for the prophets your own ancestors killed long ago.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in fact, you stand as witnesses who agree with what your ancestors did. They killed the prophets, and you join in their crime by building the monuments!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solidFill>
                  <a:srgbClr val="FF2500"/>
                </a:solidFill>
                <a:effectLst/>
                <a:latin typeface="Lucida Grande" panose="020B0600040502020204" pitchFamily="34" charset="0"/>
              </a:rPr>
              <a:t> This is what God in his wisdom said about you:</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will send prophets and apostles to them, but they will kill some and persecute the others.’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“As a result, this generation will be held responsible for the murder of all God’s prophets from the creation of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from the murder of Abel to the murder of Zechariah, who was killed between the altar and the sanctuary. Yes, it will certainly be charged against this generation.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experts in religious law! For you remove the key to knowledge from the people. You don’t enter the Kingdom yourselves, and you prevent others from entering.”</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11:53</a:t>
            </a:r>
            <a:r>
              <a:rPr lang="en-US">
                <a:effectLst/>
                <a:latin typeface="Lucida Grande" panose="020B0600040502020204" pitchFamily="34" charset="0"/>
              </a:rPr>
              <a:t>    As Jesus was leaving, the teachers of religious law and the Pharisees became hostile and tried to provoke him with many questions. </a:t>
            </a: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They wanted to trap him into saying something they could use against him. </a:t>
            </a:r>
          </a:p>
        </p:txBody>
      </p:sp>
      <p:sp>
        <p:nvSpPr>
          <p:cNvPr id="4" name="Slide Number Placeholder 3"/>
          <p:cNvSpPr>
            <a:spLocks noGrp="1"/>
          </p:cNvSpPr>
          <p:nvPr>
            <p:ph type="sldNum" sz="quarter" idx="5"/>
          </p:nvPr>
        </p:nvSpPr>
        <p:spPr/>
        <p:txBody>
          <a:bodyPr/>
          <a:lstStyle/>
          <a:p>
            <a:fld id="{DF78E62C-A091-49C7-B4DF-2F8432CFE4E6}" type="slidenum">
              <a:rPr lang="en-GB" smtClean="0"/>
              <a:t>234</a:t>
            </a:fld>
            <a:endParaRPr lang="en-GB"/>
          </a:p>
        </p:txBody>
      </p:sp>
    </p:spTree>
    <p:extLst>
      <p:ext uri="{BB962C8B-B14F-4D97-AF65-F5344CB8AC3E}">
        <p14:creationId xmlns:p14="http://schemas.microsoft.com/office/powerpoint/2010/main" val="146568776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a:t>
            </a:r>
            <a:r>
              <a:rPr lang="en-US">
                <a:solidFill>
                  <a:srgbClr val="000000"/>
                </a:solidFill>
                <a:effectLst/>
                <a:latin typeface="Lucida Grande" panose="020B0600040502020204" pitchFamily="34" charset="0"/>
              </a:rPr>
              <a:t>    Meanwhile, the crowds grew until thousands were milling about and stepping on each other. Jesus turned first to his disciples and warned them, </a:t>
            </a:r>
            <a:r>
              <a:rPr lang="en-US">
                <a:solidFill>
                  <a:srgbClr val="FF2500"/>
                </a:solidFill>
                <a:effectLst/>
                <a:latin typeface="Lucida Grande" panose="020B0600040502020204" pitchFamily="34" charset="0"/>
              </a:rPr>
              <a:t>“Beware of the yeast of the Pharisees—their hypocrisy.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 time is coming when everything that is covered up will be revealed, and all that is secret will be made known to all.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Whatever you have said in the dark will be heard in the light, and what you have whispered behind closed doors will be shouted from the housetops for all to hear!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“Dear friends, don’t be afraid of those who want to kill your body; they cannot do any more to you after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I’ll tell you whom to fear. Fear God, who has the power to kill you and then throw you into hell.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Yes, he’s the one to fear.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is the price of five sparrows—two copper coins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Yet God does not forget a single one of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the very hairs on your head are all numbered. So don’t be afraid; you are more valuable to God than a whole flock of sparrows.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tell you the truth, everyone who acknowledges me publicly here on earth,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also acknowledge in the presence of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But anyone who denies me here on earth will be denied before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Anyone who speaks against the Son of Man can be forgiven, but anyone who blasphemes the Holy Spirit will not be forgiven.</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when you are brought to trial in the synagogues and before rulers and authorities, don’t worry about how to defend yourself or what to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for the Holy Spirit will teach you at that time what needs to be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236</a:t>
            </a:fld>
            <a:endParaRPr lang="en-GB"/>
          </a:p>
        </p:txBody>
      </p:sp>
    </p:spTree>
    <p:extLst>
      <p:ext uri="{BB962C8B-B14F-4D97-AF65-F5344CB8AC3E}">
        <p14:creationId xmlns:p14="http://schemas.microsoft.com/office/powerpoint/2010/main" val="105598539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Rich Fool</a:t>
            </a:r>
          </a:p>
          <a:p>
            <a:endParaRPr lang="en-US">
              <a:effectLst/>
              <a:latin typeface="Lucida Grande" panose="020B0600040502020204" pitchFamily="34" charset="0"/>
            </a:endParaRPr>
          </a:p>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12:13</a:t>
            </a:r>
            <a:r>
              <a:rPr lang="en-US">
                <a:effectLst/>
                <a:latin typeface="Lucida Grande" panose="020B0600040502020204" pitchFamily="34" charset="0"/>
              </a:rPr>
              <a:t>    Then someone called from the crowd, “Teacher, please tell my brother to divide our father’s estate with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“Friend, who made me a judge over you to decide such things as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000000"/>
                </a:solidFill>
                <a:effectLst/>
                <a:latin typeface="Lucida Grande" panose="020B0600040502020204" pitchFamily="34" charset="0"/>
              </a:rPr>
              <a:t> Then he said, </a:t>
            </a:r>
            <a:r>
              <a:rPr lang="en-US">
                <a:solidFill>
                  <a:srgbClr val="FF2500"/>
                </a:solidFill>
                <a:effectLst/>
                <a:latin typeface="Lucida Grande" panose="020B0600040502020204" pitchFamily="34" charset="0"/>
              </a:rPr>
              <a:t>“Beware! Guard against every kind of greed. Life is not measured by how much you own.”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12:16</a:t>
            </a:r>
            <a:r>
              <a:rPr lang="en-US">
                <a:solidFill>
                  <a:srgbClr val="000000"/>
                </a:solidFill>
                <a:effectLst/>
                <a:latin typeface="Lucida Grande" panose="020B0600040502020204" pitchFamily="34" charset="0"/>
              </a:rPr>
              <a:t>    Then he told them a story: </a:t>
            </a:r>
            <a:r>
              <a:rPr lang="en-US">
                <a:solidFill>
                  <a:srgbClr val="FF2500"/>
                </a:solidFill>
                <a:effectLst/>
                <a:latin typeface="Lucida Grande" panose="020B0600040502020204" pitchFamily="34" charset="0"/>
              </a:rPr>
              <a:t>“A rich man had a fertile farm that produced fine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He said to himself, ‘What should I do? I don’t have room for all my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Then he said, ‘I know! I’ll tear down my barns and build bigger ones. Then I’ll have room enough to store all my wheat and other goods.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I’ll sit back and say to myself, “My friend, you have enough stored away for years to come. Now take it easy! Eat, drink, and be merry!”’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God said to him, ‘You fool! You will die this very night. Then who will get everything you worked for?’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a person is a fool to store up earthly wealth but not have a rich relationship with God.”</a:t>
            </a:r>
          </a:p>
          <a:p>
            <a:endParaRPr lang="en-US">
              <a:effectLst/>
              <a:latin typeface="Lucida Grande" panose="020B0600040502020204" pitchFamily="34" charset="0"/>
            </a:endParaRPr>
          </a:p>
          <a:p>
            <a:r>
              <a:rPr lang="en-US">
                <a:effectLst/>
                <a:latin typeface="Lucida Grande" panose="020B0600040502020204" pitchFamily="34" charset="0"/>
              </a:rPr>
              <a:t>Teaching about Money and Possessions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12:22</a:t>
            </a:r>
            <a:r>
              <a:rPr lang="en-US">
                <a:solidFill>
                  <a:srgbClr val="000000"/>
                </a:solidFill>
                <a:effectLst/>
                <a:latin typeface="Lucida Grande" panose="020B0600040502020204" pitchFamily="34" charset="0"/>
              </a:rPr>
              <a:t>    Then, turning to his disciples, Jesus said, </a:t>
            </a:r>
            <a:r>
              <a:rPr lang="en-US">
                <a:solidFill>
                  <a:srgbClr val="FF2500"/>
                </a:solidFill>
                <a:effectLst/>
                <a:latin typeface="Lucida Grande" panose="020B0600040502020204" pitchFamily="34" charset="0"/>
              </a:rPr>
              <a:t>“That is why I tell you not to worry about everyday life—whether you have enough food to eat or enough clothes to wear.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life is more than food, and your body more than clothing.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at the ravens. They don’t plant or harvest or store food in barns, for God feeds them. And you are far more valuable to him than any birds!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Can all your worries add a single moment to your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And if worry can’t accomplish a little thing like that, what’s the use of worrying over bigger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“Look at the lilies and how they grow. They don’t work or make their clothing, yet Solomon in all his glory was not dressed as beautifully as they are.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And if God cares so wonderfully for flowers that are here today and thrown into the fire tomorrow, he will certainly care for you. Why do you have so little faith?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don’t be concerned about what to eat and what to drink. Don’t worry about such things.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These things dominate the thoughts of unbelievers all over the world, but your Father already knows your needs.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Seek the Kingdom of God above all else, and he will give you everything you need.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“So don’t be afraid, little flock. For it gives your Father great happiness to give you the Kingdom.</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“Sell your possessions and give to those in need. This will store up treasure for you in heaven! And the purses of heaven never get old or develop holes. Your treasure will be safe; no thief can steal it and no moth can destroy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Wherever your treasure is, there the desires of your heart will also be.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238</a:t>
            </a:fld>
            <a:endParaRPr lang="en-GB"/>
          </a:p>
        </p:txBody>
      </p:sp>
    </p:spTree>
    <p:extLst>
      <p:ext uri="{BB962C8B-B14F-4D97-AF65-F5344CB8AC3E}">
        <p14:creationId xmlns:p14="http://schemas.microsoft.com/office/powerpoint/2010/main" val="332064939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239</a:t>
            </a:fld>
            <a:endParaRPr lang="en-GB" sz="1400" b="0" strike="noStrike" spc="-1">
              <a:solidFill>
                <a:srgbClr val="000000"/>
              </a:solidFill>
              <a:latin typeface="Times New Roman"/>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was teaching a large crowd of many thousands. Someone in the crowd said to Him, ‘Teacher, tell my brother to divide our inheritance with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replied, ‘Who, appointed me a judge or an arbiter between you? Watch out! Be on your guard against all kinds of greed. Life is not defined by what you have, even when you have a lot.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then told this parable. ‘The farm of a certain rich man produced a terrific crop.</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 thought to himself, “What shall I do? I have nowhere to store my crops.”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he said, “This is what I’ll do. I will tear down my barns and build bigger ones to store my surplus grain.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‘“And I’ll say to myself, ‘You have plenty of grain laid up for many years.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“Take life easy; eat, drink and be merry.”</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‘But God said to him, “You fool!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very night your life will be demanded from you. Then who will get what you have prepared for yourself?”</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is how it will be with whoever stores up possessions for themselves but is not rich towards God.’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 a person is a </a:t>
            </a:r>
            <a:r>
              <a:rPr lang="en-US" b="1" dirty="0">
                <a:solidFill>
                  <a:srgbClr val="FF2500"/>
                </a:solidFill>
                <a:effectLst/>
                <a:latin typeface="Lucida Grande" panose="020B0600040502020204" pitchFamily="34" charset="0"/>
              </a:rPr>
              <a:t>fool </a:t>
            </a:r>
            <a:r>
              <a:rPr lang="en-US" dirty="0">
                <a:solidFill>
                  <a:srgbClr val="FF2500"/>
                </a:solidFill>
                <a:effectLst/>
                <a:latin typeface="Lucida Grande" panose="020B0600040502020204" pitchFamily="34" charset="0"/>
              </a:rPr>
              <a:t>to store up earthly wealth but not have a </a:t>
            </a:r>
            <a:r>
              <a:rPr lang="en-US" b="1" dirty="0">
                <a:solidFill>
                  <a:srgbClr val="FF2500"/>
                </a:solidFill>
                <a:effectLst/>
                <a:latin typeface="Lucida Grande" panose="020B0600040502020204" pitchFamily="34" charset="0"/>
              </a:rPr>
              <a:t>rich </a:t>
            </a:r>
            <a:r>
              <a:rPr lang="en-US" dirty="0">
                <a:solidFill>
                  <a:srgbClr val="FF2500"/>
                </a:solidFill>
                <a:effectLst/>
                <a:latin typeface="Lucida Grande" panose="020B0600040502020204" pitchFamily="34" charset="0"/>
              </a:rPr>
              <a:t>relationship with God.”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313094560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Be Ready for the Lord’s Coming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“Be dressed for service and keep your lamps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as though you were waiting for your master to return from the wedding feast. Then you will be ready to open the door and let him in the moment he arrives and knocks.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The servants who are ready and waiting for his return will be rewarded. I tell you the truth, he himself will seat them, put on an apron, and serve them as they sit and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He may come in the middle of the night or just before dawn.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whenever he comes, he will reward the servants who are ready.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“Understand this: If a homeowner knew exactly when a burglar was coming, he would not permit his house to be broken into.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You also must be ready all the time, for the Son of Man will come when least expected.”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12:41</a:t>
            </a:r>
            <a:r>
              <a:rPr lang="en-US">
                <a:effectLst/>
                <a:latin typeface="Lucida Grande" panose="020B0600040502020204" pitchFamily="34" charset="0"/>
              </a:rPr>
              <a:t>    Peter asked, “Lord, is that illustration just for us or for everyone?” </a:t>
            </a:r>
          </a:p>
        </p:txBody>
      </p:sp>
      <p:sp>
        <p:nvSpPr>
          <p:cNvPr id="4" name="Slide Number Placeholder 3"/>
          <p:cNvSpPr>
            <a:spLocks noGrp="1"/>
          </p:cNvSpPr>
          <p:nvPr>
            <p:ph type="sldNum" sz="quarter" idx="5"/>
          </p:nvPr>
        </p:nvSpPr>
        <p:spPr/>
        <p:txBody>
          <a:bodyPr/>
          <a:lstStyle/>
          <a:p>
            <a:fld id="{DF78E62C-A091-49C7-B4DF-2F8432CFE4E6}" type="slidenum">
              <a:rPr lang="en-GB" smtClean="0"/>
              <a:t>252</a:t>
            </a:fld>
            <a:endParaRPr lang="en-GB"/>
          </a:p>
        </p:txBody>
      </p:sp>
    </p:spTree>
    <p:extLst>
      <p:ext uri="{BB962C8B-B14F-4D97-AF65-F5344CB8AC3E}">
        <p14:creationId xmlns:p14="http://schemas.microsoft.com/office/powerpoint/2010/main" val="413633213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12:42</a:t>
            </a:r>
            <a:r>
              <a:rPr lang="en-US">
                <a:solidFill>
                  <a:srgbClr val="000000"/>
                </a:solidFill>
                <a:effectLst/>
                <a:latin typeface="Lucida Grande" panose="020B0600040502020204" pitchFamily="34" charset="0"/>
              </a:rPr>
              <a:t>    And the Lord replied, </a:t>
            </a:r>
            <a:r>
              <a:rPr lang="en-US">
                <a:solidFill>
                  <a:srgbClr val="FF2500"/>
                </a:solidFill>
                <a:effectLst/>
                <a:latin typeface="Lucida Grande" panose="020B0600040502020204" pitchFamily="34" charset="0"/>
              </a:rPr>
              <a:t>“A faithful, sensible servant is one to whom the master can give the responsibility of managing his other household servants and feeding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If the master returns and finds that the servant has done a good job, there will be a reward.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I tell you the truth, the master will put that servant in charge of all he owns.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But what if the servant thinks, ‘My master won’t be back for a while,’ and he begins beating the other servants, partying, and getting drunk?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The master will return unannounced and unexpected, and he will cut the servant in pieces and banish him with the unfaithful.</a:t>
            </a:r>
          </a:p>
          <a:p>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a servant who knows what the master wants, but isn’t prepared and doesn’t carry out those instructions, will be severely punished.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someone who does not know, and then does something wrong, will be punished only lightly. When someone has been given much, much will be required in return; and when someone has been entrusted with much, even more will be required.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254</a:t>
            </a:fld>
            <a:endParaRPr lang="en-GB"/>
          </a:p>
        </p:txBody>
      </p:sp>
    </p:spTree>
    <p:extLst>
      <p:ext uri="{BB962C8B-B14F-4D97-AF65-F5344CB8AC3E}">
        <p14:creationId xmlns:p14="http://schemas.microsoft.com/office/powerpoint/2010/main" val="70916921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come to set the world on fire, and I wish it were already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I have a terrible baptism of suffering ahead of me, and I am under a heavy burden until it is accomplished.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Do you think I have come to bring peace to the earth? No, I have come to divide people against each other!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52</a:t>
            </a:r>
            <a:r>
              <a:rPr lang="en-US">
                <a:solidFill>
                  <a:srgbClr val="FF2500"/>
                </a:solidFill>
                <a:effectLst/>
                <a:latin typeface="Lucida Grande" panose="020B0600040502020204" pitchFamily="34" charset="0"/>
              </a:rPr>
              <a:t> From now on families will be split apart, three in favor of me, and two against—or two in favor and three against.</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‘Father will be divided against son</a:t>
            </a:r>
          </a:p>
          <a:p>
            <a:r>
              <a:rPr lang="en-US">
                <a:solidFill>
                  <a:srgbClr val="FF2500"/>
                </a:solidFill>
                <a:effectLst/>
                <a:latin typeface="Lucida Grande" panose="020B0600040502020204" pitchFamily="34" charset="0"/>
              </a:rPr>
              <a:t>and son against father;</a:t>
            </a:r>
          </a:p>
          <a:p>
            <a:r>
              <a:rPr lang="en-US">
                <a:solidFill>
                  <a:srgbClr val="FF2500"/>
                </a:solidFill>
                <a:effectLst/>
                <a:latin typeface="Lucida Grande" panose="020B0600040502020204" pitchFamily="34" charset="0"/>
              </a:rPr>
              <a:t>mother against daughter</a:t>
            </a:r>
          </a:p>
          <a:p>
            <a:r>
              <a:rPr lang="en-US">
                <a:solidFill>
                  <a:srgbClr val="FF2500"/>
                </a:solidFill>
                <a:effectLst/>
                <a:latin typeface="Lucida Grande" panose="020B0600040502020204" pitchFamily="34" charset="0"/>
              </a:rPr>
              <a:t>and daughter against mother;</a:t>
            </a:r>
          </a:p>
          <a:p>
            <a:r>
              <a:rPr lang="en-US">
                <a:solidFill>
                  <a:srgbClr val="FF2500"/>
                </a:solidFill>
                <a:effectLst/>
                <a:latin typeface="Lucida Grande" panose="020B0600040502020204" pitchFamily="34" charset="0"/>
              </a:rPr>
              <a:t>and mother-in-law against daughter-in-law</a:t>
            </a:r>
          </a:p>
          <a:p>
            <a:r>
              <a:rPr lang="en-US">
                <a:solidFill>
                  <a:srgbClr val="FF2500"/>
                </a:solidFill>
                <a:effectLst/>
                <a:latin typeface="Lucida Grande" panose="020B0600040502020204" pitchFamily="34" charset="0"/>
              </a:rPr>
              <a:t>and daughter-in-law against mother-in-law.’”</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255</a:t>
            </a:fld>
            <a:endParaRPr lang="en-GB"/>
          </a:p>
        </p:txBody>
      </p:sp>
    </p:spTree>
    <p:extLst>
      <p:ext uri="{BB962C8B-B14F-4D97-AF65-F5344CB8AC3E}">
        <p14:creationId xmlns:p14="http://schemas.microsoft.com/office/powerpoint/2010/main" val="74811787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Luke 12:54</a:t>
            </a:r>
            <a:r>
              <a:rPr lang="en-US">
                <a:solidFill>
                  <a:srgbClr val="000000"/>
                </a:solidFill>
                <a:effectLst/>
                <a:latin typeface="Lucida Grande" panose="020B0600040502020204" pitchFamily="34" charset="0"/>
              </a:rPr>
              <a:t>    Then Jesus turned to the crowd and said, </a:t>
            </a:r>
            <a:r>
              <a:rPr lang="en-US">
                <a:solidFill>
                  <a:srgbClr val="FF2500"/>
                </a:solidFill>
                <a:effectLst/>
                <a:latin typeface="Lucida Grande" panose="020B0600040502020204" pitchFamily="34" charset="0"/>
              </a:rPr>
              <a:t>“When you see clouds beginning to form in the west, you say, ‘Here comes a shower.’ And you are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When the south wind blows, you say, ‘Today will be a scorcher.’ And it is.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 fools! You know how to interpret the weather signs of the earth and sky, but you don’t know how to interpret the present times.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can’t you decide for yourselves what is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58</a:t>
            </a:r>
            <a:r>
              <a:rPr lang="en-US">
                <a:solidFill>
                  <a:srgbClr val="FF2500"/>
                </a:solidFill>
                <a:effectLst/>
                <a:latin typeface="Lucida Grande" panose="020B0600040502020204" pitchFamily="34" charset="0"/>
              </a:rPr>
              <a:t> When you are on the way to court with your accuser, try to settle the matter before you get there. Otherwise, your accuser may drag you before the judge, who will hand you over to an officer, who will throw you into prison.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solidFill>
                  <a:srgbClr val="FF2500"/>
                </a:solidFill>
                <a:effectLst/>
                <a:latin typeface="Lucida Grande" panose="020B0600040502020204" pitchFamily="34" charset="0"/>
              </a:rPr>
              <a:t> And if that happens, you won’t be free again until you have paid the very last penny.</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256</a:t>
            </a:fld>
            <a:endParaRPr lang="en-GB"/>
          </a:p>
        </p:txBody>
      </p:sp>
    </p:spTree>
    <p:extLst>
      <p:ext uri="{BB962C8B-B14F-4D97-AF65-F5344CB8AC3E}">
        <p14:creationId xmlns:p14="http://schemas.microsoft.com/office/powerpoint/2010/main" val="153362011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A Call to Repentance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a:t>
            </a:r>
            <a:r>
              <a:rPr lang="en-US">
                <a:solidFill>
                  <a:srgbClr val="000000"/>
                </a:solidFill>
                <a:effectLst/>
                <a:latin typeface="Lucida Grande" panose="020B0600040502020204" pitchFamily="34" charset="0"/>
              </a:rPr>
              <a:t>    About this time Jesus was informed that Pilate had murdered some people from Galilee as they were offering sacrifices at the Temple.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“Do you think those Galileans were worse sinners than all the other people from Galilee?”</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“Is that why they suffered?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Not at all! And you will perish, too, unless you repent of your sins and turn to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And what about the eighteen people who died when the tower in Siloam fell on them? Were they the worst sinners in Jerusalem?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No, and I tell you again that unless you repent, you will perish, too.”</a:t>
            </a:r>
          </a:p>
          <a:p>
            <a:endParaRPr lang="en-US">
              <a:effectLst/>
              <a:latin typeface="Lucida Grande" panose="020B0600040502020204" pitchFamily="34" charset="0"/>
            </a:endParaRPr>
          </a:p>
          <a:p>
            <a:r>
              <a:rPr lang="en-US">
                <a:effectLst/>
                <a:latin typeface="Lucida Grande" panose="020B0600040502020204" pitchFamily="34" charset="0"/>
              </a:rPr>
              <a:t>Parable of the Barren Fig Tree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13:6</a:t>
            </a:r>
            <a:r>
              <a:rPr lang="en-US">
                <a:solidFill>
                  <a:srgbClr val="000000"/>
                </a:solidFill>
                <a:effectLst/>
                <a:latin typeface="Lucida Grande" panose="020B0600040502020204" pitchFamily="34" charset="0"/>
              </a:rPr>
              <a:t>    Then Jesus told this story: </a:t>
            </a:r>
            <a:r>
              <a:rPr lang="en-US">
                <a:solidFill>
                  <a:srgbClr val="FF2500"/>
                </a:solidFill>
                <a:effectLst/>
                <a:latin typeface="Lucida Grande" panose="020B0600040502020204" pitchFamily="34" charset="0"/>
              </a:rPr>
              <a:t>“A man planted a fig tree in his garden and came again and again to see if there was any fruit on it, but he was always disappointed.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Finally, he said to his gardener, ‘I’ve waited three years, and there hasn’t been a single fig! Cut it down. It’s just taking up space in the garden.’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gardener answered, ‘Sir, give it one more chance. Leave it another year, and I’ll give it special attention and plenty of fertilizer.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If we get figs next year, fine. If not, then you can cut it down.’”</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257</a:t>
            </a:fld>
            <a:endParaRPr lang="en-GB"/>
          </a:p>
        </p:txBody>
      </p:sp>
    </p:spTree>
    <p:extLst>
      <p:ext uri="{BB962C8B-B14F-4D97-AF65-F5344CB8AC3E}">
        <p14:creationId xmlns:p14="http://schemas.microsoft.com/office/powerpoint/2010/main" val="1378029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7:16</a:t>
            </a:r>
            <a:r>
              <a:rPr lang="en-US">
                <a:solidFill>
                  <a:srgbClr val="000000"/>
                </a:solidFill>
                <a:effectLst/>
                <a:latin typeface="Lucida Grande" panose="020B0600040502020204" pitchFamily="34" charset="0"/>
              </a:rPr>
              <a:t>    So Jesus told them, </a:t>
            </a:r>
            <a:r>
              <a:rPr lang="en-US">
                <a:solidFill>
                  <a:srgbClr val="FF2500"/>
                </a:solidFill>
                <a:effectLst/>
                <a:latin typeface="Lucida Grande" panose="020B0600040502020204" pitchFamily="34" charset="0"/>
              </a:rPr>
              <a:t>“My message is not my own; it comes from God who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Anyone who wants to do the will of God will know whether my teaching is from God or is merely my own.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Moses gave you the law, but none of you obeys it! In fact, you are trying to kill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7:20</a:t>
            </a:r>
            <a:r>
              <a:rPr lang="en-US">
                <a:effectLst/>
                <a:latin typeface="Lucida Grande" panose="020B0600040502020204" pitchFamily="34" charset="0"/>
              </a:rPr>
              <a:t>    The crowd replied, “You’re demon possessed! Who’s trying to kill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7:21</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did one miracle on the Sabbath, and you were amazed.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beneath the surface so you can judge correctly.”</a:t>
            </a:r>
            <a:endParaRPr lang="en-US">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25</a:t>
            </a:fld>
            <a:endParaRPr lang="en-GB"/>
          </a:p>
        </p:txBody>
      </p:sp>
    </p:spTree>
    <p:extLst>
      <p:ext uri="{BB962C8B-B14F-4D97-AF65-F5344CB8AC3E}">
        <p14:creationId xmlns:p14="http://schemas.microsoft.com/office/powerpoint/2010/main" val="176401850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13:10</a:t>
            </a:r>
            <a:r>
              <a:rPr lang="en-US">
                <a:effectLst/>
                <a:latin typeface="Lucida Grande" panose="020B0600040502020204" pitchFamily="34" charset="0"/>
              </a:rPr>
              <a:t>    One Sabbath day as Jesus was teaching in a synagogue,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he saw a woman who had been crippled by an evil spirit. She had been bent double for eighteen years and was unable to stand up straight.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When Jesus saw her, he called her over and said, </a:t>
            </a:r>
            <a:r>
              <a:rPr lang="en-US">
                <a:solidFill>
                  <a:srgbClr val="FF2500"/>
                </a:solidFill>
                <a:effectLst/>
                <a:latin typeface="Lucida Grande" panose="020B0600040502020204" pitchFamily="34" charset="0"/>
              </a:rPr>
              <a:t>“Dear woman, you are healed of your sickness!”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Then he touched her, and instantly she could stand straight. How she praised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13:14</a:t>
            </a:r>
            <a:r>
              <a:rPr lang="en-US">
                <a:effectLst/>
                <a:latin typeface="Lucida Grande" panose="020B0600040502020204" pitchFamily="34" charset="0"/>
              </a:rPr>
              <a:t>    But the leader in charge of the synagogue was indignant that Jesus had healed her on the Sabbath day. “There are six days of the week for working,” he said to the crowd. “Come on those days to be healed, not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13:15</a:t>
            </a:r>
            <a:r>
              <a:rPr lang="en-US">
                <a:solidFill>
                  <a:srgbClr val="000000"/>
                </a:solidFill>
                <a:effectLst/>
                <a:latin typeface="Lucida Grande" panose="020B0600040502020204" pitchFamily="34" charset="0"/>
              </a:rPr>
              <a:t>    But the Lord replied, </a:t>
            </a:r>
            <a:r>
              <a:rPr lang="en-US">
                <a:solidFill>
                  <a:srgbClr val="FF2500"/>
                </a:solidFill>
                <a:effectLst/>
                <a:latin typeface="Lucida Grande" panose="020B0600040502020204" pitchFamily="34" charset="0"/>
              </a:rPr>
              <a:t>“You hypocrites! Each of you works on the Sabbath day! Don’t you untie your ox or your donkey from its stall on the Sabbath and lead it out for water?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This dear woman, a daughter of Abraham, has been held in bondage by Satan for eighteen years. Isn’t it right that she be released, even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13:17</a:t>
            </a:r>
            <a:r>
              <a:rPr lang="en-US">
                <a:effectLst/>
                <a:latin typeface="Lucida Grande" panose="020B0600040502020204" pitchFamily="34" charset="0"/>
              </a:rPr>
              <a:t>    This shamed his enemies, but all the people rejoiced at the wonderful things he did. </a:t>
            </a:r>
          </a:p>
        </p:txBody>
      </p:sp>
      <p:sp>
        <p:nvSpPr>
          <p:cNvPr id="4" name="Slide Number Placeholder 3"/>
          <p:cNvSpPr>
            <a:spLocks noGrp="1"/>
          </p:cNvSpPr>
          <p:nvPr>
            <p:ph type="sldNum" sz="quarter" idx="5"/>
          </p:nvPr>
        </p:nvSpPr>
        <p:spPr/>
        <p:txBody>
          <a:bodyPr/>
          <a:lstStyle/>
          <a:p>
            <a:fld id="{DF78E62C-A091-49C7-B4DF-2F8432CFE4E6}" type="slidenum">
              <a:rPr lang="en-GB" smtClean="0"/>
              <a:t>258</a:t>
            </a:fld>
            <a:endParaRPr lang="en-GB"/>
          </a:p>
        </p:txBody>
      </p:sp>
    </p:spTree>
    <p:extLst>
      <p:ext uri="{BB962C8B-B14F-4D97-AF65-F5344CB8AC3E}">
        <p14:creationId xmlns:p14="http://schemas.microsoft.com/office/powerpoint/2010/main" val="112135386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Mustard Seed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13:18</a:t>
            </a:r>
            <a:r>
              <a:rPr lang="en-US">
                <a:solidFill>
                  <a:srgbClr val="000000"/>
                </a:solidFill>
                <a:effectLst/>
                <a:latin typeface="Lucida Grande" panose="020B0600040502020204" pitchFamily="34" charset="0"/>
              </a:rPr>
              <a:t>    Then Jesus said, </a:t>
            </a:r>
            <a:r>
              <a:rPr lang="en-US">
                <a:solidFill>
                  <a:srgbClr val="FF2500"/>
                </a:solidFill>
                <a:effectLst/>
                <a:latin typeface="Lucida Grande" panose="020B0600040502020204" pitchFamily="34" charset="0"/>
              </a:rPr>
              <a:t>“What is the Kingdom of God like? How can I illustrate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It is like a tiny mustard seed that a man planted in a garden; it grows and becomes a tree, and the birds make nests in its branches.”</a:t>
            </a:r>
          </a:p>
          <a:p>
            <a:endParaRPr lang="en-US">
              <a:effectLst/>
              <a:latin typeface="Lucida Grande" panose="020B0600040502020204" pitchFamily="34" charset="0"/>
            </a:endParaRPr>
          </a:p>
          <a:p>
            <a:r>
              <a:rPr lang="en-US">
                <a:effectLst/>
                <a:latin typeface="Lucida Grande" panose="020B0600040502020204" pitchFamily="34" charset="0"/>
              </a:rPr>
              <a:t>Parable of the Yeast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13:20</a:t>
            </a:r>
            <a:r>
              <a:rPr lang="en-US">
                <a:solidFill>
                  <a:srgbClr val="000000"/>
                </a:solidFill>
                <a:effectLst/>
                <a:latin typeface="Lucida Grande" panose="020B0600040502020204" pitchFamily="34" charset="0"/>
              </a:rPr>
              <a:t>    He also asked, </a:t>
            </a:r>
            <a:r>
              <a:rPr lang="en-US">
                <a:solidFill>
                  <a:srgbClr val="FF2500"/>
                </a:solidFill>
                <a:effectLst/>
                <a:latin typeface="Lucida Grande" panose="020B0600040502020204" pitchFamily="34" charset="0"/>
              </a:rPr>
              <a:t>“What else is the Kingdom of God like?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It is like the yeast a woman used in making bread. Even though she put only a little yeast in three measures of flour, it permeated every part of the dough.”</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259</a:t>
            </a:fld>
            <a:endParaRPr lang="en-GB"/>
          </a:p>
        </p:txBody>
      </p:sp>
    </p:spTree>
    <p:extLst>
      <p:ext uri="{BB962C8B-B14F-4D97-AF65-F5344CB8AC3E}">
        <p14:creationId xmlns:p14="http://schemas.microsoft.com/office/powerpoint/2010/main" val="363459571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shows that the Jews reject him as Messiah of God, despite his words and works—not for lack of evidence.</a:t>
            </a:r>
          </a:p>
          <a:p>
            <a:endParaRPr lang="en-US" dirty="0"/>
          </a:p>
          <a:p>
            <a:r>
              <a:rPr lang="en-US">
                <a:effectLst/>
                <a:latin typeface="Lucida Grande" panose="020B0600040502020204" pitchFamily="34" charset="0"/>
              </a:rPr>
              <a:t>Jesus Claims to Be the Son of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10:22</a:t>
            </a:r>
            <a:r>
              <a:rPr lang="en-US">
                <a:effectLst/>
                <a:latin typeface="Lucida Grande" panose="020B0600040502020204" pitchFamily="34" charset="0"/>
              </a:rPr>
              <a:t>    It was now winter, and Jesus was in Jerusalem at the time of Hanukkah, the Festival of Dedication.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He was in the Temple, walking through the section known as Solomon’s Colonnade. </a:t>
            </a:r>
            <a:r>
              <a:rPr lang="en-US" b="1" baseline="30000">
                <a:solidFill>
                  <a:srgbClr val="006699"/>
                </a:solidFill>
                <a:effectLst/>
                <a:latin typeface="Helvetica Neue" panose="02000503000000020004" pitchFamily="2" charset="0"/>
              </a:rPr>
              <a:t>24</a:t>
            </a:r>
            <a:r>
              <a:rPr lang="en-US">
                <a:effectLst/>
                <a:latin typeface="Lucida Grande" panose="020B0600040502020204" pitchFamily="34" charset="0"/>
              </a:rPr>
              <a:t> The people surrounded him and asked, “How long are you going to keep us in suspense? If you are the Messiah, tell us plainly.”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10:25</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have already told you, and you don’t believe me. The proof is the work I do in my Father’s name.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But you don’t believe me because you are not my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My sheep listen to my voice; I know them, and they follow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I give them eternal life, and they will never perish. No one can snatch them away from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for my Father has given them to me, and he is more powerful than anyone else.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No one can snatch them from the Father’s hand.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 Father and I are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10:31</a:t>
            </a:r>
            <a:r>
              <a:rPr lang="en-US">
                <a:solidFill>
                  <a:srgbClr val="000000"/>
                </a:solidFill>
                <a:effectLst/>
                <a:latin typeface="Lucida Grande" panose="020B0600040502020204" pitchFamily="34" charset="0"/>
              </a:rPr>
              <a:t>    Once again the people picked up stones to kill him. </a:t>
            </a:r>
            <a:r>
              <a:rPr lang="en-US" b="1" baseline="30000">
                <a:solidFill>
                  <a:srgbClr val="006699"/>
                </a:solidFill>
                <a:effectLst/>
                <a:latin typeface="Helvetica Neue" panose="02000503000000020004" pitchFamily="2" charset="0"/>
              </a:rPr>
              <a:t>32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“At my Father’s direction I have done many good works. For which one are you going to stone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10:33</a:t>
            </a:r>
            <a:r>
              <a:rPr lang="en-US">
                <a:effectLst/>
                <a:latin typeface="Lucida Grande" panose="020B0600040502020204" pitchFamily="34" charset="0"/>
              </a:rPr>
              <a:t>    They replied, “We’re stoning you not for any good work, but for blasphemy! You, a mere man, claim to be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“It is written in your own Scriptures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that God said to certain leaders of the people, ‘I say, you are gods!’</a:t>
            </a:r>
            <a:r>
              <a:rPr lang="en-US" baseline="30000">
                <a:solidFill>
                  <a:srgbClr val="FF2500"/>
                </a:solidFill>
                <a:effectLst/>
                <a:latin typeface="Lucida Grande" panose="020B0600040502020204" pitchFamily="34" charset="0"/>
              </a:rPr>
              <a:t>b</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And you know that the Scriptures cannot be altered. So if those people who received God’s message were called ‘gods,’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why do you call it blasphemy when I say, ‘I am the Son of God’? After all, the Father set me apart and sent me into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Don’t believe me unless I carry out my Father’s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But if I do his work, believe in the evidence of the miraculous works I have done, even if you don’t believe me. Then you will know and understand that the Father is in me, and I am in the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10:39</a:t>
            </a:r>
            <a:r>
              <a:rPr lang="en-US">
                <a:effectLst/>
                <a:latin typeface="Lucida Grande" panose="020B0600040502020204" pitchFamily="34" charset="0"/>
              </a:rPr>
              <a:t>    Once again they tried to arrest him, but he got away and left them. </a:t>
            </a:r>
          </a:p>
        </p:txBody>
      </p:sp>
      <p:sp>
        <p:nvSpPr>
          <p:cNvPr id="4" name="Slide Number Placeholder 3"/>
          <p:cNvSpPr>
            <a:spLocks noGrp="1"/>
          </p:cNvSpPr>
          <p:nvPr>
            <p:ph type="sldNum" sz="quarter" idx="5"/>
          </p:nvPr>
        </p:nvSpPr>
        <p:spPr/>
        <p:txBody>
          <a:bodyPr/>
          <a:lstStyle/>
          <a:p>
            <a:fld id="{DF78E62C-A091-49C7-B4DF-2F8432CFE4E6}" type="slidenum">
              <a:rPr lang="en-GB" smtClean="0"/>
              <a:t>260</a:t>
            </a:fld>
            <a:endParaRPr lang="en-GB"/>
          </a:p>
        </p:txBody>
      </p:sp>
    </p:spTree>
    <p:extLst>
      <p:ext uri="{BB962C8B-B14F-4D97-AF65-F5344CB8AC3E}">
        <p14:creationId xmlns:p14="http://schemas.microsoft.com/office/powerpoint/2010/main" val="417527491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ED99B5-9968-AD40-8FB0-219BFE73E9E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E831A-7022-2745-9FAA-5B5E8FF98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364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Is Jesus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7:25</a:t>
            </a:r>
            <a:r>
              <a:rPr lang="en-US" dirty="0">
                <a:effectLst/>
                <a:latin typeface="Lucida Grande" panose="020B0600040502020204" pitchFamily="34" charset="0"/>
              </a:rPr>
              <a:t>    Some of the people who lived in Jerusalem started to ask each other, “Isn’t this the man they are trying to kill?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But here he is, speaking in public, and they say nothing to him. Could our leaders possibly believe that he is the Messiah?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But how could he be? For we know where this man comes from. When the Messiah comes, he will simply appear; no one will know where he comes from.” </a:t>
            </a:r>
          </a:p>
          <a:p>
            <a:r>
              <a:rPr lang="en-US" dirty="0">
                <a:effectLst/>
                <a:latin typeface="Lucida Grande" panose="020B0600040502020204" pitchFamily="34" charset="0"/>
              </a:rPr>
              <a:t>________</a:t>
            </a:r>
          </a:p>
          <a:p>
            <a:r>
              <a:rPr lang="en-US" sz="1200" kern="1200">
                <a:solidFill>
                  <a:schemeClr val="tx1"/>
                </a:solidFill>
                <a:effectLst/>
                <a:latin typeface="+mn-lt"/>
                <a:ea typeface="+mn-ea"/>
                <a:cs typeface="+mn-cs"/>
              </a:rPr>
              <a:t>"7:27. The crowds assumed that Jesus (this Man) was only a Galilean carpenter from the city of Nazareth. They also believed that the Messiah (the Christ) would be unknown until His public appearing. A reader of the Gospels recognizes the irony. Jesus is more than a Galilean; He is the Lo/goß who was virgin-born in Bethlehem. Yet He was relatively unknown until His manifestation (the Cross and the Resurrection)."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Edwin A. Blum, </a:t>
            </a:r>
            <a:r>
              <a:rPr lang="en-US" sz="1200" i="1" kern="1200">
                <a:solidFill>
                  <a:schemeClr val="tx1"/>
                </a:solidFill>
                <a:effectLst/>
                <a:latin typeface="+mn-lt"/>
                <a:ea typeface="+mn-ea"/>
                <a:cs typeface="+mn-cs"/>
              </a:rPr>
              <a:t>John</a:t>
            </a:r>
            <a:r>
              <a:rPr lang="en-US" sz="1200" kern="1200">
                <a:solidFill>
                  <a:schemeClr val="tx1"/>
                </a:solidFill>
                <a:effectLst/>
                <a:latin typeface="+mn-lt"/>
                <a:ea typeface="+mn-ea"/>
                <a:cs typeface="+mn-cs"/>
              </a:rPr>
              <a:t> *(The Bible Knowledge Commentary; eds. John F. Walvoord and Roy B. Zuck; Accordance electronic ed. 2 vols.; Wheaton: Victor Books, 1983), 2:300.</a:t>
            </a:r>
          </a:p>
        </p:txBody>
      </p:sp>
      <p:sp>
        <p:nvSpPr>
          <p:cNvPr id="4" name="Slide Number Placeholder 3"/>
          <p:cNvSpPr>
            <a:spLocks noGrp="1"/>
          </p:cNvSpPr>
          <p:nvPr>
            <p:ph type="sldNum" sz="quarter" idx="5"/>
          </p:nvPr>
        </p:nvSpPr>
        <p:spPr/>
        <p:txBody>
          <a:bodyPr/>
          <a:lstStyle/>
          <a:p>
            <a:fld id="{DF78E62C-A091-49C7-B4DF-2F8432CFE4E6}" type="slidenum">
              <a:rPr lang="en-GB" smtClean="0"/>
              <a:t>26</a:t>
            </a:fld>
            <a:endParaRPr lang="en-GB"/>
          </a:p>
        </p:txBody>
      </p:sp>
    </p:spTree>
    <p:extLst>
      <p:ext uri="{BB962C8B-B14F-4D97-AF65-F5344CB8AC3E}">
        <p14:creationId xmlns:p14="http://schemas.microsoft.com/office/powerpoint/2010/main" val="351707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cover this lesson in two sections—this week and next week.</a:t>
            </a:r>
          </a:p>
        </p:txBody>
      </p:sp>
      <p:sp>
        <p:nvSpPr>
          <p:cNvPr id="4" name="Slide Number Placeholder 3"/>
          <p:cNvSpPr>
            <a:spLocks noGrp="1"/>
          </p:cNvSpPr>
          <p:nvPr>
            <p:ph type="sldNum" sz="quarter" idx="5"/>
          </p:nvPr>
        </p:nvSpPr>
        <p:spPr/>
        <p:txBody>
          <a:bodyPr/>
          <a:lstStyle/>
          <a:p>
            <a:fld id="{DF78E62C-A091-49C7-B4DF-2F8432CFE4E6}" type="slidenum">
              <a:rPr lang="en-GB" smtClean="0"/>
              <a:t>2</a:t>
            </a:fld>
            <a:endParaRPr lang="en-GB"/>
          </a:p>
        </p:txBody>
      </p:sp>
    </p:spTree>
    <p:extLst>
      <p:ext uri="{BB962C8B-B14F-4D97-AF65-F5344CB8AC3E}">
        <p14:creationId xmlns:p14="http://schemas.microsoft.com/office/powerpoint/2010/main" val="119354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27</a:t>
            </a:fld>
            <a:endParaRPr lang="en-GB"/>
          </a:p>
        </p:txBody>
      </p:sp>
    </p:spTree>
    <p:extLst>
      <p:ext uri="{BB962C8B-B14F-4D97-AF65-F5344CB8AC3E}">
        <p14:creationId xmlns:p14="http://schemas.microsoft.com/office/powerpoint/2010/main" val="997277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 </a:t>
            </a:r>
          </a:p>
        </p:txBody>
      </p:sp>
      <p:sp>
        <p:nvSpPr>
          <p:cNvPr id="4" name="Slide Number Placeholder 3"/>
          <p:cNvSpPr>
            <a:spLocks noGrp="1"/>
          </p:cNvSpPr>
          <p:nvPr>
            <p:ph type="sldNum" sz="quarter" idx="5"/>
          </p:nvPr>
        </p:nvSpPr>
        <p:spPr/>
        <p:txBody>
          <a:bodyPr/>
          <a:lstStyle/>
          <a:p>
            <a:fld id="{DF78E62C-A091-49C7-B4DF-2F8432CFE4E6}" type="slidenum">
              <a:rPr lang="en-GB" smtClean="0"/>
              <a:t>28</a:t>
            </a:fld>
            <a:endParaRPr lang="en-GB"/>
          </a:p>
        </p:txBody>
      </p:sp>
    </p:spTree>
    <p:extLst>
      <p:ext uri="{BB962C8B-B14F-4D97-AF65-F5344CB8AC3E}">
        <p14:creationId xmlns:p14="http://schemas.microsoft.com/office/powerpoint/2010/main" val="1842394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7:14</a:t>
            </a:r>
            <a:r>
              <a:rPr lang="en-US" sz="1200" kern="1200">
                <a:solidFill>
                  <a:schemeClr val="tx1"/>
                </a:solidFill>
                <a:effectLst/>
                <a:latin typeface="+mn-lt"/>
                <a:ea typeface="+mn-ea"/>
                <a:cs typeface="+mn-cs"/>
              </a:rPr>
              <a:t>    Then, midway through the festival, Jesus went up to the Temple and began to teach.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people were surprised when they heard him. “How does he know so much when he hasn’t been trained?”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7:16</a:t>
            </a:r>
            <a:r>
              <a:rPr lang="en-US" sz="1200" kern="1200">
                <a:solidFill>
                  <a:schemeClr val="tx1"/>
                </a:solidFill>
                <a:effectLst/>
                <a:latin typeface="+mn-lt"/>
                <a:ea typeface="+mn-ea"/>
                <a:cs typeface="+mn-cs"/>
              </a:rPr>
              <a:t>    So Jesus told them, “My message is not my own; it comes from God who sent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Anyone who wants to do the will of God will know whether my teaching is from God or is merely my own.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Those who speak for themselves want glory only for themselves, but a person who seeks to honor the one who sent him speaks truth, not lies.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Moses gave you the law, but none of you obeys it! In fact, you are trying to kill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7:20</a:t>
            </a:r>
            <a:r>
              <a:rPr lang="en-US" sz="1200" kern="1200">
                <a:solidFill>
                  <a:schemeClr val="tx1"/>
                </a:solidFill>
                <a:effectLst/>
                <a:latin typeface="+mn-lt"/>
                <a:ea typeface="+mn-ea"/>
                <a:cs typeface="+mn-cs"/>
              </a:rPr>
              <a:t>    The crowd replied, “You’re demon possessed! Who’s trying to kill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7:21</a:t>
            </a:r>
            <a:r>
              <a:rPr lang="en-US" sz="1200" kern="1200">
                <a:solidFill>
                  <a:schemeClr val="tx1"/>
                </a:solidFill>
                <a:effectLst/>
                <a:latin typeface="+mn-lt"/>
                <a:ea typeface="+mn-ea"/>
                <a:cs typeface="+mn-cs"/>
              </a:rPr>
              <a:t>    Jesus replied, “I did one miracle on the Sabbath, and you were amazed.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you work on the Sabbath, too, when you obey Moses’ law of circumcision. (Actually, this tradition of circumcision began with the patriarchs, long before the law of Moses.)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For if the correct time for circumcising your son falls on the Sabbath, you go ahead and do it so as not to break the law of Moses. So why should you be angry with me for healing a man on the Sabbath?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Look beneath the surface so you can judge correctly.”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Is Jesus the Messiah?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7:25</a:t>
            </a:r>
            <a:r>
              <a:rPr lang="en-US" sz="1200" kern="1200">
                <a:solidFill>
                  <a:schemeClr val="tx1"/>
                </a:solidFill>
                <a:effectLst/>
                <a:latin typeface="+mn-lt"/>
                <a:ea typeface="+mn-ea"/>
                <a:cs typeface="+mn-cs"/>
              </a:rPr>
              <a:t>    Some of the people who lived in Jerusalem started to ask each other, “Isn’t this the man they are trying to kill?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But here he is, speaking in public, and they say nothing to him. Could our leaders possibly believe that he is the Messiah?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But how could he be? For we know where this man comes from. When the Messiah comes, he will simply appear; no one will know where he comes from.”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7:28</a:t>
            </a:r>
            <a:r>
              <a:rPr lang="en-US" sz="1200" kern="1200">
                <a:solidFill>
                  <a:schemeClr val="tx1"/>
                </a:solidFill>
                <a:effectLst/>
                <a:latin typeface="+mn-lt"/>
                <a:ea typeface="+mn-ea"/>
                <a:cs typeface="+mn-cs"/>
              </a:rPr>
              <a:t>    While Jesus was teaching in the Temple, he called out, “Yes, you know me, and you know where I come from. But I’m not here on my own. The one who sent me is true, and you don’t know him.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But I know him because I come from him, and he sent me to you.”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Then the leaders tried to arrest him; but no one laid a hand on him, because his time had not yet come.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7:31</a:t>
            </a:r>
            <a:r>
              <a:rPr lang="en-US" sz="1200" kern="1200">
                <a:solidFill>
                  <a:schemeClr val="tx1"/>
                </a:solidFill>
                <a:effectLst/>
                <a:latin typeface="+mn-lt"/>
                <a:ea typeface="+mn-ea"/>
                <a:cs typeface="+mn-cs"/>
              </a:rPr>
              <a:t>    Many among the crowds at the Temple believed in him. “After all,” they said, “would you expect the Messiah to do more miraculous signs than this man has done?”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7:32</a:t>
            </a:r>
            <a:r>
              <a:rPr lang="en-US" sz="1200" kern="1200">
                <a:solidFill>
                  <a:schemeClr val="tx1"/>
                </a:solidFill>
                <a:effectLst/>
                <a:latin typeface="+mn-lt"/>
                <a:ea typeface="+mn-ea"/>
                <a:cs typeface="+mn-cs"/>
              </a:rPr>
              <a:t>    When the Pharisees heard that the crowds were whispering such things, they and the leading priests sent Temple guards to arrest Jesus.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But Jesus told them, “I will be with you only a little longer. Then I will return to the one who sent me.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You will search for me but not find me. And you cannot go where I am going.”</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7:35</a:t>
            </a:r>
            <a:r>
              <a:rPr lang="en-US" sz="1200" kern="1200">
                <a:solidFill>
                  <a:schemeClr val="tx1"/>
                </a:solidFill>
                <a:effectLst/>
                <a:latin typeface="+mn-lt"/>
                <a:ea typeface="+mn-ea"/>
                <a:cs typeface="+mn-cs"/>
              </a:rPr>
              <a:t>    The Jewish leaders were puzzled by this statement. “Where is he planning to go?” they asked. “Is he thinking of leaving the country and going to the Jews in other lands? Maybe he will even teach the Greeks!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What does he mean when he says, ‘You will search for me but not find me,’ and ‘You cannot go where I am going’?” </a:t>
            </a:r>
          </a:p>
        </p:txBody>
      </p:sp>
      <p:sp>
        <p:nvSpPr>
          <p:cNvPr id="4" name="Slide Number Placeholder 3"/>
          <p:cNvSpPr>
            <a:spLocks noGrp="1"/>
          </p:cNvSpPr>
          <p:nvPr>
            <p:ph type="sldNum" sz="quarter" idx="5"/>
          </p:nvPr>
        </p:nvSpPr>
        <p:spPr/>
        <p:txBody>
          <a:bodyPr/>
          <a:lstStyle/>
          <a:p>
            <a:fld id="{DF78E62C-A091-49C7-B4DF-2F8432CFE4E6}" type="slidenum">
              <a:rPr lang="en-GB" smtClean="0"/>
              <a:t>29</a:t>
            </a:fld>
            <a:endParaRPr lang="en-GB"/>
          </a:p>
        </p:txBody>
      </p:sp>
    </p:spTree>
    <p:extLst>
      <p:ext uri="{BB962C8B-B14F-4D97-AF65-F5344CB8AC3E}">
        <p14:creationId xmlns:p14="http://schemas.microsoft.com/office/powerpoint/2010/main" val="4220076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do people blame for disbelieving in God?</a:t>
            </a:r>
          </a:p>
          <a:p>
            <a:endParaRPr lang="en-US"/>
          </a:p>
          <a:p>
            <a:r>
              <a:rPr lang="en-US"/>
              <a:t>Us!</a:t>
            </a:r>
          </a:p>
        </p:txBody>
      </p:sp>
      <p:sp>
        <p:nvSpPr>
          <p:cNvPr id="4" name="Slide Number Placeholder 3"/>
          <p:cNvSpPr>
            <a:spLocks noGrp="1"/>
          </p:cNvSpPr>
          <p:nvPr>
            <p:ph type="sldNum" sz="quarter" idx="5"/>
          </p:nvPr>
        </p:nvSpPr>
        <p:spPr/>
        <p:txBody>
          <a:bodyPr/>
          <a:lstStyle/>
          <a:p>
            <a:fld id="{DF78E62C-A091-49C7-B4DF-2F8432CFE4E6}" type="slidenum">
              <a:rPr lang="en-GB" smtClean="0"/>
              <a:t>31</a:t>
            </a:fld>
            <a:endParaRPr lang="en-GB"/>
          </a:p>
        </p:txBody>
      </p:sp>
    </p:spTree>
    <p:extLst>
      <p:ext uri="{BB962C8B-B14F-4D97-AF65-F5344CB8AC3E}">
        <p14:creationId xmlns:p14="http://schemas.microsoft.com/office/powerpoint/2010/main" val="1932853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7:14</a:t>
            </a:r>
            <a:r>
              <a:rPr lang="en-US" sz="1200" kern="1200">
                <a:solidFill>
                  <a:schemeClr val="tx1"/>
                </a:solidFill>
                <a:effectLst/>
                <a:latin typeface="+mn-lt"/>
                <a:ea typeface="+mn-ea"/>
                <a:cs typeface="+mn-cs"/>
              </a:rPr>
              <a:t>    Then, midway through the festival, Jesus went up to the Temple and began to teach.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people were surprised when they heard him. “How does he know so much when he hasn’t been trained?”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7:16</a:t>
            </a:r>
            <a:r>
              <a:rPr lang="en-US" sz="1200" kern="1200">
                <a:solidFill>
                  <a:schemeClr val="tx1"/>
                </a:solidFill>
                <a:effectLst/>
                <a:latin typeface="+mn-lt"/>
                <a:ea typeface="+mn-ea"/>
                <a:cs typeface="+mn-cs"/>
              </a:rPr>
              <a:t>    So Jesus told them, “My message is not my own; it comes from God who sent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Anyone who wants to do the will of God will know whether my teaching is from God or is merely my own.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Those who speak for themselves want glory only for themselves, but a person who seeks to honor the one who sent him speaks truth, not lies.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Moses gave you the law, but none of you obeys it! In fact, you are trying to kill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7:20</a:t>
            </a:r>
            <a:r>
              <a:rPr lang="en-US" sz="1200" kern="1200">
                <a:solidFill>
                  <a:schemeClr val="tx1"/>
                </a:solidFill>
                <a:effectLst/>
                <a:latin typeface="+mn-lt"/>
                <a:ea typeface="+mn-ea"/>
                <a:cs typeface="+mn-cs"/>
              </a:rPr>
              <a:t>    The crowd replied, “You’re demon possessed! Who’s trying to kill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7:21</a:t>
            </a:r>
            <a:r>
              <a:rPr lang="en-US" sz="1200" kern="1200">
                <a:solidFill>
                  <a:schemeClr val="tx1"/>
                </a:solidFill>
                <a:effectLst/>
                <a:latin typeface="+mn-lt"/>
                <a:ea typeface="+mn-ea"/>
                <a:cs typeface="+mn-cs"/>
              </a:rPr>
              <a:t>    Jesus replied, “I did one miracle on the Sabbath, and you were amazed.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you work on the Sabbath, too, when you obey Moses’ law of circumcision. (Actually, this tradition of circumcision began with the patriarchs, long before the law of Moses.)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For if the correct time for circumcising your son falls on the Sabbath, you go ahead and do it so as not to break the law of Moses. So why should you be angry with me for healing a man on the Sabbath?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Look beneath the surface so you can judge correctly.”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Is Jesus the Messiah?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7:25</a:t>
            </a:r>
            <a:r>
              <a:rPr lang="en-US" sz="1200" kern="1200">
                <a:solidFill>
                  <a:schemeClr val="tx1"/>
                </a:solidFill>
                <a:effectLst/>
                <a:latin typeface="+mn-lt"/>
                <a:ea typeface="+mn-ea"/>
                <a:cs typeface="+mn-cs"/>
              </a:rPr>
              <a:t>    Some of the people who lived in Jerusalem started to ask each other, “Isn’t this the man they are trying to kill?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But here he is, speaking in public, and they say nothing to him. Could our leaders possibly believe that he is the Messiah?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But how could he be? For we know where this man comes from. When the Messiah comes, he will simply appear; no one will know where he comes from.”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7:28</a:t>
            </a:r>
            <a:r>
              <a:rPr lang="en-US" sz="1200" kern="1200">
                <a:solidFill>
                  <a:schemeClr val="tx1"/>
                </a:solidFill>
                <a:effectLst/>
                <a:latin typeface="+mn-lt"/>
                <a:ea typeface="+mn-ea"/>
                <a:cs typeface="+mn-cs"/>
              </a:rPr>
              <a:t>    While Jesus was teaching in the Temple, he called out, “Yes, you know me, and you know where I come from. But I’m not here on my own. The one who sent me is true, and you don’t know him.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But I know him because I come from him, and he sent me to you.”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Then the leaders tried to arrest him; but no one laid a hand on him, because his time had not yet come.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7:31</a:t>
            </a:r>
            <a:r>
              <a:rPr lang="en-US" sz="1200" kern="1200">
                <a:solidFill>
                  <a:schemeClr val="tx1"/>
                </a:solidFill>
                <a:effectLst/>
                <a:latin typeface="+mn-lt"/>
                <a:ea typeface="+mn-ea"/>
                <a:cs typeface="+mn-cs"/>
              </a:rPr>
              <a:t>    Many among the crowds at the Temple believed in him. “After all,” they said, “would you expect the Messiah to do more miraculous signs than this man has done?”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7:32</a:t>
            </a:r>
            <a:r>
              <a:rPr lang="en-US" sz="1200" kern="1200">
                <a:solidFill>
                  <a:schemeClr val="tx1"/>
                </a:solidFill>
                <a:effectLst/>
                <a:latin typeface="+mn-lt"/>
                <a:ea typeface="+mn-ea"/>
                <a:cs typeface="+mn-cs"/>
              </a:rPr>
              <a:t>    When the Pharisees heard that the crowds were whispering such things, they and the leading priests sent Temple guards to arrest Jesus.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But Jesus told them, “I will be with you only a little longer. Then I will return to the one who sent me.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You will search for me but not find me. And you cannot go where I am going.”</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7:35</a:t>
            </a:r>
            <a:r>
              <a:rPr lang="en-US" sz="1200" kern="1200">
                <a:solidFill>
                  <a:schemeClr val="tx1"/>
                </a:solidFill>
                <a:effectLst/>
                <a:latin typeface="+mn-lt"/>
                <a:ea typeface="+mn-ea"/>
                <a:cs typeface="+mn-cs"/>
              </a:rPr>
              <a:t>    The Jewish leaders were puzzled by this statement. “Where is he planning to go?” they asked. “Is he thinking of leaving the country and going to the Jews in other lands? Maybe he will even teach the Greeks!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What does he mean when he says, ‘You will search for me but not find me,’ and ‘You cannot go where I am going’?” </a:t>
            </a:r>
          </a:p>
        </p:txBody>
      </p:sp>
      <p:sp>
        <p:nvSpPr>
          <p:cNvPr id="4" name="Slide Number Placeholder 3"/>
          <p:cNvSpPr>
            <a:spLocks noGrp="1"/>
          </p:cNvSpPr>
          <p:nvPr>
            <p:ph type="sldNum" sz="quarter" idx="5"/>
          </p:nvPr>
        </p:nvSpPr>
        <p:spPr/>
        <p:txBody>
          <a:bodyPr/>
          <a:lstStyle/>
          <a:p>
            <a:fld id="{DF78E62C-A091-49C7-B4DF-2F8432CFE4E6}" type="slidenum">
              <a:rPr lang="en-GB" smtClean="0"/>
              <a:t>33</a:t>
            </a:fld>
            <a:endParaRPr lang="en-GB"/>
          </a:p>
        </p:txBody>
      </p:sp>
    </p:spTree>
    <p:extLst>
      <p:ext uri="{BB962C8B-B14F-4D97-AF65-F5344CB8AC3E}">
        <p14:creationId xmlns:p14="http://schemas.microsoft.com/office/powerpoint/2010/main" val="2100435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p>
          <a:p>
            <a:endParaRPr lang="en-US">
              <a:effectLst/>
              <a:latin typeface="Lucida Grande" panose="020B0600040502020204" pitchFamily="34" charset="0"/>
            </a:endParaRPr>
          </a:p>
          <a:p>
            <a:r>
              <a:rPr lang="en-US">
                <a:effectLst/>
                <a:latin typeface="Lucida Grande" panose="020B0600040502020204" pitchFamily="34" charset="0"/>
              </a:rPr>
              <a:t>Division and Unbelief</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p:txBody>
      </p:sp>
      <p:sp>
        <p:nvSpPr>
          <p:cNvPr id="4" name="Slide Number Placeholder 3"/>
          <p:cNvSpPr>
            <a:spLocks noGrp="1"/>
          </p:cNvSpPr>
          <p:nvPr>
            <p:ph type="sldNum" sz="quarter" idx="5"/>
          </p:nvPr>
        </p:nvSpPr>
        <p:spPr/>
        <p:txBody>
          <a:bodyPr/>
          <a:lstStyle/>
          <a:p>
            <a:fld id="{DF78E62C-A091-49C7-B4DF-2F8432CFE4E6}" type="slidenum">
              <a:rPr lang="en-GB" smtClean="0"/>
              <a:t>34</a:t>
            </a:fld>
            <a:endParaRPr lang="en-GB"/>
          </a:p>
        </p:txBody>
      </p:sp>
    </p:spTree>
    <p:extLst>
      <p:ext uri="{BB962C8B-B14F-4D97-AF65-F5344CB8AC3E}">
        <p14:creationId xmlns:p14="http://schemas.microsoft.com/office/powerpoint/2010/main" val="521541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Promises Living Water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7:37</a:t>
            </a:r>
            <a:r>
              <a:rPr lang="en-US" sz="1200" kern="1200">
                <a:solidFill>
                  <a:schemeClr val="tx1"/>
                </a:solidFill>
                <a:effectLst/>
                <a:latin typeface="+mn-lt"/>
                <a:ea typeface="+mn-ea"/>
                <a:cs typeface="+mn-cs"/>
              </a:rPr>
              <a:t>    On the last day, the climax of the festival, Jesus stood and shouted to the crowds, “Anyone who is thirsty may come to me!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Anyone who believes in me may come and drink! For the Scriptures declare, ‘Rivers of living water will flow from his heart.’”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(When he said “living water,” he was speaking of the Spirit, who would be given to everyone believing in him. But the Spirit had not yet been given, because Jesus had not yet entered into his glory.)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Division and Unbelief</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7:40</a:t>
            </a:r>
            <a:r>
              <a:rPr lang="en-US" sz="1200" kern="1200">
                <a:solidFill>
                  <a:schemeClr val="tx1"/>
                </a:solidFill>
                <a:effectLst/>
                <a:latin typeface="+mn-lt"/>
                <a:ea typeface="+mn-ea"/>
                <a:cs typeface="+mn-cs"/>
              </a:rPr>
              <a:t>    When the crowds heard him say this, some of them declared, “Surely this man is the Prophet we’ve been expecting.”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Others said, “He is the Messiah.” Still others said, “But he can’t be! Will the Messiah come from Galilee?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For the Scriptures clearly state that the Messiah will be born of the royal line of David, in Bethlehem, the village where King David was born.” </a:t>
            </a:r>
            <a:r>
              <a:rPr lang="en-US" sz="1200" b="1" kern="1200" baseline="30000">
                <a:solidFill>
                  <a:schemeClr val="tx1"/>
                </a:solidFill>
                <a:effectLst/>
                <a:latin typeface="+mn-lt"/>
                <a:ea typeface="+mn-ea"/>
                <a:cs typeface="+mn-cs"/>
              </a:rPr>
              <a:t>43</a:t>
            </a:r>
            <a:r>
              <a:rPr lang="en-US" sz="1200" kern="1200">
                <a:solidFill>
                  <a:schemeClr val="tx1"/>
                </a:solidFill>
                <a:effectLst/>
                <a:latin typeface="+mn-lt"/>
                <a:ea typeface="+mn-ea"/>
                <a:cs typeface="+mn-cs"/>
              </a:rPr>
              <a:t> So the crowd was divided about him.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Some even wanted him arrested, but no one laid a hand on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7:45</a:t>
            </a:r>
            <a:r>
              <a:rPr lang="en-US" sz="1200" kern="1200">
                <a:solidFill>
                  <a:schemeClr val="tx1"/>
                </a:solidFill>
                <a:effectLst/>
                <a:latin typeface="+mn-lt"/>
                <a:ea typeface="+mn-ea"/>
                <a:cs typeface="+mn-cs"/>
              </a:rPr>
              <a:t>    When the Temple guards returned without having arrested Jesus, the leading priests and Pharisees demanded, “Why didn’t you bring him in?”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7:46</a:t>
            </a:r>
            <a:r>
              <a:rPr lang="en-US" sz="1200" kern="1200">
                <a:solidFill>
                  <a:schemeClr val="tx1"/>
                </a:solidFill>
                <a:effectLst/>
                <a:latin typeface="+mn-lt"/>
                <a:ea typeface="+mn-ea"/>
                <a:cs typeface="+mn-cs"/>
              </a:rPr>
              <a:t>    “We have never heard anyone speak like this!” the guards responded.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7:47</a:t>
            </a:r>
            <a:r>
              <a:rPr lang="en-US" sz="1200" kern="1200">
                <a:solidFill>
                  <a:schemeClr val="tx1"/>
                </a:solidFill>
                <a:effectLst/>
                <a:latin typeface="+mn-lt"/>
                <a:ea typeface="+mn-ea"/>
                <a:cs typeface="+mn-cs"/>
              </a:rPr>
              <a:t>    “Have you been led astray, too?” the Pharisees mocked.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“Is there a single one of us rulers or Pharisees who believes in him? </a:t>
            </a:r>
            <a:r>
              <a:rPr lang="en-US" sz="1200" b="1" kern="1200" baseline="30000">
                <a:solidFill>
                  <a:schemeClr val="tx1"/>
                </a:solidFill>
                <a:effectLst/>
                <a:latin typeface="+mn-lt"/>
                <a:ea typeface="+mn-ea"/>
                <a:cs typeface="+mn-cs"/>
              </a:rPr>
              <a:t>49</a:t>
            </a:r>
            <a:r>
              <a:rPr lang="en-US" sz="1200" kern="1200">
                <a:solidFill>
                  <a:schemeClr val="tx1"/>
                </a:solidFill>
                <a:effectLst/>
                <a:latin typeface="+mn-lt"/>
                <a:ea typeface="+mn-ea"/>
                <a:cs typeface="+mn-cs"/>
              </a:rPr>
              <a:t> This foolish crowd follows him, but they are ignorant of the law. God’s curse is on them!”</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7:50</a:t>
            </a:r>
            <a:r>
              <a:rPr lang="en-US" sz="1200" kern="1200">
                <a:solidFill>
                  <a:schemeClr val="tx1"/>
                </a:solidFill>
                <a:effectLst/>
                <a:latin typeface="+mn-lt"/>
                <a:ea typeface="+mn-ea"/>
                <a:cs typeface="+mn-cs"/>
              </a:rPr>
              <a:t>    Then Nicodemus, the leader who had met with Jesus earlier, spoke up. </a:t>
            </a:r>
            <a:r>
              <a:rPr lang="en-US" sz="1200" b="1" kern="1200" baseline="30000">
                <a:solidFill>
                  <a:schemeClr val="tx1"/>
                </a:solidFill>
                <a:effectLst/>
                <a:latin typeface="+mn-lt"/>
                <a:ea typeface="+mn-ea"/>
                <a:cs typeface="+mn-cs"/>
              </a:rPr>
              <a:t>51</a:t>
            </a:r>
            <a:r>
              <a:rPr lang="en-US" sz="1200" kern="1200">
                <a:solidFill>
                  <a:schemeClr val="tx1"/>
                </a:solidFill>
                <a:effectLst/>
                <a:latin typeface="+mn-lt"/>
                <a:ea typeface="+mn-ea"/>
                <a:cs typeface="+mn-cs"/>
              </a:rPr>
              <a:t> “Is it legal to convict a man before he is given a hearing?” he asked.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7:52</a:t>
            </a:r>
            <a:r>
              <a:rPr lang="en-US" sz="1200" kern="1200">
                <a:solidFill>
                  <a:schemeClr val="tx1"/>
                </a:solidFill>
                <a:effectLst/>
                <a:latin typeface="+mn-lt"/>
                <a:ea typeface="+mn-ea"/>
                <a:cs typeface="+mn-cs"/>
              </a:rPr>
              <a:t>    They replied, “Are you from Galilee, too? Search the Scriptures and see for yourself—no prophet ever comes from Galilee!”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35</a:t>
            </a:fld>
            <a:endParaRPr lang="en-GB"/>
          </a:p>
        </p:txBody>
      </p:sp>
    </p:spTree>
    <p:extLst>
      <p:ext uri="{BB962C8B-B14F-4D97-AF65-F5344CB8AC3E}">
        <p14:creationId xmlns:p14="http://schemas.microsoft.com/office/powerpoint/2010/main" val="3923745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800" dirty="0">
                <a:effectLst/>
                <a:latin typeface="Times New Roman" panose="02020603050405020304" pitchFamily="18" charset="0"/>
                <a:ea typeface="Times New Roman" panose="02020603050405020304" pitchFamily="18" charset="0"/>
              </a:rPr>
              <a:t>On the last day of the feast, Jesus offered people the Spirit by believing in Him (7:37-39).  The feast always ended with a procession of people who walked down the hill to the Gihon Spring, where the priest filled up a gold pitcher of water, then made their way back up to the temple at the top.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z="1200" dirty="0">
                <a:effectLst/>
                <a:latin typeface="Times New Roman" panose="02020603050405020304" pitchFamily="18" charset="0"/>
                <a:ea typeface="Times New Roman" panose="02020603050405020304" pitchFamily="18" charset="0"/>
              </a:rPr>
              <a:t>The priest poured out the water as a remembrance of saying thanks to God for bringing water from a rock and giving the people water for 40 years in the desert.  </a:t>
            </a:r>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ffectLst/>
                <a:ea typeface="ＭＳ Ｐゴシック" panose="020B0600070205080204" pitchFamily="34" charset="-128"/>
              </a:rPr>
              <a:t>"</a:t>
            </a:r>
            <a:r>
              <a:rPr lang="en-US" altLang="en-US" dirty="0">
                <a:ea typeface="ＭＳ Ｐゴシック" panose="020B0600070205080204" pitchFamily="34" charset="-128"/>
              </a:rPr>
              <a:t>When Jesus added, </a:t>
            </a:r>
            <a:r>
              <a:rPr lang="en-US" altLang="en-US" b="1" dirty="0">
                <a:ea typeface="ＭＳ Ｐゴシック" panose="020B0600070205080204" pitchFamily="34" charset="-128"/>
              </a:rPr>
              <a:t>As the Scripture has said, He did not identify the Old Testament passage(s) He had in mind. But He may have thought of Psalm 78:15-16 and Zechariah 14:8 (cf. Ezek. 47:1-11; Rev. 22:1-2)."</a:t>
            </a:r>
            <a:endParaRPr lang="en-US" altLang="en-US" b="0" dirty="0">
              <a:ea typeface="ＭＳ Ｐゴシック" panose="020B0600070205080204" pitchFamily="34" charset="-128"/>
            </a:endParaRPr>
          </a:p>
          <a:p>
            <a:endParaRPr lang="en-US" altLang="en-US" b="0" dirty="0">
              <a:ea typeface="ＭＳ Ｐゴシック" panose="020B0600070205080204" pitchFamily="34" charset="-128"/>
            </a:endParaRPr>
          </a:p>
          <a:p>
            <a:r>
              <a:rPr lang="en-US" b="1">
                <a:solidFill>
                  <a:srgbClr val="006699"/>
                </a:solidFill>
                <a:effectLst/>
                <a:latin typeface="Helvetica Neue" panose="02000503000000020004" pitchFamily="2" charset="0"/>
              </a:rPr>
              <a:t>Psa. 78:15</a:t>
            </a:r>
            <a:r>
              <a:rPr lang="en-US">
                <a:effectLst/>
                <a:latin typeface="Lucida Grande" panose="020B0600040502020204" pitchFamily="34" charset="0"/>
              </a:rPr>
              <a:t>  He split open the rocks in the wilderness to give them water, as from a gushing spring.</a:t>
            </a:r>
          </a:p>
          <a:p>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He made streams pour from the rock,</a:t>
            </a:r>
          </a:p>
          <a:p>
            <a:r>
              <a:rPr lang="en-US">
                <a:effectLst/>
                <a:latin typeface="Lucida Grande" panose="020B0600040502020204" pitchFamily="34" charset="0"/>
              </a:rPr>
              <a:t>making the waters flow down like a river!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Zech. 14:8</a:t>
            </a:r>
            <a:r>
              <a:rPr lang="en-US">
                <a:effectLst/>
                <a:latin typeface="Lucida Grande" panose="020B0600040502020204" pitchFamily="34" charset="0"/>
              </a:rPr>
              <a:t>    On that day life-giving waters will flow out from Jerusalem, half toward the Dead Sea and half toward the Mediterranean, flowing continuously in both summer and winter.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47:1</a:t>
            </a:r>
            <a:r>
              <a:rPr lang="en-US">
                <a:effectLst/>
                <a:latin typeface="Lucida Grande" panose="020B0600040502020204" pitchFamily="34" charset="0"/>
              </a:rPr>
              <a:t>    In my vision, the man brought me back to the entrance of the Temple. There I saw a stream flowing east from beneath the door of the Temple and passing to the right of the altar on its south side.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 man brought me outside the wall through the north gateway and led me around to the eastern entrance. There I could see the water flowing out through the south side of the east gateway.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47:3</a:t>
            </a:r>
            <a:r>
              <a:rPr lang="en-US">
                <a:effectLst/>
                <a:latin typeface="Lucida Grande" panose="020B0600040502020204" pitchFamily="34" charset="0"/>
              </a:rPr>
              <a:t>    Measuring as he went, he took me along the stream for 1,750 feet</a:t>
            </a:r>
            <a:r>
              <a:rPr lang="en-US" baseline="30000">
                <a:effectLst/>
                <a:latin typeface="Lucida Grande" panose="020B0600040502020204" pitchFamily="34" charset="0"/>
              </a:rPr>
              <a:t>a</a:t>
            </a:r>
            <a:r>
              <a:rPr lang="en-US">
                <a:effectLst/>
                <a:latin typeface="Lucida Grande" panose="020B0600040502020204" pitchFamily="34" charset="0"/>
              </a:rPr>
              <a:t> and then led me across. The water was up to my ankles.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He measured off another 1,750 feet and led me across again. This time the water was up to my knees. After another 1,750 feet, it was up to my waist.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Then he measured another 1,750 feet, and the river was too deep to walk across. It was deep enough to swim in, but too deep to walk through.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47:6</a:t>
            </a:r>
            <a:r>
              <a:rPr lang="en-US">
                <a:effectLst/>
                <a:latin typeface="Lucida Grande" panose="020B0600040502020204" pitchFamily="34" charset="0"/>
              </a:rPr>
              <a:t>    He asked me, “Have you been watching, son of man?” Then he led me back along the riverbank.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When I returned, I was surprised by the sight of many trees growing on both sides of the river.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said to me, “This river flows east through the desert into the valley of the Dead Sea.</a:t>
            </a:r>
            <a:r>
              <a:rPr lang="en-US" baseline="30000">
                <a:effectLst/>
                <a:latin typeface="Lucida Grande" panose="020B0600040502020204" pitchFamily="34" charset="0"/>
              </a:rPr>
              <a:t>a</a:t>
            </a:r>
            <a:r>
              <a:rPr lang="en-US">
                <a:effectLst/>
                <a:latin typeface="Lucida Grande" panose="020B0600040502020204" pitchFamily="34" charset="0"/>
              </a:rPr>
              <a:t> The waters of this stream will make the salty waters of the Dead Sea fresh and pure.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There will be swarms of living things wherever the water of this river flows.</a:t>
            </a:r>
            <a:r>
              <a:rPr lang="en-US" baseline="30000">
                <a:effectLst/>
                <a:latin typeface="Lucida Grande" panose="020B0600040502020204" pitchFamily="34" charset="0"/>
              </a:rPr>
              <a:t>a</a:t>
            </a:r>
            <a:r>
              <a:rPr lang="en-US">
                <a:effectLst/>
                <a:latin typeface="Lucida Grande" panose="020B0600040502020204" pitchFamily="34" charset="0"/>
              </a:rPr>
              <a:t> Fish will abound in the Dead Sea, for its waters will become fresh. Life will flourish wherever this water flows.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Fishermen will stand along the shores of the Dead Sea. All the way from En-gedi to En-eglaim, the shores will be covered with nets drying in the sun. Fish of every kind will fill the Dead Sea, just as they fill the Mediterranean.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But the marshes and swamps will not be purified; they will still be salty.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Rev. 22:1</a:t>
            </a:r>
            <a:r>
              <a:rPr lang="en-US">
                <a:effectLst/>
                <a:latin typeface="Lucida Grande" panose="020B0600040502020204" pitchFamily="34" charset="0"/>
              </a:rPr>
              <a:t>    Then the angel showed me a river with the water of life, clear as crystal, flowing from the throne of God and of the Lamb.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It flowed down the center of the main street. On each side of the river grew a tree of life, bearing twelve crops of fruit,</a:t>
            </a:r>
            <a:r>
              <a:rPr lang="en-US" baseline="30000">
                <a:effectLst/>
                <a:latin typeface="Lucida Grande" panose="020B0600040502020204" pitchFamily="34" charset="0"/>
              </a:rPr>
              <a:t>a</a:t>
            </a:r>
            <a:r>
              <a:rPr lang="en-US">
                <a:effectLst/>
                <a:latin typeface="Lucida Grande" panose="020B0600040502020204" pitchFamily="34" charset="0"/>
              </a:rPr>
              <a:t> with a fresh crop each month. The leaves were used for medicine to heal the nations. </a:t>
            </a:r>
          </a:p>
          <a:p>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John F. Walvoord, Roy B. Zuck, and Dallas Theological Seminary, </a:t>
            </a:r>
            <a:r>
              <a:rPr lang="en-US" altLang="en-US" i="1" dirty="0">
                <a:ea typeface="ＭＳ Ｐゴシック" panose="020B0600070205080204" pitchFamily="34" charset="-128"/>
              </a:rPr>
              <a:t>The Bible Knowledge Commentary: An Exposition of the Scriptures</a:t>
            </a:r>
            <a:r>
              <a:rPr lang="en-US" altLang="en-US" dirty="0">
                <a:ea typeface="ＭＳ Ｐゴシック" panose="020B0600070205080204" pitchFamily="34" charset="-128"/>
              </a:rPr>
              <a:t>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fld id="{DF78E62C-A091-49C7-B4DF-2F8432CFE4E6}" type="slidenum">
              <a:rPr lang="en-GB" smtClean="0"/>
              <a:t>3</a:t>
            </a:fld>
            <a:endParaRPr lang="en-GB"/>
          </a:p>
        </p:txBody>
      </p:sp>
    </p:spTree>
    <p:extLst>
      <p:ext uri="{BB962C8B-B14F-4D97-AF65-F5344CB8AC3E}">
        <p14:creationId xmlns:p14="http://schemas.microsoft.com/office/powerpoint/2010/main" val="3255358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Toyota’s Secret Weapon: A Car That Drinks Water</a:t>
            </a:r>
          </a:p>
          <a:p>
            <a:r>
              <a:rPr lang="en-US"/>
              <a:t>https://www.youtube.com/watch?v=twexksm_yRA</a:t>
            </a:r>
          </a:p>
          <a:p>
            <a:r>
              <a:rPr lang="en-US"/>
              <a:t>Accessed 17 October 2025</a:t>
            </a:r>
          </a:p>
          <a:p>
            <a:endParaRPr lang="en-US"/>
          </a:p>
          <a:p>
            <a:r>
              <a:rPr lang="en-US"/>
              <a:t>50,355 views Jul 21, 2025 </a:t>
            </a:r>
          </a:p>
          <a:p>
            <a:r>
              <a:rPr lang="en-US" sz="1200" kern="1200">
                <a:solidFill>
                  <a:schemeClr val="tx1"/>
                </a:solidFill>
                <a:effectLst/>
                <a:latin typeface="+mn-lt"/>
                <a:ea typeface="+mn-ea"/>
                <a:cs typeface="+mn-cs"/>
              </a:rPr>
              <a:t>Toyota is reportedly developing a groundbreaking water-powered engine that could redefine the future of clean transportation. Unlike electric vehicles that rely on lithium batteries or hydrogen cars requiring high-pressure tanks, this engine uses real-time electrolysis to convert water into hydrogen on demand. It’s compact, eco-friendly, and astonishingly simple—requiring only distilled water to run. With near-zero emissions and no dependency on rare earth metals, this innovation could offer a more accessible and sustainable alternative to EVs. In this video, we explore how Toyota’s new engine works, why it matters, and whether it could truly disrupt the global automotive landscape. Let’s dive in.</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See also the video about Stanley Meyer, a Christian man who invested a water-powered car but died a mysterious death in 1998. He apprarently was poisoned after 200,000 patents! His car was also stolen from his garage soon after and never seen again.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What Happened To The Man Who Invented The Water Powered Car?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But Apparently Not Everyone Was A Big Fan Of It So What Actually Happened To Him?</a:t>
            </a:r>
            <a:endParaRPr lang="en-US" b="1">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t>63,415 views Premiered Sep 9, 2023 </a:t>
            </a:r>
            <a:r>
              <a:rPr lang="en-US" sz="1200" kern="1200">
                <a:solidFill>
                  <a:schemeClr val="tx1"/>
                </a:solidFill>
                <a:effectLst/>
                <a:latin typeface="+mn-lt"/>
                <a:ea typeface="+mn-ea"/>
                <a:cs typeface="+mn-cs"/>
                <a:hlinkClick r:id="rId3"/>
              </a:rPr>
              <a:t>✪</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https://www.youtube.com/watch?v=egM2y8-kHd0</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r>
              <a:rPr lang="en-US"/>
              <a:t>0:03 </a:t>
            </a:r>
          </a:p>
          <a:p>
            <a:r>
              <a:rPr lang="en-US"/>
              <a:t>not need to run on oil-based fuels or </a:t>
            </a:r>
          </a:p>
          <a:p>
            <a:r>
              <a:rPr lang="en-US"/>
              <a:t>0:06 </a:t>
            </a:r>
          </a:p>
          <a:p>
            <a:r>
              <a:rPr lang="en-US"/>
              <a:t>that you've been told a lie this whole </a:t>
            </a:r>
          </a:p>
          <a:p>
            <a:r>
              <a:rPr lang="en-US"/>
              <a:t>0:09 </a:t>
            </a:r>
          </a:p>
          <a:p>
            <a:r>
              <a:rPr lang="en-US"/>
              <a:t>time </a:t>
            </a:r>
          </a:p>
          <a:p>
            <a:r>
              <a:rPr lang="en-US"/>
              <a:t>0:10 </a:t>
            </a:r>
          </a:p>
          <a:p>
            <a:r>
              <a:rPr lang="en-US"/>
              <a:t>what if it was a big cover-up because </a:t>
            </a:r>
          </a:p>
          <a:p>
            <a:r>
              <a:rPr lang="en-US"/>
              <a:t>0:12 </a:t>
            </a:r>
          </a:p>
          <a:p>
            <a:r>
              <a:rPr lang="en-US"/>
              <a:t>the people in power wanted you to keep </a:t>
            </a:r>
          </a:p>
          <a:p>
            <a:r>
              <a:rPr lang="en-US"/>
              <a:t>0:15 </a:t>
            </a:r>
          </a:p>
          <a:p>
            <a:r>
              <a:rPr lang="en-US"/>
              <a:t>buying Fuel and what if watered power </a:t>
            </a:r>
          </a:p>
          <a:p>
            <a:r>
              <a:rPr lang="en-US"/>
              <a:t>0:18 </a:t>
            </a:r>
          </a:p>
          <a:p>
            <a:r>
              <a:rPr lang="en-US"/>
              <a:t>cars already exist just that the people </a:t>
            </a:r>
          </a:p>
          <a:p>
            <a:r>
              <a:rPr lang="en-US"/>
              <a:t>0:22 </a:t>
            </a:r>
          </a:p>
          <a:p>
            <a:r>
              <a:rPr lang="en-US"/>
              <a:t>in power wanted to keep you in the dark </a:t>
            </a:r>
          </a:p>
          <a:p>
            <a:r>
              <a:rPr lang="en-US"/>
              <a:t>0:24 </a:t>
            </a:r>
          </a:p>
          <a:p>
            <a:r>
              <a:rPr lang="en-US"/>
              <a:t>about it for their own agenda </a:t>
            </a:r>
          </a:p>
          <a:p>
            <a:r>
              <a:rPr lang="en-US"/>
              <a:t>0:27 </a:t>
            </a:r>
          </a:p>
          <a:p>
            <a:r>
              <a:rPr lang="en-US"/>
              <a:t>well today we'll be taking a look at the </a:t>
            </a:r>
          </a:p>
          <a:p>
            <a:r>
              <a:rPr lang="en-US"/>
              <a:t>0:30 </a:t>
            </a:r>
          </a:p>
          <a:p>
            <a:r>
              <a:rPr lang="en-US"/>
              <a:t>mysterious circumstances surrounding the </a:t>
            </a:r>
          </a:p>
          <a:p>
            <a:r>
              <a:rPr lang="en-US"/>
              <a:t>0:33 </a:t>
            </a:r>
          </a:p>
          <a:p>
            <a:r>
              <a:rPr lang="en-US"/>
              <a:t>death of a man who claimed to have </a:t>
            </a:r>
          </a:p>
          <a:p>
            <a:r>
              <a:rPr lang="en-US"/>
              <a:t>0:35 </a:t>
            </a:r>
          </a:p>
          <a:p>
            <a:r>
              <a:rPr lang="en-US"/>
              <a:t>invented the water powered car </a:t>
            </a:r>
          </a:p>
          <a:p>
            <a:r>
              <a:rPr lang="en-US"/>
              <a:t>0:37 </a:t>
            </a:r>
          </a:p>
          <a:p>
            <a:r>
              <a:rPr lang="en-US"/>
              <a:t>[Music] </a:t>
            </a:r>
          </a:p>
          <a:p>
            <a:r>
              <a:rPr lang="en-US"/>
              <a:t>0:56 </a:t>
            </a:r>
          </a:p>
          <a:p>
            <a:r>
              <a:rPr lang="en-US"/>
              <a:t>rumors have always been floating around </a:t>
            </a:r>
          </a:p>
          <a:p>
            <a:r>
              <a:rPr lang="en-US"/>
              <a:t>0:59 </a:t>
            </a:r>
          </a:p>
          <a:p>
            <a:r>
              <a:rPr lang="en-US"/>
              <a:t>that there is a single Elite group of </a:t>
            </a:r>
          </a:p>
          <a:p>
            <a:r>
              <a:rPr lang="en-US"/>
              <a:t>1:01 </a:t>
            </a:r>
          </a:p>
          <a:p>
            <a:r>
              <a:rPr lang="en-US"/>
              <a:t>people in charge of the whole world </a:t>
            </a:r>
          </a:p>
          <a:p>
            <a:r>
              <a:rPr lang="en-US"/>
              <a:t>1:04 </a:t>
            </a:r>
          </a:p>
          <a:p>
            <a:r>
              <a:rPr lang="en-US"/>
              <a:t>controlling everything from the food you </a:t>
            </a:r>
          </a:p>
          <a:p>
            <a:r>
              <a:rPr lang="en-US"/>
              <a:t>1:07 </a:t>
            </a:r>
          </a:p>
          <a:p>
            <a:r>
              <a:rPr lang="en-US"/>
              <a:t>consume to the things you watch but </a:t>
            </a:r>
          </a:p>
          <a:p>
            <a:r>
              <a:rPr lang="en-US"/>
              <a:t>1:09 </a:t>
            </a:r>
          </a:p>
          <a:p>
            <a:r>
              <a:rPr lang="en-US"/>
              <a:t>that's just the thing it has always been </a:t>
            </a:r>
          </a:p>
          <a:p>
            <a:r>
              <a:rPr lang="en-US"/>
              <a:t>1:12 </a:t>
            </a:r>
          </a:p>
          <a:p>
            <a:r>
              <a:rPr lang="en-US"/>
              <a:t>rumors never once was there any real </a:t>
            </a:r>
          </a:p>
          <a:p>
            <a:r>
              <a:rPr lang="en-US"/>
              <a:t>1:15 </a:t>
            </a:r>
          </a:p>
          <a:p>
            <a:r>
              <a:rPr lang="en-US"/>
              <a:t>proof however today's story might just </a:t>
            </a:r>
          </a:p>
          <a:p>
            <a:r>
              <a:rPr lang="en-US"/>
              <a:t>1:18 </a:t>
            </a:r>
          </a:p>
          <a:p>
            <a:r>
              <a:rPr lang="en-US"/>
              <a:t>shed light on what has been going on in </a:t>
            </a:r>
          </a:p>
          <a:p>
            <a:r>
              <a:rPr lang="en-US"/>
              <a:t>1:21 </a:t>
            </a:r>
          </a:p>
          <a:p>
            <a:r>
              <a:rPr lang="en-US"/>
              <a:t>the shadows well you see with the way </a:t>
            </a:r>
          </a:p>
          <a:p>
            <a:r>
              <a:rPr lang="en-US"/>
              <a:t>1:25 </a:t>
            </a:r>
          </a:p>
          <a:p>
            <a:r>
              <a:rPr lang="en-US"/>
              <a:t>the economy is nowadays I don't think </a:t>
            </a:r>
          </a:p>
          <a:p>
            <a:r>
              <a:rPr lang="en-US"/>
              <a:t>1:27 </a:t>
            </a:r>
          </a:p>
          <a:p>
            <a:r>
              <a:rPr lang="en-US"/>
              <a:t>I'm alone when I wish cars would just </a:t>
            </a:r>
          </a:p>
          <a:p>
            <a:r>
              <a:rPr lang="en-US"/>
              <a:t>1:29 </a:t>
            </a:r>
          </a:p>
          <a:p>
            <a:r>
              <a:rPr lang="en-US"/>
              <a:t>run on the most abundant liquid on Earth </a:t>
            </a:r>
          </a:p>
          <a:p>
            <a:r>
              <a:rPr lang="en-US"/>
              <a:t>1:32 </a:t>
            </a:r>
          </a:p>
          <a:p>
            <a:r>
              <a:rPr lang="en-US"/>
              <a:t>but the difference here is that this man </a:t>
            </a:r>
          </a:p>
          <a:p>
            <a:r>
              <a:rPr lang="en-US"/>
              <a:t>1:34 </a:t>
            </a:r>
          </a:p>
          <a:p>
            <a:r>
              <a:rPr lang="en-US"/>
              <a:t>actually did it </a:t>
            </a:r>
          </a:p>
          <a:p>
            <a:r>
              <a:rPr lang="en-US"/>
              <a:t>1:37 </a:t>
            </a:r>
          </a:p>
          <a:p>
            <a:r>
              <a:rPr lang="en-US"/>
              <a:t>born in 1940 Stanley Mayer was sort of a </a:t>
            </a:r>
          </a:p>
          <a:p>
            <a:r>
              <a:rPr lang="en-US"/>
              <a:t>1:41 </a:t>
            </a:r>
          </a:p>
          <a:p>
            <a:r>
              <a:rPr lang="en-US"/>
              <a:t>prodigy and ever since a young age he </a:t>
            </a:r>
          </a:p>
          <a:p>
            <a:r>
              <a:rPr lang="en-US"/>
              <a:t>1:44 </a:t>
            </a:r>
          </a:p>
          <a:p>
            <a:r>
              <a:rPr lang="en-US"/>
              <a:t>had been building and creating things to </a:t>
            </a:r>
          </a:p>
          <a:p>
            <a:r>
              <a:rPr lang="en-US"/>
              <a:t>1:47 </a:t>
            </a:r>
          </a:p>
          <a:p>
            <a:r>
              <a:rPr lang="en-US"/>
              <a:t>give you context on how much of a genius </a:t>
            </a:r>
          </a:p>
          <a:p>
            <a:r>
              <a:rPr lang="en-US"/>
              <a:t>1:49 </a:t>
            </a:r>
          </a:p>
          <a:p>
            <a:r>
              <a:rPr lang="en-US"/>
              <a:t>this guy is he ended up applying for 200 </a:t>
            </a:r>
          </a:p>
          <a:p>
            <a:r>
              <a:rPr lang="en-US"/>
              <a:t>1:53 </a:t>
            </a:r>
          </a:p>
          <a:p>
            <a:r>
              <a:rPr lang="en-US"/>
              <a:t>000 patents throughout his lifetime with </a:t>
            </a:r>
          </a:p>
          <a:p>
            <a:r>
              <a:rPr lang="en-US"/>
              <a:t>1:56 </a:t>
            </a:r>
          </a:p>
          <a:p>
            <a:r>
              <a:rPr lang="en-US"/>
              <a:t>the patent office putting him on a fast </a:t>
            </a:r>
          </a:p>
          <a:p>
            <a:r>
              <a:rPr lang="en-US"/>
              <a:t>1:58 </a:t>
            </a:r>
          </a:p>
          <a:p>
            <a:r>
              <a:rPr lang="en-US"/>
              <a:t>track program in 1989 that allowed him </a:t>
            </a:r>
          </a:p>
          <a:p>
            <a:r>
              <a:rPr lang="en-US"/>
              <a:t>2:01 </a:t>
            </a:r>
          </a:p>
          <a:p>
            <a:r>
              <a:rPr lang="en-US"/>
              <a:t>to have priority when it came to </a:t>
            </a:r>
          </a:p>
          <a:p>
            <a:r>
              <a:rPr lang="en-US"/>
              <a:t>2:03 </a:t>
            </a:r>
          </a:p>
          <a:p>
            <a:r>
              <a:rPr lang="en-US"/>
              <a:t>approval of his patents that was nine </a:t>
            </a:r>
          </a:p>
          <a:p>
            <a:r>
              <a:rPr lang="en-US"/>
              <a:t>2:07 </a:t>
            </a:r>
          </a:p>
          <a:p>
            <a:r>
              <a:rPr lang="en-US"/>
              <a:t>brand new ideas every other day and well </a:t>
            </a:r>
          </a:p>
          <a:p>
            <a:r>
              <a:rPr lang="en-US"/>
              <a:t>2:10 </a:t>
            </a:r>
          </a:p>
          <a:p>
            <a:r>
              <a:rPr lang="en-US"/>
              <a:t>he still somehow managed to squeeze in </a:t>
            </a:r>
          </a:p>
          <a:p>
            <a:r>
              <a:rPr lang="en-US"/>
              <a:t>2:13 </a:t>
            </a:r>
          </a:p>
          <a:p>
            <a:r>
              <a:rPr lang="en-US"/>
              <a:t>time to work on the Gemini Space Program </a:t>
            </a:r>
          </a:p>
          <a:p>
            <a:r>
              <a:rPr lang="en-US"/>
              <a:t>2:16 </a:t>
            </a:r>
          </a:p>
          <a:p>
            <a:r>
              <a:rPr lang="en-US"/>
              <a:t>with NASA where he developed technology </a:t>
            </a:r>
          </a:p>
          <a:p>
            <a:r>
              <a:rPr lang="en-US"/>
              <a:t>2:18 </a:t>
            </a:r>
          </a:p>
          <a:p>
            <a:r>
              <a:rPr lang="en-US"/>
              <a:t>that was leaps ahead of its time and </a:t>
            </a:r>
          </a:p>
          <a:p>
            <a:r>
              <a:rPr lang="en-US"/>
              <a:t>2:22 </a:t>
            </a:r>
          </a:p>
          <a:p>
            <a:r>
              <a:rPr lang="en-US"/>
              <a:t>even though the majority of his initial </a:t>
            </a:r>
          </a:p>
          <a:p>
            <a:r>
              <a:rPr lang="en-US"/>
              <a:t>2:24 </a:t>
            </a:r>
          </a:p>
          <a:p>
            <a:r>
              <a:rPr lang="en-US"/>
              <a:t>work was solely funded in 1993 Stanley </a:t>
            </a:r>
          </a:p>
          <a:p>
            <a:r>
              <a:rPr lang="en-US"/>
              <a:t>2:28 </a:t>
            </a:r>
          </a:p>
          <a:p>
            <a:r>
              <a:rPr lang="en-US"/>
              <a:t>won the award of best inventor and </a:t>
            </a:r>
          </a:p>
          <a:p>
            <a:r>
              <a:rPr lang="en-US"/>
              <a:t>2:30 </a:t>
            </a:r>
          </a:p>
          <a:p>
            <a:r>
              <a:rPr lang="en-US"/>
              <a:t>received support from countries like </a:t>
            </a:r>
          </a:p>
          <a:p>
            <a:r>
              <a:rPr lang="en-US"/>
              <a:t>2:32 </a:t>
            </a:r>
          </a:p>
          <a:p>
            <a:r>
              <a:rPr lang="en-US"/>
              <a:t>Canada Sweden and even England and it's </a:t>
            </a:r>
          </a:p>
          <a:p>
            <a:r>
              <a:rPr lang="en-US"/>
              <a:t>2:36 </a:t>
            </a:r>
          </a:p>
          <a:p>
            <a:r>
              <a:rPr lang="en-US"/>
              <a:t>important to understand that countries </a:t>
            </a:r>
          </a:p>
          <a:p>
            <a:r>
              <a:rPr lang="en-US"/>
              <a:t>2:38 </a:t>
            </a:r>
          </a:p>
          <a:p>
            <a:r>
              <a:rPr lang="en-US"/>
              <a:t>would have done their due diligence </a:t>
            </a:r>
          </a:p>
          <a:p>
            <a:r>
              <a:rPr lang="en-US"/>
              <a:t>2:40 </a:t>
            </a:r>
          </a:p>
          <a:p>
            <a:r>
              <a:rPr lang="en-US"/>
              <a:t>before throwing money at someone in the </a:t>
            </a:r>
          </a:p>
          <a:p>
            <a:r>
              <a:rPr lang="en-US"/>
              <a:t>2:42 </a:t>
            </a:r>
          </a:p>
          <a:p>
            <a:r>
              <a:rPr lang="en-US"/>
              <a:t>name of supporting them am I right </a:t>
            </a:r>
          </a:p>
          <a:p>
            <a:r>
              <a:rPr lang="en-US"/>
              <a:t>2:45 </a:t>
            </a:r>
          </a:p>
          <a:p>
            <a:r>
              <a:rPr lang="en-US"/>
              <a:t>even though the majority of his patents </a:t>
            </a:r>
          </a:p>
          <a:p>
            <a:r>
              <a:rPr lang="en-US"/>
              <a:t>2:47 </a:t>
            </a:r>
          </a:p>
          <a:p>
            <a:r>
              <a:rPr lang="en-US"/>
              <a:t>were accepted by the patent office today </a:t>
            </a:r>
          </a:p>
          <a:p>
            <a:r>
              <a:rPr lang="en-US"/>
              <a:t>2:49 </a:t>
            </a:r>
          </a:p>
          <a:p>
            <a:r>
              <a:rPr lang="en-US"/>
              <a:t>we just want to focus on one specific </a:t>
            </a:r>
          </a:p>
          <a:p>
            <a:r>
              <a:rPr lang="en-US"/>
              <a:t>2:52 </a:t>
            </a:r>
          </a:p>
          <a:p>
            <a:r>
              <a:rPr lang="en-US"/>
              <a:t>one the one that could have cost him his </a:t>
            </a:r>
          </a:p>
          <a:p>
            <a:r>
              <a:rPr lang="en-US"/>
              <a:t>2:55 </a:t>
            </a:r>
          </a:p>
          <a:p>
            <a:r>
              <a:rPr lang="en-US"/>
              <a:t>life the patent of the water powered car </a:t>
            </a:r>
          </a:p>
          <a:p>
            <a:r>
              <a:rPr lang="en-US"/>
              <a:t>2:59 </a:t>
            </a:r>
          </a:p>
          <a:p>
            <a:r>
              <a:rPr lang="en-US"/>
              <a:t>well you see the reason behind this </a:t>
            </a:r>
          </a:p>
          <a:p>
            <a:r>
              <a:rPr lang="en-US"/>
              <a:t>3:02 </a:t>
            </a:r>
          </a:p>
          <a:p>
            <a:r>
              <a:rPr lang="en-US"/>
              <a:t>patent was that in 1975 Saudi Arabia cut </a:t>
            </a:r>
          </a:p>
          <a:p>
            <a:r>
              <a:rPr lang="en-US"/>
              <a:t>3:06 </a:t>
            </a:r>
          </a:p>
          <a:p>
            <a:r>
              <a:rPr lang="en-US"/>
              <a:t>the oil supply to the United States </a:t>
            </a:r>
          </a:p>
          <a:p>
            <a:r>
              <a:rPr lang="en-US"/>
              <a:t>3:08 </a:t>
            </a:r>
          </a:p>
          <a:p>
            <a:r>
              <a:rPr lang="en-US"/>
              <a:t>causing the oil prices to soar and as </a:t>
            </a:r>
          </a:p>
          <a:p>
            <a:r>
              <a:rPr lang="en-US"/>
              <a:t>3:11 </a:t>
            </a:r>
          </a:p>
          <a:p>
            <a:r>
              <a:rPr lang="en-US"/>
              <a:t>the oil reserves were slowly getting </a:t>
            </a:r>
          </a:p>
          <a:p>
            <a:r>
              <a:rPr lang="en-US"/>
              <a:t>3:13 </a:t>
            </a:r>
          </a:p>
          <a:p>
            <a:r>
              <a:rPr lang="en-US"/>
              <a:t>depleted it resulted in corporations </a:t>
            </a:r>
          </a:p>
          <a:p>
            <a:r>
              <a:rPr lang="en-US"/>
              <a:t>3:16 </a:t>
            </a:r>
          </a:p>
          <a:p>
            <a:r>
              <a:rPr lang="en-US"/>
              <a:t>going bankrupt one after another the car </a:t>
            </a:r>
          </a:p>
          <a:p>
            <a:r>
              <a:rPr lang="en-US"/>
              <a:t>3:20 </a:t>
            </a:r>
          </a:p>
          <a:p>
            <a:r>
              <a:rPr lang="en-US"/>
              <a:t>demand dropped to an all-time low </a:t>
            </a:r>
          </a:p>
          <a:p>
            <a:r>
              <a:rPr lang="en-US"/>
              <a:t>3:23 </a:t>
            </a:r>
          </a:p>
          <a:p>
            <a:r>
              <a:rPr lang="en-US"/>
              <a:t>even though alternative fuel sources </a:t>
            </a:r>
          </a:p>
          <a:p>
            <a:r>
              <a:rPr lang="en-US"/>
              <a:t>3:25 </a:t>
            </a:r>
          </a:p>
          <a:p>
            <a:r>
              <a:rPr lang="en-US"/>
              <a:t>were being pushed hard Stanley wanted a </a:t>
            </a:r>
          </a:p>
          <a:p>
            <a:r>
              <a:rPr lang="en-US"/>
              <a:t>3:28 </a:t>
            </a:r>
          </a:p>
          <a:p>
            <a:r>
              <a:rPr lang="en-US"/>
              <a:t>foolproof solution that will eradicate </a:t>
            </a:r>
          </a:p>
          <a:p>
            <a:r>
              <a:rPr lang="en-US"/>
              <a:t>3:30 </a:t>
            </a:r>
          </a:p>
          <a:p>
            <a:r>
              <a:rPr lang="en-US"/>
              <a:t>the use of oil once and for all making </a:t>
            </a:r>
          </a:p>
          <a:p>
            <a:r>
              <a:rPr lang="en-US"/>
              <a:t>3:33 </a:t>
            </a:r>
          </a:p>
          <a:p>
            <a:r>
              <a:rPr lang="en-US"/>
              <a:t>it possible for the country's economy to </a:t>
            </a:r>
          </a:p>
          <a:p>
            <a:r>
              <a:rPr lang="en-US"/>
              <a:t>3:36 </a:t>
            </a:r>
          </a:p>
          <a:p>
            <a:r>
              <a:rPr lang="en-US"/>
              <a:t>not be dependent on the oil supply his </a:t>
            </a:r>
          </a:p>
          <a:p>
            <a:r>
              <a:rPr lang="en-US"/>
              <a:t>3:39 </a:t>
            </a:r>
          </a:p>
          <a:p>
            <a:r>
              <a:rPr lang="en-US"/>
              <a:t>solution to it was the hydrogen car </a:t>
            </a:r>
          </a:p>
          <a:p>
            <a:r>
              <a:rPr lang="en-US"/>
              <a:t>3:41 </a:t>
            </a:r>
          </a:p>
          <a:p>
            <a:r>
              <a:rPr lang="en-US"/>
              <a:t>you see Stanley realized that he could </a:t>
            </a:r>
          </a:p>
          <a:p>
            <a:r>
              <a:rPr lang="en-US"/>
              <a:t>3:44 </a:t>
            </a:r>
          </a:p>
          <a:p>
            <a:r>
              <a:rPr lang="en-US"/>
              <a:t>harness hydrogen by splitting atoms of </a:t>
            </a:r>
          </a:p>
          <a:p>
            <a:r>
              <a:rPr lang="en-US"/>
              <a:t>3:47 </a:t>
            </a:r>
          </a:p>
          <a:p>
            <a:r>
              <a:rPr lang="en-US"/>
              <a:t>water through the process of </a:t>
            </a:r>
          </a:p>
          <a:p>
            <a:r>
              <a:rPr lang="en-US"/>
              <a:t>3:49 </a:t>
            </a:r>
          </a:p>
          <a:p>
            <a:r>
              <a:rPr lang="en-US"/>
              <a:t>electrolysis into its basic forms oxygen </a:t>
            </a:r>
          </a:p>
          <a:p>
            <a:r>
              <a:rPr lang="en-US"/>
              <a:t>3:52 </a:t>
            </a:r>
          </a:p>
          <a:p>
            <a:r>
              <a:rPr lang="en-US"/>
              <a:t>and hydrogen and since hydrogen was </a:t>
            </a:r>
          </a:p>
          <a:p>
            <a:r>
              <a:rPr lang="en-US"/>
              <a:t>3:54 </a:t>
            </a:r>
          </a:p>
          <a:p>
            <a:r>
              <a:rPr lang="en-US"/>
              <a:t>combustible it would be used to power </a:t>
            </a:r>
          </a:p>
          <a:p>
            <a:r>
              <a:rPr lang="en-US"/>
              <a:t>3:57 </a:t>
            </a:r>
          </a:p>
          <a:p>
            <a:r>
              <a:rPr lang="en-US"/>
              <a:t>the car while fresh oxygen would be </a:t>
            </a:r>
          </a:p>
          <a:p>
            <a:r>
              <a:rPr lang="en-US"/>
              <a:t>3:59 </a:t>
            </a:r>
          </a:p>
          <a:p>
            <a:r>
              <a:rPr lang="en-US"/>
              <a:t>released through the exhaust essentially </a:t>
            </a:r>
          </a:p>
          <a:p>
            <a:r>
              <a:rPr lang="en-US"/>
              <a:t>4:02 </a:t>
            </a:r>
          </a:p>
          <a:p>
            <a:r>
              <a:rPr lang="en-US"/>
              <a:t>powering an automobile by water </a:t>
            </a:r>
          </a:p>
          <a:p>
            <a:r>
              <a:rPr lang="en-US"/>
              <a:t>4:05 </a:t>
            </a:r>
          </a:p>
          <a:p>
            <a:r>
              <a:rPr lang="en-US"/>
              <a:t>it was a miracle and after a few more </a:t>
            </a:r>
          </a:p>
          <a:p>
            <a:r>
              <a:rPr lang="en-US"/>
              <a:t>4:08 </a:t>
            </a:r>
          </a:p>
          <a:p>
            <a:r>
              <a:rPr lang="en-US"/>
              <a:t>months of tinkering Stanley had a fully </a:t>
            </a:r>
          </a:p>
          <a:p>
            <a:r>
              <a:rPr lang="en-US"/>
              <a:t>4:11 </a:t>
            </a:r>
          </a:p>
          <a:p>
            <a:r>
              <a:rPr lang="en-US"/>
              <a:t>running buggy that was powered by water </a:t>
            </a:r>
          </a:p>
          <a:p>
            <a:r>
              <a:rPr lang="en-US"/>
              <a:t>4:13 </a:t>
            </a:r>
          </a:p>
          <a:p>
            <a:r>
              <a:rPr lang="en-US"/>
              <a:t>people flocked from all over the country </a:t>
            </a:r>
          </a:p>
          <a:p>
            <a:r>
              <a:rPr lang="en-US"/>
              <a:t>4:16 </a:t>
            </a:r>
          </a:p>
          <a:p>
            <a:r>
              <a:rPr lang="en-US"/>
              <a:t>to see how this miracle could </a:t>
            </a:r>
          </a:p>
          <a:p>
            <a:r>
              <a:rPr lang="en-US"/>
              <a:t>4:18 </a:t>
            </a:r>
          </a:p>
          <a:p>
            <a:r>
              <a:rPr lang="en-US"/>
              <a:t>potentially Resurrect The American </a:t>
            </a:r>
          </a:p>
          <a:p>
            <a:r>
              <a:rPr lang="en-US"/>
              <a:t>4:20 </a:t>
            </a:r>
          </a:p>
          <a:p>
            <a:r>
              <a:rPr lang="en-US"/>
              <a:t>economy even showing it to Skeptics like </a:t>
            </a:r>
          </a:p>
          <a:p>
            <a:r>
              <a:rPr lang="en-US"/>
              <a:t>4:23 </a:t>
            </a:r>
          </a:p>
          <a:p>
            <a:r>
              <a:rPr lang="en-US"/>
              <a:t>Professor Michael Langton the dean of </a:t>
            </a:r>
          </a:p>
          <a:p>
            <a:r>
              <a:rPr lang="en-US"/>
              <a:t>4:25 </a:t>
            </a:r>
          </a:p>
          <a:p>
            <a:r>
              <a:rPr lang="en-US"/>
              <a:t>engineering at Mary College in London </a:t>
            </a:r>
          </a:p>
          <a:p>
            <a:r>
              <a:rPr lang="en-US"/>
              <a:t>4:28 </a:t>
            </a:r>
          </a:p>
          <a:p>
            <a:r>
              <a:rPr lang="en-US"/>
              <a:t>who for the longest time claimed that it </a:t>
            </a:r>
          </a:p>
          <a:p>
            <a:r>
              <a:rPr lang="en-US"/>
              <a:t>4:30 </a:t>
            </a:r>
          </a:p>
          <a:p>
            <a:r>
              <a:rPr lang="en-US"/>
              <a:t>wasn't possible until he saw Stanley </a:t>
            </a:r>
          </a:p>
          <a:p>
            <a:r>
              <a:rPr lang="en-US"/>
              <a:t>4:33 </a:t>
            </a:r>
          </a:p>
          <a:p>
            <a:r>
              <a:rPr lang="en-US"/>
              <a:t>Meyer's creation </a:t>
            </a:r>
          </a:p>
          <a:p>
            <a:r>
              <a:rPr lang="en-US"/>
              <a:t>4:35 </a:t>
            </a:r>
          </a:p>
          <a:p>
            <a:r>
              <a:rPr lang="en-US"/>
              <a:t>well it wasn't just the world that was </a:t>
            </a:r>
          </a:p>
          <a:p>
            <a:r>
              <a:rPr lang="en-US"/>
              <a:t>4:38 </a:t>
            </a:r>
          </a:p>
          <a:p>
            <a:r>
              <a:rPr lang="en-US"/>
              <a:t>watching Stanley Meyer and his water </a:t>
            </a:r>
          </a:p>
          <a:p>
            <a:r>
              <a:rPr lang="en-US"/>
              <a:t>4:40 </a:t>
            </a:r>
          </a:p>
          <a:p>
            <a:r>
              <a:rPr lang="en-US"/>
              <a:t>powered cars zip about using only water </a:t>
            </a:r>
          </a:p>
          <a:p>
            <a:r>
              <a:rPr lang="en-US"/>
              <a:t>4:43 </a:t>
            </a:r>
          </a:p>
          <a:p>
            <a:r>
              <a:rPr lang="en-US"/>
              <a:t>other people were watching as well </a:t>
            </a:r>
          </a:p>
          <a:p>
            <a:r>
              <a:rPr lang="en-US"/>
              <a:t>4:48 </a:t>
            </a:r>
          </a:p>
          <a:p>
            <a:r>
              <a:rPr lang="en-US"/>
              <a:t>through his efforts Stanley was slowly </a:t>
            </a:r>
          </a:p>
          <a:p>
            <a:r>
              <a:rPr lang="en-US"/>
              <a:t>4:51 </a:t>
            </a:r>
          </a:p>
          <a:p>
            <a:r>
              <a:rPr lang="en-US"/>
              <a:t>rising up to be one of science's </a:t>
            </a:r>
          </a:p>
          <a:p>
            <a:r>
              <a:rPr lang="en-US"/>
              <a:t>4:53 </a:t>
            </a:r>
          </a:p>
          <a:p>
            <a:r>
              <a:rPr lang="en-US"/>
              <a:t>upcoming stars that was until 1996. that </a:t>
            </a:r>
          </a:p>
          <a:p>
            <a:r>
              <a:rPr lang="en-US"/>
              <a:t>4:59 </a:t>
            </a:r>
          </a:p>
          <a:p>
            <a:r>
              <a:rPr lang="en-US"/>
              <a:t>was the year everything seemed to have </a:t>
            </a:r>
          </a:p>
          <a:p>
            <a:r>
              <a:rPr lang="en-US"/>
              <a:t>5:01 </a:t>
            </a:r>
          </a:p>
          <a:p>
            <a:r>
              <a:rPr lang="en-US"/>
              <a:t>gone wrong for Stanley </a:t>
            </a:r>
          </a:p>
          <a:p>
            <a:r>
              <a:rPr lang="en-US"/>
              <a:t>5:03 </a:t>
            </a:r>
          </a:p>
          <a:p>
            <a:r>
              <a:rPr lang="en-US"/>
              <a:t>allegations started to rise up that the </a:t>
            </a:r>
          </a:p>
          <a:p>
            <a:r>
              <a:rPr lang="en-US"/>
              <a:t>5:06 </a:t>
            </a:r>
          </a:p>
          <a:p>
            <a:r>
              <a:rPr lang="en-US"/>
              <a:t>hydrogen-powered car was a hoax and was </a:t>
            </a:r>
          </a:p>
          <a:p>
            <a:r>
              <a:rPr lang="en-US"/>
              <a:t>5:09 </a:t>
            </a:r>
          </a:p>
          <a:p>
            <a:r>
              <a:rPr lang="en-US"/>
              <a:t>all a ploy to funnel money out of </a:t>
            </a:r>
          </a:p>
          <a:p>
            <a:r>
              <a:rPr lang="en-US"/>
              <a:t>5:11 </a:t>
            </a:r>
          </a:p>
          <a:p>
            <a:r>
              <a:rPr lang="en-US"/>
              <a:t>investors leading to Meyer being slapped </a:t>
            </a:r>
          </a:p>
          <a:p>
            <a:r>
              <a:rPr lang="en-US"/>
              <a:t>5:14 </a:t>
            </a:r>
          </a:p>
          <a:p>
            <a:r>
              <a:rPr lang="en-US"/>
              <a:t>with countless lawsuits Meyer was </a:t>
            </a:r>
          </a:p>
          <a:p>
            <a:r>
              <a:rPr lang="en-US"/>
              <a:t>5:17 </a:t>
            </a:r>
          </a:p>
          <a:p>
            <a:r>
              <a:rPr lang="en-US"/>
              <a:t>eventually dragged to court where his </a:t>
            </a:r>
          </a:p>
          <a:p>
            <a:r>
              <a:rPr lang="en-US"/>
              <a:t>5:19 </a:t>
            </a:r>
          </a:p>
          <a:p>
            <a:r>
              <a:rPr lang="en-US"/>
              <a:t>water-fueled car was examined and taken </a:t>
            </a:r>
          </a:p>
          <a:p>
            <a:r>
              <a:rPr lang="en-US"/>
              <a:t>5:22 </a:t>
            </a:r>
          </a:p>
          <a:p>
            <a:r>
              <a:rPr lang="en-US"/>
              <a:t>apart by three expert Witnesses who then </a:t>
            </a:r>
          </a:p>
          <a:p>
            <a:r>
              <a:rPr lang="en-US"/>
              <a:t>5:25 </a:t>
            </a:r>
          </a:p>
          <a:p>
            <a:r>
              <a:rPr lang="en-US"/>
              <a:t>went on to testify in court that there </a:t>
            </a:r>
          </a:p>
          <a:p>
            <a:r>
              <a:rPr lang="en-US"/>
              <a:t>5:27 </a:t>
            </a:r>
          </a:p>
          <a:p>
            <a:r>
              <a:rPr lang="en-US"/>
              <a:t>was nothing revolutionary about the fuel </a:t>
            </a:r>
          </a:p>
          <a:p>
            <a:r>
              <a:rPr lang="en-US"/>
              <a:t>5:30 </a:t>
            </a:r>
          </a:p>
          <a:p>
            <a:r>
              <a:rPr lang="en-US"/>
              <a:t>cell at all claiming that it lacked the </a:t>
            </a:r>
          </a:p>
          <a:p>
            <a:r>
              <a:rPr lang="en-US"/>
              <a:t>5:33 </a:t>
            </a:r>
          </a:p>
          <a:p>
            <a:r>
              <a:rPr lang="en-US"/>
              <a:t>necessary science to actually power a </a:t>
            </a:r>
          </a:p>
          <a:p>
            <a:r>
              <a:rPr lang="en-US"/>
              <a:t>5:36 </a:t>
            </a:r>
          </a:p>
          <a:p>
            <a:r>
              <a:rPr lang="en-US"/>
              <a:t>working car </a:t>
            </a:r>
          </a:p>
          <a:p>
            <a:r>
              <a:rPr lang="en-US"/>
              <a:t>5:37 </a:t>
            </a:r>
          </a:p>
          <a:p>
            <a:r>
              <a:rPr lang="en-US"/>
              <a:t>quote one of the witnesses creating </a:t>
            </a:r>
          </a:p>
          <a:p>
            <a:r>
              <a:rPr lang="en-US"/>
              <a:t>5:39 </a:t>
            </a:r>
          </a:p>
          <a:p>
            <a:r>
              <a:rPr lang="en-US"/>
              <a:t>hydrogen with simple electrolysis is </a:t>
            </a:r>
          </a:p>
          <a:p>
            <a:r>
              <a:rPr lang="en-US"/>
              <a:t>5:42 </a:t>
            </a:r>
          </a:p>
          <a:p>
            <a:r>
              <a:rPr lang="en-US"/>
              <a:t>nothing new </a:t>
            </a:r>
          </a:p>
          <a:p>
            <a:r>
              <a:rPr lang="en-US"/>
              <a:t>5:43 </a:t>
            </a:r>
          </a:p>
          <a:p>
            <a:r>
              <a:rPr lang="en-US"/>
              <a:t>being deemed as illegitimate this was </a:t>
            </a:r>
          </a:p>
          <a:p>
            <a:r>
              <a:rPr lang="en-US"/>
              <a:t>5:46 </a:t>
            </a:r>
          </a:p>
          <a:p>
            <a:r>
              <a:rPr lang="en-US"/>
              <a:t>probably the biggest hit for Meyer and </a:t>
            </a:r>
          </a:p>
          <a:p>
            <a:r>
              <a:rPr lang="en-US"/>
              <a:t>5:49 </a:t>
            </a:r>
          </a:p>
          <a:p>
            <a:r>
              <a:rPr lang="en-US"/>
              <a:t>when the court decided that Meyer repay </a:t>
            </a:r>
          </a:p>
          <a:p>
            <a:r>
              <a:rPr lang="en-US"/>
              <a:t>5:51 </a:t>
            </a:r>
          </a:p>
          <a:p>
            <a:r>
              <a:rPr lang="en-US"/>
              <a:t>all his investors it really shut him </a:t>
            </a:r>
          </a:p>
          <a:p>
            <a:r>
              <a:rPr lang="en-US"/>
              <a:t>5:54 </a:t>
            </a:r>
          </a:p>
          <a:p>
            <a:r>
              <a:rPr lang="en-US"/>
              <a:t>down </a:t>
            </a:r>
          </a:p>
          <a:p>
            <a:r>
              <a:rPr lang="en-US"/>
              <a:t>5:55 </a:t>
            </a:r>
          </a:p>
          <a:p>
            <a:r>
              <a:rPr lang="en-US"/>
              <a:t>sudden lack of funding minty had to stop </a:t>
            </a:r>
          </a:p>
          <a:p>
            <a:r>
              <a:rPr lang="en-US"/>
              <a:t>5:58 </a:t>
            </a:r>
          </a:p>
          <a:p>
            <a:r>
              <a:rPr lang="en-US"/>
              <a:t>all development this was a huge blow to </a:t>
            </a:r>
          </a:p>
          <a:p>
            <a:r>
              <a:rPr lang="en-US"/>
              <a:t>6:01 </a:t>
            </a:r>
          </a:p>
          <a:p>
            <a:r>
              <a:rPr lang="en-US"/>
              <a:t>Meyer as he was on the verge of </a:t>
            </a:r>
          </a:p>
          <a:p>
            <a:r>
              <a:rPr lang="en-US"/>
              <a:t>6:03 </a:t>
            </a:r>
          </a:p>
          <a:p>
            <a:r>
              <a:rPr lang="en-US"/>
              <a:t>bankruptcy his patents were picked off </a:t>
            </a:r>
          </a:p>
          <a:p>
            <a:r>
              <a:rPr lang="en-US"/>
              <a:t>6:06 </a:t>
            </a:r>
          </a:p>
          <a:p>
            <a:r>
              <a:rPr lang="en-US"/>
              <a:t>him one by one in a final attempt to </a:t>
            </a:r>
          </a:p>
          <a:p>
            <a:r>
              <a:rPr lang="en-US"/>
              <a:t>6:09 </a:t>
            </a:r>
          </a:p>
          <a:p>
            <a:r>
              <a:rPr lang="en-US"/>
              <a:t>stay afloat </a:t>
            </a:r>
          </a:p>
          <a:p>
            <a:r>
              <a:rPr lang="en-US"/>
              <a:t>6:12 </a:t>
            </a:r>
          </a:p>
          <a:p>
            <a:r>
              <a:rPr lang="en-US"/>
              <a:t>person that he was Stanley never once </a:t>
            </a:r>
          </a:p>
          <a:p>
            <a:r>
              <a:rPr lang="en-US"/>
              <a:t>6:15 </a:t>
            </a:r>
          </a:p>
          <a:p>
            <a:r>
              <a:rPr lang="en-US"/>
              <a:t>caved in and still continued to trudge </a:t>
            </a:r>
          </a:p>
          <a:p>
            <a:r>
              <a:rPr lang="en-US"/>
              <a:t>6:18 </a:t>
            </a:r>
          </a:p>
          <a:p>
            <a:r>
              <a:rPr lang="en-US"/>
              <a:t>along in an attempt to independently </a:t>
            </a:r>
          </a:p>
          <a:p>
            <a:r>
              <a:rPr lang="en-US"/>
              <a:t>6:20 </a:t>
            </a:r>
          </a:p>
          <a:p>
            <a:r>
              <a:rPr lang="en-US"/>
              <a:t>develop his water powered car now </a:t>
            </a:r>
          </a:p>
          <a:p>
            <a:r>
              <a:rPr lang="en-US"/>
              <a:t>6:23 </a:t>
            </a:r>
          </a:p>
          <a:p>
            <a:r>
              <a:rPr lang="en-US"/>
              <a:t>operating from his garage things were at </a:t>
            </a:r>
          </a:p>
          <a:p>
            <a:r>
              <a:rPr lang="en-US"/>
              <a:t>6:26 </a:t>
            </a:r>
          </a:p>
          <a:p>
            <a:r>
              <a:rPr lang="en-US"/>
              <a:t>an all-time low and little by little the </a:t>
            </a:r>
          </a:p>
          <a:p>
            <a:r>
              <a:rPr lang="en-US"/>
              <a:t>6:29 </a:t>
            </a:r>
          </a:p>
          <a:p>
            <a:r>
              <a:rPr lang="en-US"/>
              <a:t>resources dried up </a:t>
            </a:r>
          </a:p>
          <a:p>
            <a:r>
              <a:rPr lang="en-US"/>
              <a:t>6:31 </a:t>
            </a:r>
          </a:p>
          <a:p>
            <a:r>
              <a:rPr lang="en-US"/>
              <a:t>Stanley and his brother Stefan continued </a:t>
            </a:r>
          </a:p>
          <a:p>
            <a:r>
              <a:rPr lang="en-US"/>
              <a:t>6:34 </a:t>
            </a:r>
          </a:p>
          <a:p>
            <a:r>
              <a:rPr lang="en-US"/>
              <a:t>to lobby for investors to fund his </a:t>
            </a:r>
          </a:p>
          <a:p>
            <a:r>
              <a:rPr lang="en-US"/>
              <a:t>6:36 </a:t>
            </a:r>
          </a:p>
          <a:p>
            <a:r>
              <a:rPr lang="en-US"/>
              <a:t>research but due to the court order </a:t>
            </a:r>
          </a:p>
          <a:p>
            <a:r>
              <a:rPr lang="en-US"/>
              <a:t>6:39 </a:t>
            </a:r>
          </a:p>
          <a:p>
            <a:r>
              <a:rPr lang="en-US"/>
              <a:t>nobody took up his offer </a:t>
            </a:r>
          </a:p>
          <a:p>
            <a:r>
              <a:rPr lang="en-US"/>
              <a:t>6:41 </a:t>
            </a:r>
          </a:p>
          <a:p>
            <a:r>
              <a:rPr lang="en-US"/>
              <a:t>until one day when an anonymous phone </a:t>
            </a:r>
          </a:p>
          <a:p>
            <a:r>
              <a:rPr lang="en-US"/>
              <a:t>6:44 </a:t>
            </a:r>
          </a:p>
          <a:p>
            <a:r>
              <a:rPr lang="en-US"/>
              <a:t>call came in at the Meyer residence with </a:t>
            </a:r>
          </a:p>
          <a:p>
            <a:r>
              <a:rPr lang="en-US"/>
              <a:t>6:47 </a:t>
            </a:r>
          </a:p>
          <a:p>
            <a:r>
              <a:rPr lang="en-US"/>
              <a:t>someone on the other end saying that </a:t>
            </a:r>
          </a:p>
          <a:p>
            <a:r>
              <a:rPr lang="en-US"/>
              <a:t>6:49 </a:t>
            </a:r>
          </a:p>
          <a:p>
            <a:r>
              <a:rPr lang="en-US"/>
              <a:t>they were big fans of Meyer's work and </a:t>
            </a:r>
          </a:p>
          <a:p>
            <a:r>
              <a:rPr lang="en-US"/>
              <a:t>6:52 </a:t>
            </a:r>
          </a:p>
          <a:p>
            <a:r>
              <a:rPr lang="en-US"/>
              <a:t>would like to arrange a meeting to </a:t>
            </a:r>
          </a:p>
          <a:p>
            <a:r>
              <a:rPr lang="en-US"/>
              <a:t>6:53 </a:t>
            </a:r>
          </a:p>
          <a:p>
            <a:r>
              <a:rPr lang="en-US"/>
              <a:t>discuss a potential investment the Meyer </a:t>
            </a:r>
          </a:p>
          <a:p>
            <a:r>
              <a:rPr lang="en-US"/>
              <a:t>6:57 </a:t>
            </a:r>
          </a:p>
          <a:p>
            <a:r>
              <a:rPr lang="en-US"/>
              <a:t>Brothers immediately jumped at the </a:t>
            </a:r>
          </a:p>
          <a:p>
            <a:r>
              <a:rPr lang="en-US"/>
              <a:t>6:59 </a:t>
            </a:r>
          </a:p>
          <a:p>
            <a:r>
              <a:rPr lang="en-US"/>
              <a:t>opportunity and the meeting was set </a:t>
            </a:r>
          </a:p>
          <a:p>
            <a:r>
              <a:rPr lang="en-US"/>
              <a:t>7:02 </a:t>
            </a:r>
          </a:p>
          <a:p>
            <a:r>
              <a:rPr lang="en-US"/>
              <a:t>21st of March 1998 was the fateful day </a:t>
            </a:r>
          </a:p>
          <a:p>
            <a:r>
              <a:rPr lang="en-US"/>
              <a:t>7:07 </a:t>
            </a:r>
          </a:p>
          <a:p>
            <a:r>
              <a:rPr lang="en-US"/>
              <a:t>Story Goes that the Meyer Brothers </a:t>
            </a:r>
          </a:p>
          <a:p>
            <a:r>
              <a:rPr lang="en-US"/>
              <a:t>7:10 </a:t>
            </a:r>
          </a:p>
          <a:p>
            <a:r>
              <a:rPr lang="en-US"/>
              <a:t>arrived early at the restaurant where </a:t>
            </a:r>
          </a:p>
          <a:p>
            <a:r>
              <a:rPr lang="en-US"/>
              <a:t>7:12 </a:t>
            </a:r>
          </a:p>
          <a:p>
            <a:r>
              <a:rPr lang="en-US"/>
              <a:t>they met with two Belgian investors </a:t>
            </a:r>
          </a:p>
          <a:p>
            <a:r>
              <a:rPr lang="en-US"/>
              <a:t>7:14 </a:t>
            </a:r>
          </a:p>
          <a:p>
            <a:r>
              <a:rPr lang="en-US"/>
              <a:t>allegedly Stanley ordered cranberry </a:t>
            </a:r>
          </a:p>
          <a:p>
            <a:r>
              <a:rPr lang="en-US"/>
              <a:t>7:17 </a:t>
            </a:r>
          </a:p>
          <a:p>
            <a:r>
              <a:rPr lang="en-US"/>
              <a:t>juice and upon toasting to the closing </a:t>
            </a:r>
          </a:p>
          <a:p>
            <a:r>
              <a:rPr lang="en-US"/>
              <a:t>7:19 </a:t>
            </a:r>
          </a:p>
          <a:p>
            <a:r>
              <a:rPr lang="en-US"/>
              <a:t>of a deal Stanley grabbed his neck and </a:t>
            </a:r>
          </a:p>
          <a:p>
            <a:r>
              <a:rPr lang="en-US"/>
              <a:t>7:22 </a:t>
            </a:r>
          </a:p>
          <a:p>
            <a:r>
              <a:rPr lang="en-US"/>
              <a:t>ran out of the restaurant to the car </a:t>
            </a:r>
          </a:p>
          <a:p>
            <a:r>
              <a:rPr lang="en-US"/>
              <a:t>7:24 </a:t>
            </a:r>
          </a:p>
          <a:p>
            <a:r>
              <a:rPr lang="en-US"/>
              <a:t>park where he violently vomited before </a:t>
            </a:r>
          </a:p>
          <a:p>
            <a:r>
              <a:rPr lang="en-US"/>
              <a:t>7:26 </a:t>
            </a:r>
          </a:p>
          <a:p>
            <a:r>
              <a:rPr lang="en-US"/>
              <a:t>yelling they poisoned me and that was it </a:t>
            </a:r>
          </a:p>
          <a:p>
            <a:r>
              <a:rPr lang="en-US"/>
              <a:t>7:30 </a:t>
            </a:r>
          </a:p>
          <a:p>
            <a:r>
              <a:rPr lang="en-US"/>
              <a:t>Stanley passed away leaving behind </a:t>
            </a:r>
          </a:p>
          <a:p>
            <a:r>
              <a:rPr lang="en-US"/>
              <a:t>7:33 </a:t>
            </a:r>
          </a:p>
          <a:p>
            <a:r>
              <a:rPr lang="en-US"/>
              <a:t>whatever was left of his patents as well </a:t>
            </a:r>
          </a:p>
          <a:p>
            <a:r>
              <a:rPr lang="en-US"/>
              <a:t>7:36 </a:t>
            </a:r>
          </a:p>
          <a:p>
            <a:r>
              <a:rPr lang="en-US"/>
              <a:t>as his water powered car </a:t>
            </a:r>
          </a:p>
          <a:p>
            <a:r>
              <a:rPr lang="en-US"/>
              <a:t>7:39 </a:t>
            </a:r>
          </a:p>
          <a:p>
            <a:r>
              <a:rPr lang="en-US"/>
              <a:t>even though Stanley's brother Stefan was </a:t>
            </a:r>
          </a:p>
          <a:p>
            <a:r>
              <a:rPr lang="en-US"/>
              <a:t>7:42 </a:t>
            </a:r>
          </a:p>
          <a:p>
            <a:r>
              <a:rPr lang="en-US"/>
              <a:t>offered multiple deals to buy out the </a:t>
            </a:r>
          </a:p>
          <a:p>
            <a:r>
              <a:rPr lang="en-US"/>
              <a:t>7:45 </a:t>
            </a:r>
          </a:p>
          <a:p>
            <a:r>
              <a:rPr lang="en-US"/>
              <a:t>water powered car countless times by </a:t>
            </a:r>
          </a:p>
          <a:p>
            <a:r>
              <a:rPr lang="en-US"/>
              <a:t>7:47 </a:t>
            </a:r>
          </a:p>
          <a:p>
            <a:r>
              <a:rPr lang="en-US"/>
              <a:t>governments and mysterious and Anonymous </a:t>
            </a:r>
          </a:p>
          <a:p>
            <a:r>
              <a:rPr lang="en-US"/>
              <a:t>7:49 </a:t>
            </a:r>
          </a:p>
          <a:p>
            <a:r>
              <a:rPr lang="en-US"/>
              <a:t>parties he turned them all down in </a:t>
            </a:r>
          </a:p>
          <a:p>
            <a:r>
              <a:rPr lang="en-US"/>
              <a:t>7:52 </a:t>
            </a:r>
          </a:p>
          <a:p>
            <a:r>
              <a:rPr lang="en-US"/>
              <a:t>respect for his late brother </a:t>
            </a:r>
          </a:p>
          <a:p>
            <a:r>
              <a:rPr lang="en-US"/>
              <a:t>7:54 </a:t>
            </a:r>
          </a:p>
          <a:p>
            <a:r>
              <a:rPr lang="en-US"/>
              <a:t>and two weeks after the offer was </a:t>
            </a:r>
          </a:p>
          <a:p>
            <a:r>
              <a:rPr lang="en-US"/>
              <a:t>7:57 </a:t>
            </a:r>
          </a:p>
          <a:p>
            <a:r>
              <a:rPr lang="en-US"/>
              <a:t>declined Stanley Myers garage was broken </a:t>
            </a:r>
          </a:p>
          <a:p>
            <a:r>
              <a:rPr lang="en-US"/>
              <a:t>8:00 </a:t>
            </a:r>
          </a:p>
          <a:p>
            <a:r>
              <a:rPr lang="en-US"/>
              <a:t>into and the water power car stolen and </a:t>
            </a:r>
          </a:p>
          <a:p>
            <a:r>
              <a:rPr lang="en-US"/>
              <a:t>8:03 </a:t>
            </a:r>
          </a:p>
          <a:p>
            <a:r>
              <a:rPr lang="en-US"/>
              <a:t>was never seen again </a:t>
            </a:r>
          </a:p>
          <a:p>
            <a:r>
              <a:rPr lang="en-US"/>
              <a:t>8:06 </a:t>
            </a:r>
          </a:p>
          <a:p>
            <a:r>
              <a:rPr lang="en-US"/>
              <a:t>well the official statement released by </a:t>
            </a:r>
          </a:p>
          <a:p>
            <a:r>
              <a:rPr lang="en-US"/>
              <a:t>8:09 </a:t>
            </a:r>
          </a:p>
          <a:p>
            <a:r>
              <a:rPr lang="en-US"/>
              <a:t>the authorities was that Stanley Meyer </a:t>
            </a:r>
          </a:p>
          <a:p>
            <a:r>
              <a:rPr lang="en-US"/>
              <a:t>8:11 </a:t>
            </a:r>
          </a:p>
          <a:p>
            <a:r>
              <a:rPr lang="en-US"/>
              <a:t>died from a cerebral aneurysm but </a:t>
            </a:r>
          </a:p>
          <a:p>
            <a:r>
              <a:rPr lang="en-US"/>
              <a:t>8:14 </a:t>
            </a:r>
          </a:p>
          <a:p>
            <a:r>
              <a:rPr lang="en-US"/>
              <a:t>unofficially things did not really line </a:t>
            </a:r>
          </a:p>
          <a:p>
            <a:r>
              <a:rPr lang="en-US"/>
              <a:t>8:17 </a:t>
            </a:r>
          </a:p>
          <a:p>
            <a:r>
              <a:rPr lang="en-US"/>
              <a:t>up </a:t>
            </a:r>
          </a:p>
          <a:p>
            <a:r>
              <a:rPr lang="en-US"/>
              <a:t>8:18 </a:t>
            </a:r>
          </a:p>
          <a:p>
            <a:r>
              <a:rPr lang="en-US"/>
              <a:t>many including Stanley's brother came </a:t>
            </a:r>
          </a:p>
          <a:p>
            <a:r>
              <a:rPr lang="en-US"/>
              <a:t>8:20 </a:t>
            </a:r>
          </a:p>
          <a:p>
            <a:r>
              <a:rPr lang="en-US"/>
              <a:t>forward saying that the symptoms that </a:t>
            </a:r>
          </a:p>
          <a:p>
            <a:r>
              <a:rPr lang="en-US"/>
              <a:t>8:23 </a:t>
            </a:r>
          </a:p>
          <a:p>
            <a:r>
              <a:rPr lang="en-US"/>
              <a:t>were being shown on that day did not </a:t>
            </a:r>
          </a:p>
          <a:p>
            <a:r>
              <a:rPr lang="en-US"/>
              <a:t>8:25 </a:t>
            </a:r>
          </a:p>
          <a:p>
            <a:r>
              <a:rPr lang="en-US"/>
              <a:t>line up with a brain aneurysm </a:t>
            </a:r>
          </a:p>
          <a:p>
            <a:r>
              <a:rPr lang="en-US"/>
              <a:t>8:28 </a:t>
            </a:r>
          </a:p>
          <a:p>
            <a:r>
              <a:rPr lang="en-US"/>
              <a:t>furthermore it was later revealed that </a:t>
            </a:r>
          </a:p>
          <a:p>
            <a:r>
              <a:rPr lang="en-US"/>
              <a:t>8:30 </a:t>
            </a:r>
          </a:p>
          <a:p>
            <a:r>
              <a:rPr lang="en-US"/>
              <a:t>the two Belgian investors that the Myers </a:t>
            </a:r>
          </a:p>
          <a:p>
            <a:r>
              <a:rPr lang="en-US"/>
              <a:t>8:33 </a:t>
            </a:r>
          </a:p>
          <a:p>
            <a:r>
              <a:rPr lang="en-US"/>
              <a:t>met with became untraceable and the </a:t>
            </a:r>
          </a:p>
          <a:p>
            <a:r>
              <a:rPr lang="en-US"/>
              <a:t>8:35 </a:t>
            </a:r>
          </a:p>
          <a:p>
            <a:r>
              <a:rPr lang="en-US"/>
              <a:t>identification that they went by simply </a:t>
            </a:r>
          </a:p>
          <a:p>
            <a:r>
              <a:rPr lang="en-US"/>
              <a:t>8:38 </a:t>
            </a:r>
          </a:p>
          <a:p>
            <a:r>
              <a:rPr lang="en-US"/>
              <a:t>did not exist leading to speculation </a:t>
            </a:r>
          </a:p>
          <a:p>
            <a:r>
              <a:rPr lang="en-US"/>
              <a:t>8:40 </a:t>
            </a:r>
          </a:p>
          <a:p>
            <a:r>
              <a:rPr lang="en-US"/>
              <a:t>that something more Sinister was going </a:t>
            </a:r>
          </a:p>
          <a:p>
            <a:r>
              <a:rPr lang="en-US"/>
              <a:t>8:43 </a:t>
            </a:r>
          </a:p>
          <a:p>
            <a:r>
              <a:rPr lang="en-US"/>
              <a:t>on behind the scenes </a:t>
            </a:r>
          </a:p>
          <a:p>
            <a:r>
              <a:rPr lang="en-US"/>
              <a:t>8:45 </a:t>
            </a:r>
          </a:p>
          <a:p>
            <a:r>
              <a:rPr lang="en-US"/>
              <a:t>it's easy to understand the suspicion </a:t>
            </a:r>
          </a:p>
          <a:p>
            <a:r>
              <a:rPr lang="en-US"/>
              <a:t>8:48 </a:t>
            </a:r>
          </a:p>
          <a:p>
            <a:r>
              <a:rPr lang="en-US"/>
              <a:t>there were billions to be made and the </a:t>
            </a:r>
          </a:p>
          <a:p>
            <a:r>
              <a:rPr lang="en-US"/>
              <a:t>8:51 </a:t>
            </a:r>
          </a:p>
          <a:p>
            <a:r>
              <a:rPr lang="en-US"/>
              <a:t>titans of Industry have always opposed </a:t>
            </a:r>
          </a:p>
          <a:p>
            <a:r>
              <a:rPr lang="en-US"/>
              <a:t>8:54 </a:t>
            </a:r>
          </a:p>
          <a:p>
            <a:r>
              <a:rPr lang="en-US"/>
              <a:t>competition from the Common Man </a:t>
            </a:r>
          </a:p>
          <a:p>
            <a:r>
              <a:rPr lang="en-US"/>
              <a:t>8:57 </a:t>
            </a:r>
          </a:p>
          <a:p>
            <a:r>
              <a:rPr lang="en-US"/>
              <a:t>even if it saved Humanity as we know it </a:t>
            </a:r>
          </a:p>
          <a:p>
            <a:r>
              <a:rPr lang="en-US"/>
              <a:t>9:00 </a:t>
            </a:r>
          </a:p>
          <a:p>
            <a:r>
              <a:rPr lang="en-US"/>
              <a:t>they'd rather protect their own fortunes </a:t>
            </a:r>
          </a:p>
          <a:p>
            <a:r>
              <a:rPr lang="en-US"/>
              <a:t>9:03 </a:t>
            </a:r>
          </a:p>
          <a:p>
            <a:r>
              <a:rPr lang="en-US"/>
              <a:t>through Shady backroom deals </a:t>
            </a:r>
          </a:p>
          <a:p>
            <a:r>
              <a:rPr lang="en-US"/>
              <a:t>9:06 </a:t>
            </a:r>
          </a:p>
          <a:p>
            <a:r>
              <a:rPr lang="en-US"/>
              <a:t>and for the most part this strategy has </a:t>
            </a:r>
          </a:p>
          <a:p>
            <a:r>
              <a:rPr lang="en-US"/>
              <a:t>9:09 </a:t>
            </a:r>
          </a:p>
          <a:p>
            <a:r>
              <a:rPr lang="en-US"/>
              <a:t>stood the test of time </a:t>
            </a:r>
          </a:p>
          <a:p>
            <a:r>
              <a:rPr lang="en-US"/>
              <a:t>9:11 </a:t>
            </a:r>
          </a:p>
          <a:p>
            <a:r>
              <a:rPr lang="en-US"/>
              <a:t>Bloomberg analysts estimate that by 2048 </a:t>
            </a:r>
          </a:p>
          <a:p>
            <a:r>
              <a:rPr lang="en-US"/>
              <a:t>9:14 </a:t>
            </a:r>
          </a:p>
          <a:p>
            <a:r>
              <a:rPr lang="en-US"/>
              <a:t>over 62 percent of America's wealth will </a:t>
            </a:r>
          </a:p>
          <a:p>
            <a:r>
              <a:rPr lang="en-US"/>
              <a:t>9:18 </a:t>
            </a:r>
          </a:p>
          <a:p>
            <a:r>
              <a:rPr lang="en-US"/>
              <a:t>belong to its wealthiest one percent </a:t>
            </a:r>
          </a:p>
          <a:p>
            <a:r>
              <a:rPr lang="en-US"/>
              <a:t>9:21 </a:t>
            </a:r>
          </a:p>
          <a:p>
            <a:r>
              <a:rPr lang="en-US"/>
              <a:t>and that would crush the previous </a:t>
            </a:r>
          </a:p>
          <a:p>
            <a:r>
              <a:rPr lang="en-US"/>
              <a:t>9:23 </a:t>
            </a:r>
          </a:p>
          <a:p>
            <a:r>
              <a:rPr lang="en-US"/>
              <a:t>all-time high of 51 percent and that </a:t>
            </a:r>
          </a:p>
          <a:p>
            <a:r>
              <a:rPr lang="en-US"/>
              <a:t>9:27 </a:t>
            </a:r>
          </a:p>
          <a:p>
            <a:r>
              <a:rPr lang="en-US"/>
              <a:t>record was set in 1928 just a year </a:t>
            </a:r>
          </a:p>
          <a:p>
            <a:r>
              <a:rPr lang="en-US"/>
              <a:t>9:31 </a:t>
            </a:r>
          </a:p>
          <a:p>
            <a:r>
              <a:rPr lang="en-US"/>
              <a:t>before the Great Depression </a:t>
            </a:r>
          </a:p>
          <a:p>
            <a:r>
              <a:rPr lang="en-US"/>
              <a:t>9:33 </a:t>
            </a:r>
          </a:p>
          <a:p>
            <a:r>
              <a:rPr lang="en-US"/>
              <a:t>in the next 25 years America's median </a:t>
            </a:r>
          </a:p>
          <a:p>
            <a:r>
              <a:rPr lang="en-US"/>
              <a:t>9:37 </a:t>
            </a:r>
          </a:p>
          <a:p>
            <a:r>
              <a:rPr lang="en-US"/>
              <a:t>annual income is estimated to rise just </a:t>
            </a:r>
          </a:p>
          <a:p>
            <a:r>
              <a:rPr lang="en-US"/>
              <a:t>9:40 </a:t>
            </a:r>
          </a:p>
          <a:p>
            <a:r>
              <a:rPr lang="en-US"/>
              <a:t>0.3 percent </a:t>
            </a:r>
          </a:p>
          <a:p>
            <a:r>
              <a:rPr lang="en-US"/>
              <a:t>9:43 </a:t>
            </a:r>
          </a:p>
          <a:p>
            <a:r>
              <a:rPr lang="en-US"/>
              <a:t>so if you fall somewhere in the upper </a:t>
            </a:r>
          </a:p>
          <a:p>
            <a:r>
              <a:rPr lang="en-US"/>
              <a:t>9:45 </a:t>
            </a:r>
          </a:p>
          <a:p>
            <a:r>
              <a:rPr lang="en-US"/>
              <a:t>middle don't hold your breath waiting </a:t>
            </a:r>
          </a:p>
          <a:p>
            <a:r>
              <a:rPr lang="en-US"/>
              <a:t>9:48 </a:t>
            </a:r>
          </a:p>
          <a:p>
            <a:r>
              <a:rPr lang="en-US"/>
              <a:t>for a life jacket </a:t>
            </a:r>
          </a:p>
          <a:p>
            <a:r>
              <a:rPr lang="en-US"/>
              <a:t>9:49 </a:t>
            </a:r>
          </a:p>
          <a:p>
            <a:r>
              <a:rPr lang="en-US"/>
              <a:t>because even during periods of collapse </a:t>
            </a:r>
          </a:p>
          <a:p>
            <a:r>
              <a:rPr lang="en-US"/>
              <a:t>9:52 </a:t>
            </a:r>
          </a:p>
          <a:p>
            <a:r>
              <a:rPr lang="en-US"/>
              <a:t>or stagnancy Elite members of society </a:t>
            </a:r>
          </a:p>
          <a:p>
            <a:r>
              <a:rPr lang="en-US"/>
              <a:t>9:55 </a:t>
            </a:r>
          </a:p>
          <a:p>
            <a:r>
              <a:rPr lang="en-US"/>
              <a:t>protect themselves from major Fallout </a:t>
            </a:r>
          </a:p>
          <a:p>
            <a:r>
              <a:rPr lang="en-US"/>
              <a:t>9:58 </a:t>
            </a:r>
          </a:p>
          <a:p>
            <a:r>
              <a:rPr lang="en-US"/>
              <a:t>they can get even richer because they </a:t>
            </a:r>
          </a:p>
          <a:p>
            <a:r>
              <a:rPr lang="en-US"/>
              <a:t>10:01 </a:t>
            </a:r>
          </a:p>
          <a:p>
            <a:r>
              <a:rPr lang="en-US"/>
              <a:t>have connections in private markets we </a:t>
            </a:r>
          </a:p>
          <a:p>
            <a:r>
              <a:rPr lang="en-US"/>
              <a:t>10:03 </a:t>
            </a:r>
          </a:p>
          <a:p>
            <a:r>
              <a:rPr lang="en-US"/>
              <a:t>can't even access </a:t>
            </a:r>
          </a:p>
          <a:p>
            <a:r>
              <a:rPr lang="en-US"/>
              <a:t>10:05 </a:t>
            </a:r>
          </a:p>
          <a:p>
            <a:r>
              <a:rPr lang="en-US"/>
              <a:t>luckily today's sponsor Masterworks is </a:t>
            </a:r>
          </a:p>
          <a:p>
            <a:r>
              <a:rPr lang="en-US"/>
              <a:t>10:09 </a:t>
            </a:r>
          </a:p>
          <a:p>
            <a:r>
              <a:rPr lang="en-US"/>
              <a:t>disrupting the elites by giving you an </a:t>
            </a:r>
          </a:p>
          <a:p>
            <a:r>
              <a:rPr lang="en-US"/>
              <a:t>10:11 </a:t>
            </a:r>
          </a:p>
          <a:p>
            <a:r>
              <a:rPr lang="en-US"/>
              <a:t>unprecedented chance to potentially grow </a:t>
            </a:r>
          </a:p>
          <a:p>
            <a:r>
              <a:rPr lang="en-US"/>
              <a:t>10:14 </a:t>
            </a:r>
          </a:p>
          <a:p>
            <a:r>
              <a:rPr lang="en-US"/>
              <a:t>your wealth with the oldest luxury asset </a:t>
            </a:r>
          </a:p>
          <a:p>
            <a:r>
              <a:rPr lang="en-US"/>
              <a:t>10:17 </a:t>
            </a:r>
          </a:p>
          <a:p>
            <a:r>
              <a:rPr lang="en-US"/>
              <a:t>in the books it's Blue Chip Museum grade </a:t>
            </a:r>
          </a:p>
          <a:p>
            <a:r>
              <a:rPr lang="en-US"/>
              <a:t>10:20 </a:t>
            </a:r>
          </a:p>
          <a:p>
            <a:r>
              <a:rPr lang="en-US"/>
              <a:t>fine art </a:t>
            </a:r>
          </a:p>
          <a:p>
            <a:r>
              <a:rPr lang="en-US"/>
              <a:t>10:22 </a:t>
            </a:r>
          </a:p>
          <a:p>
            <a:r>
              <a:rPr lang="en-US"/>
              <a:t>98 of the ultra-rich allocate at least </a:t>
            </a:r>
          </a:p>
          <a:p>
            <a:r>
              <a:rPr lang="en-US"/>
              <a:t>10:25 </a:t>
            </a:r>
          </a:p>
          <a:p>
            <a:r>
              <a:rPr lang="en-US"/>
              <a:t>five percent of their portfolio to Art I </a:t>
            </a:r>
          </a:p>
          <a:p>
            <a:r>
              <a:rPr lang="en-US"/>
              <a:t>10:29 </a:t>
            </a:r>
          </a:p>
          <a:p>
            <a:r>
              <a:rPr lang="en-US"/>
              <a:t>know I know but that's the genius of </a:t>
            </a:r>
          </a:p>
          <a:p>
            <a:r>
              <a:rPr lang="en-US"/>
              <a:t>10:32 </a:t>
            </a:r>
          </a:p>
          <a:p>
            <a:r>
              <a:rPr lang="en-US"/>
              <a:t>Masterworks now you can do it too in </a:t>
            </a:r>
          </a:p>
          <a:p>
            <a:r>
              <a:rPr lang="en-US"/>
              <a:t>10:35 </a:t>
            </a:r>
          </a:p>
          <a:p>
            <a:r>
              <a:rPr lang="en-US"/>
              <a:t>just a few short years Masterworks has </a:t>
            </a:r>
          </a:p>
          <a:p>
            <a:r>
              <a:rPr lang="en-US"/>
              <a:t>10:38 </a:t>
            </a:r>
          </a:p>
          <a:p>
            <a:r>
              <a:rPr lang="en-US"/>
              <a:t>delivered tens of millions in net </a:t>
            </a:r>
          </a:p>
          <a:p>
            <a:r>
              <a:rPr lang="en-US"/>
              <a:t>10:40 </a:t>
            </a:r>
          </a:p>
          <a:p>
            <a:r>
              <a:rPr lang="en-US"/>
              <a:t>returns to investors like you I haven't </a:t>
            </a:r>
          </a:p>
          <a:p>
            <a:r>
              <a:rPr lang="en-US"/>
              <a:t>10:43 </a:t>
            </a:r>
          </a:p>
          <a:p>
            <a:r>
              <a:rPr lang="en-US"/>
              <a:t>invested or started my collection just </a:t>
            </a:r>
          </a:p>
          <a:p>
            <a:r>
              <a:rPr lang="en-US"/>
              <a:t>10:46 </a:t>
            </a:r>
          </a:p>
          <a:p>
            <a:r>
              <a:rPr lang="en-US"/>
              <a:t>yet and like any investment performance </a:t>
            </a:r>
          </a:p>
          <a:p>
            <a:r>
              <a:rPr lang="en-US"/>
              <a:t>10:49 </a:t>
            </a:r>
          </a:p>
          <a:p>
            <a:r>
              <a:rPr lang="en-US"/>
              <a:t>of exited Investments is not </a:t>
            </a:r>
          </a:p>
          <a:p>
            <a:r>
              <a:rPr lang="en-US"/>
              <a:t>10:51 </a:t>
            </a:r>
          </a:p>
          <a:p>
            <a:r>
              <a:rPr lang="en-US"/>
              <a:t>representative of artwork that has not </a:t>
            </a:r>
          </a:p>
          <a:p>
            <a:r>
              <a:rPr lang="en-US"/>
              <a:t>10:54 </a:t>
            </a:r>
          </a:p>
          <a:p>
            <a:r>
              <a:rPr lang="en-US"/>
              <a:t>yet sold and past performance is not </a:t>
            </a:r>
          </a:p>
          <a:p>
            <a:r>
              <a:rPr lang="en-US"/>
              <a:t>10:56 </a:t>
            </a:r>
          </a:p>
          <a:p>
            <a:r>
              <a:rPr lang="en-US"/>
              <a:t>indicative of future results so it's no </a:t>
            </a:r>
          </a:p>
          <a:p>
            <a:r>
              <a:rPr lang="en-US"/>
              <a:t>10:59 </a:t>
            </a:r>
          </a:p>
          <a:p>
            <a:r>
              <a:rPr lang="en-US"/>
              <a:t>surprise over eight hundred thousand </a:t>
            </a:r>
          </a:p>
          <a:p>
            <a:r>
              <a:rPr lang="en-US"/>
              <a:t>11:01 </a:t>
            </a:r>
          </a:p>
          <a:p>
            <a:r>
              <a:rPr lang="en-US"/>
              <a:t>people have signed up so far and since </a:t>
            </a:r>
          </a:p>
          <a:p>
            <a:r>
              <a:rPr lang="en-US"/>
              <a:t>11:04 </a:t>
            </a:r>
          </a:p>
          <a:p>
            <a:r>
              <a:rPr lang="en-US"/>
              <a:t>so many of you guys are creating </a:t>
            </a:r>
          </a:p>
          <a:p>
            <a:r>
              <a:rPr lang="en-US"/>
              <a:t>11:06 </a:t>
            </a:r>
          </a:p>
          <a:p>
            <a:r>
              <a:rPr lang="en-US"/>
              <a:t>accounts they're extending your chance </a:t>
            </a:r>
          </a:p>
          <a:p>
            <a:r>
              <a:rPr lang="en-US"/>
              <a:t>11:08 </a:t>
            </a:r>
          </a:p>
          <a:p>
            <a:r>
              <a:rPr lang="en-US"/>
              <a:t>to skip the wait list just click the </a:t>
            </a:r>
          </a:p>
          <a:p>
            <a:r>
              <a:rPr lang="en-US"/>
              <a:t>11:11 </a:t>
            </a:r>
          </a:p>
          <a:p>
            <a:r>
              <a:rPr lang="en-US"/>
              <a:t>link in the description and now back to </a:t>
            </a:r>
          </a:p>
          <a:p>
            <a:r>
              <a:rPr lang="en-US"/>
              <a:t>11:14 </a:t>
            </a:r>
          </a:p>
          <a:p>
            <a:r>
              <a:rPr lang="en-US"/>
              <a:t>the video </a:t>
            </a:r>
          </a:p>
          <a:p>
            <a:r>
              <a:rPr lang="en-US"/>
              <a:t>11:16 </a:t>
            </a:r>
          </a:p>
          <a:p>
            <a:r>
              <a:rPr lang="en-US"/>
              <a:t>a water-powered car is a very </a:t>
            </a:r>
          </a:p>
          <a:p>
            <a:r>
              <a:rPr lang="en-US"/>
              <a:t>11:18 </a:t>
            </a:r>
          </a:p>
          <a:p>
            <a:r>
              <a:rPr lang="en-US"/>
              <a:t>fascinating story but if we take a look </a:t>
            </a:r>
          </a:p>
          <a:p>
            <a:r>
              <a:rPr lang="en-US"/>
              <a:t>11:21 </a:t>
            </a:r>
          </a:p>
          <a:p>
            <a:r>
              <a:rPr lang="en-US"/>
              <a:t>at the science for a little bit the </a:t>
            </a:r>
          </a:p>
          <a:p>
            <a:r>
              <a:rPr lang="en-US"/>
              <a:t>11:23 </a:t>
            </a:r>
          </a:p>
          <a:p>
            <a:r>
              <a:rPr lang="en-US"/>
              <a:t>problem with hydrogen cars and why they </a:t>
            </a:r>
          </a:p>
          <a:p>
            <a:r>
              <a:rPr lang="en-US"/>
              <a:t>11:26 </a:t>
            </a:r>
          </a:p>
          <a:p>
            <a:r>
              <a:rPr lang="en-US"/>
              <a:t>are not being mass produced is due to </a:t>
            </a:r>
          </a:p>
          <a:p>
            <a:r>
              <a:rPr lang="en-US"/>
              <a:t>11:28 </a:t>
            </a:r>
          </a:p>
          <a:p>
            <a:r>
              <a:rPr lang="en-US"/>
              <a:t>the fact that in conventional </a:t>
            </a:r>
          </a:p>
          <a:p>
            <a:r>
              <a:rPr lang="en-US"/>
              <a:t>11:30 </a:t>
            </a:r>
          </a:p>
          <a:p>
            <a:r>
              <a:rPr lang="en-US"/>
              <a:t>electrolysis more energy is actually </a:t>
            </a:r>
          </a:p>
          <a:p>
            <a:r>
              <a:rPr lang="en-US"/>
              <a:t>11:32 </a:t>
            </a:r>
          </a:p>
          <a:p>
            <a:r>
              <a:rPr lang="en-US"/>
              <a:t>required to split the atoms as compared </a:t>
            </a:r>
          </a:p>
          <a:p>
            <a:r>
              <a:rPr lang="en-US"/>
              <a:t>11:35 </a:t>
            </a:r>
          </a:p>
          <a:p>
            <a:r>
              <a:rPr lang="en-US"/>
              <a:t>to the amount of energy that will be </a:t>
            </a:r>
          </a:p>
          <a:p>
            <a:r>
              <a:rPr lang="en-US"/>
              <a:t>11:37 </a:t>
            </a:r>
          </a:p>
          <a:p>
            <a:r>
              <a:rPr lang="en-US"/>
              <a:t>released in the process of making this </a:t>
            </a:r>
          </a:p>
          <a:p>
            <a:r>
              <a:rPr lang="en-US"/>
              <a:t>11:39 </a:t>
            </a:r>
          </a:p>
          <a:p>
            <a:r>
              <a:rPr lang="en-US"/>
              <a:t>source of energy highly inefficient </a:t>
            </a:r>
          </a:p>
          <a:p>
            <a:r>
              <a:rPr lang="en-US"/>
              <a:t>11:41 </a:t>
            </a:r>
          </a:p>
          <a:p>
            <a:r>
              <a:rPr lang="en-US"/>
              <a:t>where is the initial energy going to </a:t>
            </a:r>
          </a:p>
          <a:p>
            <a:r>
              <a:rPr lang="en-US"/>
              <a:t>11:44 </a:t>
            </a:r>
          </a:p>
          <a:p>
            <a:r>
              <a:rPr lang="en-US"/>
              <a:t>come from but this is all based on the </a:t>
            </a:r>
          </a:p>
          <a:p>
            <a:r>
              <a:rPr lang="en-US"/>
              <a:t>11:46 </a:t>
            </a:r>
          </a:p>
          <a:p>
            <a:r>
              <a:rPr lang="en-US"/>
              <a:t>assumption that Stanley Meyer's fuel </a:t>
            </a:r>
          </a:p>
          <a:p>
            <a:r>
              <a:rPr lang="en-US"/>
              <a:t>11:49 </a:t>
            </a:r>
          </a:p>
          <a:p>
            <a:r>
              <a:rPr lang="en-US"/>
              <a:t>cell was running off conventional </a:t>
            </a:r>
          </a:p>
          <a:p>
            <a:r>
              <a:rPr lang="en-US"/>
              <a:t>11:50 </a:t>
            </a:r>
          </a:p>
          <a:p>
            <a:r>
              <a:rPr lang="en-US"/>
              <a:t>electrolysis and does not violate the </a:t>
            </a:r>
          </a:p>
          <a:p>
            <a:r>
              <a:rPr lang="en-US"/>
              <a:t>11:53 </a:t>
            </a:r>
          </a:p>
          <a:p>
            <a:r>
              <a:rPr lang="en-US"/>
              <a:t>first and second laws of thermodynamics </a:t>
            </a:r>
          </a:p>
          <a:p>
            <a:r>
              <a:rPr lang="en-US"/>
              <a:t>11:56 </a:t>
            </a:r>
          </a:p>
          <a:p>
            <a:r>
              <a:rPr lang="en-US"/>
              <a:t>but this would probably align very well </a:t>
            </a:r>
          </a:p>
          <a:p>
            <a:r>
              <a:rPr lang="en-US"/>
              <a:t>11:59 </a:t>
            </a:r>
          </a:p>
          <a:p>
            <a:r>
              <a:rPr lang="en-US"/>
              <a:t>with the fact that many initial </a:t>
            </a:r>
          </a:p>
          <a:p>
            <a:r>
              <a:rPr lang="en-US"/>
              <a:t>12:00 </a:t>
            </a:r>
          </a:p>
          <a:p>
            <a:r>
              <a:rPr lang="en-US"/>
              <a:t>investors of this program would be </a:t>
            </a:r>
          </a:p>
          <a:p>
            <a:r>
              <a:rPr lang="en-US"/>
              <a:t>12:02 </a:t>
            </a:r>
          </a:p>
          <a:p>
            <a:r>
              <a:rPr lang="en-US"/>
              <a:t>outraged as Stanley Meyer claimed that </a:t>
            </a:r>
          </a:p>
          <a:p>
            <a:r>
              <a:rPr lang="en-US"/>
              <a:t>12:05 </a:t>
            </a:r>
          </a:p>
          <a:p>
            <a:r>
              <a:rPr lang="en-US"/>
              <a:t>his car could run for miles on a gallon </a:t>
            </a:r>
          </a:p>
          <a:p>
            <a:r>
              <a:rPr lang="en-US"/>
              <a:t>12:07 </a:t>
            </a:r>
          </a:p>
          <a:p>
            <a:r>
              <a:rPr lang="en-US"/>
              <a:t>of water the other alternative </a:t>
            </a:r>
          </a:p>
          <a:p>
            <a:r>
              <a:rPr lang="en-US"/>
              <a:t>12:09 </a:t>
            </a:r>
          </a:p>
          <a:p>
            <a:r>
              <a:rPr lang="en-US"/>
              <a:t>explanation was that perhaps Stanley </a:t>
            </a:r>
          </a:p>
          <a:p>
            <a:r>
              <a:rPr lang="en-US"/>
              <a:t>12:12 </a:t>
            </a:r>
          </a:p>
          <a:p>
            <a:r>
              <a:rPr lang="en-US"/>
              <a:t>Meyer did really have a fuel cell that </a:t>
            </a:r>
          </a:p>
          <a:p>
            <a:r>
              <a:rPr lang="en-US"/>
              <a:t>12:14 </a:t>
            </a:r>
          </a:p>
          <a:p>
            <a:r>
              <a:rPr lang="en-US"/>
              <a:t>was revolutionary and there were people </a:t>
            </a:r>
          </a:p>
          <a:p>
            <a:r>
              <a:rPr lang="en-US"/>
              <a:t>12:16 </a:t>
            </a:r>
          </a:p>
          <a:p>
            <a:r>
              <a:rPr lang="en-US"/>
              <a:t>out there to get him </a:t>
            </a:r>
          </a:p>
          <a:p>
            <a:r>
              <a:rPr lang="en-US"/>
              <a:t>12:18 </a:t>
            </a:r>
          </a:p>
          <a:p>
            <a:r>
              <a:rPr lang="en-US"/>
              <a:t>well it is no secret that big oil is a </a:t>
            </a:r>
          </a:p>
          <a:p>
            <a:r>
              <a:rPr lang="en-US"/>
              <a:t>12:22 </a:t>
            </a:r>
          </a:p>
          <a:p>
            <a:r>
              <a:rPr lang="en-US"/>
              <a:t>gigantic industry that makes a lot of </a:t>
            </a:r>
          </a:p>
          <a:p>
            <a:r>
              <a:rPr lang="en-US"/>
              <a:t>12:25 </a:t>
            </a:r>
          </a:p>
          <a:p>
            <a:r>
              <a:rPr lang="en-US"/>
              <a:t>money for a lot of powerful people </a:t>
            </a:r>
          </a:p>
          <a:p>
            <a:r>
              <a:rPr lang="en-US"/>
              <a:t>12:28 </a:t>
            </a:r>
          </a:p>
          <a:p>
            <a:r>
              <a:rPr lang="en-US"/>
              <a:t>just put yourselves in their shoes for a </a:t>
            </a:r>
          </a:p>
          <a:p>
            <a:r>
              <a:rPr lang="en-US"/>
              <a:t>12:31 </a:t>
            </a:r>
          </a:p>
          <a:p>
            <a:r>
              <a:rPr lang="en-US"/>
              <a:t>little bit and say someone comes up with </a:t>
            </a:r>
          </a:p>
          <a:p>
            <a:r>
              <a:rPr lang="en-US"/>
              <a:t>12:33 </a:t>
            </a:r>
          </a:p>
          <a:p>
            <a:r>
              <a:rPr lang="en-US"/>
              <a:t>an invention that could potentially be </a:t>
            </a:r>
          </a:p>
          <a:p>
            <a:r>
              <a:rPr lang="en-US"/>
              <a:t>12:35 </a:t>
            </a:r>
          </a:p>
          <a:p>
            <a:r>
              <a:rPr lang="en-US"/>
              <a:t>the downfall of the Empire that you own </a:t>
            </a:r>
          </a:p>
          <a:p>
            <a:r>
              <a:rPr lang="en-US"/>
              <a:t>12:37 </a:t>
            </a:r>
          </a:p>
          <a:p>
            <a:r>
              <a:rPr lang="en-US"/>
              <a:t>how would you feel it is no secret that </a:t>
            </a:r>
          </a:p>
          <a:p>
            <a:r>
              <a:rPr lang="en-US"/>
              <a:t>12:41 </a:t>
            </a:r>
          </a:p>
          <a:p>
            <a:r>
              <a:rPr lang="en-US"/>
              <a:t>throughout the course of development </a:t>
            </a:r>
          </a:p>
          <a:p>
            <a:r>
              <a:rPr lang="en-US"/>
              <a:t>12:43 </a:t>
            </a:r>
          </a:p>
          <a:p>
            <a:r>
              <a:rPr lang="en-US"/>
              <a:t>Stanley Meyer was approached by </a:t>
            </a:r>
          </a:p>
          <a:p>
            <a:r>
              <a:rPr lang="en-US"/>
              <a:t>12:45 </a:t>
            </a:r>
          </a:p>
          <a:p>
            <a:r>
              <a:rPr lang="en-US"/>
              <a:t>countless people to outright buy out his </a:t>
            </a:r>
          </a:p>
          <a:p>
            <a:r>
              <a:rPr lang="en-US"/>
              <a:t>12:48 </a:t>
            </a:r>
          </a:p>
          <a:p>
            <a:r>
              <a:rPr lang="en-US"/>
              <a:t>patent and his prototype now this is </a:t>
            </a:r>
          </a:p>
          <a:p>
            <a:r>
              <a:rPr lang="en-US"/>
              <a:t>12:51 </a:t>
            </a:r>
          </a:p>
          <a:p>
            <a:r>
              <a:rPr lang="en-US"/>
              <a:t>probably just speculation but what if </a:t>
            </a:r>
          </a:p>
          <a:p>
            <a:r>
              <a:rPr lang="en-US"/>
              <a:t>12:53 </a:t>
            </a:r>
          </a:p>
          <a:p>
            <a:r>
              <a:rPr lang="en-US"/>
              <a:t>some of these people were sent by Big </a:t>
            </a:r>
          </a:p>
          <a:p>
            <a:r>
              <a:rPr lang="en-US"/>
              <a:t>12:55 </a:t>
            </a:r>
          </a:p>
          <a:p>
            <a:r>
              <a:rPr lang="en-US"/>
              <a:t>Oil Giants to buy out the idea with the </a:t>
            </a:r>
          </a:p>
          <a:p>
            <a:r>
              <a:rPr lang="en-US"/>
              <a:t>12:59 </a:t>
            </a:r>
          </a:p>
          <a:p>
            <a:r>
              <a:rPr lang="en-US"/>
              <a:t>sole purpose of shelving it so that </a:t>
            </a:r>
          </a:p>
          <a:p>
            <a:r>
              <a:rPr lang="en-US"/>
              <a:t>13:01 </a:t>
            </a:r>
          </a:p>
          <a:p>
            <a:r>
              <a:rPr lang="en-US"/>
              <a:t>there would be essentially no threat to </a:t>
            </a:r>
          </a:p>
          <a:p>
            <a:r>
              <a:rPr lang="en-US"/>
              <a:t>13:03 </a:t>
            </a:r>
          </a:p>
          <a:p>
            <a:r>
              <a:rPr lang="en-US"/>
              <a:t>the big oil industry and eventually time </a:t>
            </a:r>
          </a:p>
          <a:p>
            <a:r>
              <a:rPr lang="en-US"/>
              <a:t>13:07 </a:t>
            </a:r>
          </a:p>
          <a:p>
            <a:r>
              <a:rPr lang="en-US"/>
              <a:t>and time again after countless </a:t>
            </a:r>
          </a:p>
          <a:p>
            <a:r>
              <a:rPr lang="en-US"/>
              <a:t>13:09 </a:t>
            </a:r>
          </a:p>
          <a:p>
            <a:r>
              <a:rPr lang="en-US"/>
              <a:t>rejections they discredited him and </a:t>
            </a:r>
          </a:p>
          <a:p>
            <a:r>
              <a:rPr lang="en-US"/>
              <a:t>13:11 </a:t>
            </a:r>
          </a:p>
          <a:p>
            <a:r>
              <a:rPr lang="en-US"/>
              <a:t>eventually took him out of the equation </a:t>
            </a:r>
          </a:p>
          <a:p>
            <a:r>
              <a:rPr lang="en-US"/>
              <a:t>13:13 </a:t>
            </a:r>
          </a:p>
          <a:p>
            <a:r>
              <a:rPr lang="en-US"/>
              <a:t>entirely </a:t>
            </a:r>
          </a:p>
          <a:p>
            <a:r>
              <a:rPr lang="en-US"/>
              <a:t>13:15 </a:t>
            </a:r>
          </a:p>
          <a:p>
            <a:r>
              <a:rPr lang="en-US"/>
              <a:t>after all in Stanley Meyer's defense </a:t>
            </a:r>
          </a:p>
          <a:p>
            <a:r>
              <a:rPr lang="en-US"/>
              <a:t>13:18 </a:t>
            </a:r>
          </a:p>
          <a:p>
            <a:r>
              <a:rPr lang="en-US"/>
              <a:t>there are many who witnessed Meyer's </a:t>
            </a:r>
          </a:p>
          <a:p>
            <a:r>
              <a:rPr lang="en-US"/>
              <a:t>13:20 </a:t>
            </a:r>
          </a:p>
          <a:p>
            <a:r>
              <a:rPr lang="en-US"/>
              <a:t>water powered car in action driving up </a:t>
            </a:r>
          </a:p>
          <a:p>
            <a:r>
              <a:rPr lang="en-US"/>
              <a:t>13:23 </a:t>
            </a:r>
          </a:p>
          <a:p>
            <a:r>
              <a:rPr lang="en-US"/>
              <a:t>and down along the streets and unless </a:t>
            </a:r>
          </a:p>
          <a:p>
            <a:r>
              <a:rPr lang="en-US"/>
              <a:t>13:26 </a:t>
            </a:r>
          </a:p>
          <a:p>
            <a:r>
              <a:rPr lang="en-US"/>
              <a:t>Stanley found a way to fool the people </a:t>
            </a:r>
          </a:p>
          <a:p>
            <a:r>
              <a:rPr lang="en-US"/>
              <a:t>13:28 </a:t>
            </a:r>
          </a:p>
          <a:p>
            <a:r>
              <a:rPr lang="en-US"/>
              <a:t>who came into close contact with this </a:t>
            </a:r>
          </a:p>
          <a:p>
            <a:r>
              <a:rPr lang="en-US"/>
              <a:t>13:30 </a:t>
            </a:r>
          </a:p>
          <a:p>
            <a:r>
              <a:rPr lang="en-US"/>
              <a:t>car the only option we are really left </a:t>
            </a:r>
          </a:p>
          <a:p>
            <a:r>
              <a:rPr lang="en-US"/>
              <a:t>13:33 </a:t>
            </a:r>
          </a:p>
          <a:p>
            <a:r>
              <a:rPr lang="en-US"/>
              <a:t>with is that Stanley Meyer's car really </a:t>
            </a:r>
          </a:p>
          <a:p>
            <a:r>
              <a:rPr lang="en-US"/>
              <a:t>13:36 </a:t>
            </a:r>
          </a:p>
          <a:p>
            <a:r>
              <a:rPr lang="en-US"/>
              <a:t>did work </a:t>
            </a:r>
          </a:p>
          <a:p>
            <a:r>
              <a:rPr lang="en-US"/>
              <a:t>13:37 </a:t>
            </a:r>
          </a:p>
          <a:p>
            <a:r>
              <a:rPr lang="en-US"/>
              <a:t>now the mysterious circumstances of </a:t>
            </a:r>
          </a:p>
          <a:p>
            <a:r>
              <a:rPr lang="en-US"/>
              <a:t>13:40 </a:t>
            </a:r>
          </a:p>
          <a:p>
            <a:r>
              <a:rPr lang="en-US"/>
              <a:t>Stanley Meyer's death is an intriguing </a:t>
            </a:r>
          </a:p>
          <a:p>
            <a:r>
              <a:rPr lang="en-US"/>
              <a:t>13:43 </a:t>
            </a:r>
          </a:p>
          <a:p>
            <a:r>
              <a:rPr lang="en-US"/>
              <a:t>story that left many questions </a:t>
            </a:r>
          </a:p>
          <a:p>
            <a:r>
              <a:rPr lang="en-US"/>
              <a:t>13:45 </a:t>
            </a:r>
          </a:p>
          <a:p>
            <a:r>
              <a:rPr lang="en-US"/>
              <a:t>unanswered but with many witnesses </a:t>
            </a:r>
          </a:p>
          <a:p>
            <a:r>
              <a:rPr lang="en-US"/>
              <a:t>13:47 </a:t>
            </a:r>
          </a:p>
          <a:p>
            <a:r>
              <a:rPr lang="en-US"/>
              <a:t>saying that there was in fact a real </a:t>
            </a:r>
          </a:p>
          <a:p>
            <a:r>
              <a:rPr lang="en-US"/>
              <a:t>13:50 </a:t>
            </a:r>
          </a:p>
          <a:p>
            <a:r>
              <a:rPr lang="en-US"/>
              <a:t>water powered car on the streets at one </a:t>
            </a:r>
          </a:p>
          <a:p>
            <a:r>
              <a:rPr lang="en-US"/>
              <a:t>13:53 </a:t>
            </a:r>
          </a:p>
          <a:p>
            <a:r>
              <a:rPr lang="en-US"/>
              <a:t>point hopefully sometime in the future </a:t>
            </a:r>
          </a:p>
          <a:p>
            <a:r>
              <a:rPr lang="en-US"/>
              <a:t>13:55 </a:t>
            </a:r>
          </a:p>
          <a:p>
            <a:r>
              <a:rPr lang="en-US"/>
              <a:t>the location of it will be revealed and </a:t>
            </a:r>
          </a:p>
          <a:p>
            <a:r>
              <a:rPr lang="en-US"/>
              <a:t>13:58 </a:t>
            </a:r>
          </a:p>
          <a:p>
            <a:r>
              <a:rPr lang="en-US"/>
              <a:t>we can take a look at what actually made </a:t>
            </a:r>
          </a:p>
          <a:p>
            <a:r>
              <a:rPr lang="en-US"/>
              <a:t>14:01 </a:t>
            </a:r>
          </a:p>
          <a:p>
            <a:r>
              <a:rPr lang="en-US"/>
              <a:t>it run underneath the hood </a:t>
            </a:r>
          </a:p>
          <a:p>
            <a:r>
              <a:rPr lang="en-US"/>
              <a:t>14:03 </a:t>
            </a:r>
          </a:p>
          <a:p>
            <a:r>
              <a:rPr lang="en-US"/>
              <a:t>but for now what actually happened to </a:t>
            </a:r>
          </a:p>
          <a:p>
            <a:r>
              <a:rPr lang="en-US"/>
              <a:t>14:06 </a:t>
            </a:r>
          </a:p>
          <a:p>
            <a:r>
              <a:rPr lang="en-US"/>
              <a:t>the man who invented the water powered </a:t>
            </a:r>
          </a:p>
          <a:p>
            <a:r>
              <a:rPr lang="en-US"/>
              <a:t>14:08 </a:t>
            </a:r>
          </a:p>
          <a:p>
            <a:r>
              <a:rPr lang="en-US"/>
              <a:t>car </a:t>
            </a:r>
          </a:p>
          <a:p>
            <a:r>
              <a:rPr lang="en-US"/>
              <a:t>14:09 </a:t>
            </a:r>
          </a:p>
          <a:p>
            <a:r>
              <a:rPr lang="en-US"/>
              <a:t>well I'll leave that for you to decide </a:t>
            </a:r>
          </a:p>
          <a:p>
            <a:r>
              <a:rPr lang="en-US"/>
              <a:t>14:21 </a:t>
            </a:r>
          </a:p>
          <a:p>
            <a:r>
              <a:rPr lang="en-US"/>
              <a:t>[Music] </a:t>
            </a:r>
          </a:p>
          <a:p>
            <a:r>
              <a:rPr lang="en-US" b="1">
                <a:hlinkClick r:id="rId4"/>
              </a:rPr>
              <a:t>Lepanto 157</a:t>
            </a:r>
            <a:endParaRPr lang="en-US" b="1"/>
          </a:p>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40</a:t>
            </a:fld>
            <a:endParaRPr lang="en-GB"/>
          </a:p>
        </p:txBody>
      </p:sp>
    </p:spTree>
    <p:extLst>
      <p:ext uri="{BB962C8B-B14F-4D97-AF65-F5344CB8AC3E}">
        <p14:creationId xmlns:p14="http://schemas.microsoft.com/office/powerpoint/2010/main" val="3907745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7:20</a:t>
            </a:r>
            <a:r>
              <a:rPr lang="en-US" sz="1200" kern="1200">
                <a:solidFill>
                  <a:schemeClr val="tx1"/>
                </a:solidFill>
                <a:effectLst/>
                <a:latin typeface="+mn-lt"/>
                <a:ea typeface="+mn-ea"/>
                <a:cs typeface="+mn-cs"/>
              </a:rPr>
              <a:t>    The crowd replied, “You’re demon possessed! Who’s trying to kill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7:21</a:t>
            </a:r>
            <a:r>
              <a:rPr lang="en-US" sz="1200" kern="1200">
                <a:solidFill>
                  <a:schemeClr val="tx1"/>
                </a:solidFill>
                <a:effectLst/>
                <a:latin typeface="+mn-lt"/>
                <a:ea typeface="+mn-ea"/>
                <a:cs typeface="+mn-cs"/>
              </a:rPr>
              <a:t>    Jesus replied, “I did one miracle on the Sabbath, and you were amazed.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you work on the Sabbath, too, when you obey Moses’ law of circumcision. (Actually, this tradition of circumcision began with the patriarchs, long before the law of Moses.)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For if the correct time for circumcising your son falls on the Sabbath, you go ahead and do it so as not to break the law of Moses. So why should you be angry with me for healing a man on the Sabbath?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Look beneath the surface so you can judge correctly.”</a:t>
            </a:r>
          </a:p>
        </p:txBody>
      </p:sp>
      <p:sp>
        <p:nvSpPr>
          <p:cNvPr id="4" name="Slide Number Placeholder 3"/>
          <p:cNvSpPr>
            <a:spLocks noGrp="1"/>
          </p:cNvSpPr>
          <p:nvPr>
            <p:ph type="sldNum" sz="quarter" idx="5"/>
          </p:nvPr>
        </p:nvSpPr>
        <p:spPr/>
        <p:txBody>
          <a:bodyPr/>
          <a:lstStyle/>
          <a:p>
            <a:fld id="{DF78E62C-A091-49C7-B4DF-2F8432CFE4E6}" type="slidenum">
              <a:rPr lang="en-GB" smtClean="0"/>
              <a:t>41</a:t>
            </a:fld>
            <a:endParaRPr lang="en-GB"/>
          </a:p>
        </p:txBody>
      </p:sp>
    </p:spTree>
    <p:extLst>
      <p:ext uri="{BB962C8B-B14F-4D97-AF65-F5344CB8AC3E}">
        <p14:creationId xmlns:p14="http://schemas.microsoft.com/office/powerpoint/2010/main" val="3912016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45</a:t>
            </a:fld>
            <a:endParaRPr lang="en-GB"/>
          </a:p>
        </p:txBody>
      </p:sp>
    </p:spTree>
    <p:extLst>
      <p:ext uri="{BB962C8B-B14F-4D97-AF65-F5344CB8AC3E}">
        <p14:creationId xmlns:p14="http://schemas.microsoft.com/office/powerpoint/2010/main" val="2430475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good question today: Why do you not believe in Jesus?</a:t>
            </a:r>
          </a:p>
          <a:p>
            <a:endParaRPr lang="en-US"/>
          </a:p>
          <a:p>
            <a:r>
              <a:rPr lang="en-US"/>
              <a:t>A man once asked an older man how he could start a new religion. The older man responded, "Predict your death, do it exactly, and then rise from the dead three days later."</a:t>
            </a:r>
          </a:p>
        </p:txBody>
      </p:sp>
      <p:sp>
        <p:nvSpPr>
          <p:cNvPr id="4" name="Slide Number Placeholder 3"/>
          <p:cNvSpPr>
            <a:spLocks noGrp="1"/>
          </p:cNvSpPr>
          <p:nvPr>
            <p:ph type="sldNum" sz="quarter" idx="5"/>
          </p:nvPr>
        </p:nvSpPr>
        <p:spPr/>
        <p:txBody>
          <a:bodyPr/>
          <a:lstStyle/>
          <a:p>
            <a:fld id="{DF78E62C-A091-49C7-B4DF-2F8432CFE4E6}" type="slidenum">
              <a:rPr lang="en-GB" smtClean="0"/>
              <a:t>46</a:t>
            </a:fld>
            <a:endParaRPr lang="en-GB"/>
          </a:p>
        </p:txBody>
      </p:sp>
    </p:spTree>
    <p:extLst>
      <p:ext uri="{BB962C8B-B14F-4D97-AF65-F5344CB8AC3E}">
        <p14:creationId xmlns:p14="http://schemas.microsoft.com/office/powerpoint/2010/main" val="3124775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7:53</a:t>
            </a:r>
            <a:r>
              <a:rPr lang="en-US">
                <a:effectLst/>
                <a:latin typeface="Lucida Grande" panose="020B0600040502020204" pitchFamily="34" charset="0"/>
              </a:rPr>
              <a:t>    Then the meeting broke up, and everybody went home.</a:t>
            </a:r>
          </a:p>
          <a:p>
            <a:endParaRPr lang="en-US">
              <a:effectLst/>
              <a:latin typeface="Lucida Grande" panose="020B0600040502020204" pitchFamily="34" charset="0"/>
            </a:endParaRPr>
          </a:p>
          <a:p>
            <a:r>
              <a:rPr lang="en-US">
                <a:effectLst/>
                <a:latin typeface="Lucida Grande" panose="020B0600040502020204" pitchFamily="34" charset="0"/>
              </a:rPr>
              <a:t>A Woman Caught in Adultery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a:t>
            </a:r>
            <a:r>
              <a:rPr lang="en-US">
                <a:effectLst/>
                <a:latin typeface="Lucida Grande" panose="020B0600040502020204" pitchFamily="34" charset="0"/>
              </a:rPr>
              <a:t>    Jesus returned to the Mount of Olives,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early the next morning he was back again at the Temple. A crowd soon gathered, and he sat down and taught them.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a:t>
            </a:r>
            <a:r>
              <a:rPr lang="en-US">
                <a:effectLst/>
                <a:latin typeface="Lucida Grande" panose="020B0600040502020204" pitchFamily="34" charset="0"/>
              </a:rPr>
              <a:t>    “Teacher,” they said to Jesus, “this woman was caught in the act of adultery.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 law of Moses says to stone her. What do you say?”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8:6</a:t>
            </a:r>
            <a:r>
              <a:rPr lang="en-US">
                <a:effectLst/>
                <a:latin typeface="Lucida Grande" panose="020B0600040502020204" pitchFamily="34" charset="0"/>
              </a:rPr>
              <a:t>    They were trying to trap him into saying something they could use against him, but Jesus stooped down and wrote in the dust with his finger.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They kept demanding an answer, so he stood up again and said, </a:t>
            </a:r>
            <a:r>
              <a:rPr lang="en-US">
                <a:solidFill>
                  <a:srgbClr val="FF2500"/>
                </a:solidFill>
                <a:effectLst/>
                <a:latin typeface="Lucida Grande" panose="020B0600040502020204" pitchFamily="34" charset="0"/>
              </a:rPr>
              <a:t>“All right, but let the one who has never sinned throw the first stone!”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stooped down again and wrote in the dust.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8:9</a:t>
            </a:r>
            <a:r>
              <a:rPr lang="en-US">
                <a:effectLst/>
                <a:latin typeface="Lucida Grande" panose="020B0600040502020204" pitchFamily="34" charset="0"/>
              </a:rPr>
              <a:t>    When the accusers heard this, they slipped away one by one, beginning with the oldest, until only Jesus was left in the middle of the crowd with the woman.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Then Jesus stood up again and said to the woman, </a:t>
            </a:r>
            <a:r>
              <a:rPr lang="en-US">
                <a:solidFill>
                  <a:srgbClr val="FF2500"/>
                </a:solidFill>
                <a:effectLst/>
                <a:latin typeface="Lucida Grande" panose="020B0600040502020204" pitchFamily="34" charset="0"/>
              </a:rPr>
              <a:t>“Where are your accusers? Didn’t even one of them condemn you?”</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8:11</a:t>
            </a:r>
            <a:r>
              <a:rPr lang="en-US">
                <a:effectLst/>
                <a:latin typeface="Lucida Grande" panose="020B0600040502020204" pitchFamily="34" charset="0"/>
              </a:rPr>
              <a:t>    “No, Lord,” she said.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And Jesus said, </a:t>
            </a:r>
            <a:r>
              <a:rPr lang="en-US">
                <a:solidFill>
                  <a:srgbClr val="FF2500"/>
                </a:solidFill>
                <a:effectLst/>
                <a:latin typeface="Lucida Grande" panose="020B0600040502020204" pitchFamily="34" charset="0"/>
              </a:rPr>
              <a:t>“Neither do I. Go and sin no more.”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47</a:t>
            </a:fld>
            <a:endParaRPr lang="en-GB"/>
          </a:p>
        </p:txBody>
      </p:sp>
    </p:spTree>
    <p:extLst>
      <p:ext uri="{BB962C8B-B14F-4D97-AF65-F5344CB8AC3E}">
        <p14:creationId xmlns:p14="http://schemas.microsoft.com/office/powerpoint/2010/main" val="3417301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7:53</a:t>
            </a:r>
            <a:r>
              <a:rPr lang="en-US">
                <a:effectLst/>
                <a:latin typeface="Lucida Grande" panose="020B0600040502020204" pitchFamily="34" charset="0"/>
              </a:rPr>
              <a:t>    Then the meeting broke up, and everybody went home.</a:t>
            </a:r>
          </a:p>
          <a:p>
            <a:endParaRPr lang="en-US">
              <a:effectLst/>
              <a:latin typeface="Lucida Grande" panose="020B0600040502020204" pitchFamily="34" charset="0"/>
            </a:endParaRPr>
          </a:p>
          <a:p>
            <a:r>
              <a:rPr lang="en-US">
                <a:effectLst/>
                <a:latin typeface="Lucida Grande" panose="020B0600040502020204" pitchFamily="34" charset="0"/>
              </a:rPr>
              <a:t>A Woman Caught in Adultery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a:t>
            </a:r>
            <a:r>
              <a:rPr lang="en-US">
                <a:effectLst/>
                <a:latin typeface="Lucida Grande" panose="020B0600040502020204" pitchFamily="34" charset="0"/>
              </a:rPr>
              <a:t>    Jesus returned to the Mount of Olives,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early the next morning he was back again at the Temple. A crowd soon gathered, and he sat down and taught them.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a:t>
            </a:r>
            <a:r>
              <a:rPr lang="en-US">
                <a:effectLst/>
                <a:latin typeface="Lucida Grande" panose="020B0600040502020204" pitchFamily="34" charset="0"/>
              </a:rPr>
              <a:t>    “Teacher,” they said to Jesus, “this woman was caught in the act of adultery.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 law of Moses says to stone her. What do you say?”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8:6</a:t>
            </a:r>
            <a:r>
              <a:rPr lang="en-US">
                <a:effectLst/>
                <a:latin typeface="Lucida Grande" panose="020B0600040502020204" pitchFamily="34" charset="0"/>
              </a:rPr>
              <a:t>    They were trying to trap him into saying something they could use against him, but Jesus stooped down and wrote in the dust with his finger.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They kept demanding an answer, so he stood up again and said, </a:t>
            </a:r>
            <a:r>
              <a:rPr lang="en-US">
                <a:solidFill>
                  <a:srgbClr val="FF2500"/>
                </a:solidFill>
                <a:effectLst/>
                <a:latin typeface="Lucida Grande" panose="020B0600040502020204" pitchFamily="34" charset="0"/>
              </a:rPr>
              <a:t>“All right, but let the one who has never sinned throw the first stone!”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stooped down again and wrote in the dust.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8:9</a:t>
            </a:r>
            <a:r>
              <a:rPr lang="en-US">
                <a:effectLst/>
                <a:latin typeface="Lucida Grande" panose="020B0600040502020204" pitchFamily="34" charset="0"/>
              </a:rPr>
              <a:t>    When the accusers heard this, they slipped away one by one, beginning with the oldest, until only Jesus was left in the middle of the crowd with the woman.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Then Jesus stood up again and said to the woman, </a:t>
            </a:r>
            <a:r>
              <a:rPr lang="en-US">
                <a:solidFill>
                  <a:srgbClr val="FF2500"/>
                </a:solidFill>
                <a:effectLst/>
                <a:latin typeface="Lucida Grande" panose="020B0600040502020204" pitchFamily="34" charset="0"/>
              </a:rPr>
              <a:t>“Where are your accusers? Didn’t even one of them condemn you?”</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8:11</a:t>
            </a:r>
            <a:r>
              <a:rPr lang="en-US">
                <a:effectLst/>
                <a:latin typeface="Lucida Grande" panose="020B0600040502020204" pitchFamily="34" charset="0"/>
              </a:rPr>
              <a:t>    “No, Lord,” she said.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And Jesus said, </a:t>
            </a:r>
            <a:r>
              <a:rPr lang="en-US">
                <a:solidFill>
                  <a:srgbClr val="FF2500"/>
                </a:solidFill>
                <a:effectLst/>
                <a:latin typeface="Lucida Grande" panose="020B0600040502020204" pitchFamily="34" charset="0"/>
              </a:rPr>
              <a:t>“Neither do I. Go and sin no more.”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48</a:t>
            </a:fld>
            <a:endParaRPr lang="en-GB"/>
          </a:p>
        </p:txBody>
      </p:sp>
    </p:spTree>
    <p:extLst>
      <p:ext uri="{BB962C8B-B14F-4D97-AF65-F5344CB8AC3E}">
        <p14:creationId xmlns:p14="http://schemas.microsoft.com/office/powerpoint/2010/main" val="2922846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8:1</a:t>
            </a:r>
            <a:r>
              <a:rPr lang="en-US" dirty="0">
                <a:effectLst/>
                <a:latin typeface="Lucida Grande" panose="020B0600040502020204" pitchFamily="34" charset="0"/>
              </a:rPr>
              <a:t>    Jesus returned to the Mount of Olives</a:t>
            </a:r>
            <a:endParaRPr lang="en-US" dirty="0"/>
          </a:p>
        </p:txBody>
      </p:sp>
    </p:spTree>
    <p:extLst>
      <p:ext uri="{BB962C8B-B14F-4D97-AF65-F5344CB8AC3E}">
        <p14:creationId xmlns:p14="http://schemas.microsoft.com/office/powerpoint/2010/main" val="970200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early the next morning he was back again at the Temple. A crowd soon gathered, and he sat down and taught them. </a:t>
            </a:r>
          </a:p>
        </p:txBody>
      </p:sp>
    </p:spTree>
    <p:extLst>
      <p:ext uri="{BB962C8B-B14F-4D97-AF65-F5344CB8AC3E}">
        <p14:creationId xmlns:p14="http://schemas.microsoft.com/office/powerpoint/2010/main" val="2275057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dirty="0"/>
          </a:p>
        </p:txBody>
      </p:sp>
    </p:spTree>
    <p:extLst>
      <p:ext uri="{BB962C8B-B14F-4D97-AF65-F5344CB8AC3E}">
        <p14:creationId xmlns:p14="http://schemas.microsoft.com/office/powerpoint/2010/main" val="1076187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8:4</a:t>
            </a:r>
            <a:r>
              <a:rPr lang="en-US" dirty="0">
                <a:effectLst/>
                <a:latin typeface="Lucida Grande" panose="020B0600040502020204" pitchFamily="34" charset="0"/>
              </a:rPr>
              <a:t>    “Teacher,” they said to Jesus, “this woman was caught in the act of adultery.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law of Moses says to stone her. What do you say?”</a:t>
            </a:r>
          </a:p>
          <a:p>
            <a:endParaRPr lang="en-US" dirty="0"/>
          </a:p>
        </p:txBody>
      </p:sp>
    </p:spTree>
    <p:extLst>
      <p:ext uri="{BB962C8B-B14F-4D97-AF65-F5344CB8AC3E}">
        <p14:creationId xmlns:p14="http://schemas.microsoft.com/office/powerpoint/2010/main" val="230512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2956312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16:5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now I am going away to the one who sent me, and not one of you is asking where I am going.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Instead, you grieve because of what I’ve told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7</a:t>
            </a:r>
            <a:r>
              <a:rPr lang="en-US" dirty="0">
                <a:solidFill>
                  <a:srgbClr val="FF2500"/>
                </a:solidFill>
                <a:effectLst/>
                <a:latin typeface="Lucida Grande" panose="020B0600040502020204" pitchFamily="34" charset="0"/>
              </a:rPr>
              <a:t> But in fact, it is best for you that I go away, because if I don’t, the </a:t>
            </a:r>
            <a:r>
              <a:rPr lang="en-US" dirty="0" err="1">
                <a:solidFill>
                  <a:srgbClr val="FF2500"/>
                </a:solidFill>
                <a:effectLst/>
                <a:latin typeface="Lucida Grande" panose="020B0600040502020204" pitchFamily="34" charset="0"/>
              </a:rPr>
              <a:t>Advocate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won’t come. If I do go away, then I will send him to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And when he comes, he will convict the world of its sin, and of God’s righteousness, and of the coming judgment.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The world’s sin is that it refuses to believe in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10</a:t>
            </a:r>
            <a:r>
              <a:rPr lang="en-US" dirty="0">
                <a:solidFill>
                  <a:srgbClr val="FF2500"/>
                </a:solidFill>
                <a:effectLst/>
                <a:latin typeface="Lucida Grande" panose="020B0600040502020204" pitchFamily="34" charset="0"/>
              </a:rPr>
              <a:t> Righteousness is available because I go to the Father, and you will see me no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Judgment will come because the ruler of this world has already been judged.</a:t>
            </a:r>
          </a:p>
          <a:p>
            <a:endParaRPr lang="en-US" dirty="0"/>
          </a:p>
        </p:txBody>
      </p:sp>
    </p:spTree>
    <p:extLst>
      <p:ext uri="{BB962C8B-B14F-4D97-AF65-F5344CB8AC3E}">
        <p14:creationId xmlns:p14="http://schemas.microsoft.com/office/powerpoint/2010/main" val="3204580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140395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7</a:t>
            </a:r>
            <a:r>
              <a:rPr lang="en-US" dirty="0">
                <a:solidFill>
                  <a:srgbClr val="000000"/>
                </a:solidFill>
                <a:effectLst/>
                <a:latin typeface="Lucida Grande" panose="020B0600040502020204" pitchFamily="34" charset="0"/>
              </a:rPr>
              <a:t> They kept demanding an answer, so he stood up again and said, </a:t>
            </a:r>
            <a:r>
              <a:rPr lang="en-US" dirty="0">
                <a:solidFill>
                  <a:srgbClr val="FF2500"/>
                </a:solidFill>
                <a:effectLst/>
                <a:latin typeface="Lucida Grande" panose="020B0600040502020204" pitchFamily="34" charset="0"/>
              </a:rPr>
              <a:t>“All right, but let the one who has never sinned throw the first stone!”</a:t>
            </a:r>
          </a:p>
          <a:p>
            <a:endParaRPr lang="en-US" dirty="0"/>
          </a:p>
        </p:txBody>
      </p:sp>
    </p:spTree>
    <p:extLst>
      <p:ext uri="{BB962C8B-B14F-4D97-AF65-F5344CB8AC3E}">
        <p14:creationId xmlns:p14="http://schemas.microsoft.com/office/powerpoint/2010/main" val="1038825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Then he stooped down again and wrote in the dust.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8:9</a:t>
            </a:r>
            <a:r>
              <a:rPr lang="en-US" dirty="0">
                <a:effectLst/>
                <a:latin typeface="Lucida Grande" panose="020B0600040502020204" pitchFamily="34" charset="0"/>
              </a:rPr>
              <a:t>    When the accusers heard this, they slipped away one by one, beginning with the oldest, until only Jesus was left in the middle of the crowd with the woman.</a:t>
            </a:r>
          </a:p>
          <a:p>
            <a:endParaRPr lang="en-US" dirty="0"/>
          </a:p>
        </p:txBody>
      </p:sp>
    </p:spTree>
    <p:extLst>
      <p:ext uri="{BB962C8B-B14F-4D97-AF65-F5344CB8AC3E}">
        <p14:creationId xmlns:p14="http://schemas.microsoft.com/office/powerpoint/2010/main" val="159943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10</a:t>
            </a:r>
            <a:r>
              <a:rPr lang="en-US" dirty="0">
                <a:solidFill>
                  <a:srgbClr val="000000"/>
                </a:solidFill>
                <a:effectLst/>
                <a:latin typeface="Lucida Grande" panose="020B0600040502020204" pitchFamily="34" charset="0"/>
              </a:rPr>
              <a:t> Then Jesus stood up again and said to the woman, </a:t>
            </a:r>
            <a:r>
              <a:rPr lang="en-US" dirty="0">
                <a:solidFill>
                  <a:srgbClr val="FF2500"/>
                </a:solidFill>
                <a:effectLst/>
                <a:latin typeface="Lucida Grande" panose="020B0600040502020204" pitchFamily="34" charset="0"/>
              </a:rPr>
              <a:t>“Where are your accusers? Didn’t even one of them condemn you?”</a:t>
            </a:r>
          </a:p>
          <a:p>
            <a:endParaRPr lang="en-US" dirty="0"/>
          </a:p>
        </p:txBody>
      </p:sp>
    </p:spTree>
    <p:extLst>
      <p:ext uri="{BB962C8B-B14F-4D97-AF65-F5344CB8AC3E}">
        <p14:creationId xmlns:p14="http://schemas.microsoft.com/office/powerpoint/2010/main" val="2778908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John 8:11</a:t>
            </a:r>
            <a:r>
              <a:rPr lang="en-US" dirty="0">
                <a:effectLst/>
                <a:latin typeface="Lucida Grande" panose="020B0600040502020204" pitchFamily="34" charset="0"/>
              </a:rPr>
              <a:t>    “No, Lord,” she said. </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460927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0" dirty="0">
                <a:solidFill>
                  <a:srgbClr val="000000"/>
                </a:solidFill>
                <a:effectLst/>
                <a:latin typeface="Lucida Grande" panose="020B0600040502020204" pitchFamily="34" charset="0"/>
              </a:rPr>
              <a:t>And Jesus said, </a:t>
            </a:r>
            <a:r>
              <a:rPr lang="en-US" b="0" dirty="0">
                <a:solidFill>
                  <a:srgbClr val="FF2500"/>
                </a:solidFill>
                <a:effectLst/>
                <a:latin typeface="Lucida Grande" panose="020B0600040502020204" pitchFamily="34" charset="0"/>
              </a:rPr>
              <a:t>“Neither do I. Go and sin no more.”</a:t>
            </a:r>
            <a:r>
              <a:rPr lang="en-US" b="0" dirty="0">
                <a:solidFill>
                  <a:srgbClr val="000000"/>
                </a:solidFill>
                <a:effectLst/>
                <a:latin typeface="Lucida Grande" panose="020B0600040502020204" pitchFamily="34" charset="0"/>
              </a:rPr>
              <a:t>]]</a:t>
            </a:r>
          </a:p>
          <a:p>
            <a:endParaRPr lang="en-US" b="0" dirty="0">
              <a:solidFill>
                <a:srgbClr val="000000"/>
              </a:solidFill>
              <a:effectLst/>
              <a:latin typeface="Lucida Grande" panose="020B0600040502020204" pitchFamily="34" charset="0"/>
            </a:endParaRPr>
          </a:p>
          <a:p>
            <a:r>
              <a:rPr lang="en-US" b="0" dirty="0">
                <a:solidFill>
                  <a:srgbClr val="000000"/>
                </a:solidFill>
                <a:effectLst/>
                <a:latin typeface="Lucida Grande" panose="020B0600040502020204" pitchFamily="34" charset="0"/>
              </a:rPr>
              <a:t>What is Jesus teaching?</a:t>
            </a:r>
          </a:p>
          <a:p>
            <a:r>
              <a:rPr lang="en-US" b="0" dirty="0">
                <a:solidFill>
                  <a:srgbClr val="000000"/>
                </a:solidFill>
                <a:effectLst/>
                <a:latin typeface="Lucida Grande" panose="020B0600040502020204" pitchFamily="34" charset="0"/>
              </a:rPr>
              <a:t>• The Law doesn't matter?</a:t>
            </a:r>
          </a:p>
          <a:p>
            <a:r>
              <a:rPr lang="en-US" b="0" dirty="0">
                <a:solidFill>
                  <a:srgbClr val="000000"/>
                </a:solidFill>
                <a:effectLst/>
                <a:latin typeface="Lucida Grande" panose="020B0600040502020204" pitchFamily="34" charset="0"/>
              </a:rPr>
              <a:t>• Mercy is greater than judgment?</a:t>
            </a:r>
            <a:endParaRPr lang="en-US" b="0" dirty="0">
              <a:solidFill>
                <a:srgbClr val="FF2500"/>
              </a:solidFill>
              <a:effectLst/>
              <a:latin typeface="Lucida Grande" panose="020B0600040502020204" pitchFamily="34" charset="0"/>
            </a:endParaRP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rgbClr val="FFFFFF"/>
                </a:solidFill>
                <a:effectLst>
                  <a:glow rad="228600">
                    <a:srgbClr val="220011"/>
                  </a:glow>
                </a:effectLst>
                <a:latin typeface="Arial"/>
                <a:ea typeface="ＭＳ Ｐゴシック" charset="0"/>
                <a:cs typeface="Arial"/>
              </a:rPr>
              <a:t>Jesus avoids a Pharisee trap by not judging an adulterous woman to judge the Law too stringent or accept their disdain for the Law.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dirty="0">
              <a:solidFill>
                <a:srgbClr val="FFFFFF"/>
              </a:solidFill>
              <a:effectLst>
                <a:glow rad="228600">
                  <a:srgbClr val="220011"/>
                </a:glow>
              </a:effectLst>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rgbClr val="FFFFFF"/>
                </a:solidFill>
                <a:effectLst>
                  <a:glow rad="228600">
                    <a:srgbClr val="220011"/>
                  </a:glow>
                </a:effectLst>
                <a:latin typeface="Arial"/>
                <a:ea typeface="ＭＳ Ｐゴシック" charset="0"/>
                <a:cs typeface="Arial"/>
              </a:rPr>
              <a:t>If they really cared about the Law, they would just stone her. They did not need permission from Jesus.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dirty="0">
              <a:solidFill>
                <a:srgbClr val="FFFFFF"/>
              </a:solidFill>
              <a:effectLst>
                <a:glow rad="228600">
                  <a:srgbClr val="220011"/>
                </a:glow>
              </a:effectLst>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rgbClr val="FFFFFF"/>
                </a:solidFill>
                <a:effectLst>
                  <a:glow rad="228600">
                    <a:srgbClr val="220011"/>
                  </a:glow>
                </a:effectLst>
                <a:latin typeface="Arial"/>
                <a:ea typeface="ＭＳ Ｐゴシック" charset="0"/>
                <a:cs typeface="Arial"/>
              </a:rPr>
              <a:t>Did the Law command only the woman in adultery be killed? No. The man also must die. But Jesus proved that they were not really concerned about the Law. </a:t>
            </a:r>
          </a:p>
          <a:p>
            <a:endParaRPr lang="en-US" b="0" dirty="0"/>
          </a:p>
        </p:txBody>
      </p:sp>
    </p:spTree>
    <p:extLst>
      <p:ext uri="{BB962C8B-B14F-4D97-AF65-F5344CB8AC3E}">
        <p14:creationId xmlns:p14="http://schemas.microsoft.com/office/powerpoint/2010/main" val="2444001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ea typeface="ＭＳ Ｐゴシック" panose="020B0600070205080204" pitchFamily="34" charset="-128"/>
              </a:rPr>
              <a:t>Wiersbe</a:t>
            </a:r>
            <a:r>
              <a:rPr lang="en-US" altLang="en-US" dirty="0">
                <a:latin typeface="Arial" panose="020B0604020202020204" pitchFamily="34" charset="0"/>
                <a:ea typeface="ＭＳ Ｐゴシック" panose="020B0600070205080204" pitchFamily="34" charset="-128"/>
              </a:rPr>
              <a:t> notes, “Is the story of the woman taken in adultery a part of Scripture? If it is, where does it belong in the Gospel record? John 7:53–8:11 is not found in some of the ancient manuscripts; where it is found, it is not always in this location in John’s Gospel</a:t>
            </a:r>
            <a:r>
              <a:rPr lang="en-US" altLang="en-US" b="1" dirty="0">
                <a:latin typeface="Arial" panose="020B0604020202020204" pitchFamily="34" charset="0"/>
                <a:ea typeface="ＭＳ Ｐゴシック" panose="020B0600070205080204" pitchFamily="34" charset="-128"/>
              </a:rPr>
              <a:t>. Most scholars seem to agree that the passage is a part of inspired Scripture</a:t>
            </a:r>
            <a:r>
              <a:rPr lang="en-US" altLang="en-US" dirty="0">
                <a:latin typeface="Arial" panose="020B0604020202020204" pitchFamily="34" charset="0"/>
                <a:ea typeface="ＭＳ Ｐゴシック" panose="020B0600070205080204" pitchFamily="34" charset="-128"/>
              </a:rPr>
              <a:t> (“a fragment of authentic Gospel material,” says Dr. F. F. Bruce) regardless of where it is placed. </a:t>
            </a:r>
          </a:p>
          <a:p>
            <a:r>
              <a:rPr lang="en-US" altLang="en-US" dirty="0">
                <a:latin typeface="Arial" panose="020B0604020202020204" pitchFamily="34" charset="0"/>
                <a:ea typeface="ＭＳ Ｐゴシック" panose="020B0600070205080204" pitchFamily="34" charset="-128"/>
              </a:rPr>
              <a:t>“To many of us, the story fits right here</a:t>
            </a:r>
            <a:r>
              <a:rPr lang="en-US" altLang="en-US" b="1" dirty="0">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dirty="0">
                <a:latin typeface="Arial" panose="020B0604020202020204" pitchFamily="34" charset="0"/>
                <a:ea typeface="ＭＳ Ｐゴシック" panose="020B0600070205080204" pitchFamily="34" charset="-128"/>
              </a:rPr>
              <a:t> Our Lord’s declaration on His being the Light of the world (John 8:12) certainly fits, and so do His words about true and false judgment (John 8:15–16, 26). The repeated phrase “die in your sins” (John 8:21, 24) would clearly relate to the judgment of the woman; and the fact that the chapter ends with an attempt to stone Jesus shows a perfect parallel to the opening story.</a:t>
            </a:r>
            <a:r>
              <a:rPr lang="en-US" altLang="en-US" b="1" dirty="0">
                <a:latin typeface="Arial" panose="020B0604020202020204" pitchFamily="34" charset="0"/>
                <a:ea typeface="ＭＳ Ｐゴシック" panose="020B0600070205080204" pitchFamily="34" charset="-128"/>
              </a:rPr>
              <a:t> The transition from John 7:52 to 8:12 would be too abrupt without a transitional section</a:t>
            </a:r>
            <a:r>
              <a:rPr lang="en-US" altLang="en-US" dirty="0">
                <a:latin typeface="Arial" panose="020B0604020202020204" pitchFamily="34" charset="0"/>
                <a:ea typeface="ＭＳ Ｐゴシック" panose="020B0600070205080204" pitchFamily="34" charset="-128"/>
              </a:rPr>
              <a:t>.” </a:t>
            </a:r>
          </a:p>
          <a:p>
            <a:r>
              <a:rPr lang="en-US" altLang="en-US" dirty="0">
                <a:latin typeface="Arial" panose="020B0604020202020204" pitchFamily="34" charset="0"/>
                <a:ea typeface="ＭＳ Ｐゴシック" panose="020B0600070205080204" pitchFamily="34" charset="-128"/>
              </a:rPr>
              <a:t>Warren W. </a:t>
            </a:r>
            <a:r>
              <a:rPr lang="en-US" altLang="en-US" dirty="0" err="1">
                <a:latin typeface="Arial" panose="020B0604020202020204" pitchFamily="34" charset="0"/>
                <a:ea typeface="ＭＳ Ｐゴシック" panose="020B0600070205080204" pitchFamily="34" charset="-128"/>
              </a:rPr>
              <a:t>Wiersbe</a:t>
            </a:r>
            <a:r>
              <a:rPr lang="en-US" altLang="en-US" dirty="0">
                <a:latin typeface="Arial" panose="020B0604020202020204" pitchFamily="34" charset="0"/>
                <a:ea typeface="ＭＳ Ｐゴシック" panose="020B0600070205080204" pitchFamily="34" charset="-128"/>
              </a:rPr>
              <a:t>,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Q: What do you know about the Feast of Tabernacles?</a:t>
            </a:r>
          </a:p>
          <a:p>
            <a:r>
              <a:rPr lang="en-US" b="1" dirty="0">
                <a:solidFill>
                  <a:srgbClr val="006699"/>
                </a:solidFill>
                <a:effectLst/>
                <a:latin typeface="Helvetica Neue" panose="02000503000000020004" pitchFamily="2" charset="0"/>
              </a:rPr>
              <a:t>A: It was the final feast when Jews went to Jerusalem during the olive and grape harvest and lived in tents for a week.</a:t>
            </a:r>
          </a:p>
          <a:p>
            <a:endParaRPr lang="en-US" b="1" dirty="0">
              <a:solidFill>
                <a:srgbClr val="006699"/>
              </a:solidFill>
              <a:effectLst/>
              <a:latin typeface="Helvetica Neue" panose="02000503000000020004" pitchFamily="2" charset="0"/>
            </a:endParaRPr>
          </a:p>
          <a:p>
            <a:r>
              <a:rPr lang="en-US" sz="1200" kern="1200">
                <a:solidFill>
                  <a:schemeClr val="tx1"/>
                </a:solidFill>
                <a:effectLst/>
                <a:latin typeface="+mn-lt"/>
                <a:ea typeface="+mn-ea"/>
                <a:cs typeface="+mn-cs"/>
              </a:rPr>
              <a:t>The Festival of Shelters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Lev. 23:33</a:t>
            </a:r>
            <a:r>
              <a:rPr lang="en-US" sz="1200" kern="1200">
                <a:solidFill>
                  <a:schemeClr val="tx1"/>
                </a:solidFill>
                <a:effectLst/>
                <a:latin typeface="+mn-lt"/>
                <a:ea typeface="+mn-ea"/>
                <a:cs typeface="+mn-cs"/>
              </a:rPr>
              <a:t>    And the LORD said to Moses,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“Give the following instructions to the people of Israel. Begin celebrating the Festival of Shelters on the fifteenth day of the appointed month—five days after the Day of Atonement. This festival to the LORD will last for seven days.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On the first day of the festival you must proclaim an official day for holy assembly, when you do no ordinary work.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For seven days you must present special gifts to the LORD. The eighth day is another holy day on which you present your special gifts to the LORD. This will be a solemn occasion, and no ordinary work may be done that day.</a:t>
            </a:r>
          </a:p>
          <a:p>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Lev. 23:39</a:t>
            </a:r>
            <a:r>
              <a:rPr lang="en-US" sz="1200" kern="1200">
                <a:solidFill>
                  <a:schemeClr val="tx1"/>
                </a:solidFill>
                <a:effectLst/>
                <a:latin typeface="+mn-lt"/>
                <a:ea typeface="+mn-ea"/>
                <a:cs typeface="+mn-cs"/>
              </a:rPr>
              <a:t>    “Remember that this seven-day festival to the LORD—the Festival of Shelters—begins on the fifteenth day of the appointed month, after you have harvested all the produce of the land. The first day and the eighth day of the festival will be days of complete rest.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On the first day gather branches from magnificent trees—palm fronds, boughs from leafy trees, and willows that grow by the streams. Then celebrate with joy before the LORD your God for seven days.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You must observe this festival to the LORD for seven days every year. This is a permanent law for you, and it must be observed in the appointed month from generation to generation.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For seven days you must live outside in little shelters. All native-born Israelites must live in shelters. </a:t>
            </a:r>
            <a:r>
              <a:rPr lang="en-US" sz="1200" b="1" kern="1200" baseline="30000">
                <a:solidFill>
                  <a:schemeClr val="tx1"/>
                </a:solidFill>
                <a:effectLst/>
                <a:latin typeface="+mn-lt"/>
                <a:ea typeface="+mn-ea"/>
                <a:cs typeface="+mn-cs"/>
              </a:rPr>
              <a:t>43</a:t>
            </a:r>
            <a:r>
              <a:rPr lang="en-US" sz="1200" kern="1200">
                <a:solidFill>
                  <a:schemeClr val="tx1"/>
                </a:solidFill>
                <a:effectLst/>
                <a:latin typeface="+mn-lt"/>
                <a:ea typeface="+mn-ea"/>
                <a:cs typeface="+mn-cs"/>
              </a:rPr>
              <a:t> This will remind each new generation of Israelites that I made their ancestors live in shelters when I rescued them from the land of Egypt. I am the LORD your God.”</a:t>
            </a:r>
            <a:endParaRPr lang="en-US" b="1" dirty="0">
              <a:solidFill>
                <a:srgbClr val="006699"/>
              </a:solidFill>
              <a:effectLst/>
              <a:latin typeface="Helvetica Neue" panose="02000503000000020004" pitchFamily="2" charset="0"/>
            </a:endParaRPr>
          </a:p>
          <a:p>
            <a:endParaRPr lang="en-US" b="1" dirty="0">
              <a:solidFill>
                <a:srgbClr val="006699"/>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Deut. 16:13</a:t>
            </a:r>
            <a:r>
              <a:rPr lang="en-US" sz="1200" kern="1200">
                <a:solidFill>
                  <a:schemeClr val="tx1"/>
                </a:solidFill>
                <a:effectLst/>
                <a:latin typeface="+mn-lt"/>
                <a:ea typeface="+mn-ea"/>
                <a:cs typeface="+mn-cs"/>
              </a:rPr>
              <a:t>    “You must observe the Festival of Shelters for seven days at the end of the harvest season, after the grain has been threshed and the grapes have been pressed.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This festival will be a happy time of celebrating with your sons and daughters, your male and female servants, and the Levites, foreigners, orphans, and widows from your towns.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For seven days you must celebrate this festival to honor the LORD your God at the place he chooses, for it is he who blesses you with bountiful harvests and gives you success in all your work. This festival will be a time of great joy for all.</a:t>
            </a:r>
            <a:endParaRPr lang="en-US" b="1" dirty="0">
              <a:solidFill>
                <a:srgbClr val="006699"/>
              </a:solidFill>
              <a:effectLst/>
              <a:latin typeface="Helvetica Neue" panose="02000503000000020004" pitchFamily="2" charset="0"/>
            </a:endParaRP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John 7:11</a:t>
            </a:r>
            <a:r>
              <a:rPr lang="en-US" dirty="0">
                <a:effectLst/>
                <a:latin typeface="Lucida Grande" panose="020B0600040502020204" pitchFamily="34" charset="0"/>
              </a:rPr>
              <a:t> The Jewish leaders tried to find him at the festival and kept asking if anyone had seen him.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But no one had the courage to speak favorably about him in public, for they were afraid of getting in trouble with the Jewish leaders.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7:14</a:t>
            </a:r>
            <a:r>
              <a:rPr lang="en-US" dirty="0">
                <a:effectLst/>
                <a:latin typeface="Lucida Grande" panose="020B0600040502020204" pitchFamily="34" charset="0"/>
              </a:rPr>
              <a:t>    Then, midway through the festival, Jesus went up to the Temple and began to teach.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The </a:t>
            </a:r>
            <a:r>
              <a:rPr lang="en-US" dirty="0" err="1">
                <a:effectLst/>
                <a:latin typeface="Lucida Grande" panose="020B0600040502020204" pitchFamily="34" charset="0"/>
              </a:rPr>
              <a:t>people</a:t>
            </a:r>
            <a:r>
              <a:rPr lang="en-US" dirty="0">
                <a:effectLst/>
                <a:latin typeface="Lucida Grande" panose="020B0600040502020204" pitchFamily="34" charset="0"/>
              </a:rPr>
              <a:t> were surprised when they heard him. “How does he know so much when he hasn’t been trained?” they asked.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7:16</a:t>
            </a:r>
            <a:r>
              <a:rPr lang="en-US" dirty="0">
                <a:solidFill>
                  <a:srgbClr val="000000"/>
                </a:solidFill>
                <a:effectLst/>
                <a:latin typeface="Lucida Grande" panose="020B0600040502020204" pitchFamily="34" charset="0"/>
              </a:rPr>
              <a:t>    So Jesus told them, </a:t>
            </a:r>
            <a:r>
              <a:rPr lang="en-US" dirty="0">
                <a:solidFill>
                  <a:srgbClr val="FF2500"/>
                </a:solidFill>
                <a:effectLst/>
                <a:latin typeface="Lucida Grande" panose="020B0600040502020204" pitchFamily="34" charset="0"/>
              </a:rPr>
              <a:t>“My message is not my own; it comes from God who sent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Anyone who wants to do the will of God will know whether my teaching is from God or is merely my own.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Moses gave you the law, but none of you obeys it! In fact, you are trying to kill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7:20</a:t>
            </a:r>
            <a:r>
              <a:rPr lang="en-US" dirty="0">
                <a:effectLst/>
                <a:latin typeface="Lucida Grande" panose="020B0600040502020204" pitchFamily="34" charset="0"/>
              </a:rPr>
              <a:t>    The crowd replied, “You’re demon possessed! Who’s trying to kill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7:21</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did one miracle on the Sabbath, and you were amazed.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22</a:t>
            </a:r>
            <a:r>
              <a:rPr lang="en-US" dirty="0">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Look beneath the surface so you can judge correctly.”</a:t>
            </a:r>
          </a:p>
          <a:p>
            <a:endParaRPr lang="en-US" dirty="0">
              <a:effectLst/>
              <a:latin typeface="Lucida Grande" panose="020B0600040502020204" pitchFamily="34" charset="0"/>
            </a:endParaRPr>
          </a:p>
          <a:p>
            <a:r>
              <a:rPr lang="en-US" dirty="0">
                <a:effectLst/>
                <a:latin typeface="Lucida Grande" panose="020B0600040502020204" pitchFamily="34" charset="0"/>
              </a:rPr>
              <a:t>Is Jesus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7:25</a:t>
            </a:r>
            <a:r>
              <a:rPr lang="en-US" dirty="0">
                <a:effectLst/>
                <a:latin typeface="Lucida Grande" panose="020B0600040502020204" pitchFamily="34" charset="0"/>
              </a:rPr>
              <a:t>    Some of the people who lived in Jerusalem started to ask each other, “Isn’t this the man they are trying to kill?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But here he is, speaking in public, and they say nothing to him. Could our leaders possibly believe that he is the Messiah?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But how could he be? For we know where this man comes from. When the Messiah comes, he will simply appear; no one will know where he comes from.”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7:28</a:t>
            </a:r>
            <a:r>
              <a:rPr lang="en-US" dirty="0">
                <a:solidFill>
                  <a:srgbClr val="000000"/>
                </a:solidFill>
                <a:effectLst/>
                <a:latin typeface="Lucida Grande" panose="020B0600040502020204" pitchFamily="34" charset="0"/>
              </a:rPr>
              <a:t>    While Jesus was teaching in the Temple, he called out, </a:t>
            </a:r>
            <a:r>
              <a:rPr lang="en-US" dirty="0">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But I know him because I come from him, and he sent me to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000000"/>
                </a:solidFill>
                <a:effectLst/>
                <a:latin typeface="Lucida Grande" panose="020B0600040502020204" pitchFamily="34" charset="0"/>
              </a:rPr>
              <a:t> Then the leaders tried to arrest him; but no one laid a hand on him, because his </a:t>
            </a:r>
            <a:r>
              <a:rPr lang="en-US" dirty="0" err="1">
                <a:solidFill>
                  <a:srgbClr val="000000"/>
                </a:solidFill>
                <a:effectLst/>
                <a:latin typeface="Lucida Grande" panose="020B0600040502020204" pitchFamily="34" charset="0"/>
              </a:rPr>
              <a:t>time</a:t>
            </a:r>
            <a:r>
              <a:rPr lang="en-US" baseline="30000" dirty="0" err="1">
                <a:solidFill>
                  <a:srgbClr val="000000"/>
                </a:solidFill>
                <a:effectLst/>
                <a:latin typeface="Lucida Grande" panose="020B0600040502020204" pitchFamily="34" charset="0"/>
              </a:rPr>
              <a:t>a</a:t>
            </a:r>
            <a:r>
              <a:rPr lang="en-US" dirty="0">
                <a:solidFill>
                  <a:srgbClr val="000000"/>
                </a:solidFill>
                <a:effectLst/>
                <a:latin typeface="Lucida Grande" panose="020B0600040502020204" pitchFamily="34" charset="0"/>
              </a:rPr>
              <a:t> had not yet come.</a:t>
            </a:r>
            <a:endParaRPr lang="en-US" dirty="0">
              <a:solidFill>
                <a:srgbClr val="FF2500"/>
              </a:solidFill>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7:31</a:t>
            </a:r>
            <a:r>
              <a:rPr lang="en-US" dirty="0">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7:32</a:t>
            </a:r>
            <a:r>
              <a:rPr lang="en-US" dirty="0">
                <a:effectLst/>
                <a:latin typeface="Lucida Grande" panose="020B0600040502020204" pitchFamily="34" charset="0"/>
              </a:rPr>
              <a:t>    When the Pharisees heard that the crowds were whispering such things, they and the leading priests sent Temple guards to arrest Jesus. </a:t>
            </a:r>
            <a:r>
              <a:rPr lang="en-US" b="1" baseline="30000" dirty="0">
                <a:solidFill>
                  <a:srgbClr val="006699"/>
                </a:solidFill>
                <a:effectLst/>
                <a:latin typeface="Helvetica Neue" panose="02000503000000020004" pitchFamily="2" charset="0"/>
              </a:rPr>
              <a:t>33</a:t>
            </a:r>
            <a:r>
              <a:rPr lang="en-US" dirty="0">
                <a:effectLst/>
                <a:latin typeface="Lucida Grande" panose="020B0600040502020204" pitchFamily="34" charset="0"/>
              </a:rPr>
              <a:t> But Jesus told them, </a:t>
            </a:r>
            <a:r>
              <a:rPr lang="en-US" dirty="0">
                <a:solidFill>
                  <a:srgbClr val="FF2500"/>
                </a:solidFill>
                <a:effectLst/>
                <a:latin typeface="Lucida Grande" panose="020B0600040502020204" pitchFamily="34" charset="0"/>
              </a:rPr>
              <a:t>“I will be with you only a little longer. Then I will return to the one who sent 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You will search for me but not find me. And you cannot go where I am going.”</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7:35</a:t>
            </a:r>
            <a:r>
              <a:rPr lang="en-US" dirty="0">
                <a:effectLst/>
                <a:latin typeface="Lucida Grande" panose="020B0600040502020204" pitchFamily="34" charset="0"/>
              </a:rPr>
              <a:t>    The Jewish leaders were puzzled by this statement. “Where is he planning to go?” they asked. “Is he thinking of leaving the country and going to the Jews in other </a:t>
            </a:r>
            <a:r>
              <a:rPr lang="en-US" dirty="0" err="1">
                <a:effectLst/>
                <a:latin typeface="Lucida Grande" panose="020B0600040502020204" pitchFamily="34" charset="0"/>
              </a:rPr>
              <a:t>lands?</a:t>
            </a:r>
            <a:r>
              <a:rPr lang="en-US" baseline="30000" dirty="0" err="1">
                <a:effectLst/>
                <a:latin typeface="Lucida Grande" panose="020B0600040502020204" pitchFamily="34" charset="0"/>
              </a:rPr>
              <a:t>a</a:t>
            </a:r>
            <a:r>
              <a:rPr lang="en-US" dirty="0">
                <a:effectLst/>
                <a:latin typeface="Lucida Grande" panose="020B0600040502020204" pitchFamily="34" charset="0"/>
              </a:rPr>
              <a:t> Maybe he will even teach the Greeks! </a:t>
            </a:r>
            <a:r>
              <a:rPr lang="en-US" b="1" baseline="30000" dirty="0">
                <a:solidFill>
                  <a:srgbClr val="006699"/>
                </a:solidFill>
                <a:effectLst/>
                <a:latin typeface="Helvetica Neue" panose="02000503000000020004" pitchFamily="2" charset="0"/>
              </a:rPr>
              <a:t>36</a:t>
            </a:r>
            <a:r>
              <a:rPr lang="en-US" dirty="0">
                <a:effectLst/>
                <a:latin typeface="Lucida Grande" panose="020B0600040502020204" pitchFamily="34" charset="0"/>
              </a:rPr>
              <a:t> What does he mean when he says, ‘You will search for me but not find me,’ and ‘You cannot go where I am going’?”</a:t>
            </a:r>
          </a:p>
          <a:p>
            <a:endParaRPr lang="en-US" dirty="0">
              <a:effectLst/>
              <a:latin typeface="Lucida Grande" panose="020B0600040502020204" pitchFamily="34" charset="0"/>
            </a:endParaRPr>
          </a:p>
          <a:p>
            <a:r>
              <a:rPr lang="en-US" dirty="0">
                <a:effectLst/>
                <a:latin typeface="Lucida Grande" panose="020B0600040502020204" pitchFamily="34" charset="0"/>
              </a:rPr>
              <a:t>Jesus Promises Living Water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7:37</a:t>
            </a:r>
            <a:r>
              <a:rPr lang="en-US" dirty="0">
                <a:effectLst/>
                <a:latin typeface="Lucida Grande" panose="020B0600040502020204" pitchFamily="34" charset="0"/>
              </a:rPr>
              <a:t>    On the last day, the climax of the festival, Jesus stood and shouted to the crowds, </a:t>
            </a:r>
            <a:r>
              <a:rPr lang="en-US" dirty="0">
                <a:solidFill>
                  <a:srgbClr val="FF2500"/>
                </a:solidFill>
                <a:effectLst/>
                <a:latin typeface="Lucida Grande" panose="020B0600040502020204" pitchFamily="34" charset="0"/>
              </a:rPr>
              <a:t>“Anyone who is thirsty may come to 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38</a:t>
            </a:r>
            <a:r>
              <a:rPr lang="en-US" dirty="0">
                <a:solidFill>
                  <a:srgbClr val="FF2500"/>
                </a:solidFill>
                <a:effectLst/>
                <a:latin typeface="Lucida Grande" panose="020B0600040502020204" pitchFamily="34" charset="0"/>
              </a:rPr>
              <a:t> Anyone who believes in me may come and drink! For the Scriptures declare, ‘Rivers of living water will flow from his </a:t>
            </a:r>
            <a:r>
              <a:rPr lang="en-US" dirty="0" err="1">
                <a:solidFill>
                  <a:srgbClr val="FF2500"/>
                </a:solidFill>
                <a:effectLst/>
                <a:latin typeface="Lucida Grande" panose="020B0600040502020204" pitchFamily="34" charset="0"/>
              </a:rPr>
              <a:t>heart.’”</a:t>
            </a:r>
            <a:r>
              <a:rPr lang="en-US" baseline="30000" dirty="0" err="1">
                <a:solidFill>
                  <a:srgbClr val="FF2500"/>
                </a:solidFill>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effectLst/>
                <a:latin typeface="Lucida Grande" panose="020B0600040502020204" pitchFamily="34" charset="0"/>
              </a:rPr>
              <a:t> (When he said “living water,” he was speaking of the Spirit, who would be given to everyone believing in him. But the Spirit had not yet been </a:t>
            </a:r>
            <a:r>
              <a:rPr lang="en-US" dirty="0" err="1">
                <a:effectLst/>
                <a:latin typeface="Lucida Grande" panose="020B0600040502020204" pitchFamily="34" charset="0"/>
              </a:rPr>
              <a:t>given,</a:t>
            </a:r>
            <a:r>
              <a:rPr lang="en-US" baseline="30000" dirty="0" err="1">
                <a:effectLst/>
                <a:latin typeface="Lucida Grande" panose="020B0600040502020204" pitchFamily="34" charset="0"/>
              </a:rPr>
              <a:t>a</a:t>
            </a:r>
            <a:r>
              <a:rPr lang="en-US" dirty="0">
                <a:effectLst/>
                <a:latin typeface="Lucida Grande" panose="020B0600040502020204" pitchFamily="34" charset="0"/>
              </a:rPr>
              <a:t> because Jesus had not yet entered into his glory.)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Division and Unbelief</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7:40</a:t>
            </a:r>
            <a:r>
              <a:rPr lang="en-US" dirty="0">
                <a:effectLst/>
                <a:latin typeface="Lucida Grande" panose="020B0600040502020204" pitchFamily="34" charset="0"/>
              </a:rPr>
              <a:t>    When the crowds heard him say this, some of them declared, “Surely this man is the Prophet we’ve been </a:t>
            </a:r>
            <a:r>
              <a:rPr lang="en-US" dirty="0" err="1">
                <a:effectLst/>
                <a:latin typeface="Lucida Grande" panose="020B0600040502020204" pitchFamily="34" charset="0"/>
              </a:rPr>
              <a:t>expecting.”</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41</a:t>
            </a:r>
            <a:r>
              <a:rPr lang="en-US" dirty="0">
                <a:effectLst/>
                <a:latin typeface="Lucida Grande" panose="020B0600040502020204" pitchFamily="34" charset="0"/>
              </a:rPr>
              <a:t> Others said, “He is the Messiah.” Still others said, “But he can’t be! Will the Messiah come from Galilee?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For the Scriptures clearly state that the Messiah will be born of the royal line of David, in Bethlehem, the village where King David was </a:t>
            </a:r>
            <a:r>
              <a:rPr lang="en-US" dirty="0" err="1">
                <a:effectLst/>
                <a:latin typeface="Lucida Grande" panose="020B0600040502020204" pitchFamily="34" charset="0"/>
              </a:rPr>
              <a:t>born.”</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So the crowd was divided about him. </a:t>
            </a:r>
            <a:r>
              <a:rPr lang="en-US" b="1" baseline="30000" dirty="0">
                <a:solidFill>
                  <a:srgbClr val="006699"/>
                </a:solidFill>
                <a:effectLst/>
                <a:latin typeface="Helvetica Neue" panose="02000503000000020004" pitchFamily="2" charset="0"/>
              </a:rPr>
              <a:t>44</a:t>
            </a:r>
            <a:r>
              <a:rPr lang="en-US" dirty="0">
                <a:effectLst/>
                <a:latin typeface="Lucida Grande" panose="020B0600040502020204" pitchFamily="34" charset="0"/>
              </a:rPr>
              <a:t> Some even wanted him arrested, but no one laid a hand on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7:45</a:t>
            </a:r>
            <a:r>
              <a:rPr lang="en-US" dirty="0">
                <a:effectLst/>
                <a:latin typeface="Lucida Grande" panose="020B0600040502020204" pitchFamily="34" charset="0"/>
              </a:rPr>
              <a:t>    When the Temple guards returned without having arrested Jesus, the leading priests and Pharisees demanded, “Why didn’t you bring him in?”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7:46</a:t>
            </a:r>
            <a:r>
              <a:rPr lang="en-US" dirty="0">
                <a:effectLst/>
                <a:latin typeface="Lucida Grande" panose="020B0600040502020204" pitchFamily="34" charset="0"/>
              </a:rPr>
              <a:t>    “We have never heard anyone speak like this!” the guards responded.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7:47</a:t>
            </a:r>
            <a:r>
              <a:rPr lang="en-US" dirty="0">
                <a:effectLst/>
                <a:latin typeface="Lucida Grande" panose="020B0600040502020204" pitchFamily="34" charset="0"/>
              </a:rPr>
              <a:t>    “Have you been led astray, too?” the Pharisees mocked. </a:t>
            </a:r>
            <a:r>
              <a:rPr lang="en-US" b="1" baseline="30000" dirty="0">
                <a:solidFill>
                  <a:srgbClr val="006699"/>
                </a:solidFill>
                <a:effectLst/>
                <a:latin typeface="Helvetica Neue" panose="02000503000000020004" pitchFamily="2" charset="0"/>
              </a:rPr>
              <a:t>48</a:t>
            </a:r>
            <a:r>
              <a:rPr lang="en-US" dirty="0">
                <a:effectLst/>
                <a:latin typeface="Lucida Grande" panose="020B0600040502020204" pitchFamily="34" charset="0"/>
              </a:rPr>
              <a:t> “Is there a single one of us rulers or Pharisees who believes in him? </a:t>
            </a:r>
            <a:r>
              <a:rPr lang="en-US" b="1" baseline="30000" dirty="0">
                <a:solidFill>
                  <a:srgbClr val="006699"/>
                </a:solidFill>
                <a:effectLst/>
                <a:latin typeface="Helvetica Neue" panose="02000503000000020004" pitchFamily="2" charset="0"/>
              </a:rPr>
              <a:t>49</a:t>
            </a:r>
            <a:r>
              <a:rPr lang="en-US" dirty="0">
                <a:effectLst/>
                <a:latin typeface="Lucida Grande" panose="020B0600040502020204" pitchFamily="34" charset="0"/>
              </a:rPr>
              <a:t> This foolish crowd follows him, but they are ignorant of the law. God’s curse is on them!”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7:50</a:t>
            </a:r>
            <a:r>
              <a:rPr lang="en-US" dirty="0">
                <a:effectLst/>
                <a:latin typeface="Lucida Grande" panose="020B0600040502020204" pitchFamily="34" charset="0"/>
              </a:rPr>
              <a:t>    Then Nicodemus, the leader who had met with Jesus earlier, spoke up. </a:t>
            </a:r>
            <a:r>
              <a:rPr lang="en-US" b="1" baseline="30000" dirty="0">
                <a:solidFill>
                  <a:srgbClr val="006699"/>
                </a:solidFill>
                <a:effectLst/>
                <a:latin typeface="Helvetica Neue" panose="02000503000000020004" pitchFamily="2" charset="0"/>
              </a:rPr>
              <a:t>51</a:t>
            </a:r>
            <a:r>
              <a:rPr lang="en-US" dirty="0">
                <a:effectLst/>
                <a:latin typeface="Lucida Grande" panose="020B0600040502020204" pitchFamily="34" charset="0"/>
              </a:rPr>
              <a:t> “Is it legal to convict a man before he is given a hearing?” he asked.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7:52</a:t>
            </a:r>
            <a:r>
              <a:rPr lang="en-US" dirty="0">
                <a:effectLst/>
                <a:latin typeface="Lucida Grande" panose="020B0600040502020204" pitchFamily="34" charset="0"/>
              </a:rPr>
              <a:t>    They replied, “Are you from Galilee, too? Search the Scriptures and see for yourself—no prophet ever </a:t>
            </a:r>
            <a:r>
              <a:rPr lang="en-US" dirty="0" err="1">
                <a:effectLst/>
                <a:latin typeface="Lucida Grande" panose="020B0600040502020204" pitchFamily="34" charset="0"/>
              </a:rPr>
              <a:t>comes</a:t>
            </a:r>
            <a:r>
              <a:rPr lang="en-US" baseline="30000" dirty="0" err="1">
                <a:effectLst/>
                <a:latin typeface="Lucida Grande" panose="020B0600040502020204" pitchFamily="34" charset="0"/>
              </a:rPr>
              <a:t>a</a:t>
            </a:r>
            <a:r>
              <a:rPr lang="en-US" dirty="0">
                <a:effectLst/>
                <a:latin typeface="Lucida Grande" panose="020B0600040502020204" pitchFamily="34" charset="0"/>
              </a:rPr>
              <a:t> from Galilee!”</a:t>
            </a:r>
          </a:p>
        </p:txBody>
      </p:sp>
      <p:sp>
        <p:nvSpPr>
          <p:cNvPr id="4" name="Slide Number Placeholder 3"/>
          <p:cNvSpPr>
            <a:spLocks noGrp="1"/>
          </p:cNvSpPr>
          <p:nvPr>
            <p:ph type="sldNum" sz="quarter" idx="5"/>
          </p:nvPr>
        </p:nvSpPr>
        <p:spPr/>
        <p:txBody>
          <a:bodyPr/>
          <a:lstStyle/>
          <a:p>
            <a:fld id="{DF78E62C-A091-49C7-B4DF-2F8432CFE4E6}" type="slidenum">
              <a:rPr lang="en-GB" smtClean="0"/>
              <a:t>5</a:t>
            </a:fld>
            <a:endParaRPr lang="en-GB"/>
          </a:p>
        </p:txBody>
      </p:sp>
    </p:spTree>
    <p:extLst>
      <p:ext uri="{BB962C8B-B14F-4D97-AF65-F5344CB8AC3E}">
        <p14:creationId xmlns:p14="http://schemas.microsoft.com/office/powerpoint/2010/main" val="6760628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0" dirty="0">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the city of Constantinople became the capital of the Eastern Orthodox church with its Byzantine manuscripts (or majority text, since they copied so many of them), and a large community of Christians gathered in Alexandria, Egypt.  This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3:16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“For this is how God loved the world: He </a:t>
            </a:r>
            <a:r>
              <a:rPr lang="en-US" dirty="0" err="1">
                <a:solidFill>
                  <a:srgbClr val="FF2500"/>
                </a:solidFill>
                <a:effectLst/>
                <a:latin typeface="Lucida Grande" panose="020B0600040502020204" pitchFamily="34" charset="0"/>
              </a:rPr>
              <a:t>gave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his one and only Son, so that everyone who believes in him will not perish but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God sent his Son into the world not to judge the world, but to save the world through him.</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Does anyone prefer darkness over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r>
              <a:rPr lang="en-US">
                <a:effectLst/>
                <a:latin typeface="Lucida Grande" panose="020B0600040502020204" pitchFamily="34" charset="0"/>
              </a:rPr>
              <a:t>Jesus,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8:12</a:t>
            </a:r>
            <a:r>
              <a:rPr lang="en-US">
                <a:solidFill>
                  <a:srgbClr val="000000"/>
                </a:solidFill>
                <a:effectLst/>
                <a:latin typeface="Lucida Grande" panose="020B0600040502020204" pitchFamily="34" charset="0"/>
              </a:rPr>
              <a:t>    Jesus spoke to the people once more and said, </a:t>
            </a:r>
            <a:r>
              <a:rPr lang="en-US">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8:13</a:t>
            </a:r>
            <a:r>
              <a:rPr lang="en-US">
                <a:effectLst/>
                <a:latin typeface="Lucida Grande" panose="020B0600040502020204" pitchFamily="34" charset="0"/>
              </a:rPr>
              <a:t>    The Pharisees replied, “You are making those claims about yourself! Such testimony is not valid.”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8:14</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“These claims are valid even though I make them about myself. For I know where I came from and where I am going, but you don’t know this about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You judge me by human standards, but I do not judge anyone.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And if I did, my judgment would be correct in every respect because I am not alone. The Father</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who sent me is with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Your own law says that if two people agree about something, their witness is accepted as fact.</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I am one witness, and my Father who sent me is the other.”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8:19</a:t>
            </a:r>
            <a:r>
              <a:rPr lang="en-US">
                <a:effectLst/>
                <a:latin typeface="Lucida Grande" panose="020B0600040502020204" pitchFamily="34" charset="0"/>
              </a:rPr>
              <a:t>    “Where is your father?” they asked.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answered, </a:t>
            </a:r>
            <a:r>
              <a:rPr lang="en-US">
                <a:solidFill>
                  <a:srgbClr val="FF2500"/>
                </a:solidFill>
                <a:effectLst/>
                <a:latin typeface="Lucida Grande" panose="020B0600040502020204" pitchFamily="34" charset="0"/>
              </a:rPr>
              <a:t>“Since you don’t know who I am, you don’t know who my Father is. If you knew me, you would also know my Father.”</a:t>
            </a:r>
          </a:p>
          <a:p>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Jesus made these statements while he was teaching in the section of the Temple known as the Treasury. But he was not arrested, because his time</a:t>
            </a:r>
            <a:r>
              <a:rPr lang="en-US" baseline="30000">
                <a:effectLst/>
                <a:latin typeface="Lucida Grande" panose="020B0600040502020204" pitchFamily="34" charset="0"/>
              </a:rPr>
              <a:t>a</a:t>
            </a:r>
            <a:r>
              <a:rPr lang="en-US">
                <a:effectLst/>
                <a:latin typeface="Lucida Grande" panose="020B0600040502020204" pitchFamily="34" charset="0"/>
              </a:rPr>
              <a:t>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73</a:t>
            </a:fld>
            <a:endParaRPr lang="en-GB"/>
          </a:p>
        </p:txBody>
      </p:sp>
    </p:spTree>
    <p:extLst>
      <p:ext uri="{BB962C8B-B14F-4D97-AF65-F5344CB8AC3E}">
        <p14:creationId xmlns:p14="http://schemas.microsoft.com/office/powerpoint/2010/main" val="983679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8:12</a:t>
            </a:r>
            <a:r>
              <a:rPr lang="en-US" dirty="0">
                <a:solidFill>
                  <a:srgbClr val="000000"/>
                </a:solidFill>
                <a:effectLst/>
                <a:latin typeface="Lucida Grande" panose="020B0600040502020204" pitchFamily="34" charset="0"/>
              </a:rPr>
              <a:t>    Jesus spoke to the people once more and said, </a:t>
            </a:r>
            <a:r>
              <a:rPr lang="en-US" dirty="0">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8:13</a:t>
            </a:r>
            <a:r>
              <a:rPr lang="en-US" dirty="0">
                <a:effectLst/>
                <a:latin typeface="Lucida Grande" panose="020B0600040502020204" pitchFamily="34" charset="0"/>
              </a:rPr>
              <a:t>    The Pharisees replied, “You are making those claims about yourself! Such testimony is not valid.”</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74</a:t>
            </a:fld>
            <a:endParaRPr lang="en-GB"/>
          </a:p>
        </p:txBody>
      </p:sp>
    </p:spTree>
    <p:extLst>
      <p:ext uri="{BB962C8B-B14F-4D97-AF65-F5344CB8AC3E}">
        <p14:creationId xmlns:p14="http://schemas.microsoft.com/office/powerpoint/2010/main" val="28598230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Because of the miraculous signs Jesus did in Jerusalem at the Passover celebration, many began to trust in him.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didn’t trust them, because he knew all about people.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No one needed to tell him about human nature, for he knew what was in each person’s heart.</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75</a:t>
            </a:fld>
            <a:endParaRPr lang="en-GB"/>
          </a:p>
        </p:txBody>
      </p:sp>
    </p:spTree>
    <p:extLst>
      <p:ext uri="{BB962C8B-B14F-4D97-AF65-F5344CB8AC3E}">
        <p14:creationId xmlns:p14="http://schemas.microsoft.com/office/powerpoint/2010/main" val="1334357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 were surprised when they heard him. “How does he know so much when he hasn’t been trained?” they asked.</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6</a:t>
            </a:fld>
            <a:endParaRPr lang="en-GB"/>
          </a:p>
        </p:txBody>
      </p:sp>
    </p:spTree>
    <p:extLst>
      <p:ext uri="{BB962C8B-B14F-4D97-AF65-F5344CB8AC3E}">
        <p14:creationId xmlns:p14="http://schemas.microsoft.com/office/powerpoint/2010/main" val="18439098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Christian lawyer in Pakistan named Edwin Paul lived in the light.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He gave legal counsel to a Christian taxi driver who bought a taxi for about $2000.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But then the Taliban-associated lenders discovered he was a Christian, so they demanded $12,000 instead!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After Edwin brought the case to the police, the lenders murdered him in his home on September 28, 2010—along with his wife Ruby and their five children. His murderers obviously could not see that Edwin lived in the light—and they were in darkness.</a:t>
            </a:r>
            <a:endParaRPr lang="en-US"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76</a:t>
            </a:fld>
            <a:endParaRPr lang="en-GB"/>
          </a:p>
        </p:txBody>
      </p:sp>
    </p:spTree>
    <p:extLst>
      <p:ext uri="{BB962C8B-B14F-4D97-AF65-F5344CB8AC3E}">
        <p14:creationId xmlns:p14="http://schemas.microsoft.com/office/powerpoint/2010/main" val="2397354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8:12</a:t>
            </a:r>
            <a:r>
              <a:rPr lang="en-US" sz="1200" kern="1200">
                <a:solidFill>
                  <a:schemeClr val="tx1"/>
                </a:solidFill>
                <a:effectLst/>
                <a:latin typeface="+mn-lt"/>
                <a:ea typeface="+mn-ea"/>
                <a:cs typeface="+mn-cs"/>
              </a:rPr>
              <a:t>    Jesus spoke to the people once more and said, “I am the light of the world. If you follow me, you won’t have to walk in darkness, because you will have the light that leads to life.”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8:13</a:t>
            </a:r>
            <a:r>
              <a:rPr lang="en-US" sz="1200" kern="1200">
                <a:solidFill>
                  <a:schemeClr val="tx1"/>
                </a:solidFill>
                <a:effectLst/>
                <a:latin typeface="+mn-lt"/>
                <a:ea typeface="+mn-ea"/>
                <a:cs typeface="+mn-cs"/>
              </a:rPr>
              <a:t>    The Pharisees replied, “You are making those claims about yourself! Such testimony is not valid.”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8:14</a:t>
            </a:r>
            <a:r>
              <a:rPr lang="en-US" sz="1200" kern="1200">
                <a:solidFill>
                  <a:schemeClr val="tx1"/>
                </a:solidFill>
                <a:effectLst/>
                <a:latin typeface="+mn-lt"/>
                <a:ea typeface="+mn-ea"/>
                <a:cs typeface="+mn-cs"/>
              </a:rPr>
              <a:t>    Jesus told them, “These claims are valid even though I make them about myself. For I know where I came from and where I am going, but you don’t know this about me.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You judge me by human standards, but I do not judge anyone.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And if I did, my judgment would be correct in every respect because I am not alone. The Father who sent me is with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Your own law says that if two people agree about something, their witness is accepted as fact.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am one witness, and my Father who sent me is the other.”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8:19</a:t>
            </a:r>
            <a:r>
              <a:rPr lang="en-US" sz="1200" kern="1200">
                <a:solidFill>
                  <a:schemeClr val="tx1"/>
                </a:solidFill>
                <a:effectLst/>
                <a:latin typeface="+mn-lt"/>
                <a:ea typeface="+mn-ea"/>
                <a:cs typeface="+mn-cs"/>
              </a:rPr>
              <a:t>    “Where is your father?” they asked.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answered, “Since you don’t know who I am, you don’t know who my Father is. If you knew me, you would also know my Father.”</a:t>
            </a:r>
          </a:p>
          <a:p>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Jesus made these statements while he was teaching in the section of the Temple known as the Treasury. But he was not arrested, because his time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82</a:t>
            </a:fld>
            <a:endParaRPr lang="en-GB"/>
          </a:p>
        </p:txBody>
      </p:sp>
    </p:spTree>
    <p:extLst>
      <p:ext uri="{BB962C8B-B14F-4D97-AF65-F5344CB8AC3E}">
        <p14:creationId xmlns:p14="http://schemas.microsoft.com/office/powerpoint/2010/main" val="35180013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8:12</a:t>
            </a:r>
            <a:r>
              <a:rPr lang="en-US" sz="1200" kern="1200">
                <a:solidFill>
                  <a:schemeClr val="tx1"/>
                </a:solidFill>
                <a:effectLst/>
                <a:latin typeface="+mn-lt"/>
                <a:ea typeface="+mn-ea"/>
                <a:cs typeface="+mn-cs"/>
              </a:rPr>
              <a:t>    Jesus spoke to the people once more and said, “I am the light of the world. If you follow me, you won’t have to walk in darkness, because you will have the light that leads to life.”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8:13</a:t>
            </a:r>
            <a:r>
              <a:rPr lang="en-US" sz="1200" kern="1200">
                <a:solidFill>
                  <a:schemeClr val="tx1"/>
                </a:solidFill>
                <a:effectLst/>
                <a:latin typeface="+mn-lt"/>
                <a:ea typeface="+mn-ea"/>
                <a:cs typeface="+mn-cs"/>
              </a:rPr>
              <a:t>    The Pharisees replied, “You are making those claims about yourself! Such testimony is not valid.”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8:14</a:t>
            </a:r>
            <a:r>
              <a:rPr lang="en-US" sz="1200" kern="1200">
                <a:solidFill>
                  <a:schemeClr val="tx1"/>
                </a:solidFill>
                <a:effectLst/>
                <a:latin typeface="+mn-lt"/>
                <a:ea typeface="+mn-ea"/>
                <a:cs typeface="+mn-cs"/>
              </a:rPr>
              <a:t>    Jesus told them, “These claims are valid even though I make them about myself. For I know where I came from and where I am going, but you don’t know this about me.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You judge me by human standards, but I do not judge anyone.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And if I did, my judgment would be correct in every respect because I am not alone. The Father who sent me is with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Your own law says that if two people agree about something, their witness is accepted as fact.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am one witness, and my Father who sent me is the other.”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8:19</a:t>
            </a:r>
            <a:r>
              <a:rPr lang="en-US" sz="1200" kern="1200">
                <a:solidFill>
                  <a:schemeClr val="tx1"/>
                </a:solidFill>
                <a:effectLst/>
                <a:latin typeface="+mn-lt"/>
                <a:ea typeface="+mn-ea"/>
                <a:cs typeface="+mn-cs"/>
              </a:rPr>
              <a:t>    “Where is your father?” they asked.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answered, “Since you don’t know who I am, you don’t know who my Father is. If you knew me, you would also know my Father.”</a:t>
            </a:r>
          </a:p>
          <a:p>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Jesus made these statements while he was teaching in the section of the Temple known as the Treasury. But he was not arrested, because his time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88</a:t>
            </a:fld>
            <a:endParaRPr lang="en-GB"/>
          </a:p>
        </p:txBody>
      </p:sp>
    </p:spTree>
    <p:extLst>
      <p:ext uri="{BB962C8B-B14F-4D97-AF65-F5344CB8AC3E}">
        <p14:creationId xmlns:p14="http://schemas.microsoft.com/office/powerpoint/2010/main" val="184101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8:39</a:t>
            </a:r>
            <a:r>
              <a:rPr lang="en-US">
                <a:effectLst/>
                <a:latin typeface="Lucida Grande" panose="020B0600040502020204" pitchFamily="34" charset="0"/>
              </a:rPr>
              <a:t>    “Our father is Abraham!” they declared. </a:t>
            </a:r>
          </a:p>
          <a:p>
            <a:endParaRPr lang="en-US">
              <a:effectLst/>
              <a:latin typeface="Lucida Grande" panose="020B0600040502020204" pitchFamily="34" charset="0"/>
            </a:endParaRPr>
          </a:p>
          <a:p>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“for if you were really the children of Abraham, you would follow his example.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Instead, you are trying to kill me because I told you the truth, which I heard from God. Abraham never did such a 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No, you are imitating your real father.”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They replied, “We aren’t illegitimate children! God himself is our true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8:42</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“If God were your Father, you would love me, because I have come to you from God. I am not here on my own, but he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Why can’t you understand what I am saying? It’s because you can’t even hear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For you are the children of your father the devil, and you love to do the evil things he does. He was a murderer from the beginning. He has always hated the truth, because there is no truth in him. When he lies, it is consistent with his character; for he is a liar and the father of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So when I tell the truth, you just naturally don’t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Which of you can truthfully accuse me of sin? And since I am telling you the truth, why don’t you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Anyone who belongs to God listens gladly to the words of God. But you don’t listen because you don’t belong to God.”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8:48</a:t>
            </a:r>
            <a:r>
              <a:rPr lang="en-US">
                <a:effectLst/>
                <a:latin typeface="Lucida Grande" panose="020B0600040502020204" pitchFamily="34" charset="0"/>
              </a:rPr>
              <a:t>    The people retorted, “You Samaritan devil! Didn’t we say all along that you were possessed by a demon?”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“I have no demon in me. For I honor my Father—and you dishonor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And though I have no wish to glorify myself, God is going to glorify me. He is the true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I tell you the truth, anyone who obeys my teaching will never die!”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8:52</a:t>
            </a:r>
            <a:r>
              <a:rPr lang="en-US">
                <a:effectLst/>
                <a:latin typeface="Lucida Grande" panose="020B0600040502020204" pitchFamily="34" charset="0"/>
              </a:rPr>
              <a:t>    The people said, “Now we know you are possessed by a demon. Even Abraham and the prophets died, but you say, ‘Anyone who obeys my teaching will never die!’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Are you greater than our father Abraham? He died, and so did the prophets. Who do you think you are?”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8:54</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“If I want glory for myself, it doesn’t count. But it is my Father who will glorify me. You say, ‘He is our God,’</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but you don’t even know him. I know him. If I said otherwise, I would be as great a liar as you! But I do know him and obey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Your father Abraham rejoiced as he looked forward to my coming. He saw it and was glad.”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8:57</a:t>
            </a:r>
            <a:r>
              <a:rPr lang="en-US">
                <a:effectLst/>
                <a:latin typeface="Lucida Grande" panose="020B0600040502020204" pitchFamily="34" charset="0"/>
              </a:rPr>
              <a:t>    The people said, “You aren’t even fifty years old. How can you say you have seen Abraham?</a:t>
            </a:r>
            <a:r>
              <a:rPr lang="en-US" baseline="30000">
                <a:effectLst/>
                <a:latin typeface="Lucida Grande" panose="020B0600040502020204" pitchFamily="34" charset="0"/>
              </a:rPr>
              <a:t>a</a:t>
            </a:r>
            <a:r>
              <a:rPr lang="en-US">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8:58</a:t>
            </a:r>
            <a:r>
              <a:rPr lang="en-US">
                <a:effectLst/>
                <a:latin typeface="Lucida Grande" panose="020B0600040502020204" pitchFamily="34" charset="0"/>
              </a:rPr>
              <a:t>    Jesus answered, </a:t>
            </a:r>
            <a:r>
              <a:rPr lang="en-US">
                <a:solidFill>
                  <a:srgbClr val="FF2500"/>
                </a:solidFill>
                <a:effectLst/>
                <a:latin typeface="Lucida Grande" panose="020B0600040502020204" pitchFamily="34" charset="0"/>
              </a:rPr>
              <a:t>“I tell you the truth, before Abraham was even born, I AM!</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At that point they picked up stones to throw at him. But Jesus was hidden from them and left the Temple. </a:t>
            </a:r>
          </a:p>
        </p:txBody>
      </p:sp>
      <p:sp>
        <p:nvSpPr>
          <p:cNvPr id="4" name="Slide Number Placeholder 3"/>
          <p:cNvSpPr>
            <a:spLocks noGrp="1"/>
          </p:cNvSpPr>
          <p:nvPr>
            <p:ph type="sldNum" sz="quarter" idx="5"/>
          </p:nvPr>
        </p:nvSpPr>
        <p:spPr/>
        <p:txBody>
          <a:bodyPr/>
          <a:lstStyle/>
          <a:p>
            <a:fld id="{DF78E62C-A091-49C7-B4DF-2F8432CFE4E6}" type="slidenum">
              <a:rPr lang="en-GB" smtClean="0"/>
              <a:t>89</a:t>
            </a:fld>
            <a:endParaRPr lang="en-GB"/>
          </a:p>
        </p:txBody>
      </p:sp>
    </p:spTree>
    <p:extLst>
      <p:ext uri="{BB962C8B-B14F-4D97-AF65-F5344CB8AC3E}">
        <p14:creationId xmlns:p14="http://schemas.microsoft.com/office/powerpoint/2010/main" val="1030154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90</a:t>
            </a:fld>
            <a:endParaRPr lang="en-GB"/>
          </a:p>
        </p:txBody>
      </p:sp>
    </p:spTree>
    <p:extLst>
      <p:ext uri="{BB962C8B-B14F-4D97-AF65-F5344CB8AC3E}">
        <p14:creationId xmlns:p14="http://schemas.microsoft.com/office/powerpoint/2010/main" val="29588920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92</a:t>
            </a:fld>
            <a:endParaRPr lang="en-GB"/>
          </a:p>
        </p:txBody>
      </p:sp>
    </p:spTree>
    <p:extLst>
      <p:ext uri="{BB962C8B-B14F-4D97-AF65-F5344CB8AC3E}">
        <p14:creationId xmlns:p14="http://schemas.microsoft.com/office/powerpoint/2010/main" val="205456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Discussion:</a:t>
            </a:r>
          </a:p>
          <a:p>
            <a:r>
              <a:rPr lang="en-US" dirty="0"/>
              <a:t>Question: Why were people so divided about Jesus during his life?</a:t>
            </a:r>
          </a:p>
          <a:p>
            <a:r>
              <a:rPr lang="en-US" dirty="0"/>
              <a:t>Answer:</a:t>
            </a:r>
          </a:p>
          <a:p>
            <a:r>
              <a:rPr lang="en-US" dirty="0"/>
              <a:t>• People care more for comfort than for truth</a:t>
            </a:r>
          </a:p>
          <a:p>
            <a:r>
              <a:rPr lang="en-US" dirty="0"/>
              <a:t>• The rich have more to lose by trusting Jesus</a:t>
            </a:r>
          </a:p>
          <a:p>
            <a:r>
              <a:rPr lang="en-US" dirty="0"/>
              <a:t>• We think we can love God but reject Jesus</a:t>
            </a:r>
          </a:p>
          <a:p>
            <a:r>
              <a:rPr lang="en-US" dirty="0"/>
              <a:t>• We love bread more than the Bread of Life</a:t>
            </a:r>
          </a:p>
          <a:p>
            <a:r>
              <a:rPr lang="en-US" dirty="0"/>
              <a:t>• Both Pharisees and Sadducees saw Jesus as a threat as they both clung to power</a:t>
            </a:r>
          </a:p>
          <a:p>
            <a:r>
              <a:rPr lang="en-US" dirty="0"/>
              <a:t>• They said that they followed the Law of Moses (John 7:19) but didn't.</a:t>
            </a:r>
          </a:p>
        </p:txBody>
      </p:sp>
      <p:sp>
        <p:nvSpPr>
          <p:cNvPr id="4" name="Slide Number Placeholder 3"/>
          <p:cNvSpPr>
            <a:spLocks noGrp="1"/>
          </p:cNvSpPr>
          <p:nvPr>
            <p:ph type="sldNum" sz="quarter" idx="5"/>
          </p:nvPr>
        </p:nvSpPr>
        <p:spPr/>
        <p:txBody>
          <a:bodyPr/>
          <a:lstStyle/>
          <a:p>
            <a:fld id="{DF78E62C-A091-49C7-B4DF-2F8432CFE4E6}" type="slidenum">
              <a:rPr lang="en-GB" smtClean="0"/>
              <a:t>7</a:t>
            </a:fld>
            <a:endParaRPr lang="en-GB"/>
          </a:p>
        </p:txBody>
      </p:sp>
    </p:spTree>
    <p:extLst>
      <p:ext uri="{BB962C8B-B14F-4D97-AF65-F5344CB8AC3E}">
        <p14:creationId xmlns:p14="http://schemas.microsoft.com/office/powerpoint/2010/main" val="25551077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93</a:t>
            </a:fld>
            <a:endParaRPr lang="en-GB"/>
          </a:p>
        </p:txBody>
      </p:sp>
    </p:spTree>
    <p:extLst>
      <p:ext uri="{BB962C8B-B14F-4D97-AF65-F5344CB8AC3E}">
        <p14:creationId xmlns:p14="http://schemas.microsoft.com/office/powerpoint/2010/main" val="42813200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8:12</a:t>
            </a:r>
            <a:r>
              <a:rPr lang="en-US" sz="1200" kern="1200">
                <a:solidFill>
                  <a:schemeClr val="tx1"/>
                </a:solidFill>
                <a:effectLst/>
                <a:latin typeface="+mn-lt"/>
                <a:ea typeface="+mn-ea"/>
                <a:cs typeface="+mn-cs"/>
              </a:rPr>
              <a:t>    Jesus spoke to the people once more and said, “I am the light of the world. If you follow me, you won’t have to walk in darkness, because you will have the light that leads to life.”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8:13</a:t>
            </a:r>
            <a:r>
              <a:rPr lang="en-US" sz="1200" kern="1200">
                <a:solidFill>
                  <a:schemeClr val="tx1"/>
                </a:solidFill>
                <a:effectLst/>
                <a:latin typeface="+mn-lt"/>
                <a:ea typeface="+mn-ea"/>
                <a:cs typeface="+mn-cs"/>
              </a:rPr>
              <a:t>    The Pharisees replied, “You are making those claims about yourself! Such testimony is not valid.”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8:14</a:t>
            </a:r>
            <a:r>
              <a:rPr lang="en-US" sz="1200" kern="1200">
                <a:solidFill>
                  <a:schemeClr val="tx1"/>
                </a:solidFill>
                <a:effectLst/>
                <a:latin typeface="+mn-lt"/>
                <a:ea typeface="+mn-ea"/>
                <a:cs typeface="+mn-cs"/>
              </a:rPr>
              <a:t>    Jesus told them, “These claims are valid even though I make them about myself. For I know where I came from and where I am going, but you don’t know this about me.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You judge me by human standards, but I do not judge anyone.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And if I did, my judgment would be correct in every respect because I am not alone. The Father who sent me is with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Your own law says that if two people agree about something, their witness is accepted as fact.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am one witness, and my Father who sent me is the other.”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8:19</a:t>
            </a:r>
            <a:r>
              <a:rPr lang="en-US" sz="1200" kern="1200">
                <a:solidFill>
                  <a:schemeClr val="tx1"/>
                </a:solidFill>
                <a:effectLst/>
                <a:latin typeface="+mn-lt"/>
                <a:ea typeface="+mn-ea"/>
                <a:cs typeface="+mn-cs"/>
              </a:rPr>
              <a:t>    “Where is your father?” they asked.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answered, “Since you don’t know who I am, you don’t know who my Father is. If you knew me, you would also know my Father.”</a:t>
            </a:r>
          </a:p>
          <a:p>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Jesus made these statements while he was teaching in the section of the Temple known as the Treasury. But he was not arrested, because his time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94</a:t>
            </a:fld>
            <a:endParaRPr lang="en-GB"/>
          </a:p>
        </p:txBody>
      </p:sp>
    </p:spTree>
    <p:extLst>
      <p:ext uri="{BB962C8B-B14F-4D97-AF65-F5344CB8AC3E}">
        <p14:creationId xmlns:p14="http://schemas.microsoft.com/office/powerpoint/2010/main" val="8899813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95</a:t>
            </a:fld>
            <a:endParaRPr lang="en-GB"/>
          </a:p>
        </p:txBody>
      </p:sp>
    </p:spTree>
    <p:extLst>
      <p:ext uri="{BB962C8B-B14F-4D97-AF65-F5344CB8AC3E}">
        <p14:creationId xmlns:p14="http://schemas.microsoft.com/office/powerpoint/2010/main" val="18984190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8:39</a:t>
            </a:r>
            <a:r>
              <a:rPr lang="en-US">
                <a:effectLst/>
                <a:latin typeface="Lucida Grande" panose="020B0600040502020204" pitchFamily="34" charset="0"/>
              </a:rPr>
              <a:t>    “Our father is Abraham!” they declared. </a:t>
            </a:r>
          </a:p>
          <a:p>
            <a:endParaRPr lang="en-US">
              <a:effectLst/>
              <a:latin typeface="Lucida Grande" panose="020B0600040502020204" pitchFamily="34" charset="0"/>
            </a:endParaRPr>
          </a:p>
          <a:p>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“for if you were really the children of Abraham, you would follow his example.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Instead, you are trying to kill me because I told you the truth, which I heard from God. Abraham never did such a 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No, you are imitating your real father.”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They replied, “We aren’t illegitimate children! God himself is our true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8:42</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“If God were your Father, you would love me, because I have come to you from God. I am not here on my own, but he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Why can’t you understand what I am saying? It’s because you can’t even hear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For you are the children of your father the devil, and you love to do the evil things he does. He was a murderer from the beginning. He has always hated the truth, because there is no truth in him. When he lies, it is consistent with his character; for he is a liar and the father of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So when I tell the truth, you just naturally don’t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Which of you can truthfully accuse me of sin? And since I am telling you the truth, why don’t you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Anyone who belongs to God listens gladly to the words of God. But you don’t listen because you don’t belong to God.”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8:48</a:t>
            </a:r>
            <a:r>
              <a:rPr lang="en-US">
                <a:effectLst/>
                <a:latin typeface="Lucida Grande" panose="020B0600040502020204" pitchFamily="34" charset="0"/>
              </a:rPr>
              <a:t>    The people retorted, “You Samaritan devil! Didn’t we say all along that you were possessed by a demon?”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“I have no demon in me. For I honor my Father—and you dishonor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And though I have no wish to glorify myself, God is going to glorify me. He is the true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I tell you the truth, anyone who obeys my teaching will never die!”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8:52</a:t>
            </a:r>
            <a:r>
              <a:rPr lang="en-US">
                <a:effectLst/>
                <a:latin typeface="Lucida Grande" panose="020B0600040502020204" pitchFamily="34" charset="0"/>
              </a:rPr>
              <a:t>    The people said, “Now we know you are possessed by a demon. Even Abraham and the prophets died, but you say, ‘Anyone who obeys my teaching will never die!’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Are you greater than our father Abraham? He died, and so did the prophets. Who do you think you are?”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8:54</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“If I want glory for myself, it doesn’t count. But it is my Father who will glorify me. You say, ‘He is our God,’</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but you don’t even know him. I know him. If I said otherwise, I would be as great a liar as you! But I do know him and obey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Your father Abraham rejoiced as he looked forward to my coming. He saw it and was glad.”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8:57</a:t>
            </a:r>
            <a:r>
              <a:rPr lang="en-US">
                <a:effectLst/>
                <a:latin typeface="Lucida Grande" panose="020B0600040502020204" pitchFamily="34" charset="0"/>
              </a:rPr>
              <a:t>    The people said, “You aren’t even fifty years old. How can you say you have seen Abraham?</a:t>
            </a:r>
            <a:r>
              <a:rPr lang="en-US" baseline="30000">
                <a:effectLst/>
                <a:latin typeface="Lucida Grande" panose="020B0600040502020204" pitchFamily="34" charset="0"/>
              </a:rPr>
              <a:t>a</a:t>
            </a:r>
            <a:r>
              <a:rPr lang="en-US">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8:58</a:t>
            </a:r>
            <a:r>
              <a:rPr lang="en-US">
                <a:effectLst/>
                <a:latin typeface="Lucida Grande" panose="020B0600040502020204" pitchFamily="34" charset="0"/>
              </a:rPr>
              <a:t>    Jesus answered, </a:t>
            </a:r>
            <a:r>
              <a:rPr lang="en-US">
                <a:solidFill>
                  <a:srgbClr val="FF2500"/>
                </a:solidFill>
                <a:effectLst/>
                <a:latin typeface="Lucida Grande" panose="020B0600040502020204" pitchFamily="34" charset="0"/>
              </a:rPr>
              <a:t>“I tell you the truth, before Abraham was even born, I AM!</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At that point they picked up stones to throw at him. But Jesus was hidden from them and left the Temple. </a:t>
            </a: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96</a:t>
            </a:fld>
            <a:endParaRPr lang="en-GB"/>
          </a:p>
        </p:txBody>
      </p:sp>
    </p:spTree>
    <p:extLst>
      <p:ext uri="{BB962C8B-B14F-4D97-AF65-F5344CB8AC3E}">
        <p14:creationId xmlns:p14="http://schemas.microsoft.com/office/powerpoint/2010/main" val="31230504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97</a:t>
            </a:fld>
            <a:endParaRPr lang="en-GB"/>
          </a:p>
        </p:txBody>
      </p:sp>
    </p:spTree>
    <p:extLst>
      <p:ext uri="{BB962C8B-B14F-4D97-AF65-F5344CB8AC3E}">
        <p14:creationId xmlns:p14="http://schemas.microsoft.com/office/powerpoint/2010/main" val="31063763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John 8:58</a:t>
            </a:r>
            <a:r>
              <a:rPr lang="en-US" sz="1200" kern="1200">
                <a:solidFill>
                  <a:schemeClr val="tx1"/>
                </a:solidFill>
                <a:effectLst/>
                <a:latin typeface="+mn-lt"/>
                <a:ea typeface="+mn-ea"/>
                <a:cs typeface="+mn-cs"/>
              </a:rPr>
              <a:t>    Jesus answered, “I tell you the truth, before Abraham was even born, I 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He is referring to Exodus 3:14.</a:t>
            </a:r>
          </a:p>
        </p:txBody>
      </p:sp>
      <p:sp>
        <p:nvSpPr>
          <p:cNvPr id="4" name="Slide Number Placeholder 3"/>
          <p:cNvSpPr>
            <a:spLocks noGrp="1"/>
          </p:cNvSpPr>
          <p:nvPr>
            <p:ph type="sldNum" sz="quarter" idx="5"/>
          </p:nvPr>
        </p:nvSpPr>
        <p:spPr/>
        <p:txBody>
          <a:bodyPr/>
          <a:lstStyle/>
          <a:p>
            <a:fld id="{DF78E62C-A091-49C7-B4DF-2F8432CFE4E6}" type="slidenum">
              <a:rPr lang="en-GB" smtClean="0"/>
              <a:t>107</a:t>
            </a:fld>
            <a:endParaRPr lang="en-GB"/>
          </a:p>
        </p:txBody>
      </p:sp>
    </p:spTree>
    <p:extLst>
      <p:ext uri="{BB962C8B-B14F-4D97-AF65-F5344CB8AC3E}">
        <p14:creationId xmlns:p14="http://schemas.microsoft.com/office/powerpoint/2010/main" val="5498734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[Moody’s mistake and the Great Chicago Fire by Charles R. Swindoll, "Following Christ…The Man of God," 32]</a:t>
            </a:r>
          </a:p>
          <a:p>
            <a:r>
              <a:rPr lang="en-US"/>
              <a:t>“Dwight L. Moody, by his own admission, made a mistake on the eighth of October 1871—a mistake he determined never to repeat.</a:t>
            </a:r>
          </a:p>
          <a:p>
            <a:r>
              <a:rPr lang="en-US"/>
              <a:t>He had been preaching in the city of Chicago.  That particular night drew his largest audience yet.  His message was, ‘What will you do then with Jesus who is called the Christ?’</a:t>
            </a:r>
          </a:p>
          <a:p>
            <a:r>
              <a:rPr lang="en-US"/>
              <a:t>By the end of the service, he was tired.  He concluded his message with a presentation of the gospel and a concluding statement: ‘Now I give you a week to think that over.  And when we come together again, you will have the opportunity to respond.’</a:t>
            </a:r>
          </a:p>
          <a:p>
            <a:r>
              <a:rPr lang="en-US"/>
              <a:t>A soloist began to sing.  But before the final note, the music was drowned out by clanging bells and wailing sirens screaming through the streets.  The great Chicago Fire was blazing.  In the ashen aftermath, hundreds were dead, and over a hundred thousand were homeless.</a:t>
            </a:r>
          </a:p>
          <a:p>
            <a:r>
              <a:rPr lang="en-US"/>
              <a:t>Without a doubt, some who heard Moody’s message had died in the fire.  He reflected remorsefully that he would have given this right arm before he would ever give an audience another week to think over the message of the gospel.</a:t>
            </a:r>
          </a:p>
          <a:p>
            <a:r>
              <a:rPr lang="en-US"/>
              <a:t>If you were a victim of a fire like that, would you know with certainty whether you would spend eternity with Christ in heaven?  Not hope or wish or pray that you would go there—but know?”</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114</a:t>
            </a:fld>
            <a:endParaRPr lang="en-GB"/>
          </a:p>
        </p:txBody>
      </p:sp>
    </p:spTree>
    <p:extLst>
      <p:ext uri="{BB962C8B-B14F-4D97-AF65-F5344CB8AC3E}">
        <p14:creationId xmlns:p14="http://schemas.microsoft.com/office/powerpoint/2010/main" val="2610828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Heals a Man Born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a:t>
            </a:r>
            <a:r>
              <a:rPr lang="en-US">
                <a:effectLst/>
                <a:latin typeface="Lucida Grande" panose="020B0600040502020204" pitchFamily="34" charset="0"/>
              </a:rPr>
              <a:t>    As Jesus was walking along, he saw a man who had been blind from birth.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“Rabbi,” his disciples asked him, “why was this man born blind? Was it because of his own sins or his parents’ sins?”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“It was not because of his sins or his parents’ sins,”</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“This happened so the power of God could be seen in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We must quickly carry out the tasks assigned us by the one who sent us. The night is coming, and then no one can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while I am here in the world, I am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9:6</a:t>
            </a:r>
            <a:r>
              <a:rPr lang="en-US">
                <a:effectLst/>
                <a:latin typeface="Lucida Grande" panose="020B0600040502020204" pitchFamily="34" charset="0"/>
              </a:rPr>
              <a:t>    Then he spit on the ground, made mud with the saliva, and spread the mud over the blind man’s eyes.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He told him, </a:t>
            </a:r>
            <a:r>
              <a:rPr lang="en-US">
                <a:solidFill>
                  <a:srgbClr val="FF2500"/>
                </a:solidFill>
                <a:effectLst/>
                <a:latin typeface="Lucida Grande" panose="020B0600040502020204" pitchFamily="34" charset="0"/>
              </a:rPr>
              <a:t>“Go wash yourself in the pool of Siloam”</a:t>
            </a:r>
            <a:r>
              <a:rPr lang="en-US">
                <a:effectLst/>
                <a:latin typeface="Lucida Grande" panose="020B0600040502020204" pitchFamily="34" charset="0"/>
              </a:rPr>
              <a:t> (Siloam means “sent”). So the man went and washed and came back seeing!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9:8</a:t>
            </a:r>
            <a:r>
              <a:rPr lang="en-US">
                <a:effectLst/>
                <a:latin typeface="Lucida Grande" panose="020B0600040502020204" pitchFamily="34" charset="0"/>
              </a:rPr>
              <a:t>    His neighbors and others who knew him as a blind beggar asked each other, “Isn’t this the man who used to sit and beg?”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Some said he was, and others said, “No, he just looks like him!” </a:t>
            </a:r>
          </a:p>
          <a:p>
            <a:endParaRPr lang="en-US">
              <a:effectLst/>
              <a:latin typeface="Lucida Grande" panose="020B0600040502020204" pitchFamily="34" charset="0"/>
            </a:endParaRPr>
          </a:p>
          <a:p>
            <a:r>
              <a:rPr lang="en-US">
                <a:effectLst/>
                <a:latin typeface="Lucida Grande" panose="020B0600040502020204" pitchFamily="34" charset="0"/>
              </a:rPr>
              <a:t>But the beggar kept saying, “Yes, I am the same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9:10</a:t>
            </a:r>
            <a:r>
              <a:rPr lang="en-US">
                <a:effectLst/>
                <a:latin typeface="Lucida Grande" panose="020B0600040502020204" pitchFamily="34" charset="0"/>
              </a:rPr>
              <a:t>    They asked, “Who healed you? What happened?”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9:11</a:t>
            </a:r>
            <a:r>
              <a:rPr lang="en-US">
                <a:effectLst/>
                <a:latin typeface="Lucida Grande" panose="020B0600040502020204" pitchFamily="34" charset="0"/>
              </a:rPr>
              <a:t>    He told them, “The man they call Jesus made mud and spread it over my eyes and told me, ‘Go to the pool of Siloam and wash yourself.’ So I went and washed,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9:12</a:t>
            </a:r>
            <a:r>
              <a:rPr lang="en-US">
                <a:effectLst/>
                <a:latin typeface="Lucida Grande" panose="020B0600040502020204" pitchFamily="34" charset="0"/>
              </a:rPr>
              <a:t>    “Where is he now?” they asked. </a:t>
            </a:r>
          </a:p>
          <a:p>
            <a:endParaRPr lang="en-US">
              <a:effectLst/>
              <a:latin typeface="Lucida Grande" panose="020B0600040502020204" pitchFamily="34" charset="0"/>
            </a:endParaRPr>
          </a:p>
          <a:p>
            <a:r>
              <a:rPr lang="en-US">
                <a:effectLst/>
                <a:latin typeface="Lucida Grande" panose="020B0600040502020204" pitchFamily="34" charset="0"/>
              </a:rPr>
              <a:t>“I don’t know,” he replied.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9:13</a:t>
            </a:r>
            <a:r>
              <a:rPr lang="en-US">
                <a:effectLst/>
                <a:latin typeface="Lucida Grande" panose="020B0600040502020204" pitchFamily="34" charset="0"/>
              </a:rPr>
              <a:t>    Then they took the man who had been blind to the Pharisees, </a:t>
            </a:r>
            <a:r>
              <a:rPr lang="en-US" b="1" baseline="30000">
                <a:solidFill>
                  <a:srgbClr val="006699"/>
                </a:solidFill>
                <a:effectLst/>
                <a:latin typeface="Helvetica Neue" panose="02000503000000020004" pitchFamily="2" charset="0"/>
              </a:rPr>
              <a:t>14</a:t>
            </a:r>
            <a:r>
              <a:rPr lang="en-US">
                <a:effectLst/>
                <a:latin typeface="Lucida Grande" panose="020B0600040502020204" pitchFamily="34" charset="0"/>
              </a:rPr>
              <a:t> because it was on the Sabbath that Jesus had made the mud and healed him.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Pharisees asked the man all about it. So he told them, “He put the mud over my eyes, and when I washed it away, I could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9:16</a:t>
            </a:r>
            <a:r>
              <a:rPr lang="en-US">
                <a:effectLst/>
                <a:latin typeface="Lucida Grande" panose="020B0600040502020204" pitchFamily="34" charset="0"/>
              </a:rPr>
              <a:t>    Some of the Pharisees said, “This man Jesus is not from God, for he is working on the Sabbath.” Others said, “But how could an ordinary sinner do such miraculous signs?” So there was a deep division of opinion among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9:17</a:t>
            </a:r>
            <a:r>
              <a:rPr lang="en-US">
                <a:effectLst/>
                <a:latin typeface="Lucida Grande" panose="020B0600040502020204" pitchFamily="34" charset="0"/>
              </a:rPr>
              <a:t>    Then the Pharisees again questioned the man who had been blind and demanded, “What’s your opinion about this man who healed you?” </a:t>
            </a:r>
          </a:p>
          <a:p>
            <a:endParaRPr lang="en-US">
              <a:effectLst/>
              <a:latin typeface="Lucida Grande" panose="020B0600040502020204" pitchFamily="34" charset="0"/>
            </a:endParaRPr>
          </a:p>
          <a:p>
            <a:r>
              <a:rPr lang="en-US">
                <a:effectLst/>
                <a:latin typeface="Lucida Grande" panose="020B0600040502020204" pitchFamily="34" charset="0"/>
              </a:rPr>
              <a:t>The man replied, “I think he must be a prophet.”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9:18</a:t>
            </a:r>
            <a:r>
              <a:rPr lang="en-US">
                <a:effectLst/>
                <a:latin typeface="Lucida Grande" panose="020B0600040502020204" pitchFamily="34" charset="0"/>
              </a:rPr>
              <a:t>    The Jewish leaders still refused to believe the man had been blind and could now see, so they called in his parents.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They asked them, “Is this your son? Was he born blind? If so, how can he now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9:20</a:t>
            </a:r>
            <a:r>
              <a:rPr lang="en-US">
                <a:effectLst/>
                <a:latin typeface="Lucida Grande" panose="020B0600040502020204" pitchFamily="34" charset="0"/>
              </a:rPr>
              <a:t>    His parents replied, “We know this is our son and that he was born blind,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but we don’t know how he can see or who healed him. Ask him. He is old enough to speak for himself.” </a:t>
            </a:r>
            <a:r>
              <a:rPr lang="en-US" b="1" baseline="30000">
                <a:solidFill>
                  <a:srgbClr val="006699"/>
                </a:solidFill>
                <a:effectLst/>
                <a:latin typeface="Helvetica Neue" panose="02000503000000020004" pitchFamily="2" charset="0"/>
              </a:rPr>
              <a:t>22</a:t>
            </a:r>
            <a:r>
              <a:rPr lang="en-US">
                <a:effectLst/>
                <a:latin typeface="Lucida Grande" panose="020B0600040502020204" pitchFamily="34" charset="0"/>
              </a:rPr>
              <a:t> His parents said this because they were afraid of the Jewish leaders, who had announced that anyone saying Jesus was the Messiah would be expelled from the synagogue.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That’s why they said, “He is old enough. Ask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9:24</a:t>
            </a:r>
            <a:r>
              <a:rPr lang="en-US">
                <a:effectLst/>
                <a:latin typeface="Lucida Grande" panose="020B0600040502020204" pitchFamily="34" charset="0"/>
              </a:rPr>
              <a:t>    So for the second time they called in the man who had been blind and told him, “God should get the glory for this, because we know this man Jesus is a sinner.”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9:25</a:t>
            </a:r>
            <a:r>
              <a:rPr lang="en-US">
                <a:effectLst/>
                <a:latin typeface="Lucida Grande" panose="020B0600040502020204" pitchFamily="34" charset="0"/>
              </a:rPr>
              <a:t>    “I don’t know whether he is a sinner,” the man replied. “But I know this: I was blind,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9:26</a:t>
            </a:r>
            <a:r>
              <a:rPr lang="en-US">
                <a:effectLst/>
                <a:latin typeface="Lucida Grande" panose="020B0600040502020204" pitchFamily="34" charset="0"/>
              </a:rPr>
              <a:t>    “But what did he do?” they asked. “How did he heal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9:27</a:t>
            </a:r>
            <a:r>
              <a:rPr lang="en-US">
                <a:effectLst/>
                <a:latin typeface="Lucida Grande" panose="020B0600040502020204" pitchFamily="34" charset="0"/>
              </a:rPr>
              <a:t>    “Look!” the man exclaimed. “I told you once. Didn’t you listen? Why do you want to hear it again? Do you want to become his disciples, too?”</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9:28</a:t>
            </a:r>
            <a:r>
              <a:rPr lang="en-US">
                <a:effectLst/>
                <a:latin typeface="Lucida Grande" panose="020B0600040502020204" pitchFamily="34" charset="0"/>
              </a:rPr>
              <a:t>    Then they cursed him and said, “You are his disciple, but we are disciples of Moses!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We know God spoke to Moses, but we don’t even know where this man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9:30</a:t>
            </a:r>
            <a:r>
              <a:rPr lang="en-US">
                <a:effectLst/>
                <a:latin typeface="Lucida Grande" panose="020B0600040502020204" pitchFamily="34" charset="0"/>
              </a:rPr>
              <a:t>    “Why, that’s very strange!” the man replied. “He healed my eyes, and yet you don’t know where he comes from? </a:t>
            </a:r>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We know that God doesn’t listen to sinners, but he is ready to hear those who worship him and do his will.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Ever since the world began, no one has been able to open the eyes of someone born blind.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If this man were not from God, he couldn’t have done it.”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9:34</a:t>
            </a:r>
            <a:r>
              <a:rPr lang="en-US">
                <a:effectLst/>
                <a:latin typeface="Lucida Grande" panose="020B0600040502020204" pitchFamily="34" charset="0"/>
              </a:rPr>
              <a:t>    “You were born a total sinner!” they answered. “Are you trying to teach us?” And they threw him out of the synagogue.</a:t>
            </a:r>
          </a:p>
          <a:p>
            <a:endParaRPr lang="en-US">
              <a:effectLst/>
              <a:latin typeface="Lucida Grande" panose="020B0600040502020204" pitchFamily="34" charset="0"/>
            </a:endParaRPr>
          </a:p>
          <a:p>
            <a:r>
              <a:rPr lang="en-US">
                <a:effectLst/>
                <a:latin typeface="Lucida Grande" panose="020B0600040502020204" pitchFamily="34" charset="0"/>
              </a:rPr>
              <a:t>Spiritual Blindness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9:35</a:t>
            </a:r>
            <a:r>
              <a:rPr lang="en-US">
                <a:effectLst/>
                <a:latin typeface="Lucida Grande" panose="020B0600040502020204" pitchFamily="34" charset="0"/>
              </a:rPr>
              <a:t>    When Jesus heard what had happened, he found the man and asked, </a:t>
            </a:r>
            <a:r>
              <a:rPr lang="en-US">
                <a:solidFill>
                  <a:srgbClr val="FF2500"/>
                </a:solidFill>
                <a:effectLst/>
                <a:latin typeface="Lucida Grande" panose="020B0600040502020204" pitchFamily="34" charset="0"/>
              </a:rPr>
              <a:t>“Do you believe in the Son of Man?”</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9:36</a:t>
            </a:r>
            <a:r>
              <a:rPr lang="en-US">
                <a:effectLst/>
                <a:latin typeface="Lucida Grande" panose="020B0600040502020204" pitchFamily="34" charset="0"/>
              </a:rPr>
              <a:t>    The man answered, “Who is he, sir? I want to believe in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have seen him,”</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“and he is speaking to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9:38</a:t>
            </a:r>
            <a:r>
              <a:rPr lang="en-US">
                <a:effectLst/>
                <a:latin typeface="Lucida Grande" panose="020B0600040502020204" pitchFamily="34" charset="0"/>
              </a:rPr>
              <a:t>    “Yes, Lord, I believe!” the man said. And he worshiped Jesus.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9:39</a:t>
            </a:r>
            <a:r>
              <a:rPr lang="en-US">
                <a:solidFill>
                  <a:srgbClr val="000000"/>
                </a:solidFill>
                <a:effectLst/>
                <a:latin typeface="Lucida Grande" panose="020B0600040502020204" pitchFamily="34" charset="0"/>
              </a:rPr>
              <a:t>    Then Jesus told him,</a:t>
            </a:r>
            <a:r>
              <a:rPr lang="en-US">
                <a:solidFill>
                  <a:srgbClr val="FF2500"/>
                </a:solidFill>
                <a:effectLst/>
                <a:latin typeface="Lucida Grande" panose="020B0600040502020204" pitchFamily="34" charset="0"/>
              </a:rPr>
              <a:t> “I entered this world to render judgment—to give sight to the blind and to show those who think they see that they are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9:40</a:t>
            </a:r>
            <a:r>
              <a:rPr lang="en-US">
                <a:effectLst/>
                <a:latin typeface="Lucida Grande" panose="020B0600040502020204" pitchFamily="34" charset="0"/>
              </a:rPr>
              <a:t>    Some Pharisees who were standing nearby heard him and asked, “Are you saying we’re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were blind, you wouldn’t be guilty,”</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you remain guilty because you claim you can see.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115</a:t>
            </a:fld>
            <a:endParaRPr lang="en-GB"/>
          </a:p>
        </p:txBody>
      </p:sp>
    </p:spTree>
    <p:extLst>
      <p:ext uri="{BB962C8B-B14F-4D97-AF65-F5344CB8AC3E}">
        <p14:creationId xmlns:p14="http://schemas.microsoft.com/office/powerpoint/2010/main" val="612866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spiritual blindness?</a:t>
            </a:r>
          </a:p>
          <a:p>
            <a:r>
              <a:rPr lang="en-US" dirty="0"/>
              <a:t>Do the spiritually blind know or care if they are spiritually blind?</a:t>
            </a:r>
          </a:p>
        </p:txBody>
      </p:sp>
      <p:sp>
        <p:nvSpPr>
          <p:cNvPr id="4" name="Slide Number Placeholder 3"/>
          <p:cNvSpPr>
            <a:spLocks noGrp="1"/>
          </p:cNvSpPr>
          <p:nvPr>
            <p:ph type="sldNum" sz="quarter" idx="5"/>
          </p:nvPr>
        </p:nvSpPr>
        <p:spPr/>
        <p:txBody>
          <a:bodyPr/>
          <a:lstStyle/>
          <a:p>
            <a:fld id="{DF78E62C-A091-49C7-B4DF-2F8432CFE4E6}" type="slidenum">
              <a:rPr lang="en-GB" smtClean="0"/>
              <a:t>117</a:t>
            </a:fld>
            <a:endParaRPr lang="en-GB"/>
          </a:p>
        </p:txBody>
      </p:sp>
    </p:spTree>
    <p:extLst>
      <p:ext uri="{BB962C8B-B14F-4D97-AF65-F5344CB8AC3E}">
        <p14:creationId xmlns:p14="http://schemas.microsoft.com/office/powerpoint/2010/main" val="2357277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Jesus—or at least one of the most recent depictions of him by bone specialists who studied first-century skeletons.</a:t>
            </a:r>
          </a:p>
          <a:p>
            <a:endParaRPr lang="en-US" dirty="0"/>
          </a:p>
          <a:p>
            <a:r>
              <a:rPr lang="en-US" dirty="0"/>
              <a:t>We look at it and say it cannot be Jesus because we have preconceived notions. </a:t>
            </a:r>
          </a:p>
        </p:txBody>
      </p:sp>
      <p:sp>
        <p:nvSpPr>
          <p:cNvPr id="4" name="Slide Number Placeholder 3"/>
          <p:cNvSpPr>
            <a:spLocks noGrp="1"/>
          </p:cNvSpPr>
          <p:nvPr>
            <p:ph type="sldNum" sz="quarter" idx="5"/>
          </p:nvPr>
        </p:nvSpPr>
        <p:spPr/>
        <p:txBody>
          <a:bodyPr/>
          <a:lstStyle/>
          <a:p>
            <a:fld id="{DF78E62C-A091-49C7-B4DF-2F8432CFE4E6}" type="slidenum">
              <a:rPr lang="en-GB" smtClean="0"/>
              <a:t>8</a:t>
            </a:fld>
            <a:endParaRPr lang="en-GB"/>
          </a:p>
        </p:txBody>
      </p:sp>
    </p:spTree>
    <p:extLst>
      <p:ext uri="{BB962C8B-B14F-4D97-AF65-F5344CB8AC3E}">
        <p14:creationId xmlns:p14="http://schemas.microsoft.com/office/powerpoint/2010/main" val="6868551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121</a:t>
            </a:fld>
            <a:endParaRPr lang="en-GB"/>
          </a:p>
        </p:txBody>
      </p:sp>
    </p:spTree>
    <p:extLst>
      <p:ext uri="{BB962C8B-B14F-4D97-AF65-F5344CB8AC3E}">
        <p14:creationId xmlns:p14="http://schemas.microsoft.com/office/powerpoint/2010/main" val="5554716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p:txBody>
      </p:sp>
      <p:sp>
        <p:nvSpPr>
          <p:cNvPr id="4" name="Slide Number Placeholder 3"/>
          <p:cNvSpPr>
            <a:spLocks noGrp="1"/>
          </p:cNvSpPr>
          <p:nvPr>
            <p:ph type="sldNum" sz="quarter" idx="5"/>
          </p:nvPr>
        </p:nvSpPr>
        <p:spPr/>
        <p:txBody>
          <a:bodyPr/>
          <a:lstStyle/>
          <a:p>
            <a:fld id="{DF78E62C-A091-49C7-B4DF-2F8432CFE4E6}" type="slidenum">
              <a:rPr lang="en-GB" smtClean="0"/>
              <a:t>122</a:t>
            </a:fld>
            <a:endParaRPr lang="en-GB"/>
          </a:p>
        </p:txBody>
      </p:sp>
    </p:spTree>
    <p:extLst>
      <p:ext uri="{BB962C8B-B14F-4D97-AF65-F5344CB8AC3E}">
        <p14:creationId xmlns:p14="http://schemas.microsoft.com/office/powerpoint/2010/main" val="41173758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p:txBody>
      </p:sp>
      <p:sp>
        <p:nvSpPr>
          <p:cNvPr id="4" name="Slide Number Placeholder 3"/>
          <p:cNvSpPr>
            <a:spLocks noGrp="1"/>
          </p:cNvSpPr>
          <p:nvPr>
            <p:ph type="sldNum" sz="quarter" idx="5"/>
          </p:nvPr>
        </p:nvSpPr>
        <p:spPr/>
        <p:txBody>
          <a:bodyPr/>
          <a:lstStyle/>
          <a:p>
            <a:fld id="{DF78E62C-A091-49C7-B4DF-2F8432CFE4E6}" type="slidenum">
              <a:rPr lang="en-GB" smtClean="0"/>
              <a:t>123</a:t>
            </a:fld>
            <a:endParaRPr lang="en-GB"/>
          </a:p>
        </p:txBody>
      </p:sp>
    </p:spTree>
    <p:extLst>
      <p:ext uri="{BB962C8B-B14F-4D97-AF65-F5344CB8AC3E}">
        <p14:creationId xmlns:p14="http://schemas.microsoft.com/office/powerpoint/2010/main" val="26489036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124</a:t>
            </a:fld>
            <a:endParaRPr lang="en-GB"/>
          </a:p>
        </p:txBody>
      </p:sp>
    </p:spTree>
    <p:extLst>
      <p:ext uri="{BB962C8B-B14F-4D97-AF65-F5344CB8AC3E}">
        <p14:creationId xmlns:p14="http://schemas.microsoft.com/office/powerpoint/2010/main" val="28673149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People today also wonder why defects like these come—is it bad karma?</a:t>
            </a:r>
            <a:r>
              <a:rPr lang="en-US">
                <a:effectLst/>
              </a:rPr>
              <a:t> </a:t>
            </a:r>
          </a:p>
          <a:p>
            <a:endParaRPr lang="en-US">
              <a:effectLst/>
            </a:endParaRPr>
          </a:p>
          <a:p>
            <a:r>
              <a:rPr lang="en-US"/>
              <a:t>The assumption at that time was that someone was at fault: either the man or his parents.</a:t>
            </a:r>
          </a:p>
        </p:txBody>
      </p:sp>
      <p:sp>
        <p:nvSpPr>
          <p:cNvPr id="4" name="Slide Number Placeholder 3"/>
          <p:cNvSpPr>
            <a:spLocks noGrp="1"/>
          </p:cNvSpPr>
          <p:nvPr>
            <p:ph type="sldNum" sz="quarter" idx="5"/>
          </p:nvPr>
        </p:nvSpPr>
        <p:spPr/>
        <p:txBody>
          <a:bodyPr/>
          <a:lstStyle/>
          <a:p>
            <a:fld id="{DF78E62C-A091-49C7-B4DF-2F8432CFE4E6}" type="slidenum">
              <a:rPr lang="en-GB" smtClean="0"/>
              <a:t>125</a:t>
            </a:fld>
            <a:endParaRPr lang="en-GB"/>
          </a:p>
        </p:txBody>
      </p:sp>
    </p:spTree>
    <p:extLst>
      <p:ext uri="{BB962C8B-B14F-4D97-AF65-F5344CB8AC3E}">
        <p14:creationId xmlns:p14="http://schemas.microsoft.com/office/powerpoint/2010/main" val="7093265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second commandment in Exodus 20:4-5 reads…</a:t>
            </a:r>
          </a:p>
          <a:p>
            <a:endParaRPr lang="en-US"/>
          </a:p>
          <a:p>
            <a:r>
              <a:rPr lang="en-US"/>
              <a:t>• The Bible Knowledge Commentary adds, “The disciples faced a theological problem. Believing that sin directly caused all suffering, how could a person be born with a handicap?  Therefore either this man . . . sinned in his mother’s womb (Ezek. 18:4) or his parents sinned (Ex. 20:5).”</a:t>
            </a:r>
          </a:p>
          <a:p>
            <a:endParaRPr lang="en-US"/>
          </a:p>
          <a:p>
            <a:r>
              <a:rPr lang="en-US"/>
              <a:t>—John F. Walvoord, Roy B. Zuck and Dallas Theological Seminary, The Bible Knowledge Commentary: An Exposition of the Scriptures (Wheaton, IL: Victor Books, 1983-c1985), 2:307.</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126</a:t>
            </a:fld>
            <a:endParaRPr lang="en-GB"/>
          </a:p>
        </p:txBody>
      </p:sp>
    </p:spTree>
    <p:extLst>
      <p:ext uri="{BB962C8B-B14F-4D97-AF65-F5344CB8AC3E}">
        <p14:creationId xmlns:p14="http://schemas.microsoft.com/office/powerpoint/2010/main" val="14644645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127</a:t>
            </a:fld>
            <a:endParaRPr lang="en-GB"/>
          </a:p>
        </p:txBody>
      </p:sp>
    </p:spTree>
    <p:extLst>
      <p:ext uri="{BB962C8B-B14F-4D97-AF65-F5344CB8AC3E}">
        <p14:creationId xmlns:p14="http://schemas.microsoft.com/office/powerpoint/2010/main" val="21233140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a:extLst>
              <a:ext uri="{FF2B5EF4-FFF2-40B4-BE49-F238E27FC236}">
                <a16:creationId xmlns:a16="http://schemas.microsoft.com/office/drawing/2014/main" id="{0F67BE6E-F4E7-4CE2-8A06-F31285D114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6CC554-2452-413A-BA01-6EE8627EFF3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03" name="Rectangle 1026">
            <a:extLst>
              <a:ext uri="{FF2B5EF4-FFF2-40B4-BE49-F238E27FC236}">
                <a16:creationId xmlns:a16="http://schemas.microsoft.com/office/drawing/2014/main" id="{64966890-8A4B-4BD8-9B08-D83BEDD649D7}"/>
              </a:ext>
            </a:extLst>
          </p:cNvPr>
          <p:cNvSpPr>
            <a:spLocks noGrp="1" noRot="1" noChangeAspect="1" noChangeArrowheads="1" noTextEdit="1"/>
          </p:cNvSpPr>
          <p:nvPr>
            <p:ph type="sldImg"/>
          </p:nvPr>
        </p:nvSpPr>
        <p:spPr>
          <a:ln/>
        </p:spPr>
      </p:sp>
      <p:sp>
        <p:nvSpPr>
          <p:cNvPr id="76804" name="Rectangle 1027">
            <a:extLst>
              <a:ext uri="{FF2B5EF4-FFF2-40B4-BE49-F238E27FC236}">
                <a16:creationId xmlns:a16="http://schemas.microsoft.com/office/drawing/2014/main" id="{527105F8-E785-45C8-B9BD-FB84A4D5DE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47862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p:txBody>
      </p:sp>
      <p:sp>
        <p:nvSpPr>
          <p:cNvPr id="4" name="Slide Number Placeholder 3"/>
          <p:cNvSpPr>
            <a:spLocks noGrp="1"/>
          </p:cNvSpPr>
          <p:nvPr>
            <p:ph type="sldNum" sz="quarter" idx="5"/>
          </p:nvPr>
        </p:nvSpPr>
        <p:spPr/>
        <p:txBody>
          <a:bodyPr/>
          <a:lstStyle/>
          <a:p>
            <a:fld id="{DF78E62C-A091-49C7-B4DF-2F8432CFE4E6}" type="slidenum">
              <a:rPr lang="en-GB" smtClean="0"/>
              <a:t>134</a:t>
            </a:fld>
            <a:endParaRPr lang="en-GB"/>
          </a:p>
        </p:txBody>
      </p:sp>
    </p:spTree>
    <p:extLst>
      <p:ext uri="{BB962C8B-B14F-4D97-AF65-F5344CB8AC3E}">
        <p14:creationId xmlns:p14="http://schemas.microsoft.com/office/powerpoint/2010/main" val="32443735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9:8</a:t>
            </a:r>
            <a:r>
              <a:rPr lang="en-US" sz="1200" kern="1200">
                <a:solidFill>
                  <a:schemeClr val="tx1"/>
                </a:solidFill>
                <a:effectLst/>
                <a:latin typeface="+mn-lt"/>
                <a:ea typeface="+mn-ea"/>
                <a:cs typeface="+mn-cs"/>
              </a:rPr>
              <a:t>    His neighbors and others who knew him as a blind beggar asked each other, “Isn’t this the man who used to sit and beg?”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Some said he was, and others said, “No, he just looks like him!”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But the beggar kept saying, “Yes, I am the same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9:10</a:t>
            </a:r>
            <a:r>
              <a:rPr lang="en-US" sz="1200" kern="1200">
                <a:solidFill>
                  <a:schemeClr val="tx1"/>
                </a:solidFill>
                <a:effectLst/>
                <a:latin typeface="+mn-lt"/>
                <a:ea typeface="+mn-ea"/>
                <a:cs typeface="+mn-cs"/>
              </a:rPr>
              <a:t>    They asked, “Who healed you? What happened?”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9:11</a:t>
            </a:r>
            <a:r>
              <a:rPr lang="en-US" sz="1200" kern="1200">
                <a:solidFill>
                  <a:schemeClr val="tx1"/>
                </a:solidFill>
                <a:effectLst/>
                <a:latin typeface="+mn-lt"/>
                <a:ea typeface="+mn-ea"/>
                <a:cs typeface="+mn-cs"/>
              </a:rPr>
              <a:t>    He told them, “The man they call Jesus made mud and spread it over my eyes and told me, ‘Go to the pool of Siloam and wash yourself.’ So I went and washed, and now I can see!”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9:12</a:t>
            </a:r>
            <a:r>
              <a:rPr lang="en-US" sz="1200" kern="1200">
                <a:solidFill>
                  <a:schemeClr val="tx1"/>
                </a:solidFill>
                <a:effectLst/>
                <a:latin typeface="+mn-lt"/>
                <a:ea typeface="+mn-ea"/>
                <a:cs typeface="+mn-cs"/>
              </a:rPr>
              <a:t>    “Where is he now?” they asked. </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 don’t know,” he replied.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9:13</a:t>
            </a:r>
            <a:r>
              <a:rPr lang="en-US" sz="1200" kern="1200">
                <a:solidFill>
                  <a:schemeClr val="tx1"/>
                </a:solidFill>
                <a:effectLst/>
                <a:latin typeface="+mn-lt"/>
                <a:ea typeface="+mn-ea"/>
                <a:cs typeface="+mn-cs"/>
              </a:rPr>
              <a:t>    Then they took the man who had been blind to the Pharisees,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because it was on the Sabbath that Jesus had made the mud and healed him.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Pharisees asked the man all about it. So he told them, “He put the mud over my eyes, and when I washed it away, I could see!”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9:16</a:t>
            </a:r>
            <a:r>
              <a:rPr lang="en-US" sz="1200" kern="1200">
                <a:solidFill>
                  <a:schemeClr val="tx1"/>
                </a:solidFill>
                <a:effectLst/>
                <a:latin typeface="+mn-lt"/>
                <a:ea typeface="+mn-ea"/>
                <a:cs typeface="+mn-cs"/>
              </a:rPr>
              <a:t>    Some of the Pharisees said, “This man Jesus is not from God, for he is working on the Sabbath.” Others said, “But how could an ordinary sinner do such miraculous signs?” So there was a deep division of opinion among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9:17</a:t>
            </a:r>
            <a:r>
              <a:rPr lang="en-US" sz="1200" kern="1200">
                <a:solidFill>
                  <a:schemeClr val="tx1"/>
                </a:solidFill>
                <a:effectLst/>
                <a:latin typeface="+mn-lt"/>
                <a:ea typeface="+mn-ea"/>
                <a:cs typeface="+mn-cs"/>
              </a:rPr>
              <a:t>    Then the Pharisees again questioned the man who had been blind and demanded, “What’s your opinion about this man who healed you?”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man replied, “I think he must be a prophet.”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9:18</a:t>
            </a:r>
            <a:r>
              <a:rPr lang="en-US" sz="1200" kern="1200">
                <a:solidFill>
                  <a:schemeClr val="tx1"/>
                </a:solidFill>
                <a:effectLst/>
                <a:latin typeface="+mn-lt"/>
                <a:ea typeface="+mn-ea"/>
                <a:cs typeface="+mn-cs"/>
              </a:rPr>
              <a:t>    The Jewish leaders still refused to believe the man had been blind and could now see, so they called in his parents.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They asked them, “Is this your son? Was he born blind? If so, how can he now see?”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9:20</a:t>
            </a:r>
            <a:r>
              <a:rPr lang="en-US" sz="1200" kern="1200">
                <a:solidFill>
                  <a:schemeClr val="tx1"/>
                </a:solidFill>
                <a:effectLst/>
                <a:latin typeface="+mn-lt"/>
                <a:ea typeface="+mn-ea"/>
                <a:cs typeface="+mn-cs"/>
              </a:rPr>
              <a:t>    His parents replied, “We know this is our son and that he was born blind,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but we don’t know how he can see or who healed him. Ask him. He is old enough to speak for himself.”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His parents said this because they were afraid of the Jewish leaders, who had announced that anyone saying Jesus was the Messiah would be expelled from the synagogue.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That’s why they said, “He is old enough. Ask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9:24</a:t>
            </a:r>
            <a:r>
              <a:rPr lang="en-US" sz="1200" kern="1200">
                <a:solidFill>
                  <a:schemeClr val="tx1"/>
                </a:solidFill>
                <a:effectLst/>
                <a:latin typeface="+mn-lt"/>
                <a:ea typeface="+mn-ea"/>
                <a:cs typeface="+mn-cs"/>
              </a:rPr>
              <a:t>    So for the second time they called in the man who had been blind and told him, “God should get the glory for this, because we know this man Jesus is a sinner.”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9:25</a:t>
            </a:r>
            <a:r>
              <a:rPr lang="en-US" sz="1200" kern="1200">
                <a:solidFill>
                  <a:schemeClr val="tx1"/>
                </a:solidFill>
                <a:effectLst/>
                <a:latin typeface="+mn-lt"/>
                <a:ea typeface="+mn-ea"/>
                <a:cs typeface="+mn-cs"/>
              </a:rPr>
              <a:t>    “I don’t know whether he is a sinner,” the man replied. “But I know this: I was blind, and now I can see!”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9:26</a:t>
            </a:r>
            <a:r>
              <a:rPr lang="en-US" sz="1200" kern="1200">
                <a:solidFill>
                  <a:schemeClr val="tx1"/>
                </a:solidFill>
                <a:effectLst/>
                <a:latin typeface="+mn-lt"/>
                <a:ea typeface="+mn-ea"/>
                <a:cs typeface="+mn-cs"/>
              </a:rPr>
              <a:t>    “But what did he do?” they asked. “How did he heal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9:27</a:t>
            </a:r>
            <a:r>
              <a:rPr lang="en-US" sz="1200" kern="1200">
                <a:solidFill>
                  <a:schemeClr val="tx1"/>
                </a:solidFill>
                <a:effectLst/>
                <a:latin typeface="+mn-lt"/>
                <a:ea typeface="+mn-ea"/>
                <a:cs typeface="+mn-cs"/>
              </a:rPr>
              <a:t>    “Look!” the man exclaimed. “I told you once. Didn’t you listen? Why do you want to hear it again? Do you want to become his disciples, too?”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9:28</a:t>
            </a:r>
            <a:r>
              <a:rPr lang="en-US" sz="1200" kern="1200">
                <a:solidFill>
                  <a:schemeClr val="tx1"/>
                </a:solidFill>
                <a:effectLst/>
                <a:latin typeface="+mn-lt"/>
                <a:ea typeface="+mn-ea"/>
                <a:cs typeface="+mn-cs"/>
              </a:rPr>
              <a:t>    Then they cursed him and said, “You are his disciple, but we are disciples of Moses!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We know God spoke to Moses, but we don’t even know where this man comes from.”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9:30</a:t>
            </a:r>
            <a:r>
              <a:rPr lang="en-US" sz="1200" kern="1200">
                <a:solidFill>
                  <a:schemeClr val="tx1"/>
                </a:solidFill>
                <a:effectLst/>
                <a:latin typeface="+mn-lt"/>
                <a:ea typeface="+mn-ea"/>
                <a:cs typeface="+mn-cs"/>
              </a:rPr>
              <a:t>    “Why, that’s very strange!” the man replied. “He healed my eyes, and yet you don’t know where he comes from?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We know that God doesn’t listen to sinners, but he is ready to hear those who worship him and do his will.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Ever since the world began, no one has been able to open the eyes of someone born blind.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If this man were not from God, he couldn’t have done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9:34</a:t>
            </a:r>
            <a:r>
              <a:rPr lang="en-US" sz="1200" kern="1200">
                <a:solidFill>
                  <a:schemeClr val="tx1"/>
                </a:solidFill>
                <a:effectLst/>
                <a:latin typeface="+mn-lt"/>
                <a:ea typeface="+mn-ea"/>
                <a:cs typeface="+mn-cs"/>
              </a:rPr>
              <a:t>    “You were born a total sinner!” they answered. “Are you trying to teach us?” And they threw him out of the synagogue. </a:t>
            </a:r>
          </a:p>
        </p:txBody>
      </p:sp>
      <p:sp>
        <p:nvSpPr>
          <p:cNvPr id="4" name="Slide Number Placeholder 3"/>
          <p:cNvSpPr>
            <a:spLocks noGrp="1"/>
          </p:cNvSpPr>
          <p:nvPr>
            <p:ph type="sldNum" sz="quarter" idx="5"/>
          </p:nvPr>
        </p:nvSpPr>
        <p:spPr/>
        <p:txBody>
          <a:bodyPr/>
          <a:lstStyle/>
          <a:p>
            <a:fld id="{DF78E62C-A091-49C7-B4DF-2F8432CFE4E6}" type="slidenum">
              <a:rPr lang="en-GB" smtClean="0"/>
              <a:t>135</a:t>
            </a:fld>
            <a:endParaRPr lang="en-GB"/>
          </a:p>
        </p:txBody>
      </p:sp>
    </p:spTree>
    <p:extLst>
      <p:ext uri="{BB962C8B-B14F-4D97-AF65-F5344CB8AC3E}">
        <p14:creationId xmlns:p14="http://schemas.microsoft.com/office/powerpoint/2010/main" val="240522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think Jesus is not very cool—so we make him out to be according to our preferences.</a:t>
            </a:r>
          </a:p>
        </p:txBody>
      </p:sp>
      <p:sp>
        <p:nvSpPr>
          <p:cNvPr id="4" name="Slide Number Placeholder 3"/>
          <p:cNvSpPr>
            <a:spLocks noGrp="1"/>
          </p:cNvSpPr>
          <p:nvPr>
            <p:ph type="sldNum" sz="quarter" idx="5"/>
          </p:nvPr>
        </p:nvSpPr>
        <p:spPr/>
        <p:txBody>
          <a:bodyPr/>
          <a:lstStyle/>
          <a:p>
            <a:fld id="{DF78E62C-A091-49C7-B4DF-2F8432CFE4E6}" type="slidenum">
              <a:rPr lang="en-GB" smtClean="0"/>
              <a:t>9</a:t>
            </a:fld>
            <a:endParaRPr lang="en-GB"/>
          </a:p>
        </p:txBody>
      </p:sp>
    </p:spTree>
    <p:extLst>
      <p:ext uri="{BB962C8B-B14F-4D97-AF65-F5344CB8AC3E}">
        <p14:creationId xmlns:p14="http://schemas.microsoft.com/office/powerpoint/2010/main" val="31239537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a:latin typeface="Times New Roman" panose="02020603050405020304" pitchFamily="18" charset="0"/>
                <a:ea typeface="ＭＳ Ｐゴシック" panose="020B0600070205080204" pitchFamily="34" charset="-128"/>
                <a:cs typeface="Arial" panose="020B0604020202020204" pitchFamily="34" charset="0"/>
              </a:rPr>
              <a:t>cited by Joe White and Nicholas Comninellis,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p:txBody>
      </p:sp>
      <p:sp>
        <p:nvSpPr>
          <p:cNvPr id="4" name="Slide Number Placeholder 3"/>
          <p:cNvSpPr>
            <a:spLocks noGrp="1"/>
          </p:cNvSpPr>
          <p:nvPr>
            <p:ph type="sldNum" sz="quarter" idx="5"/>
          </p:nvPr>
        </p:nvSpPr>
        <p:spPr/>
        <p:txBody>
          <a:bodyPr/>
          <a:lstStyle/>
          <a:p>
            <a:fld id="{DF78E62C-A091-49C7-B4DF-2F8432CFE4E6}" type="slidenum">
              <a:rPr lang="en-GB" smtClean="0"/>
              <a:t>144</a:t>
            </a:fld>
            <a:endParaRPr lang="en-GB"/>
          </a:p>
        </p:txBody>
      </p:sp>
    </p:spTree>
    <p:extLst>
      <p:ext uri="{BB962C8B-B14F-4D97-AF65-F5344CB8AC3E}">
        <p14:creationId xmlns:p14="http://schemas.microsoft.com/office/powerpoint/2010/main" val="32281111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9:8</a:t>
            </a:r>
            <a:r>
              <a:rPr lang="en-US" sz="1200" kern="1200">
                <a:solidFill>
                  <a:schemeClr val="tx1"/>
                </a:solidFill>
                <a:effectLst/>
                <a:latin typeface="+mn-lt"/>
                <a:ea typeface="+mn-ea"/>
                <a:cs typeface="+mn-cs"/>
              </a:rPr>
              <a:t>    His neighbors and others who knew him as a blind beggar asked each other, “Isn’t this the man who used to sit and beg?”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Some said he was, and others said, “No, he just looks like him!”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But the beggar kept saying, “Yes, I am the same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9:10</a:t>
            </a:r>
            <a:r>
              <a:rPr lang="en-US" sz="1200" kern="1200">
                <a:solidFill>
                  <a:schemeClr val="tx1"/>
                </a:solidFill>
                <a:effectLst/>
                <a:latin typeface="+mn-lt"/>
                <a:ea typeface="+mn-ea"/>
                <a:cs typeface="+mn-cs"/>
              </a:rPr>
              <a:t>    They asked, “Who healed you? What happened?”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9:11</a:t>
            </a:r>
            <a:r>
              <a:rPr lang="en-US" sz="1200" kern="1200">
                <a:solidFill>
                  <a:schemeClr val="tx1"/>
                </a:solidFill>
                <a:effectLst/>
                <a:latin typeface="+mn-lt"/>
                <a:ea typeface="+mn-ea"/>
                <a:cs typeface="+mn-cs"/>
              </a:rPr>
              <a:t>    He told them, “The man they call Jesus made mud and spread it over my eyes and told me, ‘Go to the pool of Siloam and wash yourself.’ So I went and washed, and now I can see!”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9:12</a:t>
            </a:r>
            <a:r>
              <a:rPr lang="en-US" sz="1200" kern="1200">
                <a:solidFill>
                  <a:schemeClr val="tx1"/>
                </a:solidFill>
                <a:effectLst/>
                <a:latin typeface="+mn-lt"/>
                <a:ea typeface="+mn-ea"/>
                <a:cs typeface="+mn-cs"/>
              </a:rPr>
              <a:t>    “Where is he now?” they asked. </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 don’t know,” he replied.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9:13</a:t>
            </a:r>
            <a:r>
              <a:rPr lang="en-US" sz="1200" kern="1200">
                <a:solidFill>
                  <a:schemeClr val="tx1"/>
                </a:solidFill>
                <a:effectLst/>
                <a:latin typeface="+mn-lt"/>
                <a:ea typeface="+mn-ea"/>
                <a:cs typeface="+mn-cs"/>
              </a:rPr>
              <a:t>    Then they took the man who had been blind to the Pharisees,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because it was on the Sabbath that Jesus had made the mud and healed him.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Pharisees asked the man all about it. So he told them, “He put the mud over my eyes, and when I washed it away, I could see!”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9:16</a:t>
            </a:r>
            <a:r>
              <a:rPr lang="en-US" sz="1200" kern="1200">
                <a:solidFill>
                  <a:schemeClr val="tx1"/>
                </a:solidFill>
                <a:effectLst/>
                <a:latin typeface="+mn-lt"/>
                <a:ea typeface="+mn-ea"/>
                <a:cs typeface="+mn-cs"/>
              </a:rPr>
              <a:t>    Some of the Pharisees said, “This man Jesus is not from God, for he is working on the Sabbath.” Others said, “But how could an ordinary sinner do such miraculous signs?” So there was a deep division of opinion among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9:17</a:t>
            </a:r>
            <a:r>
              <a:rPr lang="en-US" sz="1200" kern="1200">
                <a:solidFill>
                  <a:schemeClr val="tx1"/>
                </a:solidFill>
                <a:effectLst/>
                <a:latin typeface="+mn-lt"/>
                <a:ea typeface="+mn-ea"/>
                <a:cs typeface="+mn-cs"/>
              </a:rPr>
              <a:t>    Then the Pharisees again questioned the man who had been blind and demanded, “What’s your opinion about this man who healed you?”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man replied, “I think he must be a prophet.”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9:18</a:t>
            </a:r>
            <a:r>
              <a:rPr lang="en-US" sz="1200" kern="1200">
                <a:solidFill>
                  <a:schemeClr val="tx1"/>
                </a:solidFill>
                <a:effectLst/>
                <a:latin typeface="+mn-lt"/>
                <a:ea typeface="+mn-ea"/>
                <a:cs typeface="+mn-cs"/>
              </a:rPr>
              <a:t>    The Jewish leaders still refused to believe the man had been blind and could now see, so they called in his parents.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They asked them, “Is this your son? Was he born blind? If so, how can he now see?”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9:20</a:t>
            </a:r>
            <a:r>
              <a:rPr lang="en-US" sz="1200" kern="1200">
                <a:solidFill>
                  <a:schemeClr val="tx1"/>
                </a:solidFill>
                <a:effectLst/>
                <a:latin typeface="+mn-lt"/>
                <a:ea typeface="+mn-ea"/>
                <a:cs typeface="+mn-cs"/>
              </a:rPr>
              <a:t>    His parents replied, “We know this is our son and that he was born blind,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but we don’t know how he can see or who healed him. Ask him. He is old enough to speak for himself.”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His parents said this because they were afraid of the Jewish leaders, who had announced that anyone saying Jesus was the Messiah would be expelled from the synagogue.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That’s why they said, “He is old enough. Ask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9:24</a:t>
            </a:r>
            <a:r>
              <a:rPr lang="en-US" sz="1200" kern="1200">
                <a:solidFill>
                  <a:schemeClr val="tx1"/>
                </a:solidFill>
                <a:effectLst/>
                <a:latin typeface="+mn-lt"/>
                <a:ea typeface="+mn-ea"/>
                <a:cs typeface="+mn-cs"/>
              </a:rPr>
              <a:t>    So for the second time they called in the man who had been blind and told him, “God should get the glory for this, because we know this man Jesus is a sinner.”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9:25</a:t>
            </a:r>
            <a:r>
              <a:rPr lang="en-US" sz="1200" kern="1200">
                <a:solidFill>
                  <a:schemeClr val="tx1"/>
                </a:solidFill>
                <a:effectLst/>
                <a:latin typeface="+mn-lt"/>
                <a:ea typeface="+mn-ea"/>
                <a:cs typeface="+mn-cs"/>
              </a:rPr>
              <a:t>    “I don’t know whether he is a sinner,” the man replied. “But I know this: I was blind, and now I can see!”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9:26</a:t>
            </a:r>
            <a:r>
              <a:rPr lang="en-US" sz="1200" kern="1200">
                <a:solidFill>
                  <a:schemeClr val="tx1"/>
                </a:solidFill>
                <a:effectLst/>
                <a:latin typeface="+mn-lt"/>
                <a:ea typeface="+mn-ea"/>
                <a:cs typeface="+mn-cs"/>
              </a:rPr>
              <a:t>    “But what did he do?” they asked. “How did he heal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9:27</a:t>
            </a:r>
            <a:r>
              <a:rPr lang="en-US" sz="1200" kern="1200">
                <a:solidFill>
                  <a:schemeClr val="tx1"/>
                </a:solidFill>
                <a:effectLst/>
                <a:latin typeface="+mn-lt"/>
                <a:ea typeface="+mn-ea"/>
                <a:cs typeface="+mn-cs"/>
              </a:rPr>
              <a:t>    “Look!” the man exclaimed. “I told you once. Didn’t you listen? Why do you want to hear it again? Do you want to become his disciples, too?”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9:28</a:t>
            </a:r>
            <a:r>
              <a:rPr lang="en-US" sz="1200" kern="1200">
                <a:solidFill>
                  <a:schemeClr val="tx1"/>
                </a:solidFill>
                <a:effectLst/>
                <a:latin typeface="+mn-lt"/>
                <a:ea typeface="+mn-ea"/>
                <a:cs typeface="+mn-cs"/>
              </a:rPr>
              <a:t>    Then they cursed him and said, “You are his disciple, but we are disciples of Moses!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We know God spoke to Moses, but we don’t even know where this man comes from.”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9:30</a:t>
            </a:r>
            <a:r>
              <a:rPr lang="en-US" sz="1200" kern="1200">
                <a:solidFill>
                  <a:schemeClr val="tx1"/>
                </a:solidFill>
                <a:effectLst/>
                <a:latin typeface="+mn-lt"/>
                <a:ea typeface="+mn-ea"/>
                <a:cs typeface="+mn-cs"/>
              </a:rPr>
              <a:t>    “Why, that’s very strange!” the man replied. “He healed my eyes, and yet you don’t know where he comes from?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We know that God doesn’t listen to sinners, but he is ready to hear those who worship him and do his will.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Ever since the world began, no one has been able to open the eyes of someone born blind.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If this man were not from God, he couldn’t have done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9:34</a:t>
            </a:r>
            <a:r>
              <a:rPr lang="en-US" sz="1200" kern="1200">
                <a:solidFill>
                  <a:schemeClr val="tx1"/>
                </a:solidFill>
                <a:effectLst/>
                <a:latin typeface="+mn-lt"/>
                <a:ea typeface="+mn-ea"/>
                <a:cs typeface="+mn-cs"/>
              </a:rPr>
              <a:t>    “You were born a total sinner!” they answered. “Are you trying to teach us?” And they threw him out of the synagogue. </a:t>
            </a:r>
          </a:p>
        </p:txBody>
      </p:sp>
      <p:sp>
        <p:nvSpPr>
          <p:cNvPr id="4" name="Slide Number Placeholder 3"/>
          <p:cNvSpPr>
            <a:spLocks noGrp="1"/>
          </p:cNvSpPr>
          <p:nvPr>
            <p:ph type="sldNum" sz="quarter" idx="5"/>
          </p:nvPr>
        </p:nvSpPr>
        <p:spPr/>
        <p:txBody>
          <a:bodyPr/>
          <a:lstStyle/>
          <a:p>
            <a:fld id="{DF78E62C-A091-49C7-B4DF-2F8432CFE4E6}" type="slidenum">
              <a:rPr lang="en-GB" smtClean="0"/>
              <a:t>145</a:t>
            </a:fld>
            <a:endParaRPr lang="en-GB"/>
          </a:p>
        </p:txBody>
      </p:sp>
    </p:spTree>
    <p:extLst>
      <p:ext uri="{BB962C8B-B14F-4D97-AF65-F5344CB8AC3E}">
        <p14:creationId xmlns:p14="http://schemas.microsoft.com/office/powerpoint/2010/main" val="30014102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Spiritual Blindness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9:35</a:t>
            </a:r>
            <a:r>
              <a:rPr lang="en-US" sz="1200" kern="1200">
                <a:solidFill>
                  <a:schemeClr val="tx1"/>
                </a:solidFill>
                <a:effectLst/>
                <a:latin typeface="+mn-lt"/>
                <a:ea typeface="+mn-ea"/>
                <a:cs typeface="+mn-cs"/>
              </a:rPr>
              <a:t>    When Jesus heard what had happened, he found the man and asked, “Do you believe in the Son of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9:36</a:t>
            </a:r>
            <a:r>
              <a:rPr lang="en-US" sz="1200" kern="1200">
                <a:solidFill>
                  <a:schemeClr val="tx1"/>
                </a:solidFill>
                <a:effectLst/>
                <a:latin typeface="+mn-lt"/>
                <a:ea typeface="+mn-ea"/>
                <a:cs typeface="+mn-cs"/>
              </a:rPr>
              <a:t>    The man answered, “Who is he, sir? I want to believe in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9:37</a:t>
            </a:r>
            <a:r>
              <a:rPr lang="en-US" sz="1200" kern="1200">
                <a:solidFill>
                  <a:schemeClr val="tx1"/>
                </a:solidFill>
                <a:effectLst/>
                <a:latin typeface="+mn-lt"/>
                <a:ea typeface="+mn-ea"/>
                <a:cs typeface="+mn-cs"/>
              </a:rPr>
              <a:t>    “You have seen him,” Jesus said, “and he is speaking to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9:38</a:t>
            </a:r>
            <a:r>
              <a:rPr lang="en-US" sz="1200" kern="1200">
                <a:solidFill>
                  <a:schemeClr val="tx1"/>
                </a:solidFill>
                <a:effectLst/>
                <a:latin typeface="+mn-lt"/>
                <a:ea typeface="+mn-ea"/>
                <a:cs typeface="+mn-cs"/>
              </a:rPr>
              <a:t>    “Yes, Lord, I believe!” the man said. And he worshiped Jesus.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9:39</a:t>
            </a:r>
            <a:r>
              <a:rPr lang="en-US" sz="1200" kern="1200">
                <a:solidFill>
                  <a:schemeClr val="tx1"/>
                </a:solidFill>
                <a:effectLst/>
                <a:latin typeface="+mn-lt"/>
                <a:ea typeface="+mn-ea"/>
                <a:cs typeface="+mn-cs"/>
              </a:rPr>
              <a:t>    Then Jesus told him, “I entered this world to render judgment—to give sight to the blind and to show those who think they see that they are blind.”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9:40</a:t>
            </a:r>
            <a:r>
              <a:rPr lang="en-US" sz="1200" kern="1200">
                <a:solidFill>
                  <a:schemeClr val="tx1"/>
                </a:solidFill>
                <a:effectLst/>
                <a:latin typeface="+mn-lt"/>
                <a:ea typeface="+mn-ea"/>
                <a:cs typeface="+mn-cs"/>
              </a:rPr>
              <a:t>    Some Pharisees who were standing nearby heard him and asked, “Are you saying we’re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9:41</a:t>
            </a:r>
            <a:r>
              <a:rPr lang="en-US" sz="1200" kern="1200">
                <a:solidFill>
                  <a:schemeClr val="tx1"/>
                </a:solidFill>
                <a:effectLst/>
                <a:latin typeface="+mn-lt"/>
                <a:ea typeface="+mn-ea"/>
                <a:cs typeface="+mn-cs"/>
              </a:rPr>
              <a:t>    “If you were blind, you wouldn’t be guilty,” Jesus replied. “But you remain guilty because you claim you can see. </a:t>
            </a:r>
          </a:p>
        </p:txBody>
      </p:sp>
      <p:sp>
        <p:nvSpPr>
          <p:cNvPr id="4" name="Slide Number Placeholder 3"/>
          <p:cNvSpPr>
            <a:spLocks noGrp="1"/>
          </p:cNvSpPr>
          <p:nvPr>
            <p:ph type="sldNum" sz="quarter" idx="5"/>
          </p:nvPr>
        </p:nvSpPr>
        <p:spPr/>
        <p:txBody>
          <a:bodyPr/>
          <a:lstStyle/>
          <a:p>
            <a:fld id="{DF78E62C-A091-49C7-B4DF-2F8432CFE4E6}" type="slidenum">
              <a:rPr lang="en-GB" smtClean="0"/>
              <a:t>146</a:t>
            </a:fld>
            <a:endParaRPr lang="en-GB"/>
          </a:p>
        </p:txBody>
      </p:sp>
    </p:spTree>
    <p:extLst>
      <p:ext uri="{BB962C8B-B14F-4D97-AF65-F5344CB8AC3E}">
        <p14:creationId xmlns:p14="http://schemas.microsoft.com/office/powerpoint/2010/main" val="37048761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Spiritual Blindness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9:35</a:t>
            </a:r>
            <a:r>
              <a:rPr lang="en-US" sz="1200" kern="1200">
                <a:solidFill>
                  <a:schemeClr val="tx1"/>
                </a:solidFill>
                <a:effectLst/>
                <a:latin typeface="+mn-lt"/>
                <a:ea typeface="+mn-ea"/>
                <a:cs typeface="+mn-cs"/>
              </a:rPr>
              <a:t>    When Jesus heard what had happened, he found the man and asked, “Do you believe in the Son of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9:36</a:t>
            </a:r>
            <a:r>
              <a:rPr lang="en-US" sz="1200" kern="1200">
                <a:solidFill>
                  <a:schemeClr val="tx1"/>
                </a:solidFill>
                <a:effectLst/>
                <a:latin typeface="+mn-lt"/>
                <a:ea typeface="+mn-ea"/>
                <a:cs typeface="+mn-cs"/>
              </a:rPr>
              <a:t>    The man answered, “Who is he, sir? I want to believe in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9:37</a:t>
            </a:r>
            <a:r>
              <a:rPr lang="en-US" sz="1200" kern="1200">
                <a:solidFill>
                  <a:schemeClr val="tx1"/>
                </a:solidFill>
                <a:effectLst/>
                <a:latin typeface="+mn-lt"/>
                <a:ea typeface="+mn-ea"/>
                <a:cs typeface="+mn-cs"/>
              </a:rPr>
              <a:t>    “You have seen him,” Jesus said, “and he is speaking to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9:38</a:t>
            </a:r>
            <a:r>
              <a:rPr lang="en-US" sz="1200" kern="1200">
                <a:solidFill>
                  <a:schemeClr val="tx1"/>
                </a:solidFill>
                <a:effectLst/>
                <a:latin typeface="+mn-lt"/>
                <a:ea typeface="+mn-ea"/>
                <a:cs typeface="+mn-cs"/>
              </a:rPr>
              <a:t>    “Yes, Lord, I believe!” the man said. And he worshiped Jesus.</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148</a:t>
            </a:fld>
            <a:endParaRPr lang="en-GB"/>
          </a:p>
        </p:txBody>
      </p:sp>
    </p:spTree>
    <p:extLst>
      <p:ext uri="{BB962C8B-B14F-4D97-AF65-F5344CB8AC3E}">
        <p14:creationId xmlns:p14="http://schemas.microsoft.com/office/powerpoint/2010/main" val="40944769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Text on next slide from John 9:39</a:t>
            </a:r>
            <a:r>
              <a:rPr lang="en-US" sz="1200" kern="1200">
                <a:solidFill>
                  <a:schemeClr val="tx1"/>
                </a:solidFill>
                <a:effectLst/>
                <a:latin typeface="+mn-lt"/>
                <a:ea typeface="+mn-ea"/>
                <a:cs typeface="+mn-cs"/>
              </a:rPr>
              <a:t>    Then Jesus told him, “I entered this world to render judgment—to give sight to the blind and to show those who think they see that they are blind.”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9:40</a:t>
            </a:r>
            <a:r>
              <a:rPr lang="en-US" sz="1200" kern="1200">
                <a:solidFill>
                  <a:schemeClr val="tx1"/>
                </a:solidFill>
                <a:effectLst/>
                <a:latin typeface="+mn-lt"/>
                <a:ea typeface="+mn-ea"/>
                <a:cs typeface="+mn-cs"/>
              </a:rPr>
              <a:t>    Some Pharisees who were standing nearby heard him and asked, “Are you saying we’re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9:41</a:t>
            </a:r>
            <a:r>
              <a:rPr lang="en-US" sz="1200" kern="1200">
                <a:solidFill>
                  <a:schemeClr val="tx1"/>
                </a:solidFill>
                <a:effectLst/>
                <a:latin typeface="+mn-lt"/>
                <a:ea typeface="+mn-ea"/>
                <a:cs typeface="+mn-cs"/>
              </a:rPr>
              <a:t>    “If you were blind, you wouldn’t be guilty,” Jesus replied. “But you remain guilty because you claim you can see.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149</a:t>
            </a:fld>
            <a:endParaRPr lang="en-GB"/>
          </a:p>
        </p:txBody>
      </p:sp>
    </p:spTree>
    <p:extLst>
      <p:ext uri="{BB962C8B-B14F-4D97-AF65-F5344CB8AC3E}">
        <p14:creationId xmlns:p14="http://schemas.microsoft.com/office/powerpoint/2010/main" val="8650218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Helen Keller was both blind and deaf, but one day, with her teacher, she finally understood that the word "water " was written on her hand.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Likewise, the blind man was cleansed through the water of Siloam.  And you can be cleansed through the One called the Living Water.</a:t>
            </a:r>
            <a:r>
              <a:rPr lang="en-US">
                <a:effectLst/>
              </a:rPr>
              <a:t> </a:t>
            </a: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158</a:t>
            </a:fld>
            <a:endParaRPr lang="en-GB"/>
          </a:p>
        </p:txBody>
      </p:sp>
    </p:spTree>
    <p:extLst>
      <p:ext uri="{BB962C8B-B14F-4D97-AF65-F5344CB8AC3E}">
        <p14:creationId xmlns:p14="http://schemas.microsoft.com/office/powerpoint/2010/main" val="8822614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10/27/25</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10/27/25</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10/27/25</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10/27/25</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10/27/25</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10/27/25</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10/27/25</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10/27/25</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10/27/25</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10/27/25</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948B72C-941C-4335-902F-6D9EC3767664}"/>
              </a:ext>
            </a:extLst>
          </p:cNvPr>
          <p:cNvSpPr>
            <a:spLocks noGrp="1" noChangeArrowheads="1"/>
          </p:cNvSpPr>
          <p:nvPr>
            <p:ph type="dt" sz="half" idx="10"/>
          </p:nvPr>
        </p:nvSpPr>
        <p:spPr/>
        <p:txBody>
          <a:bodyPr/>
          <a:lstStyle>
            <a:lvl1pPr>
              <a:defRPr/>
            </a:lvl1pPr>
          </a:lstStyle>
          <a:p>
            <a:fld id="{D0307A33-3D81-45BB-9A73-C6F9EC21C671}" type="datetime1">
              <a:rPr lang="en-US" altLang="en-US"/>
              <a:pPr/>
              <a:t>10/27/25</a:t>
            </a:fld>
            <a:endParaRPr lang="en-US" altLang="en-US"/>
          </a:p>
        </p:txBody>
      </p:sp>
      <p:sp>
        <p:nvSpPr>
          <p:cNvPr id="6" name="Rectangle 6">
            <a:extLst>
              <a:ext uri="{FF2B5EF4-FFF2-40B4-BE49-F238E27FC236}">
                <a16:creationId xmlns:a16="http://schemas.microsoft.com/office/drawing/2014/main" id="{F1E01C6F-7708-49EA-9A8A-81E44B007F04}"/>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2D38384F-BC50-47C3-A120-D907B8D6F94D}"/>
              </a:ext>
            </a:extLst>
          </p:cNvPr>
          <p:cNvSpPr>
            <a:spLocks noGrp="1" noChangeArrowheads="1"/>
          </p:cNvSpPr>
          <p:nvPr>
            <p:ph type="sldNum" sz="quarter" idx="12"/>
          </p:nvPr>
        </p:nvSpPr>
        <p:spPr/>
        <p:txBody>
          <a:bodyPr/>
          <a:lstStyle>
            <a:lvl1pPr>
              <a:defRPr/>
            </a:lvl1pPr>
          </a:lstStyle>
          <a:p>
            <a:fld id="{9D701B76-CEA5-4DA5-9E60-9D0DB8B07CAE}" type="slidenum">
              <a:rPr lang="en-US" altLang="en-US"/>
              <a:pPr/>
              <a:t>‹#›</a:t>
            </a:fld>
            <a:endParaRPr lang="en-US" altLang="en-US"/>
          </a:p>
        </p:txBody>
      </p:sp>
    </p:spTree>
    <p:extLst>
      <p:ext uri="{BB962C8B-B14F-4D97-AF65-F5344CB8AC3E}">
        <p14:creationId xmlns:p14="http://schemas.microsoft.com/office/powerpoint/2010/main" val="552186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DCBBD08-F46C-4D27-928A-5E5101018BA9}"/>
              </a:ext>
            </a:extLst>
          </p:cNvPr>
          <p:cNvSpPr>
            <a:spLocks noGrp="1" noChangeArrowheads="1"/>
          </p:cNvSpPr>
          <p:nvPr>
            <p:ph type="dt" sz="half" idx="10"/>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3" name="Rectangle 7">
            <a:extLst>
              <a:ext uri="{FF2B5EF4-FFF2-40B4-BE49-F238E27FC236}">
                <a16:creationId xmlns:a16="http://schemas.microsoft.com/office/drawing/2014/main" id="{6EF89EB8-C7DF-425A-8F3A-DD2D2C80763D}"/>
              </a:ext>
            </a:extLst>
          </p:cNvPr>
          <p:cNvSpPr>
            <a:spLocks noGrp="1" noChangeArrowheads="1"/>
          </p:cNvSpPr>
          <p:nvPr>
            <p:ph type="ftr" sz="quarter" idx="11"/>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4" name="Rectangle 8">
            <a:extLst>
              <a:ext uri="{FF2B5EF4-FFF2-40B4-BE49-F238E27FC236}">
                <a16:creationId xmlns:a16="http://schemas.microsoft.com/office/drawing/2014/main" id="{3B355AFA-CEC3-4266-9FAA-00186CE2E8F2}"/>
              </a:ext>
            </a:extLst>
          </p:cNvPr>
          <p:cNvSpPr>
            <a:spLocks noGrp="1" noChangeArrowheads="1"/>
          </p:cNvSpPr>
          <p:nvPr>
            <p:ph type="sldNum" sz="quarter" idx="12"/>
          </p:nvPr>
        </p:nvSpPr>
        <p:spPr/>
        <p:txBody>
          <a:bodyPr/>
          <a:lstStyle>
            <a:lvl1pPr>
              <a:defRPr/>
            </a:lvl1pPr>
          </a:lstStyle>
          <a:p>
            <a:fld id="{E1DC1DEB-E741-4C56-A7CA-7C20117E103F}" type="slidenum">
              <a:rPr lang="en-US" altLang="en-US"/>
              <a:pPr/>
              <a:t>‹#›</a:t>
            </a:fld>
            <a:endParaRPr lang="en-US" altLang="en-US"/>
          </a:p>
        </p:txBody>
      </p:sp>
    </p:spTree>
    <p:extLst>
      <p:ext uri="{BB962C8B-B14F-4D97-AF65-F5344CB8AC3E}">
        <p14:creationId xmlns:p14="http://schemas.microsoft.com/office/powerpoint/2010/main" val="14074079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8E71962-A79B-4E95-B099-0AEDCC6B2B3B}"/>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B5F4502F-BA62-430B-BBC4-EFBEB3A9A243}"/>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BCFF528E-4C3B-4D31-99B2-54491D7EAC84}"/>
              </a:ext>
            </a:extLst>
          </p:cNvPr>
          <p:cNvSpPr>
            <a:spLocks noGrp="1" noChangeArrowheads="1"/>
          </p:cNvSpPr>
          <p:nvPr>
            <p:ph type="sldNum" sz="quarter" idx="12"/>
          </p:nvPr>
        </p:nvSpPr>
        <p:spPr/>
        <p:txBody>
          <a:bodyPr/>
          <a:lstStyle>
            <a:lvl1pPr>
              <a:defRPr/>
            </a:lvl1pPr>
          </a:lstStyle>
          <a:p>
            <a:fld id="{A89A8EDF-5470-4487-8CFF-0669B691C052}" type="slidenum">
              <a:rPr lang="en-US" altLang="en-US"/>
              <a:pPr/>
              <a:t>‹#›</a:t>
            </a:fld>
            <a:endParaRPr lang="en-US" altLang="en-US"/>
          </a:p>
        </p:txBody>
      </p:sp>
    </p:spTree>
    <p:extLst>
      <p:ext uri="{BB962C8B-B14F-4D97-AF65-F5344CB8AC3E}">
        <p14:creationId xmlns:p14="http://schemas.microsoft.com/office/powerpoint/2010/main" val="15858826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2C78EBE-971B-409E-9491-8E1C4CE03BDF}"/>
              </a:ext>
            </a:extLst>
          </p:cNvPr>
          <p:cNvSpPr>
            <a:spLocks noGrp="1" noChangeArrowheads="1"/>
          </p:cNvSpPr>
          <p:nvPr>
            <p:ph type="dt" sz="half" idx="10"/>
          </p:nvPr>
        </p:nvSpPr>
        <p:spPr/>
        <p:txBody>
          <a:bodyPr/>
          <a:lstStyle>
            <a:lvl1pPr>
              <a:defRPr/>
            </a:lvl1pPr>
          </a:lstStyle>
          <a:p>
            <a:fld id="{01CFFD09-B745-4465-9434-49D10C84C241}" type="datetime1">
              <a:rPr lang="en-US" altLang="en-US"/>
              <a:pPr/>
              <a:t>10/27/25</a:t>
            </a:fld>
            <a:endParaRPr lang="en-US" altLang="en-US"/>
          </a:p>
        </p:txBody>
      </p:sp>
      <p:sp>
        <p:nvSpPr>
          <p:cNvPr id="6" name="Rectangle 6">
            <a:extLst>
              <a:ext uri="{FF2B5EF4-FFF2-40B4-BE49-F238E27FC236}">
                <a16:creationId xmlns:a16="http://schemas.microsoft.com/office/drawing/2014/main" id="{C5D9DBFD-9DA6-4F54-9D52-3DCB4308D94A}"/>
              </a:ext>
            </a:extLst>
          </p:cNvPr>
          <p:cNvSpPr>
            <a:spLocks noGrp="1" noChangeArrowheads="1"/>
          </p:cNvSpPr>
          <p:nvPr>
            <p:ph type="ftr" sz="quarter" idx="11"/>
          </p:nvPr>
        </p:nvSpPr>
        <p:spPr/>
        <p:txBody>
          <a:bodyPr/>
          <a:lstStyle>
            <a:lvl1pPr fontAlgn="auto">
              <a:spcBef>
                <a:spcPts val="0"/>
              </a:spcBef>
              <a:spcAft>
                <a:spcPts val="0"/>
              </a:spcAft>
              <a:defRPr>
                <a:latin typeface="+mn-lt"/>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369E70C3-553E-4D24-88EB-5FAAB239CA92}"/>
              </a:ext>
            </a:extLst>
          </p:cNvPr>
          <p:cNvSpPr>
            <a:spLocks noGrp="1" noChangeArrowheads="1"/>
          </p:cNvSpPr>
          <p:nvPr>
            <p:ph type="sldNum" sz="quarter" idx="12"/>
          </p:nvPr>
        </p:nvSpPr>
        <p:spPr/>
        <p:txBody>
          <a:bodyPr/>
          <a:lstStyle>
            <a:lvl1pPr>
              <a:defRPr/>
            </a:lvl1pPr>
          </a:lstStyle>
          <a:p>
            <a:fld id="{E253C08E-3BD5-4A3C-AB74-D7D0FCA2D0B3}" type="slidenum">
              <a:rPr lang="en-US" altLang="en-US"/>
              <a:pPr/>
              <a:t>‹#›</a:t>
            </a:fld>
            <a:endParaRPr lang="en-US" altLang="en-US"/>
          </a:p>
        </p:txBody>
      </p:sp>
    </p:spTree>
    <p:extLst>
      <p:ext uri="{BB962C8B-B14F-4D97-AF65-F5344CB8AC3E}">
        <p14:creationId xmlns:p14="http://schemas.microsoft.com/office/powerpoint/2010/main" val="41745322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6981109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41999611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3427818430"/>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349351286"/>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867479221"/>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2306328541"/>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905627295"/>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885190547"/>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52019970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2948457584"/>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2677260614"/>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761332382"/>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3499420046"/>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10/27/25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10/27/25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10/27/25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10/27/25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10/27/25</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10/27/25</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27/10/2025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10/27/25</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10/27/25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10/27/25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10/27/25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10/27/25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740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72546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0364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78448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373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27/10/2025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6092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6989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62891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1891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05111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98322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0945634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16718826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3548036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15582620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17014135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10270859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5180065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7721911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32523797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3012337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8189401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12054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367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526401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79071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342390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1387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56390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99661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850013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094248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625649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4151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40391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pPr>
                <a:defRPr/>
              </a:pPr>
              <a:t>‹#›</a:t>
            </a:fld>
            <a:endParaRPr lang="en-US"/>
          </a:p>
        </p:txBody>
      </p:sp>
    </p:spTree>
    <p:extLst>
      <p:ext uri="{BB962C8B-B14F-4D97-AF65-F5344CB8AC3E}">
        <p14:creationId xmlns:p14="http://schemas.microsoft.com/office/powerpoint/2010/main" val="25705554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pPr>
                <a:defRPr/>
              </a:pPr>
              <a:t>‹#›</a:t>
            </a:fld>
            <a:endParaRPr lang="en-US"/>
          </a:p>
        </p:txBody>
      </p:sp>
    </p:spTree>
    <p:extLst>
      <p:ext uri="{BB962C8B-B14F-4D97-AF65-F5344CB8AC3E}">
        <p14:creationId xmlns:p14="http://schemas.microsoft.com/office/powerpoint/2010/main" val="40157177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pPr>
                <a:defRPr/>
              </a:pPr>
              <a:t>‹#›</a:t>
            </a:fld>
            <a:endParaRPr lang="en-US"/>
          </a:p>
        </p:txBody>
      </p:sp>
    </p:spTree>
    <p:extLst>
      <p:ext uri="{BB962C8B-B14F-4D97-AF65-F5344CB8AC3E}">
        <p14:creationId xmlns:p14="http://schemas.microsoft.com/office/powerpoint/2010/main" val="1035987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pPr>
                <a:defRPr/>
              </a:pPr>
              <a:t>‹#›</a:t>
            </a:fld>
            <a:endParaRPr lang="en-US"/>
          </a:p>
        </p:txBody>
      </p:sp>
    </p:spTree>
    <p:extLst>
      <p:ext uri="{BB962C8B-B14F-4D97-AF65-F5344CB8AC3E}">
        <p14:creationId xmlns:p14="http://schemas.microsoft.com/office/powerpoint/2010/main" val="4606211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pPr>
                <a:defRPr/>
              </a:pPr>
              <a:t>‹#›</a:t>
            </a:fld>
            <a:endParaRPr lang="en-US"/>
          </a:p>
        </p:txBody>
      </p:sp>
    </p:spTree>
    <p:extLst>
      <p:ext uri="{BB962C8B-B14F-4D97-AF65-F5344CB8AC3E}">
        <p14:creationId xmlns:p14="http://schemas.microsoft.com/office/powerpoint/2010/main" val="40742194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pPr>
                <a:defRPr/>
              </a:pPr>
              <a:t>‹#›</a:t>
            </a:fld>
            <a:endParaRPr lang="en-US"/>
          </a:p>
        </p:txBody>
      </p:sp>
    </p:spTree>
    <p:extLst>
      <p:ext uri="{BB962C8B-B14F-4D97-AF65-F5344CB8AC3E}">
        <p14:creationId xmlns:p14="http://schemas.microsoft.com/office/powerpoint/2010/main" val="9202162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pPr>
                <a:defRPr/>
              </a:pPr>
              <a:t>‹#›</a:t>
            </a:fld>
            <a:endParaRPr lang="en-US"/>
          </a:p>
        </p:txBody>
      </p:sp>
    </p:spTree>
    <p:extLst>
      <p:ext uri="{BB962C8B-B14F-4D97-AF65-F5344CB8AC3E}">
        <p14:creationId xmlns:p14="http://schemas.microsoft.com/office/powerpoint/2010/main" val="27384997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pPr>
                <a:defRPr/>
              </a:pPr>
              <a:t>‹#›</a:t>
            </a:fld>
            <a:endParaRPr lang="en-US"/>
          </a:p>
        </p:txBody>
      </p:sp>
    </p:spTree>
    <p:extLst>
      <p:ext uri="{BB962C8B-B14F-4D97-AF65-F5344CB8AC3E}">
        <p14:creationId xmlns:p14="http://schemas.microsoft.com/office/powerpoint/2010/main" val="37653466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pPr>
                <a:defRPr/>
              </a:pPr>
              <a:t>‹#›</a:t>
            </a:fld>
            <a:endParaRPr lang="en-US"/>
          </a:p>
        </p:txBody>
      </p:sp>
    </p:spTree>
    <p:extLst>
      <p:ext uri="{BB962C8B-B14F-4D97-AF65-F5344CB8AC3E}">
        <p14:creationId xmlns:p14="http://schemas.microsoft.com/office/powerpoint/2010/main" val="2795269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pPr>
                <a:defRPr/>
              </a:pPr>
              <a:t>‹#›</a:t>
            </a:fld>
            <a:endParaRPr lang="en-US"/>
          </a:p>
        </p:txBody>
      </p:sp>
    </p:spTree>
    <p:extLst>
      <p:ext uri="{BB962C8B-B14F-4D97-AF65-F5344CB8AC3E}">
        <p14:creationId xmlns:p14="http://schemas.microsoft.com/office/powerpoint/2010/main" val="31667510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pPr>
                <a:defRPr/>
              </a:pPr>
              <a:t>‹#›</a:t>
            </a:fld>
            <a:endParaRPr lang="en-US"/>
          </a:p>
        </p:txBody>
      </p:sp>
    </p:spTree>
    <p:extLst>
      <p:ext uri="{BB962C8B-B14F-4D97-AF65-F5344CB8AC3E}">
        <p14:creationId xmlns:p14="http://schemas.microsoft.com/office/powerpoint/2010/main" val="18975390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pPr>
                <a:defRPr/>
              </a:pPr>
              <a:t>‹#›</a:t>
            </a:fld>
            <a:endParaRPr lang="en-US"/>
          </a:p>
        </p:txBody>
      </p:sp>
    </p:spTree>
    <p:extLst>
      <p:ext uri="{BB962C8B-B14F-4D97-AF65-F5344CB8AC3E}">
        <p14:creationId xmlns:p14="http://schemas.microsoft.com/office/powerpoint/2010/main" val="2793184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616713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2610182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869745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25311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062850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01095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32985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173372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988140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473020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17642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58439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18021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68308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53483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597738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5199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8262006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31903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910502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508417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4844477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49228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80024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3356071926"/>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1734476147"/>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16533478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587049976"/>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1856286096"/>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358764108"/>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902398624"/>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3645761835"/>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947570375"/>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928648743"/>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2168681610"/>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89062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1355442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2523791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19596158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5113144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1048710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8544082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591288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42980406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03912140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14560346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2599586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41430516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32878371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22975880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403054895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9656326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27526568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40033968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11989932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238599890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1939012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37933544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22978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33788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297464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684101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850256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783123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1537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619278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18024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32516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283942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10/27/25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87654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10/27/25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8963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10/27/25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10473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10/27/25</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36163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10/27/25</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424945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10/27/25</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50141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10/27/25</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110032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10/27/25</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23787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10/27/25</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2700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10/27/25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242964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10/27/25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82069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10/27/25</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6132191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32480193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6" name="PlaceHolder 2"/>
          <p:cNvSpPr>
            <a:spLocks noGrp="1"/>
          </p:cNvSpPr>
          <p:nvPr>
            <p:ph type="subTitle"/>
          </p:nvPr>
        </p:nvSpPr>
        <p:spPr>
          <a:xfrm>
            <a:off x="354375" y="932766"/>
            <a:ext cx="6378497" cy="2312044"/>
          </a:xfrm>
          <a:prstGeom prst="rect">
            <a:avLst/>
          </a:prstGeom>
          <a:noFill/>
          <a:ln w="0">
            <a:noFill/>
          </a:ln>
        </p:spPr>
        <p:txBody>
          <a:bodyPr lIns="0" tIns="0" rIns="0" bIns="0" anchor="ctr">
            <a:noAutofit/>
          </a:bodyPr>
          <a:lstStyle>
            <a:lvl1pPr indent="0" algn="ctr">
              <a:buNone/>
              <a:defRPr/>
            </a:lvl1pPr>
          </a:lstStyle>
          <a:p>
            <a:pPr indent="0" algn="ctr">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68110485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8" name="PlaceHolder 2"/>
          <p:cNvSpPr>
            <a:spLocks noGrp="1"/>
          </p:cNvSpPr>
          <p:nvPr>
            <p:ph/>
          </p:nvPr>
        </p:nvSpPr>
        <p:spPr>
          <a:xfrm>
            <a:off x="354375" y="932766"/>
            <a:ext cx="6378497"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692527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0"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1"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36162345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8903639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54375" y="158962"/>
            <a:ext cx="6378497" cy="3085594"/>
          </a:xfrm>
          <a:prstGeom prst="rect">
            <a:avLst/>
          </a:prstGeom>
          <a:noFill/>
          <a:ln w="0">
            <a:noFill/>
          </a:ln>
        </p:spPr>
        <p:txBody>
          <a:bodyPr lIns="0" tIns="0" rIns="0" bIns="0" anchor="ctr">
            <a:noAutofit/>
          </a:bodyPr>
          <a:lstStyle/>
          <a:p>
            <a:pPr algn="ctr"/>
            <a:endParaRPr lang="en-GB" sz="225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751236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5"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6"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7"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1788148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9"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0"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1" name="PlaceHolder 4"/>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29603097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3"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4"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5" name="PlaceHolder 4"/>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4987792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7" name="PlaceHolder 2"/>
          <p:cNvSpPr>
            <a:spLocks noGrp="1"/>
          </p:cNvSpPr>
          <p:nvPr>
            <p:ph/>
          </p:nvPr>
        </p:nvSpPr>
        <p:spPr>
          <a:xfrm>
            <a:off x="354375" y="93276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8" name="PlaceHolder 3"/>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58739828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0"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1"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2"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3" name="PlaceHolder 5"/>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378913538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5" name="PlaceHolder 2"/>
          <p:cNvSpPr>
            <a:spLocks noGrp="1"/>
          </p:cNvSpPr>
          <p:nvPr>
            <p:ph/>
          </p:nvPr>
        </p:nvSpPr>
        <p:spPr>
          <a:xfrm>
            <a:off x="354375"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6" name="PlaceHolder 3"/>
          <p:cNvSpPr>
            <a:spLocks noGrp="1"/>
          </p:cNvSpPr>
          <p:nvPr>
            <p:ph/>
          </p:nvPr>
        </p:nvSpPr>
        <p:spPr>
          <a:xfrm>
            <a:off x="2511000"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7" name="PlaceHolder 4"/>
          <p:cNvSpPr>
            <a:spLocks noGrp="1"/>
          </p:cNvSpPr>
          <p:nvPr>
            <p:ph/>
          </p:nvPr>
        </p:nvSpPr>
        <p:spPr>
          <a:xfrm>
            <a:off x="4667372"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8" name="PlaceHolder 5"/>
          <p:cNvSpPr>
            <a:spLocks noGrp="1"/>
          </p:cNvSpPr>
          <p:nvPr>
            <p:ph/>
          </p:nvPr>
        </p:nvSpPr>
        <p:spPr>
          <a:xfrm>
            <a:off x="354375"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9" name="PlaceHolder 6"/>
          <p:cNvSpPr>
            <a:spLocks noGrp="1"/>
          </p:cNvSpPr>
          <p:nvPr>
            <p:ph/>
          </p:nvPr>
        </p:nvSpPr>
        <p:spPr>
          <a:xfrm>
            <a:off x="2511000"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0" name="PlaceHolder 7"/>
          <p:cNvSpPr>
            <a:spLocks noGrp="1"/>
          </p:cNvSpPr>
          <p:nvPr>
            <p:ph/>
          </p:nvPr>
        </p:nvSpPr>
        <p:spPr>
          <a:xfrm>
            <a:off x="4667372"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46580085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71929553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8759596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223107953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3003437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364696812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258118814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329520534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48259522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410623535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233927423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366958173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422616434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404059704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303688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163196920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29982487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357146903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40013369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281619064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121185800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27943212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20001274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966808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85707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0948563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184281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9875127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6697087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773408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0640691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851267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7945609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12292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27/10/2025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27/10/2025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124645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44321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15850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92165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707064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350649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05568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4180551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5404563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148481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50144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599956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10/27/25</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10/27/25</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10/27/25</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7.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image" Target="../media/image3.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2.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5.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126.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2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2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29.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32.xml"/><Relationship Id="rId7" Type="http://schemas.openxmlformats.org/officeDocument/2006/relationships/image" Target="../media/image3.png"/><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5.xml"/><Relationship Id="rId1" Type="http://schemas.openxmlformats.org/officeDocument/2006/relationships/slideLayout" Target="../slideLayouts/slideLayout13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3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38.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8.xml"/><Relationship Id="rId1" Type="http://schemas.openxmlformats.org/officeDocument/2006/relationships/slideLayout" Target="../slideLayouts/slideLayout13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142.xml"/><Relationship Id="rId1" Type="http://schemas.openxmlformats.org/officeDocument/2006/relationships/slideLayout" Target="../slideLayouts/slideLayout14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31.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32.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33.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34.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35.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37.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38.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39.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40.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41.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42.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43.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44.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30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theme" Target="../theme/theme4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image" Target="../media/image6.png"/><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4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4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27/10/2025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833212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10/27/25</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10/27/25</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14422C13-E8D9-45E8-967F-56F15B2676E7}"/>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DAC6C7BD-83EE-4B7D-9410-3089AF760760}"/>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1D9E322A-ED1B-4711-BB5C-721C3CF7A60B}"/>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defRPr>
            </a:lvl1pPr>
          </a:lstStyle>
          <a:p>
            <a:fld id="{FC88EA21-B26D-4CDE-AC1D-374A8B229E2E}" type="datetime1">
              <a:rPr lang="en-US" altLang="en-US"/>
              <a:pPr/>
              <a:t>10/27/25</a:t>
            </a:fld>
            <a:endParaRPr lang="en-US" altLang="en-US"/>
          </a:p>
        </p:txBody>
      </p:sp>
      <p:sp>
        <p:nvSpPr>
          <p:cNvPr id="1030" name="Rectangle 6">
            <a:extLst>
              <a:ext uri="{FF2B5EF4-FFF2-40B4-BE49-F238E27FC236}">
                <a16:creationId xmlns:a16="http://schemas.microsoft.com/office/drawing/2014/main" id="{9619BEB3-389D-4CA6-99E7-7C1E25720B5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915C29BD-A7C4-4AAF-A43C-7524DA92C5A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defRPr>
            </a:lvl1pPr>
          </a:lstStyle>
          <a:p>
            <a:fld id="{29020509-EF8E-403C-B45A-7BA0C628A675}" type="slidenum">
              <a:rPr lang="en-US" altLang="en-US"/>
              <a:pPr/>
              <a:t>‹#›</a:t>
            </a:fld>
            <a:endParaRPr lang="en-US" altLang="en-US"/>
          </a:p>
        </p:txBody>
      </p:sp>
    </p:spTree>
    <p:extLst>
      <p:ext uri="{BB962C8B-B14F-4D97-AF65-F5344CB8AC3E}">
        <p14:creationId xmlns:p14="http://schemas.microsoft.com/office/powerpoint/2010/main" val="2702996921"/>
      </p:ext>
    </p:extLst>
  </p:cSld>
  <p:clrMap bg1="dk2" tx1="lt1" bg2="dk1" tx2="lt2" accent1="accent1" accent2="accent2" accent3="accent3" accent4="accent4" accent5="accent5" accent6="accent6" hlink="hlink" folHlink="folHlink"/>
  <p:sldLayoutIdLst>
    <p:sldLayoutId id="2147483806"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27/10/2025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1AD5F962-194E-48BD-8CC4-4F122A27A130}"/>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9923EE4-785C-48BE-B125-B8CA617ACBBC}"/>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sz="2400">
                <a:solidFill>
                  <a:srgbClr val="FFFFFF"/>
                </a:solidFill>
                <a:latin typeface="Times New Roman"/>
                <a:ea typeface="Arial" charset="0"/>
                <a:cs typeface="Arial" charset="0"/>
              </a:endParaRPr>
            </a:p>
          </p:txBody>
        </p:sp>
        <p:sp>
          <p:nvSpPr>
            <p:cNvPr id="6148" name="Arc 4">
              <a:extLst>
                <a:ext uri="{FF2B5EF4-FFF2-40B4-BE49-F238E27FC236}">
                  <a16:creationId xmlns:a16="http://schemas.microsoft.com/office/drawing/2014/main" id="{CD8C5141-4E75-4FB4-AA39-BD063404A22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sz="2400">
                <a:solidFill>
                  <a:srgbClr val="FFFFFF"/>
                </a:solidFill>
                <a:latin typeface="Times New Roman"/>
                <a:ea typeface="Arial" charset="0"/>
                <a:cs typeface="Arial" charset="0"/>
              </a:endParaRPr>
            </a:p>
          </p:txBody>
        </p:sp>
      </p:grpSp>
      <p:sp>
        <p:nvSpPr>
          <p:cNvPr id="6149" name="Rectangle 5">
            <a:extLst>
              <a:ext uri="{FF2B5EF4-FFF2-40B4-BE49-F238E27FC236}">
                <a16:creationId xmlns:a16="http://schemas.microsoft.com/office/drawing/2014/main" id="{2E56C7C0-5E15-4A13-B3CB-9F565B90564E}"/>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E124B97F-D806-4DBB-9AAE-CF160CA0F61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C4B3A20F-D530-42A5-9FB6-E409D8089A5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815CAC70-837C-4E24-BAF2-F5B3E0CA6B7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anose="02020603050405020304" pitchFamily="18" charset="0"/>
                <a:ea typeface="ＭＳ Ｐゴシック" panose="020B0600070205080204" pitchFamily="34" charset="-128"/>
              </a:defRPr>
            </a:lvl1pPr>
          </a:lstStyle>
          <a:p>
            <a:fld id="{13016358-7325-4EA0-B593-0FF7E1C60D5D}" type="slidenum">
              <a:rPr lang="en-US" altLang="en-US"/>
              <a:pPr/>
              <a:t>‹#›</a:t>
            </a:fld>
            <a:endParaRPr lang="en-US" altLang="en-US"/>
          </a:p>
        </p:txBody>
      </p:sp>
      <p:sp>
        <p:nvSpPr>
          <p:cNvPr id="26631" name="Rectangle 9">
            <a:extLst>
              <a:ext uri="{FF2B5EF4-FFF2-40B4-BE49-F238E27FC236}">
                <a16:creationId xmlns:a16="http://schemas.microsoft.com/office/drawing/2014/main" id="{7B2BD069-692E-4422-8B40-553AF4055D9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68264938"/>
      </p:ext>
    </p:extLst>
  </p:cSld>
  <p:clrMap bg1="dk2" tx1="lt1" bg2="dk1" tx2="lt2" accent1="accent1" accent2="accent2" accent3="accent3" accent4="accent4" accent5="accent5" accent6="accent6" hlink="hlink" folHlink="folHlink"/>
  <p:sldLayoutIdLst>
    <p:sldLayoutId id="214748381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2DF8B95-423C-4546-AF7D-AB523BE0BFA9}"/>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45059" name="Rectangle 4">
            <a:extLst>
              <a:ext uri="{FF2B5EF4-FFF2-40B4-BE49-F238E27FC236}">
                <a16:creationId xmlns:a16="http://schemas.microsoft.com/office/drawing/2014/main" id="{64D8DFAB-1799-4D6A-A296-AEF520B0DCD8}"/>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2416DB9-CB9E-4E87-A001-3592C6A8A375}"/>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ea typeface="ＭＳ Ｐゴシック" panose="020B0600070205080204" pitchFamily="34" charset="-128"/>
              </a:defRPr>
            </a:lvl1pPr>
          </a:lstStyle>
          <a:p>
            <a:fld id="{79BEE364-19D3-4F12-97B0-507777E07930}" type="datetime1">
              <a:rPr lang="en-US" altLang="en-US"/>
              <a:pPr/>
              <a:t>10/27/25</a:t>
            </a:fld>
            <a:endParaRPr lang="en-US" altLang="en-US"/>
          </a:p>
        </p:txBody>
      </p:sp>
      <p:sp>
        <p:nvSpPr>
          <p:cNvPr id="1030" name="Rectangle 6">
            <a:extLst>
              <a:ext uri="{FF2B5EF4-FFF2-40B4-BE49-F238E27FC236}">
                <a16:creationId xmlns:a16="http://schemas.microsoft.com/office/drawing/2014/main" id="{9B9A9919-1871-4ACB-834B-1F2BFE55817C}"/>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ea typeface="ＭＳ Ｐゴシック" panose="020B0600070205080204" pitchFamily="34" charset="-128"/>
              </a:defRPr>
            </a:lvl1pPr>
          </a:lstStyle>
          <a:p>
            <a:endParaRPr lang="en-US" altLang="en-US"/>
          </a:p>
        </p:txBody>
      </p:sp>
      <p:sp>
        <p:nvSpPr>
          <p:cNvPr id="1031" name="Rectangle 7">
            <a:extLst>
              <a:ext uri="{FF2B5EF4-FFF2-40B4-BE49-F238E27FC236}">
                <a16:creationId xmlns:a16="http://schemas.microsoft.com/office/drawing/2014/main" id="{B5178A43-2D10-48A3-A8FA-1269A0C0A6F6}"/>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ea typeface="ＭＳ Ｐゴシック" panose="020B0600070205080204" pitchFamily="34" charset="-128"/>
              </a:defRPr>
            </a:lvl1pPr>
          </a:lstStyle>
          <a:p>
            <a:fld id="{9A692CFA-2F5B-40BB-9000-DA4861E44862}" type="slidenum">
              <a:rPr lang="en-US" altLang="en-US"/>
              <a:pPr/>
              <a:t>‹#›</a:t>
            </a:fld>
            <a:endParaRPr lang="en-US" altLang="en-US"/>
          </a:p>
        </p:txBody>
      </p:sp>
    </p:spTree>
    <p:extLst>
      <p:ext uri="{BB962C8B-B14F-4D97-AF65-F5344CB8AC3E}">
        <p14:creationId xmlns:p14="http://schemas.microsoft.com/office/powerpoint/2010/main" val="1396718518"/>
      </p:ext>
    </p:extLst>
  </p:cSld>
  <p:clrMap bg1="dk2" tx1="lt1" bg2="dk1" tx2="lt2" accent1="accent1" accent2="accent2" accent3="accent3" accent4="accent4" accent5="accent5" accent6="accent6" hlink="hlink" folHlink="folHlink"/>
  <p:sldLayoutIdLst>
    <p:sldLayoutId id="2147483832"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extLst>
      <p:ext uri="{BB962C8B-B14F-4D97-AF65-F5344CB8AC3E}">
        <p14:creationId xmlns:p14="http://schemas.microsoft.com/office/powerpoint/2010/main" val="3881313119"/>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extLst>
      <p:ext uri="{BB962C8B-B14F-4D97-AF65-F5344CB8AC3E}">
        <p14:creationId xmlns:p14="http://schemas.microsoft.com/office/powerpoint/2010/main" val="122480120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10/27/25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8695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extLst>
      <p:ext uri="{BB962C8B-B14F-4D97-AF65-F5344CB8AC3E}">
        <p14:creationId xmlns:p14="http://schemas.microsoft.com/office/powerpoint/2010/main" val="76979204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66941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pPr>
                <a:defRPr/>
              </a:pPr>
              <a:t>‹#›</a:t>
            </a:fld>
            <a:endParaRPr lang="en-US"/>
          </a:p>
        </p:txBody>
      </p:sp>
    </p:spTree>
    <p:extLst>
      <p:ext uri="{BB962C8B-B14F-4D97-AF65-F5344CB8AC3E}">
        <p14:creationId xmlns:p14="http://schemas.microsoft.com/office/powerpoint/2010/main" val="692163273"/>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494789"/>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2617182617"/>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053892561"/>
      </p:ext>
    </p:extLst>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437941213"/>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273618"/>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800812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DC966453-56C3-4797-928D-EA3B0A679EED}" type="datetimeFigureOut">
              <a:rPr lang="en-US" smtClean="0"/>
              <a:pPr/>
              <a:t>10/27/25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70179969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10/27/25</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2135047546"/>
      </p:ext>
    </p:extLst>
  </p:cSld>
  <p:clrMap bg1="dk2" tx1="lt1" bg2="dk1" tx2="lt2" accent1="accent1" accent2="accent2" accent3="accent3" accent4="accent4" accent5="accent5" accent6="accent6" hlink="hlink" folHlink="folHlink"/>
  <p:sldLayoutIdLst>
    <p:sldLayoutId id="2147484011"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p>
            <a:pPr indent="0" algn="ctr">
              <a:buNone/>
            </a:pPr>
            <a:r>
              <a:rPr lang="en-GB" sz="3094" b="0" strike="noStrike" spc="-1">
                <a:solidFill>
                  <a:srgbClr val="000000"/>
                </a:solidFill>
                <a:latin typeface="Arial"/>
              </a:rPr>
              <a:t>Click to edit the title text format</a:t>
            </a:r>
          </a:p>
        </p:txBody>
      </p:sp>
      <p:sp>
        <p:nvSpPr>
          <p:cNvPr id="6" name="PlaceHolder 2"/>
          <p:cNvSpPr>
            <a:spLocks noGrp="1"/>
          </p:cNvSpPr>
          <p:nvPr>
            <p:ph type="body"/>
          </p:nvPr>
        </p:nvSpPr>
        <p:spPr>
          <a:xfrm>
            <a:off x="354375" y="932766"/>
            <a:ext cx="6378497" cy="2312044"/>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250" b="0" strike="noStrike" spc="-1">
                <a:solidFill>
                  <a:srgbClr val="000000"/>
                </a:solidFill>
                <a:latin typeface="Arial"/>
              </a:rPr>
              <a:t>Click to edit the outline text format</a:t>
            </a:r>
          </a:p>
          <a:p>
            <a:pPr marL="607478" lvl="1" indent="-227804">
              <a:spcBef>
                <a:spcPts val="797"/>
              </a:spcBef>
              <a:buClr>
                <a:srgbClr val="000000"/>
              </a:buClr>
              <a:buSzPct val="75000"/>
              <a:buFont typeface="Symbol" charset="2"/>
              <a:buChar char=""/>
            </a:pPr>
            <a:r>
              <a:rPr lang="en-GB" sz="1969" b="0" strike="noStrike" spc="-1">
                <a:solidFill>
                  <a:srgbClr val="000000"/>
                </a:solidFill>
                <a:latin typeface="Arial"/>
              </a:rPr>
              <a:t>Second Outline Level</a:t>
            </a:r>
          </a:p>
          <a:p>
            <a:pPr marL="911218" lvl="2" indent="-202493">
              <a:spcBef>
                <a:spcPts val="598"/>
              </a:spcBef>
              <a:buClr>
                <a:srgbClr val="000000"/>
              </a:buClr>
              <a:buSzPct val="45000"/>
              <a:buFont typeface="Wingdings" charset="2"/>
              <a:buChar char=""/>
            </a:pPr>
            <a:r>
              <a:rPr lang="en-GB" sz="1687" b="0" strike="noStrike" spc="-1">
                <a:solidFill>
                  <a:srgbClr val="000000"/>
                </a:solidFill>
                <a:latin typeface="Arial"/>
              </a:rPr>
              <a:t>Third Outline Level</a:t>
            </a:r>
          </a:p>
          <a:p>
            <a:pPr marL="1214957" lvl="3" indent="-151870">
              <a:spcBef>
                <a:spcPts val="399"/>
              </a:spcBef>
              <a:buClr>
                <a:srgbClr val="000000"/>
              </a:buClr>
              <a:buSzPct val="75000"/>
              <a:buFont typeface="Symbol" charset="2"/>
              <a:buChar char=""/>
            </a:pPr>
            <a:r>
              <a:rPr lang="en-GB" sz="1406" b="0" strike="noStrike" spc="-1">
                <a:solidFill>
                  <a:srgbClr val="000000"/>
                </a:solidFill>
                <a:latin typeface="Arial"/>
              </a:rPr>
              <a:t>Fourth Outline Level</a:t>
            </a:r>
          </a:p>
          <a:p>
            <a:pPr marL="1518696" lvl="4" indent="-151870">
              <a:spcBef>
                <a:spcPts val="199"/>
              </a:spcBef>
              <a:buClr>
                <a:srgbClr val="000000"/>
              </a:buClr>
              <a:buSzPct val="45000"/>
              <a:buFont typeface="Wingdings" charset="2"/>
              <a:buChar char=""/>
            </a:pPr>
            <a:r>
              <a:rPr lang="en-GB" sz="1406" b="0" strike="noStrike" spc="-1">
                <a:solidFill>
                  <a:srgbClr val="000000"/>
                </a:solidFill>
                <a:latin typeface="Arial"/>
              </a:rPr>
              <a:t>Fifth Outline Level</a:t>
            </a:r>
          </a:p>
          <a:p>
            <a:pPr marL="1822435" lvl="5" indent="-151870">
              <a:spcBef>
                <a:spcPts val="199"/>
              </a:spcBef>
              <a:buClr>
                <a:srgbClr val="000000"/>
              </a:buClr>
              <a:buSzPct val="45000"/>
              <a:buFont typeface="Wingdings" charset="2"/>
              <a:buChar char=""/>
            </a:pPr>
            <a:r>
              <a:rPr lang="en-GB" sz="1406" b="0" strike="noStrike" spc="-1">
                <a:solidFill>
                  <a:srgbClr val="000000"/>
                </a:solidFill>
                <a:latin typeface="Arial"/>
              </a:rPr>
              <a:t>Sixth Outline Level</a:t>
            </a:r>
          </a:p>
          <a:p>
            <a:pPr marL="2126174" lvl="6" indent="-151870">
              <a:spcBef>
                <a:spcPts val="199"/>
              </a:spcBef>
              <a:buClr>
                <a:srgbClr val="000000"/>
              </a:buClr>
              <a:buSzPct val="45000"/>
              <a:buFont typeface="Wingdings" charset="2"/>
              <a:buChar char=""/>
            </a:pPr>
            <a:r>
              <a:rPr lang="en-GB" sz="1406" b="0" strike="noStrike" spc="-1">
                <a:solidFill>
                  <a:srgbClr val="000000"/>
                </a:solidFill>
                <a:latin typeface="Arial"/>
              </a:rPr>
              <a:t>Seventh Outline Level</a:t>
            </a:r>
          </a:p>
        </p:txBody>
      </p:sp>
      <p:sp>
        <p:nvSpPr>
          <p:cNvPr id="2" name="PlaceHolder 3"/>
          <p:cNvSpPr>
            <a:spLocks noGrp="1"/>
          </p:cNvSpPr>
          <p:nvPr>
            <p:ph type="dt" idx="1"/>
          </p:nvPr>
        </p:nvSpPr>
        <p:spPr>
          <a:xfrm>
            <a:off x="354375" y="3631837"/>
            <a:ext cx="1651134" cy="274641"/>
          </a:xfrm>
          <a:prstGeom prst="rect">
            <a:avLst/>
          </a:prstGeom>
          <a:noFill/>
          <a:ln w="0">
            <a:noFill/>
          </a:ln>
        </p:spPr>
        <p:txBody>
          <a:bodyPr lIns="0" tIns="0" rIns="0" bIns="0" anchor="t">
            <a:noAutofit/>
          </a:bodyPr>
          <a:lstStyle>
            <a:lvl1pPr indent="0">
              <a:buNone/>
              <a:defRPr lang="en-GB" sz="984" b="0" strike="noStrike" spc="-1">
                <a:solidFill>
                  <a:srgbClr val="000000"/>
                </a:solidFill>
                <a:latin typeface="Times New Roman"/>
              </a:defRPr>
            </a:lvl1pPr>
          </a:lstStyle>
          <a:p>
            <a:r>
              <a:rPr lang="en-US"/>
              <a:t>&lt;date/time&gt;</a:t>
            </a:r>
          </a:p>
        </p:txBody>
      </p:sp>
      <p:sp>
        <p:nvSpPr>
          <p:cNvPr id="3" name="PlaceHolder 4"/>
          <p:cNvSpPr>
            <a:spLocks noGrp="1"/>
          </p:cNvSpPr>
          <p:nvPr>
            <p:ph type="ftr" idx="2"/>
          </p:nvPr>
        </p:nvSpPr>
        <p:spPr>
          <a:xfrm>
            <a:off x="2423925" y="3631837"/>
            <a:ext cx="2246484" cy="274641"/>
          </a:xfrm>
          <a:prstGeom prst="rect">
            <a:avLst/>
          </a:prstGeom>
          <a:noFill/>
          <a:ln w="0">
            <a:noFill/>
          </a:ln>
        </p:spPr>
        <p:txBody>
          <a:bodyPr lIns="0" tIns="0" rIns="0" bIns="0" anchor="t">
            <a:noAutofit/>
          </a:bodyPr>
          <a:lstStyle>
            <a:lvl1pPr indent="0" algn="ctr">
              <a:buNone/>
              <a:defRPr lang="en-GB" sz="984" b="0" strike="noStrike" spc="-1">
                <a:solidFill>
                  <a:srgbClr val="000000"/>
                </a:solidFill>
                <a:latin typeface="Times New Roman"/>
              </a:defRPr>
            </a:lvl1pPr>
          </a:lstStyle>
          <a:p>
            <a:r>
              <a:rPr lang="en-US"/>
              <a:t>&lt;footer&gt;</a:t>
            </a:r>
          </a:p>
        </p:txBody>
      </p:sp>
      <p:sp>
        <p:nvSpPr>
          <p:cNvPr id="4" name="PlaceHolder 5"/>
          <p:cNvSpPr>
            <a:spLocks noGrp="1"/>
          </p:cNvSpPr>
          <p:nvPr>
            <p:ph type="sldNum" idx="3"/>
          </p:nvPr>
        </p:nvSpPr>
        <p:spPr>
          <a:xfrm>
            <a:off x="5081738" y="3631837"/>
            <a:ext cx="1651134" cy="274641"/>
          </a:xfrm>
          <a:prstGeom prst="rect">
            <a:avLst/>
          </a:prstGeom>
          <a:noFill/>
          <a:ln w="0">
            <a:noFill/>
          </a:ln>
        </p:spPr>
        <p:txBody>
          <a:bodyPr lIns="0" tIns="0" rIns="0" bIns="0" anchor="t">
            <a:noAutofit/>
          </a:bodyPr>
          <a:lstStyle>
            <a:lvl1pPr indent="0" algn="r">
              <a:buNone/>
              <a:defRPr lang="en-GB" sz="984" b="0" strike="noStrike" spc="-1">
                <a:solidFill>
                  <a:srgbClr val="000000"/>
                </a:solidFill>
                <a:latin typeface="Times New Roman"/>
              </a:defRPr>
            </a:lvl1pPr>
          </a:lstStyle>
          <a:p>
            <a:fld id="{12347A1C-57FE-4054-B443-164B26C1B28D}" type="slidenum">
              <a:rPr lang="en-US"/>
              <a:pPr/>
              <a:t>‹#›</a:t>
            </a:fld>
            <a:endParaRPr lang="en-US"/>
          </a:p>
        </p:txBody>
      </p:sp>
    </p:spTree>
    <p:extLst>
      <p:ext uri="{BB962C8B-B14F-4D97-AF65-F5344CB8AC3E}">
        <p14:creationId xmlns:p14="http://schemas.microsoft.com/office/powerpoint/2010/main" val="2579112937"/>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txStyles>
    <p:title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303739" indent="-227804" algn="l" defTabSz="642915" rtl="0" eaLnBrk="1" latinLnBrk="0" hangingPunct="1">
        <a:lnSpc>
          <a:spcPct val="90000"/>
        </a:lnSpc>
        <a:spcBef>
          <a:spcPts val="996"/>
        </a:spcBef>
        <a:buClr>
          <a:srgbClr val="000000"/>
        </a:buClr>
        <a:buSzPct val="45000"/>
        <a:buFont typeface="Wingdings" charset="2"/>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2784730891"/>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extLst>
      <p:ext uri="{BB962C8B-B14F-4D97-AF65-F5344CB8AC3E}">
        <p14:creationId xmlns:p14="http://schemas.microsoft.com/office/powerpoint/2010/main" val="2747868493"/>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61868874"/>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1.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1.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11.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8.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5.xml"/><Relationship Id="rId1" Type="http://schemas.openxmlformats.org/officeDocument/2006/relationships/slideLayout" Target="../slideLayouts/slideLayout9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1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108.xml"/><Relationship Id="rId4" Type="http://schemas.openxmlformats.org/officeDocument/2006/relationships/image" Target="../media/image109.jpeg"/></Relationships>
</file>

<file path=ppt/slides/_rels/slide1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8.xml"/><Relationship Id="rId1" Type="http://schemas.openxmlformats.org/officeDocument/2006/relationships/slideLayout" Target="../slideLayouts/slideLayout124.xml"/><Relationship Id="rId4" Type="http://schemas.openxmlformats.org/officeDocument/2006/relationships/image" Target="../media/image111.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24.xml"/><Relationship Id="rId4" Type="http://schemas.openxmlformats.org/officeDocument/2006/relationships/image" Target="../media/image114.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1.xml"/></Relationships>
</file>

<file path=ppt/slides/_rels/slide1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5.xml"/><Relationship Id="rId4" Type="http://schemas.openxmlformats.org/officeDocument/2006/relationships/image" Target="../media/image80.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0.xml"/><Relationship Id="rId1" Type="http://schemas.openxmlformats.org/officeDocument/2006/relationships/slideLayout" Target="../slideLayouts/slideLayout12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1.xml"/><Relationship Id="rId1" Type="http://schemas.openxmlformats.org/officeDocument/2006/relationships/slideLayout" Target="../slideLayouts/slideLayout124.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2.xml"/><Relationship Id="rId1" Type="http://schemas.openxmlformats.org/officeDocument/2006/relationships/slideLayout" Target="../slideLayouts/slideLayout124.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3.xml"/><Relationship Id="rId1" Type="http://schemas.openxmlformats.org/officeDocument/2006/relationships/slideLayout" Target="../slideLayouts/slideLayout124.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4.xml"/><Relationship Id="rId1" Type="http://schemas.openxmlformats.org/officeDocument/2006/relationships/slideLayout" Target="../slideLayouts/slideLayout124.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5.xml"/><Relationship Id="rId1" Type="http://schemas.openxmlformats.org/officeDocument/2006/relationships/slideLayout" Target="../slideLayouts/slideLayout124.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6.xml"/><Relationship Id="rId1" Type="http://schemas.openxmlformats.org/officeDocument/2006/relationships/slideLayout" Target="../slideLayouts/slideLayout12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13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4.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7.xml"/><Relationship Id="rId1" Type="http://schemas.openxmlformats.org/officeDocument/2006/relationships/slideLayout" Target="../slideLayouts/slideLayout128.xml"/><Relationship Id="rId4" Type="http://schemas.openxmlformats.org/officeDocument/2006/relationships/image" Target="../media/image127.jpeg"/></Relationships>
</file>

<file path=ppt/slides/_rels/slide1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8.xml"/><Relationship Id="rId1" Type="http://schemas.openxmlformats.org/officeDocument/2006/relationships/slideLayout" Target="../slideLayouts/slideLayout12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9.xml"/><Relationship Id="rId1" Type="http://schemas.openxmlformats.org/officeDocument/2006/relationships/slideLayout" Target="../slideLayouts/slideLayout124.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24.xml"/></Relationships>
</file>

<file path=ppt/slides/_rels/slide13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0.xml"/><Relationship Id="rId1" Type="http://schemas.openxmlformats.org/officeDocument/2006/relationships/slideLayout" Target="../slideLayouts/slideLayout12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4.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9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4.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24.xml"/></Relationships>
</file>

<file path=ppt/slides/_rels/slide14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1.xml"/><Relationship Id="rId1" Type="http://schemas.openxmlformats.org/officeDocument/2006/relationships/slideLayout" Target="../slideLayouts/slideLayout198.xml"/></Relationships>
</file>

<file path=ppt/slides/_rels/slide14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2.xml"/><Relationship Id="rId1" Type="http://schemas.openxmlformats.org/officeDocument/2006/relationships/slideLayout" Target="../slideLayouts/slideLayout129.xml"/></Relationships>
</file>

<file path=ppt/slides/_rels/slide1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3.xml"/><Relationship Id="rId1" Type="http://schemas.openxmlformats.org/officeDocument/2006/relationships/slideLayout" Target="../slideLayouts/slideLayout124.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4.xml"/><Relationship Id="rId1" Type="http://schemas.openxmlformats.org/officeDocument/2006/relationships/slideLayout" Target="../slideLayouts/slideLayout124.xml"/></Relationships>
</file>

<file path=ppt/slides/_rels/slide14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5.xml"/><Relationship Id="rId1" Type="http://schemas.openxmlformats.org/officeDocument/2006/relationships/slideLayout" Target="../slideLayouts/slideLayout124.xml"/><Relationship Id="rId4" Type="http://schemas.openxmlformats.org/officeDocument/2006/relationships/image" Target="../media/image139.jpeg"/></Relationships>
</file>

<file path=ppt/slides/_rels/slide14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24.xml"/></Relationships>
</file>

<file path=ppt/slides/_rels/slide14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6.xml"/><Relationship Id="rId1" Type="http://schemas.openxmlformats.org/officeDocument/2006/relationships/slideLayout" Target="../slideLayouts/slideLayout12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7.xml"/><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4.xml"/></Relationships>
</file>

<file path=ppt/slides/_rels/slide15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4.xml"/></Relationships>
</file>

<file path=ppt/slides/_rels/slide1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24.xml"/></Relationships>
</file>

<file path=ppt/slides/_rels/slide15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4.xml"/></Relationships>
</file>

<file path=ppt/slides/_rels/slide15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4.xml"/></Relationships>
</file>

<file path=ppt/slides/_rels/slide15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4.xml"/></Relationships>
</file>

<file path=ppt/slides/_rels/slide15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4.xml"/></Relationships>
</file>

<file path=ppt/slides/_rels/slide15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2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8.xml"/><Relationship Id="rId1" Type="http://schemas.openxmlformats.org/officeDocument/2006/relationships/slideLayout" Target="../slideLayouts/slideLayout124.xml"/><Relationship Id="rId4" Type="http://schemas.openxmlformats.org/officeDocument/2006/relationships/image" Target="../media/image152.jpeg"/></Relationships>
</file>

<file path=ppt/slides/_rels/slide15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4.xml"/><Relationship Id="rId1" Type="http://schemas.openxmlformats.org/officeDocument/2006/relationships/slideLayout" Target="../slideLayouts/slideLayout133.xml"/><Relationship Id="rId4" Type="http://schemas.openxmlformats.org/officeDocument/2006/relationships/image" Target="../media/image155.png"/></Relationships>
</file>

<file path=ppt/slides/_rels/slide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134.xml"/><Relationship Id="rId4" Type="http://schemas.openxmlformats.org/officeDocument/2006/relationships/image" Target="../media/image155.png"/></Relationships>
</file>

<file path=ppt/slides/_rels/slide16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6.xml"/><Relationship Id="rId1" Type="http://schemas.openxmlformats.org/officeDocument/2006/relationships/slideLayout" Target="../slideLayouts/slideLayout1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7.xml"/><Relationship Id="rId1" Type="http://schemas.openxmlformats.org/officeDocument/2006/relationships/slideLayout" Target="../slideLayouts/slideLayout13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5.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8.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1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0.xml"/></Relationships>
</file>

<file path=ppt/slides/_rels/slide1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48.xml"/></Relationships>
</file>

<file path=ppt/slides/_rels/slide183.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248.xml"/></Relationships>
</file>

<file path=ppt/slides/_rels/slide18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4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8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8.xml"/><Relationship Id="rId1" Type="http://schemas.openxmlformats.org/officeDocument/2006/relationships/slideLayout" Target="../slideLayouts/slideLayout303.xml"/></Relationships>
</file>

<file path=ppt/slides/_rels/slide18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19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1.xml"/><Relationship Id="rId1" Type="http://schemas.openxmlformats.org/officeDocument/2006/relationships/slideLayout" Target="../slideLayouts/slideLayout14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44.xml"/></Relationships>
</file>

<file path=ppt/slides/_rels/slide19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2.xml"/><Relationship Id="rId1" Type="http://schemas.openxmlformats.org/officeDocument/2006/relationships/slideLayout" Target="../slideLayouts/slideLayout15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44.xml"/></Relationships>
</file>

<file path=ppt/slides/_rels/slide19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4.xml"/><Relationship Id="rId1" Type="http://schemas.openxmlformats.org/officeDocument/2006/relationships/slideLayout" Target="../slideLayouts/slideLayout322.xml"/></Relationships>
</file>

<file path=ppt/slides/_rels/slide19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5.xml"/><Relationship Id="rId1" Type="http://schemas.openxmlformats.org/officeDocument/2006/relationships/slideLayout" Target="../slideLayouts/slideLayout198.xml"/><Relationship Id="rId4" Type="http://schemas.openxmlformats.org/officeDocument/2006/relationships/image" Target="../media/image169.png"/></Relationships>
</file>

<file path=ppt/slides/_rels/slide19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6.xml"/><Relationship Id="rId1" Type="http://schemas.openxmlformats.org/officeDocument/2006/relationships/slideLayout" Target="../slideLayouts/slideLayout198.xml"/></Relationships>
</file>

<file path=ppt/slides/_rels/slide19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7.xml"/><Relationship Id="rId1" Type="http://schemas.openxmlformats.org/officeDocument/2006/relationships/slideLayout" Target="../slideLayouts/slideLayout198.xml"/></Relationships>
</file>

<file path=ppt/slides/_rels/slide19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8.xml"/><Relationship Id="rId1" Type="http://schemas.openxmlformats.org/officeDocument/2006/relationships/slideLayout" Target="../slideLayouts/slideLayout198.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3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wmf"/><Relationship Id="rId2" Type="http://schemas.openxmlformats.org/officeDocument/2006/relationships/notesSlide" Target="../notesSlides/notesSlide15.xml"/><Relationship Id="rId1" Type="http://schemas.openxmlformats.org/officeDocument/2006/relationships/slideLayout" Target="../slideLayouts/slideLayout91.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98.xml"/></Relationships>
</file>

<file path=ppt/slides/_rels/slide20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0.xml"/><Relationship Id="rId1" Type="http://schemas.openxmlformats.org/officeDocument/2006/relationships/slideLayout" Target="../slideLayouts/slideLayout333.xml"/></Relationships>
</file>

<file path=ppt/slides/_rels/slide20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1.xml"/><Relationship Id="rId1" Type="http://schemas.openxmlformats.org/officeDocument/2006/relationships/slideLayout" Target="../slideLayouts/slideLayout333.xml"/></Relationships>
</file>

<file path=ppt/slides/_rels/slide20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2.xml"/><Relationship Id="rId1" Type="http://schemas.openxmlformats.org/officeDocument/2006/relationships/slideLayout" Target="../slideLayouts/slideLayout333.xml"/></Relationships>
</file>

<file path=ppt/slides/_rels/slide20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3.xml"/><Relationship Id="rId1" Type="http://schemas.openxmlformats.org/officeDocument/2006/relationships/slideLayout" Target="../slideLayouts/slideLayout333.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4.xml"/><Relationship Id="rId1" Type="http://schemas.openxmlformats.org/officeDocument/2006/relationships/slideLayout" Target="../slideLayouts/slideLayout333.xml"/></Relationships>
</file>

<file path=ppt/slides/_rels/slide20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5.xml"/><Relationship Id="rId1" Type="http://schemas.openxmlformats.org/officeDocument/2006/relationships/slideLayout" Target="../slideLayouts/slideLayout333.xml"/></Relationships>
</file>

<file path=ppt/slides/_rels/slide20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6.xml"/><Relationship Id="rId1" Type="http://schemas.openxmlformats.org/officeDocument/2006/relationships/slideLayout" Target="../slideLayouts/slideLayout333.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98.xml"/><Relationship Id="rId1" Type="http://schemas.openxmlformats.org/officeDocument/2006/relationships/themeOverride" Target="../theme/themeOverride2.xml"/><Relationship Id="rId5" Type="http://schemas.openxmlformats.org/officeDocument/2006/relationships/image" Target="../media/image175.png"/><Relationship Id="rId4" Type="http://schemas.openxmlformats.org/officeDocument/2006/relationships/image" Target="../media/image174.png"/></Relationships>
</file>

<file path=ppt/slides/_rels/slide20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91.xml"/><Relationship Id="rId4" Type="http://schemas.openxmlformats.org/officeDocument/2006/relationships/image" Target="../media/image30.jpeg"/></Relationships>
</file>

<file path=ppt/slides/_rels/slide21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39.xml"/><Relationship Id="rId1" Type="http://schemas.openxmlformats.org/officeDocument/2006/relationships/slideLayout" Target="../slideLayouts/slideLayout304.xml"/><Relationship Id="rId5" Type="http://schemas.openxmlformats.org/officeDocument/2006/relationships/image" Target="../media/image48.jpeg"/><Relationship Id="rId4" Type="http://schemas.openxmlformats.org/officeDocument/2006/relationships/image" Target="../media/image177.jpeg"/></Relationships>
</file>

<file path=ppt/slides/_rels/slide21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0.xml"/><Relationship Id="rId1" Type="http://schemas.openxmlformats.org/officeDocument/2006/relationships/slideLayout" Target="../slideLayouts/slideLayout304.xml"/></Relationships>
</file>

<file path=ppt/slides/_rels/slide21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1.xml"/><Relationship Id="rId1" Type="http://schemas.openxmlformats.org/officeDocument/2006/relationships/slideLayout" Target="../slideLayouts/slideLayout304.xml"/></Relationships>
</file>

<file path=ppt/slides/_rels/slide21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42.xml"/><Relationship Id="rId1" Type="http://schemas.openxmlformats.org/officeDocument/2006/relationships/slideLayout" Target="../slideLayouts/slideLayout304.xml"/></Relationships>
</file>

<file path=ppt/slides/_rels/slide21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3.xml"/><Relationship Id="rId1" Type="http://schemas.openxmlformats.org/officeDocument/2006/relationships/slideLayout" Target="../slideLayouts/slideLayout304.xml"/></Relationships>
</file>

<file path=ppt/slides/_rels/slide21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4.xml"/><Relationship Id="rId1" Type="http://schemas.openxmlformats.org/officeDocument/2006/relationships/slideLayout" Target="../slideLayouts/slideLayout304.xml"/></Relationships>
</file>

<file path=ppt/slides/_rels/slide21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5.xml"/><Relationship Id="rId1" Type="http://schemas.openxmlformats.org/officeDocument/2006/relationships/slideLayout" Target="../slideLayouts/slideLayout304.xml"/></Relationships>
</file>

<file path=ppt/slides/_rels/slide21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46.xml"/><Relationship Id="rId1" Type="http://schemas.openxmlformats.org/officeDocument/2006/relationships/slideLayout" Target="../slideLayouts/slideLayout304.xml"/></Relationships>
</file>

<file path=ppt/slides/_rels/slide21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17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2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84.jpeg"/><Relationship Id="rId1" Type="http://schemas.openxmlformats.org/officeDocument/2006/relationships/slideLayout" Target="../slideLayouts/slideLayout165.xml"/><Relationship Id="rId4" Type="http://schemas.openxmlformats.org/officeDocument/2006/relationships/image" Target="../media/image48.jpeg"/></Relationships>
</file>

<file path=ppt/slides/_rels/slide22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49.xml"/><Relationship Id="rId1" Type="http://schemas.openxmlformats.org/officeDocument/2006/relationships/slideLayout" Target="../slideLayouts/slideLayout182.xml"/></Relationships>
</file>

<file path=ppt/slides/_rels/slide22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0.xml"/><Relationship Id="rId1" Type="http://schemas.openxmlformats.org/officeDocument/2006/relationships/slideLayout" Target="../slideLayouts/slideLayout18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1.xml"/><Relationship Id="rId1" Type="http://schemas.openxmlformats.org/officeDocument/2006/relationships/slideLayout" Target="../slideLayouts/slideLayout18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2.xml"/><Relationship Id="rId1" Type="http://schemas.openxmlformats.org/officeDocument/2006/relationships/slideLayout" Target="../slideLayouts/slideLayout182.xml"/></Relationships>
</file>

<file path=ppt/slides/_rels/slide22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3.xml"/><Relationship Id="rId1" Type="http://schemas.openxmlformats.org/officeDocument/2006/relationships/slideLayout" Target="../slideLayouts/slideLayout182.xml"/></Relationships>
</file>

<file path=ppt/slides/_rels/slide22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54.xml"/><Relationship Id="rId1" Type="http://schemas.openxmlformats.org/officeDocument/2006/relationships/slideLayout" Target="../slideLayouts/slideLayout182.xml"/></Relationships>
</file>

<file path=ppt/slides/_rels/slide22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55.xml"/><Relationship Id="rId1" Type="http://schemas.openxmlformats.org/officeDocument/2006/relationships/slideLayout" Target="../slideLayouts/slideLayout182.xml"/></Relationships>
</file>

<file path=ppt/slides/_rels/slide22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56.xml"/><Relationship Id="rId1" Type="http://schemas.openxmlformats.org/officeDocument/2006/relationships/slideLayout" Target="../slideLayouts/slideLayout18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23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57.xml"/><Relationship Id="rId1" Type="http://schemas.openxmlformats.org/officeDocument/2006/relationships/slideLayout" Target="../slideLayouts/slideLayout182.xml"/></Relationships>
</file>

<file path=ppt/slides/_rels/slide2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8.xml"/><Relationship Id="rId1" Type="http://schemas.openxmlformats.org/officeDocument/2006/relationships/slideLayout" Target="../slideLayouts/slideLayout182.xml"/></Relationships>
</file>

<file path=ppt/slides/_rels/slide23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59.xml"/><Relationship Id="rId1" Type="http://schemas.openxmlformats.org/officeDocument/2006/relationships/slideLayout" Target="../slideLayouts/slideLayout182.xml"/></Relationships>
</file>

<file path=ppt/slides/_rels/slide23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17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87.xml"/></Relationships>
</file>

<file path=ppt/slides/_rels/slide2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3.xml"/><Relationship Id="rId1" Type="http://schemas.openxmlformats.org/officeDocument/2006/relationships/slideLayout" Target="../slideLayouts/slideLayout304.xml"/><Relationship Id="rId5" Type="http://schemas.openxmlformats.org/officeDocument/2006/relationships/image" Target="../media/image48.jpeg"/><Relationship Id="rId4" Type="http://schemas.openxmlformats.org/officeDocument/2006/relationships/image" Target="../media/image196.jpeg"/></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1.xml"/></Relationships>
</file>

<file path=ppt/slides/_rels/slide24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4.xml"/><Relationship Id="rId1" Type="http://schemas.openxmlformats.org/officeDocument/2006/relationships/slideLayout" Target="../slideLayouts/slideLayout304.xml"/></Relationships>
</file>

<file path=ppt/slides/_rels/slide24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5.xml"/><Relationship Id="rId1" Type="http://schemas.openxmlformats.org/officeDocument/2006/relationships/slideLayout" Target="../slideLayouts/slideLayout304.xml"/></Relationships>
</file>

<file path=ppt/slides/_rels/slide24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66.xml"/><Relationship Id="rId1" Type="http://schemas.openxmlformats.org/officeDocument/2006/relationships/slideLayout" Target="../slideLayouts/slideLayout304.xml"/></Relationships>
</file>

<file path=ppt/slides/_rels/slide24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67.xml"/><Relationship Id="rId1" Type="http://schemas.openxmlformats.org/officeDocument/2006/relationships/slideLayout" Target="../slideLayouts/slideLayout304.xml"/></Relationships>
</file>

<file path=ppt/slides/_rels/slide24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68.xml"/><Relationship Id="rId1" Type="http://schemas.openxmlformats.org/officeDocument/2006/relationships/slideLayout" Target="../slideLayouts/slideLayout304.xml"/></Relationships>
</file>

<file path=ppt/slides/_rels/slide24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69.xml"/><Relationship Id="rId1" Type="http://schemas.openxmlformats.org/officeDocument/2006/relationships/slideLayout" Target="../slideLayouts/slideLayout304.xml"/></Relationships>
</file>

<file path=ppt/slides/_rels/slide24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0.xml"/><Relationship Id="rId1" Type="http://schemas.openxmlformats.org/officeDocument/2006/relationships/slideLayout" Target="../slideLayouts/slideLayout304.xml"/></Relationships>
</file>

<file path=ppt/slides/_rels/slide24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1.xml"/><Relationship Id="rId1" Type="http://schemas.openxmlformats.org/officeDocument/2006/relationships/slideLayout" Target="../slideLayouts/slideLayout304.xml"/></Relationships>
</file>

<file path=ppt/slides/_rels/slide24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72.xml"/><Relationship Id="rId1" Type="http://schemas.openxmlformats.org/officeDocument/2006/relationships/slideLayout" Target="../slideLayouts/slideLayout304.xml"/></Relationships>
</file>

<file path=ppt/slides/_rels/slide24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3.xml"/><Relationship Id="rId1" Type="http://schemas.openxmlformats.org/officeDocument/2006/relationships/slideLayout" Target="../slideLayouts/slideLayout304.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17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4.xml"/><Relationship Id="rId1" Type="http://schemas.openxmlformats.org/officeDocument/2006/relationships/slideLayout" Target="../slideLayouts/slideLayout298.xml"/></Relationships>
</file>

<file path=ppt/slides/_rels/slide2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5.xml"/><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93.xml"/></Relationships>
</file>

<file path=ppt/slides/_rels/slide2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6.xml"/><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7.xml"/><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8.xml"/><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9.xml"/><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0.xml"/><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2.xml"/><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83.xml"/><Relationship Id="rId1" Type="http://schemas.openxmlformats.org/officeDocument/2006/relationships/slideLayout" Target="../slideLayouts/slideLayout270.xml"/><Relationship Id="rId6" Type="http://schemas.openxmlformats.org/officeDocument/2006/relationships/image" Target="../media/image211.emf"/><Relationship Id="rId5" Type="http://schemas.openxmlformats.org/officeDocument/2006/relationships/image" Target="../media/image210.jpeg"/><Relationship Id="rId4" Type="http://schemas.openxmlformats.org/officeDocument/2006/relationships/image" Target="../media/image209.jpeg"/></Relationships>
</file>

<file path=ppt/slides/_rels/slide26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4.xml"/><Relationship Id="rId1" Type="http://schemas.openxmlformats.org/officeDocument/2006/relationships/slideLayout" Target="../slideLayouts/slideLayout270.xml"/><Relationship Id="rId4" Type="http://schemas.openxmlformats.org/officeDocument/2006/relationships/image" Target="../media/image213.jpeg"/></Relationships>
</file>

<file path=ppt/slides/_rels/slide263.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217.jpeg"/><Relationship Id="rId2" Type="http://schemas.openxmlformats.org/officeDocument/2006/relationships/notesSlide" Target="../notesSlides/notesSlide185.xml"/><Relationship Id="rId1" Type="http://schemas.openxmlformats.org/officeDocument/2006/relationships/slideLayout" Target="../slideLayouts/slideLayout263.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6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86.xml"/><Relationship Id="rId1" Type="http://schemas.openxmlformats.org/officeDocument/2006/relationships/slideLayout" Target="../slideLayouts/slideLayout84.xml"/><Relationship Id="rId4" Type="http://schemas.openxmlformats.org/officeDocument/2006/relationships/image" Target="../media/image219.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9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32.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91.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6.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1.xml"/><Relationship Id="rId1" Type="http://schemas.openxmlformats.org/officeDocument/2006/relationships/video" Target="file:////Church/Pictures/Video%20Clips%20for%20Sermons/WaterFuelMay06.wmv" TargetMode="External"/><Relationship Id="rId5" Type="http://schemas.openxmlformats.org/officeDocument/2006/relationships/image" Target="../media/image41.jp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52.xml"/><Relationship Id="rId5" Type="http://schemas.openxmlformats.org/officeDocument/2006/relationships/image" Target="../media/image48.jpe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6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38.xml"/><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108.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108.xml"/><Relationship Id="rId5" Type="http://schemas.openxmlformats.org/officeDocument/2006/relationships/image" Target="../media/image74.jpeg"/><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12.xml"/><Relationship Id="rId1" Type="http://schemas.openxmlformats.org/officeDocument/2006/relationships/themeOverride" Target="../theme/themeOverride1.xml"/><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8.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08.xml"/><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4.xml"/><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108.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9.xml"/><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108.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108.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108.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108.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108.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08.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0" y="-5743"/>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08345"/>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7200" b="1" kern="0" dirty="0">
                <a:solidFill>
                  <a:srgbClr val="FFFFFF"/>
                </a:solidFill>
                <a:effectLst>
                  <a:glow rad="228600">
                    <a:srgbClr val="000000"/>
                  </a:glow>
                </a:effectLst>
                <a:latin typeface="Arial"/>
                <a:cs typeface="Arial"/>
              </a:rPr>
              <a:t>Opposition</a:t>
            </a:r>
            <a:r>
              <a:rPr lang="en-US" sz="6000" b="1" kern="0" dirty="0">
                <a:solidFill>
                  <a:srgbClr val="FFFFFF"/>
                </a:solidFill>
                <a:effectLst>
                  <a:glow rad="228600">
                    <a:srgbClr val="000000"/>
                  </a:glow>
                </a:effectLst>
                <a:latin typeface="Arial"/>
                <a:cs typeface="Arial"/>
              </a:rPr>
              <a:t> </a:t>
            </a:r>
            <a:br>
              <a:rPr lang="en-US" sz="6000" b="1" kern="0" dirty="0">
                <a:solidFill>
                  <a:srgbClr val="FFFFFF"/>
                </a:solidFill>
                <a:effectLst>
                  <a:glow rad="228600">
                    <a:srgbClr val="000000"/>
                  </a:glow>
                </a:effectLst>
                <a:latin typeface="Arial"/>
                <a:cs typeface="Arial"/>
              </a:rPr>
            </a:br>
            <a:r>
              <a:rPr lang="en-US" sz="6000" b="1" kern="0" dirty="0">
                <a:solidFill>
                  <a:srgbClr val="FFFFFF"/>
                </a:solidFill>
                <a:effectLst>
                  <a:glow rad="228600">
                    <a:srgbClr val="000000"/>
                  </a:glow>
                </a:effectLst>
                <a:latin typeface="Arial"/>
                <a:cs typeface="Arial"/>
              </a:rPr>
              <a:t>to the King</a:t>
            </a:r>
            <a:endParaRPr kumimoji="0" lang="en-US" sz="66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85442"/>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98-119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1BE7C39B-E15B-8950-DA54-84361603E56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7" name="Rectangle 6">
            <a:extLst>
              <a:ext uri="{FF2B5EF4-FFF2-40B4-BE49-F238E27FC236}">
                <a16:creationId xmlns:a16="http://schemas.microsoft.com/office/drawing/2014/main" id="{E64D344C-B2DA-5E60-E47E-37AA0D45B3C1}"/>
              </a:ext>
            </a:extLst>
          </p:cNvPr>
          <p:cNvSpPr>
            <a:spLocks noChangeArrowheads="1"/>
          </p:cNvSpPr>
          <p:nvPr/>
        </p:nvSpPr>
        <p:spPr bwMode="auto">
          <a:xfrm>
            <a:off x="268332" y="3320528"/>
            <a:ext cx="8568952"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Jewish leaders resist Jesus in many conflicts over his person and miracles as they question his authority as God </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en-US" altLang="en-US"/>
              <a:t>Life’s Journey</a:t>
            </a:r>
          </a:p>
        </p:txBody>
      </p:sp>
    </p:spTree>
    <p:extLst>
      <p:ext uri="{BB962C8B-B14F-4D97-AF65-F5344CB8AC3E}">
        <p14:creationId xmlns:p14="http://schemas.microsoft.com/office/powerpoint/2010/main" val="3723098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en-US" altLang="en-US"/>
              <a:t>Freedom</a:t>
            </a:r>
          </a:p>
        </p:txBody>
      </p:sp>
    </p:spTree>
    <p:extLst>
      <p:ext uri="{BB962C8B-B14F-4D97-AF65-F5344CB8AC3E}">
        <p14:creationId xmlns:p14="http://schemas.microsoft.com/office/powerpoint/2010/main" val="35015592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en-US" altLang="en-US"/>
              <a:t>Freedom (John 8:34)</a:t>
            </a:r>
          </a:p>
        </p:txBody>
      </p:sp>
    </p:spTree>
    <p:extLst>
      <p:ext uri="{BB962C8B-B14F-4D97-AF65-F5344CB8AC3E}">
        <p14:creationId xmlns:p14="http://schemas.microsoft.com/office/powerpoint/2010/main" val="28899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a:effectLst>
            <a:outerShdw blurRad="50800" dist="50800" dir="5400000" algn="ctr" rotWithShape="0">
              <a:schemeClr val="bg1"/>
            </a:outerShdw>
          </a:effectLst>
        </p:spPr>
        <p:txBody>
          <a:bodyPr/>
          <a:lstStyle/>
          <a:p>
            <a:pPr marL="804863" indent="-804863" algn="l" eaLnBrk="1" hangingPunct="1"/>
            <a:r>
              <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B.	Those who reject Jesus identify the devil as their father even to the point of trying to kill the messenger (8:39-59).</a:t>
            </a:r>
          </a:p>
        </p:txBody>
      </p:sp>
    </p:spTree>
    <p:extLst>
      <p:ext uri="{BB962C8B-B14F-4D97-AF65-F5344CB8AC3E}">
        <p14:creationId xmlns:p14="http://schemas.microsoft.com/office/powerpoint/2010/main" val="755713966"/>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804863" indent="-804863" algn="l" eaLnBrk="1" hangingPunct="1">
              <a:lnSpc>
                <a:spcPct val="100000"/>
              </a:lnSpc>
            </a:pPr>
            <a:r>
              <a:rPr lang="en-US" altLang="en-US" sz="4000" dirty="0">
                <a:effectLst/>
                <a:latin typeface="Arial" panose="020B0604020202020204" pitchFamily="34" charset="0"/>
                <a:ea typeface="ＭＳ Ｐゴシック" panose="020B0600070205080204" pitchFamily="34" charset="-128"/>
              </a:rPr>
              <a:t>1.	Those who reject Jesus identify the devil as their father (8:39-47).</a:t>
            </a: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r>
              <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belong to your father, the devil... He was a murderer from the beginning... When he lies, he speaks his native language...” (8:44)</a:t>
            </a: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2">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200" kern="0" dirty="0">
                <a:solidFill>
                  <a:schemeClr val="bg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KNOW HOW I CAN TELL WHEN YOU LYING? … YOUR LIPS ARE MOVING</a:t>
            </a:r>
          </a:p>
        </p:txBody>
      </p:sp>
    </p:spTree>
    <p:extLst>
      <p:ext uri="{BB962C8B-B14F-4D97-AF65-F5344CB8AC3E}">
        <p14:creationId xmlns:p14="http://schemas.microsoft.com/office/powerpoint/2010/main" val="3939630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algn="l" eaLnBrk="1" hangingPunct="1"/>
            <a:r>
              <a:rPr lang="en-US" altLang="en-US" sz="4000" dirty="0">
                <a:effectLst/>
                <a:latin typeface="Arial" panose="020B0604020202020204" pitchFamily="34" charset="0"/>
                <a:ea typeface="ＭＳ Ｐゴシック" panose="020B0600070205080204" pitchFamily="34" charset="-128"/>
              </a:rPr>
              <a:t>2.	Some reject God to the point that they even try to kill the messenger (8:48-59).</a:t>
            </a: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rgbClr val="FFCC99"/>
              </a:buClr>
              <a:buSzPct val="90000"/>
              <a:tabLst/>
              <a:defRPr/>
            </a:pPr>
            <a:r>
              <a:rPr kumimoji="0" lang="en-US" altLang="en-US" sz="3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Somali Christian Beheaded for his Faith</a:t>
            </a:r>
          </a:p>
        </p:txBody>
      </p:sp>
    </p:spTree>
    <p:extLst>
      <p:ext uri="{BB962C8B-B14F-4D97-AF65-F5344CB8AC3E}">
        <p14:creationId xmlns:p14="http://schemas.microsoft.com/office/powerpoint/2010/main" val="3399260731"/>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746125" y="15875"/>
            <a:ext cx="7169150" cy="1914525"/>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“Before Abraham was born, I Am!” </a:t>
            </a: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p>
            <a:pPr algn="ctr" defTabSz="914400" fontAlgn="base">
              <a:lnSpc>
                <a:spcPct val="90000"/>
              </a:lnSpc>
              <a:spcBef>
                <a:spcPct val="20000"/>
              </a:spcBef>
              <a:spcAft>
                <a:spcPct val="0"/>
              </a:spcAft>
              <a:buClr>
                <a:srgbClr val="800000"/>
              </a:buClr>
              <a:buSzPct val="60000"/>
              <a:buFont typeface="Wingdings" panose="05000000000000000000" pitchFamily="2" charset="2"/>
              <a:buNone/>
            </a:pPr>
            <a:r>
              <a:rPr lang="en-US" altLang="en-US" sz="3600" b="1" i="1">
                <a:solidFill>
                  <a:srgbClr val="FFFFFF"/>
                </a:solidFill>
                <a:latin typeface="Arial" panose="020B0604020202020204" pitchFamily="34" charset="0"/>
                <a:ea typeface="ＭＳ Ｐゴシック" panose="020B0600070205080204" pitchFamily="34" charset="-128"/>
              </a:rPr>
              <a:t>John 8:58 </a:t>
            </a: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9156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eaLnBrk="1" hangingPunct="1"/>
            <a:r>
              <a:rPr lang="en-US" altLang="en-US" sz="3200" dirty="0">
                <a:solidFill>
                  <a:srgbClr val="FFFF59"/>
                </a:solidFill>
                <a:effectLst/>
                <a:latin typeface="Arial" panose="020B0604020202020204" pitchFamily="34" charset="0"/>
                <a:ea typeface="ＭＳ Ｐゴシック" panose="020B0600070205080204" pitchFamily="34" charset="-128"/>
              </a:rPr>
              <a:t>Christ’s </a:t>
            </a:r>
            <a:r>
              <a:rPr lang="en-US" altLang="en-US" sz="3200" dirty="0">
                <a:solidFill>
                  <a:schemeClr val="tx1"/>
                </a:solidFill>
                <a:effectLst/>
                <a:latin typeface="Arial" panose="020B0604020202020204" pitchFamily="34" charset="0"/>
                <a:ea typeface="ＭＳ Ｐゴシック" panose="020B0600070205080204" pitchFamily="34" charset="-128"/>
              </a:rPr>
              <a:t>“I Am…”</a:t>
            </a:r>
            <a:r>
              <a:rPr lang="en-US" altLang="en-US" sz="3200" dirty="0">
                <a:solidFill>
                  <a:srgbClr val="FFFF59"/>
                </a:solidFill>
                <a:effectLst/>
                <a:latin typeface="Arial" panose="020B0604020202020204" pitchFamily="34" charset="0"/>
                <a:ea typeface="ＭＳ Ｐゴシック" panose="020B0600070205080204" pitchFamily="34" charset="-128"/>
              </a:rPr>
              <a:t> Claims in John’s Gospel</a:t>
            </a:r>
          </a:p>
        </p:txBody>
      </p:sp>
      <p:sp>
        <p:nvSpPr>
          <p:cNvPr id="5" name="Rectangle 3">
            <a:extLst>
              <a:ext uri="{FF2B5EF4-FFF2-40B4-BE49-F238E27FC236}">
                <a16:creationId xmlns:a16="http://schemas.microsoft.com/office/drawing/2014/main" id="{DBE4A9B7-8F2C-4287-AB0C-EC144BA47DE6}"/>
              </a:ext>
            </a:extLst>
          </p:cNvPr>
          <p:cNvSpPr txBox="1">
            <a:spLocks noChangeArrowheads="1"/>
          </p:cNvSpPr>
          <p:nvPr/>
        </p:nvSpPr>
        <p:spPr bwMode="auto">
          <a:xfrm>
            <a:off x="2215573" y="911225"/>
            <a:ext cx="4932362"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“Light of the World”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“Before Abraham”</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“Good Shepherd”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“Door”</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 &amp; Father are one”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“Resurrection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“Way, Truth,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“True Vine”</a:t>
            </a:r>
            <a:endPar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81190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“They picked up stones to throw at him” </a:t>
            </a: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8:59 </a:t>
            </a: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953000" y="0"/>
            <a:ext cx="4033837" cy="6897687"/>
          </a:xfrm>
        </p:spPr>
        <p:txBody>
          <a:bodyPr/>
          <a:lstStyle/>
          <a:p>
            <a:pPr eaLnBrk="1" hangingPunct="1">
              <a:defRPr/>
            </a:pPr>
            <a:r>
              <a:rPr lang="en-US" dirty="0">
                <a:ea typeface="+mj-ea"/>
                <a:cs typeface="+mj-cs"/>
              </a:rPr>
              <a:t>The popular TV series "Touched by an Angel" is filled with spirituality but never mentions Jesus</a:t>
            </a:r>
          </a:p>
        </p:txBody>
      </p:sp>
    </p:spTree>
    <p:extLst>
      <p:ext uri="{BB962C8B-B14F-4D97-AF65-F5344CB8AC3E}">
        <p14:creationId xmlns:p14="http://schemas.microsoft.com/office/powerpoint/2010/main" val="825980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76200"/>
            <a:ext cx="9144000" cy="1143000"/>
          </a:xfrm>
        </p:spPr>
        <p:txBody>
          <a:bodyPr/>
          <a:lstStyle/>
          <a:p>
            <a:r>
              <a:rPr lang="en-US" altLang="en-US" sz="540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Main Idea</a:t>
            </a: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192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How should we expect people to respond to Christ’s claim to be eternal God who saves us from sin? </a:t>
            </a: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200" y="39624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Christ’s claim to be God elicits the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&amp;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worst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in us.</a:t>
            </a: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219200"/>
            <a:ext cx="6220691" cy="5078313"/>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the Light of life (John 8:12-20)</a:t>
            </a:r>
          </a:p>
          <a:p>
            <a:pPr marL="523875" lvl="0" indent="-523875" defTabSz="914400" eaLnBrk="1" fontAlgn="base" hangingPunct="1">
              <a:spcBef>
                <a:spcPct val="0"/>
              </a:spcBef>
              <a:spcAft>
                <a:spcPct val="0"/>
              </a:spcAft>
              <a:buFontTx/>
              <a:buAutoNum type="arabicPeriod"/>
              <a:defRPr/>
            </a:pPr>
            <a:r>
              <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Jesus is sent from heaven by God the Father (John 8:21-30)</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can make you God’s child (31-38)</a:t>
            </a:r>
          </a:p>
          <a:p>
            <a:pPr marL="523875" lvl="0" indent="-523875" defTabSz="914400" eaLnBrk="1" fontAlgn="base" hangingPunct="1">
              <a:spcBef>
                <a:spcPct val="0"/>
              </a:spcBef>
              <a:spcAft>
                <a:spcPct val="0"/>
              </a:spcAft>
              <a:buFontTx/>
              <a:buAutoNum type="arabicPeriod"/>
              <a:defRPr/>
            </a:pPr>
            <a:r>
              <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Jesus is God eternal  (John 8:39-59)</a:t>
            </a: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76200"/>
            <a:ext cx="6096000" cy="923925"/>
          </a:xfrm>
        </p:spPr>
        <p:txBody>
          <a:bodyPr lIns="91440" tIns="45720" rIns="91440" bIns="45720" anchor="t">
            <a:spAutoFit/>
          </a:bodyPr>
          <a:lstStyle/>
          <a:p>
            <a:pPr eaLnBrk="1" hangingPunct="1">
              <a:lnSpc>
                <a:spcPct val="100000"/>
              </a:lnSpc>
              <a:defRPr/>
            </a:pPr>
            <a:r>
              <a:rPr lang="en-US" sz="5400">
                <a:solidFill>
                  <a:srgbClr val="FFFFFF"/>
                </a:solidFill>
              </a:rPr>
              <a:t>Who is Jesus?</a:t>
            </a: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r>
              <a:rPr lang="en-US" altLang="en-US" b="1">
                <a:solidFill>
                  <a:schemeClr val="bg1"/>
                </a:solidFill>
                <a:cs typeface="Arial" panose="020B0604020202020204" pitchFamily="34" charset="0"/>
              </a:rPr>
              <a:t>3 responses:</a:t>
            </a: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162232" y="685800"/>
            <a:ext cx="8981768"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466725" indent="-466725" defTabSz="914400" eaLnBrk="1" fontAlgn="base" hangingPunct="1">
              <a:spcBef>
                <a:spcPct val="0"/>
              </a:spcBef>
              <a:spcAft>
                <a:spcPct val="0"/>
              </a:spcAf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Some are </a:t>
            </a:r>
            <a:r>
              <a:rPr kumimoji="0" lang="en-US" altLang="en-US" sz="40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hostile</a:t>
            </a: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(John 8:12-20).</a:t>
            </a:r>
          </a:p>
          <a:p>
            <a:pPr marL="466725" lvl="0" indent="-466725" defTabSz="914400" eaLnBrk="1" fontAlgn="base" hangingPunct="1">
              <a:spcBef>
                <a:spcPct val="0"/>
              </a:spcBef>
              <a:spcAft>
                <a:spcPct val="0"/>
              </a:spcAf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Many </a:t>
            </a:r>
            <a:r>
              <a:rPr kumimoji="0" lang="en-US" altLang="en-US" sz="40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believe</a:t>
            </a:r>
            <a:r>
              <a:rPr lang="en-US" altLang="en-US" sz="4000" b="1" dirty="0">
                <a:solidFill>
                  <a:srgbClr val="000000"/>
                </a:solidFill>
                <a:latin typeface="Arial" panose="020B0604020202020204" pitchFamily="34" charset="0"/>
                <a:ea typeface="ヒラギノ角ゴ Pro W3" charset="-128"/>
              </a:rPr>
              <a:t> (John 8:21-30).</a:t>
            </a:r>
          </a:p>
          <a:p>
            <a:pPr marL="466725" lvl="0" indent="-466725" defTabSz="914400" eaLnBrk="1" fontAlgn="base" hangingPunct="1">
              <a:spcBef>
                <a:spcPct val="0"/>
              </a:spcBef>
              <a:spcAft>
                <a:spcPct val="0"/>
              </a:spcAf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All are </a:t>
            </a:r>
            <a:r>
              <a:rPr kumimoji="0" lang="en-US" altLang="en-US" sz="40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revealed</a:t>
            </a:r>
            <a:r>
              <a:rPr lang="en-US" altLang="en-US" sz="4000" b="1" dirty="0">
                <a:solidFill>
                  <a:srgbClr val="000000"/>
                </a:solidFill>
                <a:latin typeface="Arial" panose="020B0604020202020204" pitchFamily="34" charset="0"/>
                <a:ea typeface="ヒラギノ角ゴ Pro W3" charset="-128"/>
              </a:rPr>
              <a:t> as of God or Satan (John 8:31-59).</a:t>
            </a:r>
          </a:p>
        </p:txBody>
      </p:sp>
    </p:spTree>
    <p:extLst>
      <p:ext uri="{BB962C8B-B14F-4D97-AF65-F5344CB8AC3E}">
        <p14:creationId xmlns:p14="http://schemas.microsoft.com/office/powerpoint/2010/main" val="142210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en-US" altLang="en-US" sz="6000" b="1"/>
              <a:t>Walk to the light!</a:t>
            </a:r>
          </a:p>
        </p:txBody>
      </p:sp>
    </p:spTree>
    <p:extLst>
      <p:ext uri="{BB962C8B-B14F-4D97-AF65-F5344CB8AC3E}">
        <p14:creationId xmlns:p14="http://schemas.microsoft.com/office/powerpoint/2010/main" val="3635084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D.L. Moody</a:t>
            </a: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Conflict Over the Healing of the Blind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9:1-41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By healing a man born blind on the Sabbath, Christ authenticates His claim as Light to those in darkness and is worshipped as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en-US" altLang="en-US" sz="4000" b="1">
                <a:solidFill>
                  <a:srgbClr val="FFFF66"/>
                </a:solidFill>
                <a:effectLst/>
              </a:rPr>
              <a:t>Don’t the Blind Know They’re Blind?</a:t>
            </a:r>
            <a:br>
              <a:rPr lang="en-US" altLang="en-US" sz="3600">
                <a:solidFill>
                  <a:srgbClr val="FFFF66"/>
                </a:solidFill>
                <a:effectLst/>
              </a:rPr>
            </a:br>
            <a:r>
              <a:rPr lang="en-US" altLang="en-US" sz="3600" b="1" i="1">
                <a:solidFill>
                  <a:srgbClr val="FFFF66"/>
                </a:solidFill>
                <a:effectLst/>
              </a:rPr>
              <a:t>John 9</a:t>
            </a:r>
            <a:endParaRPr lang="en-US" altLang="en-US" sz="3600" b="1" i="1">
              <a:solidFill>
                <a:srgbClr val="FFFF66"/>
              </a:solidFill>
              <a:effectLst>
                <a:outerShdw blurRad="38100" dist="38100" dir="2700000" algn="tl">
                  <a:srgbClr val="FFFFFF"/>
                </a:outerShdw>
              </a:effectLst>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Spiritual Blindness</a:t>
            </a:r>
          </a:p>
        </p:txBody>
      </p:sp>
    </p:spTree>
    <p:extLst>
      <p:ext uri="{BB962C8B-B14F-4D97-AF65-F5344CB8AC3E}">
        <p14:creationId xmlns:p14="http://schemas.microsoft.com/office/powerpoint/2010/main" val="27199491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6499C8-42B3-943A-1CF7-2F8877D88542}"/>
              </a:ext>
            </a:extLst>
          </p:cNvPr>
          <p:cNvGrpSpPr/>
          <p:nvPr/>
        </p:nvGrpSpPr>
        <p:grpSpPr>
          <a:xfrm>
            <a:off x="0" y="1542197"/>
            <a:ext cx="4572000" cy="5315803"/>
            <a:chOff x="0" y="1542197"/>
            <a:chExt cx="4572000" cy="5315803"/>
          </a:xfrm>
        </p:grpSpPr>
        <p:pic>
          <p:nvPicPr>
            <p:cNvPr id="10" name="Picture 9" descr="forgiveness.jpg">
              <a:extLst>
                <a:ext uri="{FF2B5EF4-FFF2-40B4-BE49-F238E27FC236}">
                  <a16:creationId xmlns:a16="http://schemas.microsoft.com/office/drawing/2014/main" id="{44D59404-15C3-4463-844F-F305786447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42197"/>
              <a:ext cx="4572000" cy="5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1CF77F21-D1A7-BFCC-768B-0F7B88EAD4D1}"/>
                </a:ext>
              </a:extLst>
            </p:cNvPr>
            <p:cNvSpPr txBox="1">
              <a:spLocks/>
            </p:cNvSpPr>
            <p:nvPr/>
          </p:nvSpPr>
          <p:spPr bwMode="auto">
            <a:xfrm>
              <a:off x="44968" y="1542197"/>
              <a:ext cx="3991131" cy="743804"/>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defTabSz="914400" eaLnBrk="1" hangingPunct="1">
                <a:defRPr/>
              </a:pPr>
              <a:r>
                <a:rPr lang="en-US" sz="4000" b="1" kern="0" dirty="0">
                  <a:solidFill>
                    <a:srgbClr val="1D2122"/>
                  </a:solidFill>
                  <a:effectLst/>
                </a:rPr>
                <a:t>forgiveness</a:t>
              </a:r>
            </a:p>
          </p:txBody>
        </p:sp>
      </p:grpSp>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Healing from Spiritual Blindness</a:t>
            </a:r>
          </a:p>
        </p:txBody>
      </p:sp>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eternal life</a:t>
              </a: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satisfying life</a:t>
              </a: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417257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eaLnBrk="1" hangingPunct="1">
              <a:defRPr/>
            </a:pPr>
            <a:r>
              <a:rPr lang="en-US" dirty="0">
                <a:ea typeface="+mj-ea"/>
                <a:cs typeface="+mj-cs"/>
              </a:rPr>
              <a:t>And </a:t>
            </a:r>
            <a:r>
              <a:rPr lang="en-US" sz="5400" i="1" dirty="0">
                <a:ea typeface="+mj-ea"/>
                <a:cs typeface="+mj-cs"/>
              </a:rPr>
              <a:t>Christians </a:t>
            </a:r>
            <a:r>
              <a:rPr lang="en-US" dirty="0">
                <a:ea typeface="+mj-ea"/>
                <a:cs typeface="+mj-cs"/>
              </a:rPr>
              <a:t>are considered stupid?!</a:t>
            </a:r>
          </a:p>
        </p:txBody>
      </p:sp>
    </p:spTree>
    <p:extLst>
      <p:ext uri="{BB962C8B-B14F-4D97-AF65-F5344CB8AC3E}">
        <p14:creationId xmlns:p14="http://schemas.microsoft.com/office/powerpoint/2010/main" val="2556965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C78F-403F-4461-8F16-4E1F0DBF794E}"/>
              </a:ext>
            </a:extLst>
          </p:cNvPr>
          <p:cNvSpPr>
            <a:spLocks noGrp="1"/>
          </p:cNvSpPr>
          <p:nvPr>
            <p:ph type="title"/>
          </p:nvPr>
        </p:nvSpPr>
        <p:spPr>
          <a:xfrm>
            <a:off x="3810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John 6–8</a:t>
            </a:r>
          </a:p>
        </p:txBody>
      </p:sp>
      <p:sp>
        <p:nvSpPr>
          <p:cNvPr id="5" name="Text Placeholder 2">
            <a:extLst>
              <a:ext uri="{FF2B5EF4-FFF2-40B4-BE49-F238E27FC236}">
                <a16:creationId xmlns:a16="http://schemas.microsoft.com/office/drawing/2014/main" id="{CC2CE4D8-0D33-4531-A8A5-A3FF10899571}"/>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B5A2F2D-9329-42AA-B07B-2450C83C3BFF}"/>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DD1B08A1-F182-4FBA-BF24-D41ADF99C6B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99E27128-E224-421E-B082-C479503E97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F710792-FE34-46BB-A83D-006E421CB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BBE18D61-8602-4872-A2B8-6D258EDD76E3}"/>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24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3">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268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 views:</a:t>
            </a: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2168525" cy="83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miracle</a:t>
              </a: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3365500"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controversy</a:t>
              </a: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443163"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decision</a:t>
              </a: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2475" y="3859078"/>
            <a:ext cx="8710047" cy="2057400"/>
          </a:xfrm>
        </p:spPr>
        <p:txBody>
          <a:bodyPr/>
          <a:lstStyle/>
          <a:p>
            <a:pPr marL="715963" indent="-715963" algn="l" eaLnBrk="1" hangingPunct="1"/>
            <a:r>
              <a:rPr lang="en-US" altLang="en-US" sz="4800" b="1" dirty="0">
                <a:solidFill>
                  <a:schemeClr val="tx1"/>
                </a:solidFill>
              </a:rPr>
              <a:t>I.	</a:t>
            </a:r>
            <a:r>
              <a:rPr lang="en-US" altLang="en-US" sz="4800" b="1" dirty="0"/>
              <a:t>Jesus makes the </a:t>
            </a:r>
            <a:r>
              <a:rPr lang="en-US" altLang="en-US" sz="4800" b="1" u="sng" dirty="0">
                <a:solidFill>
                  <a:srgbClr val="FFFF00"/>
                </a:solidFill>
              </a:rPr>
              <a:t>blind</a:t>
            </a:r>
            <a:r>
              <a:rPr lang="en-US" altLang="en-US" sz="4800" b="1" dirty="0">
                <a:solidFill>
                  <a:srgbClr val="FFFF00"/>
                </a:solidFill>
              </a:rPr>
              <a:t> </a:t>
            </a:r>
            <a:r>
              <a:rPr lang="en-US" altLang="en-US" sz="4800" b="1" u="sng" dirty="0">
                <a:solidFill>
                  <a:srgbClr val="FFFF00"/>
                </a:solidFill>
              </a:rPr>
              <a:t>see</a:t>
            </a:r>
            <a:r>
              <a:rPr lang="en-US" altLang="en-US" sz="4800" b="1" dirty="0">
                <a:solidFill>
                  <a:schemeClr val="tx1"/>
                </a:solidFill>
              </a:rPr>
              <a:t> (John 9:1-7).</a:t>
            </a:r>
          </a:p>
        </p:txBody>
      </p:sp>
    </p:spTree>
    <p:extLst>
      <p:ext uri="{BB962C8B-B14F-4D97-AF65-F5344CB8AC3E}">
        <p14:creationId xmlns:p14="http://schemas.microsoft.com/office/powerpoint/2010/main" val="28223128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3">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9144000" cy="2133600"/>
          </a:xfrm>
        </p:spPr>
        <p:txBody>
          <a:bodyPr/>
          <a:lstStyle/>
          <a:p>
            <a:pPr marL="715963" indent="-715963" algn="r" eaLnBrk="1" hangingPunct="1"/>
            <a:r>
              <a:rPr lang="en-US" altLang="en-US" b="1" dirty="0">
                <a:solidFill>
                  <a:schemeClr val="tx1"/>
                </a:solidFill>
                <a:effectLst>
                  <a:outerShdw blurRad="38100" dist="38100" dir="2700000" algn="tl">
                    <a:srgbClr val="000080"/>
                  </a:outerShdw>
                </a:effectLst>
              </a:rPr>
              <a:t>A.	</a:t>
            </a:r>
            <a:r>
              <a:rPr lang="en-US" altLang="en-US" b="1" dirty="0">
                <a:effectLst>
                  <a:outerShdw blurRad="38100" dist="38100" dir="2700000" algn="tl">
                    <a:srgbClr val="000080"/>
                  </a:outerShdw>
                </a:effectLst>
              </a:rPr>
              <a:t>Jesus’ healing of a blind man proved he gives spiritual sight too (John 9:1-7).</a:t>
            </a:r>
            <a:endParaRPr lang="en-US" altLang="en-US"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29431949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solidFill>
                  <a:schemeClr val="tx1"/>
                </a:solidFill>
                <a:effectLst>
                  <a:outerShdw blurRad="38100" dist="38100" dir="2700000" algn="tl">
                    <a:srgbClr val="000080"/>
                  </a:outerShdw>
                </a:effectLst>
              </a:rPr>
              <a:t>1.	</a:t>
            </a:r>
            <a:r>
              <a:rPr lang="en-US" altLang="en-US" sz="4000" b="1" dirty="0">
                <a:effectLst>
                  <a:outerShdw blurRad="38100" dist="38100" dir="2700000" algn="tl">
                    <a:srgbClr val="000080"/>
                  </a:outerShdw>
                </a:effectLst>
              </a:rPr>
              <a:t>This man was born blind to show that God empowered Jesus to give eternal life (9:1-5).</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0208174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Why this blindness?</a:t>
            </a: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3">
            <a:extLst>
              <a:ext uri="{28A0092B-C50C-407E-A947-70E740481C1C}">
                <a14:useLocalDpi xmlns:a14="http://schemas.microsoft.com/office/drawing/2010/main" val="0"/>
              </a:ext>
            </a:extLst>
          </a:blip>
          <a:srcRect l="49110" t="13303" r="27467" b="11111"/>
          <a:stretch>
            <a:fillRect/>
          </a:stretch>
        </p:blipFill>
        <p:spPr bwMode="auto">
          <a:xfrm>
            <a:off x="6400800" y="0"/>
            <a:ext cx="2743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228600"/>
            <a:ext cx="6400800" cy="1143000"/>
          </a:xfrm>
        </p:spPr>
        <p:txBody>
          <a:bodyPr/>
          <a:lstStyle/>
          <a:p>
            <a:pPr marL="715963" indent="-715963" eaLnBrk="1" hangingPunct="1">
              <a:defRPr/>
            </a:pPr>
            <a:r>
              <a:rPr lang="en-US" b="1" dirty="0">
                <a:solidFill>
                  <a:schemeClr val="tx1"/>
                </a:solidFill>
                <a:effectLst>
                  <a:outerShdw blurRad="38100" dist="38100" dir="2700000" algn="tl">
                    <a:srgbClr val="000000">
                      <a:alpha val="43137"/>
                    </a:srgbClr>
                  </a:outerShdw>
                </a:effectLst>
              </a:rPr>
              <a:t>Exodus 20:4-5</a:t>
            </a: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make for yourself an idol.... </a:t>
            </a:r>
            <a:r>
              <a:rPr kumimoji="0" lang="en-US" altLang="en-US" sz="3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5 </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bow down to them or worship them, for ... I lay the sins of the parents upon their children; </a:t>
            </a: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the entire family is affected</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—even children in the third and fourth generations of those who reject me.’”</a:t>
            </a:r>
            <a:endPar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324600" y="0"/>
            <a:ext cx="2819400" cy="9144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Sin</a:t>
            </a: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Suffering</a:t>
            </a: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239000" y="838200"/>
            <a:ext cx="1143000"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256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effectLst>
                  <a:outerShdw blurRad="38100" dist="38100" dir="2700000" algn="tl">
                    <a:srgbClr val="000080"/>
                  </a:outerShdw>
                </a:effectLst>
              </a:rPr>
              <a:t>2.	Jesus proved He was the way to eternal life by miraculously healing the man (John 9:6-7).</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eaLnBrk="1" hangingPunct="1"/>
            <a:r>
              <a:rPr lang="en-US" altLang="en-US" b="1">
                <a:solidFill>
                  <a:schemeClr val="tx1"/>
                </a:solidFill>
                <a:effectLst>
                  <a:outerShdw blurRad="38100" dist="38100" dir="2700000" algn="tl">
                    <a:srgbClr val="000080"/>
                  </a:outerShdw>
                </a:effectLst>
              </a:rPr>
              <a:t>Why did Christ put mud on the man’s eyes (9:6)?</a:t>
            </a: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0"/>
            <a:ext cx="2895600" cy="4648200"/>
          </a:xfrm>
        </p:spPr>
        <p:txBody>
          <a:bodyPr/>
          <a:lstStyle/>
          <a:p>
            <a:pPr eaLnBrk="1" hangingPunct="1"/>
            <a:r>
              <a:rPr lang="en-US" altLang="en-US" sz="4000" dirty="0">
                <a:solidFill>
                  <a:schemeClr val="bg1"/>
                </a:solidFill>
                <a:effectLst>
                  <a:outerShdw blurRad="38100" dist="38100" dir="2700000" algn="tl">
                    <a:schemeClr val="tx1"/>
                  </a:outerShdw>
                </a:effectLst>
              </a:rPr>
              <a:t>Jesus </a:t>
            </a:r>
            <a:r>
              <a:rPr lang="en-US" altLang="en-US" sz="4000" dirty="0">
                <a:effectLst>
                  <a:outerShdw blurRad="38100" dist="38100" dir="2700000" algn="tl">
                    <a:schemeClr val="tx1"/>
                  </a:outerShdw>
                </a:effectLst>
              </a:rPr>
              <a:t>formed </a:t>
            </a:r>
            <a:r>
              <a:rPr lang="en-US" altLang="en-US" sz="4000" dirty="0">
                <a:solidFill>
                  <a:schemeClr val="bg1"/>
                </a:solidFill>
                <a:effectLst>
                  <a:outerShdw blurRad="38100" dist="38100" dir="2700000" algn="tl">
                    <a:schemeClr val="tx1"/>
                  </a:outerShdw>
                </a:effectLst>
              </a:rPr>
              <a:t>Adam from the dust (John 1:3; Gen. 2:7).</a:t>
            </a:r>
          </a:p>
        </p:txBody>
      </p:sp>
    </p:spTree>
    <p:extLst>
      <p:ext uri="{BB962C8B-B14F-4D97-AF65-F5344CB8AC3E}">
        <p14:creationId xmlns:p14="http://schemas.microsoft.com/office/powerpoint/2010/main" val="417834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0526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1"/>
            <a:ext cx="9144000" cy="1724025"/>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Washing developed his faith</a:t>
            </a: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Journey to the Pool of Siloam</a:t>
            </a: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Pool of Siloam</a:t>
            </a: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Temple</a:t>
            </a: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B.	</a:t>
            </a:r>
            <a:r>
              <a:rPr lang="en-US" altLang="en-US" b="1">
                <a:effectLst>
                  <a:outerShdw blurRad="38100" dist="38100" dir="2700000" algn="tl">
                    <a:srgbClr val="000080"/>
                  </a:outerShdw>
                </a:effectLst>
              </a:rPr>
              <a:t>Do you believe that God sent Jesus to cure your own blindness? </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2666497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descr="signs.jpg">
            <a:extLst>
              <a:ext uri="{FF2B5EF4-FFF2-40B4-BE49-F238E27FC236}">
                <a16:creationId xmlns:a16="http://schemas.microsoft.com/office/drawing/2014/main" id="{66CE5E8C-6F5B-46C4-9824-8CCB24BF25F6}"/>
              </a:ext>
            </a:extLst>
          </p:cNvPr>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577DC319-5F14-4FB3-A4BF-2FE6190A58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F9F0ADF7-41E7-4EBB-BB9A-EC7DAC0CAC02}"/>
              </a:ext>
            </a:extLst>
          </p:cNvPr>
          <p:cNvSpPr>
            <a:spLocks noGrp="1"/>
          </p:cNvSpPr>
          <p:nvPr>
            <p:ph type="title" idx="4294967295"/>
          </p:nvPr>
        </p:nvSpPr>
        <p:spPr>
          <a:xfrm>
            <a:off x="685800" y="0"/>
            <a:ext cx="7772400" cy="838200"/>
          </a:xfrm>
        </p:spPr>
        <p:txBody>
          <a:bodyPr/>
          <a:lstStyle/>
          <a:p>
            <a:r>
              <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Signs in John’s Gospel</a:t>
            </a:r>
          </a:p>
        </p:txBody>
      </p:sp>
      <p:sp>
        <p:nvSpPr>
          <p:cNvPr id="75781" name="TextBox 5">
            <a:extLst>
              <a:ext uri="{FF2B5EF4-FFF2-40B4-BE49-F238E27FC236}">
                <a16:creationId xmlns:a16="http://schemas.microsoft.com/office/drawing/2014/main" id="{CD485D25-9544-44BC-AA17-15619CB4F689}"/>
              </a:ext>
            </a:extLst>
          </p:cNvPr>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Signs unique to John's Gospel in yellow (6 of the 9 miracles)</a:t>
            </a:r>
          </a:p>
        </p:txBody>
      </p:sp>
      <p:sp>
        <p:nvSpPr>
          <p:cNvPr id="9" name="Diamond 8">
            <a:extLst>
              <a:ext uri="{FF2B5EF4-FFF2-40B4-BE49-F238E27FC236}">
                <a16:creationId xmlns:a16="http://schemas.microsoft.com/office/drawing/2014/main" id="{74417067-B616-4824-97C4-D006CE73F5F9}"/>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WATER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TO WINE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2:1-11</a:t>
            </a:r>
          </a:p>
        </p:txBody>
      </p:sp>
      <p:sp>
        <p:nvSpPr>
          <p:cNvPr id="10" name="Diamond 9">
            <a:extLst>
              <a:ext uri="{FF2B5EF4-FFF2-40B4-BE49-F238E27FC236}">
                <a16:creationId xmlns:a16="http://schemas.microsoft.com/office/drawing/2014/main" id="{28F44DD9-33B4-4C5D-8B86-4729B6538A12}"/>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OFFICIAL’S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SON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4:46-54</a:t>
            </a:r>
          </a:p>
        </p:txBody>
      </p:sp>
      <p:sp>
        <p:nvSpPr>
          <p:cNvPr id="11" name="Diamond 10">
            <a:extLst>
              <a:ext uri="{FF2B5EF4-FFF2-40B4-BE49-F238E27FC236}">
                <a16:creationId xmlns:a16="http://schemas.microsoft.com/office/drawing/2014/main" id="{0A189ECE-DABF-4AF7-BE30-8F8F91B07E26}"/>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PARALYTIC</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5:1-18</a:t>
            </a:r>
          </a:p>
        </p:txBody>
      </p:sp>
      <p:sp>
        <p:nvSpPr>
          <p:cNvPr id="12" name="Diamond 11">
            <a:extLst>
              <a:ext uri="{FF2B5EF4-FFF2-40B4-BE49-F238E27FC236}">
                <a16:creationId xmlns:a16="http://schemas.microsoft.com/office/drawing/2014/main" id="{B1906618-448C-4A7C-83C0-222024F19C89}"/>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FEEDING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5000</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6:1-15</a:t>
            </a:r>
          </a:p>
        </p:txBody>
      </p:sp>
      <p:sp>
        <p:nvSpPr>
          <p:cNvPr id="13" name="Diamond 12">
            <a:extLst>
              <a:ext uri="{FF2B5EF4-FFF2-40B4-BE49-F238E27FC236}">
                <a16:creationId xmlns:a16="http://schemas.microsoft.com/office/drawing/2014/main" id="{C0DAE5AE-46F1-42C4-A6A4-76CC18536053}"/>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WALKING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ON WATER</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6:16-24</a:t>
            </a:r>
          </a:p>
        </p:txBody>
      </p:sp>
      <p:sp>
        <p:nvSpPr>
          <p:cNvPr id="14" name="Diamond 13">
            <a:extLst>
              <a:ext uri="{FF2B5EF4-FFF2-40B4-BE49-F238E27FC236}">
                <a16:creationId xmlns:a16="http://schemas.microsoft.com/office/drawing/2014/main" id="{400B71DF-A92C-4C3F-8A86-A948B363FEE3}"/>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BLIND MAN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9:1-7</a:t>
            </a:r>
          </a:p>
        </p:txBody>
      </p:sp>
      <p:sp>
        <p:nvSpPr>
          <p:cNvPr id="16" name="Diamond 15">
            <a:extLst>
              <a:ext uri="{FF2B5EF4-FFF2-40B4-BE49-F238E27FC236}">
                <a16:creationId xmlns:a16="http://schemas.microsoft.com/office/drawing/2014/main" id="{5D6C58F3-9E67-4EF7-BBE1-F635BD7D31F3}"/>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RAISING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LAZARUS</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11:1-45</a:t>
            </a:r>
          </a:p>
        </p:txBody>
      </p:sp>
      <p:sp>
        <p:nvSpPr>
          <p:cNvPr id="17" name="Diamond 16">
            <a:extLst>
              <a:ext uri="{FF2B5EF4-FFF2-40B4-BE49-F238E27FC236}">
                <a16:creationId xmlns:a16="http://schemas.microsoft.com/office/drawing/2014/main" id="{CC87BCF8-C960-4B6A-92BA-BBFBFF04057A}"/>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CHRIST’S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RESURRECTION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20:1-31</a:t>
            </a:r>
          </a:p>
        </p:txBody>
      </p:sp>
      <p:sp>
        <p:nvSpPr>
          <p:cNvPr id="18" name="Diamond 17">
            <a:extLst>
              <a:ext uri="{FF2B5EF4-FFF2-40B4-BE49-F238E27FC236}">
                <a16:creationId xmlns:a16="http://schemas.microsoft.com/office/drawing/2014/main" id="{65F47820-7B49-4D11-BB9A-0F230AA1978A}"/>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FISH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CATCH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21:1-3</a:t>
            </a:r>
          </a:p>
        </p:txBody>
      </p:sp>
    </p:spTree>
    <p:extLst>
      <p:ext uri="{BB962C8B-B14F-4D97-AF65-F5344CB8AC3E}">
        <p14:creationId xmlns:p14="http://schemas.microsoft.com/office/powerpoint/2010/main" val="4089457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2475" y="3859078"/>
            <a:ext cx="8710047" cy="2057400"/>
          </a:xfrm>
        </p:spPr>
        <p:txBody>
          <a:bodyPr/>
          <a:lstStyle/>
          <a:p>
            <a:pPr marL="715963" indent="-715963" algn="l" eaLnBrk="1" hangingPunct="1"/>
            <a:r>
              <a:rPr lang="en-US" altLang="en-US" sz="4800" b="1" dirty="0">
                <a:solidFill>
                  <a:schemeClr val="tx1"/>
                </a:solidFill>
              </a:rPr>
              <a:t>I.	</a:t>
            </a:r>
            <a:r>
              <a:rPr lang="en-US" altLang="en-US" sz="4800" b="1" dirty="0"/>
              <a:t>Jesus makes the </a:t>
            </a:r>
            <a:r>
              <a:rPr lang="en-US" altLang="en-US" sz="4800" b="1" u="sng" dirty="0">
                <a:solidFill>
                  <a:srgbClr val="FFFF00"/>
                </a:solidFill>
              </a:rPr>
              <a:t>blind</a:t>
            </a:r>
            <a:r>
              <a:rPr lang="en-US" altLang="en-US" sz="4800" b="1" dirty="0">
                <a:solidFill>
                  <a:srgbClr val="FFFF00"/>
                </a:solidFill>
              </a:rPr>
              <a:t> </a:t>
            </a:r>
            <a:r>
              <a:rPr lang="en-US" altLang="en-US" sz="4800" b="1" u="sng" dirty="0">
                <a:solidFill>
                  <a:srgbClr val="FFFF00"/>
                </a:solidFill>
              </a:rPr>
              <a:t>see</a:t>
            </a:r>
            <a:r>
              <a:rPr lang="en-US" altLang="en-US" sz="4800" b="1" dirty="0">
                <a:solidFill>
                  <a:schemeClr val="tx1"/>
                </a:solidFill>
              </a:rPr>
              <a:t> (John 9:1-7).</a:t>
            </a:r>
          </a:p>
        </p:txBody>
      </p:sp>
    </p:spTree>
    <p:extLst>
      <p:ext uri="{BB962C8B-B14F-4D97-AF65-F5344CB8AC3E}">
        <p14:creationId xmlns:p14="http://schemas.microsoft.com/office/powerpoint/2010/main" val="1166847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eaLnBrk="1" hangingPunct="1"/>
            <a:r>
              <a:rPr lang="en-US" altLang="en-US" b="1" dirty="0">
                <a:solidFill>
                  <a:schemeClr val="tx1"/>
                </a:solidFill>
                <a:effectLst/>
              </a:rPr>
              <a:t>II. </a:t>
            </a:r>
            <a:r>
              <a:rPr lang="en-US" altLang="en-US" b="1" dirty="0">
                <a:effectLst/>
              </a:rPr>
              <a:t>Jesus </a:t>
            </a:r>
            <a:r>
              <a:rPr lang="en-US" altLang="en-US" b="1" u="sng" dirty="0">
                <a:solidFill>
                  <a:srgbClr val="FFFF00"/>
                </a:solidFill>
                <a:effectLst/>
              </a:rPr>
              <a:t>changes</a:t>
            </a:r>
            <a:r>
              <a:rPr lang="en-US" altLang="en-US" b="1" dirty="0">
                <a:solidFill>
                  <a:srgbClr val="FFFF00"/>
                </a:solidFill>
                <a:effectLst/>
              </a:rPr>
              <a:t> </a:t>
            </a:r>
            <a:r>
              <a:rPr lang="en-US" altLang="en-US" b="1" dirty="0">
                <a:effectLst/>
              </a:rPr>
              <a:t>people’s </a:t>
            </a:r>
            <a:r>
              <a:rPr lang="en-US" altLang="en-US" b="1" u="sng" dirty="0">
                <a:solidFill>
                  <a:srgbClr val="FFFF00"/>
                </a:solidFill>
                <a:effectLst/>
              </a:rPr>
              <a:t>lives </a:t>
            </a:r>
            <a:r>
              <a:rPr lang="en-US" altLang="en-US" b="1" dirty="0">
                <a:effectLst/>
              </a:rPr>
              <a:t>(John 9:8-34).</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0" y="0"/>
            <a:ext cx="4572000" cy="2514600"/>
          </a:xfrm>
        </p:spPr>
        <p:txBody>
          <a:bodyPr/>
          <a:lstStyle/>
          <a:p>
            <a:pPr marL="715963" indent="-715963" algn="l" eaLnBrk="1" hangingPunct="1"/>
            <a:r>
              <a:rPr lang="en-US" altLang="en-US" sz="3200" b="1">
                <a:solidFill>
                  <a:schemeClr val="tx1"/>
                </a:solidFill>
                <a:effectLst>
                  <a:outerShdw blurRad="38100" dist="38100" dir="2700000" algn="tl">
                    <a:srgbClr val="000080"/>
                  </a:outerShdw>
                </a:effectLst>
              </a:rPr>
              <a:t>A.	</a:t>
            </a:r>
            <a:r>
              <a:rPr lang="en-US" altLang="en-US" sz="3200" b="1">
                <a:effectLst>
                  <a:outerShdw blurRad="38100" dist="38100" dir="2700000" algn="tl">
                    <a:srgbClr val="000080"/>
                  </a:outerShdw>
                </a:effectLst>
              </a:rPr>
              <a:t>The blind man increasingly gained spiritual insight...</a:t>
            </a:r>
            <a:endParaRPr lang="en-US" altLang="en-US" sz="3200" b="1">
              <a:solidFill>
                <a:schemeClr val="tx1"/>
              </a:solidFill>
              <a:effectLst>
                <a:outerShdw blurRad="38100" dist="38100" dir="2700000" algn="tl">
                  <a:srgbClr val="000080"/>
                </a:outerShdw>
              </a:effectLst>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2">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4572000" y="76200"/>
            <a:ext cx="4572000" cy="6907213"/>
            <a:chOff x="4572000" y="0"/>
            <a:chExt cx="4572000" cy="6906419"/>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572000" y="0"/>
              <a:ext cx="4572000"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while the Pharisees increasingly rejected his testimony and became more spiritually blind (8-34).</a:t>
              </a: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3">
              <a:extLst>
                <a:ext uri="{28A0092B-C50C-407E-A947-70E740481C1C}">
                  <a14:useLocalDpi xmlns:a14="http://schemas.microsoft.com/office/drawing/2010/main" val="0"/>
                </a:ext>
              </a:extLst>
            </a:blip>
            <a:srcRect l="11818" t="5981" r="33636"/>
            <a:stretch>
              <a:fillRect/>
            </a:stretch>
          </p:blipFill>
          <p:spPr bwMode="auto">
            <a:xfrm>
              <a:off x="4572000" y="2514600"/>
              <a:ext cx="4572000" cy="43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Trusting rules over God’s work (8-16)</a:t>
            </a: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“This man Jesus is not from God, for he is working on the Sabbath” (16a). </a:t>
            </a: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Persecuting God’s witnesses (17-23)</a:t>
            </a:r>
          </a:p>
        </p:txBody>
      </p:sp>
    </p:spTree>
    <p:extLst>
      <p:ext uri="{BB962C8B-B14F-4D97-AF65-F5344CB8AC3E}">
        <p14:creationId xmlns:p14="http://schemas.microsoft.com/office/powerpoint/2010/main" val="9185643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Rejecting Christ despite evidence (24-34)</a:t>
            </a:r>
          </a:p>
        </p:txBody>
      </p:sp>
    </p:spTree>
    <p:extLst>
      <p:ext uri="{BB962C8B-B14F-4D97-AF65-F5344CB8AC3E}">
        <p14:creationId xmlns:p14="http://schemas.microsoft.com/office/powerpoint/2010/main" val="419497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a:effectLst/>
        </p:spPr>
        <p:txBody>
          <a:bodyPr/>
          <a:lstStyle/>
          <a:p>
            <a:pPr eaLnBrk="1" hangingPunct="1"/>
            <a:r>
              <a:rPr lang="en-US" altLang="en-US" dirty="0">
                <a:effectLst/>
                <a:ea typeface="ＭＳ Ｐゴシック" panose="020B0600070205080204" pitchFamily="34" charset="-128"/>
              </a:rPr>
              <a:t>“Four Christmases” Pastor Phil</a:t>
            </a:r>
          </a:p>
        </p:txBody>
      </p:sp>
    </p:spTree>
    <p:extLst>
      <p:ext uri="{BB962C8B-B14F-4D97-AF65-F5344CB8AC3E}">
        <p14:creationId xmlns:p14="http://schemas.microsoft.com/office/powerpoint/2010/main" val="72493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r>
              <a:rPr lang="en-US" altLang="en-US" sz="3200" b="1" dirty="0">
                <a:effectLst>
                  <a:outerShdw blurRad="38100" dist="38100" dir="2700000" algn="tl">
                    <a:srgbClr val="000080"/>
                  </a:outerShdw>
                </a:effectLst>
              </a:rPr>
              <a:t>"Ever since the world began, no one has been able to open the eyes of someone born blind. </a:t>
            </a:r>
            <a:r>
              <a:rPr lang="en-US" altLang="en-US" sz="3200" b="1" baseline="30000" dirty="0">
                <a:effectLst>
                  <a:outerShdw blurRad="38100" dist="38100" dir="2700000" algn="tl">
                    <a:srgbClr val="000080"/>
                  </a:outerShdw>
                </a:effectLst>
              </a:rPr>
              <a:t>33 </a:t>
            </a:r>
            <a:r>
              <a:rPr lang="en-US" altLang="en-US" sz="3200" b="1" dirty="0">
                <a:effectLst>
                  <a:outerShdw blurRad="38100" dist="38100" dir="2700000" algn="tl">
                    <a:srgbClr val="000080"/>
                  </a:outerShdw>
                </a:effectLst>
              </a:rPr>
              <a:t>If this man were not from God, he couldn’t have done it" (32-33).</a:t>
            </a: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2192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marL="457200" indent="-457200" algn="l">
              <a:buFont typeface="Arial" panose="020B0604020202020204" pitchFamily="34" charset="0"/>
              <a:buChar char="•"/>
            </a:pPr>
            <a:r>
              <a:rPr lang="en-US" altLang="en-US" dirty="0"/>
              <a:t>No OT sight restored</a:t>
            </a:r>
          </a:p>
          <a:p>
            <a:pPr marL="457200" indent="-457200" algn="l">
              <a:buFont typeface="Arial" panose="020B0604020202020204" pitchFamily="34" charset="0"/>
              <a:buChar char="•"/>
            </a:pPr>
            <a:r>
              <a:rPr lang="en-US" altLang="en-US" dirty="0"/>
              <a:t>No disciples healed blindness</a:t>
            </a: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457200" indent="-457200" eaLnBrk="0" fontAlgn="base" hangingPunct="0">
              <a:spcBef>
                <a:spcPct val="0"/>
              </a:spcBef>
              <a:spcAft>
                <a:spcPct val="0"/>
              </a:spcAft>
              <a:buFont typeface="Arial" panose="020B0604020202020204" pitchFamily="34" charset="0"/>
              <a:buChar char="•"/>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r>
              <a:rPr lang="en-US" altLang="en-US" dirty="0"/>
              <a:t>Healing blindness was Christ’s most common miracle!</a:t>
            </a:r>
          </a:p>
          <a:p>
            <a:r>
              <a:rPr lang="en-US" altLang="en-US" dirty="0"/>
              <a:t>Evidence of being Messiah</a:t>
            </a: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rgbClr val="000005"/>
                </a:solidFill>
                <a:effectLst/>
              </a:rPr>
              <a:t>B.	Does seeing evidence for Jesus help you gain or lose spiritual insight?</a:t>
            </a:r>
          </a:p>
        </p:txBody>
      </p:sp>
    </p:spTree>
    <p:extLst>
      <p:ext uri="{BB962C8B-B14F-4D97-AF65-F5344CB8AC3E}">
        <p14:creationId xmlns:p14="http://schemas.microsoft.com/office/powerpoint/2010/main" val="7352771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ility.jpg">
            <a:extLst>
              <a:ext uri="{FF2B5EF4-FFF2-40B4-BE49-F238E27FC236}">
                <a16:creationId xmlns:a16="http://schemas.microsoft.com/office/drawing/2014/main" id="{D80AE6DE-A6D2-44F2-F04F-A9D940C64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270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68013"/>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HUMILITY</a:t>
            </a:r>
          </a:p>
        </p:txBody>
      </p:sp>
      <p:sp>
        <p:nvSpPr>
          <p:cNvPr id="6" name="Rectangle 2"/>
          <p:cNvSpPr txBox="1">
            <a:spLocks noChangeArrowheads="1"/>
          </p:cNvSpPr>
          <p:nvPr/>
        </p:nvSpPr>
        <p:spPr bwMode="auto">
          <a:xfrm>
            <a:off x="0" y="5375565"/>
            <a:ext cx="9144000" cy="146338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I'm not so arrogant to think I've arrived at the truth about anything, but I'm pretty sure everything </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say is not only dead wrong, but really, really stupid, too.</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0"/>
            <a:ext cx="9144000" cy="533400"/>
          </a:xfrm>
        </p:spPr>
        <p:txBody>
          <a:bodyPr/>
          <a:lstStyle/>
          <a:p>
            <a:r>
              <a:rPr lang="en-US" altLang="en-US" sz="3200">
                <a:solidFill>
                  <a:srgbClr val="FFFF00"/>
                </a:solidFill>
                <a:latin typeface="Arial" panose="020B0604020202020204" pitchFamily="34" charset="0"/>
                <a:ea typeface="ＭＳ Ｐゴシック" panose="020B0600070205080204" pitchFamily="34" charset="-128"/>
                <a:cs typeface="Arial" panose="020B0604020202020204" pitchFamily="34" charset="0"/>
              </a:rPr>
              <a:t>Did life originate as an accident?</a:t>
            </a: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can’t accept that philosophy because I do not want to believe in God.  Therefore, I choose to believe that which I know is scientifically impossible, spontaneous generation leading to evolution.”</a:t>
            </a: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Dr. George Wald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Professor Emeritus of Biology, Harvard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Nobel Prize winner in Biology, 1971</a:t>
            </a: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2475" y="3859078"/>
            <a:ext cx="8710047" cy="2057400"/>
          </a:xfrm>
        </p:spPr>
        <p:txBody>
          <a:bodyPr/>
          <a:lstStyle/>
          <a:p>
            <a:pPr marL="715963" indent="-715963" algn="l" eaLnBrk="1" hangingPunct="1"/>
            <a:r>
              <a:rPr lang="en-US" altLang="en-US" sz="4800" b="1" dirty="0">
                <a:solidFill>
                  <a:schemeClr val="tx1"/>
                </a:solidFill>
              </a:rPr>
              <a:t>I.	</a:t>
            </a:r>
            <a:r>
              <a:rPr lang="en-US" altLang="en-US" sz="4800" b="1" dirty="0"/>
              <a:t>Jesus makes the </a:t>
            </a:r>
            <a:r>
              <a:rPr lang="en-US" altLang="en-US" sz="4800" b="1" u="sng" dirty="0">
                <a:solidFill>
                  <a:srgbClr val="FFFF00"/>
                </a:solidFill>
              </a:rPr>
              <a:t>blind</a:t>
            </a:r>
            <a:r>
              <a:rPr lang="en-US" altLang="en-US" sz="4800" b="1" dirty="0">
                <a:solidFill>
                  <a:srgbClr val="FFFF00"/>
                </a:solidFill>
              </a:rPr>
              <a:t> </a:t>
            </a:r>
            <a:r>
              <a:rPr lang="en-US" altLang="en-US" sz="4800" b="1" u="sng" dirty="0">
                <a:solidFill>
                  <a:srgbClr val="FFFF00"/>
                </a:solidFill>
              </a:rPr>
              <a:t>see</a:t>
            </a:r>
            <a:r>
              <a:rPr lang="en-US" altLang="en-US" sz="4800" b="1" dirty="0">
                <a:solidFill>
                  <a:schemeClr val="tx1"/>
                </a:solidFill>
              </a:rPr>
              <a:t> (John 9:1-7).</a:t>
            </a:r>
          </a:p>
        </p:txBody>
      </p:sp>
    </p:spTree>
    <p:extLst>
      <p:ext uri="{BB962C8B-B14F-4D97-AF65-F5344CB8AC3E}">
        <p14:creationId xmlns:p14="http://schemas.microsoft.com/office/powerpoint/2010/main" val="26202904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eaLnBrk="1" hangingPunct="1"/>
            <a:r>
              <a:rPr lang="en-US" altLang="en-US" b="1" dirty="0">
                <a:solidFill>
                  <a:schemeClr val="tx1"/>
                </a:solidFill>
                <a:effectLst/>
              </a:rPr>
              <a:t>II. </a:t>
            </a:r>
            <a:r>
              <a:rPr lang="en-US" altLang="en-US" b="1" dirty="0">
                <a:effectLst/>
              </a:rPr>
              <a:t>Jesus </a:t>
            </a:r>
            <a:r>
              <a:rPr lang="en-US" altLang="en-US" b="1" u="sng" dirty="0">
                <a:solidFill>
                  <a:srgbClr val="FFFF00"/>
                </a:solidFill>
                <a:effectLst/>
              </a:rPr>
              <a:t>changes</a:t>
            </a:r>
            <a:r>
              <a:rPr lang="en-US" altLang="en-US" b="1" dirty="0">
                <a:solidFill>
                  <a:srgbClr val="FFFF00"/>
                </a:solidFill>
                <a:effectLst/>
              </a:rPr>
              <a:t> </a:t>
            </a:r>
            <a:r>
              <a:rPr lang="en-US" altLang="en-US" b="1" dirty="0">
                <a:effectLst/>
              </a:rPr>
              <a:t>people’s </a:t>
            </a:r>
            <a:r>
              <a:rPr lang="en-US" altLang="en-US" b="1" u="sng" dirty="0">
                <a:solidFill>
                  <a:srgbClr val="FFFF00"/>
                </a:solidFill>
                <a:effectLst/>
              </a:rPr>
              <a:t>lives </a:t>
            </a:r>
            <a:r>
              <a:rPr lang="en-US" altLang="en-US" b="1" dirty="0">
                <a:effectLst/>
              </a:rPr>
              <a:t>(John 9:8-34).</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8335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0"/>
            <a:ext cx="7532176" cy="1828800"/>
          </a:xfrm>
        </p:spPr>
        <p:txBody>
          <a:bodyPr/>
          <a:lstStyle/>
          <a:p>
            <a:pPr marL="715963" indent="-715963" algn="l" eaLnBrk="1" hangingPunct="1">
              <a:defRPr/>
            </a:pPr>
            <a:r>
              <a:rPr lang="en-US" b="1" dirty="0">
                <a:solidFill>
                  <a:schemeClr val="tx1"/>
                </a:solidFill>
                <a:effectLst>
                  <a:outerShdw blurRad="38100" dist="38100" dir="2700000" algn="tl">
                    <a:srgbClr val="000000">
                      <a:alpha val="43137"/>
                    </a:srgbClr>
                  </a:outerShdw>
                </a:effectLst>
              </a:rPr>
              <a:t>III. Jesus deserves </a:t>
            </a:r>
            <a:r>
              <a:rPr lang="en-US" b="1" dirty="0">
                <a:solidFill>
                  <a:srgbClr val="FFFF00"/>
                </a:solidFill>
                <a:effectLst>
                  <a:outerShdw blurRad="38100" dist="38100" dir="2700000" algn="tl">
                    <a:srgbClr val="000000">
                      <a:alpha val="43137"/>
                    </a:srgbClr>
                  </a:outerShdw>
                </a:effectLst>
              </a:rPr>
              <a:t>worship </a:t>
            </a:r>
            <a:r>
              <a:rPr lang="en-US" b="1" dirty="0">
                <a:solidFill>
                  <a:schemeClr val="tx1"/>
                </a:solidFill>
                <a:effectLst>
                  <a:outerShdw blurRad="38100" dist="38100" dir="2700000" algn="tl">
                    <a:srgbClr val="000000">
                      <a:alpha val="43137"/>
                    </a:srgbClr>
                  </a:outerShdw>
                </a:effectLst>
              </a:rPr>
              <a:t>as </a:t>
            </a:r>
            <a:r>
              <a:rPr lang="en-US" b="1" dirty="0">
                <a:solidFill>
                  <a:srgbClr val="FFFF00"/>
                </a:solidFill>
                <a:effectLst>
                  <a:outerShdw blurRad="38100" dist="38100" dir="2700000" algn="tl">
                    <a:srgbClr val="000000">
                      <a:alpha val="43137"/>
                    </a:srgbClr>
                  </a:outerShdw>
                </a:effectLst>
              </a:rPr>
              <a:t>God </a:t>
            </a:r>
            <a:r>
              <a:rPr lang="en-US" b="1" dirty="0">
                <a:solidFill>
                  <a:schemeClr val="tx1"/>
                </a:solidFill>
                <a:effectLst>
                  <a:outerShdw blurRad="38100" dist="38100" dir="2700000" algn="tl">
                    <a:srgbClr val="000000">
                      <a:alpha val="43137"/>
                    </a:srgbClr>
                  </a:outerShdw>
                </a:effectLst>
              </a:rPr>
              <a:t>(John 9:35-41).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0182" y="152401"/>
            <a:ext cx="1521417" cy="152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133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Opposite Responses</a:t>
            </a: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former blind man confesses Jesus as God (35-38).</a:t>
            </a: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Jesus condemns the Pharisees for rejecting him as God (39-41).</a:t>
            </a: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39 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Then Jesus told him, “I entered this world to render judgment—to give sight to the blind and to show those who think they see (Greek: “those who see”) that they are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40 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Some Pharisees who were standing nearby heard him and asked, “Are you saying we’re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41 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“If you were blind, you wouldn’t be guilty,” Jesus replied. “But you remain guilty because you claim you can see” </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B3AACCCB-5253-478D-9804-20FA34B0651A}"/>
              </a:ext>
            </a:extLst>
          </p:cNvPr>
          <p:cNvSpPr>
            <a:spLocks noGrp="1"/>
          </p:cNvSpPr>
          <p:nvPr>
            <p:ph type="title"/>
          </p:nvPr>
        </p:nvSpPr>
        <p:spPr>
          <a:xfrm>
            <a:off x="457200" y="5715000"/>
            <a:ext cx="8229600" cy="1143000"/>
          </a:xfrm>
        </p:spPr>
        <p:txBody>
          <a:bodyPr/>
          <a:lstStyle/>
          <a:p>
            <a:r>
              <a:rPr lang="en-US" altLang="en-US" b="1">
                <a:effectLst>
                  <a:outerShdw blurRad="38100" dist="38100" dir="2700000" algn="tl">
                    <a:srgbClr val="000080"/>
                  </a:outerShdw>
                </a:effectLst>
              </a:rPr>
              <a:t>John 9:39-41 </a:t>
            </a:r>
            <a:r>
              <a:rPr lang="en-US" altLang="en-US" sz="3600" b="1">
                <a:effectLst>
                  <a:outerShdw blurRad="38100" dist="38100" dir="2700000" algn="tl">
                    <a:srgbClr val="000080"/>
                  </a:outerShdw>
                </a:effectLst>
              </a:rPr>
              <a:t>NLT</a:t>
            </a:r>
            <a:endParaRPr lang="en-US" altLang="en-US">
              <a:effectLst>
                <a:outerShdw blurRad="38100" dist="38100" dir="2700000" algn="tl">
                  <a:srgbClr val="000080"/>
                </a:outerShdw>
              </a:effectLst>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How should we respond when we see that Jesus is truly God Himself?</a:t>
            </a: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a:t>
            </a: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a:blip r:embed="rId2">
            <a:extLst>
              <a:ext uri="{28A0092B-C50C-407E-A947-70E740481C1C}">
                <a14:useLocalDpi xmlns:a14="http://schemas.microsoft.com/office/drawing/2010/main" val="0"/>
              </a:ext>
            </a:extLst>
          </a:blip>
          <a:srcRect r="26830"/>
          <a:stretch>
            <a:fillRect/>
          </a:stretch>
        </p:blipFill>
        <p:spPr bwMode="auto">
          <a:xfrm>
            <a:off x="0" y="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4572000" y="0"/>
            <a:ext cx="4572000" cy="1371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blind man sees!</a:t>
            </a: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960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called Jesus” (7)</a:t>
            </a: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848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prophet</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6736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man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from God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(33)</a:t>
            </a: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962400"/>
            <a:ext cx="8915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God</a:t>
            </a: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“worshipped Jesus” (38)</a:t>
            </a: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4572000" y="0"/>
            <a:ext cx="4572000" cy="1447800"/>
          </a:xfrm>
          <a:effectLst>
            <a:outerShdw blurRad="50800" dist="50800" dir="5400000" algn="ctr" rotWithShape="0">
              <a:srgbClr val="000000"/>
            </a:outerShdw>
          </a:effectLst>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con 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(15, 18)</a:t>
            </a: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Sabbath breaker</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(16)</a:t>
            </a: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0" y="4465638"/>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Parents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will discredit him (19)</a:t>
            </a: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0" y="5241925"/>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Excommunication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threat (22)</a:t>
            </a: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0" y="6019800"/>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in God’s name (24a)</a:t>
            </a: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4572000" y="0"/>
            <a:ext cx="4572000" cy="1447800"/>
          </a:xfrm>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sinner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(24b)</a:t>
            </a: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(26)</a:t>
            </a: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the blind man (28)</a:t>
            </a: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Lied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about Jesus’ origin (29)</a:t>
            </a: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blind man (34)</a:t>
            </a: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Main Idea of John 9</a:t>
            </a: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152400"/>
            <a:ext cx="9144000" cy="2133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How can you avoid spiritual blindness?  Respond in faith to what you </a:t>
            </a:r>
            <a:r>
              <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Arial"/>
              </a:rPr>
              <a:t>know now </a:t>
            </a: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about Jesus! </a:t>
            </a:r>
          </a:p>
        </p:txBody>
      </p:sp>
    </p:spTree>
    <p:extLst>
      <p:ext uri="{BB962C8B-B14F-4D97-AF65-F5344CB8AC3E}">
        <p14:creationId xmlns:p14="http://schemas.microsoft.com/office/powerpoint/2010/main" val="2679571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Are you color blind?</a:t>
            </a: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716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  Jesus makes the blind see.</a:t>
            </a: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66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II.  Jesus changes people’s lives.</a:t>
            </a: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III.  Jesus deserves worship as God.</a:t>
            </a: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638800"/>
            <a:ext cx="45720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Helen Keller (1880-1968)</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Whoever wants healing from spiritual blindness must believe that Jesus is God.</a:t>
            </a: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Tahoma" charset="-52"/>
              <a:cs typeface="Arial"/>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Reveal the Truth</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0" i="1"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9:1-7</a:t>
            </a: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en-US">
                <a:solidFill>
                  <a:srgbClr val="FFFF00"/>
                </a:solidFill>
              </a:rPr>
              <a:t>Purpose #1 </a:t>
            </a:r>
            <a:br>
              <a:rPr lang="en-US">
                <a:solidFill>
                  <a:srgbClr val="FFFF00"/>
                </a:solidFill>
              </a:rPr>
            </a:br>
            <a:r>
              <a:rPr lang="en-US">
                <a:solidFill>
                  <a:srgbClr val="FFFF00"/>
                </a:solidFill>
              </a:rPr>
              <a:t>Jesus Healed the Blind Man</a:t>
            </a: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9:1 Man born blind</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We are blind spiritually at birth thus need rebirth which only God can provide</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9:2-4a “Rabbi, who sinned.…? God might be displayed in Him.”</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Christ’s ability to cure our spiritual blindness shows him to be God </a:t>
            </a:r>
            <a:endParaRPr lang="en-US" altLang="en-US" sz="2400" b="1">
              <a:solidFill>
                <a:srgbClr val="FFFF66"/>
              </a:solidFill>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 </a:t>
            </a: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9:4b-5 Day and Night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He was sent by God to work but his work ceased during His crucifixion-resurrection</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box(in)">
                                      <p:cBhvr>
                                        <p:cTn id="10" dur="500"/>
                                        <p:tgtEl>
                                          <p:spTgt spid="2150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Effect transition="in" filter="box(in)">
                                      <p:cBhvr>
                                        <p:cTn id="15" dur="500"/>
                                        <p:tgtEl>
                                          <p:spTgt spid="21507">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21507">
                                            <p:txEl>
                                              <p:pRg st="4" end="4"/>
                                            </p:txEl>
                                          </p:spTgt>
                                        </p:tgtEl>
                                        <p:attrNameLst>
                                          <p:attrName>style.visibility</p:attrName>
                                        </p:attrNameLst>
                                      </p:cBhvr>
                                      <p:to>
                                        <p:strVal val="visible"/>
                                      </p:to>
                                    </p:set>
                                    <p:animEffect transition="in" filter="box(in)">
                                      <p:cBhvr>
                                        <p:cTn id="18" dur="500"/>
                                        <p:tgtEl>
                                          <p:spTgt spid="21507">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21507">
                                            <p:txEl>
                                              <p:pRg st="6" end="6"/>
                                            </p:txEl>
                                          </p:spTgt>
                                        </p:tgtEl>
                                        <p:attrNameLst>
                                          <p:attrName>style.visibility</p:attrName>
                                        </p:attrNameLst>
                                      </p:cBhvr>
                                      <p:to>
                                        <p:strVal val="visible"/>
                                      </p:to>
                                    </p:set>
                                    <p:animEffect transition="in" filter="box(in)">
                                      <p:cBhvr>
                                        <p:cTn id="23" dur="500"/>
                                        <p:tgtEl>
                                          <p:spTgt spid="21507">
                                            <p:txEl>
                                              <p:pRg st="6" end="6"/>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1507">
                                            <p:txEl>
                                              <p:pRg st="7" end="7"/>
                                            </p:txEl>
                                          </p:spTgt>
                                        </p:tgtEl>
                                        <p:attrNameLst>
                                          <p:attrName>style.visibility</p:attrName>
                                        </p:attrNameLst>
                                      </p:cBhvr>
                                      <p:to>
                                        <p:strVal val="visible"/>
                                      </p:to>
                                    </p:set>
                                    <p:animEffect transition="in" filter="box(in)">
                                      <p:cBhvr>
                                        <p:cTn id="26"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447800"/>
            <a:ext cx="8229600" cy="4530725"/>
          </a:xfrm>
        </p:spPr>
        <p:txBody>
          <a:bodyPr/>
          <a:lstStyle/>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9:6 Mud and saliva</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Irenaeus believed the action was to show Christ is the Creator (cf. Gen. 2:7)</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9:7 Siloam means “Sent”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Jesus was “Sent” by God</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Water symbolized the Holy Spirit so that the blind man was born of water and the Spirit (cf. 3:5)</a:t>
            </a:r>
            <a:endParaRPr lang="en-US" altLang="en-US" sz="2400">
              <a:effectLst/>
              <a:latin typeface="Tahoma" panose="020B060403050404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en-US" altLang="en-US" sz="3600" b="1" i="1">
                <a:solidFill>
                  <a:schemeClr val="tx1"/>
                </a:solidFill>
                <a:latin typeface="Tahoma" panose="020B0604030504040204" pitchFamily="34" charset="0"/>
              </a:rPr>
              <a:t>What is the Truth of Verses 1-7?</a:t>
            </a:r>
            <a:endParaRPr lang="en-US" altLang="en-US" sz="3600">
              <a:solidFill>
                <a:srgbClr val="FFFF66"/>
              </a:solidFill>
              <a:effectLst/>
              <a:latin typeface="Tahoma" panose="020B060403050404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en-US" altLang="en-US" sz="4000" b="1">
                <a:solidFill>
                  <a:srgbClr val="FFFF66"/>
                </a:solidFill>
                <a:effectLst/>
                <a:latin typeface="Tahoma" panose="020B0604030504040204" pitchFamily="34" charset="0"/>
              </a:rPr>
              <a:t>Jesus is the Son of God because He was sent by God to give Spiritual Truth to the blind</a:t>
            </a:r>
            <a:endParaRPr lang="en-US" altLang="en-US" sz="4400">
              <a:effectLst>
                <a:outerShdw blurRad="38100" dist="38100" dir="2700000" algn="tl">
                  <a:srgbClr val="000080"/>
                </a:outerShdw>
              </a:effectLst>
            </a:endParaRPr>
          </a:p>
          <a:p>
            <a:pPr eaLnBrk="1" hangingPunct="1">
              <a:buFont typeface="Wingdings" panose="05000000000000000000" pitchFamily="2" charset="2"/>
              <a:buNone/>
            </a:pPr>
            <a:endParaRPr lang="en-US" altLang="en-US" sz="2800">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“There was the true Light which coming into the world, enlightens every man” (1:9)</a:t>
            </a:r>
          </a:p>
          <a:p>
            <a:pPr eaLnBrk="1" hangingPunct="1">
              <a:buFont typeface="Wingdings" panose="05000000000000000000" pitchFamily="2" charset="2"/>
              <a:buNone/>
            </a:pPr>
            <a:endParaRPr lang="en-US" altLang="en-US" sz="2800" b="1">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“Truly, truly, I say to you, unless one is born again he cannot see the kingdom of God” (3:3)</a:t>
            </a:r>
            <a:endParaRPr lang="en-US" altLang="en-US" sz="2800">
              <a:effectLst>
                <a:outerShdw blurRad="38100" dist="38100" dir="2700000" algn="tl">
                  <a:srgbClr val="000080"/>
                </a:outerShdw>
              </a:effectLst>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2534">
                                            <p:txEl>
                                              <p:pRg st="2" end="2"/>
                                            </p:txEl>
                                          </p:spTgt>
                                        </p:tgtEl>
                                        <p:attrNameLst>
                                          <p:attrName>style.visibility</p:attrName>
                                        </p:attrNameLst>
                                      </p:cBhvr>
                                      <p:to>
                                        <p:strVal val="visible"/>
                                      </p:to>
                                    </p:set>
                                    <p:animEffect transition="in" filter="diamond(in)">
                                      <p:cBhvr>
                                        <p:cTn id="12" dur="2000"/>
                                        <p:tgtEl>
                                          <p:spTgt spid="22534">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2534">
                                            <p:txEl>
                                              <p:pRg st="4" end="4"/>
                                            </p:txEl>
                                          </p:spTgt>
                                        </p:tgtEl>
                                        <p:attrNameLst>
                                          <p:attrName>style.visibility</p:attrName>
                                        </p:attrNameLst>
                                      </p:cBhvr>
                                      <p:to>
                                        <p:strVal val="visible"/>
                                      </p:to>
                                    </p:set>
                                    <p:animEffect transition="in" filter="diamond(in)">
                                      <p:cBhvr>
                                        <p:cTn id="15" dur="2000"/>
                                        <p:tgtEl>
                                          <p:spTgt spid="225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en-US">
                <a:solidFill>
                  <a:srgbClr val="FFFF00"/>
                </a:solidFill>
              </a:rPr>
              <a:t>Purpose #2 </a:t>
            </a:r>
            <a:br>
              <a:rPr lang="en-US">
                <a:solidFill>
                  <a:srgbClr val="FFFF00"/>
                </a:solidFill>
              </a:rPr>
            </a:br>
            <a:r>
              <a:rPr lang="en-US">
                <a:solidFill>
                  <a:srgbClr val="FFFF00"/>
                </a:solidFill>
              </a:rPr>
              <a:t>Jesus Healed the Blind Man</a:t>
            </a: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a:solidFill>
                <a:srgbClr val="FFFF00"/>
              </a:solidFill>
              <a:latin typeface="Tahoma" charset="-52"/>
            </a:endParaRPr>
          </a:p>
          <a:p>
            <a:pPr algn="ctr" eaLnBrk="1" hangingPunct="1">
              <a:buFont typeface="Wingdings" charset="2"/>
              <a:buNone/>
              <a:defRPr/>
            </a:pPr>
            <a:r>
              <a:rPr lang="en-US" sz="4800" b="1">
                <a:latin typeface="Tahoma" charset="-52"/>
              </a:rPr>
              <a:t>Reveal the Blind</a:t>
            </a:r>
          </a:p>
          <a:p>
            <a:pPr algn="ctr" eaLnBrk="1" hangingPunct="1">
              <a:buFont typeface="Wingdings" charset="2"/>
              <a:buNone/>
              <a:defRPr/>
            </a:pPr>
            <a:r>
              <a:rPr lang="en-US" sz="4800" i="1">
                <a:latin typeface="Tahoma" charset="-52"/>
              </a:rPr>
              <a:t>9:8-34</a:t>
            </a: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B071009-3D0D-43DB-9C58-A86D46AF0C9F}"/>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23072784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93D11F8-9C61-41F2-AC5B-C8DD71365119}"/>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31461753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eaLnBrk="1" hangingPunct="1"/>
            <a:r>
              <a:rPr lang="en-US" altLang="en-US" b="1">
                <a:solidFill>
                  <a:srgbClr val="FFFF00"/>
                </a:solidFill>
              </a:rPr>
              <a:t>  WHO WAS TRULY BLIND? </a:t>
            </a:r>
            <a:endParaRPr lang="en-US" altLang="en-US" b="1">
              <a:solidFill>
                <a:schemeClr val="tx1"/>
              </a:solidFill>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895600" y="2743200"/>
            <a:ext cx="5715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Pharisees? </a:t>
            </a:r>
            <a:r>
              <a:rPr kumimoji="0" lang="en-US" altLang="en-US" sz="28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or</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the</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Blind Man?</a:t>
            </a: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eaLnBrk="1" hangingPunct="1"/>
            <a:r>
              <a:rPr lang="en-US" altLang="en-US" sz="3800" b="1">
                <a:solidFill>
                  <a:srgbClr val="FFFF66"/>
                </a:solidFill>
              </a:rPr>
              <a:t>Steps in the Blind Man’s Belief</a:t>
            </a:r>
            <a:endParaRPr lang="en-US" altLang="en-US">
              <a:solidFill>
                <a:srgbClr val="FFFF99"/>
              </a:solidFill>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57200" y="1600200"/>
            <a:ext cx="4419600" cy="4419600"/>
          </a:xfrm>
        </p:spPr>
        <p:txBody>
          <a:bodyPr/>
          <a:lstStyle/>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neighbors (8-12)</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and parents interrogated </a:t>
            </a:r>
            <a:br>
              <a:rPr lang="en-US" altLang="en-US" sz="2400" b="1">
                <a:solidFill>
                  <a:schemeClr val="folHlink"/>
                </a:solidFill>
              </a:rPr>
            </a:br>
            <a:r>
              <a:rPr lang="en-US" altLang="en-US" sz="2400" b="1">
                <a:solidFill>
                  <a:schemeClr val="folHlink"/>
                </a:solidFill>
              </a:rPr>
              <a:t>by Pharisees (13-23)</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Pharisees again (24-34)</a:t>
            </a: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4645025" y="1600200"/>
            <a:ext cx="3584575" cy="4419600"/>
          </a:xfrm>
        </p:spPr>
        <p:txBody>
          <a:bodyPr/>
          <a:lstStyle/>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“The man they call Jesus” (11)</a:t>
            </a:r>
          </a:p>
          <a:p>
            <a:pPr eaLnBrk="1" hangingPunct="1">
              <a:lnSpc>
                <a:spcPct val="90000"/>
              </a:lnSpc>
              <a:buClr>
                <a:schemeClr val="tx1"/>
              </a:buClr>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“He is a prophet” (17)</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Blip>
                <a:blip r:embed="rId3"/>
              </a:buBlip>
            </a:pPr>
            <a:r>
              <a:rPr lang="en-US" altLang="en-US" sz="2000" b="1">
                <a:solidFill>
                  <a:srgbClr val="FF0000"/>
                </a:solidFill>
                <a:latin typeface="Tahoma" panose="020B0604030504040204" pitchFamily="34" charset="0"/>
              </a:rPr>
              <a:t>“Whether he is a sinner or not, I don’t know.  One thing I do know.  I was blind but now I see!” (25)</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“If this man were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 from God,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He could do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nothing”(33)</a:t>
            </a: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eaLnBrk="1" hangingPunct="1"/>
            <a:r>
              <a:rPr lang="en-US" altLang="en-US" sz="3800" b="1">
                <a:solidFill>
                  <a:srgbClr val="FFFF66"/>
                </a:solidFill>
              </a:rPr>
              <a:t>Steps in the Pharisees’ Unbelief</a:t>
            </a:r>
            <a:r>
              <a:rPr lang="en-US" altLang="en-US" sz="3800" b="1"/>
              <a:t> </a:t>
            </a:r>
            <a:endParaRPr lang="en-US" altLang="en-US"/>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“This man is not from God” (17)</a:t>
            </a: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“This man is a sinner” (25)</a:t>
            </a: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“You are His disciples but we are disciples of Moses” (29)</a:t>
            </a: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7301"/>
                </a:solidFill>
                <a:effectLst/>
                <a:uLnTx/>
                <a:uFillTx/>
                <a:latin typeface="Tahoma" panose="020B0604030504040204" pitchFamily="34" charset="0"/>
                <a:cs typeface="Arial" panose="020B0604020202020204" pitchFamily="34" charset="0"/>
              </a:rPr>
              <a:t>“You were born entirely in sin, and are you teaching us?” (34)</a:t>
            </a: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eaLnBrk="1" hangingPunct="1"/>
            <a:r>
              <a:rPr lang="en-US" altLang="en-US">
                <a:solidFill>
                  <a:srgbClr val="FFFF00"/>
                </a:solidFill>
              </a:rPr>
              <a:t>Contrasts</a:t>
            </a: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eaLnBrk="1" hangingPunct="1">
              <a:buFont typeface="Wingdings" panose="05000000000000000000" pitchFamily="2" charset="2"/>
              <a:buNone/>
            </a:pPr>
            <a:r>
              <a:rPr lang="en-US" altLang="en-US" sz="2400" b="1" u="sng"/>
              <a:t>Blind Man </a:t>
            </a:r>
          </a:p>
          <a:p>
            <a:pPr eaLnBrk="1" hangingPunct="1"/>
            <a:r>
              <a:rPr lang="en-US" altLang="en-US" sz="2400" b="1">
                <a:solidFill>
                  <a:srgbClr val="000099"/>
                </a:solidFill>
                <a:latin typeface="Tahoma" panose="020B0604030504040204" pitchFamily="34" charset="0"/>
              </a:rPr>
              <a:t>Had not seen Jesus before being healed  </a:t>
            </a:r>
          </a:p>
          <a:p>
            <a:pPr eaLnBrk="1" hangingPunct="1"/>
            <a:r>
              <a:rPr lang="en-US" altLang="en-US" sz="2400" b="1">
                <a:solidFill>
                  <a:srgbClr val="000099"/>
                </a:solidFill>
                <a:latin typeface="Tahoma" panose="020B0604030504040204" pitchFamily="34" charset="0"/>
              </a:rPr>
              <a:t>Knew little about the Mosaic Law</a:t>
            </a:r>
          </a:p>
          <a:p>
            <a:pPr eaLnBrk="1" hangingPunct="1"/>
            <a:r>
              <a:rPr lang="en-US" altLang="en-US" sz="2400" b="1">
                <a:solidFill>
                  <a:srgbClr val="000099"/>
                </a:solidFill>
                <a:latin typeface="Tahoma" panose="020B0604030504040204" pitchFamily="34" charset="0"/>
              </a:rPr>
              <a:t>Beggar</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Received Spiritual Truth </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Sight)  </a:t>
            </a: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eaLnBrk="1" hangingPunct="1">
              <a:buFont typeface="Wingdings" panose="05000000000000000000" pitchFamily="2" charset="2"/>
              <a:buNone/>
            </a:pPr>
            <a:r>
              <a:rPr lang="en-US" altLang="en-US" sz="2400" b="1" u="sng"/>
              <a:t>Pharisees </a:t>
            </a:r>
          </a:p>
          <a:p>
            <a:pPr eaLnBrk="1" hangingPunct="1"/>
            <a:r>
              <a:rPr lang="en-US" altLang="en-US" sz="2400" b="1">
                <a:solidFill>
                  <a:srgbClr val="000099"/>
                </a:solidFill>
                <a:latin typeface="Tahoma" panose="020B0604030504040204" pitchFamily="34" charset="0"/>
              </a:rPr>
              <a:t>Witnessed Jesus’ miracles &amp; teaching  </a:t>
            </a:r>
          </a:p>
          <a:p>
            <a:pPr eaLnBrk="1" hangingPunct="1"/>
            <a:r>
              <a:rPr lang="en-US" altLang="en-US" sz="2400" b="1">
                <a:solidFill>
                  <a:srgbClr val="000099"/>
                </a:solidFill>
                <a:latin typeface="Tahoma" panose="020B0604030504040204" pitchFamily="34" charset="0"/>
              </a:rPr>
              <a:t>Claimed to know God’s Word</a:t>
            </a:r>
          </a:p>
          <a:p>
            <a:pPr eaLnBrk="1" hangingPunct="1"/>
            <a:r>
              <a:rPr lang="en-US" altLang="en-US" sz="2400" b="1">
                <a:solidFill>
                  <a:srgbClr val="000099"/>
                </a:solidFill>
                <a:latin typeface="Tahoma" panose="020B0604030504040204" pitchFamily="34" charset="0"/>
              </a:rPr>
              <a:t>Religious</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Rejected Spiritual Truth</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Blindness)</a:t>
            </a: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09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783" name="AutoShape 7">
            <a:extLst>
              <a:ext uri="{FF2B5EF4-FFF2-40B4-BE49-F238E27FC236}">
                <a16:creationId xmlns:a16="http://schemas.microsoft.com/office/drawing/2014/main" id="{1F23A356-24E7-485C-A1AB-67EE18CBC17F}"/>
              </a:ext>
            </a:extLst>
          </p:cNvPr>
          <p:cNvSpPr>
            <a:spLocks noChangeArrowheads="1"/>
          </p:cNvSpPr>
          <p:nvPr/>
        </p:nvSpPr>
        <p:spPr bwMode="auto">
          <a:xfrm>
            <a:off x="228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4290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75783"/>
                                        </p:tgtEl>
                                        <p:attrNameLst>
                                          <p:attrName>style.visibility</p:attrName>
                                        </p:attrNameLst>
                                      </p:cBhvr>
                                      <p:to>
                                        <p:strVal val="visible"/>
                                      </p:to>
                                    </p:set>
                                    <p:anim to="" calcmode="lin" valueType="num">
                                      <p:cBhvr>
                                        <p:cTn id="39" dur="1" fill="hold"/>
                                        <p:tgtEl>
                                          <p:spTgt spid="75783"/>
                                        </p:tgtEl>
                                        <p:attrNameLst>
                                          <p:attrName/>
                                        </p:attrNameLst>
                                      </p:cBhvr>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4" presetClass="entr" presetSubtype="0" fill="hold" nodeType="clickEffect">
                                  <p:stCondLst>
                                    <p:cond delay="0"/>
                                  </p:stCondLst>
                                  <p:childTnLst>
                                    <p:set>
                                      <p:cBhvr>
                                        <p:cTn id="43" dur="1" fill="hold">
                                          <p:stCondLst>
                                            <p:cond delay="0"/>
                                          </p:stCondLst>
                                        </p:cTn>
                                        <p:tgtEl>
                                          <p:spTgt spid="75780">
                                            <p:txEl>
                                              <p:pRg st="6" end="6"/>
                                            </p:txEl>
                                          </p:spTgt>
                                        </p:tgtEl>
                                        <p:attrNameLst>
                                          <p:attrName>style.visibility</p:attrName>
                                        </p:attrNameLst>
                                      </p:cBhvr>
                                      <p:to>
                                        <p:strVal val="visible"/>
                                      </p:to>
                                    </p:set>
                                    <p:anim to="" calcmode="lin" valueType="num">
                                      <p:cBhvr>
                                        <p:cTn id="44" dur="1" fill="hold"/>
                                        <p:tgtEl>
                                          <p:spTgt spid="75780">
                                            <p:txEl>
                                              <p:pRg st="6" end="6"/>
                                            </p:txEl>
                                          </p:spTgt>
                                        </p:tgtEl>
                                        <p:attrNameLst>
                                          <p:attrName/>
                                        </p:attrNameLst>
                                      </p:cBhvr>
                                    </p:anim>
                                  </p:childTnLst>
                                </p:cTn>
                              </p:par>
                              <p:par>
                                <p:cTn id="45" presetID="24" presetClass="entr" presetSubtype="0" fill="hold" nodeType="withEffect">
                                  <p:stCondLst>
                                    <p:cond delay="0"/>
                                  </p:stCondLst>
                                  <p:childTnLst>
                                    <p:set>
                                      <p:cBhvr>
                                        <p:cTn id="46" dur="1" fill="hold">
                                          <p:stCondLst>
                                            <p:cond delay="0"/>
                                          </p:stCondLst>
                                        </p:cTn>
                                        <p:tgtEl>
                                          <p:spTgt spid="75780">
                                            <p:txEl>
                                              <p:pRg st="7" end="7"/>
                                            </p:txEl>
                                          </p:spTgt>
                                        </p:tgtEl>
                                        <p:attrNameLst>
                                          <p:attrName>style.visibility</p:attrName>
                                        </p:attrNameLst>
                                      </p:cBhvr>
                                      <p:to>
                                        <p:strVal val="visible"/>
                                      </p:to>
                                    </p:set>
                                    <p:anim to="" calcmode="lin" valueType="num">
                                      <p:cBhvr>
                                        <p:cTn id="47" dur="1" fill="hold"/>
                                        <p:tgtEl>
                                          <p:spTgt spid="75780">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5782"/>
                                        </p:tgtEl>
                                        <p:attrNameLst>
                                          <p:attrName>style.visibility</p:attrName>
                                        </p:attrNameLst>
                                      </p:cBhvr>
                                      <p:to>
                                        <p:strVal val="visible"/>
                                      </p:to>
                                    </p:set>
                                    <p:anim to="" calcmode="lin" valueType="num">
                                      <p:cBhvr>
                                        <p:cTn id="52" dur="1" fill="hold"/>
                                        <p:tgtEl>
                                          <p:spTgt spid="75782"/>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12" fill="hold" nodeType="clickEffect">
                                  <p:stCondLst>
                                    <p:cond delay="0"/>
                                  </p:stCondLst>
                                  <p:childTnLst>
                                    <p:set>
                                      <p:cBhvr>
                                        <p:cTn id="56" dur="1" fill="hold">
                                          <p:stCondLst>
                                            <p:cond delay="0"/>
                                          </p:stCondLst>
                                        </p:cTn>
                                        <p:tgtEl>
                                          <p:spTgt spid="75781">
                                            <p:txEl>
                                              <p:pRg st="6" end="6"/>
                                            </p:txEl>
                                          </p:spTgt>
                                        </p:tgtEl>
                                        <p:attrNameLst>
                                          <p:attrName>style.visibility</p:attrName>
                                        </p:attrNameLst>
                                      </p:cBhvr>
                                      <p:to>
                                        <p:strVal val="visible"/>
                                      </p:to>
                                    </p:set>
                                    <p:animEffect transition="in" filter="strips(downLeft)">
                                      <p:cBhvr>
                                        <p:cTn id="57" dur="500"/>
                                        <p:tgtEl>
                                          <p:spTgt spid="75781">
                                            <p:txEl>
                                              <p:pRg st="6" end="6"/>
                                            </p:txEl>
                                          </p:spTgt>
                                        </p:tgtEl>
                                      </p:cBhvr>
                                    </p:animEffect>
                                  </p:childTnLst>
                                </p:cTn>
                              </p:par>
                              <p:par>
                                <p:cTn id="58" presetID="18" presetClass="entr" presetSubtype="12" fill="hold" nodeType="withEffect">
                                  <p:stCondLst>
                                    <p:cond delay="0"/>
                                  </p:stCondLst>
                                  <p:childTnLst>
                                    <p:set>
                                      <p:cBhvr>
                                        <p:cTn id="59" dur="1" fill="hold">
                                          <p:stCondLst>
                                            <p:cond delay="0"/>
                                          </p:stCondLst>
                                        </p:cTn>
                                        <p:tgtEl>
                                          <p:spTgt spid="75781">
                                            <p:txEl>
                                              <p:pRg st="7" end="7"/>
                                            </p:txEl>
                                          </p:spTgt>
                                        </p:tgtEl>
                                        <p:attrNameLst>
                                          <p:attrName>style.visibility</p:attrName>
                                        </p:attrNameLst>
                                      </p:cBhvr>
                                      <p:to>
                                        <p:strVal val="visible"/>
                                      </p:to>
                                    </p:set>
                                    <p:animEffect transition="in" filter="strips(downLeft)">
                                      <p:cBhvr>
                                        <p:cTn id="60" dur="500"/>
                                        <p:tgtEl>
                                          <p:spTgt spid="7578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7578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eaLnBrk="1" hangingPunct="1"/>
            <a:r>
              <a:rPr lang="en-US" altLang="en-US">
                <a:solidFill>
                  <a:srgbClr val="FFFF66"/>
                </a:solidFill>
              </a:rPr>
              <a:t>What Caused the Blindness?</a:t>
            </a: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p:txBody>
          <a:bodyPr/>
          <a:lstStyle/>
          <a:p>
            <a:pPr eaLnBrk="1" hangingPunct="1">
              <a:lnSpc>
                <a:spcPct val="80000"/>
              </a:lnSpc>
            </a:pPr>
            <a:r>
              <a:rPr lang="en-US" altLang="en-US" sz="2800">
                <a:solidFill>
                  <a:srgbClr val="FF0000"/>
                </a:solidFill>
              </a:rPr>
              <a:t>His parents were afraid of the Jews; for the Jews had already decided that anyone who acknowledged Jesus was the Christ would be put out of the synagogue (22)</a:t>
            </a:r>
          </a:p>
          <a:p>
            <a:pPr eaLnBrk="1" hangingPunct="1">
              <a:lnSpc>
                <a:spcPct val="80000"/>
              </a:lnSpc>
            </a:pPr>
            <a:endParaRPr lang="en-US" altLang="en-US" sz="2800">
              <a:solidFill>
                <a:srgbClr val="FF0000"/>
              </a:solidFill>
            </a:endParaRPr>
          </a:p>
          <a:p>
            <a:pPr eaLnBrk="1" hangingPunct="1">
              <a:lnSpc>
                <a:spcPct val="80000"/>
              </a:lnSpc>
            </a:pPr>
            <a:r>
              <a:rPr lang="en-US" altLang="en-US" sz="2800">
                <a:solidFill>
                  <a:srgbClr val="FF0000"/>
                </a:solidFill>
              </a:rPr>
              <a:t>“If we let him go on like this, all men will come and take away both our place and our nation” (John 11:48)</a:t>
            </a:r>
          </a:p>
          <a:p>
            <a:pPr eaLnBrk="1" hangingPunct="1">
              <a:lnSpc>
                <a:spcPct val="80000"/>
              </a:lnSpc>
              <a:buFont typeface="Wingdings" panose="05000000000000000000" pitchFamily="2" charset="2"/>
              <a:buNone/>
            </a:pPr>
            <a:endParaRPr lang="en-US" altLang="en-US" sz="2800">
              <a:solidFill>
                <a:srgbClr val="FF0000"/>
              </a:solidFill>
            </a:endParaRPr>
          </a:p>
          <a:p>
            <a:pPr algn="ctr" eaLnBrk="1" hangingPunct="1">
              <a:lnSpc>
                <a:spcPct val="80000"/>
              </a:lnSpc>
              <a:buFont typeface="Wingdings" panose="05000000000000000000" pitchFamily="2" charset="2"/>
              <a:buNone/>
            </a:pPr>
            <a:r>
              <a:rPr lang="en-US" altLang="en-US" sz="2800">
                <a:solidFill>
                  <a:srgbClr val="FF0000"/>
                </a:solidFill>
              </a:rPr>
              <a:t>  	</a:t>
            </a:r>
            <a:r>
              <a:rPr lang="en-US" altLang="en-US" sz="2800">
                <a:solidFill>
                  <a:srgbClr val="000099"/>
                </a:solidFill>
              </a:rPr>
              <a:t>REPUTATION, PRIDE and WEALTH </a:t>
            </a:r>
            <a:br>
              <a:rPr lang="en-US" altLang="en-US" sz="2800">
                <a:solidFill>
                  <a:srgbClr val="000099"/>
                </a:solidFill>
              </a:rPr>
            </a:br>
            <a:r>
              <a:rPr lang="en-US" altLang="en-US" sz="2800">
                <a:solidFill>
                  <a:srgbClr val="000099"/>
                </a:solidFill>
              </a:rPr>
              <a:t>caused their spiritual blindness</a:t>
            </a: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eaLnBrk="1" hangingPunct="1"/>
            <a:r>
              <a:rPr lang="en-US" altLang="en-US">
                <a:solidFill>
                  <a:srgbClr val="FFFF00"/>
                </a:solidFill>
              </a:rPr>
              <a:t>Pharisees Lived in Darkness</a:t>
            </a: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eaLnBrk="1" hangingPunct="1">
              <a:buFont typeface="Wingdings" panose="05000000000000000000" pitchFamily="2" charset="2"/>
              <a:buNone/>
            </a:pPr>
            <a:endParaRPr lang="en-US" altLang="en-US" sz="2400" b="1">
              <a:solidFill>
                <a:srgbClr val="FF0000"/>
              </a:solidFill>
            </a:endParaRPr>
          </a:p>
          <a:p>
            <a:pPr algn="ctr" eaLnBrk="1" hangingPunct="1">
              <a:buFont typeface="Wingdings" panose="05000000000000000000" pitchFamily="2" charset="2"/>
              <a:buNone/>
            </a:pPr>
            <a:r>
              <a:rPr lang="en-US" altLang="en-US" b="1">
                <a:solidFill>
                  <a:srgbClr val="FF0000"/>
                </a:solidFill>
              </a:rPr>
              <a:t>He came to his own but those who were His own did not receive Him.</a:t>
            </a:r>
            <a:r>
              <a:rPr lang="en-US" altLang="en-US" sz="2400" b="1">
                <a:solidFill>
                  <a:srgbClr val="FF0000"/>
                </a:solidFill>
              </a:rPr>
              <a:t> </a:t>
            </a:r>
          </a:p>
          <a:p>
            <a:pPr eaLnBrk="1" hangingPunct="1">
              <a:buFont typeface="Wingdings" panose="05000000000000000000" pitchFamily="2" charset="2"/>
              <a:buNone/>
            </a:pPr>
            <a:r>
              <a:rPr lang="en-US" altLang="en-US" sz="2400" b="1">
                <a:solidFill>
                  <a:srgbClr val="FF0000"/>
                </a:solidFill>
              </a:rPr>
              <a:t>                                    </a:t>
            </a:r>
            <a:r>
              <a:rPr lang="en-US" altLang="en-US" sz="2400" b="1">
                <a:solidFill>
                  <a:srgbClr val="000099"/>
                </a:solidFill>
              </a:rPr>
              <a:t>John 1:11</a:t>
            </a:r>
          </a:p>
          <a:p>
            <a:pPr algn="ctr" eaLnBrk="1" hangingPunct="1">
              <a:buFont typeface="Wingdings" panose="05000000000000000000" pitchFamily="2" charset="2"/>
              <a:buNone/>
            </a:pPr>
            <a:endParaRPr lang="en-US" altLang="en-US" sz="2400" b="1">
              <a:solidFill>
                <a:srgbClr val="000099"/>
              </a:solidFill>
            </a:endParaRPr>
          </a:p>
          <a:p>
            <a:pPr algn="ctr" eaLnBrk="1" hangingPunct="1">
              <a:buFont typeface="Wingdings" panose="05000000000000000000" pitchFamily="2" charset="2"/>
              <a:buNone/>
            </a:pPr>
            <a:r>
              <a:rPr lang="en-US" altLang="en-US" b="1">
                <a:solidFill>
                  <a:srgbClr val="FF0000"/>
                </a:solidFill>
              </a:rPr>
              <a:t>For everyone who does evil hates the Light, and does not come to the Light for fear that his deeds will be exposed.</a:t>
            </a:r>
            <a:endParaRPr lang="en-US" altLang="en-US" sz="2400" b="1">
              <a:solidFill>
                <a:srgbClr val="FF0000"/>
              </a:solidFill>
            </a:endParaRPr>
          </a:p>
          <a:p>
            <a:pPr algn="ctr" eaLnBrk="1" hangingPunct="1">
              <a:buFont typeface="Wingdings" panose="05000000000000000000" pitchFamily="2" charset="2"/>
              <a:buNone/>
            </a:pPr>
            <a:r>
              <a:rPr lang="en-US" altLang="en-US" sz="2400" b="1">
                <a:solidFill>
                  <a:srgbClr val="000099"/>
                </a:solidFill>
              </a:rPr>
              <a:t>John 3:20</a:t>
            </a:r>
            <a:endParaRPr lang="en-US" altLang="en-US"/>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animEffect transition="in" filter="strips(downLeft)">
                                      <p:cBhvr>
                                        <p:cTn id="15" dur="500"/>
                                        <p:tgtEl>
                                          <p:spTgt spid="62467">
                                            <p:txEl>
                                              <p:pRg st="4" end="4"/>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2467">
                                            <p:txEl>
                                              <p:pRg st="5" end="5"/>
                                            </p:txEl>
                                          </p:spTgt>
                                        </p:tgtEl>
                                        <p:attrNameLst>
                                          <p:attrName>style.visibility</p:attrName>
                                        </p:attrNameLst>
                                      </p:cBhvr>
                                      <p:to>
                                        <p:strVal val="visible"/>
                                      </p:to>
                                    </p:set>
                                    <p:animEffect transition="in" filter="strips(downLeft)">
                                      <p:cBhvr>
                                        <p:cTn id="18"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eaLnBrk="1" hangingPunct="1">
              <a:defRPr/>
            </a:pPr>
            <a:r>
              <a:rPr lang="en-US">
                <a:solidFill>
                  <a:srgbClr val="FFFF00"/>
                </a:solidFill>
              </a:rPr>
              <a:t>Why Were They Blind?</a:t>
            </a: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p:txBody>
          <a:bodyPr/>
          <a:lstStyle/>
          <a:p>
            <a:pPr algn="ctr" eaLnBrk="1" hangingPunct="1">
              <a:buFont typeface="Wingdings" charset="2"/>
              <a:buNone/>
              <a:defRPr/>
            </a:pPr>
            <a:r>
              <a:rPr lang="en-US" sz="3600" b="1"/>
              <a:t>Pharisees were spiritually blind because they rejected the testimony of the blind man and the Deity of Christ. </a:t>
            </a:r>
            <a:br>
              <a:rPr lang="en-US" sz="3600" b="1"/>
            </a:br>
            <a:endParaRPr lang="en-US" sz="3600" b="1"/>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OUTCOME</a:t>
            </a: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(35-41)</a:t>
            </a:r>
          </a:p>
        </p:txBody>
      </p:sp>
    </p:spTree>
    <p:extLst>
      <p:ext uri="{BB962C8B-B14F-4D97-AF65-F5344CB8AC3E}">
        <p14:creationId xmlns:p14="http://schemas.microsoft.com/office/powerpoint/2010/main" val="13918965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eaLnBrk="1" hangingPunct="1">
              <a:defRPr/>
            </a:pPr>
            <a:r>
              <a:rPr lang="en-US"/>
              <a:t>Outcome for the Blind Man </a:t>
            </a:r>
            <a:r>
              <a:rPr lang="en-US" sz="2800"/>
              <a:t>(35-38)</a:t>
            </a: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600200"/>
            <a:ext cx="8534400" cy="5029200"/>
          </a:xfrm>
        </p:spPr>
        <p:txBody>
          <a:bodyPr/>
          <a:lstStyle/>
          <a:p>
            <a:pPr eaLnBrk="1" hangingPunct="1"/>
            <a:r>
              <a:rPr lang="en-US" altLang="en-US">
                <a:solidFill>
                  <a:srgbClr val="FFFF00"/>
                </a:solidFill>
              </a:rPr>
              <a:t>The blind man could see the kingdom of God because he became born again.</a:t>
            </a:r>
          </a:p>
          <a:p>
            <a:pPr eaLnBrk="1" hangingPunct="1">
              <a:buFont typeface="Wingdings" panose="05000000000000000000" pitchFamily="2" charset="2"/>
              <a:buNone/>
            </a:pPr>
            <a:r>
              <a:rPr lang="en-US" altLang="en-US">
                <a:solidFill>
                  <a:srgbClr val="FFFF00"/>
                </a:solidFill>
              </a:rPr>
              <a:t> </a:t>
            </a:r>
          </a:p>
          <a:p>
            <a:pPr eaLnBrk="1" hangingPunct="1"/>
            <a:r>
              <a:rPr lang="en-US" altLang="en-US">
                <a:solidFill>
                  <a:srgbClr val="FFFF00"/>
                </a:solidFill>
              </a:rPr>
              <a:t>The blind beggar become a child of God.</a:t>
            </a:r>
          </a:p>
          <a:p>
            <a:pPr eaLnBrk="1" hangingPunct="1"/>
            <a:endParaRPr lang="en-US" altLang="en-US">
              <a:solidFill>
                <a:srgbClr val="FFFF00"/>
              </a:solidFill>
            </a:endParaRPr>
          </a:p>
          <a:p>
            <a:pPr eaLnBrk="1" hangingPunct="1"/>
            <a:r>
              <a:rPr lang="en-US" altLang="en-US">
                <a:solidFill>
                  <a:srgbClr val="FFFF00"/>
                </a:solidFill>
              </a:rPr>
              <a:t>The blind man worshiped the Son of God.</a:t>
            </a:r>
          </a:p>
          <a:p>
            <a:pPr eaLnBrk="1" hangingPunct="1"/>
            <a:endParaRPr lang="en-US" altLang="en-US">
              <a:solidFill>
                <a:srgbClr val="FFFF00"/>
              </a:solidFill>
            </a:endParaRPr>
          </a:p>
          <a:p>
            <a:pPr eaLnBrk="1" hangingPunct="1">
              <a:buFont typeface="Wingdings" panose="05000000000000000000" pitchFamily="2" charset="2"/>
              <a:buNone/>
            </a:pPr>
            <a:endParaRPr lang="en-US" altLang="en-US">
              <a:solidFill>
                <a:srgbClr val="FFFF00"/>
              </a:solidFill>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eaLnBrk="1" hangingPunct="1">
              <a:defRPr/>
            </a:pPr>
            <a:r>
              <a:rPr lang="en-US"/>
              <a:t>Outcome for the Pharisees </a:t>
            </a:r>
            <a:r>
              <a:rPr lang="en-US" sz="2800"/>
              <a:t>(39-41)</a:t>
            </a: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600200"/>
            <a:ext cx="8305800" cy="4876800"/>
          </a:xfrm>
        </p:spPr>
        <p:txBody>
          <a:bodyPr/>
          <a:lstStyle/>
          <a:p>
            <a:pPr algn="ctr" eaLnBrk="1" hangingPunct="1">
              <a:lnSpc>
                <a:spcPct val="90000"/>
              </a:lnSpc>
            </a:pPr>
            <a:r>
              <a:rPr lang="en-US" altLang="en-US">
                <a:solidFill>
                  <a:srgbClr val="FFFF00"/>
                </a:solidFill>
              </a:rPr>
              <a:t>The Pharisees would be judged and condemned because they willfully rejected Jesus as the Son of God (39a) </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ability to see spiritual truth degenerated (39b)</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continued with their guilt upon them (41b)</a:t>
            </a: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eaLnBrk="1" hangingPunct="1">
              <a:defRPr/>
            </a:pPr>
            <a:r>
              <a:rPr lang="en-US"/>
              <a:t>John 3:17-18</a:t>
            </a: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685800" y="1600200"/>
            <a:ext cx="7848600" cy="4876800"/>
          </a:xfrm>
          <a:solidFill>
            <a:srgbClr val="000005"/>
          </a:solidFill>
        </p:spPr>
        <p:txBody>
          <a:bodyPr/>
          <a:lstStyle/>
          <a:p>
            <a:pPr algn="ctr" eaLnBrk="1" hangingPunct="1">
              <a:lnSpc>
                <a:spcPct val="90000"/>
              </a:lnSpc>
              <a:buFont typeface="Wingdings" panose="05000000000000000000" pitchFamily="2" charset="2"/>
              <a:buNone/>
            </a:pPr>
            <a:r>
              <a:rPr lang="en-US" altLang="en-US" sz="3600" b="1">
                <a:effectLst/>
                <a:latin typeface="Arial" panose="020B0604020202020204" pitchFamily="34" charset="0"/>
              </a:rPr>
              <a:t>For God did not send the Son into the world to judge the world, but that the world might be saved through Him. He who believes in Him is not judged; he who does not believe has been judged already, because he has not believed in the name of the only begotten Son of God.</a:t>
            </a: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to="" calcmode="lin" valueType="num">
                                      <p:cBhvr>
                                        <p:cTn id="7" dur="1" fill="hold"/>
                                        <p:tgtEl>
                                          <p:spTgt spid="7475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John’s Message</a:t>
            </a: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79525" y="1600200"/>
            <a:ext cx="5883275" cy="685800"/>
          </a:xfrm>
        </p:spPr>
        <p:txBody>
          <a:bodyPr/>
          <a:lstStyle/>
          <a:p>
            <a:pPr eaLnBrk="1" hangingPunct="1">
              <a:buFontTx/>
              <a:buNone/>
            </a:pPr>
            <a:r>
              <a:rPr lang="en-US" altLang="en-US" b="1">
                <a:solidFill>
                  <a:srgbClr val="000099"/>
                </a:solidFill>
                <a:ea typeface="ＭＳ Ｐゴシック" panose="020B0600070205080204" pitchFamily="34" charset="-128"/>
              </a:rPr>
              <a:t>Jesus is the Truth.  Therefore…</a:t>
            </a: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200" y="2514600"/>
            <a:ext cx="525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believe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in Jesus shall know the truth and the truth will set them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free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But 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reject</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Jesus as the Son of God shall be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judged</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Application</a:t>
            </a: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66800" y="1600200"/>
            <a:ext cx="5715000" cy="4525963"/>
          </a:xfrm>
        </p:spPr>
        <p:txBody>
          <a:bodyPr/>
          <a:lstStyle/>
          <a:p>
            <a:pPr algn="ctr" eaLnBrk="1" hangingPunct="1">
              <a:buFontTx/>
              <a:buNone/>
            </a:pPr>
            <a:r>
              <a:rPr lang="en-US" altLang="en-US" b="1">
                <a:solidFill>
                  <a:srgbClr val="000099"/>
                </a:solidFill>
                <a:ea typeface="ＭＳ Ｐゴシック" panose="020B0600070205080204" pitchFamily="34" charset="-128"/>
              </a:rPr>
              <a:t>Let’s not follow in the footsteps of the Pharisees--blinded by their pride, reputation and wealth.</a:t>
            </a:r>
          </a:p>
          <a:p>
            <a:pPr algn="ctr" eaLnBrk="1" hangingPunct="1">
              <a:buFontTx/>
              <a:buNone/>
            </a:pPr>
            <a:endParaRPr lang="en-US" altLang="en-US" b="1">
              <a:solidFill>
                <a:srgbClr val="000099"/>
              </a:solidFill>
              <a:ea typeface="ＭＳ Ｐゴシック" panose="020B0600070205080204" pitchFamily="34" charset="-128"/>
            </a:endParaRPr>
          </a:p>
          <a:p>
            <a:pPr algn="ctr" eaLnBrk="1" hangingPunct="1">
              <a:buFontTx/>
              <a:buNone/>
            </a:pPr>
            <a:r>
              <a:rPr lang="en-US" altLang="en-US" b="1">
                <a:solidFill>
                  <a:srgbClr val="000099"/>
                </a:solidFill>
                <a:ea typeface="ＭＳ Ｐゴシック" panose="020B0600070205080204" pitchFamily="34" charset="-128"/>
              </a:rPr>
              <a:t>Let’s follow the example of the blind man--humbly obey and believe His Word.</a:t>
            </a: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3 reasons!</a:t>
            </a: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6" descr="pd_darkness_071029_ms.jpg">
            <a:extLst>
              <a:ext uri="{FF2B5EF4-FFF2-40B4-BE49-F238E27FC236}">
                <a16:creationId xmlns:a16="http://schemas.microsoft.com/office/drawing/2014/main" id="{D78B396D-0D24-40A9-BD79-E88B3D1C33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3D4B81-B1C9-41D9-9625-F95909D3734F}"/>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The Great Transfer</a:t>
            </a:r>
          </a:p>
        </p:txBody>
      </p:sp>
      <p:sp>
        <p:nvSpPr>
          <p:cNvPr id="148484" name="Text Placeholder 2">
            <a:extLst>
              <a:ext uri="{FF2B5EF4-FFF2-40B4-BE49-F238E27FC236}">
                <a16:creationId xmlns:a16="http://schemas.microsoft.com/office/drawing/2014/main" id="{9A2AF544-87A3-4593-88C7-E8B9401C8B54}"/>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he has rescued us from the kingdom of darkness</a:t>
            </a:r>
          </a:p>
        </p:txBody>
      </p:sp>
      <p:sp>
        <p:nvSpPr>
          <p:cNvPr id="148485" name="Text Placeholder 2">
            <a:extLst>
              <a:ext uri="{FF2B5EF4-FFF2-40B4-BE49-F238E27FC236}">
                <a16:creationId xmlns:a16="http://schemas.microsoft.com/office/drawing/2014/main" id="{1C000F1A-45B8-45BF-A666-651BAE3EB97C}"/>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 transferred us into the Kingdom of his dear Son</a:t>
            </a:r>
          </a:p>
        </p:txBody>
      </p:sp>
      <p:sp>
        <p:nvSpPr>
          <p:cNvPr id="148486" name="Text Placeholder 2">
            <a:extLst>
              <a:ext uri="{FF2B5EF4-FFF2-40B4-BE49-F238E27FC236}">
                <a16:creationId xmlns:a16="http://schemas.microsoft.com/office/drawing/2014/main" id="{5767CB8F-6445-42BB-BC21-636DEFFBE986}"/>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97934048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Conflict Over the Shepherd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10:1-21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Israel's remnant follows Jesus as the true, good, and obedient Shepherd, so He calls Pharisee followers from their false shepherds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r>
              <a:rPr lang="en-US" altLang="en-US" sz="4000" b="1"/>
              <a:t>Who or what are you listening to?</a:t>
            </a: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endParaRPr lang="en-SG" altLang="en-US"/>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9548"/>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r>
              <a:rPr lang="en-US" altLang="en-US" sz="4000" b="1" dirty="0"/>
              <a:t>How does Jesus look at sheep?</a:t>
            </a: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8929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CDEBAAE-AEBF-5B6E-DA63-89AD91669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89313"/>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"After he has gathered his own flock, he walks ahead of them, and they follow him because they know his voice"—John 10:4 NLT</a:t>
            </a:r>
          </a:p>
        </p:txBody>
      </p:sp>
    </p:spTree>
    <p:extLst>
      <p:ext uri="{BB962C8B-B14F-4D97-AF65-F5344CB8AC3E}">
        <p14:creationId xmlns:p14="http://schemas.microsoft.com/office/powerpoint/2010/main" val="363871224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18563-37E1-0FB7-0764-5A9BA0CD06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r="2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92233"/>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So he explained it to them: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“I tell you the truth, I am the gate for the sheep."</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—John 10:7 NLT</a:t>
            </a:r>
          </a:p>
        </p:txBody>
      </p:sp>
    </p:spTree>
    <p:extLst>
      <p:ext uri="{BB962C8B-B14F-4D97-AF65-F5344CB8AC3E}">
        <p14:creationId xmlns:p14="http://schemas.microsoft.com/office/powerpoint/2010/main" val="25169558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10464"/>
      </p:ext>
    </p:extLst>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1143000"/>
          </a:xfrm>
        </p:spPr>
        <p:txBody>
          <a:bodyPr/>
          <a:lstStyle/>
          <a:p>
            <a:r>
              <a:rPr lang="en-US" altLang="en-US" sz="3600" b="1">
                <a:latin typeface="Arial" panose="020B0604020202020204" pitchFamily="34" charset="0"/>
                <a:cs typeface="Arial" panose="020B0604020202020204" pitchFamily="34" charset="0"/>
              </a:rPr>
              <a:t>C. S. Lewis, </a:t>
            </a:r>
            <a:r>
              <a:rPr lang="en-US" altLang="en-US" sz="3600" b="1" i="1">
                <a:latin typeface="Arial" panose="020B0604020202020204" pitchFamily="34" charset="0"/>
                <a:cs typeface="Arial" panose="020B0604020202020204" pitchFamily="34" charset="0"/>
              </a:rPr>
              <a:t>Mere Christianity</a:t>
            </a:r>
            <a:r>
              <a:rPr lang="en-US" altLang="en-US" sz="3600" b="1">
                <a:latin typeface="Arial" panose="020B0604020202020204" pitchFamily="34" charset="0"/>
                <a:cs typeface="Arial" panose="020B0604020202020204" pitchFamily="34" charset="0"/>
              </a:rPr>
              <a:t>, 55-56</a:t>
            </a:r>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457200" y="1600200"/>
            <a:ext cx="8229600" cy="5257800"/>
          </a:xfrm>
        </p:spPr>
        <p:txBody>
          <a:bodyPr/>
          <a:lstStyle/>
          <a:p>
            <a:pPr>
              <a:lnSpc>
                <a:spcPct val="80000"/>
              </a:lnSpc>
              <a:buFont typeface="Wingdings" pitchFamily="2" charset="2"/>
              <a:buNone/>
            </a:pPr>
            <a:r>
              <a:rPr lang="en-US" altLang="ko-KR" sz="2300" b="1">
                <a:latin typeface="Arial" panose="020B0604020202020204" pitchFamily="34" charset="0"/>
                <a:ea typeface="굴림" panose="020B0600000101010101" pitchFamily="34" charset="-127"/>
                <a:cs typeface="Arial" panose="020B0604020202020204" pitchFamily="34" charset="0"/>
              </a:rPr>
              <a:t>	“I am here trying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a:t>
            </a:r>
            <a:r>
              <a:rPr lang="en-US" altLang="ko-KR" sz="2300" b="1">
                <a:solidFill>
                  <a:srgbClr val="FFFF00"/>
                </a:solidFill>
                <a:latin typeface="Arial" panose="020B0604020202020204" pitchFamily="34" charset="0"/>
                <a:ea typeface="굴림" panose="020B0600000101010101" pitchFamily="34" charset="-127"/>
                <a:cs typeface="Arial" panose="020B0604020202020204" pitchFamily="34" charset="0"/>
              </a:rPr>
              <a:t>lunatic</a:t>
            </a:r>
            <a:r>
              <a:rPr lang="en-US" altLang="ko-KR" sz="2300" b="1">
                <a:latin typeface="Arial" panose="020B0604020202020204" pitchFamily="34" charset="0"/>
                <a:ea typeface="굴림" panose="020B0600000101010101" pitchFamily="34" charset="-127"/>
                <a:cs typeface="Arial" panose="020B0604020202020204" pitchFamily="34" charset="0"/>
              </a:rPr>
              <a:t>—on a level with the man who says he is a poached egg—or else he would be the </a:t>
            </a:r>
            <a:r>
              <a:rPr lang="en-US" altLang="ko-KR" sz="2300" b="1">
                <a:solidFill>
                  <a:srgbClr val="FFFF00"/>
                </a:solidFill>
                <a:latin typeface="Arial" panose="020B0604020202020204" pitchFamily="34" charset="0"/>
                <a:ea typeface="굴림" panose="020B0600000101010101" pitchFamily="34" charset="-127"/>
                <a:cs typeface="Arial" panose="020B0604020202020204" pitchFamily="34" charset="0"/>
              </a:rPr>
              <a:t>Devil</a:t>
            </a:r>
            <a:r>
              <a:rPr lang="en-US" altLang="ko-KR" sz="2300" b="1">
                <a:latin typeface="Arial" panose="020B0604020202020204" pitchFamily="34" charset="0"/>
                <a:ea typeface="굴림" panose="020B0600000101010101" pitchFamily="34" charset="-127"/>
                <a:cs typeface="Arial" panose="020B0604020202020204" pitchFamily="34" charset="0"/>
              </a:rPr>
              <a:t>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a:t>
            </a:r>
            <a:endParaRPr lang="en-US" altLang="en-US" sz="23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158325"/>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89E32-85AD-1A61-C506-01EEAFA9E094}"/>
            </a:ext>
          </a:extLst>
        </p:cNvPr>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621E1D17-D199-728F-2278-7C44225798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68F16E38-91AB-4F2F-34F9-8EA5ACCA4131}"/>
              </a:ext>
            </a:extLst>
          </p:cNvPr>
          <p:cNvSpPr>
            <a:spLocks noGrp="1"/>
          </p:cNvSpPr>
          <p:nvPr>
            <p:ph type="title"/>
          </p:nvPr>
        </p:nvSpPr>
        <p:spPr>
          <a:xfrm>
            <a:off x="0" y="-914400"/>
            <a:ext cx="9144000" cy="1143000"/>
          </a:xfrm>
        </p:spPr>
        <p:txBody>
          <a:bodyPr/>
          <a:lstStyle/>
          <a:p>
            <a:r>
              <a:rPr lang="en-US" altLang="en-US" dirty="0">
                <a:solidFill>
                  <a:srgbClr val="FFFFFF"/>
                </a:solidFill>
                <a:effectLst/>
                <a:latin typeface="Arial" panose="020B0604020202020204" pitchFamily="34" charset="0"/>
                <a:ea typeface="ＭＳ Ｐゴシック" panose="020B0600070205080204" pitchFamily="34" charset="-128"/>
              </a:rPr>
              <a:t>Liar–Lunatic–Lord</a:t>
            </a:r>
          </a:p>
        </p:txBody>
      </p:sp>
      <p:grpSp>
        <p:nvGrpSpPr>
          <p:cNvPr id="13" name="Group 12">
            <a:extLst>
              <a:ext uri="{FF2B5EF4-FFF2-40B4-BE49-F238E27FC236}">
                <a16:creationId xmlns:a16="http://schemas.microsoft.com/office/drawing/2014/main" id="{53CDF674-090C-A8C3-C7BD-ECDE8D878667}"/>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B0E61BB7-C560-6079-BC26-B5909C4F569C}"/>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said</a:t>
              </a:r>
            </a:p>
          </p:txBody>
        </p:sp>
        <p:sp>
          <p:nvSpPr>
            <p:cNvPr id="5" name="Title 1">
              <a:extLst>
                <a:ext uri="{FF2B5EF4-FFF2-40B4-BE49-F238E27FC236}">
                  <a16:creationId xmlns:a16="http://schemas.microsoft.com/office/drawing/2014/main" id="{CADC5835-3A81-3BFA-0B15-E14DF5809A8B}"/>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 AM GOD</a:t>
              </a:r>
            </a:p>
          </p:txBody>
        </p:sp>
      </p:grpSp>
      <p:grpSp>
        <p:nvGrpSpPr>
          <p:cNvPr id="8" name="Group 7">
            <a:extLst>
              <a:ext uri="{FF2B5EF4-FFF2-40B4-BE49-F238E27FC236}">
                <a16:creationId xmlns:a16="http://schemas.microsoft.com/office/drawing/2014/main" id="{B84C630D-1D17-D0C9-D92C-51E783F101A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F1D24A61-AE69-76B7-EC75-DF39FBEF97B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God</a:t>
              </a:r>
            </a:p>
          </p:txBody>
        </p:sp>
        <p:sp>
          <p:nvSpPr>
            <p:cNvPr id="7" name="Title 1">
              <a:extLst>
                <a:ext uri="{FF2B5EF4-FFF2-40B4-BE49-F238E27FC236}">
                  <a16:creationId xmlns:a16="http://schemas.microsoft.com/office/drawing/2014/main" id="{D99AE63A-E9D2-4DF6-C18C-F66E3205C477}"/>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LORD</a:t>
              </a:r>
            </a:p>
          </p:txBody>
        </p:sp>
      </p:grpSp>
      <p:grpSp>
        <p:nvGrpSpPr>
          <p:cNvPr id="9" name="Group 8">
            <a:extLst>
              <a:ext uri="{FF2B5EF4-FFF2-40B4-BE49-F238E27FC236}">
                <a16:creationId xmlns:a16="http://schemas.microsoft.com/office/drawing/2014/main" id="{87EB90A9-2B7D-750D-F273-2A5D75C4B3F3}"/>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AA39FAF5-A8E1-183A-96C5-E0A86081CAFE}"/>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a</a:t>
              </a:r>
            </a:p>
          </p:txBody>
        </p:sp>
        <p:sp>
          <p:nvSpPr>
            <p:cNvPr id="11" name="Title 1">
              <a:extLst>
                <a:ext uri="{FF2B5EF4-FFF2-40B4-BE49-F238E27FC236}">
                  <a16:creationId xmlns:a16="http://schemas.microsoft.com/office/drawing/2014/main" id="{BD4FD637-A272-472F-B07B-43EE15880CB9}"/>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LUNATIC</a:t>
              </a:r>
            </a:p>
          </p:txBody>
        </p:sp>
      </p:grpSp>
      <p:sp>
        <p:nvSpPr>
          <p:cNvPr id="12" name="Title 1">
            <a:extLst>
              <a:ext uri="{FF2B5EF4-FFF2-40B4-BE49-F238E27FC236}">
                <a16:creationId xmlns:a16="http://schemas.microsoft.com/office/drawing/2014/main" id="{8590C88E-0D40-6960-0952-4EC724662E6A}"/>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True</a:t>
            </a:r>
          </a:p>
        </p:txBody>
      </p:sp>
      <p:sp>
        <p:nvSpPr>
          <p:cNvPr id="14" name="Title 1">
            <a:extLst>
              <a:ext uri="{FF2B5EF4-FFF2-40B4-BE49-F238E27FC236}">
                <a16:creationId xmlns:a16="http://schemas.microsoft.com/office/drawing/2014/main" id="{E75F7F54-B2F4-350A-F9A3-86E01E0B3BEF}"/>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False</a:t>
            </a:r>
          </a:p>
        </p:txBody>
      </p:sp>
      <p:sp>
        <p:nvSpPr>
          <p:cNvPr id="15" name="Title 1">
            <a:extLst>
              <a:ext uri="{FF2B5EF4-FFF2-40B4-BE49-F238E27FC236}">
                <a16:creationId xmlns:a16="http://schemas.microsoft.com/office/drawing/2014/main" id="{9370B793-5F71-A165-E28F-8CE59E91D65B}"/>
              </a:ext>
            </a:extLst>
          </p:cNvPr>
          <p:cNvSpPr txBox="1">
            <a:spLocks/>
          </p:cNvSpPr>
          <p:nvPr/>
        </p:nvSpPr>
        <p:spPr bwMode="auto">
          <a:xfrm>
            <a:off x="2757048" y="3761511"/>
            <a:ext cx="3340859"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Insincere</a:t>
            </a:r>
          </a:p>
        </p:txBody>
      </p:sp>
      <p:sp>
        <p:nvSpPr>
          <p:cNvPr id="16" name="Title 1">
            <a:extLst>
              <a:ext uri="{FF2B5EF4-FFF2-40B4-BE49-F238E27FC236}">
                <a16:creationId xmlns:a16="http://schemas.microsoft.com/office/drawing/2014/main" id="{DF76C363-4137-19DC-B509-992A35EF324A}"/>
              </a:ext>
            </a:extLst>
          </p:cNvPr>
          <p:cNvSpPr txBox="1">
            <a:spLocks/>
          </p:cNvSpPr>
          <p:nvPr/>
        </p:nvSpPr>
        <p:spPr bwMode="auto">
          <a:xfrm>
            <a:off x="6227019" y="3761511"/>
            <a:ext cx="297873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Sincere</a:t>
            </a:r>
          </a:p>
        </p:txBody>
      </p:sp>
      <p:grpSp>
        <p:nvGrpSpPr>
          <p:cNvPr id="17" name="Group 16">
            <a:extLst>
              <a:ext uri="{FF2B5EF4-FFF2-40B4-BE49-F238E27FC236}">
                <a16:creationId xmlns:a16="http://schemas.microsoft.com/office/drawing/2014/main" id="{58942B3E-D878-DD26-436C-DC631FCCC87C}"/>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335D908F-FFC1-D52D-2B21-5A1C4A71946D}"/>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a</a:t>
              </a:r>
            </a:p>
          </p:txBody>
        </p:sp>
        <p:sp>
          <p:nvSpPr>
            <p:cNvPr id="19" name="Title 1">
              <a:extLst>
                <a:ext uri="{FF2B5EF4-FFF2-40B4-BE49-F238E27FC236}">
                  <a16:creationId xmlns:a16="http://schemas.microsoft.com/office/drawing/2014/main" id="{4275C7DB-55EE-DCBB-7C02-8DA32FA3D40B}"/>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LIAR</a:t>
              </a:r>
            </a:p>
          </p:txBody>
        </p:sp>
      </p:grpSp>
      <p:cxnSp>
        <p:nvCxnSpPr>
          <p:cNvPr id="21" name="Straight Arrow Connector 20">
            <a:extLst>
              <a:ext uri="{FF2B5EF4-FFF2-40B4-BE49-F238E27FC236}">
                <a16:creationId xmlns:a16="http://schemas.microsoft.com/office/drawing/2014/main" id="{210CD6AE-412F-546C-5EF0-2008C2096131}"/>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D368C42D-F471-E4BA-FD24-FC6F5EEB02D7}"/>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8DF33ABA-65AC-CA2B-0A97-123F323EE535}"/>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540105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G. Witness of the </a:t>
            </a:r>
          </a:p>
          <a:p>
            <a:pPr lvl="0" defTabSz="914400"/>
            <a:r>
              <a:rPr lang="en-US" sz="5400" b="1" kern="0" dirty="0">
                <a:solidFill>
                  <a:srgbClr val="FFFFFF"/>
                </a:solidFill>
                <a:effectLst>
                  <a:glow rad="228600">
                    <a:srgbClr val="000000"/>
                  </a:glow>
                </a:effectLst>
                <a:latin typeface="Arial"/>
                <a:cs typeface="Arial"/>
              </a:rPr>
              <a:t>Seventy-Two</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sends 72 men to tell the crowds He is the Messiah who offers the kingdom to show debate about Him from the leaders and people</a:t>
            </a:r>
          </a:p>
        </p:txBody>
      </p:sp>
    </p:spTree>
    <p:extLst>
      <p:ext uri="{BB962C8B-B14F-4D97-AF65-F5344CB8AC3E}">
        <p14:creationId xmlns:p14="http://schemas.microsoft.com/office/powerpoint/2010/main" val="66052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0" y="0"/>
            <a:ext cx="91440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(John 7:1-13).</a:t>
            </a: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394829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Conflict Over the Question of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10:25-37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91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tells the Good Samaritan parable to a self-justifying lawyer that he must help all in need to be rewarded kingdom blessings</a:t>
            </a:r>
          </a:p>
        </p:txBody>
      </p:sp>
    </p:spTree>
    <p:extLst>
      <p:ext uri="{BB962C8B-B14F-4D97-AF65-F5344CB8AC3E}">
        <p14:creationId xmlns:p14="http://schemas.microsoft.com/office/powerpoint/2010/main" val="3250568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p:spPr>
        <p:txBody>
          <a:bodyPr/>
          <a:lstStyle/>
          <a:p>
            <a:pPr>
              <a:defRPr/>
            </a:pPr>
            <a:r>
              <a:rPr lang="en-US" sz="4000" b="1" dirty="0">
                <a:solidFill>
                  <a:srgbClr val="FFFFFF"/>
                </a:solidFill>
                <a:effectLst>
                  <a:glow rad="266700">
                    <a:schemeClr val="tx1">
                      <a:alpha val="88000"/>
                    </a:schemeClr>
                  </a:glow>
                </a:effectLst>
                <a:latin typeface="Arial" charset="0"/>
                <a:ea typeface="ＭＳ Ｐゴシック" charset="0"/>
              </a:rPr>
              <a:t>The Good Samaritan (Luke 10)</a:t>
            </a:r>
          </a:p>
        </p:txBody>
      </p:sp>
      <p:sp>
        <p:nvSpPr>
          <p:cNvPr id="876546" name="Text Box 5"/>
          <p:cNvSpPr txBox="1">
            <a:spLocks noChangeArrowheads="1"/>
          </p:cNvSpPr>
          <p:nvPr/>
        </p:nvSpPr>
        <p:spPr bwMode="auto">
          <a:xfrm>
            <a:off x="8410581" y="44455"/>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rPr>
              <a:t>99</a:t>
            </a:r>
          </a:p>
        </p:txBody>
      </p:sp>
    </p:spTree>
    <p:extLst>
      <p:ext uri="{BB962C8B-B14F-4D97-AF65-F5344CB8AC3E}">
        <p14:creationId xmlns:p14="http://schemas.microsoft.com/office/powerpoint/2010/main" val="34635243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eaLnBrk="1" hangingPunct="1"/>
            <a:r>
              <a:rPr lang="en-US" sz="3600" dirty="0">
                <a:solidFill>
                  <a:srgbClr val="FFFF00"/>
                </a:solidFill>
                <a:latin typeface="Arial" charset="0"/>
                <a:cs typeface="Arial" charset="0"/>
              </a:rPr>
              <a:t>Augustine</a:t>
            </a:r>
            <a:r>
              <a:rPr lang="fr-FR" sz="3600" dirty="0">
                <a:solidFill>
                  <a:srgbClr val="FFFF00"/>
                </a:solidFill>
                <a:latin typeface="Arial" charset="0"/>
                <a:cs typeface="Arial" charset="0"/>
              </a:rPr>
              <a:t>'</a:t>
            </a:r>
            <a:r>
              <a:rPr lang="en-US" sz="3600" dirty="0">
                <a:solidFill>
                  <a:srgbClr val="FFFF00"/>
                </a:solidFill>
                <a:latin typeface="Arial" charset="0"/>
                <a:cs typeface="Arial" charset="0"/>
              </a:rPr>
              <a:t>s Allegorical Interpretation of the Good Samaritan Parable (Luke 15)</a:t>
            </a:r>
          </a:p>
        </p:txBody>
      </p:sp>
      <p:sp>
        <p:nvSpPr>
          <p:cNvPr id="15363" name="Rectangle 3"/>
          <p:cNvSpPr>
            <a:spLocks noGrp="1" noChangeArrowheads="1"/>
          </p:cNvSpPr>
          <p:nvPr>
            <p:ph idx="1"/>
          </p:nvPr>
        </p:nvSpPr>
        <p:spPr>
          <a:xfrm>
            <a:off x="533400" y="1600201"/>
            <a:ext cx="8229600" cy="762000"/>
          </a:xfrm>
        </p:spPr>
        <p:txBody>
          <a:bodyPr/>
          <a:lstStyle/>
          <a:p>
            <a:pPr eaLnBrk="1" hangingPunct="1">
              <a:buFont typeface="Wingdings" charset="0"/>
              <a:buNone/>
            </a:pPr>
            <a:r>
              <a:rPr lang="en-US" b="1">
                <a:solidFill>
                  <a:schemeClr val="bg1"/>
                </a:solidFill>
                <a:latin typeface="Arial" charset="0"/>
                <a:cs typeface="Arial" charset="0"/>
              </a:rPr>
              <a:t>	</a:t>
            </a:r>
            <a:r>
              <a:rPr lang="en-US" sz="2800" b="1" u="sng">
                <a:solidFill>
                  <a:schemeClr val="bg1"/>
                </a:solidFill>
                <a:latin typeface="Arial" charset="0"/>
                <a:cs typeface="Arial" charset="0"/>
              </a:rPr>
              <a:t>Text				Interpretation</a:t>
            </a:r>
            <a:endParaRPr lang="en-US" b="1" u="sng">
              <a:solidFill>
                <a:schemeClr val="bg1"/>
              </a:solidFill>
              <a:latin typeface="Arial" charset="0"/>
              <a:cs typeface="Arial" charset="0"/>
            </a:endParaRPr>
          </a:p>
        </p:txBody>
      </p:sp>
      <p:sp>
        <p:nvSpPr>
          <p:cNvPr id="15365" name="Rectangle 5"/>
          <p:cNvSpPr>
            <a:spLocks noChangeArrowheads="1"/>
          </p:cNvSpPr>
          <p:nvPr/>
        </p:nvSpPr>
        <p:spPr bwMode="auto">
          <a:xfrm>
            <a:off x="533400" y="2209800"/>
            <a:ext cx="8458200" cy="4495800"/>
          </a:xfrm>
          <a:prstGeom prst="rect">
            <a:avLst/>
          </a:prstGeom>
          <a:noFill/>
          <a:ln w="9525">
            <a:noFill/>
            <a:miter lim="800000"/>
            <a:headEnd/>
            <a:tailEnd/>
          </a:ln>
          <a:effectLst/>
        </p:spPr>
        <p:txBody>
          <a:bodyPr lIns="91408" tIns="45704" rIns="91408" bIns="45704"/>
          <a:lstStyle/>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 "certain man"…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Thieves…				the devil and demons</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Stripped him…			took his immortality</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Beat him…				tempted him to sin</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priest and the Levite…		the ministry of the OT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which does nothing for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Good Samaritan…		Christ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Binds wounds with oil and wine…	restrains sin with hope and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an exhortation to work with a</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fervent spirit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				the Church</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innkeeper…			the Apostle Paul</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endPar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endParaRPr kumimoji="0" lang="en-US" sz="22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 name="Rectangle 1"/>
          <p:cNvSpPr/>
          <p:nvPr/>
        </p:nvSpPr>
        <p:spPr>
          <a:xfrm rot="20200280">
            <a:off x="1038225" y="2320925"/>
            <a:ext cx="7067550" cy="2216150"/>
          </a:xfrm>
          <a:prstGeom prst="rect">
            <a:avLst/>
          </a:prstGeom>
          <a:noFill/>
        </p:spPr>
        <p:txBody>
          <a:bodyPr wrap="non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charset="0"/>
                <a:ea typeface="ＭＳ Ｐゴシック" charset="0"/>
              </a:rPr>
              <a:t>Really?!</a:t>
            </a:r>
          </a:p>
        </p:txBody>
      </p:sp>
    </p:spTree>
    <p:extLst>
      <p:ext uri="{BB962C8B-B14F-4D97-AF65-F5344CB8AC3E}">
        <p14:creationId xmlns:p14="http://schemas.microsoft.com/office/powerpoint/2010/main" val="1650984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God</a:t>
            </a:r>
            <a:r>
              <a:rPr lang="fr-FR"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a:t>
            </a: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s Compassion</a:t>
            </a: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Luke 10:25-37</a:t>
            </a:r>
          </a:p>
        </p:txBody>
      </p:sp>
    </p:spTree>
    <p:extLst>
      <p:ext uri="{BB962C8B-B14F-4D97-AF65-F5344CB8AC3E}">
        <p14:creationId xmlns:p14="http://schemas.microsoft.com/office/powerpoint/2010/main" val="36253319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No</a:t>
            </a: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Yes</a:t>
            </a:r>
          </a:p>
        </p:txBody>
      </p:sp>
      <p:sp>
        <p:nvSpPr>
          <p:cNvPr id="41991" name="Text Box 1031"/>
          <p:cNvSpPr txBox="1">
            <a:spLocks noChangeArrowheads="1"/>
          </p:cNvSpPr>
          <p:nvPr/>
        </p:nvSpPr>
        <p:spPr bwMode="auto">
          <a:xfrm>
            <a:off x="0" y="2771340"/>
            <a:ext cx="29396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Reformed</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4177131"/>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Cannot Happen</a:t>
            </a:r>
          </a:p>
        </p:txBody>
      </p:sp>
      <p:sp>
        <p:nvSpPr>
          <p:cNvPr id="153616" name="Text Box 1041"/>
          <p:cNvSpPr txBox="1">
            <a:spLocks noChangeArrowheads="1"/>
          </p:cNvSpPr>
          <p:nvPr/>
        </p:nvSpPr>
        <p:spPr bwMode="auto">
          <a:xfrm>
            <a:off x="8281406" y="76200"/>
            <a:ext cx="7836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274i</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Security but No Assurance</a:t>
            </a:r>
          </a:p>
        </p:txBody>
      </p:sp>
      <p:sp>
        <p:nvSpPr>
          <p:cNvPr id="22" name="Down Arrow 21"/>
          <p:cNvSpPr/>
          <p:nvPr/>
        </p:nvSpPr>
        <p:spPr bwMode="auto">
          <a:xfrm>
            <a:off x="1364944" y="532728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23" name="Text Box 1031"/>
          <p:cNvSpPr txBox="1">
            <a:spLocks noChangeArrowheads="1"/>
          </p:cNvSpPr>
          <p:nvPr/>
        </p:nvSpPr>
        <p:spPr bwMode="auto">
          <a:xfrm>
            <a:off x="6001424" y="2740442"/>
            <a:ext cx="31425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Arminian</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4146233"/>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Leads to Loss of Salvation</a:t>
            </a: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No Eternal Security and No Assurance</a:t>
            </a:r>
          </a:p>
        </p:txBody>
      </p:sp>
      <p:sp>
        <p:nvSpPr>
          <p:cNvPr id="28" name="Down Arrow 27"/>
          <p:cNvSpPr/>
          <p:nvPr/>
        </p:nvSpPr>
        <p:spPr bwMode="auto">
          <a:xfrm>
            <a:off x="7554255" y="532728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29" name="Text Box 1031"/>
          <p:cNvSpPr txBox="1">
            <a:spLocks noChangeArrowheads="1"/>
          </p:cNvSpPr>
          <p:nvPr/>
        </p:nvSpPr>
        <p:spPr bwMode="auto">
          <a:xfrm>
            <a:off x="2855830" y="2764406"/>
            <a:ext cx="32500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Partakers</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0" name="Text Box 1032"/>
          <p:cNvSpPr txBox="1">
            <a:spLocks noChangeArrowheads="1"/>
          </p:cNvSpPr>
          <p:nvPr/>
        </p:nvSpPr>
        <p:spPr bwMode="auto">
          <a:xfrm>
            <a:off x="3036252" y="4170197"/>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Leads to Loss of Rewards</a:t>
            </a: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Security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and Assurance</a:t>
            </a:r>
          </a:p>
        </p:txBody>
      </p:sp>
      <p:sp>
        <p:nvSpPr>
          <p:cNvPr id="34" name="Down Arrow 33"/>
          <p:cNvSpPr/>
          <p:nvPr/>
        </p:nvSpPr>
        <p:spPr bwMode="auto">
          <a:xfrm>
            <a:off x="4335710" y="532728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ＭＳ Ｐゴシック" charset="0"/>
            </a:endParaRPr>
          </a:p>
        </p:txBody>
      </p:sp>
      <p:sp>
        <p:nvSpPr>
          <p:cNvPr id="153615" name="Rectangle 1040"/>
          <p:cNvSpPr>
            <a:spLocks noGrp="1" noChangeArrowheads="1"/>
          </p:cNvSpPr>
          <p:nvPr>
            <p:ph type="title" idx="4294967295"/>
          </p:nvPr>
        </p:nvSpPr>
        <p:spPr>
          <a:xfrm>
            <a:off x="0" y="-13209"/>
            <a:ext cx="8209328" cy="1077218"/>
          </a:xfrm>
          <a:solidFill>
            <a:schemeClr val="tx1"/>
          </a:solidFill>
        </p:spPr>
        <p:txBody>
          <a:bodyPr wrap="square" anchor="t">
            <a:spAutoFit/>
          </a:bodyPr>
          <a:lstStyle/>
          <a:p>
            <a:pPr>
              <a:spcBef>
                <a:spcPct val="50000"/>
              </a:spcBef>
            </a:pPr>
            <a: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t>Will each genuine Christian persevere </a:t>
            </a:r>
            <a:b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br>
            <a: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t>in faithfulness at death?</a:t>
            </a:r>
            <a:endParaRPr lang="en-US" sz="32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2" name="Rectangle 1"/>
          <p:cNvSpPr/>
          <p:nvPr/>
        </p:nvSpPr>
        <p:spPr>
          <a:xfrm>
            <a:off x="56924" y="3177363"/>
            <a:ext cx="2703512" cy="1077218"/>
          </a:xfrm>
          <a:prstGeom prst="rect">
            <a:avLst/>
          </a:prstGeom>
          <a:solidFill>
            <a:srgbClr val="800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charset="0"/>
                <a:cs typeface="Arial"/>
              </a:rPr>
              <a:t>False Believer</a:t>
            </a:r>
          </a:p>
        </p:txBody>
      </p:sp>
      <p:sp>
        <p:nvSpPr>
          <p:cNvPr id="35" name="Rectangle 34"/>
          <p:cNvSpPr/>
          <p:nvPr/>
        </p:nvSpPr>
        <p:spPr>
          <a:xfrm>
            <a:off x="6361582" y="3177363"/>
            <a:ext cx="2703512" cy="1077218"/>
          </a:xfrm>
          <a:prstGeom prst="rect">
            <a:avLst/>
          </a:prstGeom>
          <a:solidFill>
            <a:srgbClr val="800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charset="0"/>
                <a:cs typeface="Arial"/>
              </a:rPr>
              <a:t>Former Believer</a:t>
            </a:r>
          </a:p>
        </p:txBody>
      </p:sp>
      <p:sp>
        <p:nvSpPr>
          <p:cNvPr id="36" name="Rectangle 35"/>
          <p:cNvSpPr/>
          <p:nvPr/>
        </p:nvSpPr>
        <p:spPr>
          <a:xfrm>
            <a:off x="3209253" y="3177363"/>
            <a:ext cx="2703512" cy="1077218"/>
          </a:xfrm>
          <a:prstGeom prst="rect">
            <a:avLst/>
          </a:prstGeom>
          <a:solidFill>
            <a:srgbClr val="800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charset="0"/>
                <a:cs typeface="Arial"/>
              </a:rPr>
              <a:t>Carnal Believer</a:t>
            </a:r>
          </a:p>
        </p:txBody>
      </p:sp>
    </p:spTree>
    <p:extLst>
      <p:ext uri="{BB962C8B-B14F-4D97-AF65-F5344CB8AC3E}">
        <p14:creationId xmlns:p14="http://schemas.microsoft.com/office/powerpoint/2010/main" val="37955670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P spid="2" grpId="0" animBg="1"/>
      <p:bldP spid="35" grpId="0" animBg="1"/>
      <p:bldP spid="36"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grpSp>
        <p:nvGrpSpPr>
          <p:cNvPr id="3" name="Group 2">
            <a:extLst>
              <a:ext uri="{FF2B5EF4-FFF2-40B4-BE49-F238E27FC236}">
                <a16:creationId xmlns:a16="http://schemas.microsoft.com/office/drawing/2014/main" id="{EECEC90A-D94B-CD44-9CA1-D4FB4A495930}"/>
              </a:ext>
            </a:extLst>
          </p:cNvPr>
          <p:cNvGrpSpPr/>
          <p:nvPr/>
        </p:nvGrpSpPr>
        <p:grpSpPr>
          <a:xfrm>
            <a:off x="5276393" y="4364120"/>
            <a:ext cx="3825164" cy="2139670"/>
            <a:chOff x="5276393" y="4364120"/>
            <a:chExt cx="3825164" cy="2139670"/>
          </a:xfrm>
        </p:grpSpPr>
        <p:sp>
          <p:nvSpPr>
            <p:cNvPr id="2" name="Left Arrow 1">
              <a:extLst>
                <a:ext uri="{FF2B5EF4-FFF2-40B4-BE49-F238E27FC236}">
                  <a16:creationId xmlns:a16="http://schemas.microsoft.com/office/drawing/2014/main" id="{C600A507-1B35-4D40-B7DC-C902AFF82A68}"/>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9" name="Left Arrow 18">
              <a:extLst>
                <a:ext uri="{FF2B5EF4-FFF2-40B4-BE49-F238E27FC236}">
                  <a16:creationId xmlns:a16="http://schemas.microsoft.com/office/drawing/2014/main" id="{25B28056-D360-8F49-82F3-16710AB9C44B}"/>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7" name="Text Box 1">
              <a:extLst>
                <a:ext uri="{FF2B5EF4-FFF2-40B4-BE49-F238E27FC236}">
                  <a16:creationId xmlns:a16="http://schemas.microsoft.com/office/drawing/2014/main" id="{B47903E7-C7D4-B447-BBF1-4F7327D6D6D1}"/>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How can we hold both assurance and apostasy?</a:t>
              </a:r>
            </a:p>
          </p:txBody>
        </p:sp>
      </p:grpSp>
      <p:sp>
        <p:nvSpPr>
          <p:cNvPr id="4" name="Title 3">
            <a:extLst>
              <a:ext uri="{FF2B5EF4-FFF2-40B4-BE49-F238E27FC236}">
                <a16:creationId xmlns:a16="http://schemas.microsoft.com/office/drawing/2014/main" id="{611A3D09-5101-554B-8304-33159B9D765C}"/>
              </a:ext>
            </a:extLst>
          </p:cNvPr>
          <p:cNvSpPr>
            <a:spLocks noGrp="1"/>
          </p:cNvSpPr>
          <p:nvPr>
            <p:ph type="title" idx="4294967295"/>
          </p:nvPr>
        </p:nvSpPr>
        <p:spPr>
          <a:xfrm>
            <a:off x="16645" y="18939"/>
            <a:ext cx="9111985" cy="670542"/>
          </a:xfrm>
          <a:solidFill>
            <a:schemeClr val="tx1"/>
          </a:solidFill>
          <a:ln w="28575">
            <a:solidFill>
              <a:schemeClr val="bg1"/>
            </a:solidFill>
          </a:ln>
        </p:spPr>
        <p:txBody>
          <a:bodyPr anchor="ctr"/>
          <a:lstStyle/>
          <a:p>
            <a:pPr eaLnBrk="1" hangingPunct="1">
              <a:lnSpc>
                <a:spcPct val="100000"/>
              </a:lnSpc>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kern="1200" dirty="0">
                <a:solidFill>
                  <a:srgbClr val="FFFFFF"/>
                </a:solidFill>
                <a:latin typeface="Arial" charset="0"/>
                <a:ea typeface="ＭＳ Ｐゴシック" charset="0"/>
                <a:cs typeface="ＭＳ Ｐゴシック" charset="0"/>
              </a:rPr>
              <a:t>Views on Apostasy</a:t>
            </a:r>
            <a:endParaRPr lang="en-US" sz="3200" kern="12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2811114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with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55"/>
                                        </p:tgtEl>
                                        <p:attrNameLst>
                                          <p:attrName>style.visibility</p:attrName>
                                        </p:attrNameLst>
                                      </p:cBhvr>
                                      <p:to>
                                        <p:strVal val="visible"/>
                                      </p:to>
                                    </p:set>
                                    <p:anim calcmode="lin" valueType="num">
                                      <p:cBhvr additive="repl">
                                        <p:cTn id="19" dur="1000" fill="hold"/>
                                        <p:tgtEl>
                                          <p:spTgt spid="31755"/>
                                        </p:tgtEl>
                                        <p:attrNameLst>
                                          <p:attrName>ppt_w</p:attrName>
                                        </p:attrNameLst>
                                      </p:cBhvr>
                                      <p:tavLst>
                                        <p:tav tm="100000">
                                          <p:val>
                                            <p:strVal val="#ppt_w+.3"/>
                                          </p:val>
                                        </p:tav>
                                        <p:tav>
                                          <p:val>
                                            <p:strVal val="#ppt_w"/>
                                          </p:val>
                                        </p:tav>
                                      </p:tavLst>
                                    </p:anim>
                                    <p:anim calcmode="lin" valueType="num">
                                      <p:cBhvr additive="repl">
                                        <p:cTn id="20" dur="1000" fill="hold"/>
                                        <p:tgtEl>
                                          <p:spTgt spid="31755"/>
                                        </p:tgtEl>
                                        <p:attrNameLst>
                                          <p:attrName>ppt_h</p:attrName>
                                        </p:attrNameLst>
                                      </p:cBhvr>
                                      <p:tavLst>
                                        <p:tav tm="100000">
                                          <p:val>
                                            <p:strVal val="#ppt_h"/>
                                          </p:val>
                                        </p:tav>
                                        <p:tav>
                                          <p:val>
                                            <p:strVal val="#ppt_h"/>
                                          </p:val>
                                        </p:tav>
                                      </p:tavLst>
                                    </p:anim>
                                    <p:animEffect transition="in" filter="fade">
                                      <p:cBhvr additive="repl">
                                        <p:cTn id="21" dur="1000"/>
                                        <p:tgtEl>
                                          <p:spTgt spid="31755"/>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14"/>
                                        </p:tgtEl>
                                        <p:attrNameLst>
                                          <p:attrName>style.visibility</p:attrName>
                                        </p:attrNameLst>
                                      </p:cBhvr>
                                      <p:to>
                                        <p:strVal val="visible"/>
                                      </p:to>
                                    </p:set>
                                    <p:anim calcmode="lin" valueType="num">
                                      <p:cBhvr additive="repl">
                                        <p:cTn id="26" dur="1000" fill="hold"/>
                                        <p:tgtEl>
                                          <p:spTgt spid="14"/>
                                        </p:tgtEl>
                                        <p:attrNameLst>
                                          <p:attrName>ppt_w</p:attrName>
                                        </p:attrNameLst>
                                      </p:cBhvr>
                                      <p:tavLst>
                                        <p:tav tm="100000">
                                          <p:val>
                                            <p:strVal val="#ppt_w+.3"/>
                                          </p:val>
                                        </p:tav>
                                        <p:tav>
                                          <p:val>
                                            <p:strVal val="#ppt_w"/>
                                          </p:val>
                                        </p:tav>
                                      </p:tavLst>
                                    </p:anim>
                                    <p:anim calcmode="lin" valueType="num">
                                      <p:cBhvr additive="repl">
                                        <p:cTn id="27" dur="1000" fill="hold"/>
                                        <p:tgtEl>
                                          <p:spTgt spid="14"/>
                                        </p:tgtEl>
                                        <p:attrNameLst>
                                          <p:attrName>ppt_h</p:attrName>
                                        </p:attrNameLst>
                                      </p:cBhvr>
                                      <p:tavLst>
                                        <p:tav tm="100000">
                                          <p:val>
                                            <p:strVal val="#ppt_h"/>
                                          </p:val>
                                        </p:tav>
                                        <p:tav>
                                          <p:val>
                                            <p:strVal val="#ppt_h"/>
                                          </p:val>
                                        </p:tav>
                                      </p:tavLst>
                                    </p:anim>
                                    <p:animEffect transition="in" filter="fade">
                                      <p:cBhvr additive="repl">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decel="100000" fill="hold" nodeType="clickEffect">
                                  <p:stCondLst>
                                    <p:cond delay="0"/>
                                  </p:stCondLst>
                                  <p:childTnLst>
                                    <p:set>
                                      <p:cBhvr additive="repl">
                                        <p:cTn id="32" dur="1" fill="hold">
                                          <p:stCondLst>
                                            <p:cond delay="0"/>
                                          </p:stCondLst>
                                        </p:cTn>
                                        <p:tgtEl>
                                          <p:spTgt spid="31750"/>
                                        </p:tgtEl>
                                        <p:attrNameLst>
                                          <p:attrName>style.visibility</p:attrName>
                                        </p:attrNameLst>
                                      </p:cBhvr>
                                      <p:to>
                                        <p:strVal val="visible"/>
                                      </p:to>
                                    </p:set>
                                    <p:anim calcmode="lin" valueType="num">
                                      <p:cBhvr additive="repl">
                                        <p:cTn id="33" dur="1000" fill="hold"/>
                                        <p:tgtEl>
                                          <p:spTgt spid="31750"/>
                                        </p:tgtEl>
                                        <p:attrNameLst>
                                          <p:attrName>ppt_w</p:attrName>
                                        </p:attrNameLst>
                                      </p:cBhvr>
                                      <p:tavLst>
                                        <p:tav tm="100000">
                                          <p:val>
                                            <p:strVal val="#ppt_w+.3"/>
                                          </p:val>
                                        </p:tav>
                                        <p:tav>
                                          <p:val>
                                            <p:strVal val="#ppt_w"/>
                                          </p:val>
                                        </p:tav>
                                      </p:tavLst>
                                    </p:anim>
                                    <p:anim calcmode="lin" valueType="num">
                                      <p:cBhvr additive="repl">
                                        <p:cTn id="34" dur="1000" fill="hold"/>
                                        <p:tgtEl>
                                          <p:spTgt spid="31750"/>
                                        </p:tgtEl>
                                        <p:attrNameLst>
                                          <p:attrName>ppt_h</p:attrName>
                                        </p:attrNameLst>
                                      </p:cBhvr>
                                      <p:tavLst>
                                        <p:tav tm="100000">
                                          <p:val>
                                            <p:strVal val="#ppt_h"/>
                                          </p:val>
                                        </p:tav>
                                        <p:tav>
                                          <p:val>
                                            <p:strVal val="#ppt_h"/>
                                          </p:val>
                                        </p:tav>
                                      </p:tavLst>
                                    </p:anim>
                                    <p:animEffect transition="in" filter="fade">
                                      <p:cBhvr additive="repl">
                                        <p:cTn id="35" dur="1000"/>
                                        <p:tgtEl>
                                          <p:spTgt spid="31750"/>
                                        </p:tgtEl>
                                      </p:cBhvr>
                                    </p:animEffect>
                                  </p:childTnLst>
                                </p:cTn>
                              </p:par>
                            </p:childTnLst>
                          </p:cTn>
                        </p:par>
                        <p:par>
                          <p:cTn id="36" fill="hold">
                            <p:stCondLst>
                              <p:cond delay="1000"/>
                            </p:stCondLst>
                            <p:childTnLst>
                              <p:par>
                                <p:cTn id="37" presetID="50" presetClass="entr" decel="100000" fill="hold" grpId="0" nodeType="afterEffect">
                                  <p:stCondLst>
                                    <p:cond delay="0"/>
                                  </p:stCondLst>
                                  <p:childTnLst>
                                    <p:set>
                                      <p:cBhvr additive="repl">
                                        <p:cTn id="38" dur="1" fill="hold">
                                          <p:stCondLst>
                                            <p:cond delay="0"/>
                                          </p:stCondLst>
                                        </p:cTn>
                                        <p:tgtEl>
                                          <p:spTgt spid="31749"/>
                                        </p:tgtEl>
                                        <p:attrNameLst>
                                          <p:attrName>style.visibility</p:attrName>
                                        </p:attrNameLst>
                                      </p:cBhvr>
                                      <p:to>
                                        <p:strVal val="visible"/>
                                      </p:to>
                                    </p:set>
                                    <p:anim calcmode="lin" valueType="num">
                                      <p:cBhvr additive="repl">
                                        <p:cTn id="39" dur="1000" fill="hold"/>
                                        <p:tgtEl>
                                          <p:spTgt spid="31749"/>
                                        </p:tgtEl>
                                        <p:attrNameLst>
                                          <p:attrName>ppt_w</p:attrName>
                                        </p:attrNameLst>
                                      </p:cBhvr>
                                      <p:tavLst>
                                        <p:tav tm="100000">
                                          <p:val>
                                            <p:strVal val="#ppt_w+.3"/>
                                          </p:val>
                                        </p:tav>
                                        <p:tav>
                                          <p:val>
                                            <p:strVal val="#ppt_w"/>
                                          </p:val>
                                        </p:tav>
                                      </p:tavLst>
                                    </p:anim>
                                    <p:anim calcmode="lin" valueType="num">
                                      <p:cBhvr additive="repl">
                                        <p:cTn id="40" dur="1000" fill="hold"/>
                                        <p:tgtEl>
                                          <p:spTgt spid="31749"/>
                                        </p:tgtEl>
                                        <p:attrNameLst>
                                          <p:attrName>ppt_h</p:attrName>
                                        </p:attrNameLst>
                                      </p:cBhvr>
                                      <p:tavLst>
                                        <p:tav tm="100000">
                                          <p:val>
                                            <p:strVal val="#ppt_h"/>
                                          </p:val>
                                        </p:tav>
                                        <p:tav>
                                          <p:val>
                                            <p:strVal val="#ppt_h"/>
                                          </p:val>
                                        </p:tav>
                                      </p:tavLst>
                                    </p:anim>
                                    <p:animEffect transition="in" filter="fade">
                                      <p:cBhvr additive="repl">
                                        <p:cTn id="41" dur="1000"/>
                                        <p:tgtEl>
                                          <p:spTgt spid="31749"/>
                                        </p:tgtEl>
                                      </p:cBhvr>
                                    </p:animEffect>
                                  </p:childTnLst>
                                </p:cTn>
                              </p:par>
                            </p:childTnLst>
                          </p:cTn>
                        </p:par>
                        <p:par>
                          <p:cTn id="42" fill="hold">
                            <p:stCondLst>
                              <p:cond delay="2000"/>
                            </p:stCondLst>
                            <p:childTnLst>
                              <p:par>
                                <p:cTn id="43" presetID="50" presetClass="entr" decel="100000" fill="hold" nodeType="afterEffect">
                                  <p:stCondLst>
                                    <p:cond delay="0"/>
                                  </p:stCondLst>
                                  <p:childTnLst>
                                    <p:set>
                                      <p:cBhvr additive="repl">
                                        <p:cTn id="44" dur="1" fill="hold">
                                          <p:stCondLst>
                                            <p:cond delay="0"/>
                                          </p:stCondLst>
                                        </p:cTn>
                                        <p:tgtEl>
                                          <p:spTgt spid="31751"/>
                                        </p:tgtEl>
                                        <p:attrNameLst>
                                          <p:attrName>style.visibility</p:attrName>
                                        </p:attrNameLst>
                                      </p:cBhvr>
                                      <p:to>
                                        <p:strVal val="visible"/>
                                      </p:to>
                                    </p:set>
                                    <p:anim calcmode="lin" valueType="num">
                                      <p:cBhvr additive="repl">
                                        <p:cTn id="45" dur="1000" fill="hold"/>
                                        <p:tgtEl>
                                          <p:spTgt spid="31751"/>
                                        </p:tgtEl>
                                        <p:attrNameLst>
                                          <p:attrName>ppt_w</p:attrName>
                                        </p:attrNameLst>
                                      </p:cBhvr>
                                      <p:tavLst>
                                        <p:tav tm="100000">
                                          <p:val>
                                            <p:strVal val="#ppt_w+.3"/>
                                          </p:val>
                                        </p:tav>
                                        <p:tav>
                                          <p:val>
                                            <p:strVal val="#ppt_w"/>
                                          </p:val>
                                        </p:tav>
                                      </p:tavLst>
                                    </p:anim>
                                    <p:anim calcmode="lin" valueType="num">
                                      <p:cBhvr additive="repl">
                                        <p:cTn id="46" dur="1000" fill="hold"/>
                                        <p:tgtEl>
                                          <p:spTgt spid="31751"/>
                                        </p:tgtEl>
                                        <p:attrNameLst>
                                          <p:attrName>ppt_h</p:attrName>
                                        </p:attrNameLst>
                                      </p:cBhvr>
                                      <p:tavLst>
                                        <p:tav tm="100000">
                                          <p:val>
                                            <p:strVal val="#ppt_h"/>
                                          </p:val>
                                        </p:tav>
                                        <p:tav>
                                          <p:val>
                                            <p:strVal val="#ppt_h"/>
                                          </p:val>
                                        </p:tav>
                                      </p:tavLst>
                                    </p:anim>
                                    <p:animEffect transition="in" filter="fade">
                                      <p:cBhvr additive="repl">
                                        <p:cTn id="47" dur="1000"/>
                                        <p:tgtEl>
                                          <p:spTgt spid="31751"/>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decel="100000" fill="hold" nodeType="clickEffect">
                                  <p:stCondLst>
                                    <p:cond delay="0"/>
                                  </p:stCondLst>
                                  <p:childTnLst>
                                    <p:set>
                                      <p:cBhvr additive="repl">
                                        <p:cTn id="51" dur="1" fill="hold">
                                          <p:stCondLst>
                                            <p:cond delay="0"/>
                                          </p:stCondLst>
                                        </p:cTn>
                                        <p:tgtEl>
                                          <p:spTgt spid="15"/>
                                        </p:tgtEl>
                                        <p:attrNameLst>
                                          <p:attrName>style.visibility</p:attrName>
                                        </p:attrNameLst>
                                      </p:cBhvr>
                                      <p:to>
                                        <p:strVal val="visible"/>
                                      </p:to>
                                    </p:set>
                                    <p:anim calcmode="lin" valueType="num">
                                      <p:cBhvr additive="repl">
                                        <p:cTn id="52" dur="1000" fill="hold"/>
                                        <p:tgtEl>
                                          <p:spTgt spid="15"/>
                                        </p:tgtEl>
                                        <p:attrNameLst>
                                          <p:attrName>ppt_w</p:attrName>
                                        </p:attrNameLst>
                                      </p:cBhvr>
                                      <p:tavLst>
                                        <p:tav tm="100000">
                                          <p:val>
                                            <p:strVal val="#ppt_w+.3"/>
                                          </p:val>
                                        </p:tav>
                                        <p:tav>
                                          <p:val>
                                            <p:strVal val="#ppt_w"/>
                                          </p:val>
                                        </p:tav>
                                      </p:tavLst>
                                    </p:anim>
                                    <p:anim calcmode="lin" valueType="num">
                                      <p:cBhvr additive="repl">
                                        <p:cTn id="53" dur="1000" fill="hold"/>
                                        <p:tgtEl>
                                          <p:spTgt spid="15"/>
                                        </p:tgtEl>
                                        <p:attrNameLst>
                                          <p:attrName>ppt_h</p:attrName>
                                        </p:attrNameLst>
                                      </p:cBhvr>
                                      <p:tavLst>
                                        <p:tav tm="100000">
                                          <p:val>
                                            <p:strVal val="#ppt_h"/>
                                          </p:val>
                                        </p:tav>
                                        <p:tav>
                                          <p:val>
                                            <p:strVal val="#ppt_h"/>
                                          </p:val>
                                        </p:tav>
                                      </p:tavLst>
                                    </p:anim>
                                    <p:animEffect transition="in" filter="fade">
                                      <p:cBhvr additive="repl">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decel="100000" fill="hold" nodeType="clickEffect">
                                  <p:stCondLst>
                                    <p:cond delay="0"/>
                                  </p:stCondLst>
                                  <p:childTnLst>
                                    <p:set>
                                      <p:cBhvr additive="repl">
                                        <p:cTn id="58" dur="1" fill="hold">
                                          <p:stCondLst>
                                            <p:cond delay="0"/>
                                          </p:stCondLst>
                                        </p:cTn>
                                        <p:tgtEl>
                                          <p:spTgt spid="31753"/>
                                        </p:tgtEl>
                                        <p:attrNameLst>
                                          <p:attrName>style.visibility</p:attrName>
                                        </p:attrNameLst>
                                      </p:cBhvr>
                                      <p:to>
                                        <p:strVal val="visible"/>
                                      </p:to>
                                    </p:set>
                                    <p:anim calcmode="lin" valueType="num">
                                      <p:cBhvr additive="repl">
                                        <p:cTn id="59" dur="1000" fill="hold"/>
                                        <p:tgtEl>
                                          <p:spTgt spid="31753"/>
                                        </p:tgtEl>
                                        <p:attrNameLst>
                                          <p:attrName>ppt_w</p:attrName>
                                        </p:attrNameLst>
                                      </p:cBhvr>
                                      <p:tavLst>
                                        <p:tav tm="100000">
                                          <p:val>
                                            <p:strVal val="#ppt_w+.3"/>
                                          </p:val>
                                        </p:tav>
                                        <p:tav>
                                          <p:val>
                                            <p:strVal val="#ppt_w"/>
                                          </p:val>
                                        </p:tav>
                                      </p:tavLst>
                                    </p:anim>
                                    <p:anim calcmode="lin" valueType="num">
                                      <p:cBhvr additive="repl">
                                        <p:cTn id="60" dur="1000" fill="hold"/>
                                        <p:tgtEl>
                                          <p:spTgt spid="31753"/>
                                        </p:tgtEl>
                                        <p:attrNameLst>
                                          <p:attrName>ppt_h</p:attrName>
                                        </p:attrNameLst>
                                      </p:cBhvr>
                                      <p:tavLst>
                                        <p:tav tm="100000">
                                          <p:val>
                                            <p:strVal val="#ppt_h"/>
                                          </p:val>
                                        </p:tav>
                                        <p:tav>
                                          <p:val>
                                            <p:strVal val="#ppt_h"/>
                                          </p:val>
                                        </p:tav>
                                      </p:tavLst>
                                    </p:anim>
                                    <p:animEffect transition="in" filter="fade">
                                      <p:cBhvr additive="repl">
                                        <p:cTn id="61" dur="1000"/>
                                        <p:tgtEl>
                                          <p:spTgt spid="31753"/>
                                        </p:tgtEl>
                                      </p:cBhvr>
                                    </p:animEffect>
                                  </p:childTnLst>
                                </p:cTn>
                              </p:par>
                            </p:childTnLst>
                          </p:cTn>
                        </p:par>
                        <p:par>
                          <p:cTn id="62" fill="hold">
                            <p:stCondLst>
                              <p:cond delay="1000"/>
                            </p:stCondLst>
                            <p:childTnLst>
                              <p:par>
                                <p:cTn id="63" presetID="50" presetClass="entr" decel="100000" fill="hold" grpId="0" nodeType="afterEffect">
                                  <p:stCondLst>
                                    <p:cond delay="0"/>
                                  </p:stCondLst>
                                  <p:childTnLst>
                                    <p:set>
                                      <p:cBhvr additive="repl">
                                        <p:cTn id="64" dur="1" fill="hold">
                                          <p:stCondLst>
                                            <p:cond delay="0"/>
                                          </p:stCondLst>
                                        </p:cTn>
                                        <p:tgtEl>
                                          <p:spTgt spid="31752"/>
                                        </p:tgtEl>
                                        <p:attrNameLst>
                                          <p:attrName>style.visibility</p:attrName>
                                        </p:attrNameLst>
                                      </p:cBhvr>
                                      <p:to>
                                        <p:strVal val="visible"/>
                                      </p:to>
                                    </p:set>
                                    <p:anim calcmode="lin" valueType="num">
                                      <p:cBhvr additive="repl">
                                        <p:cTn id="65" dur="1000" fill="hold"/>
                                        <p:tgtEl>
                                          <p:spTgt spid="31752"/>
                                        </p:tgtEl>
                                        <p:attrNameLst>
                                          <p:attrName>ppt_w</p:attrName>
                                        </p:attrNameLst>
                                      </p:cBhvr>
                                      <p:tavLst>
                                        <p:tav tm="100000">
                                          <p:val>
                                            <p:strVal val="#ppt_w+.3"/>
                                          </p:val>
                                        </p:tav>
                                        <p:tav>
                                          <p:val>
                                            <p:strVal val="#ppt_w"/>
                                          </p:val>
                                        </p:tav>
                                      </p:tavLst>
                                    </p:anim>
                                    <p:anim calcmode="lin" valueType="num">
                                      <p:cBhvr additive="repl">
                                        <p:cTn id="66" dur="1000" fill="hold"/>
                                        <p:tgtEl>
                                          <p:spTgt spid="31752"/>
                                        </p:tgtEl>
                                        <p:attrNameLst>
                                          <p:attrName>ppt_h</p:attrName>
                                        </p:attrNameLst>
                                      </p:cBhvr>
                                      <p:tavLst>
                                        <p:tav tm="100000">
                                          <p:val>
                                            <p:strVal val="#ppt_h"/>
                                          </p:val>
                                        </p:tav>
                                        <p:tav>
                                          <p:val>
                                            <p:strVal val="#ppt_h"/>
                                          </p:val>
                                        </p:tav>
                                      </p:tavLst>
                                    </p:anim>
                                    <p:animEffect transition="in" filter="fade">
                                      <p:cBhvr additive="repl">
                                        <p:cTn id="67" dur="1000"/>
                                        <p:tgtEl>
                                          <p:spTgt spid="31752"/>
                                        </p:tgtEl>
                                      </p:cBhvr>
                                    </p:animEffect>
                                  </p:childTnLst>
                                </p:cTn>
                              </p:par>
                            </p:childTnLst>
                          </p:cTn>
                        </p:par>
                      </p:childTnLst>
                    </p:cTn>
                  </p:par>
                  <p:par>
                    <p:cTn id="68" fill="hold">
                      <p:stCondLst>
                        <p:cond delay="indefinite"/>
                      </p:stCondLst>
                      <p:childTnLst>
                        <p:par>
                          <p:cTn id="69" fill="hold">
                            <p:stCondLst>
                              <p:cond delay="0"/>
                            </p:stCondLst>
                            <p:childTnLst>
                              <p:par>
                                <p:cTn id="70" presetID="50" presetClass="entr" decel="100000" fill="hold" nodeType="clickEffect">
                                  <p:stCondLst>
                                    <p:cond delay="0"/>
                                  </p:stCondLst>
                                  <p:childTnLst>
                                    <p:set>
                                      <p:cBhvr additive="repl">
                                        <p:cTn id="71" dur="1" fill="hold">
                                          <p:stCondLst>
                                            <p:cond delay="0"/>
                                          </p:stCondLst>
                                        </p:cTn>
                                        <p:tgtEl>
                                          <p:spTgt spid="31754"/>
                                        </p:tgtEl>
                                        <p:attrNameLst>
                                          <p:attrName>style.visibility</p:attrName>
                                        </p:attrNameLst>
                                      </p:cBhvr>
                                      <p:to>
                                        <p:strVal val="visible"/>
                                      </p:to>
                                    </p:set>
                                    <p:anim calcmode="lin" valueType="num">
                                      <p:cBhvr additive="repl">
                                        <p:cTn id="72" dur="1000" fill="hold"/>
                                        <p:tgtEl>
                                          <p:spTgt spid="31754"/>
                                        </p:tgtEl>
                                        <p:attrNameLst>
                                          <p:attrName>ppt_w</p:attrName>
                                        </p:attrNameLst>
                                      </p:cBhvr>
                                      <p:tavLst>
                                        <p:tav tm="100000">
                                          <p:val>
                                            <p:strVal val="#ppt_w+.3"/>
                                          </p:val>
                                        </p:tav>
                                        <p:tav>
                                          <p:val>
                                            <p:strVal val="#ppt_w"/>
                                          </p:val>
                                        </p:tav>
                                      </p:tavLst>
                                    </p:anim>
                                    <p:anim calcmode="lin" valueType="num">
                                      <p:cBhvr additive="repl">
                                        <p:cTn id="73" dur="1000" fill="hold"/>
                                        <p:tgtEl>
                                          <p:spTgt spid="31754"/>
                                        </p:tgtEl>
                                        <p:attrNameLst>
                                          <p:attrName>ppt_h</p:attrName>
                                        </p:attrNameLst>
                                      </p:cBhvr>
                                      <p:tavLst>
                                        <p:tav tm="100000">
                                          <p:val>
                                            <p:strVal val="#ppt_h"/>
                                          </p:val>
                                        </p:tav>
                                        <p:tav>
                                          <p:val>
                                            <p:strVal val="#ppt_h"/>
                                          </p:val>
                                        </p:tav>
                                      </p:tavLst>
                                    </p:anim>
                                    <p:animEffect transition="in" filter="fade">
                                      <p:cBhvr additive="repl">
                                        <p:cTn id="74" dur="1000"/>
                                        <p:tgtEl>
                                          <p:spTgt spid="31754"/>
                                        </p:tgtEl>
                                      </p:cBhvr>
                                    </p:animEffect>
                                  </p:childTnLst>
                                </p:cTn>
                              </p:par>
                            </p:childTnLst>
                          </p:cTn>
                        </p:par>
                      </p:childTnLst>
                    </p:cTn>
                  </p:par>
                  <p:par>
                    <p:cTn id="75" fill="hold">
                      <p:stCondLst>
                        <p:cond delay="indefinite"/>
                      </p:stCondLst>
                      <p:childTnLst>
                        <p:par>
                          <p:cTn id="76" fill="hold">
                            <p:stCondLst>
                              <p:cond delay="0"/>
                            </p:stCondLst>
                            <p:childTnLst>
                              <p:par>
                                <p:cTn id="77" presetID="50" presetClass="entr" decel="100000" fill="hold" nodeType="clickEffect">
                                  <p:stCondLst>
                                    <p:cond delay="0"/>
                                  </p:stCondLst>
                                  <p:childTnLst>
                                    <p:set>
                                      <p:cBhvr additive="repl">
                                        <p:cTn id="78" dur="1" fill="hold">
                                          <p:stCondLst>
                                            <p:cond delay="0"/>
                                          </p:stCondLst>
                                        </p:cTn>
                                        <p:tgtEl>
                                          <p:spTgt spid="31748"/>
                                        </p:tgtEl>
                                        <p:attrNameLst>
                                          <p:attrName>style.visibility</p:attrName>
                                        </p:attrNameLst>
                                      </p:cBhvr>
                                      <p:to>
                                        <p:strVal val="visible"/>
                                      </p:to>
                                    </p:set>
                                    <p:anim calcmode="lin" valueType="num">
                                      <p:cBhvr additive="repl">
                                        <p:cTn id="79" dur="1000" fill="hold"/>
                                        <p:tgtEl>
                                          <p:spTgt spid="31748"/>
                                        </p:tgtEl>
                                        <p:attrNameLst>
                                          <p:attrName>ppt_w</p:attrName>
                                        </p:attrNameLst>
                                      </p:cBhvr>
                                      <p:tavLst>
                                        <p:tav tm="100000">
                                          <p:val>
                                            <p:strVal val="#ppt_w+.3"/>
                                          </p:val>
                                        </p:tav>
                                        <p:tav>
                                          <p:val>
                                            <p:strVal val="#ppt_w"/>
                                          </p:val>
                                        </p:tav>
                                      </p:tavLst>
                                    </p:anim>
                                    <p:anim calcmode="lin" valueType="num">
                                      <p:cBhvr additive="repl">
                                        <p:cTn id="80" dur="1000" fill="hold"/>
                                        <p:tgtEl>
                                          <p:spTgt spid="31748"/>
                                        </p:tgtEl>
                                        <p:attrNameLst>
                                          <p:attrName>ppt_h</p:attrName>
                                        </p:attrNameLst>
                                      </p:cBhvr>
                                      <p:tavLst>
                                        <p:tav tm="100000">
                                          <p:val>
                                            <p:strVal val="#ppt_h"/>
                                          </p:val>
                                        </p:tav>
                                        <p:tav>
                                          <p:val>
                                            <p:strVal val="#ppt_h"/>
                                          </p:val>
                                        </p:tav>
                                      </p:tavLst>
                                    </p:anim>
                                    <p:animEffect transition="in" filter="fade">
                                      <p:cBhvr additive="repl">
                                        <p:cTn id="81" dur="1000"/>
                                        <p:tgtEl>
                                          <p:spTgt spid="31748"/>
                                        </p:tgtEl>
                                      </p:cBhvr>
                                    </p:animEffect>
                                  </p:childTnLst>
                                </p:cTn>
                              </p:par>
                            </p:childTnLst>
                          </p:cTn>
                        </p:par>
                      </p:childTnLst>
                    </p:cTn>
                  </p:par>
                  <p:par>
                    <p:cTn id="82" fill="hold">
                      <p:stCondLst>
                        <p:cond delay="indefinite"/>
                      </p:stCondLst>
                      <p:childTnLst>
                        <p:par>
                          <p:cTn id="83" fill="hold">
                            <p:stCondLst>
                              <p:cond delay="0"/>
                            </p:stCondLst>
                            <p:childTnLst>
                              <p:par>
                                <p:cTn id="84" presetID="50" presetClass="entr" decel="100000" fill="hold" nodeType="clickEffect">
                                  <p:stCondLst>
                                    <p:cond delay="0"/>
                                  </p:stCondLst>
                                  <p:childTnLst>
                                    <p:set>
                                      <p:cBhvr additive="repl">
                                        <p:cTn id="85" dur="1" fill="hold">
                                          <p:stCondLst>
                                            <p:cond delay="0"/>
                                          </p:stCondLst>
                                        </p:cTn>
                                        <p:tgtEl>
                                          <p:spTgt spid="13"/>
                                        </p:tgtEl>
                                        <p:attrNameLst>
                                          <p:attrName>style.visibility</p:attrName>
                                        </p:attrNameLst>
                                      </p:cBhvr>
                                      <p:to>
                                        <p:strVal val="visible"/>
                                      </p:to>
                                    </p:set>
                                    <p:anim calcmode="lin" valueType="num">
                                      <p:cBhvr additive="repl">
                                        <p:cTn id="86" dur="1000" fill="hold"/>
                                        <p:tgtEl>
                                          <p:spTgt spid="13"/>
                                        </p:tgtEl>
                                        <p:attrNameLst>
                                          <p:attrName>ppt_w</p:attrName>
                                        </p:attrNameLst>
                                      </p:cBhvr>
                                      <p:tavLst>
                                        <p:tav tm="100000">
                                          <p:val>
                                            <p:strVal val="#ppt_w+.3"/>
                                          </p:val>
                                        </p:tav>
                                        <p:tav>
                                          <p:val>
                                            <p:strVal val="#ppt_w"/>
                                          </p:val>
                                        </p:tav>
                                      </p:tavLst>
                                    </p:anim>
                                    <p:anim calcmode="lin" valueType="num">
                                      <p:cBhvr additive="repl">
                                        <p:cTn id="87" dur="1000" fill="hold"/>
                                        <p:tgtEl>
                                          <p:spTgt spid="13"/>
                                        </p:tgtEl>
                                        <p:attrNameLst>
                                          <p:attrName>ppt_h</p:attrName>
                                        </p:attrNameLst>
                                      </p:cBhvr>
                                      <p:tavLst>
                                        <p:tav tm="100000">
                                          <p:val>
                                            <p:strVal val="#ppt_h"/>
                                          </p:val>
                                        </p:tav>
                                        <p:tav>
                                          <p:val>
                                            <p:strVal val="#ppt_h"/>
                                          </p:val>
                                        </p:tav>
                                      </p:tavLst>
                                    </p:anim>
                                    <p:animEffect transition="in" filter="fade">
                                      <p:cBhvr additive="repl">
                                        <p:cTn id="88" dur="1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decel="100000" fill="hold" nodeType="clickEffect">
                                  <p:stCondLst>
                                    <p:cond delay="0"/>
                                  </p:stCondLst>
                                  <p:childTnLst>
                                    <p:set>
                                      <p:cBhvr additive="repl">
                                        <p:cTn id="92" dur="1" fill="hold">
                                          <p:stCondLst>
                                            <p:cond delay="0"/>
                                          </p:stCondLst>
                                        </p:cTn>
                                        <p:tgtEl>
                                          <p:spTgt spid="16"/>
                                        </p:tgtEl>
                                        <p:attrNameLst>
                                          <p:attrName>style.visibility</p:attrName>
                                        </p:attrNameLst>
                                      </p:cBhvr>
                                      <p:to>
                                        <p:strVal val="visible"/>
                                      </p:to>
                                    </p:set>
                                    <p:anim calcmode="lin" valueType="num">
                                      <p:cBhvr additive="repl">
                                        <p:cTn id="93" dur="1000" fill="hold"/>
                                        <p:tgtEl>
                                          <p:spTgt spid="16"/>
                                        </p:tgtEl>
                                        <p:attrNameLst>
                                          <p:attrName>ppt_w</p:attrName>
                                        </p:attrNameLst>
                                      </p:cBhvr>
                                      <p:tavLst>
                                        <p:tav tm="100000">
                                          <p:val>
                                            <p:strVal val="#ppt_w+.3"/>
                                          </p:val>
                                        </p:tav>
                                        <p:tav>
                                          <p:val>
                                            <p:strVal val="#ppt_w"/>
                                          </p:val>
                                        </p:tav>
                                      </p:tavLst>
                                    </p:anim>
                                    <p:anim calcmode="lin" valueType="num">
                                      <p:cBhvr additive="repl">
                                        <p:cTn id="94" dur="1000" fill="hold"/>
                                        <p:tgtEl>
                                          <p:spTgt spid="16"/>
                                        </p:tgtEl>
                                        <p:attrNameLst>
                                          <p:attrName>ppt_h</p:attrName>
                                        </p:attrNameLst>
                                      </p:cBhvr>
                                      <p:tavLst>
                                        <p:tav tm="100000">
                                          <p:val>
                                            <p:strVal val="#ppt_h"/>
                                          </p:val>
                                        </p:tav>
                                        <p:tav>
                                          <p:val>
                                            <p:strVal val="#ppt_h"/>
                                          </p:val>
                                        </p:tav>
                                      </p:tavLst>
                                    </p:anim>
                                    <p:animEffect transition="in" filter="fade">
                                      <p:cBhvr additive="repl">
                                        <p:cTn id="95" dur="10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wipe(down)">
                                      <p:cBhvr>
                                        <p:cTn id="10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915937" y="665235"/>
            <a:ext cx="4144601" cy="6309608"/>
          </a:xfrm>
        </p:spPr>
        <p:txBody>
          <a:bodyPr/>
          <a:lstStyle/>
          <a:p>
            <a:r>
              <a:rPr lang="en-US" sz="6000" b="1" i="1" dirty="0">
                <a:effectLst>
                  <a:glow rad="177800">
                    <a:schemeClr val="tx1"/>
                  </a:glow>
                </a:effectLst>
                <a:latin typeface="Arial" charset="0"/>
                <a:ea typeface="ＭＳ Ｐゴシック" charset="0"/>
              </a:rPr>
              <a:t>The Reign of the Servant Kings</a:t>
            </a:r>
          </a:p>
        </p:txBody>
      </p:sp>
      <p:grpSp>
        <p:nvGrpSpPr>
          <p:cNvPr id="4" name="Group 3"/>
          <p:cNvGrpSpPr/>
          <p:nvPr/>
        </p:nvGrpSpPr>
        <p:grpSpPr>
          <a:xfrm>
            <a:off x="0" y="66355"/>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361288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Today</a:t>
            </a:r>
          </a:p>
        </p:txBody>
      </p:sp>
    </p:spTree>
    <p:extLst>
      <p:ext uri="{BB962C8B-B14F-4D97-AF65-F5344CB8AC3E}">
        <p14:creationId xmlns:p14="http://schemas.microsoft.com/office/powerpoint/2010/main" val="15087546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from Christ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5891804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NT</a:t>
            </a: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198670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791200"/>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200" y="1050925"/>
            <a:ext cx="4800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“No one who wants to become a public figure acts in secret. Since you are doing these things, show yourself to the world</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(7:4).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29200"/>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My time is not yet come; for you any time is right</a:t>
            </a: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5799138"/>
            <a:ext cx="3886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...because for me the right time has not yet come.</a:t>
            </a: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Transition between Galilean ministry </a:t>
            </a:r>
            <a:b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b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and Feast of Tabernacles in Jerusalem</a:t>
            </a: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533400" y="1401763"/>
            <a:ext cx="2590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But when the Jewish Feast of Tabernacles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was near…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(7:2)</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4800" y="3429000"/>
            <a:ext cx="5715000" cy="1143000"/>
          </a:xfrm>
        </p:spPr>
        <p:txBody>
          <a:bodyPr/>
          <a:lstStyle/>
          <a:p>
            <a:pPr eaLnBrk="1" hangingPunct="1">
              <a:defRPr/>
            </a:pPr>
            <a:r>
              <a:rPr lang="en-US" dirty="0">
                <a:ea typeface="+mj-ea"/>
                <a:cs typeface="+mj-cs"/>
              </a:rPr>
              <a:t>Brothers of Jesus</a:t>
            </a: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if we are children, then we are heirs—</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heirs of God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co-heirs with Christ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if indeed we share in his sufferings in order that we may also share in his glory</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 8:17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04766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4800" dirty="0">
                <a:solidFill>
                  <a:srgbClr val="FFFF00"/>
                </a:solidFill>
                <a:latin typeface="Arial" charset="0"/>
                <a:ea typeface="ＭＳ Ｐゴシック" charset="0"/>
                <a:cs typeface="ＭＳ Ｐゴシック" charset="0"/>
              </a:rPr>
              <a:t>Kingdom Entering</a:t>
            </a:r>
            <a:endParaRPr lang="en-US" sz="2000" dirty="0">
              <a:solidFill>
                <a:srgbClr val="FFFF00"/>
              </a:solidFill>
              <a:latin typeface="Arial" charset="0"/>
              <a:ea typeface="ＭＳ Ｐゴシック" charset="0"/>
              <a:cs typeface="ＭＳ Ｐゴシック" charset="0"/>
            </a:endParaRPr>
          </a:p>
        </p:txBody>
      </p:sp>
      <p:sp>
        <p:nvSpPr>
          <p:cNvPr id="2462724" name="Text Box 4"/>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46141" y="2610866"/>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Salvation</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7" name="Text Box 7"/>
          <p:cNvSpPr txBox="1">
            <a:spLocks noChangeArrowheads="1"/>
          </p:cNvSpPr>
          <p:nvPr/>
        </p:nvSpPr>
        <p:spPr bwMode="auto">
          <a:xfrm>
            <a:off x="4526280" y="2610866"/>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Rewards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8" name="Text Box 8"/>
          <p:cNvSpPr txBox="1">
            <a:spLocks noChangeArrowheads="1"/>
          </p:cNvSpPr>
          <p:nvPr/>
        </p:nvSpPr>
        <p:spPr bwMode="auto">
          <a:xfrm>
            <a:off x="46141" y="3463544"/>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All believers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9" name="Text Box 9"/>
          <p:cNvSpPr txBox="1">
            <a:spLocks noChangeArrowheads="1"/>
          </p:cNvSpPr>
          <p:nvPr/>
        </p:nvSpPr>
        <p:spPr bwMode="auto">
          <a:xfrm>
            <a:off x="4526280" y="3463544"/>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Faithful believers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0" name="Text Box 10"/>
          <p:cNvSpPr txBox="1">
            <a:spLocks noChangeArrowheads="1"/>
          </p:cNvSpPr>
          <p:nvPr/>
        </p:nvSpPr>
        <p:spPr bwMode="auto">
          <a:xfrm>
            <a:off x="46141" y="4316222"/>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Millennial dwelling</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1" name="Text Box 11"/>
          <p:cNvSpPr txBox="1">
            <a:spLocks noChangeArrowheads="1"/>
          </p:cNvSpPr>
          <p:nvPr/>
        </p:nvSpPr>
        <p:spPr bwMode="auto">
          <a:xfrm>
            <a:off x="4526280" y="4316222"/>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Millennial ruling</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2" name="Text Box 12"/>
          <p:cNvSpPr txBox="1">
            <a:spLocks noChangeArrowheads="1"/>
          </p:cNvSpPr>
          <p:nvPr/>
        </p:nvSpPr>
        <p:spPr bwMode="auto">
          <a:xfrm>
            <a:off x="46141" y="5168900"/>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Wood, hay, straw</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3" name="Text Box 13"/>
          <p:cNvSpPr txBox="1">
            <a:spLocks noChangeArrowheads="1"/>
          </p:cNvSpPr>
          <p:nvPr/>
        </p:nvSpPr>
        <p:spPr bwMode="auto">
          <a:xfrm>
            <a:off x="4526280" y="5168900"/>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Gold, silver, jewels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 name="Text Box 12">
            <a:extLst>
              <a:ext uri="{FF2B5EF4-FFF2-40B4-BE49-F238E27FC236}">
                <a16:creationId xmlns:a16="http://schemas.microsoft.com/office/drawing/2014/main" id="{E10A2C5E-E864-4E4B-8C6D-E22DBFC690B4}"/>
              </a:ext>
            </a:extLst>
          </p:cNvPr>
          <p:cNvSpPr txBox="1">
            <a:spLocks noChangeArrowheads="1"/>
          </p:cNvSpPr>
          <p:nvPr/>
        </p:nvSpPr>
        <p:spPr bwMode="auto">
          <a:xfrm>
            <a:off x="46141" y="6021578"/>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Based on faith alone</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6" name="Text Box 13">
            <a:extLst>
              <a:ext uri="{FF2B5EF4-FFF2-40B4-BE49-F238E27FC236}">
                <a16:creationId xmlns:a16="http://schemas.microsoft.com/office/drawing/2014/main" id="{8BB74748-07A5-F040-8F94-9D1684827122}"/>
              </a:ext>
            </a:extLst>
          </p:cNvPr>
          <p:cNvSpPr txBox="1">
            <a:spLocks noChangeArrowheads="1"/>
          </p:cNvSpPr>
          <p:nvPr/>
        </p:nvSpPr>
        <p:spPr bwMode="auto">
          <a:xfrm>
            <a:off x="4526280" y="6021578"/>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Based on works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7" name="Text Box 5">
            <a:extLst>
              <a:ext uri="{FF2B5EF4-FFF2-40B4-BE49-F238E27FC236}">
                <a16:creationId xmlns:a16="http://schemas.microsoft.com/office/drawing/2014/main" id="{450F106A-5215-7C4C-A09B-9653DCC965AC}"/>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2" name="Text Box 13">
            <a:extLst>
              <a:ext uri="{FF2B5EF4-FFF2-40B4-BE49-F238E27FC236}">
                <a16:creationId xmlns:a16="http://schemas.microsoft.com/office/drawing/2014/main" id="{37D89D4D-62F7-E2E5-7DA5-D956CD7683AE}"/>
              </a:ext>
            </a:extLst>
          </p:cNvPr>
          <p:cNvSpPr txBox="1">
            <a:spLocks noChangeArrowheads="1"/>
          </p:cNvSpPr>
          <p:nvPr/>
        </p:nvSpPr>
        <p:spPr bwMode="auto">
          <a:xfrm rot="20583418">
            <a:off x="4379801" y="3157155"/>
            <a:ext cx="4572000" cy="1200329"/>
          </a:xfrm>
          <a:prstGeom prst="rect">
            <a:avLst/>
          </a:prstGeom>
          <a:solidFill>
            <a:srgbClr val="002060"/>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2700" marR="0" lvl="0" indent="-127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Entering into a Rich Experience of Life!</a:t>
            </a:r>
          </a:p>
        </p:txBody>
      </p:sp>
    </p:spTree>
    <p:extLst>
      <p:ext uri="{BB962C8B-B14F-4D97-AF65-F5344CB8AC3E}">
        <p14:creationId xmlns:p14="http://schemas.microsoft.com/office/powerpoint/2010/main" val="27093198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62728"/>
                                        </p:tgtEl>
                                        <p:attrNameLst>
                                          <p:attrName>style.visibility</p:attrName>
                                        </p:attrNameLst>
                                      </p:cBhvr>
                                      <p:to>
                                        <p:strVal val="visible"/>
                                      </p:to>
                                    </p:set>
                                    <p:animEffect transition="in" filter="blinds(horizontal)">
                                      <p:cBhvr>
                                        <p:cTn id="17" dur="500"/>
                                        <p:tgtEl>
                                          <p:spTgt spid="24627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62729"/>
                                        </p:tgtEl>
                                        <p:attrNameLst>
                                          <p:attrName>style.visibility</p:attrName>
                                        </p:attrNameLst>
                                      </p:cBhvr>
                                      <p:to>
                                        <p:strVal val="visible"/>
                                      </p:to>
                                    </p:set>
                                    <p:animEffect transition="in" filter="blinds(horizontal)">
                                      <p:cBhvr>
                                        <p:cTn id="22" dur="500"/>
                                        <p:tgtEl>
                                          <p:spTgt spid="2462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62730"/>
                                        </p:tgtEl>
                                        <p:attrNameLst>
                                          <p:attrName>style.visibility</p:attrName>
                                        </p:attrNameLst>
                                      </p:cBhvr>
                                      <p:to>
                                        <p:strVal val="visible"/>
                                      </p:to>
                                    </p:set>
                                    <p:animEffect transition="in" filter="blinds(horizontal)">
                                      <p:cBhvr>
                                        <p:cTn id="27" dur="500"/>
                                        <p:tgtEl>
                                          <p:spTgt spid="24627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62731"/>
                                        </p:tgtEl>
                                        <p:attrNameLst>
                                          <p:attrName>style.visibility</p:attrName>
                                        </p:attrNameLst>
                                      </p:cBhvr>
                                      <p:to>
                                        <p:strVal val="visible"/>
                                      </p:to>
                                    </p:set>
                                    <p:animEffect transition="in" filter="blinds(horizontal)">
                                      <p:cBhvr>
                                        <p:cTn id="32" dur="500"/>
                                        <p:tgtEl>
                                          <p:spTgt spid="24627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62732"/>
                                        </p:tgtEl>
                                        <p:attrNameLst>
                                          <p:attrName>style.visibility</p:attrName>
                                        </p:attrNameLst>
                                      </p:cBhvr>
                                      <p:to>
                                        <p:strVal val="visible"/>
                                      </p:to>
                                    </p:set>
                                    <p:animEffect transition="in" filter="blinds(horizontal)">
                                      <p:cBhvr>
                                        <p:cTn id="37" dur="500"/>
                                        <p:tgtEl>
                                          <p:spTgt spid="24627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62733"/>
                                        </p:tgtEl>
                                        <p:attrNameLst>
                                          <p:attrName>style.visibility</p:attrName>
                                        </p:attrNameLst>
                                      </p:cBhvr>
                                      <p:to>
                                        <p:strVal val="visible"/>
                                      </p:to>
                                    </p:set>
                                    <p:animEffect transition="in" filter="blinds(horizontal)">
                                      <p:cBhvr>
                                        <p:cTn id="42" dur="500"/>
                                        <p:tgtEl>
                                          <p:spTgt spid="24627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linds(horizontal)">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P spid="2462728" grpId="0"/>
      <p:bldP spid="2462729" grpId="0"/>
      <p:bldP spid="2462730" grpId="0"/>
      <p:bldP spid="2462731" grpId="0"/>
      <p:bldP spid="2462732" grpId="0"/>
      <p:bldP spid="2462733" grpId="0"/>
      <p:bldP spid="15" grpId="0"/>
      <p:bldP spid="16" grpId="0"/>
      <p:bldP spid="2"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440120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5:19    “So if you ignore the least commandment and teach others to do the same, you will be called the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least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in the Kingdom of Heaven. But anyone who obeys God’s laws and teaches them will be called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great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in the Kingdom of Heaven.’”</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461494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5:20   “But I warn you—unless your righteousness is better than the righteousness of the teachers of religious law and the Pharisees, you will never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enter the Kingdom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of Heaven!”</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594879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310854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7:21    “Not everyone who calls out to me, ‘Lord! Lord!’ will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enter the Kingdom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of Heaven. Only those who actually do the will of my Father in heaven will enter.”</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55672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19:23   "Then Jesus said to his disciples, ‘I tell you the truth, it is very hard for a rich person to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enter the Kingdom</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of Heaven.’"</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892388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5400" dirty="0">
                <a:solidFill>
                  <a:srgbClr val="FFFF00"/>
                </a:solidFill>
                <a:latin typeface="Arial" charset="0"/>
                <a:ea typeface="ＭＳ Ｐゴシック" charset="0"/>
                <a:cs typeface="ＭＳ Ｐゴシック" charset="0"/>
              </a:rPr>
              <a:t>The Kingdom</a:t>
            </a:r>
            <a:endParaRPr lang="en-US" sz="2400" dirty="0">
              <a:solidFill>
                <a:srgbClr val="FFFF00"/>
              </a:solidFill>
              <a:latin typeface="Arial" charset="0"/>
              <a:ea typeface="ＭＳ Ｐゴシック" charset="0"/>
              <a:cs typeface="ＭＳ Ｐゴシック" charset="0"/>
            </a:endParaRPr>
          </a:p>
        </p:txBody>
      </p:sp>
      <p:sp>
        <p:nvSpPr>
          <p:cNvPr id="2462726" name="Text Box 6"/>
          <p:cNvSpPr txBox="1">
            <a:spLocks noChangeArrowheads="1"/>
          </p:cNvSpPr>
          <p:nvPr/>
        </p:nvSpPr>
        <p:spPr bwMode="auto">
          <a:xfrm>
            <a:off x="73573" y="2711450"/>
            <a:ext cx="406735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572000" y="2711450"/>
            <a:ext cx="45720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1 Cor. 6:9   "Don’t you realize that those who do wrong will not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inherit the Kingdom</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of God …Those who indulge in sexual sin, or who worship idols, or commit adultery, or are male prostitutes, or practice homosexuality…</a:t>
            </a: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Enter</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Inherit</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92795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5400" dirty="0">
                <a:solidFill>
                  <a:srgbClr val="FFFF00"/>
                </a:solidFill>
                <a:latin typeface="Arial" charset="0"/>
                <a:ea typeface="ＭＳ Ｐゴシック" charset="0"/>
                <a:cs typeface="ＭＳ Ｐゴシック" charset="0"/>
              </a:rPr>
              <a:t>The Kingdom</a:t>
            </a:r>
            <a:endParaRPr lang="en-US" sz="2400" dirty="0">
              <a:solidFill>
                <a:srgbClr val="FFFF00"/>
              </a:solidFill>
              <a:latin typeface="Arial" charset="0"/>
              <a:ea typeface="ＭＳ Ｐゴシック" charset="0"/>
              <a:cs typeface="ＭＳ Ｐゴシック" charset="0"/>
            </a:endParaRPr>
          </a:p>
        </p:txBody>
      </p:sp>
      <p:sp>
        <p:nvSpPr>
          <p:cNvPr id="2462726" name="Text Box 6"/>
          <p:cNvSpPr txBox="1">
            <a:spLocks noChangeArrowheads="1"/>
          </p:cNvSpPr>
          <p:nvPr/>
        </p:nvSpPr>
        <p:spPr bwMode="auto">
          <a:xfrm>
            <a:off x="73573" y="2711450"/>
            <a:ext cx="40412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572000" y="2711450"/>
            <a:ext cx="45720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1 Cor. 6:10  “or are thieves, or greedy people, or drunkards, or are abusive, or cheat people—none of these will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inherit the Kingdom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of God.”</a:t>
            </a:r>
          </a:p>
          <a:p>
            <a:pPr marL="9525" marR="0" lvl="0" indent="-9525" algn="l"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Enter</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Inherit</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207645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Crowns in the NT</a:t>
            </a: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Incorruptible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Cor 9:25</a:t>
            </a: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Hope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Thess 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Life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Jas 1:12; </a:t>
            </a:r>
            <a:b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Rev 2:10</a:t>
            </a: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Glory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Pet 5:4</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Righteousness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Tim 4:8</a:t>
            </a:r>
          </a:p>
        </p:txBody>
      </p:sp>
    </p:spTree>
    <p:extLst>
      <p:ext uri="{BB962C8B-B14F-4D97-AF65-F5344CB8AC3E}">
        <p14:creationId xmlns:p14="http://schemas.microsoft.com/office/powerpoint/2010/main" val="19243223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An Example of Fellowship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10:38-42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favors Mary's fellowship over Martha's service to show that occupation with Christ is more important than occupation for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457200" y="-76200"/>
            <a:ext cx="8229600" cy="944563"/>
          </a:xfrm>
        </p:spPr>
        <p:txBody>
          <a:bodyPr/>
          <a:lstStyle/>
          <a:p>
            <a:pPr eaLnBrk="1" hangingPunct="1"/>
            <a:r>
              <a:rPr lang="en-US" altLang="en-US">
                <a:effectLst>
                  <a:outerShdw blurRad="38100" dist="38100" dir="2700000" algn="tl">
                    <a:srgbClr val="808080"/>
                  </a:outerShdw>
                </a:effectLst>
                <a:ea typeface="ＭＳ Ｐゴシック" panose="020B0600070205080204" pitchFamily="34" charset="-128"/>
              </a:rPr>
              <a:t>“Hour” in John’s Gospel</a:t>
            </a: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76200" y="1143000"/>
            <a:ext cx="9144000" cy="25908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NASB Occurrences (Greek are all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hora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except 7:6, 8):</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2:4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has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7:6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is not yet here”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7:8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has not yet fully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7:30	“His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had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24B5D-BAC3-0C16-DDF2-FC5A7C1C5DE7}"/>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87645"/>
          <a:stretch/>
        </p:blipFill>
        <p:spPr>
          <a:xfrm>
            <a:off x="0" y="6010718"/>
            <a:ext cx="9144000" cy="847282"/>
          </a:xfrm>
          <a:prstGeom prst="rect">
            <a:avLst/>
          </a:prstGeom>
        </p:spPr>
      </p:pic>
      <p:sp>
        <p:nvSpPr>
          <p:cNvPr id="4" name="TextBox 3">
            <a:extLst>
              <a:ext uri="{FF2B5EF4-FFF2-40B4-BE49-F238E27FC236}">
                <a16:creationId xmlns:a16="http://schemas.microsoft.com/office/drawing/2014/main" id="{2B885445-E1A3-68EE-C27D-22E1EF88410D}"/>
              </a:ext>
            </a:extLst>
          </p:cNvPr>
          <p:cNvSpPr txBox="1"/>
          <p:nvPr/>
        </p:nvSpPr>
        <p:spPr>
          <a:xfrm>
            <a:off x="275544" y="4163074"/>
            <a:ext cx="8692416" cy="1622816"/>
          </a:xfrm>
          <a:prstGeom prst="rect">
            <a:avLst/>
          </a:prstGeom>
          <a:noFill/>
        </p:spPr>
        <p:txBody>
          <a:bodyPr wrap="square" lIns="64197" tIns="32099" rIns="64197" bIns="32099">
            <a:spAutoFit/>
          </a:bodyPr>
          <a:lstStyle/>
          <a:p>
            <a:pPr defTabSz="642915" eaLnBrk="0" fontAlgn="base" hangingPunct="0">
              <a:spcBef>
                <a:spcPct val="0"/>
              </a:spcBef>
              <a:spcAft>
                <a:spcPct val="0"/>
              </a:spcAft>
              <a:defRPr/>
            </a:pPr>
            <a:r>
              <a:rPr lang="en-US"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MARTHA COMPLAINS ABOUT HER SISTER MARY</a:t>
            </a:r>
          </a:p>
        </p:txBody>
      </p:sp>
      <p:sp>
        <p:nvSpPr>
          <p:cNvPr id="5" name="TextBox 4">
            <a:extLst>
              <a:ext uri="{FF2B5EF4-FFF2-40B4-BE49-F238E27FC236}">
                <a16:creationId xmlns:a16="http://schemas.microsoft.com/office/drawing/2014/main" id="{07D6F9A3-4FE7-60C3-F2F5-BE522E182112}"/>
              </a:ext>
            </a:extLst>
          </p:cNvPr>
          <p:cNvSpPr txBox="1"/>
          <p:nvPr/>
        </p:nvSpPr>
        <p:spPr>
          <a:xfrm>
            <a:off x="350305" y="3621160"/>
            <a:ext cx="3309918" cy="540981"/>
          </a:xfrm>
          <a:prstGeom prst="rect">
            <a:avLst/>
          </a:prstGeom>
          <a:noFill/>
        </p:spPr>
        <p:txBody>
          <a:bodyPr wrap="square" lIns="64197" tIns="32099" rIns="64197" bIns="32099">
            <a:spAutoFit/>
          </a:bodyPr>
          <a:lstStyle/>
          <a:p>
            <a:pPr defTabSz="642915" eaLnBrk="0" fontAlgn="base" hangingPunct="0">
              <a:spcBef>
                <a:spcPct val="0"/>
              </a:spcBef>
              <a:spcAft>
                <a:spcPct val="0"/>
              </a:spcAft>
              <a:defRPr/>
            </a:pPr>
            <a:r>
              <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Luke 10:38-42</a:t>
            </a:r>
          </a:p>
        </p:txBody>
      </p:sp>
      <p:grpSp>
        <p:nvGrpSpPr>
          <p:cNvPr id="6" name="Group 5">
            <a:extLst>
              <a:ext uri="{FF2B5EF4-FFF2-40B4-BE49-F238E27FC236}">
                <a16:creationId xmlns:a16="http://schemas.microsoft.com/office/drawing/2014/main" id="{5CF999E2-03F9-673E-5A04-A0C02F775DD9}"/>
              </a:ext>
            </a:extLst>
          </p:cNvPr>
          <p:cNvGrpSpPr/>
          <p:nvPr/>
        </p:nvGrpSpPr>
        <p:grpSpPr>
          <a:xfrm>
            <a:off x="434101" y="253787"/>
            <a:ext cx="2329369" cy="892783"/>
            <a:chOff x="5508104" y="620690"/>
            <a:chExt cx="3312880" cy="1269736"/>
          </a:xfrm>
        </p:grpSpPr>
        <p:grpSp>
          <p:nvGrpSpPr>
            <p:cNvPr id="7" name="Group 6">
              <a:extLst>
                <a:ext uri="{FF2B5EF4-FFF2-40B4-BE49-F238E27FC236}">
                  <a16:creationId xmlns:a16="http://schemas.microsoft.com/office/drawing/2014/main" id="{FB63C801-A67C-4EB8-1874-F7CE1221F5C9}"/>
                </a:ext>
              </a:extLst>
            </p:cNvPr>
            <p:cNvGrpSpPr/>
            <p:nvPr/>
          </p:nvGrpSpPr>
          <p:grpSpPr>
            <a:xfrm>
              <a:off x="5508104" y="620690"/>
              <a:ext cx="2376264" cy="1245862"/>
              <a:chOff x="5508104" y="620690"/>
              <a:chExt cx="2376264" cy="1245862"/>
            </a:xfrm>
          </p:grpSpPr>
          <p:pic>
            <p:nvPicPr>
              <p:cNvPr id="9" name="Picture 1" descr="22_John_Baptist_Prison_JPEG_1024.jpg">
                <a:extLst>
                  <a:ext uri="{FF2B5EF4-FFF2-40B4-BE49-F238E27FC236}">
                    <a16:creationId xmlns:a16="http://schemas.microsoft.com/office/drawing/2014/main" id="{E00F929A-069B-1B30-F883-910EA4163E09}"/>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10" name="Rectangle 9">
                <a:extLst>
                  <a:ext uri="{FF2B5EF4-FFF2-40B4-BE49-F238E27FC236}">
                    <a16:creationId xmlns:a16="http://schemas.microsoft.com/office/drawing/2014/main" id="{E955A969-6994-AB3E-505D-72EF4C04AC54}"/>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8" name="TextBox 7">
              <a:extLst>
                <a:ext uri="{FF2B5EF4-FFF2-40B4-BE49-F238E27FC236}">
                  <a16:creationId xmlns:a16="http://schemas.microsoft.com/office/drawing/2014/main" id="{33ADA98F-4C81-A5AF-1E57-8DBC0BEC32BE}"/>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13" name="TextBox 12">
            <a:extLst>
              <a:ext uri="{FF2B5EF4-FFF2-40B4-BE49-F238E27FC236}">
                <a16:creationId xmlns:a16="http://schemas.microsoft.com/office/drawing/2014/main" id="{54D7F003-5C71-E1D9-728B-9F753214D658}"/>
              </a:ext>
            </a:extLst>
          </p:cNvPr>
          <p:cNvSpPr txBox="1"/>
          <p:nvPr/>
        </p:nvSpPr>
        <p:spPr>
          <a:xfrm>
            <a:off x="8672180" y="-1510155"/>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BACC1F0E-1E2B-80E2-E021-91BDADECCA10}"/>
              </a:ext>
            </a:extLst>
          </p:cNvPr>
          <p:cNvSpPr txBox="1"/>
          <p:nvPr/>
        </p:nvSpPr>
        <p:spPr>
          <a:xfrm>
            <a:off x="2287662" y="-191386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0387919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in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teaches persistence in praying to God who alone can meet our needs to exhort prayer for the Spirit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Conflict Over the Healing of the Dumb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11:14-36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After claims of exorcism by Satan, Jesus says that God will judge Israel's unbelief, so it is worse than before John's ministry</a:t>
            </a:r>
          </a:p>
        </p:txBody>
      </p:sp>
    </p:spTree>
    <p:extLst>
      <p:ext uri="{BB962C8B-B14F-4D97-AF65-F5344CB8AC3E}">
        <p14:creationId xmlns:p14="http://schemas.microsoft.com/office/powerpoint/2010/main" val="15658341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JESUS DELIVERS A MUTE MAN</a:t>
            </a:r>
          </a:p>
        </p:txBody>
      </p:sp>
      <p:sp>
        <p:nvSpPr>
          <p:cNvPr id="4" name="TextBox 3"/>
          <p:cNvSpPr txBox="1"/>
          <p:nvPr/>
        </p:nvSpPr>
        <p:spPr>
          <a:xfrm>
            <a:off x="186989" y="4521409"/>
            <a:ext cx="8928100" cy="58469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Matthew 9:32-34; Luke 11:14-23</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8514431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089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5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1858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537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675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63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176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937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1" y="0"/>
            <a:ext cx="9143999" cy="1032934"/>
          </a:xfrm>
          <a:solidFill>
            <a:schemeClr val="tx1"/>
          </a:solidFill>
          <a:effectLst/>
        </p:spPr>
        <p:txBody>
          <a:bodyPr/>
          <a:lstStyle/>
          <a:p>
            <a:r>
              <a:rPr lang="en-US" altLang="en-US" sz="3200" dirty="0">
                <a:effectLst/>
                <a:ea typeface="ＭＳ Ｐゴシック" panose="020B0600070205080204" pitchFamily="34" charset="-128"/>
              </a:rPr>
              <a:t>We must </a:t>
            </a:r>
            <a:r>
              <a:rPr lang="en-US" altLang="en-US" sz="3200" i="1" dirty="0">
                <a:effectLst/>
                <a:ea typeface="ＭＳ Ｐゴシック" panose="020B0600070205080204" pitchFamily="34" charset="-128"/>
              </a:rPr>
              <a:t>each</a:t>
            </a:r>
            <a:r>
              <a:rPr lang="en-US" altLang="en-US" sz="3200" dirty="0">
                <a:effectLst/>
                <a:ea typeface="ＭＳ Ｐゴシック" panose="020B0600070205080204" pitchFamily="34" charset="-128"/>
              </a:rPr>
              <a:t> decide who Christ is—</a:t>
            </a:r>
            <a:br>
              <a:rPr lang="en-US" altLang="en-US" sz="3200" dirty="0">
                <a:effectLst/>
                <a:ea typeface="ＭＳ Ｐゴシック" panose="020B0600070205080204" pitchFamily="34" charset="-128"/>
              </a:rPr>
            </a:br>
            <a:r>
              <a:rPr lang="en-US" altLang="en-US" sz="3200" dirty="0">
                <a:effectLst/>
                <a:ea typeface="ＭＳ Ｐゴシック" panose="020B0600070205080204" pitchFamily="34" charset="-128"/>
              </a:rPr>
              <a:t>and also give that choice to others.</a:t>
            </a:r>
          </a:p>
        </p:txBody>
      </p:sp>
    </p:spTree>
    <p:extLst>
      <p:ext uri="{BB962C8B-B14F-4D97-AF65-F5344CB8AC3E}">
        <p14:creationId xmlns:p14="http://schemas.microsoft.com/office/powerpoint/2010/main" val="37151652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7847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611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0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6281432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Conflict Over Pharisaic Ritualism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11:37-54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claims that Pharisee traditions mislead from the Law's true intent so that He and the Pharisees cannot be reconciled</a:t>
            </a:r>
          </a:p>
        </p:txBody>
      </p:sp>
    </p:spTree>
    <p:extLst>
      <p:ext uri="{BB962C8B-B14F-4D97-AF65-F5344CB8AC3E}">
        <p14:creationId xmlns:p14="http://schemas.microsoft.com/office/powerpoint/2010/main" val="360734068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of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32079"/>
            <a:ext cx="9144000" cy="1100056"/>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110-118</a:t>
            </a:r>
          </a:p>
          <a:p>
            <a:pPr lvl="0" algn="ctr" defTabSz="914400" fontAlgn="base">
              <a:spcBef>
                <a:spcPct val="20000"/>
              </a:spcBef>
              <a:buClr>
                <a:srgbClr val="FFCC00"/>
              </a:buClr>
              <a:buSzPct val="70000"/>
              <a:defRPr/>
            </a:pPr>
            <a:r>
              <a:rPr lang="en-US" sz="3200" b="1" i="1" kern="0">
                <a:solidFill>
                  <a:srgbClr val="FFFFFF"/>
                </a:solidFill>
                <a:effectLst>
                  <a:outerShdw blurRad="38100" dist="38100" dir="2700000" algn="tl">
                    <a:srgbClr val="000000"/>
                  </a:outerShdw>
                </a:effectLst>
                <a:latin typeface="Arial"/>
                <a:ea typeface="ＭＳ Ｐゴシック" charset="0"/>
                <a:cs typeface="Arial"/>
              </a:rPr>
              <a:t>Luke 12–13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believers among the multitude about Pharisaic practices and God's program, due to Israel's rejection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Hypocrisy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§110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crowd should break with the hypocritical Pharisees to secure their eternal destiny by putting their faith in Him</a:t>
            </a:r>
          </a:p>
        </p:txBody>
      </p:sp>
    </p:spTree>
    <p:extLst>
      <p:ext uri="{BB962C8B-B14F-4D97-AF65-F5344CB8AC3E}">
        <p14:creationId xmlns:p14="http://schemas.microsoft.com/office/powerpoint/2010/main" val="317647474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1026"/>
          <p:cNvSpPr>
            <a:spLocks noGrp="1" noChangeArrowheads="1"/>
          </p:cNvSpPr>
          <p:nvPr>
            <p:ph type="title" idx="4294967295"/>
          </p:nvPr>
        </p:nvSpPr>
        <p:spPr>
          <a:xfrm>
            <a:off x="1295400" y="609600"/>
            <a:ext cx="7848600" cy="762000"/>
          </a:xfrm>
          <a:solidFill>
            <a:srgbClr val="000000"/>
          </a:solidFill>
        </p:spPr>
        <p:txBody>
          <a:bodyPr/>
          <a:lstStyle/>
          <a:p>
            <a:r>
              <a:rPr lang="en-US">
                <a:solidFill>
                  <a:schemeClr val="bg1"/>
                </a:solidFill>
                <a:latin typeface="Times New Roman" charset="0"/>
                <a:ea typeface="ＭＳ Ｐゴシック" charset="0"/>
                <a:cs typeface="ＭＳ Ｐゴシック" charset="0"/>
              </a:rPr>
              <a:t>Luke 12:2</a:t>
            </a:r>
          </a:p>
        </p:txBody>
      </p:sp>
      <p:pic>
        <p:nvPicPr>
          <p:cNvPr id="2" name="Picture 1" descr="Luke 12:2 [widescreen].png"/>
          <p:cNvPicPr>
            <a:picLocks noChangeAspect="1"/>
          </p:cNvPicPr>
          <p:nvPr/>
        </p:nvPicPr>
        <p:blipFill rotWithShape="1">
          <a:blip r:embed="rId2">
            <a:extLst>
              <a:ext uri="{28A0092B-C50C-407E-A947-70E740481C1C}">
                <a14:useLocalDpi xmlns:a14="http://schemas.microsoft.com/office/drawing/2010/main" val="0"/>
              </a:ext>
            </a:extLst>
          </a:blip>
          <a:srcRect t="6132" b="7602"/>
          <a:stretch/>
        </p:blipFill>
        <p:spPr>
          <a:xfrm>
            <a:off x="0" y="0"/>
            <a:ext cx="9144000" cy="4437112"/>
          </a:xfrm>
          <a:prstGeom prst="rect">
            <a:avLst/>
          </a:prstGeom>
        </p:spPr>
      </p:pic>
      <p:sp>
        <p:nvSpPr>
          <p:cNvPr id="71683" name="Rectangle 1027"/>
          <p:cNvSpPr>
            <a:spLocks noChangeArrowheads="1"/>
          </p:cNvSpPr>
          <p:nvPr/>
        </p:nvSpPr>
        <p:spPr bwMode="auto">
          <a:xfrm rot="21417358">
            <a:off x="-153165" y="-2904206"/>
            <a:ext cx="9450328" cy="2587352"/>
          </a:xfrm>
          <a:prstGeom prst="rect">
            <a:avLst/>
          </a:prstGeom>
          <a:solidFill>
            <a:srgbClr val="CC662B"/>
          </a:solidFill>
          <a:ln w="9525">
            <a:noFill/>
            <a:miter lim="800000"/>
            <a:headEnd/>
            <a:tailEnd/>
          </a:ln>
          <a:effectLst/>
        </p:spPr>
        <p:txBody>
          <a:bodyPr lIns="91408" tIns="45704" rIns="91408" bIns="45704" anchor="ctr"/>
          <a:lstStyle/>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NOTHING IS COVERED UP </a:t>
            </a:r>
            <a:b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b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that will not be revealed,</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OR HIDDEN</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that will not be known.</a:t>
            </a:r>
          </a:p>
        </p:txBody>
      </p:sp>
      <p:sp>
        <p:nvSpPr>
          <p:cNvPr id="5" name="Rectangle 1027">
            <a:extLst>
              <a:ext uri="{FF2B5EF4-FFF2-40B4-BE49-F238E27FC236}">
                <a16:creationId xmlns:a16="http://schemas.microsoft.com/office/drawing/2014/main" id="{BB274542-990B-3F45-B365-18FF8C353D97}"/>
              </a:ext>
            </a:extLst>
          </p:cNvPr>
          <p:cNvSpPr>
            <a:spLocks noChangeArrowheads="1"/>
          </p:cNvSpPr>
          <p:nvPr/>
        </p:nvSpPr>
        <p:spPr bwMode="auto">
          <a:xfrm>
            <a:off x="5652120" y="3429000"/>
            <a:ext cx="3150096" cy="764704"/>
          </a:xfrm>
          <a:prstGeom prst="rect">
            <a:avLst/>
          </a:prstGeom>
          <a:solidFill>
            <a:srgbClr val="361B19"/>
          </a:solid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LUKE 12:2</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5009729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Covetousness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12:13-34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Pharisees who trust in riches as proof of their acceptance before God stemmed from greed, so disciples should trust Jesus alone</a:t>
            </a:r>
          </a:p>
        </p:txBody>
      </p:sp>
    </p:spTree>
    <p:extLst>
      <p:ext uri="{BB962C8B-B14F-4D97-AF65-F5344CB8AC3E}">
        <p14:creationId xmlns:p14="http://schemas.microsoft.com/office/powerpoint/2010/main" val="403030159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3C5C0-B057-3520-6C07-2DAF7C1D897E}"/>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92308"/>
          <a:stretch/>
        </p:blipFill>
        <p:spPr>
          <a:xfrm>
            <a:off x="0" y="6330461"/>
            <a:ext cx="9144000" cy="527539"/>
          </a:xfrm>
          <a:prstGeom prst="rect">
            <a:avLst/>
          </a:prstGeom>
        </p:spPr>
      </p:pic>
      <p:grpSp>
        <p:nvGrpSpPr>
          <p:cNvPr id="4" name="Group 3">
            <a:extLst>
              <a:ext uri="{FF2B5EF4-FFF2-40B4-BE49-F238E27FC236}">
                <a16:creationId xmlns:a16="http://schemas.microsoft.com/office/drawing/2014/main" id="{FAF7921A-7D55-DE24-57AD-17CF32D972A7}"/>
              </a:ext>
            </a:extLst>
          </p:cNvPr>
          <p:cNvGrpSpPr/>
          <p:nvPr/>
        </p:nvGrpSpPr>
        <p:grpSpPr>
          <a:xfrm>
            <a:off x="7282133" y="149123"/>
            <a:ext cx="2329369" cy="892783"/>
            <a:chOff x="5508104" y="620690"/>
            <a:chExt cx="3312880" cy="1269736"/>
          </a:xfrm>
        </p:grpSpPr>
        <p:grpSp>
          <p:nvGrpSpPr>
            <p:cNvPr id="5" name="Group 4">
              <a:extLst>
                <a:ext uri="{FF2B5EF4-FFF2-40B4-BE49-F238E27FC236}">
                  <a16:creationId xmlns:a16="http://schemas.microsoft.com/office/drawing/2014/main" id="{2F851D57-9247-7787-A44E-47FBE38AA11B}"/>
                </a:ext>
              </a:extLst>
            </p:cNvPr>
            <p:cNvGrpSpPr/>
            <p:nvPr/>
          </p:nvGrpSpPr>
          <p:grpSpPr>
            <a:xfrm>
              <a:off x="5508104" y="620690"/>
              <a:ext cx="2376264" cy="1245862"/>
              <a:chOff x="5508104" y="620690"/>
              <a:chExt cx="2376264" cy="1245862"/>
            </a:xfrm>
          </p:grpSpPr>
          <p:pic>
            <p:nvPicPr>
              <p:cNvPr id="7" name="Picture 1" descr="22_John_Baptist_Prison_JPEG_1024.jpg">
                <a:extLst>
                  <a:ext uri="{FF2B5EF4-FFF2-40B4-BE49-F238E27FC236}">
                    <a16:creationId xmlns:a16="http://schemas.microsoft.com/office/drawing/2014/main" id="{3C0ACC4D-C92B-11DB-71B4-E6FAC58DE84E}"/>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8" name="Rectangle 7">
                <a:extLst>
                  <a:ext uri="{FF2B5EF4-FFF2-40B4-BE49-F238E27FC236}">
                    <a16:creationId xmlns:a16="http://schemas.microsoft.com/office/drawing/2014/main" id="{7B22F7F7-8C0D-AB19-CB9F-0BEF29140411}"/>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6" name="TextBox 5">
              <a:extLst>
                <a:ext uri="{FF2B5EF4-FFF2-40B4-BE49-F238E27FC236}">
                  <a16:creationId xmlns:a16="http://schemas.microsoft.com/office/drawing/2014/main" id="{6E4E7AE8-6570-7DEF-A077-B311A25B17D3}"/>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9" name="TextBox 8">
            <a:extLst>
              <a:ext uri="{FF2B5EF4-FFF2-40B4-BE49-F238E27FC236}">
                <a16:creationId xmlns:a16="http://schemas.microsoft.com/office/drawing/2014/main" id="{4DA5A1DC-E63B-935C-1C0D-32D1529FE894}"/>
              </a:ext>
            </a:extLst>
          </p:cNvPr>
          <p:cNvSpPr txBox="1"/>
          <p:nvPr/>
        </p:nvSpPr>
        <p:spPr>
          <a:xfrm>
            <a:off x="75590" y="4985436"/>
            <a:ext cx="9068411" cy="649152"/>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en-US" sz="3797"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PARABLE OF THE RICH FOOL</a:t>
            </a:r>
          </a:p>
        </p:txBody>
      </p:sp>
      <p:sp>
        <p:nvSpPr>
          <p:cNvPr id="10" name="TextBox 9">
            <a:extLst>
              <a:ext uri="{FF2B5EF4-FFF2-40B4-BE49-F238E27FC236}">
                <a16:creationId xmlns:a16="http://schemas.microsoft.com/office/drawing/2014/main" id="{C897D065-4F4E-2E5D-3A72-18629E989832}"/>
              </a:ext>
            </a:extLst>
          </p:cNvPr>
          <p:cNvSpPr txBox="1"/>
          <p:nvPr/>
        </p:nvSpPr>
        <p:spPr>
          <a:xfrm>
            <a:off x="317845" y="5520067"/>
            <a:ext cx="9068411" cy="540981"/>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Luke 12:13-21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74762" y="0"/>
            <a:ext cx="9236015"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a:t>
            </a:r>
            <a:r>
              <a:rPr lang="en-US" altLang="en-US" dirty="0">
                <a:effectLst/>
                <a:ea typeface="ＭＳ Ｐゴシック" panose="020B0600070205080204" pitchFamily="34" charset="-128"/>
              </a:rPr>
              <a:t>John </a:t>
            </a:r>
            <a:r>
              <a:rPr lang="en-US" dirty="0">
                <a:ea typeface="+mj-ea"/>
                <a:cs typeface="+mj-cs"/>
              </a:rPr>
              <a:t>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296799395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7:16-24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t>
            </a:r>
            <a:r>
              <a:rPr lang="en-US" sz="3200" b="1" kern="0" dirty="0">
                <a:solidFill>
                  <a:srgbClr val="FFFFFF"/>
                </a:solidFill>
                <a:effectLst>
                  <a:glow rad="228600">
                    <a:srgbClr val="220011"/>
                  </a:glow>
                </a:effectLst>
                <a:latin typeface="Arial"/>
                <a:ea typeface="ＭＳ Ｐゴシック" charset="0"/>
                <a:cs typeface="Arial"/>
              </a:rPr>
              <a:t>tells the Pharisees to submit to his teaching as authoritative as was Moses since the Father (not rabbis) taught Jesus</a:t>
            </a:r>
          </a:p>
        </p:txBody>
      </p:sp>
    </p:spTree>
    <p:extLst>
      <p:ext uri="{BB962C8B-B14F-4D97-AF65-F5344CB8AC3E}">
        <p14:creationId xmlns:p14="http://schemas.microsoft.com/office/powerpoint/2010/main" val="157500690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429429839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descr="LESSONS FROM THE RICH FOOL – Luke 12:17-20 | Mission Venture Ministries">
            <a:extLst>
              <a:ext uri="{FF2B5EF4-FFF2-40B4-BE49-F238E27FC236}">
                <a16:creationId xmlns:a16="http://schemas.microsoft.com/office/drawing/2014/main" id="{302565A3-3830-4350-86C8-6B4E5917FB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7C296D-D0EB-DDDF-26D8-65C1A43DAB89}"/>
              </a:ext>
            </a:extLst>
          </p:cNvPr>
          <p:cNvSpPr txBox="1"/>
          <p:nvPr/>
        </p:nvSpPr>
        <p:spPr>
          <a:xfrm>
            <a:off x="0" y="6165304"/>
            <a:ext cx="9141714" cy="678327"/>
          </a:xfrm>
          <a:prstGeom prst="rect">
            <a:avLst/>
          </a:prstGeom>
          <a:solidFill>
            <a:srgbClr val="3E250F"/>
          </a:solidFill>
        </p:spPr>
        <p:txBody>
          <a:bodyPr wrap="square" anchor="ctr">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600" b="1"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Times New Roman" panose="02020603050405020304" pitchFamily="18" charset="0"/>
                <a:cs typeface="Arial" panose="020B0604020202020204" pitchFamily="34" charset="0"/>
              </a:rPr>
              <a:t>LESSONS FROM THE RICH FOOL</a:t>
            </a:r>
          </a:p>
        </p:txBody>
      </p:sp>
    </p:spTree>
    <p:extLst>
      <p:ext uri="{BB962C8B-B14F-4D97-AF65-F5344CB8AC3E}">
        <p14:creationId xmlns:p14="http://schemas.microsoft.com/office/powerpoint/2010/main" val="426795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Watchfulness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12:35-41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delay of the kingdom should motivate the disciples to prepare for His return to establish the kingdom</a:t>
            </a:r>
          </a:p>
        </p:txBody>
      </p:sp>
    </p:spTree>
    <p:extLst>
      <p:ext uri="{BB962C8B-B14F-4D97-AF65-F5344CB8AC3E}">
        <p14:creationId xmlns:p14="http://schemas.microsoft.com/office/powerpoint/2010/main" val="327413314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r>
              <a:rPr lang="en-US" b="1" dirty="0">
                <a:solidFill>
                  <a:schemeClr val="bg1"/>
                </a:solidFill>
                <a:latin typeface="Arial" panose="020B0604020202020204" pitchFamily="34" charset="0"/>
                <a:ea typeface="ＭＳ Ｐゴシック" charset="0"/>
                <a:cs typeface="Arial" panose="020B0604020202020204" pitchFamily="34" charset="0"/>
              </a:rPr>
              <a:t>Luke 12:35-38 </a:t>
            </a:r>
            <a:r>
              <a:rPr lang="en-US" sz="3200" b="1" dirty="0">
                <a:solidFill>
                  <a:schemeClr val="bg1"/>
                </a:solidFill>
                <a:latin typeface="Arial" panose="020B0604020202020204" pitchFamily="34" charset="0"/>
                <a:ea typeface="ＭＳ Ｐゴシック" charset="0"/>
                <a:cs typeface="Arial" panose="020B0604020202020204" pitchFamily="34" charset="0"/>
              </a:rPr>
              <a:t>NLT</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35</a:t>
            </a:r>
            <a:r>
              <a:rPr kumimoji="0" lang="en-US" altLang="ja-JP"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Be dressed for service and keep your lamps burning,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36</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as though you were waiting for your master to return from the wedding feast. Then you will be ready to open the door and let him in the moment he arrives and knocks.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37</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The servants who are ready and waiting for his return will be rewarded. I tell you the truth, he himself will seat them, put on an apron, and serve them as they sit and eat!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38</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He may come in the middle of the night or just before dawn. But whenever he comes, he will reward the servants who are ready."</a:t>
            </a:r>
          </a:p>
        </p:txBody>
      </p:sp>
    </p:spTree>
    <p:extLst>
      <p:ext uri="{BB962C8B-B14F-4D97-AF65-F5344CB8AC3E}">
        <p14:creationId xmlns:p14="http://schemas.microsoft.com/office/powerpoint/2010/main" val="376109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Faithfulness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12:42-48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0334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Those who are watchful must also be faithful since it will determine the degrees of both rewards and punishments</a:t>
            </a:r>
          </a:p>
        </p:txBody>
      </p:sp>
    </p:spTree>
    <p:extLst>
      <p:ext uri="{BB962C8B-B14F-4D97-AF65-F5344CB8AC3E}">
        <p14:creationId xmlns:p14="http://schemas.microsoft.com/office/powerpoint/2010/main" val="380860319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The Effect of His Coming</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12:49-53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At the return of Jesus, a judgment will bring division over the person of Christ, so the people should reject Pharisaism for Jesus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The Signs of the Times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115</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Luke 12:54-59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People can interpret the weather but not the signs authenticating Jesus, so they must seek reconciliation with the Judge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7. Concerning Repentance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belief that tragedy only befalls sinners is false, so God will judge that entire generation unless they repent</a:t>
            </a:r>
          </a:p>
        </p:txBody>
      </p:sp>
    </p:spTree>
    <p:extLst>
      <p:ext uri="{BB962C8B-B14F-4D97-AF65-F5344CB8AC3E}">
        <p14:creationId xmlns:p14="http://schemas.microsoft.com/office/powerpoint/2010/main" val="201590460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8. Concerning Israel's Need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13:10-17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3572"/>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heals a crippled woman on the Sabbath to show Israel needs Him as Messiah and to show His blessings if the nation trusts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9. Concerning the Kingdom Program</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25366"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Despite unbelief, Jesus taught the kingdom's small start would grow quietly, pervasively, and irreversibly into a large, new form</a:t>
            </a:r>
          </a:p>
        </p:txBody>
      </p:sp>
    </p:spTree>
    <p:extLst>
      <p:ext uri="{BB962C8B-B14F-4D97-AF65-F5344CB8AC3E}">
        <p14:creationId xmlns:p14="http://schemas.microsoft.com/office/powerpoint/2010/main" val="1412655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Christ's Person Questioned</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7:25-27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a:t>
            </a:r>
            <a:r>
              <a:rPr lang="en-US" sz="3200" b="1" kern="0" dirty="0">
                <a:solidFill>
                  <a:srgbClr val="FFFFFF"/>
                </a:solidFill>
                <a:effectLst>
                  <a:glow rad="228600">
                    <a:srgbClr val="220011"/>
                  </a:glow>
                </a:effectLst>
                <a:latin typeface="Arial"/>
                <a:ea typeface="ＭＳ Ｐゴシック" charset="0"/>
                <a:cs typeface="Arial"/>
              </a:rPr>
              <a:t>crowds disbelieve Jesus is the Messiah since the Pharisees do not arrest Him and since they assume he was born in Nazareth</a:t>
            </a:r>
          </a:p>
        </p:txBody>
      </p:sp>
    </p:spTree>
    <p:extLst>
      <p:ext uri="{BB962C8B-B14F-4D97-AF65-F5344CB8AC3E}">
        <p14:creationId xmlns:p14="http://schemas.microsoft.com/office/powerpoint/2010/main" val="297233042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Conflict at the Feast of Dedication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10:22-39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930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shows that the Jews reject Him as the Messiah of God despite His words and works, not for lack of evidence</a:t>
            </a:r>
          </a:p>
        </p:txBody>
      </p:sp>
    </p:spTree>
    <p:extLst>
      <p:ext uri="{BB962C8B-B14F-4D97-AF65-F5344CB8AC3E}">
        <p14:creationId xmlns:p14="http://schemas.microsoft.com/office/powerpoint/2010/main" val="422516690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6" name="Rectangle 5"/>
          <p:cNvSpPr>
            <a:spLocks noGrp="1" noChangeArrowheads="1"/>
          </p:cNvSpPr>
          <p:nvPr>
            <p:ph type="title"/>
          </p:nvPr>
        </p:nvSpPr>
        <p:spPr>
          <a:xfrm>
            <a:off x="152400" y="76200"/>
            <a:ext cx="3200400" cy="762000"/>
          </a:xfrm>
        </p:spPr>
        <p:txBody>
          <a:bodyPr/>
          <a:lstStyle/>
          <a:p>
            <a:pPr eaLnBrk="1" hangingPunct="1"/>
            <a:r>
              <a:rPr lang="en-US" sz="4000">
                <a:latin typeface="Arial" charset="0"/>
                <a:ea typeface="ＭＳ Ｐゴシック" charset="0"/>
              </a:rPr>
              <a:t>Antiochus IV</a:t>
            </a:r>
          </a:p>
        </p:txBody>
      </p:sp>
      <p:pic>
        <p:nvPicPr>
          <p:cNvPr id="82947"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914400"/>
            <a:ext cx="3055938" cy="4114800"/>
          </a:xfrm>
          <a:noFill/>
          <a:extLst>
            <a:ext uri="{909E8E84-426E-40dd-AFC4-6F175D3DCCD1}">
              <a14:hiddenFill xmlns="" xmlns:a14="http://schemas.microsoft.com/office/drawing/2010/main">
                <a:solidFill>
                  <a:srgbClr val="FFFFFF"/>
                </a:solidFill>
              </a14:hiddenFill>
            </a:ext>
          </a:extLst>
        </p:spPr>
      </p:pic>
      <p:sp>
        <p:nvSpPr>
          <p:cNvPr id="81927" name="Text Box 7"/>
          <p:cNvSpPr txBox="1">
            <a:spLocks noChangeArrowheads="1"/>
          </p:cNvSpPr>
          <p:nvPr/>
        </p:nvSpPr>
        <p:spPr bwMode="auto">
          <a:xfrm>
            <a:off x="3200400" y="304800"/>
            <a:ext cx="5943600" cy="3786188"/>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Daniel 11:29-30  "At the time appointed he shall return and come into the south, but it shall not be this time as it was before.  For ships of Kittim shall come against him, and he shall be afraid and withdraw, and shall turn back and be enraged and take action against the holy covenant.  He shall turn back and pay attention to those who forsake the holy covenant.</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2949"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114800"/>
            <a:ext cx="60086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762375"/>
            <a:ext cx="2649537"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34" name="AutoShape 14"/>
          <p:cNvSpPr>
            <a:spLocks noChangeArrowheads="1"/>
          </p:cNvSpPr>
          <p:nvPr/>
        </p:nvSpPr>
        <p:spPr bwMode="auto">
          <a:xfrm>
            <a:off x="5638800" y="5568280"/>
            <a:ext cx="1066800" cy="381000"/>
          </a:xfrm>
          <a:prstGeom prst="curvedUpArrow">
            <a:avLst>
              <a:gd name="adj1" fmla="val 56000"/>
              <a:gd name="adj2" fmla="val 112000"/>
              <a:gd name="adj3" fmla="val 33333"/>
            </a:avLst>
          </a:prstGeom>
          <a:solidFill>
            <a:srgbClr val="FFFFFF"/>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2952" name="Text Box 15"/>
          <p:cNvSpPr txBox="1">
            <a:spLocks noChangeArrowheads="1"/>
          </p:cNvSpPr>
          <p:nvPr/>
        </p:nvSpPr>
        <p:spPr bwMode="auto">
          <a:xfrm>
            <a:off x="8610600" y="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
        <p:nvSpPr>
          <p:cNvPr id="10" name="Text Box 6"/>
          <p:cNvSpPr txBox="1">
            <a:spLocks noChangeArrowheads="1"/>
          </p:cNvSpPr>
          <p:nvPr/>
        </p:nvSpPr>
        <p:spPr bwMode="auto">
          <a:xfrm>
            <a:off x="34925" y="5981700"/>
            <a:ext cx="3148013"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edition, 166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44624"/>
            <a:ext cx="2971800" cy="1981200"/>
          </a:xfrm>
        </p:spPr>
        <p:txBody>
          <a:bodyPr/>
          <a:lstStyle/>
          <a:p>
            <a:pPr eaLnBrk="1" hangingPunct="1"/>
            <a:r>
              <a:rPr lang="en-US" sz="2800" b="1" dirty="0">
                <a:latin typeface="Arial" charset="0"/>
                <a:ea typeface="ＭＳ Ｐゴシック" charset="0"/>
              </a:rPr>
              <a:t>Early Maccabean Revolt </a:t>
            </a:r>
            <a:br>
              <a:rPr lang="en-US" sz="2800" b="1" dirty="0">
                <a:latin typeface="Arial" charset="0"/>
                <a:ea typeface="ＭＳ Ｐゴシック" charset="0"/>
              </a:rPr>
            </a:br>
            <a:r>
              <a:rPr lang="en-US" sz="2800" b="1" dirty="0">
                <a:latin typeface="Arial" charset="0"/>
                <a:ea typeface="ＭＳ Ｐゴシック" charset="0"/>
              </a:rPr>
              <a:t>(167-164 BC)</a:t>
            </a: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Kills Jew &amp; Official</a:t>
            </a: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&amp; Sons Flee to Hills</a:t>
            </a: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Apollonius </a:t>
            </a: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Seron </a:t>
            </a: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Raids Syrians </a:t>
            </a: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064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9-Branch Lampstand (Hanukkiah)</a:t>
            </a: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en-US" altLang="en-US" sz="4000">
                <a:latin typeface="Arial" pitchFamily="34" charset="0"/>
                <a:cs typeface="Arial" pitchFamily="34" charset="0"/>
              </a:rPr>
              <a:t>Hanukkah (Feast of Lights) commemorates the victory of Judas Maccabeus over the Seleucids in 164 </a:t>
            </a:r>
            <a:r>
              <a:rPr lang="en-US" altLang="en-US" sz="3200">
                <a:latin typeface="Arial" pitchFamily="34" charset="0"/>
                <a:cs typeface="Arial" pitchFamily="34" charset="0"/>
              </a:rPr>
              <a:t>BC</a:t>
            </a:r>
          </a:p>
        </p:txBody>
      </p:sp>
      <p:sp>
        <p:nvSpPr>
          <p:cNvPr id="184328" name="Text Box 8"/>
          <p:cNvSpPr txBox="1">
            <a:spLocks noChangeArrowheads="1"/>
          </p:cNvSpPr>
          <p:nvPr/>
        </p:nvSpPr>
        <p:spPr bwMode="auto">
          <a:xfrm>
            <a:off x="5105400" y="2743200"/>
            <a:ext cx="1828800" cy="10064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7-Branch Menorah (Regular)</a:t>
            </a: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7:28-30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claims that his origin is heaven (not Nazareth) and God is His Father (not Joseph) so that His identity is the Son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9999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Response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7:31-36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response to Christ is that while some believe, the leaders commit even more to kill Him for blasphemy, even if He tries to escape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486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3">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915064"/>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a:t>
            </a:r>
            <a:br>
              <a:rPr lang="en-US" altLang="en-US" dirty="0">
                <a:effectLst/>
                <a:ea typeface="ＭＳ Ｐゴシック" panose="020B0600070205080204" pitchFamily="34" charset="-128"/>
              </a:rPr>
            </a:br>
            <a:r>
              <a:rPr lang="en-US" altLang="en-US" dirty="0">
                <a:effectLst/>
                <a:ea typeface="ＭＳ Ｐゴシック" panose="020B0600070205080204" pitchFamily="34" charset="-128"/>
              </a:rPr>
              <a:t>(John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56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algn="l"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a:xfrm>
            <a:off x="250165" y="992743"/>
            <a:ext cx="8376249" cy="2536165"/>
          </a:xfrm>
          <a:solidFill>
            <a:srgbClr val="E4CD68"/>
          </a:solidFill>
          <a:effectLst/>
        </p:spPr>
        <p:txBody>
          <a:bodyPr/>
          <a:lstStyle/>
          <a:p>
            <a:pPr eaLnBrk="1" hangingPunct="1">
              <a:defRPr/>
            </a:pPr>
            <a:r>
              <a:rPr lang="en-US" sz="6000" dirty="0">
                <a:solidFill>
                  <a:schemeClr val="tx1"/>
                </a:solidFill>
                <a:effectLst/>
                <a:latin typeface="Arial Black" panose="020B0604020202020204" pitchFamily="34" charset="0"/>
                <a:ea typeface="+mj-ea"/>
                <a:cs typeface="Arial Black" panose="020B0604020202020204" pitchFamily="34" charset="0"/>
              </a:rPr>
              <a:t>I've got nothing against God</a:t>
            </a:r>
          </a:p>
        </p:txBody>
      </p:sp>
      <p:sp>
        <p:nvSpPr>
          <p:cNvPr id="3" name="Title 1">
            <a:extLst>
              <a:ext uri="{FF2B5EF4-FFF2-40B4-BE49-F238E27FC236}">
                <a16:creationId xmlns:a16="http://schemas.microsoft.com/office/drawing/2014/main" id="{DB891184-688C-EA77-E30C-8F781ED0EACD}"/>
              </a:ext>
            </a:extLst>
          </p:cNvPr>
          <p:cNvSpPr txBox="1">
            <a:spLocks/>
          </p:cNvSpPr>
          <p:nvPr/>
        </p:nvSpPr>
        <p:spPr bwMode="auto">
          <a:xfrm>
            <a:off x="250165" y="3243532"/>
            <a:ext cx="8376249" cy="2536165"/>
          </a:xfrm>
          <a:prstGeom prst="rect">
            <a:avLst/>
          </a:prstGeom>
          <a:solidFill>
            <a:srgbClr val="1D212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t>It's his Fan Club </a:t>
            </a:r>
            <a:b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br>
            <a: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t>I can't stand</a:t>
            </a:r>
          </a:p>
        </p:txBody>
      </p:sp>
    </p:spTree>
    <p:extLst>
      <p:ext uri="{BB962C8B-B14F-4D97-AF65-F5344CB8AC3E}">
        <p14:creationId xmlns:p14="http://schemas.microsoft.com/office/powerpoint/2010/main" val="4225480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74762" y="0"/>
            <a:ext cx="9236015"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a:t>
            </a:r>
            <a:r>
              <a:rPr lang="en-US" altLang="en-US" dirty="0">
                <a:effectLst/>
                <a:ea typeface="ＭＳ Ｐゴシック" panose="020B0600070205080204" pitchFamily="34" charset="-128"/>
              </a:rPr>
              <a:t>John </a:t>
            </a:r>
            <a:r>
              <a:rPr lang="en-US" dirty="0">
                <a:ea typeface="+mj-ea"/>
                <a:cs typeface="+mj-cs"/>
              </a:rPr>
              <a:t>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573274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3">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915064"/>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a:t>
            </a:r>
            <a:br>
              <a:rPr lang="en-US" altLang="en-US" dirty="0">
                <a:effectLst/>
                <a:ea typeface="ＭＳ Ｐゴシック" panose="020B0600070205080204" pitchFamily="34" charset="-128"/>
              </a:rPr>
            </a:br>
            <a:r>
              <a:rPr lang="en-US" altLang="en-US" dirty="0">
                <a:effectLst/>
                <a:ea typeface="ＭＳ Ｐゴシック" panose="020B0600070205080204" pitchFamily="34" charset="-128"/>
              </a:rPr>
              <a:t>(John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962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6. Christ's Invitation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6550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7:37-52</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440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use of the Feast's golden pitcher ceremony (= God giving water to Israel) shows that he can satisfy their spiritual thirst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7181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marL="688975" indent="-688975" algn="l" eaLnBrk="1" hangingPunct="1"/>
            <a:r>
              <a:rPr lang="en-US" altLang="en-US" dirty="0">
                <a:effectLst/>
                <a:ea typeface="ＭＳ Ｐゴシック" panose="020B0600070205080204" pitchFamily="34" charset="-128"/>
              </a:rPr>
              <a:t>III. Jesus’ claim to give eternal life always has </a:t>
            </a:r>
            <a:r>
              <a:rPr lang="en-US" altLang="en-US" u="sng" dirty="0">
                <a:solidFill>
                  <a:srgbClr val="FFFF00"/>
                </a:solidFill>
                <a:effectLst/>
                <a:ea typeface="ＭＳ Ｐゴシック" panose="020B0600070205080204" pitchFamily="34" charset="-128"/>
              </a:rPr>
              <a:t>mixed</a:t>
            </a:r>
            <a:r>
              <a:rPr lang="en-US" altLang="en-US" dirty="0">
                <a:solidFill>
                  <a:srgbClr val="FFFF00"/>
                </a:solidFill>
                <a:effectLst/>
                <a:ea typeface="ＭＳ Ｐゴシック" panose="020B0600070205080204" pitchFamily="34" charset="-128"/>
              </a:rPr>
              <a:t> </a:t>
            </a:r>
            <a:r>
              <a:rPr lang="en-US" altLang="en-US" dirty="0">
                <a:effectLst/>
                <a:ea typeface="ＭＳ Ｐゴシック" panose="020B0600070205080204" pitchFamily="34" charset="-128"/>
              </a:rPr>
              <a:t>responses (John 7:37-52).</a:t>
            </a: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458691"/>
            <a:ext cx="9220200" cy="139930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334000" y="0"/>
            <a:ext cx="3429000" cy="792163"/>
          </a:xfrm>
          <a:effectLst>
            <a:outerShdw blurRad="63500" dist="38099" dir="2700000" algn="ctr" rotWithShape="0">
              <a:schemeClr val="bg2">
                <a:alpha val="74997"/>
              </a:schemeClr>
            </a:outerShdw>
          </a:effectLst>
        </p:spPr>
        <p:txBody>
          <a:bodyPr/>
          <a:lstStyle/>
          <a:p>
            <a:pPr eaLnBrk="1" hangingPunct="1">
              <a:defRPr/>
            </a:pPr>
            <a:r>
              <a:rPr lang="en-US" dirty="0">
                <a:ea typeface="+mj-ea"/>
                <a:cs typeface="+mj-cs"/>
              </a:rPr>
              <a:t>Jerusalem</a:t>
            </a: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1371600" y="-1814513"/>
            <a:ext cx="6515100" cy="912971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257800" y="1295400"/>
            <a:ext cx="358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The Feast of Tabernacles</a:t>
            </a: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Garamond" pitchFamily="-105" charset="0"/>
                <a:ea typeface="ＭＳ Ｐゴシック" panose="020B0600070205080204" pitchFamily="34" charset="-128"/>
                <a:cs typeface="+mn-cs"/>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8975" y="2628900"/>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Arial" pitchFamily="-111" charset="0"/>
                <a:cs typeface="Arial"/>
              </a:rPr>
              <a:t>Numbers 20:8-11</a:t>
            </a: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914400" y="0"/>
            <a:ext cx="77724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lang="en-US" sz="5400">
                <a:solidFill>
                  <a:srgbClr val="FFFF00"/>
                </a:solidFill>
                <a:ea typeface="+mj-ea"/>
                <a:cs typeface="+mj-cs"/>
              </a:rPr>
              <a:t>Water from a Rock</a:t>
            </a:r>
          </a:p>
        </p:txBody>
      </p:sp>
    </p:spTree>
    <p:extLst>
      <p:ext uri="{BB962C8B-B14F-4D97-AF65-F5344CB8AC3E}">
        <p14:creationId xmlns:p14="http://schemas.microsoft.com/office/powerpoint/2010/main" val="1024845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609600" y="3352800"/>
            <a:ext cx="8153400" cy="3276600"/>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is thirsty may come to me! </a:t>
            </a:r>
            <a:r>
              <a:rPr lang="en-US" altLang="en-US" sz="3600" baseline="30000">
                <a:solidFill>
                  <a:schemeClr val="tx1"/>
                </a:solidFill>
                <a:effectLst>
                  <a:outerShdw blurRad="38100" dist="38100" dir="2700000" algn="tl">
                    <a:srgbClr val="FFFFFF"/>
                  </a:outerShdw>
                </a:effectLst>
                <a:ea typeface="ＭＳ Ｐゴシック" panose="020B0600070205080204" pitchFamily="34" charset="-128"/>
              </a:rPr>
              <a:t>38 </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believes in me may come and drink! For the Scriptures declare, ‘Rivers of living water will flow from his heart.’” </a:t>
            </a:r>
            <a:br>
              <a:rPr lang="en-US" altLang="en-US" sz="3600">
                <a:solidFill>
                  <a:schemeClr val="tx1"/>
                </a:solidFill>
                <a:effectLst>
                  <a:outerShdw blurRad="38100" dist="38100" dir="2700000" algn="tl">
                    <a:srgbClr val="FFFFFF"/>
                  </a:outerShdw>
                </a:effectLst>
                <a:ea typeface="ＭＳ Ｐゴシック" panose="020B0600070205080204" pitchFamily="34" charset="-128"/>
              </a:rPr>
            </a:br>
            <a:r>
              <a:rPr lang="en-US" altLang="en-US" sz="3600">
                <a:solidFill>
                  <a:schemeClr val="tx1"/>
                </a:solidFill>
                <a:effectLst>
                  <a:outerShdw blurRad="38100" dist="38100" dir="2700000" algn="tl">
                    <a:srgbClr val="FFFFFF"/>
                  </a:outerShdw>
                </a:effectLst>
                <a:ea typeface="ＭＳ Ｐゴシック" panose="020B0600070205080204" pitchFamily="34" charset="-128"/>
              </a:rPr>
              <a:t>(John 7:37-38 </a:t>
            </a:r>
            <a:r>
              <a:rPr lang="en-US" altLang="en-US" sz="2800">
                <a:solidFill>
                  <a:schemeClr val="tx1"/>
                </a:solidFill>
                <a:effectLst>
                  <a:outerShdw blurRad="38100" dist="38100" dir="2700000" algn="tl">
                    <a:srgbClr val="FFFFFF"/>
                  </a:outerShdw>
                </a:effectLst>
                <a:ea typeface="ＭＳ Ｐゴシック" panose="020B0600070205080204" pitchFamily="34" charset="-128"/>
              </a:rPr>
              <a:t>NLT</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endParaRPr lang="en-US" altLang="en-US" sz="3600">
              <a:solidFill>
                <a:schemeClr val="tx1"/>
              </a:solidFill>
              <a:effectLst/>
              <a:ea typeface="ＭＳ Ｐゴシック" panose="020B0600070205080204" pitchFamily="34" charset="-128"/>
            </a:endParaRPr>
          </a:p>
        </p:txBody>
      </p:sp>
    </p:spTree>
    <p:extLst>
      <p:ext uri="{BB962C8B-B14F-4D97-AF65-F5344CB8AC3E}">
        <p14:creationId xmlns:p14="http://schemas.microsoft.com/office/powerpoint/2010/main" val="21749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60000"/>
                  <a:lumOff val="4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703915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D41623A-7599-404F-E01D-505C8C5BB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5016244"/>
          </a:xfrm>
          <a:prstGeom prst="rect">
            <a:avLst/>
          </a:prstGeom>
        </p:spPr>
      </p:pic>
    </p:spTree>
    <p:extLst>
      <p:ext uri="{BB962C8B-B14F-4D97-AF65-F5344CB8AC3E}">
        <p14:creationId xmlns:p14="http://schemas.microsoft.com/office/powerpoint/2010/main" val="365302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3">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Curious</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“Where did he get all this knowledge?” (14-15). </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“God gave it to 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Offended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“You’re demon possessed!  Who’s trying to kill you?” (20).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“Hypocrites care more for circumcision than for people.”</a:t>
            </a: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Uninformed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“Isn’t this the man they are trying to kill? But the Messiah will simply appear…”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 know where I’m from—but you don’t know God!”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Believing</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“Will the Messiah do more miracles than Jesus?” (31).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 will be with you only for a short time more [about 6 months] but you won’t find me and can’t follow me.”</a:t>
            </a: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Which are You?</a:t>
            </a: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Curious?</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Offended?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Uninformed?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Believing?</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5519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en-US" sz="4800" dirty="0">
                <a:ea typeface="+mj-ea"/>
                <a:cs typeface="+mj-cs"/>
              </a:rPr>
              <a:t>Main Idea of John 7</a:t>
            </a: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583324" y="2007476"/>
            <a:ext cx="7677807" cy="395189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People reject Christ because they don’t accept God’s </a:t>
            </a:r>
            <a:r>
              <a:rPr kumimoji="0" lang="en-US" altLang="en-US" sz="4800" b="1" i="0" u="sng" strike="noStrike" kern="1200" cap="none" spc="0" normalizeH="0" baseline="0" noProof="0" dirty="0">
                <a:ln>
                  <a:noFill/>
                </a:ln>
                <a:solidFill>
                  <a:srgbClr val="FF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authority </a:t>
            </a: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over their lives.</a:t>
            </a:r>
          </a:p>
        </p:txBody>
      </p:sp>
    </p:spTree>
    <p:extLst>
      <p:ext uri="{BB962C8B-B14F-4D97-AF65-F5344CB8AC3E}">
        <p14:creationId xmlns:p14="http://schemas.microsoft.com/office/powerpoint/2010/main" val="203213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335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6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Why not believe today?</a:t>
            </a: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Conflict Over the Law</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99</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7:53–8:11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avoids a Pharisee trap by not judging an adulterous woman to judge the Law too stringent or accept their disdain for the Law</a:t>
            </a:r>
          </a:p>
        </p:txBody>
      </p:sp>
    </p:spTree>
    <p:extLst>
      <p:ext uri="{BB962C8B-B14F-4D97-AF65-F5344CB8AC3E}">
        <p14:creationId xmlns:p14="http://schemas.microsoft.com/office/powerpoint/2010/main" val="284598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9082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WOMAN ACCUSED OF ADULTERY</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8:2-11</a:t>
            </a:r>
          </a:p>
        </p:txBody>
      </p:sp>
      <p:grpSp>
        <p:nvGrpSpPr>
          <p:cNvPr id="7" name="Group 6"/>
          <p:cNvGrpSpPr/>
          <p:nvPr/>
        </p:nvGrpSpPr>
        <p:grpSpPr>
          <a:xfrm>
            <a:off x="6299680"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Conflict At the Feast of Tabernacles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7:11-52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defends His authority and person at the Feast of Tabernacles, giving the unbelieving Jews further motivation to kill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TextBox 1">
            <a:extLst>
              <a:ext uri="{FF2B5EF4-FFF2-40B4-BE49-F238E27FC236}">
                <a16:creationId xmlns:a16="http://schemas.microsoft.com/office/drawing/2014/main" id="{3B259DD4-19CE-D0A8-9BC3-5FBD408358F4}"/>
              </a:ext>
            </a:extLst>
          </p:cNvPr>
          <p:cNvSpPr txBox="1"/>
          <p:nvPr/>
        </p:nvSpPr>
        <p:spPr>
          <a:xfrm>
            <a:off x="6027313" y="-59242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dirty="0">
                <a:solidFill>
                  <a:srgbClr val="FFFFFF"/>
                </a:solidFill>
                <a:effectLst>
                  <a:glow rad="228600">
                    <a:srgbClr val="000000"/>
                  </a:glow>
                </a:effectLst>
                <a:latin typeface="Arial"/>
                <a:cs typeface="Arial"/>
              </a:rPr>
              <a:t>1. Christ's Authority Questioned</a:t>
            </a:r>
            <a:endParaRPr kumimoji="0" lang="en-US"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Jerusalem crowds wonder how Christ could teach with authority without rabbinic training to prepare Him to reveal His true nature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529549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a:effectLst/>
        </p:spPr>
        <p:txBody>
          <a:bodyPr/>
          <a:lstStyle/>
          <a:p>
            <a:r>
              <a:rPr lang="en-US" altLang="en-US" sz="4000" b="1" dirty="0">
                <a:solidFill>
                  <a:schemeClr val="bg1"/>
                </a:solidFill>
              </a:rPr>
              <a:t>How can we show God’s compassion in a world where people think Christianity only </a:t>
            </a:r>
            <a:r>
              <a:rPr lang="en-US" altLang="en-US" sz="4000" b="1" dirty="0">
                <a:solidFill>
                  <a:srgbClr val="FFFF00"/>
                </a:solidFill>
              </a:rPr>
              <a:t>judges </a:t>
            </a:r>
            <a:r>
              <a:rPr lang="en-US" altLang="en-US" sz="4000" b="1" dirty="0">
                <a:solidFill>
                  <a:schemeClr val="bg1"/>
                </a:solidFill>
              </a:rPr>
              <a:t>us?</a:t>
            </a: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The Text of John 7:53–8:11</a:t>
            </a: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Inspired or Not?</a:t>
            </a: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0" y="0"/>
            <a:ext cx="8991600" cy="1143000"/>
          </a:xfrm>
        </p:spPr>
        <p:txBody>
          <a:bodyPr/>
          <a:lstStyle/>
          <a:p>
            <a:r>
              <a:rPr lang="en-US" altLang="en-US" b="1">
                <a:solidFill>
                  <a:schemeClr val="bg1"/>
                </a:solidFill>
                <a:effectLst>
                  <a:outerShdw blurRad="38100" dist="38100" dir="2700000" algn="tl">
                    <a:srgbClr val="808080"/>
                  </a:outerShdw>
                </a:effectLst>
              </a:rPr>
              <a:t>Divided   Opinions</a:t>
            </a: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267200"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45720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“Almost all textual scholars agree that these verses were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rPr>
              <a:t>not part of the original</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 The style and vocabulary of this passage differ from the rest of the Gospel, and the passage interrupts the sequence from 7:52–8:12. It is probably a part of true oral tradition which was added to later Greek manuscripts by copyists.”</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–Edwin A. Blum, in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The Bible Knowledge Commentary</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762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“Most scholars seem to agree that the passage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Arial" panose="020B0604020202020204" pitchFamily="34" charset="0"/>
              </a:rPr>
              <a:t>is a part of inspired Scripture</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[e.g., F. F. Bruce]. In fact, the development of the entire chapter can easily be seen to grow out of this striking event in the temple... The transition from John 7:52 to 8:12 would be too abrupt without a transitional section.”</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–Warren Wiersbe, The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Bible Exposition Commentary</a:t>
            </a: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19100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1" name="Rectangle 3">
            <a:extLst>
              <a:ext uri="{FF2B5EF4-FFF2-40B4-BE49-F238E27FC236}">
                <a16:creationId xmlns:a16="http://schemas.microsoft.com/office/drawing/2014/main" id="{5C152874-6E77-4775-B3E1-12ACBC8EE163}"/>
              </a:ext>
            </a:extLst>
          </p:cNvPr>
          <p:cNvSpPr>
            <a:spLocks noChangeArrowheads="1"/>
          </p:cNvSpPr>
          <p:nvPr/>
        </p:nvSpPr>
        <p:spPr bwMode="auto">
          <a:xfrm>
            <a:off x="609600" y="2895600"/>
            <a:ext cx="263525" cy="322263"/>
          </a:xfrm>
          <a:prstGeom prst="rect">
            <a:avLst/>
          </a:prstGeom>
          <a:solidFill>
            <a:srgbClr val="3E58D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0689" name="Oval 33">
            <a:extLst>
              <a:ext uri="{FF2B5EF4-FFF2-40B4-BE49-F238E27FC236}">
                <a16:creationId xmlns:a16="http://schemas.microsoft.com/office/drawing/2014/main" id="{0EDE541B-9E31-4B8D-9E7B-AE85FE0E5674}"/>
              </a:ext>
            </a:extLst>
          </p:cNvPr>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Alexandrian</a:t>
            </a: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128"/>
                  <a:cs typeface="ＭＳ Ｐゴシック" charset="-128"/>
                </a:rPr>
                <a:t>Western</a:t>
              </a: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304800" y="2819400"/>
            <a:ext cx="5029200" cy="8207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3 Text Types</a:t>
            </a:r>
          </a:p>
        </p:txBody>
      </p:sp>
      <p:sp>
        <p:nvSpPr>
          <p:cNvPr id="70701" name="Oval 45">
            <a:extLst>
              <a:ext uri="{FF2B5EF4-FFF2-40B4-BE49-F238E27FC236}">
                <a16:creationId xmlns:a16="http://schemas.microsoft.com/office/drawing/2014/main" id="{8F592BB6-3C2D-45B5-A3CE-52823C201CE8}"/>
              </a:ext>
            </a:extLst>
          </p:cNvPr>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Byzantine</a:t>
            </a: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2514600" y="5410200"/>
            <a:ext cx="5029200" cy="1068388"/>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Earliest (AD 200-400)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omit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Later (AD 600)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Latest (AD 1000) manuscripts </a:t>
            </a:r>
            <a:r>
              <a:rPr kumimoji="0" lang="en-GB"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r>
              <a:rPr lang="en-US" altLang="en-US" sz="6000" b="1">
                <a:solidFill>
                  <a:schemeClr val="bg1"/>
                </a:solidFill>
                <a:effectLst>
                  <a:outerShdw blurRad="38100" dist="38100" dir="2700000" algn="tl">
                    <a:srgbClr val="000000"/>
                  </a:outerShdw>
                </a:effectLst>
              </a:rPr>
              <a:t>Note the Flow...</a:t>
            </a: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419100" y="13716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exposes evil intent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Pharisees (8:10)</a:t>
            </a: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52959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is the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Light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World (8:12)</a:t>
            </a: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419100" y="31242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Pharisees made a </a:t>
            </a:r>
            <a:r>
              <a:rPr kumimoji="0" lang="en-US" altLang="en-US" sz="3200" b="1" i="0" u="sng"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false judgment </a:t>
            </a: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(8:15)</a:t>
            </a: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5295900" y="31242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Jesus makes a </a:t>
            </a:r>
            <a:r>
              <a:rPr kumimoji="0" lang="en-US" altLang="en-US" sz="3200" b="1" i="0" u="sng"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right judgment</a:t>
            </a: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 (8:16)</a:t>
            </a: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419100" y="4876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stone her</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 (8:5)</a:t>
            </a: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5295900" y="48768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stone Jesus </a:t>
            </a: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(8:59)</a:t>
            </a: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Where we’re going today...</a:t>
            </a: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228600" y="1981200"/>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Passage</a:t>
              </a: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5029200" y="25146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Applications</a:t>
              </a: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a:off x="4038600"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pPr algn="r"/>
            <a:r>
              <a:rPr lang="en-US" altLang="en-US" sz="6000" b="1">
                <a:solidFill>
                  <a:srgbClr val="800000"/>
                </a:solidFill>
                <a:effectLst>
                  <a:outerShdw blurRad="38100" dist="38100" dir="2700000" algn="tl">
                    <a:srgbClr val="FFFFFF"/>
                  </a:outerShdw>
                </a:effectLst>
              </a:rPr>
              <a:t>What’s the Point?</a:t>
            </a: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762000" y="1752600"/>
            <a:ext cx="838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Show mercy to the repentant!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let people trap you!</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Be smart when you commit adultery, </a:t>
            </a:r>
            <a:b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b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so you don’t get caught!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Jesus didn’t really follow the Law.</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Forgive people before they repent—that's what Jesus does!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be too quick to throw stones.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God isn’t serious about sin after all.</a:t>
            </a: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819400"/>
          </a:xfrm>
        </p:spPr>
        <p:txBody>
          <a:bodyPr/>
          <a:lstStyle/>
          <a:p>
            <a:pPr marL="528638" indent="-528638" algn="l"/>
            <a:r>
              <a:rPr lang="en-US" altLang="en-US" b="1" dirty="0">
                <a:solidFill>
                  <a:schemeClr val="bg1"/>
                </a:solidFill>
              </a:rPr>
              <a:t>I.	Jesus showed the true compassion of the Law by </a:t>
            </a:r>
            <a:r>
              <a:rPr lang="en-US" altLang="en-US" b="1" dirty="0">
                <a:solidFill>
                  <a:srgbClr val="FFFF00"/>
                </a:solidFill>
              </a:rPr>
              <a:t>forgiving </a:t>
            </a:r>
            <a:r>
              <a:rPr lang="en-US" altLang="en-US" b="1" dirty="0">
                <a:solidFill>
                  <a:schemeClr val="bg1"/>
                </a:solidFill>
              </a:rPr>
              <a:t>an adulterous woman (John 7:53–8:11).</a:t>
            </a:r>
          </a:p>
        </p:txBody>
      </p:sp>
    </p:spTree>
    <p:extLst>
      <p:ext uri="{BB962C8B-B14F-4D97-AF65-F5344CB8AC3E}">
        <p14:creationId xmlns:p14="http://schemas.microsoft.com/office/powerpoint/2010/main" val="308090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000000"/>
                </a:solidFill>
                <a:effectLst/>
                <a:uLnTx/>
                <a:uFillTx/>
                <a:latin typeface="Bernard MT Condensed" panose="02050806060905020404" pitchFamily="18" charset="0"/>
                <a:ea typeface="ＭＳ Ｐゴシック" panose="020B0600070205080204" pitchFamily="34" charset="-128"/>
                <a:cs typeface="+mn-cs"/>
              </a:rPr>
              <a:t>JOHN 7</a:t>
            </a: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en-US" sz="6600" dirty="0">
                <a:ea typeface="+mj-ea"/>
                <a:cs typeface="+mj-cs"/>
              </a:rPr>
              <a:t>Divided Opinions</a:t>
            </a: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76200"/>
            <a:ext cx="9144000" cy="1858963"/>
          </a:xfrm>
          <a:effectLst/>
        </p:spPr>
        <p:txBody>
          <a:bodyPr/>
          <a:lstStyle/>
          <a:p>
            <a:pPr marL="625475" indent="-625475" algn="l" eaLnBrk="1" hangingPunct="1"/>
            <a:r>
              <a:rPr lang="en-US" altLang="en-US" sz="3200" b="1" dirty="0"/>
              <a:t>A.	Pharisees brought an adulterous woman to Jesus to retain their power by having Jesus condemn Himself (John 7:53–8:6a). </a:t>
            </a:r>
            <a:endParaRPr lang="en-US" altLang="en-US" sz="3200" b="1" dirty="0">
              <a:solidFill>
                <a:schemeClr val="bg1"/>
              </a:solidFill>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pPr marL="868363" indent="-854075" algn="l"/>
            <a:r>
              <a:rPr lang="en-US" altLang="en-US" b="1" dirty="0">
                <a:solidFill>
                  <a:schemeClr val="bg1"/>
                </a:solidFill>
                <a:ea typeface="ＭＳ Ｐゴシック" panose="020B0600070205080204" pitchFamily="34" charset="-128"/>
              </a:rPr>
              <a:t>B.  Jesus showed the Pharisee’s sin by following the true compassion of the Law to condemn sinners and redeem the repentant (John 8:6b-11).</a:t>
            </a:r>
            <a:endParaRPr lang="en-US" altLang="en-US" dirty="0">
              <a:solidFill>
                <a:schemeClr val="bg1"/>
              </a:solidFill>
              <a:ea typeface="ＭＳ Ｐゴシック" panose="020B0600070205080204" pitchFamily="34" charset="-128"/>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0"/>
            <a:ext cx="9144000" cy="6858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ea typeface="ＭＳ Ｐゴシック" panose="020B0600070205080204" pitchFamily="34" charset="-128"/>
              </a:rPr>
              <a:t>Why did God give the Law on Mount Sinai?</a:t>
            </a:r>
          </a:p>
        </p:txBody>
      </p:sp>
    </p:spTree>
    <p:extLst>
      <p:ext uri="{BB962C8B-B14F-4D97-AF65-F5344CB8AC3E}">
        <p14:creationId xmlns:p14="http://schemas.microsoft.com/office/powerpoint/2010/main" val="420125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0" y="274638"/>
            <a:ext cx="9144000" cy="1858962"/>
          </a:xfrm>
          <a:effectLst>
            <a:outerShdw blurRad="63500" dist="35921" dir="2700000" algn="ctr" rotWithShape="0">
              <a:schemeClr val="tx2">
                <a:alpha val="74997"/>
              </a:schemeClr>
            </a:outerShdw>
          </a:effectLst>
        </p:spPr>
        <p:txBody>
          <a:bodyPr/>
          <a:lstStyle/>
          <a:p>
            <a:pPr marL="625475" indent="-625475" algn="l" eaLnBrk="1" hangingPunct="1"/>
            <a:r>
              <a:rPr lang="en-US" altLang="en-US" b="1" dirty="0">
                <a:solidFill>
                  <a:schemeClr val="bg1"/>
                </a:solidFill>
                <a:ea typeface="ＭＳ Ｐゴシック" panose="020B0600070205080204" pitchFamily="34" charset="-128"/>
              </a:rPr>
              <a:t>II.	Show God’s compassion by helping people </a:t>
            </a:r>
            <a:r>
              <a:rPr lang="en-US" altLang="en-US" b="1" dirty="0">
                <a:solidFill>
                  <a:srgbClr val="FFFF00"/>
                </a:solidFill>
                <a:ea typeface="ＭＳ Ｐゴシック" panose="020B0600070205080204" pitchFamily="34" charset="-128"/>
              </a:rPr>
              <a:t>repent </a:t>
            </a:r>
            <a:br>
              <a:rPr lang="en-US" altLang="en-US" b="1" dirty="0">
                <a:solidFill>
                  <a:schemeClr val="bg1"/>
                </a:solidFill>
                <a:ea typeface="ＭＳ Ｐゴシック" panose="020B0600070205080204" pitchFamily="34" charset="-128"/>
              </a:rPr>
            </a:br>
            <a:r>
              <a:rPr lang="en-US" altLang="en-US" b="1" dirty="0">
                <a:solidFill>
                  <a:schemeClr val="bg1"/>
                </a:solidFill>
                <a:ea typeface="ＭＳ Ｐゴシック" panose="020B0600070205080204" pitchFamily="34" charset="-128"/>
              </a:rPr>
              <a:t>(Main Idea of John 7:53–8:11).</a:t>
            </a:r>
            <a:endParaRPr lang="en-US" altLang="en-US" dirty="0">
              <a:solidFill>
                <a:schemeClr val="bg1"/>
              </a:solidFill>
              <a:ea typeface="ＭＳ Ｐゴシック" panose="020B0600070205080204" pitchFamily="34" charset="-128"/>
            </a:endParaRPr>
          </a:p>
        </p:txBody>
      </p:sp>
    </p:spTree>
    <p:extLst>
      <p:ext uri="{BB962C8B-B14F-4D97-AF65-F5344CB8AC3E}">
        <p14:creationId xmlns:p14="http://schemas.microsoft.com/office/powerpoint/2010/main" val="253244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Conflict Over the Light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8:12-20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467170"/>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a:t>
            </a:r>
            <a:r>
              <a:rPr lang="en-US" sz="3200" b="1" kern="0">
                <a:solidFill>
                  <a:srgbClr val="FFFFFF"/>
                </a:solidFill>
                <a:effectLst>
                  <a:glow rad="228600">
                    <a:srgbClr val="220011"/>
                  </a:glow>
                </a:effectLst>
                <a:latin typeface="Arial"/>
                <a:ea typeface="ＭＳ Ｐゴシック" charset="0"/>
                <a:cs typeface="Arial"/>
              </a:rPr>
              <a:t>Pharisees reject Jesus as the Light of the World, so He says that the Feast of Tabernacles and the Father testify </a:t>
            </a:r>
            <a:r>
              <a:rPr lang="en-US" sz="3200" b="1" kern="0" dirty="0">
                <a:solidFill>
                  <a:srgbClr val="FFFFFF"/>
                </a:solidFill>
                <a:effectLst>
                  <a:glow rad="228600">
                    <a:srgbClr val="220011"/>
                  </a:glow>
                </a:effectLst>
                <a:latin typeface="Arial"/>
                <a:ea typeface="ＭＳ Ｐゴシック" charset="0"/>
                <a:cs typeface="Arial"/>
              </a:rPr>
              <a:t> of him</a:t>
            </a:r>
          </a:p>
        </p:txBody>
      </p:sp>
    </p:spTree>
    <p:extLst>
      <p:ext uri="{BB962C8B-B14F-4D97-AF65-F5344CB8AC3E}">
        <p14:creationId xmlns:p14="http://schemas.microsoft.com/office/powerpoint/2010/main" val="2663163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3">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en-US" sz="6000" dirty="0">
                <a:solidFill>
                  <a:srgbClr val="FFCC99"/>
                </a:solidFill>
              </a:rPr>
              <a:t>The </a:t>
            </a:r>
            <a:r>
              <a:rPr lang="en-US" sz="6000" dirty="0">
                <a:solidFill>
                  <a:schemeClr val="tx1"/>
                </a:solidFill>
              </a:rPr>
              <a:t>Light </a:t>
            </a:r>
            <a:r>
              <a:rPr lang="en-US" sz="6000" dirty="0">
                <a:solidFill>
                  <a:srgbClr val="FFCC99"/>
                </a:solidFill>
              </a:rPr>
              <a:t>of the World </a:t>
            </a: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Narrow"/>
                <a:ea typeface="ＭＳ Ｐゴシック" charset="-128"/>
                <a:cs typeface="ＭＳ Ｐゴシック" charset="-128"/>
              </a:rPr>
              <a:t>John 8:12-59</a:t>
            </a:r>
          </a:p>
        </p:txBody>
      </p:sp>
    </p:spTree>
    <p:extLst>
      <p:ext uri="{BB962C8B-B14F-4D97-AF65-F5344CB8AC3E}">
        <p14:creationId xmlns:p14="http://schemas.microsoft.com/office/powerpoint/2010/main" val="19647022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Can people tell the difference</a:t>
            </a: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darkness</a:t>
            </a: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and light?</a:t>
            </a: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between</a:t>
            </a: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Edwin Paul</a:t>
            </a: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32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28 Sep 2010</a:t>
            </a: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4">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en-US" b="1" i="1" dirty="0">
                <a:latin typeface="Tahoma" charset="0"/>
                <a:ea typeface="ＭＳ Ｐゴシック" charset="0"/>
                <a:cs typeface="ＭＳ Ｐゴシック" charset="0"/>
              </a:rPr>
              <a:t>Jesus has always been God</a:t>
            </a:r>
            <a:endParaRPr lang="en-US" dirty="0">
              <a:latin typeface="Tahoma" charset="0"/>
              <a:ea typeface="ＭＳ Ｐゴシック" charset="0"/>
              <a:cs typeface="ＭＳ Ｐゴシック"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Tree>
    <p:extLst>
      <p:ext uri="{BB962C8B-B14F-4D97-AF65-F5344CB8AC3E}">
        <p14:creationId xmlns:p14="http://schemas.microsoft.com/office/powerpoint/2010/main" val="32966538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Great Transfer</a:t>
            </a: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For he has rescued us from the kingdom of darkness</a:t>
            </a: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transferred us into the Kingdom of his dear Son</a:t>
            </a: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25178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1066800"/>
          </a:xfrm>
          <a:solidFill>
            <a:srgbClr val="000000"/>
          </a:solidFill>
        </p:spPr>
        <p:txBody>
          <a:bodyPr/>
          <a:lstStyle/>
          <a:p>
            <a:r>
              <a:rPr lang="en-US" altLang="en-US" sz="3200" b="1">
                <a:solidFill>
                  <a:srgbClr val="FFFFFF"/>
                </a:solidFill>
                <a:ea typeface="ＭＳ Ｐゴシック" panose="020B0600070205080204" pitchFamily="34" charset="-128"/>
              </a:rPr>
              <a:t>How should we expect people to </a:t>
            </a:r>
            <a:r>
              <a:rPr lang="en-US" altLang="en-US" sz="3200" b="1">
                <a:solidFill>
                  <a:srgbClr val="FFFF00"/>
                </a:solidFill>
                <a:ea typeface="ＭＳ Ｐゴシック" panose="020B0600070205080204" pitchFamily="34" charset="-128"/>
              </a:rPr>
              <a:t>respond </a:t>
            </a:r>
            <a:r>
              <a:rPr lang="en-US" altLang="en-US" sz="3200" b="1">
                <a:solidFill>
                  <a:srgbClr val="FFFFFF"/>
                </a:solidFill>
                <a:ea typeface="ＭＳ Ｐゴシック" panose="020B0600070205080204" pitchFamily="34" charset="-128"/>
              </a:rPr>
              <a:t>to Christ’s claim to be eternal God?</a:t>
            </a:r>
          </a:p>
        </p:txBody>
      </p:sp>
    </p:spTree>
    <p:extLst>
      <p:ext uri="{BB962C8B-B14F-4D97-AF65-F5344CB8AC3E}">
        <p14:creationId xmlns:p14="http://schemas.microsoft.com/office/powerpoint/2010/main" val="25873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en-US" sz="6600" dirty="0">
                <a:ea typeface="+mj-ea"/>
                <a:cs typeface="+mj-cs"/>
              </a:rPr>
              <a:t>Who is this?</a:t>
            </a: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John 6–8</a:t>
            </a: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381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62484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6388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1066800"/>
          </a:xfrm>
          <a:solidFill>
            <a:srgbClr val="000000"/>
          </a:solidFill>
        </p:spPr>
        <p:txBody>
          <a:bodyPr/>
          <a:lstStyle/>
          <a:p>
            <a:r>
              <a:rPr lang="en-US" altLang="en-US" sz="3200" dirty="0">
                <a:solidFill>
                  <a:srgbClr val="FFFFFF"/>
                </a:solidFill>
                <a:effectLst/>
                <a:latin typeface="Arial" panose="020B0604020202020204" pitchFamily="34" charset="0"/>
                <a:ea typeface="ＭＳ Ｐゴシック" panose="020B0600070205080204" pitchFamily="34" charset="-128"/>
              </a:rPr>
              <a:t>How should we expect people to </a:t>
            </a:r>
            <a:r>
              <a:rPr lang="en-US" altLang="en-US" sz="3200" dirty="0">
                <a:solidFill>
                  <a:srgbClr val="FFFF00"/>
                </a:solidFill>
                <a:effectLst/>
                <a:latin typeface="Arial" panose="020B0604020202020204" pitchFamily="34" charset="0"/>
                <a:ea typeface="ＭＳ Ｐゴシック" panose="020B0600070205080204" pitchFamily="34" charset="-128"/>
              </a:rPr>
              <a:t>respond </a:t>
            </a:r>
            <a:r>
              <a:rPr lang="en-US" altLang="en-US" sz="3200" dirty="0">
                <a:solidFill>
                  <a:srgbClr val="FFFFFF"/>
                </a:solidFill>
                <a:effectLst/>
                <a:latin typeface="Arial" panose="020B0604020202020204" pitchFamily="34" charset="0"/>
                <a:ea typeface="ＭＳ Ｐゴシック" panose="020B0600070205080204" pitchFamily="34" charset="-128"/>
              </a:rPr>
              <a:t>to Christ’s claim to be eternal God?</a:t>
            </a: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responses...</a:t>
            </a: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021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ED53A3-ED15-66D0-0FE3-B841AE9DB461}"/>
              </a:ext>
            </a:extLst>
          </p:cNvPr>
          <p:cNvSpPr txBox="1"/>
          <p:nvPr/>
        </p:nvSpPr>
        <p:spPr>
          <a:xfrm>
            <a:off x="-3871609" y="2451370"/>
            <a:ext cx="184731" cy="369332"/>
          </a:xfrm>
          <a:prstGeom prst="rect">
            <a:avLst/>
          </a:prstGeom>
          <a:noFill/>
        </p:spPr>
        <p:txBody>
          <a:bodyPr wrap="none" rtlCol="0">
            <a:spAutoFit/>
          </a:bodyPr>
          <a:lstStyle/>
          <a:p>
            <a:endParaRPr lang="en-US"/>
          </a:p>
        </p:txBody>
      </p:sp>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1"/>
            <a:ext cx="9144000" cy="2120631"/>
          </a:xfrm>
          <a:solidFill>
            <a:schemeClr val="bg1"/>
          </a:solidFill>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a:t>
            </a:r>
            <a:br>
              <a:rPr lang="en-US" altLang="en-US" sz="4400" dirty="0">
                <a:solidFill>
                  <a:srgbClr val="FFFFFF"/>
                </a:solidFill>
                <a:effectLst/>
                <a:latin typeface="Arial" panose="020B0604020202020204" pitchFamily="34" charset="0"/>
                <a:ea typeface="ＭＳ Ｐゴシック" panose="020B0600070205080204" pitchFamily="34" charset="-128"/>
              </a:rPr>
            </a:br>
            <a:r>
              <a:rPr lang="en-US" altLang="en-US" sz="4400" dirty="0">
                <a:solidFill>
                  <a:srgbClr val="FFFFFF"/>
                </a:solidFill>
                <a:effectLst/>
                <a:latin typeface="Arial" panose="020B0604020202020204" pitchFamily="34" charset="0"/>
                <a:ea typeface="ＭＳ Ｐゴシック" panose="020B0600070205080204" pitchFamily="34" charset="-128"/>
              </a:rPr>
              <a:t>(John 8:12-20).</a:t>
            </a:r>
          </a:p>
        </p:txBody>
      </p:sp>
    </p:spTree>
    <p:extLst>
      <p:ext uri="{BB962C8B-B14F-4D97-AF65-F5344CB8AC3E}">
        <p14:creationId xmlns:p14="http://schemas.microsoft.com/office/powerpoint/2010/main" val="347936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8.12 Jesus I am the light of the world.jpg">
            <a:extLst>
              <a:ext uri="{FF2B5EF4-FFF2-40B4-BE49-F238E27FC236}">
                <a16:creationId xmlns:a16="http://schemas.microsoft.com/office/drawing/2014/main" id="{BBBA3251-E5D6-48FF-BECC-CE2278F151A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E9278B3B-3849-448F-B6DA-AF951FCB1ED8}"/>
              </a:ext>
            </a:extLst>
          </p:cNvPr>
          <p:cNvSpPr>
            <a:spLocks noGrp="1" noChangeArrowheads="1"/>
          </p:cNvSpPr>
          <p:nvPr>
            <p:ph type="ctrTitle"/>
          </p:nvPr>
        </p:nvSpPr>
        <p:spPr>
          <a:xfrm>
            <a:off x="2667000" y="990600"/>
            <a:ext cx="6477000" cy="2130425"/>
          </a:xfrm>
        </p:spPr>
        <p:txBody>
          <a:bodyPr/>
          <a:lstStyle/>
          <a:p>
            <a:pPr eaLnBrk="1" hangingPunct="1"/>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am the </a:t>
            </a:r>
            <a:r>
              <a:rPr lang="en-US" altLang="en-US" sz="88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of the world”</a:t>
            </a:r>
          </a:p>
        </p:txBody>
      </p:sp>
      <p:sp>
        <p:nvSpPr>
          <p:cNvPr id="5123" name="Rectangle 3">
            <a:extLst>
              <a:ext uri="{FF2B5EF4-FFF2-40B4-BE49-F238E27FC236}">
                <a16:creationId xmlns:a16="http://schemas.microsoft.com/office/drawing/2014/main" id="{40E35A6E-5886-4DCD-AAF2-A6CB38564BAA}"/>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r" defTabSz="914400" rtl="0" eaLnBrk="1" fontAlgn="base" latinLnBrk="0" hangingPunct="1">
              <a:lnSpc>
                <a:spcPct val="90000"/>
              </a:lnSpc>
              <a:spcBef>
                <a:spcPct val="20000"/>
              </a:spcBef>
              <a:spcAft>
                <a:spcPct val="0"/>
              </a:spcAft>
              <a:buClr>
                <a:srgbClr val="800000"/>
              </a:buClr>
              <a:buSzPct val="60000"/>
              <a:buFont typeface="Wingdings" charset="2"/>
              <a:buNone/>
              <a:tabLst/>
              <a:defRPr/>
            </a:pPr>
            <a:r>
              <a:rPr kumimoji="0" lang="en-US" sz="36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charset="0"/>
                <a:ea typeface="ＭＳ Ｐゴシック" panose="020B0600070205080204" pitchFamily="34" charset="-128"/>
                <a:cs typeface="+mn-cs"/>
              </a:rPr>
              <a:t>John 8:12 </a:t>
            </a:r>
          </a:p>
        </p:txBody>
      </p:sp>
    </p:spTree>
    <p:extLst>
      <p:ext uri="{BB962C8B-B14F-4D97-AF65-F5344CB8AC3E}">
        <p14:creationId xmlns:p14="http://schemas.microsoft.com/office/powerpoint/2010/main" val="1013103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eaLnBrk="1" hangingPunct="1"/>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claim is exclusive, one only God could make.  Note that Jesus claimed to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of the world, not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light.  Although the claim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ex</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 the offer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in</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clusive—an offer any and all could respond to.”</a:t>
            </a: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Charles Swindoll, </a:t>
            </a: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Following Christ…</a:t>
            </a:r>
            <a:b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b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The Man of God,</a:t>
            </a: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 33, emphasis his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Two Witnesses (Deut 17:6)</a:t>
            </a: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“But never put a person to death on the testimony of only one witness. There must always be two or three witnesses.”</a:t>
            </a:r>
          </a:p>
        </p:txBody>
      </p:sp>
    </p:spTree>
    <p:extLst>
      <p:ext uri="{BB962C8B-B14F-4D97-AF65-F5344CB8AC3E}">
        <p14:creationId xmlns:p14="http://schemas.microsoft.com/office/powerpoint/2010/main" val="3910265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en-US" sz="4400" dirty="0">
                <a:effectLst/>
                <a:latin typeface="Arial" charset="0"/>
              </a:rPr>
              <a:t>Jesus is the light of life (12-20)  </a:t>
            </a: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3884612"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Light 	</a:t>
            </a:r>
            <a:r>
              <a:rPr kumimoji="0" lang="en-US" altLang="en-US" sz="4400" b="1" i="0" u="none" strike="noStrike" kern="1200" cap="none" spc="0" normalizeH="0" baseline="0" noProof="0">
                <a:ln>
                  <a:noFill/>
                </a:ln>
                <a:solidFill>
                  <a:srgbClr val="FFCC99"/>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Life		</a:t>
            </a:r>
            <a:endParaRPr kumimoji="0" lang="en-US" altLang="en-US" sz="4400" b="1" i="0" u="none" strike="noStrike" kern="1200" cap="none" spc="0" normalizeH="0" baseline="0" noProof="0">
              <a:ln>
                <a:noFill/>
              </a:ln>
              <a:solidFill>
                <a:srgbClr val="FF9933"/>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Darkness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Death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913"/>
            <a:chOff x="692445" y="435259"/>
            <a:chExt cx="7537155" cy="5649273"/>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1475052" y="4514672"/>
              <a:ext cx="5811610" cy="156986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Hostility!</a:t>
              </a: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Oprah Winfrey</a:t>
            </a: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“Does God care about your heart... Or does God care that you call his son ‘Jesus’?”</a:t>
            </a: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021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ED53A3-ED15-66D0-0FE3-B841AE9DB461}"/>
              </a:ext>
            </a:extLst>
          </p:cNvPr>
          <p:cNvSpPr txBox="1"/>
          <p:nvPr/>
        </p:nvSpPr>
        <p:spPr>
          <a:xfrm>
            <a:off x="-3871609" y="2451370"/>
            <a:ext cx="184731" cy="369332"/>
          </a:xfrm>
          <a:prstGeom prst="rect">
            <a:avLst/>
          </a:prstGeom>
          <a:noFill/>
        </p:spPr>
        <p:txBody>
          <a:bodyPr wrap="none" rtlCol="0">
            <a:spAutoFit/>
          </a:bodyPr>
          <a:lstStyle/>
          <a:p>
            <a:endParaRPr lang="en-US"/>
          </a:p>
        </p:txBody>
      </p:sp>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1"/>
            <a:ext cx="9144000" cy="2120631"/>
          </a:xfrm>
          <a:solidFill>
            <a:schemeClr val="bg1"/>
          </a:solidFill>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a:t>
            </a:r>
            <a:br>
              <a:rPr lang="en-US" altLang="en-US" sz="4400" dirty="0">
                <a:solidFill>
                  <a:srgbClr val="FFFFFF"/>
                </a:solidFill>
                <a:effectLst/>
                <a:latin typeface="Arial" panose="020B0604020202020204" pitchFamily="34" charset="0"/>
                <a:ea typeface="ＭＳ Ｐゴシック" panose="020B0600070205080204" pitchFamily="34" charset="-128"/>
              </a:rPr>
            </a:br>
            <a:r>
              <a:rPr lang="en-US" altLang="en-US" sz="4400" dirty="0">
                <a:solidFill>
                  <a:srgbClr val="FFFFFF"/>
                </a:solidFill>
                <a:effectLst/>
                <a:latin typeface="Arial" panose="020B0604020202020204" pitchFamily="34" charset="0"/>
                <a:ea typeface="ＭＳ Ｐゴシック" panose="020B0600070205080204" pitchFamily="34" charset="-128"/>
              </a:rPr>
              <a:t>(John 8:12-20).</a:t>
            </a:r>
          </a:p>
        </p:txBody>
      </p:sp>
    </p:spTree>
    <p:extLst>
      <p:ext uri="{BB962C8B-B14F-4D97-AF65-F5344CB8AC3E}">
        <p14:creationId xmlns:p14="http://schemas.microsoft.com/office/powerpoint/2010/main" val="3684790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Conflict Over His Person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8:21-59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claims to be Messiah and deity, and the Jewish leaders unsuccessfully try to kill Him by stoning for blasphemy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4">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457200" y="1524000"/>
            <a:ext cx="8229600" cy="1143000"/>
          </a:xfrm>
        </p:spPr>
        <p:txBody>
          <a:bodyPr/>
          <a:lstStyle/>
          <a:p>
            <a:pPr eaLnBrk="1" hangingPunct="1">
              <a:defRPr/>
            </a:pPr>
            <a:r>
              <a:rPr lang="en-US" dirty="0">
                <a:ea typeface="+mj-ea"/>
                <a:cs typeface="+mj-cs"/>
              </a:rPr>
              <a:t>What do you think of Jesus?</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(John 8:21-30).</a:t>
            </a:r>
          </a:p>
        </p:txBody>
      </p:sp>
    </p:spTree>
    <p:extLst>
      <p:ext uri="{BB962C8B-B14F-4D97-AF65-F5344CB8AC3E}">
        <p14:creationId xmlns:p14="http://schemas.microsoft.com/office/powerpoint/2010/main" val="1870214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eaLnBrk="1" hangingPunct="1">
              <a:defRPr/>
            </a:pPr>
            <a:r>
              <a:rPr lang="en-US" sz="8000">
                <a:solidFill>
                  <a:srgbClr val="FFFFFF"/>
                </a:solidFill>
                <a:effectLst>
                  <a:outerShdw blurRad="38100" dist="38100" dir="2700000" algn="tl">
                    <a:srgbClr val="000000"/>
                  </a:outerShdw>
                </a:effectLst>
                <a:latin typeface="Arial" charset="0"/>
              </a:rPr>
              <a:t>Who are you?!</a:t>
            </a: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8:25 </a:t>
            </a: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0" y="0"/>
            <a:ext cx="9144000" cy="838200"/>
          </a:xfrm>
        </p:spPr>
        <p:txBody>
          <a:bodyPr/>
          <a:lstStyle/>
          <a:p>
            <a:pPr eaLnBrk="1" hangingPunct="1"/>
            <a:r>
              <a:rPr lang="en-US" altLang="en-US" sz="4000" dirty="0">
                <a:effectLst>
                  <a:outerShdw blurRad="38100" dist="38100" dir="2700000" algn="tl">
                    <a:srgbClr val="000000"/>
                  </a:outerShdw>
                </a:effectLst>
                <a:latin typeface="Arial" panose="020B0604020202020204" pitchFamily="34" charset="0"/>
                <a:ea typeface="ＭＳ Ｐゴシック" panose="020B0600070205080204" pitchFamily="34" charset="-128"/>
              </a:rPr>
              <a:t>“My identity?  I am God!” (8:25-30)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762000" y="1874838"/>
            <a:ext cx="3960813"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Above </a:t>
            </a:r>
            <a:r>
              <a:rPr kumimoji="0" lang="en-US" altLang="en-US" sz="4400" b="1" i="0" u="none" strike="noStrike" kern="1200" cap="none" spc="0" normalizeH="0" baseline="0" noProof="0">
                <a:ln>
                  <a:noFill/>
                </a:ln>
                <a:solidFill>
                  <a:srgbClr val="FFCC99"/>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a:t>
            </a:r>
          </a:p>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Eternal life		</a:t>
            </a:r>
            <a:endParaRPr kumimoji="0" lang="en-US" altLang="en-US" sz="4400" b="1" i="0" u="none" strike="noStrike" kern="1200" cap="none" spc="0" normalizeH="0" baseline="0" noProof="0">
              <a:ln>
                <a:noFill/>
              </a:ln>
              <a:solidFill>
                <a:srgbClr val="FF9933"/>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4725988" y="1874838"/>
            <a:ext cx="3960812" cy="403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glow rad="127000">
                    <a:schemeClr val="tx1"/>
                  </a:glow>
                  <a:outerShdw blurRad="38100" dist="38100" dir="2700000" algn="tl">
                    <a:srgbClr val="000000">
                      <a:alpha val="53000"/>
                    </a:srgbClr>
                  </a:outerShdw>
                </a:effectLst>
                <a:uLnTx/>
                <a:uFillTx/>
                <a:latin typeface="Arial" charset="0"/>
                <a:ea typeface="ＭＳ Ｐゴシック" panose="020B0600070205080204" pitchFamily="34" charset="-128"/>
                <a:cs typeface="+mn-cs"/>
              </a:rPr>
              <a:t>Below   	</a:t>
            </a:r>
          </a:p>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glow rad="127000">
                    <a:schemeClr val="tx1"/>
                  </a:glow>
                  <a:outerShdw blurRad="38100" dist="38100" dir="2700000" algn="tl">
                    <a:srgbClr val="000000">
                      <a:alpha val="53000"/>
                    </a:srgbClr>
                  </a:outerShdw>
                </a:effectLst>
                <a:uLnTx/>
                <a:uFillTx/>
                <a:latin typeface="Arial" charset="0"/>
                <a:ea typeface="ＭＳ Ｐゴシック" panose="020B0600070205080204" pitchFamily="34" charset="-128"/>
                <a:cs typeface="+mn-cs"/>
              </a:rPr>
              <a:t>Die in sins 		</a:t>
            </a: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continued, “You are from below; I am from above. You belong to this world; I do not. </a:t>
            </a:r>
            <a:r>
              <a:rPr kumimoji="0" lang="en-US" alt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24 </a:t>
            </a: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That is why I said that you will die in your sins; for unless you believe that I Am who I claim to be, you will die in your sins” (John 8:23-24).</a:t>
            </a: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235978" y="0"/>
            <a:ext cx="8745794" cy="1752600"/>
          </a:xfrm>
        </p:spPr>
        <p:txBody>
          <a:bodyPr/>
          <a:lstStyle/>
          <a:p>
            <a:pPr>
              <a:lnSpc>
                <a:spcPct val="100000"/>
              </a:lnSpc>
            </a:pPr>
            <a:r>
              <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Many people there placed their faith in him (8:30).</a:t>
            </a: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021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ED53A3-ED15-66D0-0FE3-B841AE9DB461}"/>
              </a:ext>
            </a:extLst>
          </p:cNvPr>
          <p:cNvSpPr txBox="1"/>
          <p:nvPr/>
        </p:nvSpPr>
        <p:spPr>
          <a:xfrm>
            <a:off x="-3871609" y="2451370"/>
            <a:ext cx="184731" cy="369332"/>
          </a:xfrm>
          <a:prstGeom prst="rect">
            <a:avLst/>
          </a:prstGeom>
          <a:noFill/>
        </p:spPr>
        <p:txBody>
          <a:bodyPr wrap="none" rtlCol="0">
            <a:spAutoFit/>
          </a:bodyPr>
          <a:lstStyle/>
          <a:p>
            <a:endParaRPr lang="en-US"/>
          </a:p>
        </p:txBody>
      </p:sp>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1"/>
            <a:ext cx="9144000" cy="2120631"/>
          </a:xfrm>
          <a:solidFill>
            <a:schemeClr val="bg1"/>
          </a:solidFill>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a:t>
            </a:r>
            <a:br>
              <a:rPr lang="en-US" altLang="en-US" sz="4400" dirty="0">
                <a:solidFill>
                  <a:srgbClr val="FFFFFF"/>
                </a:solidFill>
                <a:effectLst/>
                <a:latin typeface="Arial" panose="020B0604020202020204" pitchFamily="34" charset="0"/>
                <a:ea typeface="ＭＳ Ｐゴシック" panose="020B0600070205080204" pitchFamily="34" charset="-128"/>
              </a:rPr>
            </a:br>
            <a:r>
              <a:rPr lang="en-US" altLang="en-US" sz="4400" dirty="0">
                <a:solidFill>
                  <a:srgbClr val="FFFFFF"/>
                </a:solidFill>
                <a:effectLst/>
                <a:latin typeface="Arial" panose="020B0604020202020204" pitchFamily="34" charset="0"/>
                <a:ea typeface="ＭＳ Ｐゴシック" panose="020B0600070205080204" pitchFamily="34" charset="-128"/>
              </a:rPr>
              <a:t>(John 8:12-20).</a:t>
            </a:r>
          </a:p>
        </p:txBody>
      </p:sp>
    </p:spTree>
    <p:extLst>
      <p:ext uri="{BB962C8B-B14F-4D97-AF65-F5344CB8AC3E}">
        <p14:creationId xmlns:p14="http://schemas.microsoft.com/office/powerpoint/2010/main" val="2810888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(John 8:21-30).</a:t>
            </a:r>
          </a:p>
        </p:txBody>
      </p:sp>
    </p:spTree>
    <p:extLst>
      <p:ext uri="{BB962C8B-B14F-4D97-AF65-F5344CB8AC3E}">
        <p14:creationId xmlns:p14="http://schemas.microsoft.com/office/powerpoint/2010/main" val="178842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0" y="0"/>
            <a:ext cx="9144000" cy="1371600"/>
          </a:xfrm>
        </p:spPr>
        <p:txBody>
          <a:bodyPr/>
          <a:lstStyle/>
          <a:p>
            <a:pPr marL="1069975" indent="-1069975">
              <a:lnSpc>
                <a:spcPct val="100000"/>
              </a:lnSpc>
            </a:pPr>
            <a:r>
              <a:rPr lang="en-US" altLang="en-US" dirty="0">
                <a:solidFill>
                  <a:schemeClr val="tx1"/>
                </a:solidFill>
                <a:effectLst/>
                <a:latin typeface="Arial" panose="020B0604020202020204" pitchFamily="34" charset="0"/>
                <a:ea typeface="ＭＳ Ｐゴシック" panose="020B0600070205080204" pitchFamily="34" charset="-128"/>
              </a:rPr>
              <a:t>III.	All are </a:t>
            </a:r>
            <a:r>
              <a:rPr lang="en-US" altLang="en-US" u="sng" dirty="0">
                <a:solidFill>
                  <a:srgbClr val="FFFF00"/>
                </a:solidFill>
                <a:effectLst/>
                <a:latin typeface="Arial" panose="020B0604020202020204" pitchFamily="34" charset="0"/>
                <a:ea typeface="ＭＳ Ｐゴシック" panose="020B0600070205080204" pitchFamily="34" charset="-128"/>
              </a:rPr>
              <a:t>revealed</a:t>
            </a:r>
            <a:r>
              <a:rPr lang="en-US" altLang="en-US" dirty="0">
                <a:solidFill>
                  <a:srgbClr val="FFFF00"/>
                </a:solidFill>
                <a:effectLst/>
                <a:latin typeface="Arial" panose="020B0604020202020204" pitchFamily="34" charset="0"/>
                <a:ea typeface="ＭＳ Ｐゴシック" panose="020B0600070205080204" pitchFamily="34" charset="-128"/>
              </a:rPr>
              <a:t> </a:t>
            </a:r>
            <a:r>
              <a:rPr lang="en-US" altLang="en-US" dirty="0">
                <a:solidFill>
                  <a:schemeClr val="tx1"/>
                </a:solidFill>
                <a:effectLst/>
                <a:latin typeface="Arial" panose="020B0604020202020204" pitchFamily="34" charset="0"/>
                <a:ea typeface="ＭＳ Ｐゴシック" panose="020B0600070205080204" pitchFamily="34" charset="-128"/>
              </a:rPr>
              <a:t>as of God or Satan (John 8:31-59).</a:t>
            </a:r>
          </a:p>
        </p:txBody>
      </p:sp>
      <p:pic>
        <p:nvPicPr>
          <p:cNvPr id="1026" name="Picture 2" descr="Kingdom of God vs. Kingdom of the Devil - Universal Church of the Kingdom  of God - Universal Church of the Kingdom of God">
            <a:extLst>
              <a:ext uri="{FF2B5EF4-FFF2-40B4-BE49-F238E27FC236}">
                <a16:creationId xmlns:a16="http://schemas.microsoft.com/office/drawing/2014/main" id="{0C8C8051-DA6E-E0E1-FE9B-3889BECF4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507064"/>
            <a:ext cx="8966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17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1"/>
            <a:ext cx="9144000" cy="2315183"/>
          </a:xfrm>
        </p:spPr>
        <p:txBody>
          <a:bodyPr/>
          <a:lstStyle/>
          <a:p>
            <a:pPr marL="712788" indent="-712788" algn="l">
              <a:lnSpc>
                <a:spcPct val="100000"/>
              </a:lnSpc>
            </a:pPr>
            <a:r>
              <a:rPr lang="en-US" altLang="en-US" sz="4000" dirty="0">
                <a:solidFill>
                  <a:srgbClr val="FFFFCC"/>
                </a:solidFill>
                <a:effectLst/>
                <a:latin typeface="Arial" panose="020B0604020202020204" pitchFamily="34" charset="0"/>
                <a:ea typeface="ＭＳ Ｐゴシック" panose="020B0600070205080204" pitchFamily="34" charset="-128"/>
              </a:rPr>
              <a:t>A.	Believers in Jesus are freed from slavery to be the spiritual descendants of Abraham </a:t>
            </a:r>
            <a:br>
              <a:rPr lang="en-US" altLang="en-US" sz="4000" dirty="0">
                <a:solidFill>
                  <a:srgbClr val="FFFFCC"/>
                </a:solidFill>
                <a:effectLst/>
                <a:latin typeface="Arial" panose="020B0604020202020204" pitchFamily="34" charset="0"/>
                <a:ea typeface="ＭＳ Ｐゴシック" panose="020B0600070205080204" pitchFamily="34" charset="-128"/>
              </a:rPr>
            </a:br>
            <a:r>
              <a:rPr lang="en-US" altLang="en-US" sz="4000" dirty="0">
                <a:solidFill>
                  <a:srgbClr val="FFFFCC"/>
                </a:solidFill>
                <a:effectLst/>
                <a:latin typeface="Arial" panose="020B0604020202020204" pitchFamily="34" charset="0"/>
                <a:ea typeface="ＭＳ Ｐゴシック" panose="020B0600070205080204" pitchFamily="34" charset="-128"/>
              </a:rPr>
              <a:t>(John 8:31-38).</a:t>
            </a:r>
            <a:endParaRPr lang="en-US" altLang="en-US" dirty="0">
              <a:solidFill>
                <a:schemeClr val="tx1"/>
              </a:solidFill>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368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0" y="26416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Child of God 	</a:t>
            </a:r>
          </a:p>
        </p:txBody>
      </p:sp>
    </p:spTree>
    <p:extLst>
      <p:ext uri="{BB962C8B-B14F-4D97-AF65-F5344CB8AC3E}">
        <p14:creationId xmlns:p14="http://schemas.microsoft.com/office/powerpoint/2010/main" val="3771100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9144000" cy="1143000"/>
          </a:xfrm>
        </p:spPr>
        <p:txBody>
          <a:bodyPr/>
          <a:lstStyle/>
          <a:p>
            <a:r>
              <a:rPr lang="en-US" altLang="en-US" dirty="0">
                <a:solidFill>
                  <a:srgbClr val="FFFF00"/>
                </a:solidFill>
                <a:effectLst/>
                <a:latin typeface="Arial" panose="020B0604020202020204" pitchFamily="34" charset="0"/>
                <a:ea typeface="ＭＳ Ｐゴシック" panose="020B0600070205080204" pitchFamily="34" charset="-128"/>
              </a:rPr>
              <a:t>“Believe” </a:t>
            </a:r>
            <a:r>
              <a:rPr lang="en-US" altLang="en-US" dirty="0">
                <a:solidFill>
                  <a:srgbClr val="FFFFFF"/>
                </a:solidFill>
                <a:effectLst/>
                <a:latin typeface="Arial" panose="020B0604020202020204" pitchFamily="34" charset="0"/>
                <a:ea typeface="ＭＳ Ｐゴシック" panose="020B0600070205080204" pitchFamily="34" charset="-128"/>
              </a:rPr>
              <a:t>in John’s Gospel</a:t>
            </a: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304800" y="1371600"/>
            <a:ext cx="6858000" cy="54864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“Then many who heard him say these things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said to the people who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‘You are truly my disciples if you remain faithful to my teachings.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32 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you will know the truth, and the truth will set you free’” (8:30-32).</a:t>
            </a:r>
          </a:p>
        </p:txBody>
      </p:sp>
    </p:spTree>
    <p:extLst>
      <p:ext uri="{BB962C8B-B14F-4D97-AF65-F5344CB8AC3E}">
        <p14:creationId xmlns:p14="http://schemas.microsoft.com/office/powerpoint/2010/main" val="705835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762000" y="-685800"/>
            <a:ext cx="7772400" cy="688975"/>
          </a:xfrm>
        </p:spPr>
        <p:txBody>
          <a:bodyPr/>
          <a:lstStyle/>
          <a:p>
            <a:r>
              <a:rPr lang="en-US" altLang="en-US" dirty="0"/>
              <a:t>John 8:34 text</a:t>
            </a:r>
          </a:p>
        </p:txBody>
      </p:sp>
    </p:spTree>
    <p:extLst>
      <p:ext uri="{BB962C8B-B14F-4D97-AF65-F5344CB8AC3E}">
        <p14:creationId xmlns:p14="http://schemas.microsoft.com/office/powerpoint/2010/main" val="3977184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10572</TotalTime>
  <Words>37086</Words>
  <Application>Microsoft Macintosh PowerPoint</Application>
  <PresentationFormat>On-screen Show (4:3)</PresentationFormat>
  <Paragraphs>2680</Paragraphs>
  <Slides>265</Slides>
  <Notes>186</Notes>
  <HiddenSlides>0</HiddenSlides>
  <MMClips>1</MMClips>
  <ScaleCrop>false</ScaleCrop>
  <HeadingPairs>
    <vt:vector size="6" baseType="variant">
      <vt:variant>
        <vt:lpstr>Fonts Used</vt:lpstr>
      </vt:variant>
      <vt:variant>
        <vt:i4>31</vt:i4>
      </vt:variant>
      <vt:variant>
        <vt:lpstr>Theme</vt:lpstr>
      </vt:variant>
      <vt:variant>
        <vt:i4>49</vt:i4>
      </vt:variant>
      <vt:variant>
        <vt:lpstr>Slide Titles</vt:lpstr>
      </vt:variant>
      <vt:variant>
        <vt:i4>265</vt:i4>
      </vt:variant>
    </vt:vector>
  </HeadingPairs>
  <TitlesOfParts>
    <vt:vector size="345" baseType="lpstr">
      <vt:lpstr>26</vt:lpstr>
      <vt:lpstr>Alan Den</vt:lpstr>
      <vt:lpstr>Arial,Italic</vt:lpstr>
      <vt:lpstr>ＭＳ Ｐゴシック</vt:lpstr>
      <vt:lpstr>Osaka</vt:lpstr>
      <vt:lpstr>TEXT</vt:lpstr>
      <vt:lpstr>Times</vt:lpstr>
      <vt:lpstr>TimesNewRoman</vt:lpstr>
      <vt:lpstr>TimesNewRoman,Italic</vt:lpstr>
      <vt:lpstr>Arial</vt:lpstr>
      <vt:lpstr>Arial Black</vt:lpstr>
      <vt:lpstr>Arial Narrow</vt:lpstr>
      <vt:lpstr>Avenir Black</vt:lpstr>
      <vt:lpstr>Bernard MT Condensed</vt:lpstr>
      <vt:lpstr>Calibri</vt:lpstr>
      <vt:lpstr>Calibri Light</vt:lpstr>
      <vt:lpstr>Century Gothic</vt:lpstr>
      <vt:lpstr>Comic Sans MS</vt:lpstr>
      <vt:lpstr>Edwardian Script ITC</vt:lpstr>
      <vt:lpstr>Engravers MT</vt:lpstr>
      <vt:lpstr>Garamond</vt:lpstr>
      <vt:lpstr>Helvetica</vt:lpstr>
      <vt:lpstr>Helvetica Neue</vt:lpstr>
      <vt:lpstr>Impact</vt:lpstr>
      <vt:lpstr>Imprint MT Shadow</vt:lpstr>
      <vt:lpstr>Lucida Bright</vt:lpstr>
      <vt:lpstr>Lucida Grande</vt:lpstr>
      <vt:lpstr>Symbol</vt:lpstr>
      <vt:lpstr>Tahoma</vt:lpstr>
      <vt:lpstr>Times New Roman</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6_Office Theme</vt:lpstr>
      <vt:lpstr>3_Orbit</vt:lpstr>
      <vt:lpstr>1_Default Design</vt:lpstr>
      <vt:lpstr>Generic</vt:lpstr>
      <vt:lpstr>3_Default Design</vt:lpstr>
      <vt:lpstr>2_Blank Presentation</vt:lpstr>
      <vt:lpstr>1_Generic</vt:lpstr>
      <vt:lpstr>Beam</vt:lpstr>
      <vt:lpstr>3_Generic</vt:lpstr>
      <vt:lpstr>2_Beam</vt:lpstr>
      <vt:lpstr>4_Default Design</vt:lpstr>
      <vt:lpstr>Soaring</vt:lpstr>
      <vt:lpstr>5_Default Design</vt:lpstr>
      <vt:lpstr>4_Beam</vt:lpstr>
      <vt:lpstr>Radial</vt:lpstr>
      <vt:lpstr>Textured</vt:lpstr>
      <vt:lpstr>1_Slit</vt:lpstr>
      <vt:lpstr>Slit</vt:lpstr>
      <vt:lpstr>Stack of books design template</vt:lpstr>
      <vt:lpstr>4_Generic</vt:lpstr>
      <vt:lpstr>6_Default Design</vt:lpstr>
      <vt:lpstr>7_Default Design</vt:lpstr>
      <vt:lpstr>2_Office Theme</vt:lpstr>
      <vt:lpstr>17_Blank Presentation</vt:lpstr>
      <vt:lpstr>3_Office Theme</vt:lpstr>
      <vt:lpstr>4_Blank Presentation</vt:lpstr>
      <vt:lpstr>49_Blank Presentation</vt:lpstr>
      <vt:lpstr>19_Blank Presentation</vt:lpstr>
      <vt:lpstr>1_Ribbons</vt:lpstr>
      <vt:lpstr>Fireball</vt:lpstr>
      <vt:lpstr>2_Slit</vt:lpstr>
      <vt:lpstr>3_Slit</vt:lpstr>
      <vt:lpstr>Azure</vt:lpstr>
      <vt:lpstr>9_Blank Presentation</vt:lpstr>
      <vt:lpstr>14_Office Theme</vt:lpstr>
      <vt:lpstr>2_Generic</vt:lpstr>
      <vt:lpstr>4_Office Theme</vt:lpstr>
      <vt:lpstr>12_Office Theme</vt:lpstr>
      <vt:lpstr>3_Blank Presentation</vt:lpstr>
      <vt:lpstr>31_Blank Presentation</vt:lpstr>
      <vt:lpstr>PowerPoint Presentation</vt:lpstr>
      <vt:lpstr>Pentecost Outline</vt:lpstr>
      <vt:lpstr>Increasing Polarization</vt:lpstr>
      <vt:lpstr>Great Periods in the Life of Christ</vt:lpstr>
      <vt:lpstr>PowerPoint Presentation</vt:lpstr>
      <vt:lpstr>PowerPoint Presentation</vt:lpstr>
      <vt:lpstr>Divided Opinions</vt:lpstr>
      <vt:lpstr>Who is this?</vt:lpstr>
      <vt:lpstr>What do you think of Jesus?</vt:lpstr>
      <vt:lpstr>Black</vt:lpstr>
      <vt:lpstr>The popular TV series "Touched by an Angel" is filled with spirituality but never mentions Jesus</vt:lpstr>
      <vt:lpstr>And Christians are considered stupid?!</vt:lpstr>
      <vt:lpstr>Four Christmases</vt:lpstr>
      <vt:lpstr>“Four Christmases” Pastor Phil</vt:lpstr>
      <vt:lpstr>Black</vt:lpstr>
      <vt:lpstr>Our Subject Today</vt:lpstr>
      <vt:lpstr>A Controversial Figure in John 1–6</vt:lpstr>
      <vt:lpstr>Our Subject Today</vt:lpstr>
      <vt:lpstr>I.  Everyone makes his or her own decision about Christ (John 7:1-13).</vt:lpstr>
      <vt:lpstr>Brothers of Jesus</vt:lpstr>
      <vt:lpstr>“Hour” in John’s Gospel</vt:lpstr>
      <vt:lpstr>Black</vt:lpstr>
      <vt:lpstr>We must each decide who Christ is— and also give that choice to others.</vt:lpstr>
      <vt:lpstr>I.  Everyone makes his or her own decision about Christ (John 7:1-13).</vt:lpstr>
      <vt:lpstr>PowerPoint Presentation</vt:lpstr>
      <vt:lpstr>PowerPoint Presentation</vt:lpstr>
      <vt:lpstr>PowerPoint Presentation</vt:lpstr>
      <vt:lpstr>PowerPoint Presentation</vt:lpstr>
      <vt:lpstr>II. People reject Christ’s teaching because they reject God  (John 7:14-36). </vt:lpstr>
      <vt:lpstr>Black</vt:lpstr>
      <vt:lpstr>I've got nothing against God</vt:lpstr>
      <vt:lpstr>I.  Everyone makes his or her own decision about Christ (John 7:1-13).</vt:lpstr>
      <vt:lpstr>II. People reject Christ’s teaching because they reject God  (John 7:14-36). </vt:lpstr>
      <vt:lpstr>PowerPoint Presentation</vt:lpstr>
      <vt:lpstr>III. Jesus’ claim to give eternal life always has mixed responses (John 7:37-52).</vt:lpstr>
      <vt:lpstr>Jerusalem</vt:lpstr>
      <vt:lpstr>Water from a Rock</vt:lpstr>
      <vt:lpstr>“Anyone who is thirsty may come to me! 38 Anyone who believes in me may come and drink! For the Scriptures declare, ‘Rivers of living water will flow from his heart.’”  (John 7:37-38 NLT)</vt:lpstr>
      <vt:lpstr>Black</vt:lpstr>
      <vt:lpstr>Black</vt:lpstr>
      <vt:lpstr>Q &amp; A</vt:lpstr>
      <vt:lpstr>Q &amp; A</vt:lpstr>
      <vt:lpstr>Which are You?</vt:lpstr>
      <vt:lpstr>Main Idea of John 7</vt:lpstr>
      <vt:lpstr>Jesus Paid It All</vt:lpstr>
      <vt:lpstr>Why not believe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How can we show God’s compassion in a world where people think Christianity only judges us?</vt:lpstr>
      <vt:lpstr>The Text of John 7:53–8:11</vt:lpstr>
      <vt:lpstr>Divided   Opinions</vt:lpstr>
      <vt:lpstr>PowerPoint Presentation</vt:lpstr>
      <vt:lpstr>Note the Flow...</vt:lpstr>
      <vt:lpstr>Where we’re going today...</vt:lpstr>
      <vt:lpstr>What’s the Point?</vt:lpstr>
      <vt:lpstr>I. Jesus showed the true compassion of the Law by forgiving an adulterous woman (John 7:53–8:11).</vt:lpstr>
      <vt:lpstr>A. Pharisees brought an adulterous woman to Jesus to retain their power by having Jesus condemn Himself (John 7:53–8:6a). </vt:lpstr>
      <vt:lpstr>B.  Jesus showed the Pharisee’s sin by following the true compassion of the Law to condemn sinners and redeem the repentant (John 8:6b-11).</vt:lpstr>
      <vt:lpstr>II. Show God’s compassion by helping people repent  (Main Idea of John 7:53–8:11).</vt:lpstr>
      <vt:lpstr>PowerPoint Presentation</vt:lpstr>
      <vt:lpstr>The Light of the World </vt:lpstr>
      <vt:lpstr>Can people tell the difference</vt:lpstr>
      <vt:lpstr>Edwin Paul</vt:lpstr>
      <vt:lpstr>Jesus has always been God</vt:lpstr>
      <vt:lpstr>The Great Transfer</vt:lpstr>
      <vt:lpstr>How should we expect people to respond to Christ’s claim to be eternal God?</vt:lpstr>
      <vt:lpstr>John 6–8</vt:lpstr>
      <vt:lpstr>How should we expect people to respond to Christ’s claim to be eternal God?</vt:lpstr>
      <vt:lpstr>I. Some are hostile to Christ as the way of salvation  (John 8:12-20).</vt:lpstr>
      <vt:lpstr>“I am the light of the world”</vt:lpstr>
      <vt:lpstr>“The claim is exclusive, one only God could make.  Note that Jesus claimed to the light of the world, not a light.  Although the claim is exclusive, the offer is inclusive—an offer any and all could respond to.”</vt:lpstr>
      <vt:lpstr>Two Witnesses (Deut 17:6)</vt:lpstr>
      <vt:lpstr>Jesus is the light of life (12-20)  </vt:lpstr>
      <vt:lpstr>Oprah Winfrey</vt:lpstr>
      <vt:lpstr>I. Some are hostile to Christ as the way of salvation  (John 8:12-20).</vt:lpstr>
      <vt:lpstr>PowerPoint Presentation</vt:lpstr>
      <vt:lpstr>II. Many believe that the Father sent Jesus from heaven  (John 8:21-30).</vt:lpstr>
      <vt:lpstr>Who are you?!</vt:lpstr>
      <vt:lpstr>“My identity?  I am God!” (8:25-30)  </vt:lpstr>
      <vt:lpstr>Many people there placed their faith in him (8:30).</vt:lpstr>
      <vt:lpstr>I. Some are hostile to Christ as the way of salvation  (John 8:12-20).</vt:lpstr>
      <vt:lpstr>II. Many believe that the Father sent Jesus from heaven  (John 8:21-30).</vt:lpstr>
      <vt:lpstr>III. All are revealed as of God or Satan (John 8:31-59).</vt:lpstr>
      <vt:lpstr>A. Believers in Jesus are freed from slavery to be the spiritual descendants of Abraham  (John 8:31-38).</vt:lpstr>
      <vt:lpstr>“Believe” in John’s Gospel</vt:lpstr>
      <vt:lpstr>John 8:34 text</vt:lpstr>
      <vt:lpstr>Life’s Journey</vt:lpstr>
      <vt:lpstr>Freedom</vt:lpstr>
      <vt:lpstr>Freedom (John 8:34)</vt:lpstr>
      <vt:lpstr>B. Those who reject Jesus identify the devil as their father even to the point of trying to kill the messenger (8:39-59).</vt:lpstr>
      <vt:lpstr>1. Those who reject Jesus identify the devil as their father (8:39-47).</vt:lpstr>
      <vt:lpstr>“You belong to your father, the devil... He was a murderer from the beginning... When he lies, he speaks his native language...” (8:44)</vt:lpstr>
      <vt:lpstr>2. Some reject God to the point that they even try to kill the messenger (8:48-59).</vt:lpstr>
      <vt:lpstr>“Before Abraham was born, I Am!” </vt:lpstr>
      <vt:lpstr>Christ’s “I Am…” Claims in John’s Gospel</vt:lpstr>
      <vt:lpstr>“They picked up stones to throw at him” </vt:lpstr>
      <vt:lpstr>Main Idea</vt:lpstr>
      <vt:lpstr>Who is Jesus?</vt:lpstr>
      <vt:lpstr>3 responses:</vt:lpstr>
      <vt:lpstr>Walk to the light!</vt:lpstr>
      <vt:lpstr>D.L. Moody</vt:lpstr>
      <vt:lpstr>PowerPoint Presentation</vt:lpstr>
      <vt:lpstr>Don’t the Blind Know They’re Blind? John 9</vt:lpstr>
      <vt:lpstr>Spiritual Blindness</vt:lpstr>
      <vt:lpstr>Healing from Spiritual Blindness</vt:lpstr>
      <vt:lpstr>What must we see to prevent spiritual blindness— in ourselves &amp; others?</vt:lpstr>
      <vt:lpstr>John 6–8</vt:lpstr>
      <vt:lpstr>What must we see to prevent spiritual blindness— in ourselves &amp; others?</vt:lpstr>
      <vt:lpstr>I. Jesus makes the blind see (John 9:1-7).</vt:lpstr>
      <vt:lpstr>A. Jesus’ healing of a blind man proved he gives spiritual sight too (John 9:1-7).</vt:lpstr>
      <vt:lpstr>1. This man was born blind to show that God empowered Jesus to give eternal life (9:1-5).</vt:lpstr>
      <vt:lpstr>Why this blindness?</vt:lpstr>
      <vt:lpstr>Exodus 20:4-5</vt:lpstr>
      <vt:lpstr>2. Jesus proved He was the way to eternal life by miraculously healing the man (John 9:6-7).</vt:lpstr>
      <vt:lpstr>Why did Christ put mud on the man’s eyes (9:6)?</vt:lpstr>
      <vt:lpstr>Jesus formed Adam from the dust (John 1:3; Gen. 2:7).</vt:lpstr>
      <vt:lpstr>Washing developed his faith</vt:lpstr>
      <vt:lpstr>Journey to the Pool of Siloam</vt:lpstr>
      <vt:lpstr>B. Do you believe that God sent Jesus to cure your own blindness? </vt:lpstr>
      <vt:lpstr>Signs in John’s Gospel</vt:lpstr>
      <vt:lpstr>I. Jesus makes the blind see (John 9:1-7).</vt:lpstr>
      <vt:lpstr>II. Jesus changes people’s lives (John 9:8-34).</vt:lpstr>
      <vt:lpstr>A. The blind man increasingly gained spiritual insight...</vt:lpstr>
      <vt:lpstr>Evidence of Spiritual Blindness</vt:lpstr>
      <vt:lpstr>Evidence of Spiritual Blindness</vt:lpstr>
      <vt:lpstr>Evidence of Spiritual Blindness</vt:lpstr>
      <vt:lpstr>"Ever since the world began, no one has been able to open the eyes of someone born blind. 33 If this man were not from God, he couldn’t have done it" (32-33).</vt:lpstr>
      <vt:lpstr>B. Does seeing evidence for Jesus help you gain or lose spiritual insight?</vt:lpstr>
      <vt:lpstr>HUMILITY</vt:lpstr>
      <vt:lpstr>Did life originate as an accident?</vt:lpstr>
      <vt:lpstr>I. Jesus makes the blind see (John 9:1-7).</vt:lpstr>
      <vt:lpstr>II. Jesus changes people’s lives (John 9:8-34).</vt:lpstr>
      <vt:lpstr>III. Jesus deserves worship as God (John 9:35-41). </vt:lpstr>
      <vt:lpstr>Opposite Responses</vt:lpstr>
      <vt:lpstr>The former blind man confesses Jesus as God (35-38).</vt:lpstr>
      <vt:lpstr>Jesus condemns the Pharisees for rejecting him as God (39-41).</vt:lpstr>
      <vt:lpstr>John 9:39-41 NLT</vt:lpstr>
      <vt:lpstr>How should we respond when we see that Jesus is truly God Himself?</vt:lpstr>
      <vt:lpstr>???????</vt:lpstr>
      <vt:lpstr>The blind man sees!</vt:lpstr>
      <vt:lpstr>The Pharisees are blind!</vt:lpstr>
      <vt:lpstr>The Pharisees are blind!</vt:lpstr>
      <vt:lpstr>The Main Idea of John 9</vt:lpstr>
      <vt:lpstr>Are you color blind?</vt:lpstr>
      <vt:lpstr>Helen Keller (1880-1968)</vt:lpstr>
      <vt:lpstr>Whoever wants healing from spiritual blindness must believe that Jesus is God.</vt:lpstr>
      <vt:lpstr>Purpose #1  Jesus Healed the Blind Man</vt:lpstr>
      <vt:lpstr>Deity of Christ</vt:lpstr>
      <vt:lpstr>Deity of Christ</vt:lpstr>
      <vt:lpstr>What is the Truth of Verses 1-7?</vt:lpstr>
      <vt:lpstr>Purpose #2  Jesus Healed the Blind Man</vt:lpstr>
      <vt:lpstr>Black</vt:lpstr>
      <vt:lpstr>Black</vt:lpstr>
      <vt:lpstr>  WHO WAS TRULY BLIND? </vt:lpstr>
      <vt:lpstr>Steps in the Blind Man’s Belief</vt:lpstr>
      <vt:lpstr>Steps in the Pharisees’ Unbelief </vt:lpstr>
      <vt:lpstr>Contrasts</vt:lpstr>
      <vt:lpstr>What Caused the Blindness?</vt:lpstr>
      <vt:lpstr>Pharisees Lived in Darkness</vt:lpstr>
      <vt:lpstr>Why Were They Blind?</vt:lpstr>
      <vt:lpstr>PowerPoint Presentation</vt:lpstr>
      <vt:lpstr>Outcome for the Blind Man (35-38)</vt:lpstr>
      <vt:lpstr>Outcome for the Pharisees (39-41)</vt:lpstr>
      <vt:lpstr>John 3:17-18</vt:lpstr>
      <vt:lpstr>John’s Message</vt:lpstr>
      <vt:lpstr>Application</vt:lpstr>
      <vt:lpstr>The Great Transfer</vt:lpstr>
      <vt:lpstr>PowerPoint Presentation</vt:lpstr>
      <vt:lpstr>Who or what are you listening to?</vt:lpstr>
      <vt:lpstr>How does Jesus look at sheep?</vt:lpstr>
      <vt:lpstr>"After he has gathered his own flock, he walks ahead of them, and they follow him because they know his voice"—John 10:4 NLT</vt:lpstr>
      <vt:lpstr>So he explained it to them:  “I tell you the truth, I am the gate for the sheep." —John 10:7 NLT</vt:lpstr>
      <vt:lpstr>PowerPoint Presentation</vt:lpstr>
      <vt:lpstr>C. S. Lewis, Mere Christianity, 55-56</vt:lpstr>
      <vt:lpstr>Liar–Lunatic–Lord</vt:lpstr>
      <vt:lpstr>PowerPoint Presentation</vt:lpstr>
      <vt:lpstr>PowerPoint Presentation</vt:lpstr>
      <vt:lpstr>The Good Samaritan (Luke 10)</vt:lpstr>
      <vt:lpstr>Augustine's Allegorical Interpretation of the Good Samaritan Parable (Luke 15)</vt:lpstr>
      <vt:lpstr>God's Compassion</vt:lpstr>
      <vt:lpstr>Will each genuine Christian persevere  in faithfulness at death?</vt:lpstr>
      <vt:lpstr>Views on Apostasy</vt:lpstr>
      <vt:lpstr>The Reign of the Servant Kings</vt:lpstr>
      <vt:lpstr>Inheritance Today</vt:lpstr>
      <vt:lpstr>Inheritance from Christ</vt:lpstr>
      <vt:lpstr>Inheritance in the NT</vt:lpstr>
      <vt:lpstr>Two Types of Inheritance</vt:lpstr>
      <vt:lpstr>Kingdom Entering</vt:lpstr>
      <vt:lpstr>PowerPoint Presentation</vt:lpstr>
      <vt:lpstr>PowerPoint Presentation</vt:lpstr>
      <vt:lpstr>PowerPoint Presentation</vt:lpstr>
      <vt:lpstr>PowerPoint Presentation</vt:lpstr>
      <vt:lpstr>The Kingdom</vt:lpstr>
      <vt:lpstr>The Kingdom</vt:lpstr>
      <vt:lpstr>Crowns in the 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Luke 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Luke 12:35-38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Antiochus IV</vt:lpstr>
      <vt:lpstr>Early Maccabean Revolt  (167-164 BC)</vt:lpstr>
      <vt:lpstr>Hanukkah (Feast of Lights) commemorates the victory of Judas Maccabeus over the Seleucids in 164 BC</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165</cp:revision>
  <cp:lastPrinted>2025-10-27T14:33:15Z</cp:lastPrinted>
  <dcterms:created xsi:type="dcterms:W3CDTF">2018-02-05T03:13:19Z</dcterms:created>
  <dcterms:modified xsi:type="dcterms:W3CDTF">2025-10-27T14:33:31Z</dcterms:modified>
</cp:coreProperties>
</file>