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theme/theme16.xml" ContentType="application/vnd.openxmlformats-officedocument.theme+xml"/>
  <Override PartName="/ppt/slideLayouts/slideLayout113.xml" ContentType="application/vnd.openxmlformats-officedocument.presentationml.slideLayout+xml"/>
  <Override PartName="/ppt/theme/theme1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theme/theme20.xml" ContentType="application/vnd.openxmlformats-officedocument.theme+xml"/>
  <Override PartName="/ppt/slideLayouts/slideLayout128.xml" ContentType="application/vnd.openxmlformats-officedocument.presentationml.slideLayout+xml"/>
  <Override PartName="/ppt/theme/theme21.xml" ContentType="application/vnd.openxmlformats-officedocument.theme+xml"/>
  <Override PartName="/ppt/slideLayouts/slideLayout129.xml" ContentType="application/vnd.openxmlformats-officedocument.presentationml.slideLayout+xml"/>
  <Override PartName="/ppt/theme/theme22.xml" ContentType="application/vnd.openxmlformats-officedocument.theme+xml"/>
  <Override PartName="/ppt/slideLayouts/slideLayout130.xml" ContentType="application/vnd.openxmlformats-officedocument.presentationml.slideLayout+xml"/>
  <Override PartName="/ppt/theme/theme2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5.xml" ContentType="application/vnd.openxmlformats-officedocument.theme+xml"/>
  <Override PartName="/ppt/slideLayouts/slideLayout137.xml" ContentType="application/vnd.openxmlformats-officedocument.presentationml.slideLayout+xml"/>
  <Override PartName="/ppt/theme/theme26.xml" ContentType="application/vnd.openxmlformats-officedocument.theme+xml"/>
  <Override PartName="/ppt/slideLayouts/slideLayout138.xml" ContentType="application/vnd.openxmlformats-officedocument.presentationml.slideLayout+xml"/>
  <Override PartName="/ppt/theme/theme27.xml" ContentType="application/vnd.openxmlformats-officedocument.theme+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theme/theme29.xml" ContentType="application/vnd.openxmlformats-officedocument.theme+xml"/>
  <Override PartName="/ppt/slideLayouts/slideLayout141.xml" ContentType="application/vnd.openxmlformats-officedocument.presentationml.slideLayout+xml"/>
  <Override PartName="/ppt/theme/theme3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3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8.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9.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4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4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4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3.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44.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31" r:id="rId10"/>
    <p:sldMasterId id="2147483743" r:id="rId11"/>
    <p:sldMasterId id="2147483755" r:id="rId12"/>
    <p:sldMasterId id="2147483768" r:id="rId13"/>
    <p:sldMasterId id="2147483784" r:id="rId14"/>
    <p:sldMasterId id="2147483786" r:id="rId15"/>
    <p:sldMasterId id="2147483788" r:id="rId16"/>
    <p:sldMasterId id="2147483790" r:id="rId17"/>
    <p:sldMasterId id="2147483792" r:id="rId18"/>
    <p:sldMasterId id="2147483805" r:id="rId19"/>
    <p:sldMasterId id="2147483807" r:id="rId20"/>
    <p:sldMasterId id="2147483809" r:id="rId21"/>
    <p:sldMasterId id="2147483811" r:id="rId22"/>
    <p:sldMasterId id="2147483813" r:id="rId23"/>
    <p:sldMasterId id="2147483815" r:id="rId24"/>
    <p:sldMasterId id="2147483819" r:id="rId25"/>
    <p:sldMasterId id="2147483823" r:id="rId26"/>
    <p:sldMasterId id="2147483825" r:id="rId27"/>
    <p:sldMasterId id="2147483827" r:id="rId28"/>
    <p:sldMasterId id="2147483829" r:id="rId29"/>
    <p:sldMasterId id="2147483831" r:id="rId30"/>
    <p:sldMasterId id="2147483833" r:id="rId31"/>
    <p:sldMasterId id="2147483836" r:id="rId32"/>
    <p:sldMasterId id="2147483848" r:id="rId33"/>
    <p:sldMasterId id="2147483860" r:id="rId34"/>
    <p:sldMasterId id="2147483872" r:id="rId35"/>
    <p:sldMasterId id="2147483884" r:id="rId36"/>
    <p:sldMasterId id="2147483896" r:id="rId37"/>
    <p:sldMasterId id="2147483910" r:id="rId38"/>
    <p:sldMasterId id="2147483923" r:id="rId39"/>
    <p:sldMasterId id="2147483936" r:id="rId40"/>
    <p:sldMasterId id="2147483949" r:id="rId41"/>
    <p:sldMasterId id="2147483961" r:id="rId42"/>
    <p:sldMasterId id="2147483973" r:id="rId43"/>
    <p:sldMasterId id="2147483986" r:id="rId44"/>
    <p:sldMasterId id="2147483998" r:id="rId45"/>
  </p:sldMasterIdLst>
  <p:notesMasterIdLst>
    <p:notesMasterId r:id="rId275"/>
  </p:notesMasterIdLst>
  <p:sldIdLst>
    <p:sldId id="256" r:id="rId46"/>
    <p:sldId id="5338" r:id="rId47"/>
    <p:sldId id="5339" r:id="rId48"/>
    <p:sldId id="5340" r:id="rId49"/>
    <p:sldId id="257" r:id="rId50"/>
    <p:sldId id="271"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272" r:id="rId70"/>
    <p:sldId id="273" r:id="rId71"/>
    <p:sldId id="274" r:id="rId72"/>
    <p:sldId id="275" r:id="rId73"/>
    <p:sldId id="331" r:id="rId74"/>
    <p:sldId id="332" r:id="rId75"/>
    <p:sldId id="478" r:id="rId76"/>
    <p:sldId id="477" r:id="rId77"/>
    <p:sldId id="471" r:id="rId78"/>
    <p:sldId id="276"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258" r:id="rId92"/>
    <p:sldId id="297" r:id="rId93"/>
    <p:sldId id="298" r:id="rId94"/>
    <p:sldId id="299" r:id="rId95"/>
    <p:sldId id="300" r:id="rId96"/>
    <p:sldId id="301" r:id="rId97"/>
    <p:sldId id="302" r:id="rId98"/>
    <p:sldId id="303" r:id="rId99"/>
    <p:sldId id="304" r:id="rId100"/>
    <p:sldId id="305" r:id="rId101"/>
    <p:sldId id="306" r:id="rId102"/>
    <p:sldId id="307" r:id="rId103"/>
    <p:sldId id="308" r:id="rId104"/>
    <p:sldId id="309" r:id="rId105"/>
    <p:sldId id="310" r:id="rId106"/>
    <p:sldId id="286" r:id="rId107"/>
    <p:sldId id="287" r:id="rId108"/>
    <p:sldId id="288" r:id="rId109"/>
    <p:sldId id="289" r:id="rId110"/>
    <p:sldId id="290" r:id="rId111"/>
    <p:sldId id="291" r:id="rId112"/>
    <p:sldId id="292" r:id="rId113"/>
    <p:sldId id="293" r:id="rId114"/>
    <p:sldId id="294" r:id="rId115"/>
    <p:sldId id="295" r:id="rId116"/>
    <p:sldId id="296" r:id="rId117"/>
    <p:sldId id="259" r:id="rId118"/>
    <p:sldId id="348" r:id="rId119"/>
    <p:sldId id="349" r:id="rId120"/>
    <p:sldId id="350" r:id="rId121"/>
    <p:sldId id="479" r:id="rId122"/>
    <p:sldId id="352" r:id="rId123"/>
    <p:sldId id="353" r:id="rId124"/>
    <p:sldId id="354" r:id="rId125"/>
    <p:sldId id="355" r:id="rId126"/>
    <p:sldId id="472" r:id="rId127"/>
    <p:sldId id="357" r:id="rId128"/>
    <p:sldId id="358" r:id="rId129"/>
    <p:sldId id="359" r:id="rId130"/>
    <p:sldId id="360" r:id="rId131"/>
    <p:sldId id="361" r:id="rId132"/>
    <p:sldId id="473" r:id="rId133"/>
    <p:sldId id="260" r:id="rId134"/>
    <p:sldId id="363" r:id="rId135"/>
    <p:sldId id="364" r:id="rId136"/>
    <p:sldId id="365" r:id="rId137"/>
    <p:sldId id="366" r:id="rId138"/>
    <p:sldId id="474" r:id="rId139"/>
    <p:sldId id="480" r:id="rId140"/>
    <p:sldId id="369" r:id="rId141"/>
    <p:sldId id="370" r:id="rId142"/>
    <p:sldId id="371" r:id="rId143"/>
    <p:sldId id="372" r:id="rId144"/>
    <p:sldId id="373" r:id="rId145"/>
    <p:sldId id="374" r:id="rId146"/>
    <p:sldId id="375" r:id="rId147"/>
    <p:sldId id="376" r:id="rId148"/>
    <p:sldId id="377" r:id="rId149"/>
    <p:sldId id="378" r:id="rId150"/>
    <p:sldId id="379" r:id="rId151"/>
    <p:sldId id="380" r:id="rId152"/>
    <p:sldId id="381" r:id="rId153"/>
    <p:sldId id="382" r:id="rId154"/>
    <p:sldId id="383" r:id="rId155"/>
    <p:sldId id="384" r:id="rId156"/>
    <p:sldId id="385" r:id="rId157"/>
    <p:sldId id="386" r:id="rId158"/>
    <p:sldId id="387" r:id="rId159"/>
    <p:sldId id="388" r:id="rId160"/>
    <p:sldId id="261" r:id="rId161"/>
    <p:sldId id="389" r:id="rId162"/>
    <p:sldId id="390" r:id="rId163"/>
    <p:sldId id="391" r:id="rId164"/>
    <p:sldId id="392" r:id="rId165"/>
    <p:sldId id="393" r:id="rId166"/>
    <p:sldId id="394" r:id="rId167"/>
    <p:sldId id="395" r:id="rId168"/>
    <p:sldId id="396" r:id="rId169"/>
    <p:sldId id="397" r:id="rId170"/>
    <p:sldId id="398" r:id="rId171"/>
    <p:sldId id="399" r:id="rId172"/>
    <p:sldId id="400" r:id="rId173"/>
    <p:sldId id="401" r:id="rId174"/>
    <p:sldId id="402" r:id="rId175"/>
    <p:sldId id="403" r:id="rId176"/>
    <p:sldId id="404" r:id="rId177"/>
    <p:sldId id="405" r:id="rId178"/>
    <p:sldId id="406" r:id="rId179"/>
    <p:sldId id="475" r:id="rId180"/>
    <p:sldId id="408" r:id="rId181"/>
    <p:sldId id="409" r:id="rId182"/>
    <p:sldId id="410" r:id="rId183"/>
    <p:sldId id="411" r:id="rId184"/>
    <p:sldId id="412" r:id="rId185"/>
    <p:sldId id="413" r:id="rId186"/>
    <p:sldId id="414" r:id="rId187"/>
    <p:sldId id="476" r:id="rId188"/>
    <p:sldId id="416" r:id="rId189"/>
    <p:sldId id="417" r:id="rId190"/>
    <p:sldId id="418" r:id="rId191"/>
    <p:sldId id="419" r:id="rId192"/>
    <p:sldId id="420" r:id="rId193"/>
    <p:sldId id="421" r:id="rId194"/>
    <p:sldId id="422" r:id="rId195"/>
    <p:sldId id="423" r:id="rId196"/>
    <p:sldId id="424" r:id="rId197"/>
    <p:sldId id="425" r:id="rId198"/>
    <p:sldId id="426" r:id="rId199"/>
    <p:sldId id="427" r:id="rId200"/>
    <p:sldId id="428" r:id="rId201"/>
    <p:sldId id="429" r:id="rId202"/>
    <p:sldId id="430" r:id="rId203"/>
    <p:sldId id="431" r:id="rId204"/>
    <p:sldId id="432" r:id="rId205"/>
    <p:sldId id="433" r:id="rId206"/>
    <p:sldId id="434" r:id="rId207"/>
    <p:sldId id="435" r:id="rId208"/>
    <p:sldId id="436" r:id="rId209"/>
    <p:sldId id="437" r:id="rId210"/>
    <p:sldId id="438" r:id="rId211"/>
    <p:sldId id="439" r:id="rId212"/>
    <p:sldId id="440" r:id="rId213"/>
    <p:sldId id="441" r:id="rId214"/>
    <p:sldId id="442" r:id="rId215"/>
    <p:sldId id="443" r:id="rId216"/>
    <p:sldId id="444" r:id="rId217"/>
    <p:sldId id="445" r:id="rId218"/>
    <p:sldId id="446" r:id="rId219"/>
    <p:sldId id="447" r:id="rId220"/>
    <p:sldId id="448" r:id="rId221"/>
    <p:sldId id="449" r:id="rId222"/>
    <p:sldId id="450" r:id="rId223"/>
    <p:sldId id="451" r:id="rId224"/>
    <p:sldId id="452" r:id="rId225"/>
    <p:sldId id="453" r:id="rId226"/>
    <p:sldId id="262" r:id="rId227"/>
    <p:sldId id="5341" r:id="rId228"/>
    <p:sldId id="5342" r:id="rId229"/>
    <p:sldId id="5345" r:id="rId230"/>
    <p:sldId id="5344" r:id="rId231"/>
    <p:sldId id="5343" r:id="rId232"/>
    <p:sldId id="2410" r:id="rId233"/>
    <p:sldId id="263" r:id="rId234"/>
    <p:sldId id="264" r:id="rId235"/>
    <p:sldId id="454" r:id="rId236"/>
    <p:sldId id="455" r:id="rId237"/>
    <p:sldId id="456" r:id="rId238"/>
    <p:sldId id="265" r:id="rId239"/>
    <p:sldId id="266" r:id="rId240"/>
    <p:sldId id="267" r:id="rId241"/>
    <p:sldId id="457" r:id="rId242"/>
    <p:sldId id="458" r:id="rId243"/>
    <p:sldId id="459" r:id="rId244"/>
    <p:sldId id="460" r:id="rId245"/>
    <p:sldId id="462" r:id="rId246"/>
    <p:sldId id="461" r:id="rId247"/>
    <p:sldId id="463" r:id="rId248"/>
    <p:sldId id="467" r:id="rId249"/>
    <p:sldId id="464" r:id="rId250"/>
    <p:sldId id="465" r:id="rId251"/>
    <p:sldId id="466" r:id="rId252"/>
    <p:sldId id="468" r:id="rId253"/>
    <p:sldId id="469" r:id="rId254"/>
    <p:sldId id="268" r:id="rId255"/>
    <p:sldId id="269" r:id="rId256"/>
    <p:sldId id="277" r:id="rId257"/>
    <p:sldId id="879" r:id="rId258"/>
    <p:sldId id="278" r:id="rId259"/>
    <p:sldId id="3801" r:id="rId260"/>
    <p:sldId id="279" r:id="rId261"/>
    <p:sldId id="470" r:id="rId262"/>
    <p:sldId id="280" r:id="rId263"/>
    <p:sldId id="281" r:id="rId264"/>
    <p:sldId id="282" r:id="rId265"/>
    <p:sldId id="283" r:id="rId266"/>
    <p:sldId id="284" r:id="rId267"/>
    <p:sldId id="285" r:id="rId268"/>
    <p:sldId id="270" r:id="rId269"/>
    <p:sldId id="5347" r:id="rId270"/>
    <p:sldId id="5348" r:id="rId271"/>
    <p:sldId id="5346" r:id="rId272"/>
    <p:sldId id="311" r:id="rId273"/>
    <p:sldId id="312" r:id="rId2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39"/>
            <p14:sldId id="5340"/>
          </p14:sldIdLst>
        </p14:section>
        <p14:section name="A. Conflict at Feast of Tabernacles" id="{7E406A9E-20D2-4240-B4CA-875C45FC331A}">
          <p14:sldIdLst>
            <p14:sldId id="257"/>
            <p14:sldId id="271"/>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272"/>
            <p14:sldId id="273"/>
            <p14:sldId id="274"/>
            <p14:sldId id="275"/>
            <p14:sldId id="331"/>
            <p14:sldId id="332"/>
            <p14:sldId id="478"/>
            <p14:sldId id="477"/>
            <p14:sldId id="471"/>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479"/>
            <p14:sldId id="352"/>
            <p14:sldId id="353"/>
            <p14:sldId id="354"/>
            <p14:sldId id="355"/>
            <p14:sldId id="472"/>
            <p14:sldId id="357"/>
            <p14:sldId id="358"/>
            <p14:sldId id="359"/>
            <p14:sldId id="360"/>
            <p14:sldId id="361"/>
            <p14:sldId id="473"/>
          </p14:sldIdLst>
        </p14:section>
        <p14:section name="D. Conflict Over His Person" id="{21B44CCC-CA7C-4D99-9B61-ECF1A45B9492}">
          <p14:sldIdLst>
            <p14:sldId id="260"/>
            <p14:sldId id="363"/>
            <p14:sldId id="364"/>
            <p14:sldId id="365"/>
            <p14:sldId id="366"/>
            <p14:sldId id="474"/>
            <p14:sldId id="480"/>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Lst>
        </p14:section>
        <p14:section name="E. Conflict Over the Healing of the Blind Man" id="{6777B8D0-A3D1-4207-9B3C-1A9E44E2DFAA}">
          <p14:sldIdLst>
            <p14:sldId id="261"/>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75"/>
            <p14:sldId id="408"/>
            <p14:sldId id="409"/>
            <p14:sldId id="410"/>
            <p14:sldId id="411"/>
            <p14:sldId id="412"/>
            <p14:sldId id="413"/>
            <p14:sldId id="414"/>
            <p14:sldId id="476"/>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Lst>
        </p14:section>
        <p14:section name="F. Conflict Over the Shepherd" id="{E0905D04-C66D-4B7A-9FEA-61C2A3E37AB7}">
          <p14:sldIdLst>
            <p14:sldId id="262"/>
            <p14:sldId id="5341"/>
            <p14:sldId id="5342"/>
            <p14:sldId id="5345"/>
            <p14:sldId id="5344"/>
            <p14:sldId id="5343"/>
            <p14:sldId id="2410"/>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Lst>
        </p14:section>
        <p14:section name="I. An Example of Fellowship" id="{DA300C17-5A7F-42C2-9FCD-A168DF0DF720}">
          <p14:sldIdLst>
            <p14:sldId id="265"/>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57"/>
            <p14:sldId id="458"/>
            <p14:sldId id="459"/>
            <p14:sldId id="460"/>
            <p14:sldId id="462"/>
            <p14:sldId id="461"/>
            <p14:sldId id="463"/>
            <p14:sldId id="467"/>
            <p14:sldId id="464"/>
            <p14:sldId id="465"/>
            <p14:sldId id="466"/>
            <p14:sldId id="468"/>
            <p14:sldId id="469"/>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879"/>
            <p14:sldId id="278"/>
            <p14:sldId id="3801"/>
            <p14:sldId id="279"/>
            <p14:sldId id="470"/>
            <p14:sldId id="280"/>
            <p14:sldId id="281"/>
            <p14:sldId id="282"/>
            <p14:sldId id="283"/>
            <p14:sldId id="284"/>
            <p14:sldId id="285"/>
          </p14:sldIdLst>
        </p14:section>
        <p14:section name="N. Conflict at the Feast of Dedication" id="{5995B530-0B72-4CD7-9B3B-A32F6058E1C1}">
          <p14:sldIdLst>
            <p14:sldId id="270"/>
            <p14:sldId id="5347"/>
            <p14:sldId id="5348"/>
            <p14:sldId id="5346"/>
            <p14:sldId id="311"/>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986" autoAdjust="0"/>
    <p:restoredTop sz="72817" autoAdjust="0"/>
  </p:normalViewPr>
  <p:slideViewPr>
    <p:cSldViewPr snapToGrid="0">
      <p:cViewPr varScale="1">
        <p:scale>
          <a:sx n="88" d="100"/>
          <a:sy n="88" d="100"/>
        </p:scale>
        <p:origin x="1952" y="176"/>
      </p:cViewPr>
      <p:guideLst/>
    </p:cSldViewPr>
  </p:slideViewPr>
  <p:notesTextViewPr>
    <p:cViewPr>
      <p:scale>
        <a:sx n="140" d="100"/>
        <a:sy n="140" d="100"/>
      </p:scale>
      <p:origin x="0" y="0"/>
    </p:cViewPr>
  </p:notesTextViewPr>
  <p:sorterViewPr>
    <p:cViewPr varScale="1">
      <p:scale>
        <a:sx n="70" d="100"/>
        <a:sy n="70" d="100"/>
      </p:scale>
      <p:origin x="0" y="-141612"/>
    </p:cViewPr>
  </p:sorterViewPr>
  <p:notesViewPr>
    <p:cSldViewPr snapToGrid="0">
      <p:cViewPr varScale="1">
        <p:scale>
          <a:sx n="114" d="100"/>
          <a:sy n="114" d="100"/>
        </p:scale>
        <p:origin x="154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1" Type="http://schemas.openxmlformats.org/officeDocument/2006/relationships/slideMaster" Target="slideMasters/slideMaster21.xml"/><Relationship Id="rId63" Type="http://schemas.openxmlformats.org/officeDocument/2006/relationships/slide" Target="slides/slide18.xml"/><Relationship Id="rId159" Type="http://schemas.openxmlformats.org/officeDocument/2006/relationships/slide" Target="slides/slide114.xml"/><Relationship Id="rId170" Type="http://schemas.openxmlformats.org/officeDocument/2006/relationships/slide" Target="slides/slide125.xml"/><Relationship Id="rId226" Type="http://schemas.openxmlformats.org/officeDocument/2006/relationships/slide" Target="slides/slide181.xml"/><Relationship Id="rId268" Type="http://schemas.openxmlformats.org/officeDocument/2006/relationships/slide" Target="slides/slide223.xml"/><Relationship Id="rId32" Type="http://schemas.openxmlformats.org/officeDocument/2006/relationships/slideMaster" Target="slideMasters/slideMaster32.xml"/><Relationship Id="rId74" Type="http://schemas.openxmlformats.org/officeDocument/2006/relationships/slide" Target="slides/slide29.xml"/><Relationship Id="rId128" Type="http://schemas.openxmlformats.org/officeDocument/2006/relationships/slide" Target="slides/slide83.xml"/><Relationship Id="rId5" Type="http://schemas.openxmlformats.org/officeDocument/2006/relationships/slideMaster" Target="slideMasters/slideMaster5.xml"/><Relationship Id="rId181" Type="http://schemas.openxmlformats.org/officeDocument/2006/relationships/slide" Target="slides/slide136.xml"/><Relationship Id="rId237" Type="http://schemas.openxmlformats.org/officeDocument/2006/relationships/slide" Target="slides/slide192.xml"/><Relationship Id="rId258" Type="http://schemas.openxmlformats.org/officeDocument/2006/relationships/slide" Target="slides/slide213.xml"/><Relationship Id="rId279"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9.xml"/><Relationship Id="rId118" Type="http://schemas.openxmlformats.org/officeDocument/2006/relationships/slide" Target="slides/slide73.xml"/><Relationship Id="rId139" Type="http://schemas.openxmlformats.org/officeDocument/2006/relationships/slide" Target="slides/slide94.xml"/><Relationship Id="rId85" Type="http://schemas.openxmlformats.org/officeDocument/2006/relationships/slide" Target="slides/slide40.xml"/><Relationship Id="rId150" Type="http://schemas.openxmlformats.org/officeDocument/2006/relationships/slide" Target="slides/slide105.xml"/><Relationship Id="rId171" Type="http://schemas.openxmlformats.org/officeDocument/2006/relationships/slide" Target="slides/slide126.xml"/><Relationship Id="rId192" Type="http://schemas.openxmlformats.org/officeDocument/2006/relationships/slide" Target="slides/slide147.xml"/><Relationship Id="rId206" Type="http://schemas.openxmlformats.org/officeDocument/2006/relationships/slide" Target="slides/slide161.xml"/><Relationship Id="rId227" Type="http://schemas.openxmlformats.org/officeDocument/2006/relationships/slide" Target="slides/slide182.xml"/><Relationship Id="rId248" Type="http://schemas.openxmlformats.org/officeDocument/2006/relationships/slide" Target="slides/slide203.xml"/><Relationship Id="rId269" Type="http://schemas.openxmlformats.org/officeDocument/2006/relationships/slide" Target="slides/slide22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3.xml"/><Relationship Id="rId129" Type="http://schemas.openxmlformats.org/officeDocument/2006/relationships/slide" Target="slides/slide84.xml"/><Relationship Id="rId54" Type="http://schemas.openxmlformats.org/officeDocument/2006/relationships/slide" Target="slides/slide9.xml"/><Relationship Id="rId75" Type="http://schemas.openxmlformats.org/officeDocument/2006/relationships/slide" Target="slides/slide30.xml"/><Relationship Id="rId96" Type="http://schemas.openxmlformats.org/officeDocument/2006/relationships/slide" Target="slides/slide51.xml"/><Relationship Id="rId140" Type="http://schemas.openxmlformats.org/officeDocument/2006/relationships/slide" Target="slides/slide95.xml"/><Relationship Id="rId161" Type="http://schemas.openxmlformats.org/officeDocument/2006/relationships/slide" Target="slides/slide116.xml"/><Relationship Id="rId182" Type="http://schemas.openxmlformats.org/officeDocument/2006/relationships/slide" Target="slides/slide137.xml"/><Relationship Id="rId217" Type="http://schemas.openxmlformats.org/officeDocument/2006/relationships/slide" Target="slides/slide172.xml"/><Relationship Id="rId6" Type="http://schemas.openxmlformats.org/officeDocument/2006/relationships/slideMaster" Target="slideMasters/slideMaster6.xml"/><Relationship Id="rId238" Type="http://schemas.openxmlformats.org/officeDocument/2006/relationships/slide" Target="slides/slide193.xml"/><Relationship Id="rId259" Type="http://schemas.openxmlformats.org/officeDocument/2006/relationships/slide" Target="slides/slide214.xml"/><Relationship Id="rId23" Type="http://schemas.openxmlformats.org/officeDocument/2006/relationships/slideMaster" Target="slideMasters/slideMaster23.xml"/><Relationship Id="rId119" Type="http://schemas.openxmlformats.org/officeDocument/2006/relationships/slide" Target="slides/slide74.xml"/><Relationship Id="rId270" Type="http://schemas.openxmlformats.org/officeDocument/2006/relationships/slide" Target="slides/slide225.xml"/><Relationship Id="rId44" Type="http://schemas.openxmlformats.org/officeDocument/2006/relationships/slideMaster" Target="slideMasters/slideMaster44.xml"/><Relationship Id="rId65" Type="http://schemas.openxmlformats.org/officeDocument/2006/relationships/slide" Target="slides/slide20.xml"/><Relationship Id="rId86" Type="http://schemas.openxmlformats.org/officeDocument/2006/relationships/slide" Target="slides/slide41.xml"/><Relationship Id="rId130" Type="http://schemas.openxmlformats.org/officeDocument/2006/relationships/slide" Target="slides/slide85.xml"/><Relationship Id="rId151" Type="http://schemas.openxmlformats.org/officeDocument/2006/relationships/slide" Target="slides/slide106.xml"/><Relationship Id="rId172" Type="http://schemas.openxmlformats.org/officeDocument/2006/relationships/slide" Target="slides/slide127.xml"/><Relationship Id="rId193" Type="http://schemas.openxmlformats.org/officeDocument/2006/relationships/slide" Target="slides/slide148.xml"/><Relationship Id="rId207" Type="http://schemas.openxmlformats.org/officeDocument/2006/relationships/slide" Target="slides/slide162.xml"/><Relationship Id="rId228" Type="http://schemas.openxmlformats.org/officeDocument/2006/relationships/slide" Target="slides/slide183.xml"/><Relationship Id="rId249" Type="http://schemas.openxmlformats.org/officeDocument/2006/relationships/slide" Target="slides/slide204.xml"/><Relationship Id="rId13" Type="http://schemas.openxmlformats.org/officeDocument/2006/relationships/slideMaster" Target="slideMasters/slideMaster13.xml"/><Relationship Id="rId109" Type="http://schemas.openxmlformats.org/officeDocument/2006/relationships/slide" Target="slides/slide64.xml"/><Relationship Id="rId260" Type="http://schemas.openxmlformats.org/officeDocument/2006/relationships/slide" Target="slides/slide215.xml"/><Relationship Id="rId34" Type="http://schemas.openxmlformats.org/officeDocument/2006/relationships/slideMaster" Target="slideMasters/slideMaster34.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20" Type="http://schemas.openxmlformats.org/officeDocument/2006/relationships/slide" Target="slides/slide75.xml"/><Relationship Id="rId141" Type="http://schemas.openxmlformats.org/officeDocument/2006/relationships/slide" Target="slides/slide96.xml"/><Relationship Id="rId7" Type="http://schemas.openxmlformats.org/officeDocument/2006/relationships/slideMaster" Target="slideMasters/slideMaster7.xml"/><Relationship Id="rId162" Type="http://schemas.openxmlformats.org/officeDocument/2006/relationships/slide" Target="slides/slide117.xml"/><Relationship Id="rId183" Type="http://schemas.openxmlformats.org/officeDocument/2006/relationships/slide" Target="slides/slide138.xml"/><Relationship Id="rId218" Type="http://schemas.openxmlformats.org/officeDocument/2006/relationships/slide" Target="slides/slide173.xml"/><Relationship Id="rId239" Type="http://schemas.openxmlformats.org/officeDocument/2006/relationships/slide" Target="slides/slide194.xml"/><Relationship Id="rId250" Type="http://schemas.openxmlformats.org/officeDocument/2006/relationships/slide" Target="slides/slide205.xml"/><Relationship Id="rId271" Type="http://schemas.openxmlformats.org/officeDocument/2006/relationships/slide" Target="slides/slide22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31" Type="http://schemas.openxmlformats.org/officeDocument/2006/relationships/slide" Target="slides/slide86.xml"/><Relationship Id="rId152" Type="http://schemas.openxmlformats.org/officeDocument/2006/relationships/slide" Target="slides/slide107.xml"/><Relationship Id="rId173" Type="http://schemas.openxmlformats.org/officeDocument/2006/relationships/slide" Target="slides/slide128.xml"/><Relationship Id="rId194" Type="http://schemas.openxmlformats.org/officeDocument/2006/relationships/slide" Target="slides/slide149.xml"/><Relationship Id="rId208" Type="http://schemas.openxmlformats.org/officeDocument/2006/relationships/slide" Target="slides/slide163.xml"/><Relationship Id="rId229" Type="http://schemas.openxmlformats.org/officeDocument/2006/relationships/slide" Target="slides/slide184.xml"/><Relationship Id="rId240" Type="http://schemas.openxmlformats.org/officeDocument/2006/relationships/slide" Target="slides/slide195.xml"/><Relationship Id="rId261" Type="http://schemas.openxmlformats.org/officeDocument/2006/relationships/slide" Target="slides/slide21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8" Type="http://schemas.openxmlformats.org/officeDocument/2006/relationships/slideMaster" Target="slideMasters/slideMaster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163" Type="http://schemas.openxmlformats.org/officeDocument/2006/relationships/slide" Target="slides/slide118.xml"/><Relationship Id="rId184" Type="http://schemas.openxmlformats.org/officeDocument/2006/relationships/slide" Target="slides/slide139.xml"/><Relationship Id="rId219" Type="http://schemas.openxmlformats.org/officeDocument/2006/relationships/slide" Target="slides/slide174.xml"/><Relationship Id="rId230" Type="http://schemas.openxmlformats.org/officeDocument/2006/relationships/slide" Target="slides/slide185.xml"/><Relationship Id="rId251" Type="http://schemas.openxmlformats.org/officeDocument/2006/relationships/slide" Target="slides/slide206.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272" Type="http://schemas.openxmlformats.org/officeDocument/2006/relationships/slide" Target="slides/slide227.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3" Type="http://schemas.openxmlformats.org/officeDocument/2006/relationships/slide" Target="slides/slide108.xml"/><Relationship Id="rId174" Type="http://schemas.openxmlformats.org/officeDocument/2006/relationships/slide" Target="slides/slide129.xml"/><Relationship Id="rId195" Type="http://schemas.openxmlformats.org/officeDocument/2006/relationships/slide" Target="slides/slide150.xml"/><Relationship Id="rId209" Type="http://schemas.openxmlformats.org/officeDocument/2006/relationships/slide" Target="slides/slide164.xml"/><Relationship Id="rId220" Type="http://schemas.openxmlformats.org/officeDocument/2006/relationships/slide" Target="slides/slide175.xml"/><Relationship Id="rId241" Type="http://schemas.openxmlformats.org/officeDocument/2006/relationships/slide" Target="slides/slide19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262" Type="http://schemas.openxmlformats.org/officeDocument/2006/relationships/slide" Target="slides/slide217.xml"/><Relationship Id="rId78" Type="http://schemas.openxmlformats.org/officeDocument/2006/relationships/slide" Target="slides/slide33.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64" Type="http://schemas.openxmlformats.org/officeDocument/2006/relationships/slide" Target="slides/slide119.xml"/><Relationship Id="rId185" Type="http://schemas.openxmlformats.org/officeDocument/2006/relationships/slide" Target="slides/slide140.xml"/><Relationship Id="rId9" Type="http://schemas.openxmlformats.org/officeDocument/2006/relationships/slideMaster" Target="slideMasters/slideMaster9.xml"/><Relationship Id="rId210" Type="http://schemas.openxmlformats.org/officeDocument/2006/relationships/slide" Target="slides/slide165.xml"/><Relationship Id="rId26" Type="http://schemas.openxmlformats.org/officeDocument/2006/relationships/slideMaster" Target="slideMasters/slideMaster26.xml"/><Relationship Id="rId231" Type="http://schemas.openxmlformats.org/officeDocument/2006/relationships/slide" Target="slides/slide186.xml"/><Relationship Id="rId252" Type="http://schemas.openxmlformats.org/officeDocument/2006/relationships/slide" Target="slides/slide207.xml"/><Relationship Id="rId273" Type="http://schemas.openxmlformats.org/officeDocument/2006/relationships/slide" Target="slides/slide228.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54" Type="http://schemas.openxmlformats.org/officeDocument/2006/relationships/slide" Target="slides/slide109.xml"/><Relationship Id="rId175" Type="http://schemas.openxmlformats.org/officeDocument/2006/relationships/slide" Target="slides/slide130.xml"/><Relationship Id="rId196" Type="http://schemas.openxmlformats.org/officeDocument/2006/relationships/slide" Target="slides/slide151.xml"/><Relationship Id="rId200" Type="http://schemas.openxmlformats.org/officeDocument/2006/relationships/slide" Target="slides/slide155.xml"/><Relationship Id="rId16" Type="http://schemas.openxmlformats.org/officeDocument/2006/relationships/slideMaster" Target="slideMasters/slideMaster16.xml"/><Relationship Id="rId221" Type="http://schemas.openxmlformats.org/officeDocument/2006/relationships/slide" Target="slides/slide176.xml"/><Relationship Id="rId242" Type="http://schemas.openxmlformats.org/officeDocument/2006/relationships/slide" Target="slides/slide197.xml"/><Relationship Id="rId263" Type="http://schemas.openxmlformats.org/officeDocument/2006/relationships/slide" Target="slides/slide218.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slide" Target="slides/slide99.xml"/><Relationship Id="rId90" Type="http://schemas.openxmlformats.org/officeDocument/2006/relationships/slide" Target="slides/slide45.xml"/><Relationship Id="rId165" Type="http://schemas.openxmlformats.org/officeDocument/2006/relationships/slide" Target="slides/slide120.xml"/><Relationship Id="rId186" Type="http://schemas.openxmlformats.org/officeDocument/2006/relationships/slide" Target="slides/slide141.xml"/><Relationship Id="rId211" Type="http://schemas.openxmlformats.org/officeDocument/2006/relationships/slide" Target="slides/slide166.xml"/><Relationship Id="rId232" Type="http://schemas.openxmlformats.org/officeDocument/2006/relationships/slide" Target="slides/slide187.xml"/><Relationship Id="rId253" Type="http://schemas.openxmlformats.org/officeDocument/2006/relationships/slide" Target="slides/slide208.xml"/><Relationship Id="rId274" Type="http://schemas.openxmlformats.org/officeDocument/2006/relationships/slide" Target="slides/slide229.xml"/><Relationship Id="rId27" Type="http://schemas.openxmlformats.org/officeDocument/2006/relationships/slideMaster" Target="slideMasters/slideMaster27.xml"/><Relationship Id="rId48" Type="http://schemas.openxmlformats.org/officeDocument/2006/relationships/slide" Target="slides/slide3.xml"/><Relationship Id="rId69" Type="http://schemas.openxmlformats.org/officeDocument/2006/relationships/slide" Target="slides/slide24.xml"/><Relationship Id="rId113" Type="http://schemas.openxmlformats.org/officeDocument/2006/relationships/slide" Target="slides/slide68.xml"/><Relationship Id="rId134" Type="http://schemas.openxmlformats.org/officeDocument/2006/relationships/slide" Target="slides/slide89.xml"/><Relationship Id="rId80" Type="http://schemas.openxmlformats.org/officeDocument/2006/relationships/slide" Target="slides/slide35.xml"/><Relationship Id="rId155" Type="http://schemas.openxmlformats.org/officeDocument/2006/relationships/slide" Target="slides/slide110.xml"/><Relationship Id="rId176" Type="http://schemas.openxmlformats.org/officeDocument/2006/relationships/slide" Target="slides/slide131.xml"/><Relationship Id="rId197" Type="http://schemas.openxmlformats.org/officeDocument/2006/relationships/slide" Target="slides/slide152.xml"/><Relationship Id="rId201" Type="http://schemas.openxmlformats.org/officeDocument/2006/relationships/slide" Target="slides/slide156.xml"/><Relationship Id="rId222" Type="http://schemas.openxmlformats.org/officeDocument/2006/relationships/slide" Target="slides/slide177.xml"/><Relationship Id="rId243" Type="http://schemas.openxmlformats.org/officeDocument/2006/relationships/slide" Target="slides/slide198.xml"/><Relationship Id="rId264"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24" Type="http://schemas.openxmlformats.org/officeDocument/2006/relationships/slide" Target="slides/slide79.xml"/><Relationship Id="rId70" Type="http://schemas.openxmlformats.org/officeDocument/2006/relationships/slide" Target="slides/slide25.xml"/><Relationship Id="rId91" Type="http://schemas.openxmlformats.org/officeDocument/2006/relationships/slide" Target="slides/slide46.xml"/><Relationship Id="rId145" Type="http://schemas.openxmlformats.org/officeDocument/2006/relationships/slide" Target="slides/slide100.xml"/><Relationship Id="rId166" Type="http://schemas.openxmlformats.org/officeDocument/2006/relationships/slide" Target="slides/slide121.xml"/><Relationship Id="rId187" Type="http://schemas.openxmlformats.org/officeDocument/2006/relationships/slide" Target="slides/slide142.xml"/><Relationship Id="rId1" Type="http://schemas.openxmlformats.org/officeDocument/2006/relationships/slideMaster" Target="slideMasters/slideMaster1.xml"/><Relationship Id="rId212" Type="http://schemas.openxmlformats.org/officeDocument/2006/relationships/slide" Target="slides/slide167.xml"/><Relationship Id="rId233" Type="http://schemas.openxmlformats.org/officeDocument/2006/relationships/slide" Target="slides/slide188.xml"/><Relationship Id="rId254" Type="http://schemas.openxmlformats.org/officeDocument/2006/relationships/slide" Target="slides/slide209.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275" Type="http://schemas.openxmlformats.org/officeDocument/2006/relationships/notesMaster" Target="notesMasters/notesMaster1.xml"/><Relationship Id="rId60" Type="http://schemas.openxmlformats.org/officeDocument/2006/relationships/slide" Target="slides/slide15.xml"/><Relationship Id="rId81" Type="http://schemas.openxmlformats.org/officeDocument/2006/relationships/slide" Target="slides/slide36.xml"/><Relationship Id="rId135" Type="http://schemas.openxmlformats.org/officeDocument/2006/relationships/slide" Target="slides/slide90.xml"/><Relationship Id="rId156" Type="http://schemas.openxmlformats.org/officeDocument/2006/relationships/slide" Target="slides/slide111.xml"/><Relationship Id="rId177" Type="http://schemas.openxmlformats.org/officeDocument/2006/relationships/slide" Target="slides/slide132.xml"/><Relationship Id="rId198" Type="http://schemas.openxmlformats.org/officeDocument/2006/relationships/slide" Target="slides/slide153.xml"/><Relationship Id="rId202" Type="http://schemas.openxmlformats.org/officeDocument/2006/relationships/slide" Target="slides/slide157.xml"/><Relationship Id="rId223" Type="http://schemas.openxmlformats.org/officeDocument/2006/relationships/slide" Target="slides/slide178.xml"/><Relationship Id="rId244" Type="http://schemas.openxmlformats.org/officeDocument/2006/relationships/slide" Target="slides/slide19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0.xml"/><Relationship Id="rId50" Type="http://schemas.openxmlformats.org/officeDocument/2006/relationships/slide" Target="slides/slide5.xml"/><Relationship Id="rId104" Type="http://schemas.openxmlformats.org/officeDocument/2006/relationships/slide" Target="slides/slide59.xml"/><Relationship Id="rId125" Type="http://schemas.openxmlformats.org/officeDocument/2006/relationships/slide" Target="slides/slide80.xml"/><Relationship Id="rId146" Type="http://schemas.openxmlformats.org/officeDocument/2006/relationships/slide" Target="slides/slide101.xml"/><Relationship Id="rId167" Type="http://schemas.openxmlformats.org/officeDocument/2006/relationships/slide" Target="slides/slide122.xml"/><Relationship Id="rId188" Type="http://schemas.openxmlformats.org/officeDocument/2006/relationships/slide" Target="slides/slide143.xml"/><Relationship Id="rId71" Type="http://schemas.openxmlformats.org/officeDocument/2006/relationships/slide" Target="slides/slide26.xml"/><Relationship Id="rId92" Type="http://schemas.openxmlformats.org/officeDocument/2006/relationships/slide" Target="slides/slide47.xml"/><Relationship Id="rId213" Type="http://schemas.openxmlformats.org/officeDocument/2006/relationships/slide" Target="slides/slide168.xml"/><Relationship Id="rId234" Type="http://schemas.openxmlformats.org/officeDocument/2006/relationships/slide" Target="slides/slide18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0.xml"/><Relationship Id="rId276" Type="http://schemas.openxmlformats.org/officeDocument/2006/relationships/presProps" Target="presProps.xml"/><Relationship Id="rId40" Type="http://schemas.openxmlformats.org/officeDocument/2006/relationships/slideMaster" Target="slideMasters/slideMaster40.xml"/><Relationship Id="rId115" Type="http://schemas.openxmlformats.org/officeDocument/2006/relationships/slide" Target="slides/slide70.xml"/><Relationship Id="rId136" Type="http://schemas.openxmlformats.org/officeDocument/2006/relationships/slide" Target="slides/slide91.xml"/><Relationship Id="rId157" Type="http://schemas.openxmlformats.org/officeDocument/2006/relationships/slide" Target="slides/slide112.xml"/><Relationship Id="rId178" Type="http://schemas.openxmlformats.org/officeDocument/2006/relationships/slide" Target="slides/slide133.xml"/><Relationship Id="rId61" Type="http://schemas.openxmlformats.org/officeDocument/2006/relationships/slide" Target="slides/slide16.xml"/><Relationship Id="rId82" Type="http://schemas.openxmlformats.org/officeDocument/2006/relationships/slide" Target="slides/slide37.xml"/><Relationship Id="rId199" Type="http://schemas.openxmlformats.org/officeDocument/2006/relationships/slide" Target="slides/slide154.xml"/><Relationship Id="rId203" Type="http://schemas.openxmlformats.org/officeDocument/2006/relationships/slide" Target="slides/slide158.xml"/><Relationship Id="rId19" Type="http://schemas.openxmlformats.org/officeDocument/2006/relationships/slideMaster" Target="slideMasters/slideMaster19.xml"/><Relationship Id="rId224" Type="http://schemas.openxmlformats.org/officeDocument/2006/relationships/slide" Target="slides/slide179.xml"/><Relationship Id="rId245" Type="http://schemas.openxmlformats.org/officeDocument/2006/relationships/slide" Target="slides/slide200.xml"/><Relationship Id="rId266"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168" Type="http://schemas.openxmlformats.org/officeDocument/2006/relationships/slide" Target="slides/slide123.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189" Type="http://schemas.openxmlformats.org/officeDocument/2006/relationships/slide" Target="slides/slide144.xml"/><Relationship Id="rId3" Type="http://schemas.openxmlformats.org/officeDocument/2006/relationships/slideMaster" Target="slideMasters/slideMaster3.xml"/><Relationship Id="rId214" Type="http://schemas.openxmlformats.org/officeDocument/2006/relationships/slide" Target="slides/slide169.xml"/><Relationship Id="rId235" Type="http://schemas.openxmlformats.org/officeDocument/2006/relationships/slide" Target="slides/slide190.xml"/><Relationship Id="rId256" Type="http://schemas.openxmlformats.org/officeDocument/2006/relationships/slide" Target="slides/slide211.xml"/><Relationship Id="rId277" Type="http://schemas.openxmlformats.org/officeDocument/2006/relationships/viewProps" Target="viewProps.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179" Type="http://schemas.openxmlformats.org/officeDocument/2006/relationships/slide" Target="slides/slide134.xml"/><Relationship Id="rId190" Type="http://schemas.openxmlformats.org/officeDocument/2006/relationships/slide" Target="slides/slide145.xml"/><Relationship Id="rId204" Type="http://schemas.openxmlformats.org/officeDocument/2006/relationships/slide" Target="slides/slide159.xml"/><Relationship Id="rId225" Type="http://schemas.openxmlformats.org/officeDocument/2006/relationships/slide" Target="slides/slide180.xml"/><Relationship Id="rId246" Type="http://schemas.openxmlformats.org/officeDocument/2006/relationships/slide" Target="slides/slide201.xml"/><Relationship Id="rId267" Type="http://schemas.openxmlformats.org/officeDocument/2006/relationships/slide" Target="slides/slide22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94" Type="http://schemas.openxmlformats.org/officeDocument/2006/relationships/slide" Target="slides/slide49.xml"/><Relationship Id="rId148" Type="http://schemas.openxmlformats.org/officeDocument/2006/relationships/slide" Target="slides/slide103.xml"/><Relationship Id="rId169" Type="http://schemas.openxmlformats.org/officeDocument/2006/relationships/slide" Target="slides/slide124.xml"/><Relationship Id="rId4" Type="http://schemas.openxmlformats.org/officeDocument/2006/relationships/slideMaster" Target="slideMasters/slideMaster4.xml"/><Relationship Id="rId180" Type="http://schemas.openxmlformats.org/officeDocument/2006/relationships/slide" Target="slides/slide135.xml"/><Relationship Id="rId215" Type="http://schemas.openxmlformats.org/officeDocument/2006/relationships/slide" Target="slides/slide170.xml"/><Relationship Id="rId236" Type="http://schemas.openxmlformats.org/officeDocument/2006/relationships/slide" Target="slides/slide191.xml"/><Relationship Id="rId257" Type="http://schemas.openxmlformats.org/officeDocument/2006/relationships/slide" Target="slides/slide212.xml"/><Relationship Id="rId278" Type="http://schemas.openxmlformats.org/officeDocument/2006/relationships/theme" Target="theme/theme1.xml"/><Relationship Id="rId42" Type="http://schemas.openxmlformats.org/officeDocument/2006/relationships/slideMaster" Target="slideMasters/slideMaster42.xml"/><Relationship Id="rId84" Type="http://schemas.openxmlformats.org/officeDocument/2006/relationships/slide" Target="slides/slide39.xml"/><Relationship Id="rId138" Type="http://schemas.openxmlformats.org/officeDocument/2006/relationships/slide" Target="slides/slide93.xml"/><Relationship Id="rId191" Type="http://schemas.openxmlformats.org/officeDocument/2006/relationships/slide" Target="slides/slide146.xml"/><Relationship Id="rId205" Type="http://schemas.openxmlformats.org/officeDocument/2006/relationships/slide" Target="slides/slide160.xml"/><Relationship Id="rId247" Type="http://schemas.openxmlformats.org/officeDocument/2006/relationships/slide" Target="slides/slide202.xml"/><Relationship Id="rId107" Type="http://schemas.openxmlformats.org/officeDocument/2006/relationships/slide" Target="slides/slide62.xml"/><Relationship Id="rId11" Type="http://schemas.openxmlformats.org/officeDocument/2006/relationships/slideMaster" Target="slideMasters/slideMaster11.xml"/><Relationship Id="rId53" Type="http://schemas.openxmlformats.org/officeDocument/2006/relationships/slide" Target="slides/slide8.xml"/><Relationship Id="rId149" Type="http://schemas.openxmlformats.org/officeDocument/2006/relationships/slide" Target="slides/slide104.xml"/><Relationship Id="rId95" Type="http://schemas.openxmlformats.org/officeDocument/2006/relationships/slide" Target="slides/slide50.xml"/><Relationship Id="rId160" Type="http://schemas.openxmlformats.org/officeDocument/2006/relationships/slide" Target="slides/slide115.xml"/><Relationship Id="rId216"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t>04/03/2025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fld id="{DF78E62C-A091-49C7-B4DF-2F8432CFE4E6}" type="slidenum">
              <a:rPr lang="en-GB" smtClean="0"/>
              <a:t>3</a:t>
            </a:fld>
            <a:endParaRPr lang="en-GB"/>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Christianity is mocked with the disrespectful appearance of Pastor Phil.</a:t>
            </a:r>
          </a:p>
        </p:txBody>
      </p:sp>
      <p:sp>
        <p:nvSpPr>
          <p:cNvPr id="4" name="Slide Number Placeholder 3"/>
          <p:cNvSpPr>
            <a:spLocks noGrp="1"/>
          </p:cNvSpPr>
          <p:nvPr>
            <p:ph type="sldNum" sz="quarter" idx="5"/>
          </p:nvPr>
        </p:nvSpPr>
        <p:spPr/>
        <p:txBody>
          <a:bodyPr/>
          <a:lstStyle/>
          <a:p>
            <a:fld id="{DF78E62C-A091-49C7-B4DF-2F8432CFE4E6}" type="slidenum">
              <a:rPr lang="en-GB" smtClean="0"/>
              <a:t>14</a:t>
            </a:fld>
            <a:endParaRPr lang="en-GB"/>
          </a:p>
        </p:txBody>
      </p:sp>
    </p:spTree>
    <p:extLst>
      <p:ext uri="{BB962C8B-B14F-4D97-AF65-F5344CB8AC3E}">
        <p14:creationId xmlns:p14="http://schemas.microsoft.com/office/powerpoint/2010/main" val="24205576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Rich Fool</a:t>
            </a:r>
          </a:p>
          <a:p>
            <a:endParaRPr lang="en-US">
              <a:effectLst/>
              <a:latin typeface="Lucida Grande" panose="020B0600040502020204" pitchFamily="34" charset="0"/>
            </a:endParaRPr>
          </a:p>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12:13</a:t>
            </a:r>
            <a:r>
              <a:rPr lang="en-US">
                <a:effectLst/>
                <a:latin typeface="Lucida Grande" panose="020B0600040502020204" pitchFamily="34" charset="0"/>
              </a:rPr>
              <a:t>    Then someone called from the crowd, “Teacher, please tell my brother to divide our father’s estate with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“Friend, who made me a judge over you to decide such things as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“Beware! Guard against every kind of greed. Life is not measured by how much you own.”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12:16</a:t>
            </a:r>
            <a:r>
              <a:rPr lang="en-US">
                <a:solidFill>
                  <a:srgbClr val="000000"/>
                </a:solidFill>
                <a:effectLst/>
                <a:latin typeface="Lucida Grande" panose="020B0600040502020204" pitchFamily="34" charset="0"/>
              </a:rPr>
              <a:t>    Then he told them a story: </a:t>
            </a:r>
            <a:r>
              <a:rPr lang="en-US">
                <a:solidFill>
                  <a:srgbClr val="FF2500"/>
                </a:solidFill>
                <a:effectLst/>
                <a:latin typeface="Lucida Grande" panose="020B0600040502020204" pitchFamily="34" charset="0"/>
              </a:rPr>
              <a:t>“A rich man had a fertile farm that produced fine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He said to himself, ‘What should I do? I don’t have room for all my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Then he said, ‘I know! I’ll tear down my barns and build bigger ones. Then I’ll have room enough to store all my wheat and other goods.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I’ll sit back and say to myself, “My friend, you have enough stored away for years to come. Now take it easy! Eat, drink, and be merry!”’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God said to him, ‘You fool! You will die this very night. Then who will get everything you worked for?’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a person is a fool to store up earthly wealth but not have a rich relationship with God.”</a:t>
            </a:r>
          </a:p>
          <a:p>
            <a:endParaRPr lang="en-US">
              <a:effectLst/>
              <a:latin typeface="Lucida Grande" panose="020B0600040502020204" pitchFamily="34" charset="0"/>
            </a:endParaRPr>
          </a:p>
          <a:p>
            <a:r>
              <a:rPr lang="en-US">
                <a:effectLst/>
                <a:latin typeface="Lucida Grande" panose="020B0600040502020204" pitchFamily="34" charset="0"/>
              </a:rPr>
              <a:t>Teaching about Money and Possessions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12:22</a:t>
            </a:r>
            <a:r>
              <a:rPr lang="en-US">
                <a:solidFill>
                  <a:srgbClr val="000000"/>
                </a:solidFill>
                <a:effectLst/>
                <a:latin typeface="Lucida Grande" panose="020B0600040502020204" pitchFamily="34" charset="0"/>
              </a:rPr>
              <a:t>    Then, turning to his disciples, Jesus said, </a:t>
            </a:r>
            <a:r>
              <a:rPr lang="en-US">
                <a:solidFill>
                  <a:srgbClr val="FF2500"/>
                </a:solidFill>
                <a:effectLst/>
                <a:latin typeface="Lucida Grande" panose="020B0600040502020204" pitchFamily="34" charset="0"/>
              </a:rPr>
              <a:t>“That is why I tell you not to worry about everyday life—whether you have enough food to eat or enough clothes to wear.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life is more than food, and your body more than clothing.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at the ravens. They don’t plant or harvest or store food in barns, for God feeds them. And you are far more valuable to him than any birds!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Can all your worries add a single moment to your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if worry can’t accomplish a little thing like that, what’s the use of worrying over bigger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“Look at the lilies and how they grow. They don’t work or make their clothing, yet Solomon in all his glory was not dressed as beautifully as they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if God cares so wonderfully for flowers that are here today and thrown into the fire tomorrow, he will certainly care for you. Why do you have so little faith?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don’t be concerned about what to eat and what to drink. Don’t worry about such things.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These things dominate the thoughts of unbelievers all over the world, but your Father already knows your needs.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Seek the Kingdom of God above all else, and he will give you everything you need.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“So don’t be afraid, little flock. For it gives your Father great happiness to give you the Kingdom.</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“Sell your possessions and give to those in need. This will store up treasure for you in heaven! And the purses of heaven never get old or develop holes. Your treasure will be safe; no thief can steal it and no moth can destroy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Wherever your treasure is, there the desires of your heart will also be.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214</a:t>
            </a:fld>
            <a:endParaRPr lang="en-GB"/>
          </a:p>
        </p:txBody>
      </p:sp>
    </p:spTree>
    <p:extLst>
      <p:ext uri="{BB962C8B-B14F-4D97-AF65-F5344CB8AC3E}">
        <p14:creationId xmlns:p14="http://schemas.microsoft.com/office/powerpoint/2010/main" val="33206493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1309456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Be Ready for the Lord’s Coming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“Be dressed for service and keep your lamps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as though you were waiting for your master to return from the wedding feast. Then you will be ready to open the door and let him in the moment he arrives and knocks.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The servants who are ready and waiting for his return will be rewarded. I tell you the truth, he himself will seat them, put on an apron, and serve them as they sit and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He may come in the middle of the night or just before dawn.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whenever he comes, he will reward the servants who are ready.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“Understand this: If a homeowner knew exactly when a burglar was coming, he would not permit his house to be broken into.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You also must be ready all the time, for the Son of Man will come when least expected.”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12:41</a:t>
            </a:r>
            <a:r>
              <a:rPr lang="en-US">
                <a:effectLst/>
                <a:latin typeface="Lucida Grande" panose="020B0600040502020204" pitchFamily="34" charset="0"/>
              </a:rPr>
              <a:t>    Peter asked, “Lord, is that illustration just for us or for everyone?” </a:t>
            </a:r>
          </a:p>
        </p:txBody>
      </p:sp>
      <p:sp>
        <p:nvSpPr>
          <p:cNvPr id="4" name="Slide Number Placeholder 3"/>
          <p:cNvSpPr>
            <a:spLocks noGrp="1"/>
          </p:cNvSpPr>
          <p:nvPr>
            <p:ph type="sldNum" sz="quarter" idx="5"/>
          </p:nvPr>
        </p:nvSpPr>
        <p:spPr/>
        <p:txBody>
          <a:bodyPr/>
          <a:lstStyle/>
          <a:p>
            <a:fld id="{DF78E62C-A091-49C7-B4DF-2F8432CFE4E6}" type="slidenum">
              <a:rPr lang="en-GB" smtClean="0"/>
              <a:t>216</a:t>
            </a:fld>
            <a:endParaRPr lang="en-GB"/>
          </a:p>
        </p:txBody>
      </p:sp>
    </p:spTree>
    <p:extLst>
      <p:ext uri="{BB962C8B-B14F-4D97-AF65-F5344CB8AC3E}">
        <p14:creationId xmlns:p14="http://schemas.microsoft.com/office/powerpoint/2010/main" val="41363321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12:42</a:t>
            </a:r>
            <a:r>
              <a:rPr lang="en-US">
                <a:solidFill>
                  <a:srgbClr val="000000"/>
                </a:solidFill>
                <a:effectLst/>
                <a:latin typeface="Lucida Grande" panose="020B0600040502020204" pitchFamily="34" charset="0"/>
              </a:rPr>
              <a:t>    And the Lord replied, </a:t>
            </a:r>
            <a:r>
              <a:rPr lang="en-US">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If the master returns and finds that the servant has done a good job, there will be a reward.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I tell you the truth, the master will put that servant in charge of all he owns.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But what if the servant thinks, ‘My master won’t be back for a while,’ and he begins beating the other servants, partying, and getting drunk?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The master will return unannounced and unexpected, and he will cut the servant in pieces and banish him with the unfaithful.</a:t>
            </a:r>
          </a:p>
          <a:p>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a servant who knows what the master wants, but isn’t prepared and doesn’t carry out those instructions, will be severely punished.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someone who does not know, and then does something wrong, will be punished only lightly. When someone has been given much, much will be required in return; and when someone has been entrusted with much, even more will be required.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218</a:t>
            </a:fld>
            <a:endParaRPr lang="en-GB"/>
          </a:p>
        </p:txBody>
      </p:sp>
    </p:spTree>
    <p:extLst>
      <p:ext uri="{BB962C8B-B14F-4D97-AF65-F5344CB8AC3E}">
        <p14:creationId xmlns:p14="http://schemas.microsoft.com/office/powerpoint/2010/main" val="7091692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come to set the world on fire, and I wish it were already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I have a terrible baptism of suffering ahead of me, and I am under a heavy burden until it is accomplished.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Do you think I have come to bring peace to the earth? No, I have come to divide people against each other!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52</a:t>
            </a:r>
            <a:r>
              <a:rPr lang="en-US">
                <a:solidFill>
                  <a:srgbClr val="FF2500"/>
                </a:solidFill>
                <a:effectLst/>
                <a:latin typeface="Lucida Grande" panose="020B0600040502020204" pitchFamily="34" charset="0"/>
              </a:rPr>
              <a:t> From now on families will be split apart, three in favor of me, and two against—or two in favor and three against.</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‘Father will be divided against son</a:t>
            </a:r>
          </a:p>
          <a:p>
            <a:r>
              <a:rPr lang="en-US">
                <a:solidFill>
                  <a:srgbClr val="FF2500"/>
                </a:solidFill>
                <a:effectLst/>
                <a:latin typeface="Lucida Grande" panose="020B0600040502020204" pitchFamily="34" charset="0"/>
              </a:rPr>
              <a:t>and son against father;</a:t>
            </a:r>
          </a:p>
          <a:p>
            <a:r>
              <a:rPr lang="en-US">
                <a:solidFill>
                  <a:srgbClr val="FF2500"/>
                </a:solidFill>
                <a:effectLst/>
                <a:latin typeface="Lucida Grande" panose="020B0600040502020204" pitchFamily="34" charset="0"/>
              </a:rPr>
              <a:t>mother against daughter</a:t>
            </a:r>
          </a:p>
          <a:p>
            <a:r>
              <a:rPr lang="en-US">
                <a:solidFill>
                  <a:srgbClr val="FF2500"/>
                </a:solidFill>
                <a:effectLst/>
                <a:latin typeface="Lucida Grande" panose="020B0600040502020204" pitchFamily="34" charset="0"/>
              </a:rPr>
              <a:t>and daughter against mother;</a:t>
            </a:r>
          </a:p>
          <a:p>
            <a:r>
              <a:rPr lang="en-US">
                <a:solidFill>
                  <a:srgbClr val="FF2500"/>
                </a:solidFill>
                <a:effectLst/>
                <a:latin typeface="Lucida Grande" panose="020B0600040502020204" pitchFamily="34" charset="0"/>
              </a:rPr>
              <a:t>and mother-in-law against daughter-in-law</a:t>
            </a:r>
          </a:p>
          <a:p>
            <a:r>
              <a:rPr lang="en-US">
                <a:solidFill>
                  <a:srgbClr val="FF2500"/>
                </a:solidFill>
                <a:effectLst/>
                <a:latin typeface="Lucida Grande" panose="020B0600040502020204" pitchFamily="34" charset="0"/>
              </a:rPr>
              <a:t>and daughter-in-law against mother-in-law.’”</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219</a:t>
            </a:fld>
            <a:endParaRPr lang="en-GB"/>
          </a:p>
        </p:txBody>
      </p:sp>
    </p:spTree>
    <p:extLst>
      <p:ext uri="{BB962C8B-B14F-4D97-AF65-F5344CB8AC3E}">
        <p14:creationId xmlns:p14="http://schemas.microsoft.com/office/powerpoint/2010/main" val="7481178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Luke 12:54</a:t>
            </a:r>
            <a:r>
              <a:rPr lang="en-US">
                <a:solidFill>
                  <a:srgbClr val="000000"/>
                </a:solidFill>
                <a:effectLst/>
                <a:latin typeface="Lucida Grande" panose="020B0600040502020204" pitchFamily="34" charset="0"/>
              </a:rPr>
              <a:t>    Then Jesus turned to the crowd and said, </a:t>
            </a:r>
            <a:r>
              <a:rPr lang="en-US">
                <a:solidFill>
                  <a:srgbClr val="FF2500"/>
                </a:solidFill>
                <a:effectLst/>
                <a:latin typeface="Lucida Grande" panose="020B0600040502020204" pitchFamily="34" charset="0"/>
              </a:rPr>
              <a:t>“When you see clouds beginning to form in the west, you say, ‘Here comes a shower.’ And you are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When the south wind blows, you say, ‘Today will be a scorcher.’ And it is.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 fools! You know how to interpret the weather signs of the earth and sky, but you don’t know how to interpret the present times.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can’t you decide for yourselves what is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58</a:t>
            </a:r>
            <a:r>
              <a:rPr lang="en-US">
                <a:solidFill>
                  <a:srgbClr val="FF2500"/>
                </a:solidFill>
                <a:effectLst/>
                <a:latin typeface="Lucida Grande" panose="020B0600040502020204" pitchFamily="34" charset="0"/>
              </a:rPr>
              <a:t> When you are on the way to court with your accuser, try to settle the matter before you get there. Otherwise, your accuser may drag you before the judge, who will hand you over to an officer, who will throw you into prison.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solidFill>
                  <a:srgbClr val="FF2500"/>
                </a:solidFill>
                <a:effectLst/>
                <a:latin typeface="Lucida Grande" panose="020B0600040502020204" pitchFamily="34" charset="0"/>
              </a:rPr>
              <a:t> And if that happens, you won’t be free again until you have paid the very last penny.</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220</a:t>
            </a:fld>
            <a:endParaRPr lang="en-GB"/>
          </a:p>
        </p:txBody>
      </p:sp>
    </p:spTree>
    <p:extLst>
      <p:ext uri="{BB962C8B-B14F-4D97-AF65-F5344CB8AC3E}">
        <p14:creationId xmlns:p14="http://schemas.microsoft.com/office/powerpoint/2010/main" val="15336201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A Call to Repentance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a:t>
            </a:r>
            <a:r>
              <a:rPr lang="en-US">
                <a:solidFill>
                  <a:srgbClr val="000000"/>
                </a:solidFill>
                <a:effectLst/>
                <a:latin typeface="Lucida Grande" panose="020B0600040502020204" pitchFamily="34" charset="0"/>
              </a:rPr>
              <a:t>    About this time Jesus was informed that Pilate had murdered some people from Galilee as they were offering sacrifices at the Temple.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“Do you think those Galileans were worse sinners than all the other people from Galilee?”</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“Is that why they suffered?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Not at all! And you will perish, too, unless you repent of your sins and turn to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And what about the eighteen people who died when the tower in Siloam fell on them? Were they the worst sinners in Jerusalem?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No, and I tell you again that unless you repent, you will perish, too.”</a:t>
            </a:r>
          </a:p>
          <a:p>
            <a:endParaRPr lang="en-US">
              <a:effectLst/>
              <a:latin typeface="Lucida Grande" panose="020B0600040502020204" pitchFamily="34" charset="0"/>
            </a:endParaRPr>
          </a:p>
          <a:p>
            <a:r>
              <a:rPr lang="en-US">
                <a:effectLst/>
                <a:latin typeface="Lucida Grande" panose="020B0600040502020204" pitchFamily="34" charset="0"/>
              </a:rPr>
              <a:t>Parable of the Barren Fig Tree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13:6</a:t>
            </a:r>
            <a:r>
              <a:rPr lang="en-US">
                <a:solidFill>
                  <a:srgbClr val="000000"/>
                </a:solidFill>
                <a:effectLst/>
                <a:latin typeface="Lucida Grande" panose="020B0600040502020204" pitchFamily="34" charset="0"/>
              </a:rPr>
              <a:t>    Then Jesus told this story: </a:t>
            </a:r>
            <a:r>
              <a:rPr lang="en-US">
                <a:solidFill>
                  <a:srgbClr val="FF2500"/>
                </a:solidFill>
                <a:effectLst/>
                <a:latin typeface="Lucida Grande" panose="020B0600040502020204" pitchFamily="34" charset="0"/>
              </a:rPr>
              <a:t>“A man planted a fig tree in his garden and came again and again to see if there was any fruit on it, but he was always disappointed.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Finally, he said to his gardener, ‘I’ve waited three years, and there hasn’t been a single fig! Cut it down. It’s just taking up space in the garden.’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gardener answered, ‘Sir, give it one more chance. Leave it another year, and I’ll give it special attention and plenty of fertilizer.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If we get figs next year, fine. If not, then you can cut it down.’”</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221</a:t>
            </a:fld>
            <a:endParaRPr lang="en-GB"/>
          </a:p>
        </p:txBody>
      </p:sp>
    </p:spTree>
    <p:extLst>
      <p:ext uri="{BB962C8B-B14F-4D97-AF65-F5344CB8AC3E}">
        <p14:creationId xmlns:p14="http://schemas.microsoft.com/office/powerpoint/2010/main" val="13780293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13:10</a:t>
            </a:r>
            <a:r>
              <a:rPr lang="en-US">
                <a:effectLst/>
                <a:latin typeface="Lucida Grande" panose="020B0600040502020204" pitchFamily="34" charset="0"/>
              </a:rPr>
              <a:t>    One Sabbath day as Jesus was teaching in a synagogue,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he saw a woman who had been crippled by an evil spirit. She had been bent double for eighteen years and was unable to stand up straight.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When Jesus saw her, he called her over and said, </a:t>
            </a:r>
            <a:r>
              <a:rPr lang="en-US">
                <a:solidFill>
                  <a:srgbClr val="FF2500"/>
                </a:solidFill>
                <a:effectLst/>
                <a:latin typeface="Lucida Grande" panose="020B0600040502020204" pitchFamily="34" charset="0"/>
              </a:rPr>
              <a:t>“Dear woman, you are healed of your sickness!”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Then he touched her, and instantly she could stand straight. How she praised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13:14</a:t>
            </a:r>
            <a:r>
              <a:rPr lang="en-US">
                <a:effectLst/>
                <a:latin typeface="Lucida Grande" panose="020B0600040502020204" pitchFamily="34" charset="0"/>
              </a:rPr>
              <a:t>    But the leader in charge of the synagogue was indignant that Jesus had healed her on the Sabbath day. “There are six days of the week for working,” he said to the crowd. “Come on those days to be healed, not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13:15</a:t>
            </a:r>
            <a:r>
              <a:rPr lang="en-US">
                <a:solidFill>
                  <a:srgbClr val="000000"/>
                </a:solidFill>
                <a:effectLst/>
                <a:latin typeface="Lucida Grande" panose="020B0600040502020204" pitchFamily="34" charset="0"/>
              </a:rPr>
              <a:t>    But the Lord replied, </a:t>
            </a:r>
            <a:r>
              <a:rPr lang="en-US">
                <a:solidFill>
                  <a:srgbClr val="FF2500"/>
                </a:solidFill>
                <a:effectLst/>
                <a:latin typeface="Lucida Grande" panose="020B0600040502020204" pitchFamily="34" charset="0"/>
              </a:rPr>
              <a:t>“You hypocrites! Each of you works on the Sabbath day! Don’t you untie your ox or your donkey from its stall on the Sabbath and lead it out for water?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This dear woman, a daughter of Abraham, has been held in bondage by Satan for eighteen years. Isn’t it right that she be released, even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13:17</a:t>
            </a:r>
            <a:r>
              <a:rPr lang="en-US">
                <a:effectLst/>
                <a:latin typeface="Lucida Grande" panose="020B0600040502020204" pitchFamily="34" charset="0"/>
              </a:rPr>
              <a:t>    This shamed his enemies, but all the people rejoiced at the wonderful things he did. </a:t>
            </a:r>
          </a:p>
        </p:txBody>
      </p:sp>
      <p:sp>
        <p:nvSpPr>
          <p:cNvPr id="4" name="Slide Number Placeholder 3"/>
          <p:cNvSpPr>
            <a:spLocks noGrp="1"/>
          </p:cNvSpPr>
          <p:nvPr>
            <p:ph type="sldNum" sz="quarter" idx="5"/>
          </p:nvPr>
        </p:nvSpPr>
        <p:spPr/>
        <p:txBody>
          <a:bodyPr/>
          <a:lstStyle/>
          <a:p>
            <a:fld id="{DF78E62C-A091-49C7-B4DF-2F8432CFE4E6}" type="slidenum">
              <a:rPr lang="en-GB" smtClean="0"/>
              <a:t>222</a:t>
            </a:fld>
            <a:endParaRPr lang="en-GB"/>
          </a:p>
        </p:txBody>
      </p:sp>
    </p:spTree>
    <p:extLst>
      <p:ext uri="{BB962C8B-B14F-4D97-AF65-F5344CB8AC3E}">
        <p14:creationId xmlns:p14="http://schemas.microsoft.com/office/powerpoint/2010/main" val="11213538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Mustard Seed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13:18</a:t>
            </a:r>
            <a:r>
              <a:rPr lang="en-US">
                <a:solidFill>
                  <a:srgbClr val="000000"/>
                </a:solidFill>
                <a:effectLst/>
                <a:latin typeface="Lucida Grande" panose="020B0600040502020204" pitchFamily="34" charset="0"/>
              </a:rPr>
              <a:t>    Then Jesus said, </a:t>
            </a:r>
            <a:r>
              <a:rPr lang="en-US">
                <a:solidFill>
                  <a:srgbClr val="FF2500"/>
                </a:solidFill>
                <a:effectLst/>
                <a:latin typeface="Lucida Grande" panose="020B0600040502020204" pitchFamily="34" charset="0"/>
              </a:rPr>
              <a:t>“What is the Kingdom of God like? How can I illustrate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It is like a tiny mustard seed that a man planted in a garden; it grows and becomes a tree, and the birds make nests in its branches.”</a:t>
            </a:r>
          </a:p>
          <a:p>
            <a:endParaRPr lang="en-US">
              <a:effectLst/>
              <a:latin typeface="Lucida Grande" panose="020B0600040502020204" pitchFamily="34" charset="0"/>
            </a:endParaRPr>
          </a:p>
          <a:p>
            <a:r>
              <a:rPr lang="en-US">
                <a:effectLst/>
                <a:latin typeface="Lucida Grande" panose="020B0600040502020204" pitchFamily="34" charset="0"/>
              </a:rPr>
              <a:t>Parable of the Yeast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13:20</a:t>
            </a:r>
            <a:r>
              <a:rPr lang="en-US">
                <a:solidFill>
                  <a:srgbClr val="000000"/>
                </a:solidFill>
                <a:effectLst/>
                <a:latin typeface="Lucida Grande" panose="020B0600040502020204" pitchFamily="34" charset="0"/>
              </a:rPr>
              <a:t>    He also asked, </a:t>
            </a:r>
            <a:r>
              <a:rPr lang="en-US">
                <a:solidFill>
                  <a:srgbClr val="FF2500"/>
                </a:solidFill>
                <a:effectLst/>
                <a:latin typeface="Lucida Grande" panose="020B0600040502020204" pitchFamily="34" charset="0"/>
              </a:rPr>
              <a:t>“What else is the Kingdom of God like?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It is like the yeast a woman used in making bread. Even though she put only a little yeast in three measures of flour, it permeated every part of the dough.”</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223</a:t>
            </a:fld>
            <a:endParaRPr lang="en-GB"/>
          </a:p>
        </p:txBody>
      </p:sp>
    </p:spTree>
    <p:extLst>
      <p:ext uri="{BB962C8B-B14F-4D97-AF65-F5344CB8AC3E}">
        <p14:creationId xmlns:p14="http://schemas.microsoft.com/office/powerpoint/2010/main" val="36345957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a:p>
            <a:endParaRPr lang="en-US" dirty="0"/>
          </a:p>
          <a:p>
            <a:r>
              <a:rPr lang="en-US">
                <a:effectLst/>
                <a:latin typeface="Lucida Grande" panose="020B0600040502020204" pitchFamily="34" charset="0"/>
              </a:rPr>
              <a:t>Jesus Claims to Be the Son of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10:22</a:t>
            </a:r>
            <a:r>
              <a:rPr lang="en-US">
                <a:effectLst/>
                <a:latin typeface="Lucida Grande" panose="020B0600040502020204" pitchFamily="34" charset="0"/>
              </a:rPr>
              <a:t>    It was now winter, and Jesus was in Jerusalem at the time of Hanukkah, the Festival of Dedication.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He was in the Temple, walking through the section known as Solomon’s Colonnade. </a:t>
            </a:r>
            <a:r>
              <a:rPr lang="en-US" b="1" baseline="30000">
                <a:solidFill>
                  <a:srgbClr val="006699"/>
                </a:solidFill>
                <a:effectLst/>
                <a:latin typeface="Helvetica Neue" panose="02000503000000020004" pitchFamily="2" charset="0"/>
              </a:rPr>
              <a:t>24</a:t>
            </a:r>
            <a:r>
              <a:rPr lang="en-US">
                <a:effectLst/>
                <a:latin typeface="Lucida Grande" panose="020B0600040502020204" pitchFamily="34" charset="0"/>
              </a:rPr>
              <a:t> The people surrounded him and asked, “How long are you going to keep us in suspense? If you are the Messiah, tell us plainly.”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10:25</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have already told you, and you don’t believe me. The proof is the work I do in my Father’s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you don’t believe me because you are not my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My sheep listen to my voice; I know them, and they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I give them eternal life, and they will never perish. No one can snatch them away from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for my Father has given them to me, and he is more powerful than anyone else.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No one can snatch them from the Father’s hand.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 Father and I are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10:31</a:t>
            </a:r>
            <a:r>
              <a:rPr lang="en-US">
                <a:solidFill>
                  <a:srgbClr val="000000"/>
                </a:solidFill>
                <a:effectLst/>
                <a:latin typeface="Lucida Grande" panose="020B0600040502020204" pitchFamily="34" charset="0"/>
              </a:rPr>
              <a:t>    Once again the people picked up stones to kill him. </a:t>
            </a:r>
            <a:r>
              <a:rPr lang="en-US" b="1" baseline="30000">
                <a:solidFill>
                  <a:srgbClr val="006699"/>
                </a:solidFill>
                <a:effectLst/>
                <a:latin typeface="Helvetica Neue" panose="02000503000000020004" pitchFamily="2" charset="0"/>
              </a:rPr>
              <a:t>32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“At my Father’s direction I have done many good works. For which one are you going to stone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10:33</a:t>
            </a:r>
            <a:r>
              <a:rPr lang="en-US">
                <a:effectLst/>
                <a:latin typeface="Lucida Grande" panose="020B0600040502020204" pitchFamily="34" charset="0"/>
              </a:rPr>
              <a:t>    They replied, “We’re stoning you not for any good work, but for blasphemy! You, a mere man, claim to be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“It is written in your own Scriptures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that God said to certain leaders of the people, ‘I say, you are gods!’</a:t>
            </a:r>
            <a:r>
              <a:rPr lang="en-US" baseline="30000">
                <a:solidFill>
                  <a:srgbClr val="FF2500"/>
                </a:solidFill>
                <a:effectLst/>
                <a:latin typeface="Lucida Grande" panose="020B0600040502020204" pitchFamily="34" charset="0"/>
              </a:rPr>
              <a:t>b</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And you know that the Scriptures cannot be altered. So if those people who received God’s message were called ‘gods,’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why do you call it blasphemy when I say, ‘I am the Son of God’? After all, the Father set me apart and sent me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Don’t believe me unless I carry out my Father’s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But if I do his work, believe in the evidence of the miraculous works I have done, even if you don’t believe me. Then you will know and understand that the Father is in me, and I am in the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10:39</a:t>
            </a:r>
            <a:r>
              <a:rPr lang="en-US">
                <a:effectLst/>
                <a:latin typeface="Lucida Grande" panose="020B0600040502020204" pitchFamily="34" charset="0"/>
              </a:rPr>
              <a:t>    Once again they tried to arrest him, but he got away and left them. </a:t>
            </a:r>
          </a:p>
        </p:txBody>
      </p:sp>
      <p:sp>
        <p:nvSpPr>
          <p:cNvPr id="4" name="Slide Number Placeholder 3"/>
          <p:cNvSpPr>
            <a:spLocks noGrp="1"/>
          </p:cNvSpPr>
          <p:nvPr>
            <p:ph type="sldNum" sz="quarter" idx="5"/>
          </p:nvPr>
        </p:nvSpPr>
        <p:spPr/>
        <p:txBody>
          <a:bodyPr/>
          <a:lstStyle/>
          <a:p>
            <a:fld id="{DF78E62C-A091-49C7-B4DF-2F8432CFE4E6}" type="slidenum">
              <a:rPr lang="en-GB" smtClean="0"/>
              <a:t>224</a:t>
            </a:fld>
            <a:endParaRPr lang="en-GB"/>
          </a:p>
        </p:txBody>
      </p:sp>
    </p:spTree>
    <p:extLst>
      <p:ext uri="{BB962C8B-B14F-4D97-AF65-F5344CB8AC3E}">
        <p14:creationId xmlns:p14="http://schemas.microsoft.com/office/powerpoint/2010/main" val="417527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a:t>
            </a:fld>
            <a:endParaRPr lang="en-GB"/>
          </a:p>
        </p:txBody>
      </p:sp>
    </p:spTree>
    <p:extLst>
      <p:ext uri="{BB962C8B-B14F-4D97-AF65-F5344CB8AC3E}">
        <p14:creationId xmlns:p14="http://schemas.microsoft.com/office/powerpoint/2010/main" val="10424488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D99B5-9968-AD40-8FB0-219BFE73E9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"For even his brothers didn’t believe in him" (John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They feared his failure might disgrace the family.</a:t>
            </a:r>
          </a:p>
        </p:txBody>
      </p:sp>
      <p:sp>
        <p:nvSpPr>
          <p:cNvPr id="4" name="Slide Number Placeholder 3"/>
          <p:cNvSpPr>
            <a:spLocks noGrp="1"/>
          </p:cNvSpPr>
          <p:nvPr>
            <p:ph type="sldNum" sz="quarter" idx="5"/>
          </p:nvPr>
        </p:nvSpPr>
        <p:spPr/>
        <p:txBody>
          <a:bodyPr/>
          <a:lstStyle/>
          <a:p>
            <a:fld id="{DF78E62C-A091-49C7-B4DF-2F8432CFE4E6}" type="slidenum">
              <a:rPr lang="en-GB" smtClean="0"/>
              <a:t>20</a:t>
            </a:fld>
            <a:endParaRPr lang="en-GB"/>
          </a:p>
        </p:txBody>
      </p:sp>
    </p:spTree>
    <p:extLst>
      <p:ext uri="{BB962C8B-B14F-4D97-AF65-F5344CB8AC3E}">
        <p14:creationId xmlns:p14="http://schemas.microsoft.com/office/powerpoint/2010/main" val="1392699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were surprised when they heard him. “How does he know so much when he hasn’t been trained?” they asked.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Is Jesus the Messiah?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a:t>
            </a:r>
          </a:p>
          <a:p>
            <a:endParaRPr lang="en-US">
              <a:effectLst/>
              <a:latin typeface="Lucida Grande" panose="020B0600040502020204" pitchFamily="34" charset="0"/>
            </a:endParaRPr>
          </a:p>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Division and Unbelief</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25</a:t>
            </a:fld>
            <a:endParaRPr lang="en-GB"/>
          </a:p>
        </p:txBody>
      </p:sp>
    </p:spTree>
    <p:extLst>
      <p:ext uri="{BB962C8B-B14F-4D97-AF65-F5344CB8AC3E}">
        <p14:creationId xmlns:p14="http://schemas.microsoft.com/office/powerpoint/2010/main" val="1764018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 </a:t>
            </a:r>
          </a:p>
        </p:txBody>
      </p:sp>
      <p:sp>
        <p:nvSpPr>
          <p:cNvPr id="4" name="Slide Number Placeholder 3"/>
          <p:cNvSpPr>
            <a:spLocks noGrp="1"/>
          </p:cNvSpPr>
          <p:nvPr>
            <p:ph type="sldNum" sz="quarter" idx="5"/>
          </p:nvPr>
        </p:nvSpPr>
        <p:spPr/>
        <p:txBody>
          <a:bodyPr/>
          <a:lstStyle/>
          <a:p>
            <a:fld id="{DF78E62C-A091-49C7-B4DF-2F8432CFE4E6}" type="slidenum">
              <a:rPr lang="en-GB" smtClean="0"/>
              <a:t>26</a:t>
            </a:fld>
            <a:endParaRPr lang="en-GB"/>
          </a:p>
        </p:txBody>
      </p:sp>
    </p:spTree>
    <p:extLst>
      <p:ext uri="{BB962C8B-B14F-4D97-AF65-F5344CB8AC3E}">
        <p14:creationId xmlns:p14="http://schemas.microsoft.com/office/powerpoint/2010/main" val="3517077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27</a:t>
            </a:fld>
            <a:endParaRPr lang="en-GB"/>
          </a:p>
        </p:txBody>
      </p:sp>
    </p:spTree>
    <p:extLst>
      <p:ext uri="{BB962C8B-B14F-4D97-AF65-F5344CB8AC3E}">
        <p14:creationId xmlns:p14="http://schemas.microsoft.com/office/powerpoint/2010/main" val="99727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28</a:t>
            </a:fld>
            <a:endParaRPr lang="en-GB"/>
          </a:p>
        </p:txBody>
      </p:sp>
    </p:spTree>
    <p:extLst>
      <p:ext uri="{BB962C8B-B14F-4D97-AF65-F5344CB8AC3E}">
        <p14:creationId xmlns:p14="http://schemas.microsoft.com/office/powerpoint/2010/main" val="1842394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p>
          <a:p>
            <a:endParaRPr lang="en-US">
              <a:effectLst/>
              <a:latin typeface="Lucida Grande" panose="020B0600040502020204" pitchFamily="34" charset="0"/>
            </a:endParaRPr>
          </a:p>
          <a:p>
            <a:r>
              <a:rPr lang="en-US">
                <a:effectLst/>
                <a:latin typeface="Lucida Grande" panose="020B0600040502020204" pitchFamily="34" charset="0"/>
              </a:rPr>
              <a:t>Division and Unbelief</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34</a:t>
            </a:fld>
            <a:endParaRPr lang="en-GB"/>
          </a:p>
        </p:txBody>
      </p:sp>
    </p:spTree>
    <p:extLst>
      <p:ext uri="{BB962C8B-B14F-4D97-AF65-F5344CB8AC3E}">
        <p14:creationId xmlns:p14="http://schemas.microsoft.com/office/powerpoint/2010/main" val="521541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800" dirty="0">
                <a:effectLst/>
                <a:latin typeface="Times New Roman" panose="02020603050405020304" pitchFamily="18" charset="0"/>
                <a:ea typeface="Times New Roman" panose="02020603050405020304" pitchFamily="18" charset="0"/>
              </a:rPr>
              <a:t>On the last day of the feast, Jesus offered people the Spirit by believing in Him (7:37-39).  The feast always ended with a procession of people who walked down the hill to the Gihon Spring, where the priest filled up a gold pitcher of water, then made their way back up to the temple at the top.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dirty="0">
                <a:effectLst/>
                <a:latin typeface="Times New Roman" panose="02020603050405020304" pitchFamily="18" charset="0"/>
                <a:ea typeface="Times New Roman" panose="02020603050405020304" pitchFamily="18" charset="0"/>
              </a:rPr>
              <a:t>The priest poured out the water as a remembrance of saying thanks to God for bringing water from a rock and giving the people water for 40 years in the desert.  </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ffectLst/>
                <a:ea typeface="ＭＳ Ｐゴシック" panose="020B0600070205080204" pitchFamily="34" charset="-128"/>
              </a:rPr>
              <a:t>"</a:t>
            </a:r>
            <a:r>
              <a:rPr lang="en-US" altLang="en-US" dirty="0">
                <a:ea typeface="ＭＳ Ｐゴシック" panose="020B0600070205080204" pitchFamily="34" charset="-128"/>
              </a:rPr>
              <a:t>When Jesus added, </a:t>
            </a:r>
            <a:r>
              <a:rPr lang="en-US" altLang="en-US" b="1" dirty="0">
                <a:ea typeface="ＭＳ Ｐゴシック" panose="020B0600070205080204" pitchFamily="34" charset="-128"/>
              </a:rPr>
              <a:t>As the Scripture has said, He did not identify the Old Testament passage(s) He had in mind. But He may have thought of Psalm 78:15-16 and Zechariah 14:8 (cf. Ezek. 47:1-11; Rev. 22:1-2)."</a:t>
            </a:r>
            <a:endParaRPr lang="en-US" altLang="en-US" b="0" dirty="0">
              <a:ea typeface="ＭＳ Ｐゴシック" panose="020B0600070205080204" pitchFamily="34" charset="-128"/>
            </a:endParaRPr>
          </a:p>
          <a:p>
            <a:endParaRPr lang="en-US" altLang="en-US" b="0" dirty="0">
              <a:ea typeface="ＭＳ Ｐゴシック" panose="020B0600070205080204" pitchFamily="34" charset="-128"/>
            </a:endParaRPr>
          </a:p>
          <a:p>
            <a:r>
              <a:rPr lang="en-US" b="1">
                <a:solidFill>
                  <a:srgbClr val="006699"/>
                </a:solidFill>
                <a:effectLst/>
                <a:latin typeface="Helvetica Neue" panose="02000503000000020004" pitchFamily="2" charset="0"/>
              </a:rPr>
              <a:t>Psa. 78:15</a:t>
            </a:r>
            <a:r>
              <a:rPr lang="en-US">
                <a:effectLst/>
                <a:latin typeface="Lucida Grande" panose="020B0600040502020204" pitchFamily="34" charset="0"/>
              </a:rPr>
              <a:t>  He split open the rocks in the wilderness</a:t>
            </a:r>
          </a:p>
          <a:p>
            <a:r>
              <a:rPr lang="en-US">
                <a:effectLst/>
                <a:latin typeface="Lucida Grande" panose="020B0600040502020204" pitchFamily="34" charset="0"/>
              </a:rPr>
              <a:t>to give them water, as from a gushing spring.</a:t>
            </a:r>
          </a:p>
          <a:p>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He made streams pour from the rock,</a:t>
            </a:r>
          </a:p>
          <a:p>
            <a:r>
              <a:rPr lang="en-US">
                <a:effectLst/>
                <a:latin typeface="Lucida Grande" panose="020B0600040502020204" pitchFamily="34" charset="0"/>
              </a:rPr>
              <a:t>making the waters flow down like a river!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Zech. 14:8</a:t>
            </a:r>
            <a:r>
              <a:rPr lang="en-US">
                <a:effectLst/>
                <a:latin typeface="Lucida Grande" panose="020B0600040502020204" pitchFamily="34" charset="0"/>
              </a:rPr>
              <a:t>    On that day life-giving waters will flow out from Jerusalem, half toward the Dead Sea and half toward the Mediterranean,</a:t>
            </a:r>
            <a:r>
              <a:rPr lang="en-US" baseline="30000">
                <a:effectLst/>
                <a:latin typeface="Lucida Grande" panose="020B0600040502020204" pitchFamily="34" charset="0"/>
              </a:rPr>
              <a:t>a</a:t>
            </a:r>
            <a:r>
              <a:rPr lang="en-US">
                <a:effectLst/>
                <a:latin typeface="Lucida Grande" panose="020B0600040502020204" pitchFamily="34" charset="0"/>
              </a:rPr>
              <a:t> flowing continuously in both summer and winter.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47:1</a:t>
            </a:r>
            <a:r>
              <a:rPr lang="en-US">
                <a:effectLst/>
                <a:latin typeface="Lucida Grande" panose="020B0600040502020204" pitchFamily="34" charset="0"/>
              </a:rPr>
              <a:t>    In my vision, the man brought me back to the entrance of the Temple. There I saw a stream flowing east from beneath the door of the Temple and passing to the right of the altar on its south side.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 man brought me outside the wall through the north gateway and led me around to the eastern entrance. There I could see the water flowing out through the south side of the east gateway.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47:3</a:t>
            </a:r>
            <a:r>
              <a:rPr lang="en-US">
                <a:effectLst/>
                <a:latin typeface="Lucida Grande" panose="020B0600040502020204" pitchFamily="34" charset="0"/>
              </a:rPr>
              <a:t>    Measuring as he went, he took me along the stream for 1,750 feet</a:t>
            </a:r>
            <a:r>
              <a:rPr lang="en-US" baseline="30000">
                <a:effectLst/>
                <a:latin typeface="Lucida Grande" panose="020B0600040502020204" pitchFamily="34" charset="0"/>
              </a:rPr>
              <a:t>a</a:t>
            </a:r>
            <a:r>
              <a:rPr lang="en-US">
                <a:effectLst/>
                <a:latin typeface="Lucida Grande" panose="020B0600040502020204" pitchFamily="34" charset="0"/>
              </a:rPr>
              <a:t> and then led me across. The water was up to my ankles.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He measured off another 1,750 feet and led me across again. This time the water was up to my knees. After another 1,750 feet, it was up to my waist.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Then he measured another 1,750 feet, and the river was too deep to walk across. It was deep enough to swim in, but too deep to walk through.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47:6</a:t>
            </a:r>
            <a:r>
              <a:rPr lang="en-US">
                <a:effectLst/>
                <a:latin typeface="Lucida Grande" panose="020B0600040502020204" pitchFamily="34" charset="0"/>
              </a:rPr>
              <a:t>    He asked me, “Have you been watching, son of man?” Then he led me back along the riverbank.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When I returned, I was surprised by the sight of many trees growing on both sides of the river.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said to me, “This river flows east through the desert into the valley of the Dead Sea.</a:t>
            </a:r>
            <a:r>
              <a:rPr lang="en-US" baseline="30000">
                <a:effectLst/>
                <a:latin typeface="Lucida Grande" panose="020B0600040502020204" pitchFamily="34" charset="0"/>
              </a:rPr>
              <a:t>a</a:t>
            </a:r>
            <a:r>
              <a:rPr lang="en-US">
                <a:effectLst/>
                <a:latin typeface="Lucida Grande" panose="020B0600040502020204" pitchFamily="34" charset="0"/>
              </a:rPr>
              <a:t> The waters of this stream will make the salty waters of the Dead Sea fresh and pure.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There will be swarms of living things wherever the water of this river flows.</a:t>
            </a:r>
            <a:r>
              <a:rPr lang="en-US" baseline="30000">
                <a:effectLst/>
                <a:latin typeface="Lucida Grande" panose="020B0600040502020204" pitchFamily="34" charset="0"/>
              </a:rPr>
              <a:t>a</a:t>
            </a:r>
            <a:r>
              <a:rPr lang="en-US">
                <a:effectLst/>
                <a:latin typeface="Lucida Grande" panose="020B0600040502020204" pitchFamily="34" charset="0"/>
              </a:rPr>
              <a:t> Fish will abound in the Dead Sea, for its waters will become fresh. Life will flourish wherever this water flows.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Fishermen will stand along the shores of the Dead Sea. All the way from En-gedi to En-eglaim, the shores will be covered with nets drying in the sun. Fish of every kind will fill the Dead Sea, just as they fill the Mediterranean.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But the marshes and swamps will not be purified; they will still be salty.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Rev. 22:1</a:t>
            </a:r>
            <a:r>
              <a:rPr lang="en-US">
                <a:effectLst/>
                <a:latin typeface="Lucida Grande" panose="020B0600040502020204" pitchFamily="34" charset="0"/>
              </a:rPr>
              <a:t>    Then the angel showed me a river with the water of life, clear as crystal, flowing from the throne of God and of the Lamb.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It flowed down the center of the main street. On each side of the river grew a tree of life, bearing twelve crops of fruit,</a:t>
            </a:r>
            <a:r>
              <a:rPr lang="en-US" baseline="30000">
                <a:effectLst/>
                <a:latin typeface="Lucida Grande" panose="020B0600040502020204" pitchFamily="34" charset="0"/>
              </a:rPr>
              <a:t>a</a:t>
            </a:r>
            <a:r>
              <a:rPr lang="en-US">
                <a:effectLst/>
                <a:latin typeface="Lucida Grande" panose="020B0600040502020204" pitchFamily="34" charset="0"/>
              </a:rPr>
              <a:t> with a fresh crop each month. The leaves were used for medicine to heal the nations. </a:t>
            </a:r>
          </a:p>
          <a:p>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John F. Walvoord, Roy B. Zuck, and Dallas Theological Seminary, </a:t>
            </a:r>
            <a:r>
              <a:rPr lang="en-US" altLang="en-US" i="1" dirty="0">
                <a:ea typeface="ＭＳ Ｐゴシック" panose="020B0600070205080204" pitchFamily="34" charset="-128"/>
              </a:rPr>
              <a:t>The Bible Knowledge Commentary: An Exposition of the Scriptures</a:t>
            </a:r>
            <a:r>
              <a:rPr lang="en-US" altLang="en-US" dirty="0">
                <a:ea typeface="ＭＳ Ｐゴシック" panose="020B0600070205080204" pitchFamily="34" charset="-128"/>
              </a:rPr>
              <a:t>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45</a:t>
            </a:fld>
            <a:endParaRPr lang="en-GB"/>
          </a:p>
        </p:txBody>
      </p:sp>
    </p:spTree>
    <p:extLst>
      <p:ext uri="{BB962C8B-B14F-4D97-AF65-F5344CB8AC3E}">
        <p14:creationId xmlns:p14="http://schemas.microsoft.com/office/powerpoint/2010/main" val="243047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a:t>
            </a:r>
            <a:r>
              <a:rPr lang="en-US" baseline="30000">
                <a:effectLst/>
                <a:latin typeface="Lucida Grande" panose="020B0600040502020204" pitchFamily="34" charset="0"/>
              </a:rPr>
              <a:t>a</a:t>
            </a:r>
            <a:r>
              <a:rPr lang="en-US">
                <a:effectLst/>
                <a:latin typeface="Lucida Grande" panose="020B0600040502020204" pitchFamily="34" charset="0"/>
              </a:rPr>
              <a:t>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47</a:t>
            </a:fld>
            <a:endParaRPr lang="en-GB"/>
          </a:p>
        </p:txBody>
      </p:sp>
    </p:spTree>
    <p:extLst>
      <p:ext uri="{BB962C8B-B14F-4D97-AF65-F5344CB8AC3E}">
        <p14:creationId xmlns:p14="http://schemas.microsoft.com/office/powerpoint/2010/main" val="3417301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8:1</a:t>
            </a:r>
            <a:r>
              <a:rPr lang="en-US" dirty="0">
                <a:effectLst/>
                <a:latin typeface="Lucida Grande" panose="020B0600040502020204" pitchFamily="34" charset="0"/>
              </a:rPr>
              <a:t>    Jesus returned to the Mount of Olives</a:t>
            </a:r>
            <a:endParaRPr lang="en-US" dirty="0"/>
          </a:p>
        </p:txBody>
      </p:sp>
    </p:spTree>
    <p:extLst>
      <p:ext uri="{BB962C8B-B14F-4D97-AF65-F5344CB8AC3E}">
        <p14:creationId xmlns:p14="http://schemas.microsoft.com/office/powerpoint/2010/main" val="970200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early the next morning he was back again at the Temple. A crowd soon gathered, and he sat down and taught them. </a:t>
            </a:r>
          </a:p>
        </p:txBody>
      </p:sp>
    </p:spTree>
    <p:extLst>
      <p:ext uri="{BB962C8B-B14F-4D97-AF65-F5344CB8AC3E}">
        <p14:creationId xmlns:p14="http://schemas.microsoft.com/office/powerpoint/2010/main" val="2275057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dirty="0"/>
          </a:p>
        </p:txBody>
      </p:sp>
    </p:spTree>
    <p:extLst>
      <p:ext uri="{BB962C8B-B14F-4D97-AF65-F5344CB8AC3E}">
        <p14:creationId xmlns:p14="http://schemas.microsoft.com/office/powerpoint/2010/main" val="1076187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8:4</a:t>
            </a:r>
            <a:r>
              <a:rPr lang="en-US" dirty="0">
                <a:effectLst/>
                <a:latin typeface="Lucida Grande" panose="020B0600040502020204" pitchFamily="34" charset="0"/>
              </a:rPr>
              <a:t>    “Teacher,” they said to Jesus, “this woman was caught in the act of adultery.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law of Moses says to stone her. What do you say?”</a:t>
            </a:r>
          </a:p>
          <a:p>
            <a:endParaRPr lang="en-US" dirty="0"/>
          </a:p>
        </p:txBody>
      </p:sp>
    </p:spTree>
    <p:extLst>
      <p:ext uri="{BB962C8B-B14F-4D97-AF65-F5344CB8AC3E}">
        <p14:creationId xmlns:p14="http://schemas.microsoft.com/office/powerpoint/2010/main" val="2305127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2956312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now I am going away to the one who sent me, and not one of you is asking where I am going.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Instead, you grieve because of what I’ve told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But in fact, it is best for you that I go away, because if I don’t, the </a:t>
            </a:r>
            <a:r>
              <a:rPr lang="en-US" dirty="0" err="1">
                <a:solidFill>
                  <a:srgbClr val="FF2500"/>
                </a:solidFill>
                <a:effectLst/>
                <a:latin typeface="Lucida Grande" panose="020B0600040502020204" pitchFamily="34" charset="0"/>
              </a:rPr>
              <a:t>Advocate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won’t come. If I do go away, then I will send him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And when he comes, he will convict the world of its sin, and of God’s righteousness, and of the coming judgment.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world’s sin is that it refuses to believe in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Righteousness is available because I go to the Father, and you will see me no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Judgment will come because the ruler of this world has already been judged.</a:t>
            </a:r>
          </a:p>
          <a:p>
            <a:endParaRPr lang="en-US" dirty="0"/>
          </a:p>
        </p:txBody>
      </p:sp>
    </p:spTree>
    <p:extLst>
      <p:ext uri="{BB962C8B-B14F-4D97-AF65-F5344CB8AC3E}">
        <p14:creationId xmlns:p14="http://schemas.microsoft.com/office/powerpoint/2010/main" val="320458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Q: What do you know about the Feast of Tabernacles?</a:t>
            </a:r>
          </a:p>
          <a:p>
            <a:r>
              <a:rPr lang="en-US" b="1" dirty="0">
                <a:solidFill>
                  <a:srgbClr val="006699"/>
                </a:solidFill>
                <a:effectLst/>
                <a:latin typeface="Helvetica Neue" panose="02000503000000020004" pitchFamily="2" charset="0"/>
              </a:rPr>
              <a:t>A: It was the final feast when Jews went to Jerusalem during the olive harvest and lived inn tents for a week.</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John 7:11</a:t>
            </a:r>
            <a:r>
              <a:rPr lang="en-US" dirty="0">
                <a:effectLst/>
                <a:latin typeface="Lucida Grande" panose="020B0600040502020204" pitchFamily="34" charset="0"/>
              </a:rPr>
              <a:t> The Jewish leaders tried to find him at the festival and kept asking if anyone had seen him.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no one had the courage to speak favorably about him in public, for they were afraid of getting in trouble with the Jewish leaders.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7:14</a:t>
            </a:r>
            <a:r>
              <a:rPr lang="en-US" dirty="0">
                <a:effectLst/>
                <a:latin typeface="Lucida Grande" panose="020B0600040502020204" pitchFamily="34" charset="0"/>
              </a:rPr>
              <a:t>    Then, midway through the festival, Jesus went up to the Temple and began to teach.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The </a:t>
            </a:r>
            <a:r>
              <a:rPr lang="en-US" dirty="0" err="1">
                <a:effectLst/>
                <a:latin typeface="Lucida Grande" panose="020B0600040502020204" pitchFamily="34" charset="0"/>
              </a:rPr>
              <a:t>people</a:t>
            </a:r>
            <a:r>
              <a:rPr lang="en-US" baseline="30000" dirty="0" err="1">
                <a:effectLst/>
                <a:latin typeface="Lucida Grande" panose="020B0600040502020204" pitchFamily="34" charset="0"/>
              </a:rPr>
              <a:t>a</a:t>
            </a:r>
            <a:r>
              <a:rPr lang="en-US" dirty="0">
                <a:effectLst/>
                <a:latin typeface="Lucida Grande" panose="020B0600040502020204" pitchFamily="34" charset="0"/>
              </a:rPr>
              <a:t> were surprised when they heard him. “How does he know so much when he hasn’t been trained?” they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7:16</a:t>
            </a:r>
            <a:r>
              <a:rPr lang="en-US" dirty="0">
                <a:solidFill>
                  <a:srgbClr val="000000"/>
                </a:solidFill>
                <a:effectLst/>
                <a:latin typeface="Lucida Grande" panose="020B0600040502020204" pitchFamily="34" charset="0"/>
              </a:rPr>
              <a:t>    So Jesus told them, </a:t>
            </a:r>
            <a:r>
              <a:rPr lang="en-US" dirty="0">
                <a:solidFill>
                  <a:srgbClr val="FF2500"/>
                </a:solidFill>
                <a:effectLst/>
                <a:latin typeface="Lucida Grande" panose="020B0600040502020204" pitchFamily="34" charset="0"/>
              </a:rPr>
              <a:t>“My message is not my own; it comes from God who sent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Anyone who wants to do the will of God will know whether my teaching is from God or is merely my own.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Moses gave you the law, but none of you obeys it! In fact, you are trying to kill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7:20</a:t>
            </a:r>
            <a:r>
              <a:rPr lang="en-US" dirty="0">
                <a:effectLst/>
                <a:latin typeface="Lucida Grande" panose="020B0600040502020204" pitchFamily="34" charset="0"/>
              </a:rPr>
              <a:t>    The crowd replied, “You’re demon possessed! Who’s trying to kill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7:21</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did one miracle on the Sabbath, and you were amazed.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Look beneath the surface so you can judge correctly.”</a:t>
            </a:r>
          </a:p>
          <a:p>
            <a:endParaRPr lang="en-US" dirty="0">
              <a:effectLst/>
              <a:latin typeface="Lucida Grande" panose="020B0600040502020204" pitchFamily="34" charset="0"/>
            </a:endParaRPr>
          </a:p>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7:28</a:t>
            </a:r>
            <a:r>
              <a:rPr lang="en-US" dirty="0">
                <a:solidFill>
                  <a:srgbClr val="000000"/>
                </a:solidFill>
                <a:effectLst/>
                <a:latin typeface="Lucida Grande" panose="020B0600040502020204" pitchFamily="34" charset="0"/>
              </a:rPr>
              <a:t>    While Jesus was teaching in the Temple, he called out, </a:t>
            </a:r>
            <a:r>
              <a:rPr lang="en-US" dirty="0">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But I know him because I come from him, and he sent me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000000"/>
                </a:solidFill>
                <a:effectLst/>
                <a:latin typeface="Lucida Grande" panose="020B0600040502020204" pitchFamily="34" charset="0"/>
              </a:rPr>
              <a:t> Then the leaders tried to arrest him; but no one laid a hand on him, because his </a:t>
            </a:r>
            <a:r>
              <a:rPr lang="en-US" dirty="0" err="1">
                <a:solidFill>
                  <a:srgbClr val="000000"/>
                </a:solidFill>
                <a:effectLst/>
                <a:latin typeface="Lucida Grande" panose="020B0600040502020204" pitchFamily="34" charset="0"/>
              </a:rPr>
              <a:t>time</a:t>
            </a:r>
            <a:r>
              <a:rPr lang="en-US" baseline="30000" dirty="0" err="1">
                <a:solidFill>
                  <a:srgbClr val="000000"/>
                </a:solidFill>
                <a:effectLst/>
                <a:latin typeface="Lucida Grande" panose="020B0600040502020204" pitchFamily="34" charset="0"/>
              </a:rPr>
              <a:t>a</a:t>
            </a:r>
            <a:r>
              <a:rPr lang="en-US" dirty="0">
                <a:solidFill>
                  <a:srgbClr val="000000"/>
                </a:solidFill>
                <a:effectLst/>
                <a:latin typeface="Lucida Grande" panose="020B0600040502020204" pitchFamily="34" charset="0"/>
              </a:rPr>
              <a:t> had not yet come.</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7:31</a:t>
            </a:r>
            <a:r>
              <a:rPr lang="en-US" dirty="0">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7:32</a:t>
            </a:r>
            <a:r>
              <a:rPr lang="en-US" dirty="0">
                <a:effectLst/>
                <a:latin typeface="Lucida Grande" panose="020B0600040502020204" pitchFamily="34" charset="0"/>
              </a:rPr>
              <a:t>    When the Pharisees heard that the crowds were whispering such things, they and the leading priests sent Temple guards to arrest Jesus.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But Jesus told them, </a:t>
            </a:r>
            <a:r>
              <a:rPr lang="en-US" dirty="0">
                <a:solidFill>
                  <a:srgbClr val="FF2500"/>
                </a:solidFill>
                <a:effectLst/>
                <a:latin typeface="Lucida Grande" panose="020B0600040502020204" pitchFamily="34" charset="0"/>
              </a:rPr>
              <a:t>“I will be with you only a little longer. Then I will return to the one who sent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You will search for me but not find me. And you cannot go where I am going.”</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7:35</a:t>
            </a:r>
            <a:r>
              <a:rPr lang="en-US" dirty="0">
                <a:effectLst/>
                <a:latin typeface="Lucida Grande" panose="020B0600040502020204" pitchFamily="34" charset="0"/>
              </a:rPr>
              <a:t>    The Jewish leaders were puzzled by this statement. “Where is he planning to go?” they asked. “Is he thinking of leaving the country and going to the Jews in other </a:t>
            </a:r>
            <a:r>
              <a:rPr lang="en-US" dirty="0" err="1">
                <a:effectLst/>
                <a:latin typeface="Lucida Grande" panose="020B0600040502020204" pitchFamily="34" charset="0"/>
              </a:rPr>
              <a:t>lands?</a:t>
            </a:r>
            <a:r>
              <a:rPr lang="en-US" baseline="30000" dirty="0" err="1">
                <a:effectLst/>
                <a:latin typeface="Lucida Grande" panose="020B0600040502020204" pitchFamily="34" charset="0"/>
              </a:rPr>
              <a:t>a</a:t>
            </a:r>
            <a:r>
              <a:rPr lang="en-US" dirty="0">
                <a:effectLst/>
                <a:latin typeface="Lucida Grande" panose="020B0600040502020204" pitchFamily="34" charset="0"/>
              </a:rPr>
              <a:t> Maybe he will even teach the Greeks!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What does he mean when he says, ‘You will search for me but not find me,’ and ‘You cannot go where I am going’?”</a:t>
            </a:r>
          </a:p>
          <a:p>
            <a:endParaRPr lang="en-US" dirty="0">
              <a:effectLst/>
              <a:latin typeface="Lucida Grande" panose="020B0600040502020204" pitchFamily="34" charset="0"/>
            </a:endParaRPr>
          </a:p>
          <a:p>
            <a:r>
              <a:rPr lang="en-US" dirty="0">
                <a:effectLst/>
                <a:latin typeface="Lucida Grande" panose="020B0600040502020204" pitchFamily="34" charset="0"/>
              </a:rPr>
              <a:t>Jesus Promises Living Water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7:37</a:t>
            </a:r>
            <a:r>
              <a:rPr lang="en-US" dirty="0">
                <a:effectLst/>
                <a:latin typeface="Lucida Grande" panose="020B0600040502020204" pitchFamily="34" charset="0"/>
              </a:rPr>
              <a:t>    On the last day, the climax of the festival, Jesus stood and shouted to the crowds, </a:t>
            </a:r>
            <a:r>
              <a:rPr lang="en-US" dirty="0">
                <a:solidFill>
                  <a:srgbClr val="FF2500"/>
                </a:solidFill>
                <a:effectLst/>
                <a:latin typeface="Lucida Grande" panose="020B0600040502020204" pitchFamily="34" charset="0"/>
              </a:rPr>
              <a:t>“Anyone who is thirsty may come to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Anyone who believes in me may come and drink! For the Scriptures declare, ‘Rivers of living water will flow from his </a:t>
            </a:r>
            <a:r>
              <a:rPr lang="en-US" dirty="0" err="1">
                <a:solidFill>
                  <a:srgbClr val="FF2500"/>
                </a:solidFill>
                <a:effectLst/>
                <a:latin typeface="Lucida Grande" panose="020B0600040502020204" pitchFamily="34" charset="0"/>
              </a:rPr>
              <a:t>heart.’”</a:t>
            </a:r>
            <a:r>
              <a:rPr lang="en-US" baseline="30000" dirty="0" err="1">
                <a:solidFill>
                  <a:srgbClr val="FF2500"/>
                </a:solidFill>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(When he said “living water,” he was speaking of the Spirit, who would be given to everyone believing in him. But the Spirit had not yet been </a:t>
            </a:r>
            <a:r>
              <a:rPr lang="en-US" dirty="0" err="1">
                <a:effectLst/>
                <a:latin typeface="Lucida Grande" panose="020B0600040502020204" pitchFamily="34" charset="0"/>
              </a:rPr>
              <a:t>given,</a:t>
            </a:r>
            <a:r>
              <a:rPr lang="en-US" baseline="30000" dirty="0" err="1">
                <a:effectLst/>
                <a:latin typeface="Lucida Grande" panose="020B0600040502020204" pitchFamily="34" charset="0"/>
              </a:rPr>
              <a:t>a</a:t>
            </a:r>
            <a:r>
              <a:rPr lang="en-US" dirty="0">
                <a:effectLst/>
                <a:latin typeface="Lucida Grande" panose="020B0600040502020204" pitchFamily="34" charset="0"/>
              </a:rPr>
              <a:t> because Jesus had not yet entered into his glory.)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Division and Unbelief</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7:40</a:t>
            </a:r>
            <a:r>
              <a:rPr lang="en-US" dirty="0">
                <a:effectLst/>
                <a:latin typeface="Lucida Grande" panose="020B0600040502020204" pitchFamily="34" charset="0"/>
              </a:rPr>
              <a:t>    When the crowds heard him say this, some of them declared, “Surely this man is the Prophet we’ve been </a:t>
            </a:r>
            <a:r>
              <a:rPr lang="en-US" dirty="0" err="1">
                <a:effectLst/>
                <a:latin typeface="Lucida Grande" panose="020B0600040502020204" pitchFamily="34" charset="0"/>
              </a:rPr>
              <a:t>expecting.”</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effectLst/>
                <a:latin typeface="Lucida Grande" panose="020B0600040502020204" pitchFamily="34" charset="0"/>
              </a:rPr>
              <a:t> Others said, “He is the Messiah.” Still others said, “But he can’t be! Will the Messiah come from Galilee?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For the Scriptures clearly state that the Messiah will be born of the royal line of David, in Bethlehem, the village where King David was </a:t>
            </a:r>
            <a:r>
              <a:rPr lang="en-US" dirty="0" err="1">
                <a:effectLst/>
                <a:latin typeface="Lucida Grande" panose="020B0600040502020204" pitchFamily="34" charset="0"/>
              </a:rPr>
              <a:t>born.”</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So the crowd was divided about him.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Some even wanted him arrested, but no one laid a hand on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7:45</a:t>
            </a:r>
            <a:r>
              <a:rPr lang="en-US" dirty="0">
                <a:effectLst/>
                <a:latin typeface="Lucida Grande" panose="020B0600040502020204" pitchFamily="34" charset="0"/>
              </a:rPr>
              <a:t>    When the Temple guards returned without having arrested Jesus, the leading priests and Pharisees demanded, “Why didn’t you bring him in?”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7:46</a:t>
            </a:r>
            <a:r>
              <a:rPr lang="en-US" dirty="0">
                <a:effectLst/>
                <a:latin typeface="Lucida Grande" panose="020B0600040502020204" pitchFamily="34" charset="0"/>
              </a:rPr>
              <a:t>    “We have never heard anyone speak like this!” the guards responded.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7:47</a:t>
            </a:r>
            <a:r>
              <a:rPr lang="en-US" dirty="0">
                <a:effectLst/>
                <a:latin typeface="Lucida Grande" panose="020B0600040502020204" pitchFamily="34" charset="0"/>
              </a:rPr>
              <a:t>    “Have you been led astray, too?” the Pharisees mocked. </a:t>
            </a:r>
            <a:r>
              <a:rPr lang="en-US" b="1" baseline="30000" dirty="0">
                <a:solidFill>
                  <a:srgbClr val="006699"/>
                </a:solidFill>
                <a:effectLst/>
                <a:latin typeface="Helvetica Neue" panose="02000503000000020004" pitchFamily="2" charset="0"/>
              </a:rPr>
              <a:t>48</a:t>
            </a:r>
            <a:r>
              <a:rPr lang="en-US" dirty="0">
                <a:effectLst/>
                <a:latin typeface="Lucida Grande" panose="020B0600040502020204" pitchFamily="34" charset="0"/>
              </a:rPr>
              <a:t> “Is there a single one of us rulers or Pharisees who believes in him? </a:t>
            </a:r>
            <a:r>
              <a:rPr lang="en-US" b="1" baseline="30000" dirty="0">
                <a:solidFill>
                  <a:srgbClr val="006699"/>
                </a:solidFill>
                <a:effectLst/>
                <a:latin typeface="Helvetica Neue" panose="02000503000000020004" pitchFamily="2" charset="0"/>
              </a:rPr>
              <a:t>49</a:t>
            </a:r>
            <a:r>
              <a:rPr lang="en-US" dirty="0">
                <a:effectLst/>
                <a:latin typeface="Lucida Grande" panose="020B0600040502020204" pitchFamily="34" charset="0"/>
              </a:rPr>
              <a:t> This foolish crowd follows him, but they are ignorant of the law. God’s curse is on them!”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7:50</a:t>
            </a:r>
            <a:r>
              <a:rPr lang="en-US" dirty="0">
                <a:effectLst/>
                <a:latin typeface="Lucida Grande" panose="020B0600040502020204" pitchFamily="34" charset="0"/>
              </a:rPr>
              <a:t>    Then Nicodemus, the leader who had met with Jesus earlier, spoke up.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“Is it legal to convict a man before he is given a hearing?” he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7:52</a:t>
            </a:r>
            <a:r>
              <a:rPr lang="en-US" dirty="0">
                <a:effectLst/>
                <a:latin typeface="Lucida Grande" panose="020B0600040502020204" pitchFamily="34" charset="0"/>
              </a:rPr>
              <a:t>    They replied, “Are you from Galilee, too? Search the Scriptures and see for yourself—no prophet ever </a:t>
            </a:r>
            <a:r>
              <a:rPr lang="en-US" dirty="0" err="1">
                <a:effectLst/>
                <a:latin typeface="Lucida Grande" panose="020B0600040502020204" pitchFamily="34" charset="0"/>
              </a:rPr>
              <a:t>comes</a:t>
            </a:r>
            <a:r>
              <a:rPr lang="en-US" baseline="30000" dirty="0" err="1">
                <a:effectLst/>
                <a:latin typeface="Lucida Grande" panose="020B0600040502020204" pitchFamily="34" charset="0"/>
              </a:rPr>
              <a:t>a</a:t>
            </a:r>
            <a:r>
              <a:rPr lang="en-US" dirty="0">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5</a:t>
            </a:fld>
            <a:endParaRPr lang="en-GB"/>
          </a:p>
        </p:txBody>
      </p:sp>
    </p:spTree>
    <p:extLst>
      <p:ext uri="{BB962C8B-B14F-4D97-AF65-F5344CB8AC3E}">
        <p14:creationId xmlns:p14="http://schemas.microsoft.com/office/powerpoint/2010/main" val="676062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140395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7</a:t>
            </a:r>
            <a:r>
              <a:rPr lang="en-US" dirty="0">
                <a:solidFill>
                  <a:srgbClr val="000000"/>
                </a:solidFill>
                <a:effectLst/>
                <a:latin typeface="Lucida Grande" panose="020B0600040502020204" pitchFamily="34" charset="0"/>
              </a:rPr>
              <a:t> They kept demanding an answer, so he stood up again and said, </a:t>
            </a:r>
            <a:r>
              <a:rPr lang="en-US" dirty="0">
                <a:solidFill>
                  <a:srgbClr val="FF2500"/>
                </a:solidFill>
                <a:effectLst/>
                <a:latin typeface="Lucida Grande" panose="020B0600040502020204" pitchFamily="34" charset="0"/>
              </a:rPr>
              <a:t>“All right, but let the one who has never sinned throw the first stone!”</a:t>
            </a:r>
          </a:p>
          <a:p>
            <a:endParaRPr lang="en-US" dirty="0"/>
          </a:p>
        </p:txBody>
      </p:sp>
    </p:spTree>
    <p:extLst>
      <p:ext uri="{BB962C8B-B14F-4D97-AF65-F5344CB8AC3E}">
        <p14:creationId xmlns:p14="http://schemas.microsoft.com/office/powerpoint/2010/main" val="1038825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Then he stooped down again and wrote in the dust.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8:9</a:t>
            </a:r>
            <a:r>
              <a:rPr lang="en-US" dirty="0">
                <a:effectLst/>
                <a:latin typeface="Lucida Grande" panose="020B0600040502020204" pitchFamily="34" charset="0"/>
              </a:rPr>
              <a:t>    When the accusers heard this, they slipped away one by one, beginning with the oldest, until only Jesus was left in the middle of the crowd with the woman.</a:t>
            </a:r>
          </a:p>
          <a:p>
            <a:endParaRPr lang="en-US" dirty="0"/>
          </a:p>
        </p:txBody>
      </p:sp>
    </p:spTree>
    <p:extLst>
      <p:ext uri="{BB962C8B-B14F-4D97-AF65-F5344CB8AC3E}">
        <p14:creationId xmlns:p14="http://schemas.microsoft.com/office/powerpoint/2010/main" val="159943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solidFill>
                  <a:srgbClr val="000000"/>
                </a:solidFill>
                <a:effectLst/>
                <a:latin typeface="Lucida Grande" panose="020B0600040502020204" pitchFamily="34" charset="0"/>
              </a:rPr>
              <a:t> Then Jesus stood up again and said to the woman, </a:t>
            </a:r>
            <a:r>
              <a:rPr lang="en-US" dirty="0">
                <a:solidFill>
                  <a:srgbClr val="FF2500"/>
                </a:solidFill>
                <a:effectLst/>
                <a:latin typeface="Lucida Grande" panose="020B0600040502020204" pitchFamily="34" charset="0"/>
              </a:rPr>
              <a:t>“Where are your accusers? Didn’t even one of them condemn you?”</a:t>
            </a:r>
          </a:p>
          <a:p>
            <a:endParaRPr lang="en-US" dirty="0"/>
          </a:p>
        </p:txBody>
      </p:sp>
    </p:spTree>
    <p:extLst>
      <p:ext uri="{BB962C8B-B14F-4D97-AF65-F5344CB8AC3E}">
        <p14:creationId xmlns:p14="http://schemas.microsoft.com/office/powerpoint/2010/main" val="2778908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John 8:11</a:t>
            </a:r>
            <a:r>
              <a:rPr lang="en-US" dirty="0">
                <a:effectLst/>
                <a:latin typeface="Lucida Grande" panose="020B0600040502020204" pitchFamily="34" charset="0"/>
              </a:rPr>
              <a:t>    “No, Lord,” she said. </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460927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solidFill>
                  <a:srgbClr val="000000"/>
                </a:solidFill>
                <a:effectLst/>
                <a:latin typeface="Lucida Grande" panose="020B0600040502020204" pitchFamily="34" charset="0"/>
              </a:rPr>
              <a:t>And Jesus said, </a:t>
            </a:r>
            <a:r>
              <a:rPr lang="en-US" dirty="0">
                <a:solidFill>
                  <a:srgbClr val="FF2500"/>
                </a:solidFill>
                <a:effectLst/>
                <a:latin typeface="Lucida Grande" panose="020B0600040502020204" pitchFamily="34" charset="0"/>
              </a:rPr>
              <a:t>“Neither do I. Go and sin no more.”</a:t>
            </a:r>
            <a:r>
              <a:rPr lang="en-US" dirty="0">
                <a:solidFill>
                  <a:srgbClr val="0000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2444001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dirty="0">
                <a:latin typeface="Arial" panose="020B0604020202020204" pitchFamily="34" charset="0"/>
                <a:ea typeface="ＭＳ Ｐゴシック" panose="020B0600070205080204" pitchFamily="34" charset="-128"/>
              </a:rPr>
              <a:t>. Most scholars seem to agree that the passage is a part of inspired Scripture</a:t>
            </a:r>
            <a:r>
              <a:rPr lang="en-US" altLang="en-US" dirty="0">
                <a:latin typeface="Arial" panose="020B0604020202020204" pitchFamily="34" charset="0"/>
                <a:ea typeface="ＭＳ Ｐゴシック" panose="020B0600070205080204" pitchFamily="34" charset="-128"/>
              </a:rPr>
              <a:t> (“a fragment of authentic Gospel material,” says Dr. F. F. Bruce) regardless of where it is placed. </a:t>
            </a:r>
          </a:p>
          <a:p>
            <a:r>
              <a:rPr lang="en-US" altLang="en-US" dirty="0">
                <a:latin typeface="Arial" panose="020B0604020202020204" pitchFamily="34" charset="0"/>
                <a:ea typeface="ＭＳ Ｐゴシック" panose="020B0600070205080204" pitchFamily="34" charset="-128"/>
              </a:rPr>
              <a:t>“To many of us, the story fits right here</a:t>
            </a:r>
            <a:r>
              <a:rPr lang="en-US" altLang="en-US" b="1" dirty="0">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dirty="0">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dirty="0">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dirty="0">
                <a:latin typeface="Arial" panose="020B0604020202020204" pitchFamily="34" charset="0"/>
                <a:ea typeface="ＭＳ Ｐゴシック" panose="020B0600070205080204" pitchFamily="34" charset="-128"/>
              </a:rPr>
              <a:t>.” </a:t>
            </a:r>
          </a:p>
          <a:p>
            <a:r>
              <a:rPr lang="en-US" altLang="en-US" dirty="0">
                <a:latin typeface="Arial" panose="020B0604020202020204" pitchFamily="34" charset="0"/>
                <a:ea typeface="ＭＳ Ｐゴシック" panose="020B0600070205080204" pitchFamily="34" charset="-128"/>
              </a:rPr>
              <a:t>Warren W. </a:t>
            </a:r>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dirty="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the city of Constantinople became the capital of the Eastern Orthodox church with its Byzantine manuscripts (or majority text, since they copied so many of them),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 were surprised when they heard him. “How does he know so much when he hasn’t been trained?” they asked.</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6</a:t>
            </a:fld>
            <a:endParaRPr lang="en-GB"/>
          </a:p>
        </p:txBody>
      </p:sp>
    </p:spTree>
    <p:extLst>
      <p:ext uri="{BB962C8B-B14F-4D97-AF65-F5344CB8AC3E}">
        <p14:creationId xmlns:p14="http://schemas.microsoft.com/office/powerpoint/2010/main" val="1843909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3:16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this is how God loved the world: He </a:t>
            </a:r>
            <a:r>
              <a:rPr lang="en-US" dirty="0" err="1">
                <a:solidFill>
                  <a:srgbClr val="FF2500"/>
                </a:solidFill>
                <a:effectLst/>
                <a:latin typeface="Lucida Grande" panose="020B0600040502020204" pitchFamily="34" charset="0"/>
              </a:rPr>
              <a:t>gave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his one and only Son, so that everyone who believes in him will not perish but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God sent his Son into the world not to judge the world, but to save the world through him.</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r>
              <a:rPr lang="en-US">
                <a:effectLst/>
                <a:latin typeface="Lucida Grande" panose="020B0600040502020204" pitchFamily="34" charset="0"/>
              </a:rPr>
              <a:t>Jesus,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8:12</a:t>
            </a:r>
            <a:r>
              <a:rPr lang="en-US">
                <a:solidFill>
                  <a:srgbClr val="000000"/>
                </a:solidFill>
                <a:effectLst/>
                <a:latin typeface="Lucida Grande" panose="020B0600040502020204" pitchFamily="34" charset="0"/>
              </a:rPr>
              <a:t>    Jesus spoke to the people once more and said, </a:t>
            </a:r>
            <a:r>
              <a:rPr lang="en-US">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8:13</a:t>
            </a:r>
            <a:r>
              <a:rPr lang="en-US">
                <a:effectLst/>
                <a:latin typeface="Lucida Grande" panose="020B0600040502020204" pitchFamily="34" charset="0"/>
              </a:rPr>
              <a:t>    The Pharisees replied, “You are making those claims about yourself! Such testimony is not valid.”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8:14</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“These claims are valid even though I make them about myself. For I know where I came from and where I am going, but you don’t know this about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You judge me by human standards, but I do not judge anyone.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And if I did, my judgment would be correct in every respect because I am not alone. The Father</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who sent me is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Your own law says that if two people agree about something, their witness is accepted as fact.</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I am one witness, and my Father who sent me is the other.”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8:19</a:t>
            </a:r>
            <a:r>
              <a:rPr lang="en-US">
                <a:effectLst/>
                <a:latin typeface="Lucida Grande" panose="020B0600040502020204" pitchFamily="34" charset="0"/>
              </a:rPr>
              <a:t>    “Where is your father?” they asked.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answered, </a:t>
            </a:r>
            <a:r>
              <a:rPr lang="en-US">
                <a:solidFill>
                  <a:srgbClr val="FF2500"/>
                </a:solidFill>
                <a:effectLst/>
                <a:latin typeface="Lucida Grande" panose="020B0600040502020204" pitchFamily="34" charset="0"/>
              </a:rPr>
              <a:t>“Since you don’t know who I am, you don’t know who my Father is. If you knew me, you would also know my Father.”</a:t>
            </a:r>
          </a:p>
          <a:p>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Jesus made these statements while he was teaching in the section of the Temple known as the Treasury. But he was not arrested, because his time</a:t>
            </a:r>
            <a:r>
              <a:rPr lang="en-US" baseline="30000">
                <a:effectLst/>
                <a:latin typeface="Lucida Grande" panose="020B0600040502020204" pitchFamily="34" charset="0"/>
              </a:rPr>
              <a:t>a</a:t>
            </a:r>
            <a:r>
              <a:rPr lang="en-US">
                <a:effectLst/>
                <a:latin typeface="Lucida Grande" panose="020B0600040502020204" pitchFamily="34" charset="0"/>
              </a:rPr>
              <a:t>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73</a:t>
            </a:fld>
            <a:endParaRPr lang="en-GB"/>
          </a:p>
        </p:txBody>
      </p:sp>
    </p:spTree>
    <p:extLst>
      <p:ext uri="{BB962C8B-B14F-4D97-AF65-F5344CB8AC3E}">
        <p14:creationId xmlns:p14="http://schemas.microsoft.com/office/powerpoint/2010/main" val="983679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8:12</a:t>
            </a:r>
            <a:r>
              <a:rPr lang="en-US" dirty="0">
                <a:solidFill>
                  <a:srgbClr val="000000"/>
                </a:solidFill>
                <a:effectLst/>
                <a:latin typeface="Lucida Grande" panose="020B0600040502020204" pitchFamily="34" charset="0"/>
              </a:rPr>
              <a:t>    Jesus spoke to the people once more and said, </a:t>
            </a:r>
            <a:r>
              <a:rPr lang="en-US" dirty="0">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8:13</a:t>
            </a:r>
            <a:r>
              <a:rPr lang="en-US" dirty="0">
                <a:effectLst/>
                <a:latin typeface="Lucida Grande" panose="020B0600040502020204" pitchFamily="34" charset="0"/>
              </a:rPr>
              <a:t>    The Pharisees replied, “You are making those claims about yourself! Such testimony is not valid.”</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74</a:t>
            </a:fld>
            <a:endParaRPr lang="en-GB"/>
          </a:p>
        </p:txBody>
      </p:sp>
    </p:spTree>
    <p:extLst>
      <p:ext uri="{BB962C8B-B14F-4D97-AF65-F5344CB8AC3E}">
        <p14:creationId xmlns:p14="http://schemas.microsoft.com/office/powerpoint/2010/main" val="2859823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Because of the miraculous signs Jesus did in Jerusalem at the Passover celebration, many began to trust in him.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didn’t trust them, because he knew all about people.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No one needed to tell him about human nature, for he knew what was in each person’s heart.</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75</a:t>
            </a:fld>
            <a:endParaRPr lang="en-GB"/>
          </a:p>
        </p:txBody>
      </p:sp>
    </p:spTree>
    <p:extLst>
      <p:ext uri="{BB962C8B-B14F-4D97-AF65-F5344CB8AC3E}">
        <p14:creationId xmlns:p14="http://schemas.microsoft.com/office/powerpoint/2010/main" val="1334357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He gave legal counsel to a Christian taxi driver who bought a taxi for about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But then the Taliban-associated lenders discovered he was a Christian, so they demanded $12,000 instead!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After Edwin brought the case to the police, the lenders murdered him in his home on September 28, 2010—along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76</a:t>
            </a:fld>
            <a:endParaRPr lang="en-GB"/>
          </a:p>
        </p:txBody>
      </p:sp>
    </p:spTree>
    <p:extLst>
      <p:ext uri="{BB962C8B-B14F-4D97-AF65-F5344CB8AC3E}">
        <p14:creationId xmlns:p14="http://schemas.microsoft.com/office/powerpoint/2010/main" val="239735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a:t>
            </a:r>
          </a:p>
          <a:p>
            <a:r>
              <a:rPr lang="en-US" dirty="0"/>
              <a:t>Why were people so divided about Jesus during his life?</a:t>
            </a:r>
          </a:p>
          <a:p>
            <a:r>
              <a:rPr lang="en-US" dirty="0"/>
              <a:t>Is there a different reason that Jesus is so controversial today?</a:t>
            </a:r>
          </a:p>
        </p:txBody>
      </p:sp>
      <p:sp>
        <p:nvSpPr>
          <p:cNvPr id="4" name="Slide Number Placeholder 3"/>
          <p:cNvSpPr>
            <a:spLocks noGrp="1"/>
          </p:cNvSpPr>
          <p:nvPr>
            <p:ph type="sldNum" sz="quarter" idx="5"/>
          </p:nvPr>
        </p:nvSpPr>
        <p:spPr/>
        <p:txBody>
          <a:bodyPr/>
          <a:lstStyle/>
          <a:p>
            <a:fld id="{DF78E62C-A091-49C7-B4DF-2F8432CFE4E6}" type="slidenum">
              <a:rPr lang="en-GB" smtClean="0"/>
              <a:t>7</a:t>
            </a:fld>
            <a:endParaRPr lang="en-GB"/>
          </a:p>
        </p:txBody>
      </p:sp>
    </p:spTree>
    <p:extLst>
      <p:ext uri="{BB962C8B-B14F-4D97-AF65-F5344CB8AC3E}">
        <p14:creationId xmlns:p14="http://schemas.microsoft.com/office/powerpoint/2010/main" val="2555107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p>
        </p:txBody>
      </p:sp>
      <p:sp>
        <p:nvSpPr>
          <p:cNvPr id="4" name="Slide Number Placeholder 3"/>
          <p:cNvSpPr>
            <a:spLocks noGrp="1"/>
          </p:cNvSpPr>
          <p:nvPr>
            <p:ph type="sldNum" sz="quarter" idx="5"/>
          </p:nvPr>
        </p:nvSpPr>
        <p:spPr/>
        <p:txBody>
          <a:bodyPr/>
          <a:lstStyle/>
          <a:p>
            <a:fld id="{DF78E62C-A091-49C7-B4DF-2F8432CFE4E6}" type="slidenum">
              <a:rPr lang="en-GB" smtClean="0"/>
              <a:t>89</a:t>
            </a:fld>
            <a:endParaRPr lang="en-GB"/>
          </a:p>
        </p:txBody>
      </p:sp>
    </p:spTree>
    <p:extLst>
      <p:ext uri="{BB962C8B-B14F-4D97-AF65-F5344CB8AC3E}">
        <p14:creationId xmlns:p14="http://schemas.microsoft.com/office/powerpoint/2010/main" val="103015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Heals a Man Born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a:t>
            </a:r>
            <a:r>
              <a:rPr lang="en-US">
                <a:effectLst/>
                <a:latin typeface="Lucida Grande" panose="020B0600040502020204" pitchFamily="34" charset="0"/>
              </a:rPr>
              <a:t>    As Jesus was walking along, he saw a man who had been blind from birth.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“Rabbi,” his disciples asked him, “why was this man born blind? Was it because of his own sins or his parents’ sins?”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“It was not because of his sins or his parents’ sins,”</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“This happened so the power of God could be seen in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We must quickly carry out the tasks assigned us by the one who sent us. The night is coming, and then no one can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while I am here in the world, I am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9:6</a:t>
            </a:r>
            <a:r>
              <a:rPr lang="en-US">
                <a:effectLst/>
                <a:latin typeface="Lucida Grande" panose="020B0600040502020204" pitchFamily="34" charset="0"/>
              </a:rPr>
              <a:t>    Then he spit on the ground, made mud with the saliva, and spread the mud over the blind man’s eyes.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He told him, </a:t>
            </a:r>
            <a:r>
              <a:rPr lang="en-US">
                <a:solidFill>
                  <a:srgbClr val="FF2500"/>
                </a:solidFill>
                <a:effectLst/>
                <a:latin typeface="Lucida Grande" panose="020B0600040502020204" pitchFamily="34" charset="0"/>
              </a:rPr>
              <a:t>“Go wash yourself in the pool of Siloam”</a:t>
            </a:r>
            <a:r>
              <a:rPr lang="en-US">
                <a:effectLst/>
                <a:latin typeface="Lucida Grande" panose="020B0600040502020204" pitchFamily="34" charset="0"/>
              </a:rPr>
              <a:t> (Siloam means “sent”). So the man went and washed and came back seeing!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9:8</a:t>
            </a:r>
            <a:r>
              <a:rPr lang="en-US">
                <a:effectLst/>
                <a:latin typeface="Lucida Grande" panose="020B0600040502020204" pitchFamily="34" charset="0"/>
              </a:rPr>
              <a:t>    His neighbors and others who knew him as a blind beggar asked each other, “Isn’t this the man who used to sit and beg?”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Some said he was, and others said, “No, he just looks like him!” </a:t>
            </a:r>
          </a:p>
          <a:p>
            <a:endParaRPr lang="en-US">
              <a:effectLst/>
              <a:latin typeface="Lucida Grande" panose="020B0600040502020204" pitchFamily="34" charset="0"/>
            </a:endParaRPr>
          </a:p>
          <a:p>
            <a:r>
              <a:rPr lang="en-US">
                <a:effectLst/>
                <a:latin typeface="Lucida Grande" panose="020B0600040502020204" pitchFamily="34" charset="0"/>
              </a:rPr>
              <a:t>But the beggar kept saying, “Yes, I am the same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9:10</a:t>
            </a:r>
            <a:r>
              <a:rPr lang="en-US">
                <a:effectLst/>
                <a:latin typeface="Lucida Grande" panose="020B0600040502020204" pitchFamily="34" charset="0"/>
              </a:rPr>
              <a:t>    They asked, “Who healed you? What happened?”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9:11</a:t>
            </a:r>
            <a:r>
              <a:rPr lang="en-US">
                <a:effectLst/>
                <a:latin typeface="Lucida Grande" panose="020B0600040502020204" pitchFamily="34" charset="0"/>
              </a:rPr>
              <a:t>    He told them, “The man they call Jesus made mud and spread it over my eyes and told me, ‘Go to the pool of Siloam and wash yourself.’ So I went and washed,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9:12</a:t>
            </a:r>
            <a:r>
              <a:rPr lang="en-US">
                <a:effectLst/>
                <a:latin typeface="Lucida Grande" panose="020B0600040502020204" pitchFamily="34" charset="0"/>
              </a:rPr>
              <a:t>    “Where is he now?” they asked. </a:t>
            </a:r>
          </a:p>
          <a:p>
            <a:endParaRPr lang="en-US">
              <a:effectLst/>
              <a:latin typeface="Lucida Grande" panose="020B0600040502020204" pitchFamily="34" charset="0"/>
            </a:endParaRPr>
          </a:p>
          <a:p>
            <a:r>
              <a:rPr lang="en-US">
                <a:effectLst/>
                <a:latin typeface="Lucida Grande" panose="020B0600040502020204" pitchFamily="34" charset="0"/>
              </a:rPr>
              <a:t>“I don’t know,” he replied.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9:13</a:t>
            </a:r>
            <a:r>
              <a:rPr lang="en-US">
                <a:effectLst/>
                <a:latin typeface="Lucida Grande" panose="020B0600040502020204" pitchFamily="34" charset="0"/>
              </a:rPr>
              <a:t>    Then they took the man who had been blind to the Pharisees,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because it was on the Sabbath that Jesus had made the mud and healed him.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Pharisees asked the man all about it. So he told them, “He put the mud over my eyes, and when I washed it away, I could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9:16</a:t>
            </a:r>
            <a:r>
              <a:rPr lang="en-US">
                <a:effectLst/>
                <a:latin typeface="Lucida Grande" panose="020B0600040502020204" pitchFamily="34" charset="0"/>
              </a:rPr>
              <a:t>    Some of the Pharisees said, “This man Jesus is not from God, for he is working on the Sabbath.” Others said, “But how could an ordinary sinner do such miraculous signs?” So there was a deep division of opinion among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9:17</a:t>
            </a:r>
            <a:r>
              <a:rPr lang="en-US">
                <a:effectLst/>
                <a:latin typeface="Lucida Grande" panose="020B0600040502020204" pitchFamily="34" charset="0"/>
              </a:rPr>
              <a:t>    Then the Pharisees again questioned the man who had been blind and demanded, “What’s your opinion about this man who healed you?” </a:t>
            </a:r>
          </a:p>
          <a:p>
            <a:endParaRPr lang="en-US">
              <a:effectLst/>
              <a:latin typeface="Lucida Grande" panose="020B0600040502020204" pitchFamily="34" charset="0"/>
            </a:endParaRPr>
          </a:p>
          <a:p>
            <a:r>
              <a:rPr lang="en-US">
                <a:effectLst/>
                <a:latin typeface="Lucida Grande" panose="020B0600040502020204" pitchFamily="34" charset="0"/>
              </a:rPr>
              <a:t>The man replied, “I think he must be a prophet.”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9:18</a:t>
            </a:r>
            <a:r>
              <a:rPr lang="en-US">
                <a:effectLst/>
                <a:latin typeface="Lucida Grande" panose="020B0600040502020204" pitchFamily="34" charset="0"/>
              </a:rPr>
              <a:t>    The Jewish leaders still refused to believe the man had been blind and could now see, so they called in his parents.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They asked them, “Is this your son? Was he born blind? If so, how can he now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9:20</a:t>
            </a:r>
            <a:r>
              <a:rPr lang="en-US">
                <a:effectLst/>
                <a:latin typeface="Lucida Grande" panose="020B0600040502020204" pitchFamily="34" charset="0"/>
              </a:rPr>
              <a:t>    His parents replied, “We know this is our son and that he was born blind,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but we don’t know how he can see or who healed him. Ask him. He is old enough to speak for himself.” </a:t>
            </a:r>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His parents said this because they were afraid of the Jewish leaders, who had announced that anyone saying Jesus was the Messiah would be expelled from the synagogue.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That’s why they said, “He is old enough. Ask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9:24</a:t>
            </a:r>
            <a:r>
              <a:rPr lang="en-US">
                <a:effectLst/>
                <a:latin typeface="Lucida Grande" panose="020B0600040502020204" pitchFamily="34" charset="0"/>
              </a:rPr>
              <a:t>    So for the second time they called in the man who had been blind and told him, “God should get the glory for this, because we know this man Jesus is a sinner.”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9:25</a:t>
            </a:r>
            <a:r>
              <a:rPr lang="en-US">
                <a:effectLst/>
                <a:latin typeface="Lucida Grande" panose="020B0600040502020204" pitchFamily="34" charset="0"/>
              </a:rPr>
              <a:t>    “I don’t know whether he is a sinner,” the man replied. “But I know this: I was blind,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9:26</a:t>
            </a:r>
            <a:r>
              <a:rPr lang="en-US">
                <a:effectLst/>
                <a:latin typeface="Lucida Grande" panose="020B0600040502020204" pitchFamily="34" charset="0"/>
              </a:rPr>
              <a:t>    “But what did he do?” they asked. “How did he heal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9:27</a:t>
            </a:r>
            <a:r>
              <a:rPr lang="en-US">
                <a:effectLst/>
                <a:latin typeface="Lucida Grande" panose="020B0600040502020204" pitchFamily="34" charset="0"/>
              </a:rPr>
              <a:t>    “Look!” the man exclaimed. “I told you once. Didn’t you listen? Why do you want to hear it again? Do you want to become his disciples, too?”</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9:28</a:t>
            </a:r>
            <a:r>
              <a:rPr lang="en-US">
                <a:effectLst/>
                <a:latin typeface="Lucida Grande" panose="020B0600040502020204" pitchFamily="34" charset="0"/>
              </a:rPr>
              <a:t>    Then they cursed him and said, “You are his disciple, but we are disciples of Moses!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We know God spoke to Moses, but we don’t even know where this man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9:30</a:t>
            </a:r>
            <a:r>
              <a:rPr lang="en-US">
                <a:effectLst/>
                <a:latin typeface="Lucida Grande" panose="020B0600040502020204" pitchFamily="34" charset="0"/>
              </a:rPr>
              <a:t>    “Why, that’s very strange!” the man replied. “He healed my eyes, and yet you don’t know where he comes from?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We know that God doesn’t listen to sinners, but he is ready to hear those who worship him and do his will.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Ever since the world began, no one has been able to open the eyes of someone born blind.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If this man were not from God, he couldn’t have done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9:34</a:t>
            </a:r>
            <a:r>
              <a:rPr lang="en-US">
                <a:effectLst/>
                <a:latin typeface="Lucida Grande" panose="020B0600040502020204" pitchFamily="34" charset="0"/>
              </a:rPr>
              <a:t>    “You were born a total sinner!” they answered. “Are you trying to teach us?” And they threw him out of the synagogue.</a:t>
            </a:r>
          </a:p>
          <a:p>
            <a:endParaRPr lang="en-US">
              <a:effectLst/>
              <a:latin typeface="Lucida Grande" panose="020B0600040502020204" pitchFamily="34" charset="0"/>
            </a:endParaRPr>
          </a:p>
          <a:p>
            <a:r>
              <a:rPr lang="en-US">
                <a:effectLst/>
                <a:latin typeface="Lucida Grande" panose="020B0600040502020204" pitchFamily="34" charset="0"/>
              </a:rPr>
              <a:t>Spiritual Blindness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9:35</a:t>
            </a:r>
            <a:r>
              <a:rPr lang="en-US">
                <a:effectLst/>
                <a:latin typeface="Lucida Grande" panose="020B0600040502020204" pitchFamily="34" charset="0"/>
              </a:rPr>
              <a:t>    When Jesus heard what had happened, he found the man and asked, </a:t>
            </a:r>
            <a:r>
              <a:rPr lang="en-US">
                <a:solidFill>
                  <a:srgbClr val="FF2500"/>
                </a:solidFill>
                <a:effectLst/>
                <a:latin typeface="Lucida Grande" panose="020B0600040502020204" pitchFamily="34" charset="0"/>
              </a:rPr>
              <a:t>“Do you believe in the Son of Man?”</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9:36</a:t>
            </a:r>
            <a:r>
              <a:rPr lang="en-US">
                <a:effectLst/>
                <a:latin typeface="Lucida Grande" panose="020B0600040502020204" pitchFamily="34" charset="0"/>
              </a:rPr>
              <a:t>    The man answered, “Who is he, sir? I want to believe in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have seen him,”</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he is speaking to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9:38</a:t>
            </a:r>
            <a:r>
              <a:rPr lang="en-US">
                <a:effectLst/>
                <a:latin typeface="Lucida Grande" panose="020B0600040502020204" pitchFamily="34" charset="0"/>
              </a:rPr>
              <a:t>    “Yes, Lord, I believe!” the man said. And he worshiped Jesus.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9:39</a:t>
            </a:r>
            <a:r>
              <a:rPr lang="en-US">
                <a:solidFill>
                  <a:srgbClr val="000000"/>
                </a:solidFill>
                <a:effectLst/>
                <a:latin typeface="Lucida Grande" panose="020B0600040502020204" pitchFamily="34" charset="0"/>
              </a:rPr>
              <a:t>    Then Jesus told him,</a:t>
            </a:r>
            <a:r>
              <a:rPr lang="en-US">
                <a:solidFill>
                  <a:srgbClr val="FF2500"/>
                </a:solidFill>
                <a:effectLst/>
                <a:latin typeface="Lucida Grande" panose="020B0600040502020204" pitchFamily="34" charset="0"/>
              </a:rPr>
              <a:t> “I entered this world to render judgment—to give sight to the blind and to show those who think they see that they are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9:40</a:t>
            </a:r>
            <a:r>
              <a:rPr lang="en-US">
                <a:effectLst/>
                <a:latin typeface="Lucida Grande" panose="020B0600040502020204" pitchFamily="34" charset="0"/>
              </a:rPr>
              <a:t>    Some Pharisees who were standing nearby heard him and asked, “Are you saying we’re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were blind, you wouldn’t be guilty,”</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you remain guilty because you claim you can see.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116</a:t>
            </a:fld>
            <a:endParaRPr lang="en-GB"/>
          </a:p>
        </p:txBody>
      </p:sp>
    </p:spTree>
    <p:extLst>
      <p:ext uri="{BB962C8B-B14F-4D97-AF65-F5344CB8AC3E}">
        <p14:creationId xmlns:p14="http://schemas.microsoft.com/office/powerpoint/2010/main" val="61286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spiritual blindness?</a:t>
            </a:r>
          </a:p>
          <a:p>
            <a:r>
              <a:rPr lang="en-US" dirty="0"/>
              <a:t>Do the spiritually blind know or care if they are spiritually blind?</a:t>
            </a:r>
          </a:p>
        </p:txBody>
      </p:sp>
      <p:sp>
        <p:nvSpPr>
          <p:cNvPr id="4" name="Slide Number Placeholder 3"/>
          <p:cNvSpPr>
            <a:spLocks noGrp="1"/>
          </p:cNvSpPr>
          <p:nvPr>
            <p:ph type="sldNum" sz="quarter" idx="5"/>
          </p:nvPr>
        </p:nvSpPr>
        <p:spPr/>
        <p:txBody>
          <a:bodyPr/>
          <a:lstStyle/>
          <a:p>
            <a:fld id="{DF78E62C-A091-49C7-B4DF-2F8432CFE4E6}" type="slidenum">
              <a:rPr lang="en-GB" smtClean="0"/>
              <a:t>118</a:t>
            </a:fld>
            <a:endParaRPr lang="en-GB"/>
          </a:p>
        </p:txBody>
      </p:sp>
    </p:spTree>
    <p:extLst>
      <p:ext uri="{BB962C8B-B14F-4D97-AF65-F5344CB8AC3E}">
        <p14:creationId xmlns:p14="http://schemas.microsoft.com/office/powerpoint/2010/main" val="2357277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122</a:t>
            </a:fld>
            <a:endParaRPr lang="en-GB"/>
          </a:p>
        </p:txBody>
      </p:sp>
    </p:spTree>
    <p:extLst>
      <p:ext uri="{BB962C8B-B14F-4D97-AF65-F5344CB8AC3E}">
        <p14:creationId xmlns:p14="http://schemas.microsoft.com/office/powerpoint/2010/main" val="5554716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0F67BE6E-F4E7-4CE2-8A06-F31285D114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CC554-2452-413A-BA01-6EE8627EFF3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3" name="Rectangle 1026">
            <a:extLst>
              <a:ext uri="{FF2B5EF4-FFF2-40B4-BE49-F238E27FC236}">
                <a16:creationId xmlns:a16="http://schemas.microsoft.com/office/drawing/2014/main" id="{64966890-8A4B-4BD8-9B08-D83BEDD649D7}"/>
              </a:ext>
            </a:extLst>
          </p:cNvPr>
          <p:cNvSpPr>
            <a:spLocks noGrp="1" noRot="1" noChangeAspect="1" noChangeArrowheads="1" noTextEdit="1"/>
          </p:cNvSpPr>
          <p:nvPr>
            <p:ph type="sldImg"/>
          </p:nvPr>
        </p:nvSpPr>
        <p:spPr>
          <a:ln/>
        </p:spPr>
      </p:sp>
      <p:sp>
        <p:nvSpPr>
          <p:cNvPr id="76804" name="Rectangle 1027">
            <a:extLst>
              <a:ext uri="{FF2B5EF4-FFF2-40B4-BE49-F238E27FC236}">
                <a16:creationId xmlns:a16="http://schemas.microsoft.com/office/drawing/2014/main" id="{527105F8-E785-45C8-B9BD-FB84A4D5DE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478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Jesus—or at least one of the most recent depictions of him by bone specialists who studied first-century skeletons.</a:t>
            </a:r>
          </a:p>
        </p:txBody>
      </p:sp>
      <p:sp>
        <p:nvSpPr>
          <p:cNvPr id="4" name="Slide Number Placeholder 3"/>
          <p:cNvSpPr>
            <a:spLocks noGrp="1"/>
          </p:cNvSpPr>
          <p:nvPr>
            <p:ph type="sldNum" sz="quarter" idx="5"/>
          </p:nvPr>
        </p:nvSpPr>
        <p:spPr/>
        <p:txBody>
          <a:bodyPr/>
          <a:lstStyle/>
          <a:p>
            <a:fld id="{DF78E62C-A091-49C7-B4DF-2F8432CFE4E6}" type="slidenum">
              <a:rPr lang="en-GB" smtClean="0"/>
              <a:t>8</a:t>
            </a:fld>
            <a:endParaRPr lang="en-GB"/>
          </a:p>
        </p:txBody>
      </p:sp>
    </p:spTree>
    <p:extLst>
      <p:ext uri="{BB962C8B-B14F-4D97-AF65-F5344CB8AC3E}">
        <p14:creationId xmlns:p14="http://schemas.microsoft.com/office/powerpoint/2010/main" val="6868551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a:latin typeface="Times New Roman" panose="02020603050405020304" pitchFamily="18" charset="0"/>
                <a:ea typeface="ＭＳ Ｐゴシック" panose="020B0600070205080204" pitchFamily="34" charset="-128"/>
                <a:cs typeface="Arial" panose="020B0604020202020204" pitchFamily="34" charset="0"/>
              </a:rPr>
              <a:t>cited by Joe White and Nicholas Comninellis,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think Jesus is not very cool—so we make him out to be according to our preferences.</a:t>
            </a:r>
          </a:p>
        </p:txBody>
      </p:sp>
      <p:sp>
        <p:nvSpPr>
          <p:cNvPr id="4" name="Slide Number Placeholder 3"/>
          <p:cNvSpPr>
            <a:spLocks noGrp="1"/>
          </p:cNvSpPr>
          <p:nvPr>
            <p:ph type="sldNum" sz="quarter" idx="5"/>
          </p:nvPr>
        </p:nvSpPr>
        <p:spPr/>
        <p:txBody>
          <a:bodyPr/>
          <a:lstStyle/>
          <a:p>
            <a:fld id="{DF78E62C-A091-49C7-B4DF-2F8432CFE4E6}" type="slidenum">
              <a:rPr lang="en-GB" smtClean="0"/>
              <a:t>9</a:t>
            </a:fld>
            <a:endParaRPr lang="en-GB"/>
          </a:p>
        </p:txBody>
      </p:sp>
    </p:spTree>
    <p:extLst>
      <p:ext uri="{BB962C8B-B14F-4D97-AF65-F5344CB8AC3E}">
        <p14:creationId xmlns:p14="http://schemas.microsoft.com/office/powerpoint/2010/main" val="3123953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11</a:t>
            </a:fld>
            <a:endParaRPr lang="en-GB"/>
          </a:p>
        </p:txBody>
      </p:sp>
    </p:spTree>
    <p:extLst>
      <p:ext uri="{BB962C8B-B14F-4D97-AF65-F5344CB8AC3E}">
        <p14:creationId xmlns:p14="http://schemas.microsoft.com/office/powerpoint/2010/main" val="21672955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Good Shepherd and His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“I tell you the truth, anyone who sneaks over the wall of a sheepfold, rather than going through the gate, must surely be a thief and a robber!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But the one who enters through the gate is the shepherd of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The gatekeeper opens the gate for him, and the sheep recognize his voice and come to him. He calls his own sheep by name and leads them out.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After he has gathered his own flock, he walks ahead of them, and they follow him because they know his voice.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They won’t follow a stranger; they will run from him because they don’t know his voice.”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10:6</a:t>
            </a:r>
            <a:r>
              <a:rPr lang="en-US">
                <a:solidFill>
                  <a:srgbClr val="000000"/>
                </a:solidFill>
                <a:effectLst/>
                <a:latin typeface="Lucida Grande" panose="020B0600040502020204" pitchFamily="34" charset="0"/>
              </a:rPr>
              <a:t>    Those who heard Jesus use this illustration didn’t understand what he meant, </a:t>
            </a:r>
            <a:r>
              <a:rPr lang="en-US" b="1" baseline="30000">
                <a:solidFill>
                  <a:srgbClr val="006699"/>
                </a:solidFill>
                <a:effectLst/>
                <a:latin typeface="Helvetica Neue" panose="02000503000000020004" pitchFamily="2" charset="0"/>
              </a:rPr>
              <a:t>7</a:t>
            </a:r>
            <a:r>
              <a:rPr lang="en-US">
                <a:solidFill>
                  <a:srgbClr val="000000"/>
                </a:solidFill>
                <a:effectLst/>
                <a:latin typeface="Lucida Grande" panose="020B0600040502020204" pitchFamily="34" charset="0"/>
              </a:rPr>
              <a:t> so he explained it to them: </a:t>
            </a:r>
            <a:r>
              <a:rPr lang="en-US">
                <a:solidFill>
                  <a:srgbClr val="FF2500"/>
                </a:solidFill>
                <a:effectLst/>
                <a:latin typeface="Lucida Grande" panose="020B0600040502020204" pitchFamily="34" charset="0"/>
              </a:rPr>
              <a:t>“I tell you the truth, I am the gate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All who came before me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were thieves and robbers. But the true sheep did not listen to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Yes, I am the gate. Those who come in through me will be saved.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They will come and go freely and will find good pastures.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The thief’s purpose is to steal and kill and destroy. My purpose is to give them a rich and satisfying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The good shepherd sacrifices his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 hired hand will run when he sees a wolf coming. He will abandon the sheep because they don’t belong to him and he isn’t their shepherd. And so the wolf attacks them and scatters the flock.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The hired hand runs away because he’s working only for the money and doesn’t really care about the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I know my own sheep, and they know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just as my Father knows me and I know the Father. So I sacrifice my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 have other sheep, too, that are not in this sheepfold. I must bring them also. They will listen to my voice, and there will be one flock with one shepherd.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Father loves me because I sacrifice my life so I may take it back again.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 one can take my life from me. I sacrifice it voluntarily. For I have the authority to lay it down when I want to and also to take it up again. For this is what my Father has commanded.”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10:19</a:t>
            </a:r>
            <a:r>
              <a:rPr lang="en-US">
                <a:effectLst/>
                <a:latin typeface="Lucida Grande" panose="020B0600040502020204" pitchFamily="34" charset="0"/>
              </a:rPr>
              <a:t>    When he said these things, the people</a:t>
            </a:r>
            <a:r>
              <a:rPr lang="en-US" baseline="30000">
                <a:effectLst/>
                <a:latin typeface="Lucida Grande" panose="020B0600040502020204" pitchFamily="34" charset="0"/>
              </a:rPr>
              <a:t>a</a:t>
            </a:r>
            <a:r>
              <a:rPr lang="en-US">
                <a:effectLst/>
                <a:latin typeface="Lucida Grande" panose="020B0600040502020204" pitchFamily="34" charset="0"/>
              </a:rPr>
              <a:t> were again divided in their opinions about him. </a:t>
            </a: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Some said, “He’s demon possessed and out of his mind. Why listen to a man like that?”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Others said, “This doesn’t sound like a man possessed by a demon! Can a demon open the eyes of the blind?” </a:t>
            </a:r>
          </a:p>
        </p:txBody>
      </p:sp>
      <p:sp>
        <p:nvSpPr>
          <p:cNvPr id="4" name="Slide Number Placeholder 3"/>
          <p:cNvSpPr>
            <a:spLocks noGrp="1"/>
          </p:cNvSpPr>
          <p:nvPr>
            <p:ph type="sldNum" sz="quarter" idx="5"/>
          </p:nvPr>
        </p:nvSpPr>
        <p:spPr/>
        <p:txBody>
          <a:bodyPr/>
          <a:lstStyle/>
          <a:p>
            <a:fld id="{DF78E62C-A091-49C7-B4DF-2F8432CFE4E6}" type="slidenum">
              <a:rPr lang="en-GB" smtClean="0"/>
              <a:t>182</a:t>
            </a:fld>
            <a:endParaRPr lang="en-GB"/>
          </a:p>
        </p:txBody>
      </p:sp>
    </p:spTree>
    <p:extLst>
      <p:ext uri="{BB962C8B-B14F-4D97-AF65-F5344CB8AC3E}">
        <p14:creationId xmlns:p14="http://schemas.microsoft.com/office/powerpoint/2010/main" val="41682120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Sends Out His Disciples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a:t>
            </a:r>
            <a:r>
              <a:rPr lang="en-US">
                <a:solidFill>
                  <a:srgbClr val="000000"/>
                </a:solidFill>
                <a:effectLst/>
                <a:latin typeface="Lucida Grande" panose="020B0600040502020204" pitchFamily="34" charset="0"/>
              </a:rPr>
              <a:t>    The Lord now chose seventy-two</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other disciples and sent them ahead in pairs to all the towns and places he planned to visit. </a:t>
            </a:r>
            <a:r>
              <a:rPr lang="en-US" b="1" baseline="30000">
                <a:solidFill>
                  <a:srgbClr val="006699"/>
                </a:solidFill>
                <a:effectLst/>
                <a:latin typeface="Helvetica Neue" panose="02000503000000020004" pitchFamily="2" charset="0"/>
              </a:rPr>
              <a:t>2</a:t>
            </a:r>
            <a:r>
              <a:rPr lang="en-US">
                <a:solidFill>
                  <a:srgbClr val="000000"/>
                </a:solidFill>
                <a:effectLst/>
                <a:latin typeface="Lucida Grande" panose="020B0600040502020204" pitchFamily="34" charset="0"/>
              </a:rPr>
              <a:t> These were his instructions to them: </a:t>
            </a:r>
            <a:r>
              <a:rPr lang="en-US">
                <a:solidFill>
                  <a:srgbClr val="FF2500"/>
                </a:solidFill>
                <a:effectLst/>
                <a:latin typeface="Lucida Grande" panose="020B0600040502020204" pitchFamily="34" charset="0"/>
              </a:rPr>
              <a:t>“The harvest is great, but the workers are few. So pray to the Lord who is in charge of the harvest; ask him to send more workers into his fields.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Now go, and remember that I am sending you out as lambs among wolves.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Don’t take any money with you, nor a traveler’s bag, nor an extra pair of sandals. And don’t stop to greet anyone on the road.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“Whenever you enter someone’s home, first say, ‘May God’s peace be on this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If those who live there are peaceful, the blessing will stand; if they are not, the blessing will return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Don’t move around from home to home. Stay in one place, eating and drinking what they provide. Don’t hesitate to accept hospitality, because those who work deserve their pay.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enter a town and it welcomes you, eat whatever is set before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Heal the sick, and tell them, ‘The Kingdom of God is near you now.’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if a town refuses to welcome you, go out into its streets and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‘We wipe even the dust of your town from our feet to show that we have abandoned you to your fate. And know this—the Kingdom of God is near!’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assure you, even wicked Sodom will be better off than such a town on judgment day.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Korazin and Bethsaida! For if the miracles I did in you had been done in wicked Tyre and Sidon, their people would have repented of their sins long ago, clothing themselves in burlap and throwing ashes on their heads to show their remorse.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Yes, Tyre and Sidon will be better off on judgment day than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you people of Capernaum, will you be honored in heaven? No, you will go down to the place of the dead.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10:16</a:t>
            </a:r>
            <a:r>
              <a:rPr lang="en-US">
                <a:solidFill>
                  <a:srgbClr val="000000"/>
                </a:solidFill>
                <a:effectLst/>
                <a:latin typeface="Lucida Grande" panose="020B0600040502020204" pitchFamily="34" charset="0"/>
              </a:rPr>
              <a:t>    Then he said to the disciples, </a:t>
            </a:r>
            <a:r>
              <a:rPr lang="en-US">
                <a:solidFill>
                  <a:srgbClr val="FF2500"/>
                </a:solidFill>
                <a:effectLst/>
                <a:latin typeface="Lucida Grande" panose="020B0600040502020204" pitchFamily="34" charset="0"/>
              </a:rPr>
              <a:t>“Anyone who accepts your message is also accepting me. And anyone who rejects you is rejecting me. And anyone who rejects me is rejecting God, who sent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10:17</a:t>
            </a:r>
            <a:r>
              <a:rPr lang="en-US">
                <a:effectLst/>
                <a:latin typeface="Lucida Grande" panose="020B0600040502020204" pitchFamily="34" charset="0"/>
              </a:rPr>
              <a:t>    When the seventy-two disciples returned, they joyfully reported to him, “Lord, even the demons obey us when we use your name!”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“I saw Satan fall from heaven like lightning!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Look, I have given you authority over all the power of the enemy, and you can walk among snakes and scorpions and crush them. Nothing will injure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don’t rejoice because evil spirits obey you; rejoice because your names are registered in heaven.”</a:t>
            </a:r>
          </a:p>
          <a:p>
            <a:endParaRPr lang="en-US">
              <a:effectLst/>
              <a:latin typeface="Lucida Grande" panose="020B0600040502020204" pitchFamily="34" charset="0"/>
            </a:endParaRPr>
          </a:p>
          <a:p>
            <a:r>
              <a:rPr lang="en-US">
                <a:effectLst/>
                <a:latin typeface="Lucida Grande" panose="020B0600040502020204" pitchFamily="34" charset="0"/>
              </a:rPr>
              <a:t>Jesus’ Prayer of Thanksgiving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10:21</a:t>
            </a:r>
            <a:r>
              <a:rPr lang="en-US">
                <a:solidFill>
                  <a:srgbClr val="000000"/>
                </a:solidFill>
                <a:effectLst/>
                <a:latin typeface="Lucida Grande" panose="020B0600040502020204" pitchFamily="34" charset="0"/>
              </a:rPr>
              <a:t>    At that same time Jesus was filled with the joy of the Holy Spirit, and he said, </a:t>
            </a:r>
            <a:r>
              <a:rPr lang="en-US">
                <a:solidFill>
                  <a:srgbClr val="FF2500"/>
                </a:solidFill>
                <a:effectLst/>
                <a:latin typeface="Lucida Grande" panose="020B0600040502020204" pitchFamily="34" charset="0"/>
              </a:rPr>
              <a:t>“O Father, Lord of heaven and earth, thank you for hiding these things from those who think themselves wise and clever, and for revealing them to the childlike. Yes, Father, it pleased you to do it this way.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“My Father has entrusted everything to me. No one truly knows the Son except the Father, and no one truly knows the Father except the Son and those to whom the Son chooses to reveal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10:23</a:t>
            </a:r>
            <a:r>
              <a:rPr lang="en-US">
                <a:solidFill>
                  <a:srgbClr val="000000"/>
                </a:solidFill>
                <a:effectLst/>
                <a:latin typeface="Lucida Grande" panose="020B0600040502020204" pitchFamily="34" charset="0"/>
              </a:rPr>
              <a:t>    Then when they were alone, he turned to the disciples and said, </a:t>
            </a:r>
            <a:r>
              <a:rPr lang="en-US">
                <a:solidFill>
                  <a:srgbClr val="FF2500"/>
                </a:solidFill>
                <a:effectLst/>
                <a:latin typeface="Lucida Grande" panose="020B0600040502020204" pitchFamily="34" charset="0"/>
              </a:rPr>
              <a:t>“Blessed are the eyes that see what you have seen.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 tell you, many prophets and kings longed to see what you see, but they didn’t see it. And they longed to hear what you hear, but they didn’t hear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189</a:t>
            </a:fld>
            <a:endParaRPr lang="en-GB"/>
          </a:p>
        </p:txBody>
      </p:sp>
    </p:spTree>
    <p:extLst>
      <p:ext uri="{BB962C8B-B14F-4D97-AF65-F5344CB8AC3E}">
        <p14:creationId xmlns:p14="http://schemas.microsoft.com/office/powerpoint/2010/main" val="32145804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Most Important Commandment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One day an expert in religious law stood up to test Jesus by asking him this question: “Teacher, what should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10:26</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“What does the law of Moses say? How do you read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10:27</a:t>
            </a:r>
            <a:r>
              <a:rPr lang="en-US">
                <a:effectLst/>
                <a:latin typeface="Lucida Grande" panose="020B0600040502020204" pitchFamily="34" charset="0"/>
              </a:rPr>
              <a:t>    The man answered, “‘You must love the LORD your God with all your heart, all your soul, all your strength, and all your mind.’ And, ‘Love your neighbor as yourself.’”</a:t>
            </a:r>
            <a:r>
              <a:rPr lang="en-US" baseline="30000">
                <a:effectLst/>
                <a:latin typeface="Lucida Grande" panose="020B0600040502020204" pitchFamily="34" charset="0"/>
              </a:rPr>
              <a:t>a</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“Right!”</a:t>
            </a:r>
            <a:r>
              <a:rPr lang="en-US">
                <a:solidFill>
                  <a:srgbClr val="000000"/>
                </a:solidFill>
                <a:effectLst/>
                <a:latin typeface="Lucida Grande" panose="020B0600040502020204" pitchFamily="34" charset="0"/>
              </a:rPr>
              <a:t> Jesus told him. </a:t>
            </a:r>
            <a:r>
              <a:rPr lang="en-US">
                <a:solidFill>
                  <a:srgbClr val="FF2500"/>
                </a:solidFill>
                <a:effectLst/>
                <a:latin typeface="Lucida Grande" panose="020B0600040502020204" pitchFamily="34" charset="0"/>
              </a:rPr>
              <a:t>“Do this and you will live!”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10:29</a:t>
            </a:r>
            <a:r>
              <a:rPr lang="en-US">
                <a:effectLst/>
                <a:latin typeface="Lucida Grande" panose="020B0600040502020204" pitchFamily="34" charset="0"/>
              </a:rPr>
              <a:t>    The man wanted to justify his actions, so he asked Jesus, “And who is my neighbor?”</a:t>
            </a:r>
          </a:p>
          <a:p>
            <a:endParaRPr lang="en-US">
              <a:effectLst/>
              <a:latin typeface="Lucida Grande" panose="020B0600040502020204" pitchFamily="34" charset="0"/>
            </a:endParaRPr>
          </a:p>
          <a:p>
            <a:r>
              <a:rPr lang="en-US">
                <a:effectLst/>
                <a:latin typeface="Lucida Grande" panose="020B0600040502020204" pitchFamily="34" charset="0"/>
              </a:rPr>
              <a:t>Parable of the Good Samaritan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10:30</a:t>
            </a:r>
            <a:r>
              <a:rPr lang="en-US">
                <a:solidFill>
                  <a:srgbClr val="000000"/>
                </a:solidFill>
                <a:effectLst/>
                <a:latin typeface="Lucida Grande" panose="020B0600040502020204" pitchFamily="34" charset="0"/>
              </a:rPr>
              <a:t>    Jesus replied with a story: </a:t>
            </a:r>
            <a:r>
              <a:rPr lang="en-US">
                <a:solidFill>
                  <a:srgbClr val="FF2500"/>
                </a:solidFill>
                <a:effectLst/>
                <a:latin typeface="Lucida Grande" panose="020B0600040502020204" pitchFamily="34" charset="0"/>
              </a:rPr>
              <a:t>“A Jewish man was traveling from Jerusalem down to Jericho, and he was attacked by bandits. They stripped him of his clothes, beat him up, and left him half dead beside the road.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“By chance a priest came along. But when he saw the man lying there, he crossed to the other side of the road and passed him by.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 Temple assistant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walked over and looked at him lying there, but he also passed by on the other side.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“Then a despised Samaritan came along, and when he saw the man, he felt compassion for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Going over to him, the Samaritan soothed his wounds with olive oil and wine and bandaged them. Then he put the man on his own donkey and took him to an inn, where he took care of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The next day he handed the innkeeper two silver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telling him, ‘Take care of this man. If his bill runs higher than this, I’ll pay you the next time I’m here.’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“Now which of these three would you say was a neighbor to the man who was attacked by bandits?”</a:t>
            </a:r>
            <a:r>
              <a:rPr lang="en-US">
                <a:solidFill>
                  <a:srgbClr val="000000"/>
                </a:solidFill>
                <a:effectLst/>
                <a:latin typeface="Lucida Grande" panose="020B0600040502020204" pitchFamily="34" charset="0"/>
              </a:rPr>
              <a:t> Jesus asked.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10:37</a:t>
            </a:r>
            <a:r>
              <a:rPr lang="en-US">
                <a:effectLst/>
                <a:latin typeface="Lucida Grande" panose="020B0600040502020204" pitchFamily="34" charset="0"/>
              </a:rPr>
              <a:t>    The man replied, “The one who showed him mercy.” </a:t>
            </a:r>
            <a:br>
              <a:rPr lang="en-US">
                <a:effectLst/>
                <a:latin typeface="Lucida Grande" panose="020B0600040502020204" pitchFamily="34" charset="0"/>
              </a:rPr>
            </a:br>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Then Jesus said, </a:t>
            </a:r>
            <a:r>
              <a:rPr lang="en-US">
                <a:solidFill>
                  <a:srgbClr val="FF2500"/>
                </a:solidFill>
                <a:effectLst/>
                <a:latin typeface="Lucida Grande" panose="020B0600040502020204" pitchFamily="34" charset="0"/>
              </a:rPr>
              <a:t>“Yes, now go and do the same.”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190</a:t>
            </a:fld>
            <a:endParaRPr lang="en-GB"/>
          </a:p>
        </p:txBody>
      </p:sp>
    </p:spTree>
    <p:extLst>
      <p:ext uri="{BB962C8B-B14F-4D97-AF65-F5344CB8AC3E}">
        <p14:creationId xmlns:p14="http://schemas.microsoft.com/office/powerpoint/2010/main" val="566501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Visits Martha and Mary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10:38</a:t>
            </a:r>
            <a:r>
              <a:rPr lang="en-US">
                <a:effectLst/>
                <a:latin typeface="Lucida Grande" panose="020B0600040502020204" pitchFamily="34" charset="0"/>
              </a:rPr>
              <a:t>    As Jesus and the disciples continued on their way to Jerusalem, they came to a certain village where a woman named Martha welcomed him into her home.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Her sister, Mary, sat at the Lord’s feet, listening to what he taught.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But Martha was distracted by the big dinner she was preparing. She came to Jesus and said, “Lord, doesn’t it seem unfair to you that my sister just sits here while I do all the work? Tell her to come and help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10:41</a:t>
            </a:r>
            <a:r>
              <a:rPr lang="en-US">
                <a:solidFill>
                  <a:srgbClr val="000000"/>
                </a:solidFill>
                <a:effectLst/>
                <a:latin typeface="Lucida Grande" panose="020B0600040502020204" pitchFamily="34" charset="0"/>
              </a:rPr>
              <a:t>    But the Lord said to her, </a:t>
            </a:r>
            <a:r>
              <a:rPr lang="en-US">
                <a:solidFill>
                  <a:srgbClr val="FF2500"/>
                </a:solidFill>
                <a:effectLst/>
                <a:latin typeface="Lucida Grande" panose="020B0600040502020204" pitchFamily="34" charset="0"/>
              </a:rPr>
              <a:t>“My dear Martha, you are worried and upset over all these details!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There is only one thing worth being concerned about. Mary has discovered it, and it will not be taken away from 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194</a:t>
            </a:fld>
            <a:endParaRPr lang="en-GB"/>
          </a:p>
        </p:txBody>
      </p:sp>
    </p:spTree>
    <p:extLst>
      <p:ext uri="{BB962C8B-B14F-4D97-AF65-F5344CB8AC3E}">
        <p14:creationId xmlns:p14="http://schemas.microsoft.com/office/powerpoint/2010/main" val="3634494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Teaching about Prayer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a:t>
            </a:r>
            <a:r>
              <a:rPr lang="en-US">
                <a:effectLst/>
                <a:latin typeface="Lucida Grande" panose="020B0600040502020204" pitchFamily="34" charset="0"/>
              </a:rPr>
              <a:t>    Once Jesus was in a certain place praying. As he finished, one of his disciples came to him and said, “Lord, teach us to pray, just as John taught his disciples.”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“This is how you should pray:</a:t>
            </a:r>
          </a:p>
          <a:p>
            <a:r>
              <a:rPr lang="en-US">
                <a:effectLst/>
                <a:latin typeface="Lucida Grande" panose="020B0600040502020204" pitchFamily="34" charset="0"/>
              </a:rPr>
              <a:t> </a:t>
            </a:r>
          </a:p>
          <a:p>
            <a:r>
              <a:rPr lang="en-US">
                <a:solidFill>
                  <a:srgbClr val="FF2500"/>
                </a:solidFill>
                <a:effectLst/>
                <a:latin typeface="Lucida Grande" panose="020B0600040502020204" pitchFamily="34" charset="0"/>
              </a:rPr>
              <a:t>“Father, may your name be kept holy.</a:t>
            </a:r>
          </a:p>
          <a:p>
            <a:r>
              <a:rPr lang="en-US">
                <a:solidFill>
                  <a:srgbClr val="FF2500"/>
                </a:solidFill>
                <a:effectLst/>
                <a:latin typeface="Lucida Grande" panose="020B0600040502020204" pitchFamily="34" charset="0"/>
              </a:rPr>
              <a:t>May your Kingdom come soon.</a:t>
            </a:r>
          </a:p>
          <a:p>
            <a:r>
              <a:rPr lang="en-US" b="1" baseline="30000">
                <a:solidFill>
                  <a:srgbClr val="006699"/>
                </a:solidFill>
                <a:effectLst/>
                <a:latin typeface="Helvetica Neue" panose="02000503000000020004" pitchFamily="2" charset="0"/>
              </a:rPr>
              <a:t>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Give us each day the food we need,</a:t>
            </a:r>
          </a:p>
          <a:p>
            <a:r>
              <a:rPr lang="en-US" b="1" baseline="30000">
                <a:solidFill>
                  <a:srgbClr val="006699"/>
                </a:solidFill>
                <a:effectLst/>
                <a:latin typeface="Helvetica Neue" panose="02000503000000020004" pitchFamily="2" charset="0"/>
              </a:rPr>
              <a:t>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forgive us our sins,</a:t>
            </a:r>
          </a:p>
          <a:p>
            <a:r>
              <a:rPr lang="en-US">
                <a:solidFill>
                  <a:srgbClr val="FF2500"/>
                </a:solidFill>
                <a:effectLst/>
                <a:latin typeface="Lucida Grande" panose="020B0600040502020204" pitchFamily="34" charset="0"/>
              </a:rPr>
              <a:t>as we forgive those who sin against us.</a:t>
            </a:r>
          </a:p>
          <a:p>
            <a:r>
              <a:rPr lang="en-US">
                <a:solidFill>
                  <a:srgbClr val="FF2500"/>
                </a:solidFill>
                <a:effectLst/>
                <a:latin typeface="Lucida Grande" panose="020B0600040502020204" pitchFamily="34" charset="0"/>
              </a:rPr>
              <a:t>And don’t let us yield to temptation.”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a:t>
            </a:r>
            <a:r>
              <a:rPr lang="en-US">
                <a:solidFill>
                  <a:srgbClr val="000000"/>
                </a:solidFill>
                <a:effectLst/>
                <a:latin typeface="Lucida Grande" panose="020B0600040502020204" pitchFamily="34" charset="0"/>
              </a:rPr>
              <a:t>    Then, teaching them more about prayer, he used this story: </a:t>
            </a:r>
            <a:r>
              <a:rPr lang="en-US">
                <a:solidFill>
                  <a:srgbClr val="FF2500"/>
                </a:solidFill>
                <a:effectLst/>
                <a:latin typeface="Lucida Grande" panose="020B0600040502020204" pitchFamily="34" charset="0"/>
              </a:rPr>
              <a:t>“Suppose you went to a friend’s house at midnight, wanting to borrow three loaves of bread. You say to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‘A friend of mine has just arrived for a visit, and I have nothing for him to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suppose he calls out from his bedroom, ‘Don’t bother me. The door is locked for the night, and my family and I are all in bed. I can’t help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But I tell you this—though he won’t do it for friendship’s sake, if you keep knocking long enough, he will get up and give you whatever you need because of your shameless persistence.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so I tell you, keep on asking, and you will receive what you ask for. Keep on seeking, and you will find. Keep on knocking, and the door will be opened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everyone who asks, receives. Everyone who seeks, finds. And to everyone who knocks, the door will be opened.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fathers—if your children ask for a fish, do you give them a snake instead?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Or if they ask for an egg, do you give them a scorpion?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So if you sinful people know how to give good gifts to your children, how much more will your heavenly Father give the Holy Spirit to those who ask him.”</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195</a:t>
            </a:fld>
            <a:endParaRPr lang="en-GB"/>
          </a:p>
        </p:txBody>
      </p:sp>
    </p:spTree>
    <p:extLst>
      <p:ext uri="{BB962C8B-B14F-4D97-AF65-F5344CB8AC3E}">
        <p14:creationId xmlns:p14="http://schemas.microsoft.com/office/powerpoint/2010/main" val="25042964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the Prince of Demons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 and when the demon was gone, the man began to speak. The crowds were amazed,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an evil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spirit leaves a person, it goes into the desert, searching for rest. But when it finds none, it says, ‘I will return to the person I came from.’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So it returns and finds that its former home is all swept and in order.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Then the spirit finds seven other spirits more evil than itself, and they all enter the person and live there. And so that person is worse off than before.”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11:27</a:t>
            </a:r>
            <a:r>
              <a:rPr lang="en-US">
                <a:effectLst/>
                <a:latin typeface="Lucida Grande" panose="020B0600040502020204" pitchFamily="34" charset="0"/>
              </a:rPr>
              <a:t>    As he was speaking, a woman in the crowd called out, “God bless your mother—the womb from which you came, and the breasts that nursed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even more blessed are all who hear the word of God and put it into practice.”</a:t>
            </a:r>
          </a:p>
          <a:p>
            <a:endParaRPr lang="en-US">
              <a:effectLst/>
              <a:latin typeface="Lucida Grande" panose="020B0600040502020204" pitchFamily="34" charset="0"/>
            </a:endParaRPr>
          </a:p>
          <a:p>
            <a:r>
              <a:rPr lang="en-US">
                <a:effectLst/>
                <a:latin typeface="Lucida Grande" panose="020B0600040502020204" pitchFamily="34" charset="0"/>
              </a:rPr>
              <a:t>The Sign of Jonah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11:29</a:t>
            </a:r>
            <a:r>
              <a:rPr lang="en-US">
                <a:solidFill>
                  <a:srgbClr val="000000"/>
                </a:solidFill>
                <a:effectLst/>
                <a:latin typeface="Lucida Grande" panose="020B0600040502020204" pitchFamily="34" charset="0"/>
              </a:rPr>
              <a:t>    As the crowd pressed in on Jesus, he said, </a:t>
            </a:r>
            <a:r>
              <a:rPr lang="en-US">
                <a:solidFill>
                  <a:srgbClr val="FF2500"/>
                </a:solidFill>
                <a:effectLst/>
                <a:latin typeface="Lucida Grande" panose="020B0600040502020204" pitchFamily="34" charset="0"/>
              </a:rPr>
              <a:t>“This evil generation keeps asking me to show them a miraculous sign. But the only sign I will give them is the sign of Jonah.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What happened to him was a sign to the people of Nineveh that God had sent him. What happens to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be a sign to these people that he was sent by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queen of Sheba</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stand up against this generation on judgment day and condemn it, for she came from a distant land to hear the wisdom of Solomon. Now someone greater than Solomon is here—but you refuse to listen.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The people of Nineveh will also stand up against this generation on judgment day and condemn it, for they repented of their sins at the preaching of Jonah. Now someone greater than Jonah is here—but you refuse to repent.</a:t>
            </a:r>
          </a:p>
          <a:p>
            <a:endParaRPr lang="en-US">
              <a:effectLst/>
              <a:latin typeface="Lucida Grande" panose="020B0600040502020204" pitchFamily="34" charset="0"/>
            </a:endParaRPr>
          </a:p>
          <a:p>
            <a:r>
              <a:rPr lang="en-US">
                <a:effectLst/>
                <a:latin typeface="Lucida Grande" panose="020B0600040502020204" pitchFamily="34" charset="0"/>
              </a:rPr>
              <a:t>Receiving the Light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 one lights a lamp and then hides it or puts it under a basket.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Instead, a lamp is placed on a stand, where its light can be seen by all who enter the house.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“Your eye is like a lamp that provides light for your body. When your eye is healthy, your whole body is filled with light. But when it is unhealthy, your body is filled with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Make sure that the light you think you have is not actually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If you are filled with light, with no dark corners, then your whole life will be radiant, as though a floodlight were filling you with light.”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196</a:t>
            </a:fld>
            <a:endParaRPr lang="en-GB"/>
          </a:p>
        </p:txBody>
      </p:sp>
    </p:spTree>
    <p:extLst>
      <p:ext uri="{BB962C8B-B14F-4D97-AF65-F5344CB8AC3E}">
        <p14:creationId xmlns:p14="http://schemas.microsoft.com/office/powerpoint/2010/main" val="7510267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a:t>
            </a:r>
          </a:p>
        </p:txBody>
      </p:sp>
    </p:spTree>
    <p:extLst>
      <p:ext uri="{BB962C8B-B14F-4D97-AF65-F5344CB8AC3E}">
        <p14:creationId xmlns:p14="http://schemas.microsoft.com/office/powerpoint/2010/main" val="41199180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r>
              <a:rPr lang="en-US">
                <a:effectLst/>
                <a:latin typeface="Lucida Grande" panose="020B0600040502020204" pitchFamily="34" charset="0"/>
              </a:rPr>
              <a:t>nd when the demon was gone…</a:t>
            </a:r>
          </a:p>
        </p:txBody>
      </p:sp>
    </p:spTree>
    <p:extLst>
      <p:ext uri="{BB962C8B-B14F-4D97-AF65-F5344CB8AC3E}">
        <p14:creationId xmlns:p14="http://schemas.microsoft.com/office/powerpoint/2010/main" val="320054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"Four Christmases"</a:t>
            </a:r>
          </a:p>
        </p:txBody>
      </p:sp>
      <p:sp>
        <p:nvSpPr>
          <p:cNvPr id="4" name="Slide Number Placeholder 3"/>
          <p:cNvSpPr>
            <a:spLocks noGrp="1"/>
          </p:cNvSpPr>
          <p:nvPr>
            <p:ph type="sldNum" sz="quarter" idx="5"/>
          </p:nvPr>
        </p:nvSpPr>
        <p:spPr/>
        <p:txBody>
          <a:bodyPr/>
          <a:lstStyle/>
          <a:p>
            <a:fld id="{DF78E62C-A091-49C7-B4DF-2F8432CFE4E6}" type="slidenum">
              <a:rPr lang="en-GB" smtClean="0"/>
              <a:t>13</a:t>
            </a:fld>
            <a:endParaRPr lang="en-GB"/>
          </a:p>
        </p:txBody>
      </p:sp>
    </p:spTree>
    <p:extLst>
      <p:ext uri="{BB962C8B-B14F-4D97-AF65-F5344CB8AC3E}">
        <p14:creationId xmlns:p14="http://schemas.microsoft.com/office/powerpoint/2010/main" val="7525327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man began to speak. </a:t>
            </a:r>
          </a:p>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crowds were amazed…</a:t>
            </a:r>
          </a:p>
        </p:txBody>
      </p:sp>
    </p:spTree>
    <p:extLst>
      <p:ext uri="{BB962C8B-B14F-4D97-AF65-F5344CB8AC3E}">
        <p14:creationId xmlns:p14="http://schemas.microsoft.com/office/powerpoint/2010/main" val="29385301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p>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p>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p:txBody>
      </p:sp>
    </p:spTree>
    <p:extLst>
      <p:ext uri="{BB962C8B-B14F-4D97-AF65-F5344CB8AC3E}">
        <p14:creationId xmlns:p14="http://schemas.microsoft.com/office/powerpoint/2010/main" val="41464469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Criticizes the Religious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11:37</a:t>
            </a:r>
            <a:r>
              <a:rPr lang="en-US">
                <a:effectLst/>
                <a:latin typeface="Lucida Grande" panose="020B0600040502020204" pitchFamily="34" charset="0"/>
              </a:rPr>
              <a:t>    As Jesus was speaking, one of the Pharisees invited him home for a meal. So he went in and took his place at the table.</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His host was amazed to see that he sat down to eat without first performing the hand-washing ceremony required by Jewish custom.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Then the Lord said to him, </a:t>
            </a:r>
            <a:r>
              <a:rPr lang="en-US">
                <a:solidFill>
                  <a:srgbClr val="FF2500"/>
                </a:solidFill>
                <a:effectLst/>
                <a:latin typeface="Lucida Grande" panose="020B0600040502020204" pitchFamily="34" charset="0"/>
              </a:rPr>
              <a:t>“You Pharisees are so careful to clean the outside of the cup and the dish, but inside you are filthy—full of greed and wickedness!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Fools! Didn’t God make the inside as well as the outside?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So clean the inside by giving gifts to the poor, and you will be clean all over.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are careful to tithe even the tiniest income from your herb gardens,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you ignore justice and the love of God. You should tithe, yes, but do not neglect the more important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love to sit in the seats of honor in the synagogues and receive respectful greetings as you walk in the marketplaces.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Yes, what sorrow awaits you! For you are like hidden graves in a field. People walk over them without knowing the corruption they are stepping 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11:45</a:t>
            </a:r>
            <a:r>
              <a:rPr lang="en-US">
                <a:effectLst/>
                <a:latin typeface="Lucida Grande" panose="020B0600040502020204" pitchFamily="34" charset="0"/>
              </a:rPr>
              <a:t>    “Teacher,” said an expert in religious law, “you have insulted us, too, in what you just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said Jesus, </a:t>
            </a:r>
            <a:r>
              <a:rPr lang="en-US">
                <a:solidFill>
                  <a:srgbClr val="FF2500"/>
                </a:solidFill>
                <a:effectLst/>
                <a:latin typeface="Lucida Grande" panose="020B0600040502020204" pitchFamily="34" charset="0"/>
              </a:rPr>
              <a:t>“what sorrow also awaits you experts in religious law! For you crush people with unbearable religious demands, and you never lift a finger to ease the burden.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What sorrow awaits you! For you build monuments for the prophets your own ancestors killed long ago.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in fact, you stand as witnesses who agree with what your ancestors did. They killed the prophets, and you join in their crime by building the monuments!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This is what God in his wisdom said about you:</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will send prophets and apostles to them, but they will kill some and persecute the others.’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“As a result, this generation will be held responsible for the murder of all God’s prophets from the creation of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from the murder of Abel to the murder of Zechariah, who was killed between the altar and the sanctuary. Yes, it will certainly be charged against this generation.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experts in religious law! For you remove the key to knowledge from the people. You don’t enter the Kingdom yourselves, and you prevent others from entering.”</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11:53</a:t>
            </a:r>
            <a:r>
              <a:rPr lang="en-US">
                <a:effectLst/>
                <a:latin typeface="Lucida Grande" panose="020B0600040502020204" pitchFamily="34" charset="0"/>
              </a:rPr>
              <a:t>    As Jesus was leaving, the teachers of religious law and the Pharisees became hostile and tried to provoke him with many questions.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They wanted to trap him into saying something they could use against him. </a:t>
            </a:r>
          </a:p>
        </p:txBody>
      </p:sp>
      <p:sp>
        <p:nvSpPr>
          <p:cNvPr id="4" name="Slide Number Placeholder 3"/>
          <p:cNvSpPr>
            <a:spLocks noGrp="1"/>
          </p:cNvSpPr>
          <p:nvPr>
            <p:ph type="sldNum" sz="quarter" idx="5"/>
          </p:nvPr>
        </p:nvSpPr>
        <p:spPr/>
        <p:txBody>
          <a:bodyPr/>
          <a:lstStyle/>
          <a:p>
            <a:fld id="{DF78E62C-A091-49C7-B4DF-2F8432CFE4E6}" type="slidenum">
              <a:rPr lang="en-GB" smtClean="0"/>
              <a:t>210</a:t>
            </a:fld>
            <a:endParaRPr lang="en-GB"/>
          </a:p>
        </p:txBody>
      </p:sp>
    </p:spTree>
    <p:extLst>
      <p:ext uri="{BB962C8B-B14F-4D97-AF65-F5344CB8AC3E}">
        <p14:creationId xmlns:p14="http://schemas.microsoft.com/office/powerpoint/2010/main" val="14656877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a:t>
            </a:r>
            <a:r>
              <a:rPr lang="en-US">
                <a:solidFill>
                  <a:srgbClr val="000000"/>
                </a:solidFill>
                <a:effectLst/>
                <a:latin typeface="Lucida Grande" panose="020B0600040502020204" pitchFamily="34" charset="0"/>
              </a:rPr>
              <a:t>    Meanwhile, the crowds grew until thousands were milling about and stepping on each other. Jesus turned first to his disciples and warned them, </a:t>
            </a:r>
            <a:r>
              <a:rPr lang="en-US">
                <a:solidFill>
                  <a:srgbClr val="FF2500"/>
                </a:solidFill>
                <a:effectLst/>
                <a:latin typeface="Lucida Grande" panose="020B0600040502020204" pitchFamily="34" charset="0"/>
              </a:rPr>
              <a:t>“Beware of the yeast of the Pharisees—their hypocrisy.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 time is coming when everything that is covered up will be revealed, and all that is secret will be made known to all.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Whatever you have said in the dark will be heard in the light, and what you have whispered behind closed doors will be shouted from the housetops for all to hear!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“Dear friends, don’t be afraid of those who want to kill your body; they cannot do any more to you after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I’ll tell you whom to fear. Fear God, who has the power to kill you and then throw you into hell.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Yes, he’s the one to fear.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the price of five sparrows—two copper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Yet God does not forget a single one of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the very hairs on your head are all numbered. So don’t be afraid; you are more valuable to God than a whole flock of sparrows.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tell you the truth, everyone who acknowledges me publicly here on earth,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also acknowledge in the presence of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But anyone who denies me here on earth will be denied before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Anyone who speaks against the Son of Man can be forgiven, but anyone who blasphemes the Holy Spirit will not be forgiven.</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when you are brought to trial in the synagogues and before rulers and authorities, don’t worry about how to defend yourself or what to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for the Holy Spirit will teach you at that time what needs to be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212</a:t>
            </a:fld>
            <a:endParaRPr lang="en-GB"/>
          </a:p>
        </p:txBody>
      </p:sp>
    </p:spTree>
    <p:extLst>
      <p:ext uri="{BB962C8B-B14F-4D97-AF65-F5344CB8AC3E}">
        <p14:creationId xmlns:p14="http://schemas.microsoft.com/office/powerpoint/2010/main" val="105598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3/4/25</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3/4/25</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3/4/25</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3/4/25</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3/4/25</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3/4/25</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3/4/25</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3/4/25</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3/4/25</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3/4/25</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3/4/25</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39382853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3/4/25</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DCBBD08-F46C-4D27-928A-5E5101018BA9}"/>
              </a:ext>
            </a:extLst>
          </p:cNvPr>
          <p:cNvSpPr>
            <a:spLocks noGrp="1" noChangeArrowheads="1"/>
          </p:cNvSpPr>
          <p:nvPr>
            <p:ph type="dt" sz="half" idx="10"/>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3" name="Rectangle 7">
            <a:extLst>
              <a:ext uri="{FF2B5EF4-FFF2-40B4-BE49-F238E27FC236}">
                <a16:creationId xmlns:a16="http://schemas.microsoft.com/office/drawing/2014/main" id="{6EF89EB8-C7DF-425A-8F3A-DD2D2C80763D}"/>
              </a:ext>
            </a:extLst>
          </p:cNvPr>
          <p:cNvSpPr>
            <a:spLocks noGrp="1" noChangeArrowheads="1"/>
          </p:cNvSpPr>
          <p:nvPr>
            <p:ph type="ftr" sz="quarter" idx="11"/>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4" name="Rectangle 8">
            <a:extLst>
              <a:ext uri="{FF2B5EF4-FFF2-40B4-BE49-F238E27FC236}">
                <a16:creationId xmlns:a16="http://schemas.microsoft.com/office/drawing/2014/main" id="{3B355AFA-CEC3-4266-9FAA-00186CE2E8F2}"/>
              </a:ext>
            </a:extLst>
          </p:cNvPr>
          <p:cNvSpPr>
            <a:spLocks noGrp="1" noChangeArrowheads="1"/>
          </p:cNvSpPr>
          <p:nvPr>
            <p:ph type="sldNum" sz="quarter" idx="12"/>
          </p:nvPr>
        </p:nvSpPr>
        <p:spPr/>
        <p:txBody>
          <a:bodyPr/>
          <a:lstStyle>
            <a:lvl1pPr>
              <a:defRPr/>
            </a:lvl1pPr>
          </a:lstStyle>
          <a:p>
            <a:fld id="{E1DC1DEB-E741-4C56-A7CA-7C20117E103F}" type="slidenum">
              <a:rPr lang="en-US" altLang="en-US"/>
              <a:pPr/>
              <a:t>‹#›</a:t>
            </a:fld>
            <a:endParaRPr lang="en-US" altLang="en-US"/>
          </a:p>
        </p:txBody>
      </p:sp>
    </p:spTree>
    <p:extLst>
      <p:ext uri="{BB962C8B-B14F-4D97-AF65-F5344CB8AC3E}">
        <p14:creationId xmlns:p14="http://schemas.microsoft.com/office/powerpoint/2010/main" val="140740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C78EBE-971B-409E-9491-8E1C4CE03BDF}"/>
              </a:ext>
            </a:extLst>
          </p:cNvPr>
          <p:cNvSpPr>
            <a:spLocks noGrp="1" noChangeArrowheads="1"/>
          </p:cNvSpPr>
          <p:nvPr>
            <p:ph type="dt" sz="half" idx="10"/>
          </p:nvPr>
        </p:nvSpPr>
        <p:spPr/>
        <p:txBody>
          <a:bodyPr/>
          <a:lstStyle>
            <a:lvl1pPr>
              <a:defRPr/>
            </a:lvl1pPr>
          </a:lstStyle>
          <a:p>
            <a:fld id="{01CFFD09-B745-4465-9434-49D10C84C241}" type="datetime1">
              <a:rPr lang="en-US" altLang="en-US"/>
              <a:pPr/>
              <a:t>3/4/25</a:t>
            </a:fld>
            <a:endParaRPr lang="en-US" altLang="en-US"/>
          </a:p>
        </p:txBody>
      </p:sp>
      <p:sp>
        <p:nvSpPr>
          <p:cNvPr id="6" name="Rectangle 6">
            <a:extLst>
              <a:ext uri="{FF2B5EF4-FFF2-40B4-BE49-F238E27FC236}">
                <a16:creationId xmlns:a16="http://schemas.microsoft.com/office/drawing/2014/main" id="{C5D9DBFD-9DA6-4F54-9D52-3DCB4308D94A}"/>
              </a:ext>
            </a:extLst>
          </p:cNvPr>
          <p:cNvSpPr>
            <a:spLocks noGrp="1" noChangeArrowheads="1"/>
          </p:cNvSpPr>
          <p:nvPr>
            <p:ph type="ftr" sz="quarter" idx="11"/>
          </p:nvPr>
        </p:nvSpPr>
        <p:spPr/>
        <p:txBody>
          <a:bodyPr/>
          <a:lstStyle>
            <a:lvl1pPr fontAlgn="auto">
              <a:spcBef>
                <a:spcPts val="0"/>
              </a:spcBef>
              <a:spcAft>
                <a:spcPts val="0"/>
              </a:spcAft>
              <a:defRPr>
                <a:latin typeface="+mn-lt"/>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69E70C3-553E-4D24-88EB-5FAAB239CA92}"/>
              </a:ext>
            </a:extLst>
          </p:cNvPr>
          <p:cNvSpPr>
            <a:spLocks noGrp="1" noChangeArrowheads="1"/>
          </p:cNvSpPr>
          <p:nvPr>
            <p:ph type="sldNum" sz="quarter" idx="12"/>
          </p:nvPr>
        </p:nvSpPr>
        <p:spPr/>
        <p:txBody>
          <a:bodyPr/>
          <a:lstStyle>
            <a:lvl1pPr>
              <a:defRPr/>
            </a:lvl1pPr>
          </a:lstStyle>
          <a:p>
            <a:fld id="{E253C08E-3BD5-4A3C-AB74-D7D0FCA2D0B3}" type="slidenum">
              <a:rPr lang="en-US" altLang="en-US"/>
              <a:pPr/>
              <a:t>‹#›</a:t>
            </a:fld>
            <a:endParaRPr lang="en-US" altLang="en-US"/>
          </a:p>
        </p:txBody>
      </p:sp>
    </p:spTree>
    <p:extLst>
      <p:ext uri="{BB962C8B-B14F-4D97-AF65-F5344CB8AC3E}">
        <p14:creationId xmlns:p14="http://schemas.microsoft.com/office/powerpoint/2010/main" val="4174532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3/4/25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3/4/25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3/4/25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3/4/25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3/4/25</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04/03/2025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3/4/25</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3/4/25</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3/4/25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3/4/25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3/4/25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3/4/25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5705554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40157177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1035987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4606211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40742194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9202162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27384997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376534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27952692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31667510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18975390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2793184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616713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261018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869745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25311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062850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0109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29854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73372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988140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473020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7642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58439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18021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68308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53483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59773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51997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26200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31903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910502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508417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84447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49228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80024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356071926"/>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17344761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653347858"/>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587049976"/>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1856286096"/>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358764108"/>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902398624"/>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3645761835"/>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947570375"/>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92864874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2168681610"/>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906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3554423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2523791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9596158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113144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10487107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8544082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591288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4298040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391214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456034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5995863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41430516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32878371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2975880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40305489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9656326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7526568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40033968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989932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385998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9390123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7933544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22978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33788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29746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684101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850256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783123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1537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6192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802479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32516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283942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8765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963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0473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3616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424945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5014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10032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23787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700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42964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3/4/25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206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04/03/2025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2464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4432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1585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92165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70706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35064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556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18055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540456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14848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50144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3/4/25</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3/4/25</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3/4/25</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1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8.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3.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2.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12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2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30.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image" Target="../media/image3.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6.xml"/><Relationship Id="rId1" Type="http://schemas.openxmlformats.org/officeDocument/2006/relationships/slideLayout" Target="../slideLayouts/slideLayout1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3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3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9.xml"/><Relationship Id="rId1" Type="http://schemas.openxmlformats.org/officeDocument/2006/relationships/slideLayout" Target="../slideLayouts/slideLayout1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41.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34.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3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3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38.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39.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40.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41.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42.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43.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44.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45.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04/03/2025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83321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3/4/25</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3/4/25</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3/4/25</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4276889586"/>
      </p:ext>
    </p:extLst>
  </p:cSld>
  <p:clrMap bg1="dk2" tx1="lt1" bg2="dk1" tx2="lt2" accent1="accent1" accent2="accent2" accent3="accent3" accent4="accent4" accent5="accent5" accent6="accent6" hlink="hlink" folHlink="folHlink"/>
  <p:sldLayoutIdLst>
    <p:sldLayoutId id="214748379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3/4/25</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04/03/2025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1AD5F962-194E-48BD-8CC4-4F122A27A130}"/>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9923EE4-785C-48BE-B125-B8CA617ACBBC}"/>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2400">
                <a:solidFill>
                  <a:srgbClr val="FFFFFF"/>
                </a:solidFill>
                <a:latin typeface="Times New Roman"/>
                <a:ea typeface="Arial" charset="0"/>
                <a:cs typeface="Arial" charset="0"/>
              </a:endParaRPr>
            </a:p>
          </p:txBody>
        </p:sp>
        <p:sp>
          <p:nvSpPr>
            <p:cNvPr id="6148" name="Arc 4">
              <a:extLst>
                <a:ext uri="{FF2B5EF4-FFF2-40B4-BE49-F238E27FC236}">
                  <a16:creationId xmlns:a16="http://schemas.microsoft.com/office/drawing/2014/main" id="{CD8C5141-4E75-4FB4-AA39-BD063404A22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sz="2400">
                <a:solidFill>
                  <a:srgbClr val="FFFFFF"/>
                </a:solidFill>
                <a:latin typeface="Times New Roman"/>
                <a:ea typeface="Arial" charset="0"/>
                <a:cs typeface="Arial" charset="0"/>
              </a:endParaRPr>
            </a:p>
          </p:txBody>
        </p:sp>
      </p:grpSp>
      <p:sp>
        <p:nvSpPr>
          <p:cNvPr id="6149" name="Rectangle 5">
            <a:extLst>
              <a:ext uri="{FF2B5EF4-FFF2-40B4-BE49-F238E27FC236}">
                <a16:creationId xmlns:a16="http://schemas.microsoft.com/office/drawing/2014/main" id="{2E56C7C0-5E15-4A13-B3CB-9F565B90564E}"/>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E124B97F-D806-4DBB-9AAE-CF160CA0F61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C4B3A20F-D530-42A5-9FB6-E409D8089A5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815CAC70-837C-4E24-BAF2-F5B3E0CA6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ea typeface="ＭＳ Ｐゴシック" panose="020B0600070205080204" pitchFamily="34" charset="-128"/>
              </a:defRPr>
            </a:lvl1pPr>
          </a:lstStyle>
          <a:p>
            <a:fld id="{13016358-7325-4EA0-B593-0FF7E1C60D5D}" type="slidenum">
              <a:rPr lang="en-US" altLang="en-US"/>
              <a:pPr/>
              <a:t>‹#›</a:t>
            </a:fld>
            <a:endParaRPr lang="en-US" altLang="en-US"/>
          </a:p>
        </p:txBody>
      </p:sp>
      <p:sp>
        <p:nvSpPr>
          <p:cNvPr id="26631" name="Rectangle 9">
            <a:extLst>
              <a:ext uri="{FF2B5EF4-FFF2-40B4-BE49-F238E27FC236}">
                <a16:creationId xmlns:a16="http://schemas.microsoft.com/office/drawing/2014/main" id="{7B2BD069-692E-4422-8B40-553AF4055D9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68264938"/>
      </p:ext>
    </p:extLst>
  </p:cSld>
  <p:clrMap bg1="dk2" tx1="lt1" bg2="dk1" tx2="lt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2DF8B95-423C-4546-AF7D-AB523BE0BFA9}"/>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45059" name="Rectangle 4">
            <a:extLst>
              <a:ext uri="{FF2B5EF4-FFF2-40B4-BE49-F238E27FC236}">
                <a16:creationId xmlns:a16="http://schemas.microsoft.com/office/drawing/2014/main" id="{64D8DFAB-1799-4D6A-A296-AEF520B0DCD8}"/>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416DB9-CB9E-4E87-A001-3592C6A8A375}"/>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ea typeface="ＭＳ Ｐゴシック" panose="020B0600070205080204" pitchFamily="34" charset="-128"/>
              </a:defRPr>
            </a:lvl1pPr>
          </a:lstStyle>
          <a:p>
            <a:fld id="{79BEE364-19D3-4F12-97B0-507777E07930}" type="datetime1">
              <a:rPr lang="en-US" altLang="en-US"/>
              <a:pPr/>
              <a:t>3/4/25</a:t>
            </a:fld>
            <a:endParaRPr lang="en-US" altLang="en-US"/>
          </a:p>
        </p:txBody>
      </p:sp>
      <p:sp>
        <p:nvSpPr>
          <p:cNvPr id="1030" name="Rectangle 6">
            <a:extLst>
              <a:ext uri="{FF2B5EF4-FFF2-40B4-BE49-F238E27FC236}">
                <a16:creationId xmlns:a16="http://schemas.microsoft.com/office/drawing/2014/main" id="{9B9A9919-1871-4ACB-834B-1F2BFE55817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ea typeface="ＭＳ Ｐゴシック" panose="020B0600070205080204" pitchFamily="34" charset="-128"/>
              </a:defRPr>
            </a:lvl1pPr>
          </a:lstStyle>
          <a:p>
            <a:endParaRPr lang="en-US" altLang="en-US"/>
          </a:p>
        </p:txBody>
      </p:sp>
      <p:sp>
        <p:nvSpPr>
          <p:cNvPr id="1031" name="Rectangle 7">
            <a:extLst>
              <a:ext uri="{FF2B5EF4-FFF2-40B4-BE49-F238E27FC236}">
                <a16:creationId xmlns:a16="http://schemas.microsoft.com/office/drawing/2014/main" id="{B5178A43-2D10-48A3-A8FA-1269A0C0A6F6}"/>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ea typeface="ＭＳ Ｐゴシック" panose="020B0600070205080204" pitchFamily="34" charset="-128"/>
              </a:defRPr>
            </a:lvl1pPr>
          </a:lstStyle>
          <a:p>
            <a:fld id="{9A692CFA-2F5B-40BB-9000-DA4861E44862}" type="slidenum">
              <a:rPr lang="en-US" altLang="en-US"/>
              <a:pPr/>
              <a:t>‹#›</a:t>
            </a:fld>
            <a:endParaRPr lang="en-US" altLang="en-US"/>
          </a:p>
        </p:txBody>
      </p:sp>
    </p:spTree>
    <p:extLst>
      <p:ext uri="{BB962C8B-B14F-4D97-AF65-F5344CB8AC3E}">
        <p14:creationId xmlns:p14="http://schemas.microsoft.com/office/powerpoint/2010/main" val="1396718518"/>
      </p:ext>
    </p:extLst>
  </p:cSld>
  <p:clrMap bg1="dk2" tx1="lt1" bg2="dk1" tx2="lt2" accent1="accent1" accent2="accent2" accent3="accent3" accent4="accent4" accent5="accent5" accent6="accent6" hlink="hlink" folHlink="folHlink"/>
  <p:sldLayoutIdLst>
    <p:sldLayoutId id="2147483832"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3/4/25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692163273"/>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494789"/>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617182617"/>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053892561"/>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437941213"/>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73618"/>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800812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DC966453-56C3-4797-928D-EA3B0A679EED}" type="datetimeFigureOut">
              <a:rPr lang="en-US" smtClean="0"/>
              <a:pPr/>
              <a:t>3/4/25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70179969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1.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1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08.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6.xml"/><Relationship Id="rId1" Type="http://schemas.openxmlformats.org/officeDocument/2006/relationships/slideLayout" Target="../slideLayouts/slideLayout125.xml"/><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5.xml"/><Relationship Id="rId4" Type="http://schemas.openxmlformats.org/officeDocument/2006/relationships/image" Target="../media/image1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5.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6.xml"/><Relationship Id="rId4" Type="http://schemas.openxmlformats.org/officeDocument/2006/relationships/image" Target="../media/image7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8.xml"/><Relationship Id="rId1" Type="http://schemas.openxmlformats.org/officeDocument/2006/relationships/slideLayout" Target="../slideLayouts/slideLayout12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5.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5.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5.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5.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5.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5.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129.xml"/><Relationship Id="rId4" Type="http://schemas.openxmlformats.org/officeDocument/2006/relationships/image" Target="../media/image126.jpeg"/></Relationships>
</file>

<file path=ppt/slides/_rels/slide1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5.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25.xml"/></Relationships>
</file>

<file path=ppt/slides/_rels/slide1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0.xml"/><Relationship Id="rId1" Type="http://schemas.openxmlformats.org/officeDocument/2006/relationships/slideLayout" Target="../slideLayouts/slideLayout12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5.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5.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5.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1.xml"/><Relationship Id="rId1" Type="http://schemas.openxmlformats.org/officeDocument/2006/relationships/slideLayout" Target="../slideLayouts/slideLayout199.xml"/></Relationships>
</file>

<file path=ppt/slides/_rels/slide1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2.xml"/><Relationship Id="rId1" Type="http://schemas.openxmlformats.org/officeDocument/2006/relationships/slideLayout" Target="../slideLayouts/slideLayout130.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2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5.xml"/></Relationships>
</file>

<file path=ppt/slides/_rels/slide14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5.xml"/></Relationships>
</file>

<file path=ppt/slides/_rels/slide15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25.xml"/></Relationships>
</file>

<file path=ppt/slides/_rels/slide15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5.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5.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5.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5.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5.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5.xml"/></Relationships>
</file>

<file path=ppt/slides/_rels/slide1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25.xml"/></Relationships>
</file>

<file path=ppt/slides/_rels/slide1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2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8.xml"/><Relationship Id="rId1" Type="http://schemas.openxmlformats.org/officeDocument/2006/relationships/slideLayout" Target="../slideLayouts/slideLayout134.xml"/><Relationship Id="rId4" Type="http://schemas.openxmlformats.org/officeDocument/2006/relationships/image" Target="../media/image154.png"/></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35.xml"/><Relationship Id="rId4" Type="http://schemas.openxmlformats.org/officeDocument/2006/relationships/image" Target="../media/image1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0.xml"/><Relationship Id="rId1" Type="http://schemas.openxmlformats.org/officeDocument/2006/relationships/slideLayout" Target="../slideLayouts/slideLayout136.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1.xml"/><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1.xml"/></Relationships>
</file>

<file path=ppt/slides/_rels/slide1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49.xml"/></Relationships>
</file>

<file path=ppt/slides/_rels/slide18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249.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4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3.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5.xml"/></Relationships>
</file>

<file path=ppt/slides/_rels/slide19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55.xml"/></Relationships>
</file>

<file path=ppt/slides/_rels/slide1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65.jpeg"/><Relationship Id="rId1" Type="http://schemas.openxmlformats.org/officeDocument/2006/relationships/slideLayout" Target="../slideLayouts/slideLayout166.xml"/><Relationship Id="rId4" Type="http://schemas.openxmlformats.org/officeDocument/2006/relationships/image" Target="../media/image46.jpeg"/></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87.xml"/><Relationship Id="rId1" Type="http://schemas.openxmlformats.org/officeDocument/2006/relationships/slideLayout" Target="../slideLayouts/slideLayout183.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8.xml"/><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3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wmf"/><Relationship Id="rId2" Type="http://schemas.openxmlformats.org/officeDocument/2006/relationships/notesSlide" Target="../notesSlides/notesSlide12.xml"/><Relationship Id="rId1" Type="http://schemas.openxmlformats.org/officeDocument/2006/relationships/slideLayout" Target="../slideLayouts/slideLayout91.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png"/></Relationships>
</file>

<file path=ppt/slides/_rels/slide20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89.xml"/><Relationship Id="rId1" Type="http://schemas.openxmlformats.org/officeDocument/2006/relationships/slideLayout" Target="../slideLayouts/slideLayout183.xml"/></Relationships>
</file>

<file path=ppt/slides/_rels/slide20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0.xml"/><Relationship Id="rId1" Type="http://schemas.openxmlformats.org/officeDocument/2006/relationships/slideLayout" Target="../slideLayouts/slideLayout183.xml"/></Relationships>
</file>

<file path=ppt/slides/_rels/slide20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91.xml"/><Relationship Id="rId1" Type="http://schemas.openxmlformats.org/officeDocument/2006/relationships/slideLayout" Target="../slideLayouts/slideLayout183.xml"/></Relationships>
</file>

<file path=ppt/slides/_rels/slide20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92.xml"/><Relationship Id="rId1" Type="http://schemas.openxmlformats.org/officeDocument/2006/relationships/slideLayout" Target="../slideLayouts/slideLayout183.xml"/></Relationships>
</file>

<file path=ppt/slides/_rels/slide20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93.xml"/><Relationship Id="rId1" Type="http://schemas.openxmlformats.org/officeDocument/2006/relationships/slideLayout" Target="../slideLayouts/slideLayout183.xml"/></Relationships>
</file>

<file path=ppt/slides/_rels/slide20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94.xml"/><Relationship Id="rId1" Type="http://schemas.openxmlformats.org/officeDocument/2006/relationships/slideLayout" Target="../slideLayouts/slideLayout183.xml"/></Relationships>
</file>

<file path=ppt/slides/_rels/slide20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95.xml"/><Relationship Id="rId1" Type="http://schemas.openxmlformats.org/officeDocument/2006/relationships/slideLayout" Target="../slideLayouts/slideLayout183.xml"/></Relationships>
</file>

<file path=ppt/slides/_rels/slide20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6.xml"/><Relationship Id="rId1" Type="http://schemas.openxmlformats.org/officeDocument/2006/relationships/slideLayout" Target="../slideLayouts/slideLayout183.xml"/></Relationships>
</file>

<file path=ppt/slides/_rels/slide20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7.xml"/><Relationship Id="rId1" Type="http://schemas.openxmlformats.org/officeDocument/2006/relationships/slideLayout" Target="../slideLayouts/slideLayout183.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77.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1.xml"/></Relationships>
</file>

<file path=ppt/slides/_rels/slide2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88.xml"/></Relationships>
</file>

<file path=ppt/slides/_rels/slide2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01.xml"/><Relationship Id="rId1" Type="http://schemas.openxmlformats.org/officeDocument/2006/relationships/slideLayout" Target="../slideLayouts/slideLayout299.xml"/></Relationships>
</file>

<file path=ppt/slides/_rels/slide2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94.xml"/></Relationships>
</file>

<file path=ppt/slides/_rels/slide2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2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0.xml"/><Relationship Id="rId1" Type="http://schemas.openxmlformats.org/officeDocument/2006/relationships/slideLayout" Target="../slideLayouts/slideLayout271.xml"/><Relationship Id="rId6" Type="http://schemas.openxmlformats.org/officeDocument/2006/relationships/image" Target="../media/image181.emf"/><Relationship Id="rId5" Type="http://schemas.openxmlformats.org/officeDocument/2006/relationships/image" Target="../media/image180.jpeg"/><Relationship Id="rId4" Type="http://schemas.openxmlformats.org/officeDocument/2006/relationships/image" Target="../media/image179.jpeg"/></Relationships>
</file>

<file path=ppt/slides/_rels/slide22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1.xml"/><Relationship Id="rId1" Type="http://schemas.openxmlformats.org/officeDocument/2006/relationships/slideLayout" Target="../slideLayouts/slideLayout271.xml"/><Relationship Id="rId4" Type="http://schemas.openxmlformats.org/officeDocument/2006/relationships/image" Target="../media/image183.jpeg"/></Relationships>
</file>

<file path=ppt/slides/_rels/slide227.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187.jpeg"/><Relationship Id="rId2" Type="http://schemas.openxmlformats.org/officeDocument/2006/relationships/notesSlide" Target="../notesSlides/notesSlide112.xml"/><Relationship Id="rId1" Type="http://schemas.openxmlformats.org/officeDocument/2006/relationships/slideLayout" Target="../slideLayouts/slideLayout264.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3.xml"/><Relationship Id="rId1" Type="http://schemas.openxmlformats.org/officeDocument/2006/relationships/slideLayout" Target="../slideLayouts/slideLayout84.xml"/><Relationship Id="rId4" Type="http://schemas.openxmlformats.org/officeDocument/2006/relationships/image" Target="../media/image189.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33.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91.xml"/><Relationship Id="rId1" Type="http://schemas.openxmlformats.org/officeDocument/2006/relationships/video" Target="file:////Church/Pictures/Video%20Clips%20for%20Sermons/WaterFuelMay06.wm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6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108.xml"/><Relationship Id="rId5" Type="http://schemas.openxmlformats.org/officeDocument/2006/relationships/image" Target="../media/image72.jpeg"/><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13.xml"/><Relationship Id="rId1" Type="http://schemas.openxmlformats.org/officeDocument/2006/relationships/themeOverride" Target="../theme/themeOverride1.xml"/><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8.xml"/><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8.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7200" b="1" kern="0" dirty="0">
                <a:solidFill>
                  <a:srgbClr val="FFFFFF"/>
                </a:solidFill>
                <a:effectLst>
                  <a:glow rad="228600">
                    <a:srgbClr val="000000"/>
                  </a:glow>
                </a:effectLst>
                <a:latin typeface="Arial"/>
                <a:cs typeface="Arial"/>
              </a:rPr>
              <a:t>Opposition</a:t>
            </a:r>
            <a:r>
              <a:rPr lang="en-US" sz="6000" b="1" kern="0" dirty="0">
                <a:solidFill>
                  <a:srgbClr val="FFFFFF"/>
                </a:solidFill>
                <a:effectLst>
                  <a:glow rad="228600">
                    <a:srgbClr val="000000"/>
                  </a:glow>
                </a:effectLst>
                <a:latin typeface="Arial"/>
                <a:cs typeface="Arial"/>
              </a:rPr>
              <a:t> </a:t>
            </a:r>
            <a:br>
              <a:rPr lang="en-US" sz="6000" b="1" kern="0" dirty="0">
                <a:solidFill>
                  <a:srgbClr val="FFFFFF"/>
                </a:solidFill>
                <a:effectLst>
                  <a:glow rad="228600">
                    <a:srgbClr val="000000"/>
                  </a:glow>
                </a:effectLst>
                <a:latin typeface="Arial"/>
                <a:cs typeface="Arial"/>
              </a:rPr>
            </a:br>
            <a:r>
              <a:rPr lang="en-US" sz="6000" b="1" kern="0" dirty="0">
                <a:solidFill>
                  <a:srgbClr val="FFFFFF"/>
                </a:solidFill>
                <a:effectLst>
                  <a:glow rad="228600">
                    <a:srgbClr val="000000"/>
                  </a:glow>
                </a:effectLst>
                <a:latin typeface="Arial"/>
                <a:cs typeface="Arial"/>
              </a:rPr>
              <a:t>to the King</a:t>
            </a:r>
            <a:endParaRPr kumimoji="0" lang="en-US" sz="66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98-119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320528"/>
            <a:ext cx="856895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Jewish leaders resist Jesus in many conflicts over his person and miracles as they question his authority as God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en-US" altLang="en-US"/>
              <a:t>Life’s Journey</a:t>
            </a:r>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en-US" altLang="en-US"/>
              <a:t>Freedom</a:t>
            </a: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en-US" altLang="en-US"/>
              <a:t>Freedom (John 8:34)</a:t>
            </a: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algn="l" eaLnBrk="1" hangingPunct="1"/>
            <a:r>
              <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(8:39-59).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lnSpc>
                <a:spcPct val="100000"/>
              </a:lnSpc>
            </a:pPr>
            <a:r>
              <a:rPr lang="en-US" altLang="en-US" sz="4000" dirty="0">
                <a:effectLst/>
                <a:latin typeface="Arial" panose="020B0604020202020204" pitchFamily="34" charset="0"/>
                <a:ea typeface="ＭＳ Ｐゴシック" panose="020B0600070205080204" pitchFamily="34" charset="-128"/>
              </a:rPr>
              <a:t>1.	Those who reject Jesus identify the devil as their father (8:39-47).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KNOW HOW I CAN TELL WHEN YOU LYING? … YOUR LIPS ARE MOVING</a:t>
            </a: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dirty="0">
                <a:effectLst/>
                <a:latin typeface="Arial" panose="020B0604020202020204" pitchFamily="34" charset="0"/>
                <a:ea typeface="ＭＳ Ｐゴシック" panose="020B0600070205080204" pitchFamily="34" charset="-128"/>
              </a:rPr>
              <a:t>2.	Some reject God to the point that they even try to kill the messenger (8:48-59).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CC99"/>
              </a:buClr>
              <a:buSzPct val="90000"/>
              <a:tabLst/>
              <a:defRPr/>
            </a:pPr>
            <a:r>
              <a:rPr kumimoji="0" lang="en-US" altLang="en-US"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Somali Christian Beheaded for his Faith</a:t>
            </a: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4932362"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953000" y="0"/>
            <a:ext cx="4033837" cy="6897687"/>
          </a:xfrm>
        </p:spPr>
        <p:txBody>
          <a:bodyPr/>
          <a:lstStyle/>
          <a:p>
            <a:pPr eaLnBrk="1" hangingPunct="1">
              <a:defRPr/>
            </a:pPr>
            <a:r>
              <a:rPr lang="en-US" dirty="0">
                <a:ea typeface="+mj-ea"/>
                <a:cs typeface="+mj-cs"/>
              </a:rPr>
              <a:t>The popular TV series "Touched by an Angel" is filled with spirituality but never mentions Jesus</a:t>
            </a: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219200"/>
            <a:ext cx="6220691" cy="5078313"/>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(12-20)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sent from heaven by God the Father (21-30)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God eternal  (39-59)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162232" y="685800"/>
            <a:ext cx="8981768"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Some are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hostile</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(12-20).</a:t>
            </a:r>
          </a:p>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Many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believe</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(21-30).</a:t>
            </a:r>
          </a:p>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All are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revealed</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as of God or Satan (31-59).</a:t>
            </a: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en-US" altLang="en-US" sz="6000" b="1"/>
              <a:t>Walk to the light!</a:t>
            </a:r>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93F09C04-EDEA-4BEC-8DFF-DDD0E5DC5036}"/>
              </a:ext>
            </a:extLst>
          </p:cNvPr>
          <p:cNvSpPr>
            <a:spLocks noGrp="1"/>
          </p:cNvSpPr>
          <p:nvPr>
            <p:ph type="title"/>
          </p:nvPr>
        </p:nvSpPr>
        <p:spPr>
          <a:xfrm>
            <a:off x="0" y="-914400"/>
            <a:ext cx="9144000" cy="1143000"/>
          </a:xfrm>
        </p:spPr>
        <p:txBody>
          <a:bodyPr/>
          <a:lstStyle/>
          <a:p>
            <a:r>
              <a:rPr lang="en-US" altLang="en-US" dirty="0">
                <a:solidFill>
                  <a:srgbClr val="FFFFFF"/>
                </a:solidFill>
                <a:effectLst/>
                <a:latin typeface="Arial" panose="020B0604020202020204" pitchFamily="34" charset="0"/>
                <a:ea typeface="ＭＳ Ｐゴシック" panose="020B0600070205080204" pitchFamily="34" charset="-128"/>
              </a:rPr>
              <a:t>Liar–Lunatic–Lord</a:t>
            </a:r>
          </a:p>
        </p:txBody>
      </p:sp>
      <p:grpSp>
        <p:nvGrpSpPr>
          <p:cNvPr id="13" name="Group 12">
            <a:extLst>
              <a:ext uri="{FF2B5EF4-FFF2-40B4-BE49-F238E27FC236}">
                <a16:creationId xmlns:a16="http://schemas.microsoft.com/office/drawing/2014/main" id="{7DDAE9BF-B499-B0D7-30C2-49D3264844B8}"/>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6B6DD926-33AF-3D7E-B7A6-145E1063F1F2}"/>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said</a:t>
              </a:r>
            </a:p>
          </p:txBody>
        </p:sp>
        <p:sp>
          <p:nvSpPr>
            <p:cNvPr id="5" name="Title 1">
              <a:extLst>
                <a:ext uri="{FF2B5EF4-FFF2-40B4-BE49-F238E27FC236}">
                  <a16:creationId xmlns:a16="http://schemas.microsoft.com/office/drawing/2014/main" id="{0C66766F-CEB6-36AF-ABEB-F9FC3980871E}"/>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I AM GOD</a:t>
              </a:r>
            </a:p>
          </p:txBody>
        </p:sp>
      </p:grpSp>
      <p:grpSp>
        <p:nvGrpSpPr>
          <p:cNvPr id="8" name="Group 7">
            <a:extLst>
              <a:ext uri="{FF2B5EF4-FFF2-40B4-BE49-F238E27FC236}">
                <a16:creationId xmlns:a16="http://schemas.microsoft.com/office/drawing/2014/main" id="{01574E90-25E0-B411-8A21-38CA4B434B4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ECD42236-D1CC-615F-A5E7-216CB615DE3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is God</a:t>
              </a:r>
            </a:p>
          </p:txBody>
        </p:sp>
        <p:sp>
          <p:nvSpPr>
            <p:cNvPr id="7" name="Title 1">
              <a:extLst>
                <a:ext uri="{FF2B5EF4-FFF2-40B4-BE49-F238E27FC236}">
                  <a16:creationId xmlns:a16="http://schemas.microsoft.com/office/drawing/2014/main" id="{3B7BE482-51A7-42E8-EC88-0F6E1CE4D9E3}"/>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LORD</a:t>
              </a:r>
            </a:p>
          </p:txBody>
        </p:sp>
      </p:grpSp>
      <p:grpSp>
        <p:nvGrpSpPr>
          <p:cNvPr id="9" name="Group 8">
            <a:extLst>
              <a:ext uri="{FF2B5EF4-FFF2-40B4-BE49-F238E27FC236}">
                <a16:creationId xmlns:a16="http://schemas.microsoft.com/office/drawing/2014/main" id="{E5EB7CE6-8C47-5AC9-7609-386EA7FA9F42}"/>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D5168354-29C2-68AC-5E6A-2CDC857A1AF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is a</a:t>
              </a:r>
            </a:p>
          </p:txBody>
        </p:sp>
        <p:sp>
          <p:nvSpPr>
            <p:cNvPr id="11" name="Title 1">
              <a:extLst>
                <a:ext uri="{FF2B5EF4-FFF2-40B4-BE49-F238E27FC236}">
                  <a16:creationId xmlns:a16="http://schemas.microsoft.com/office/drawing/2014/main" id="{89DB9E3A-A7C6-116A-7439-37EDE8155735}"/>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LUNATIC</a:t>
              </a:r>
            </a:p>
          </p:txBody>
        </p:sp>
      </p:grpSp>
      <p:sp>
        <p:nvSpPr>
          <p:cNvPr id="12" name="Title 1">
            <a:extLst>
              <a:ext uri="{FF2B5EF4-FFF2-40B4-BE49-F238E27FC236}">
                <a16:creationId xmlns:a16="http://schemas.microsoft.com/office/drawing/2014/main" id="{5F0022D0-F51F-8D11-B3C6-B7B077DC10B9}"/>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True</a:t>
            </a:r>
          </a:p>
        </p:txBody>
      </p:sp>
      <p:sp>
        <p:nvSpPr>
          <p:cNvPr id="14" name="Title 1">
            <a:extLst>
              <a:ext uri="{FF2B5EF4-FFF2-40B4-BE49-F238E27FC236}">
                <a16:creationId xmlns:a16="http://schemas.microsoft.com/office/drawing/2014/main" id="{A5B2DD86-ACC7-9506-ED6C-5F5D255074D4}"/>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False</a:t>
            </a:r>
          </a:p>
        </p:txBody>
      </p:sp>
      <p:sp>
        <p:nvSpPr>
          <p:cNvPr id="15" name="Title 1">
            <a:extLst>
              <a:ext uri="{FF2B5EF4-FFF2-40B4-BE49-F238E27FC236}">
                <a16:creationId xmlns:a16="http://schemas.microsoft.com/office/drawing/2014/main" id="{028A3CA0-BC58-B463-96A2-19300235F91C}"/>
              </a:ext>
            </a:extLst>
          </p:cNvPr>
          <p:cNvSpPr txBox="1">
            <a:spLocks/>
          </p:cNvSpPr>
          <p:nvPr/>
        </p:nvSpPr>
        <p:spPr bwMode="auto">
          <a:xfrm>
            <a:off x="2757048" y="3761511"/>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Insincere</a:t>
            </a:r>
          </a:p>
        </p:txBody>
      </p:sp>
      <p:sp>
        <p:nvSpPr>
          <p:cNvPr id="16" name="Title 1">
            <a:extLst>
              <a:ext uri="{FF2B5EF4-FFF2-40B4-BE49-F238E27FC236}">
                <a16:creationId xmlns:a16="http://schemas.microsoft.com/office/drawing/2014/main" id="{3A761326-E18C-6C88-7E96-30F6EDF3BC45}"/>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Sincere</a:t>
            </a:r>
          </a:p>
        </p:txBody>
      </p:sp>
      <p:grpSp>
        <p:nvGrpSpPr>
          <p:cNvPr id="17" name="Group 16">
            <a:extLst>
              <a:ext uri="{FF2B5EF4-FFF2-40B4-BE49-F238E27FC236}">
                <a16:creationId xmlns:a16="http://schemas.microsoft.com/office/drawing/2014/main" id="{8B3025CE-BDA0-7164-02A7-EA4BF512F508}"/>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215874B7-3B8D-3AC4-0936-EB02276923D6}"/>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is a</a:t>
              </a:r>
            </a:p>
          </p:txBody>
        </p:sp>
        <p:sp>
          <p:nvSpPr>
            <p:cNvPr id="19" name="Title 1">
              <a:extLst>
                <a:ext uri="{FF2B5EF4-FFF2-40B4-BE49-F238E27FC236}">
                  <a16:creationId xmlns:a16="http://schemas.microsoft.com/office/drawing/2014/main" id="{195E72D6-BEF7-76A8-DB4A-526F2553921D}"/>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LIAR</a:t>
              </a:r>
            </a:p>
          </p:txBody>
        </p:sp>
      </p:grpSp>
      <p:cxnSp>
        <p:nvCxnSpPr>
          <p:cNvPr id="21" name="Straight Arrow Connector 20">
            <a:extLst>
              <a:ext uri="{FF2B5EF4-FFF2-40B4-BE49-F238E27FC236}">
                <a16:creationId xmlns:a16="http://schemas.microsoft.com/office/drawing/2014/main" id="{55A8C2A7-3DD2-248B-E4C5-4DF61F1BE24D}"/>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A12AF47D-3C23-8498-6141-2796C9AF8B55}"/>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C5D5299D-0412-E24F-F648-D412D7A88531}"/>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6817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Conflict Over the Healing of the Blind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9:1-41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By healing a man born blind on the Sabbath, Christ authenticates His claim as Light to those in darkness and is worshipped as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en-US" altLang="en-US" sz="4000" b="1">
                <a:solidFill>
                  <a:srgbClr val="FFFF66"/>
                </a:solidFill>
                <a:effectLst/>
              </a:rPr>
              <a:t>Don’t the Blind Know They’re Blind?</a:t>
            </a:r>
            <a:br>
              <a:rPr lang="en-US" altLang="en-US" sz="3600">
                <a:solidFill>
                  <a:srgbClr val="FFFF66"/>
                </a:solidFill>
                <a:effectLst/>
              </a:rPr>
            </a:br>
            <a:r>
              <a:rPr lang="en-US" altLang="en-US" sz="3600" b="1" i="1">
                <a:solidFill>
                  <a:srgbClr val="FFFF66"/>
                </a:solidFill>
                <a:effectLst/>
              </a:rPr>
              <a:t>John 9</a:t>
            </a:r>
            <a:endParaRPr lang="en-US" altLang="en-US" sz="3600" b="1" i="1">
              <a:solidFill>
                <a:srgbClr val="FFFF66"/>
              </a:solidFill>
              <a:effectLst>
                <a:outerShdw blurRad="38100" dist="38100" dir="2700000" algn="tl">
                  <a:srgbClr val="FFFFFF"/>
                </a:outerShdw>
              </a:effectLst>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Spiritual Blindness</a:t>
            </a:r>
          </a:p>
        </p:txBody>
      </p:sp>
    </p:spTree>
    <p:extLst>
      <p:ext uri="{BB962C8B-B14F-4D97-AF65-F5344CB8AC3E}">
        <p14:creationId xmlns:p14="http://schemas.microsoft.com/office/powerpoint/2010/main" val="27199491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6499C8-42B3-943A-1CF7-2F8877D88542}"/>
              </a:ext>
            </a:extLst>
          </p:cNvPr>
          <p:cNvGrpSpPr/>
          <p:nvPr/>
        </p:nvGrpSpPr>
        <p:grpSpPr>
          <a:xfrm>
            <a:off x="0" y="1542197"/>
            <a:ext cx="4572000" cy="5315803"/>
            <a:chOff x="0" y="1542197"/>
            <a:chExt cx="4572000" cy="5315803"/>
          </a:xfrm>
        </p:grpSpPr>
        <p:pic>
          <p:nvPicPr>
            <p:cNvPr id="10" name="Picture 9" descr="forgiveness.jpg">
              <a:extLst>
                <a:ext uri="{FF2B5EF4-FFF2-40B4-BE49-F238E27FC236}">
                  <a16:creationId xmlns:a16="http://schemas.microsoft.com/office/drawing/2014/main" id="{44D59404-15C3-4463-844F-F305786447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1CF77F21-D1A7-BFCC-768B-0F7B88EAD4D1}"/>
                </a:ext>
              </a:extLst>
            </p:cNvPr>
            <p:cNvSpPr txBox="1">
              <a:spLocks/>
            </p:cNvSpPr>
            <p:nvPr/>
          </p:nvSpPr>
          <p:spPr bwMode="auto">
            <a:xfrm>
              <a:off x="44968" y="1542197"/>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en-US" sz="4000" b="1" kern="0" dirty="0">
                  <a:solidFill>
                    <a:srgbClr val="1D2122"/>
                  </a:solidFill>
                  <a:effectLst/>
                </a:rPr>
                <a:t>forgiveness</a:t>
              </a: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Healing from Spiritual Blindness</a:t>
            </a: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eternal life</a:t>
              </a: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satisfying life</a:t>
              </a: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eaLnBrk="1" hangingPunct="1">
              <a:defRPr/>
            </a:pPr>
            <a:r>
              <a:rPr lang="en-US" dirty="0">
                <a:ea typeface="+mj-ea"/>
                <a:cs typeface="+mj-cs"/>
              </a:rPr>
              <a:t>And </a:t>
            </a:r>
            <a:r>
              <a:rPr lang="en-US" sz="5400" i="1" dirty="0">
                <a:ea typeface="+mj-ea"/>
                <a:cs typeface="+mj-cs"/>
              </a:rPr>
              <a:t>Christians </a:t>
            </a:r>
            <a:r>
              <a:rPr lang="en-US" dirty="0">
                <a:ea typeface="+mj-ea"/>
                <a:cs typeface="+mj-cs"/>
              </a:rPr>
              <a:t>are considered stupid?!</a:t>
            </a: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725763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John 6–8</a:t>
            </a: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3">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views:</a:t>
            </a: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2168525" cy="83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miracle</a:t>
              </a: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3365500"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controversy</a:t>
              </a: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443163"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decision</a:t>
              </a: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dirty="0">
                <a:solidFill>
                  <a:schemeClr val="tx1"/>
                </a:solidFill>
              </a:rPr>
              <a:t>I.	</a:t>
            </a:r>
            <a:r>
              <a:rPr lang="en-US" altLang="en-US" sz="5400" b="1" dirty="0"/>
              <a:t>Jesus makes the </a:t>
            </a:r>
            <a:r>
              <a:rPr lang="en-US" altLang="en-US" sz="5400" b="1" u="sng" dirty="0">
                <a:solidFill>
                  <a:srgbClr val="FFFF00"/>
                </a:solidFill>
              </a:rPr>
              <a:t>blind</a:t>
            </a:r>
            <a:r>
              <a:rPr lang="en-US" altLang="en-US" sz="5400" b="1" dirty="0">
                <a:solidFill>
                  <a:srgbClr val="FFFF00"/>
                </a:solidFill>
              </a:rPr>
              <a:t> </a:t>
            </a:r>
            <a:r>
              <a:rPr lang="en-US" altLang="en-US" sz="5400" b="1" u="sng" dirty="0">
                <a:solidFill>
                  <a:srgbClr val="FFFF00"/>
                </a:solidFill>
              </a:rPr>
              <a:t>see</a:t>
            </a:r>
            <a:r>
              <a:rPr lang="en-US" altLang="en-US" sz="5400" b="1" dirty="0"/>
              <a:t>.</a:t>
            </a:r>
            <a:endParaRPr lang="en-US" altLang="en-US" sz="5400" b="1" dirty="0">
              <a:solidFill>
                <a:schemeClr val="tx1"/>
              </a:solidFill>
            </a:endParaRPr>
          </a:p>
        </p:txBody>
      </p:sp>
    </p:spTree>
    <p:extLst>
      <p:ext uri="{BB962C8B-B14F-4D97-AF65-F5344CB8AC3E}">
        <p14:creationId xmlns:p14="http://schemas.microsoft.com/office/powerpoint/2010/main" val="40338206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9144000" cy="2133600"/>
          </a:xfrm>
        </p:spPr>
        <p:txBody>
          <a:bodyPr/>
          <a:lstStyle/>
          <a:p>
            <a:pPr marL="715963" indent="-715963" algn="l" eaLnBrk="1" hangingPunct="1"/>
            <a:r>
              <a:rPr lang="en-US" altLang="en-US" b="1" dirty="0">
                <a:solidFill>
                  <a:schemeClr val="tx1"/>
                </a:solidFill>
                <a:effectLst>
                  <a:outerShdw blurRad="38100" dist="38100" dir="2700000" algn="tl">
                    <a:srgbClr val="000080"/>
                  </a:outerShdw>
                </a:effectLst>
              </a:rPr>
              <a:t>A.	</a:t>
            </a:r>
            <a:r>
              <a:rPr lang="en-US" altLang="en-US" b="1" dirty="0">
                <a:effectLst>
                  <a:outerShdw blurRad="38100" dist="38100" dir="2700000" algn="tl">
                    <a:srgbClr val="000080"/>
                  </a:outerShdw>
                </a:effectLst>
              </a:rPr>
              <a:t>Jesus’ healing a blind man proved he gives spiritual sight too (9:1-7).</a:t>
            </a:r>
            <a:endParaRPr lang="en-US" altLang="en-US"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29431949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solidFill>
                  <a:schemeClr val="tx1"/>
                </a:solidFill>
                <a:effectLst>
                  <a:outerShdw blurRad="38100" dist="38100" dir="2700000" algn="tl">
                    <a:srgbClr val="000080"/>
                  </a:outerShdw>
                </a:effectLst>
              </a:rPr>
              <a:t>1.	</a:t>
            </a:r>
            <a:r>
              <a:rPr lang="en-US" altLang="en-US" sz="4000" b="1" dirty="0">
                <a:effectLst>
                  <a:outerShdw blurRad="38100" dist="38100" dir="2700000" algn="tl">
                    <a:srgbClr val="000080"/>
                  </a:outerShdw>
                </a:effectLst>
              </a:rPr>
              <a:t>This man was born blind to show that God empowered Jesus to give eternal life (9:1-5).</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0208174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Why this blindness?</a:t>
            </a: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2">
            <a:extLst>
              <a:ext uri="{28A0092B-C50C-407E-A947-70E740481C1C}">
                <a14:useLocalDpi xmlns:a14="http://schemas.microsoft.com/office/drawing/2010/main" val="0"/>
              </a:ext>
            </a:extLst>
          </a:blip>
          <a:srcRect l="49110" t="13303" r="27467" b="11111"/>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228600"/>
            <a:ext cx="6400800" cy="1143000"/>
          </a:xfrm>
        </p:spPr>
        <p:txBody>
          <a:bodyPr/>
          <a:lstStyle/>
          <a:p>
            <a:pPr marL="715963" indent="-715963" eaLnBrk="1" hangingPunct="1">
              <a:defRPr/>
            </a:pPr>
            <a:r>
              <a:rPr lang="en-US" b="1" dirty="0">
                <a:solidFill>
                  <a:schemeClr val="tx1"/>
                </a:solidFill>
                <a:effectLst>
                  <a:outerShdw blurRad="38100" dist="38100" dir="2700000" algn="tl">
                    <a:srgbClr val="000000">
                      <a:alpha val="43137"/>
                    </a:srgbClr>
                  </a:outerShdw>
                </a:effectLst>
              </a:rPr>
              <a:t>Exodus 20:4-5</a:t>
            </a: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make for yourself an idol.... </a:t>
            </a:r>
            <a:r>
              <a:rPr kumimoji="0" lang="en-US" altLang="en-US" sz="3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5 </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bow down to them or worship them, for ... I lay the sins of the parents upon their children;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the entire family is affected</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—even children in the third and fourth generations of those who reject me.’”</a:t>
            </a:r>
            <a:endPar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324600" y="0"/>
            <a:ext cx="2819400" cy="9144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Sin</a:t>
            </a: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Suffering</a:t>
            </a: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239000" y="838200"/>
            <a:ext cx="1143000"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effectLst>
                  <a:outerShdw blurRad="38100" dist="38100" dir="2700000" algn="tl">
                    <a:srgbClr val="000080"/>
                  </a:outerShdw>
                </a:effectLst>
              </a:rPr>
              <a:t>2.	Jesus proved He was the way for eternal life by miraculously healing the man (9:6-7).</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eaLnBrk="1" hangingPunct="1"/>
            <a:r>
              <a:rPr lang="en-US" altLang="en-US" b="1">
                <a:solidFill>
                  <a:schemeClr val="tx1"/>
                </a:solidFill>
                <a:effectLst>
                  <a:outerShdw blurRad="38100" dist="38100" dir="2700000" algn="tl">
                    <a:srgbClr val="000080"/>
                  </a:outerShdw>
                </a:effectLst>
              </a:rPr>
              <a:t>Why did Christ put mud on the man’s eyes (9:6)?</a:t>
            </a: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526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0"/>
            <a:ext cx="2895600" cy="4648200"/>
          </a:xfrm>
        </p:spPr>
        <p:txBody>
          <a:bodyPr/>
          <a:lstStyle/>
          <a:p>
            <a:pPr eaLnBrk="1" hangingPunct="1"/>
            <a:r>
              <a:rPr lang="en-US" altLang="en-US" sz="4000" dirty="0">
                <a:solidFill>
                  <a:schemeClr val="bg1"/>
                </a:solidFill>
                <a:effectLst>
                  <a:outerShdw blurRad="38100" dist="38100" dir="2700000" algn="tl">
                    <a:schemeClr val="tx1"/>
                  </a:outerShdw>
                </a:effectLst>
              </a:rPr>
              <a:t>Jesus </a:t>
            </a:r>
            <a:r>
              <a:rPr lang="en-US" altLang="en-US" sz="4000" dirty="0">
                <a:effectLst>
                  <a:outerShdw blurRad="38100" dist="38100" dir="2700000" algn="tl">
                    <a:schemeClr val="tx1"/>
                  </a:outerShdw>
                </a:effectLst>
              </a:rPr>
              <a:t>formed </a:t>
            </a:r>
            <a:r>
              <a:rPr lang="en-US" altLang="en-US" sz="4000" dirty="0">
                <a:solidFill>
                  <a:schemeClr val="bg1"/>
                </a:solidFill>
                <a:effectLst>
                  <a:outerShdw blurRad="38100" dist="38100" dir="2700000" algn="tl">
                    <a:schemeClr val="tx1"/>
                  </a:outerShdw>
                </a:effectLst>
              </a:rPr>
              <a:t>Adam from the dust (John 1:3; Gen. 2:7).</a:t>
            </a:r>
          </a:p>
        </p:txBody>
      </p:sp>
    </p:spTree>
    <p:extLst>
      <p:ext uri="{BB962C8B-B14F-4D97-AF65-F5344CB8AC3E}">
        <p14:creationId xmlns:p14="http://schemas.microsoft.com/office/powerpoint/2010/main" val="41783435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Washing developed his faith</a:t>
            </a: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Journey to the Pool of Siloam</a:t>
            </a: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Pool of Siloam</a:t>
            </a: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Temple</a:t>
            </a: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B.	</a:t>
            </a:r>
            <a:r>
              <a:rPr lang="en-US" altLang="en-US" b="1">
                <a:effectLst>
                  <a:outerShdw blurRad="38100" dist="38100" dir="2700000" algn="tl">
                    <a:srgbClr val="000080"/>
                  </a:outerShdw>
                </a:effectLst>
              </a:rPr>
              <a:t>Do you believe that God sent Jesus to cure your own blindness? </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2666497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signs.jpg">
            <a:extLst>
              <a:ext uri="{FF2B5EF4-FFF2-40B4-BE49-F238E27FC236}">
                <a16:creationId xmlns:a16="http://schemas.microsoft.com/office/drawing/2014/main" id="{66CE5E8C-6F5B-46C4-9824-8CCB24BF25F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577DC319-5F14-4FB3-A4BF-2FE6190A58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9F0ADF7-41E7-4EBB-BB9A-EC7DAC0CAC0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75781" name="TextBox 5">
            <a:extLst>
              <a:ext uri="{FF2B5EF4-FFF2-40B4-BE49-F238E27FC236}">
                <a16:creationId xmlns:a16="http://schemas.microsoft.com/office/drawing/2014/main" id="{CD485D25-9544-44BC-AA17-15619CB4F689}"/>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74417067-B616-4824-97C4-D006CE73F5F9}"/>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WATER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TO WINE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2:1-11</a:t>
            </a:r>
          </a:p>
        </p:txBody>
      </p:sp>
      <p:sp>
        <p:nvSpPr>
          <p:cNvPr id="10" name="Diamond 9">
            <a:extLst>
              <a:ext uri="{FF2B5EF4-FFF2-40B4-BE49-F238E27FC236}">
                <a16:creationId xmlns:a16="http://schemas.microsoft.com/office/drawing/2014/main" id="{28F44DD9-33B4-4C5D-8B86-4729B6538A12}"/>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SON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4:46-54</a:t>
            </a:r>
          </a:p>
        </p:txBody>
      </p:sp>
      <p:sp>
        <p:nvSpPr>
          <p:cNvPr id="11" name="Diamond 10">
            <a:extLst>
              <a:ext uri="{FF2B5EF4-FFF2-40B4-BE49-F238E27FC236}">
                <a16:creationId xmlns:a16="http://schemas.microsoft.com/office/drawing/2014/main" id="{0A189ECE-DABF-4AF7-BE30-8F8F91B07E26}"/>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PARALYTIC</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5:1-18</a:t>
            </a:r>
          </a:p>
        </p:txBody>
      </p:sp>
      <p:sp>
        <p:nvSpPr>
          <p:cNvPr id="12" name="Diamond 11">
            <a:extLst>
              <a:ext uri="{FF2B5EF4-FFF2-40B4-BE49-F238E27FC236}">
                <a16:creationId xmlns:a16="http://schemas.microsoft.com/office/drawing/2014/main" id="{B1906618-448C-4A7C-83C0-222024F19C89}"/>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FEEDING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5000</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6:1-15</a:t>
            </a:r>
          </a:p>
        </p:txBody>
      </p:sp>
      <p:sp>
        <p:nvSpPr>
          <p:cNvPr id="13" name="Diamond 12">
            <a:extLst>
              <a:ext uri="{FF2B5EF4-FFF2-40B4-BE49-F238E27FC236}">
                <a16:creationId xmlns:a16="http://schemas.microsoft.com/office/drawing/2014/main" id="{C0DAE5AE-46F1-42C4-A6A4-76CC18536053}"/>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WALKING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ON WATER</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6:16-24</a:t>
            </a:r>
          </a:p>
        </p:txBody>
      </p:sp>
      <p:sp>
        <p:nvSpPr>
          <p:cNvPr id="14" name="Diamond 13">
            <a:extLst>
              <a:ext uri="{FF2B5EF4-FFF2-40B4-BE49-F238E27FC236}">
                <a16:creationId xmlns:a16="http://schemas.microsoft.com/office/drawing/2014/main" id="{400B71DF-A92C-4C3F-8A86-A948B363FEE3}"/>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BLIND MAN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9:1-7</a:t>
            </a:r>
          </a:p>
        </p:txBody>
      </p:sp>
      <p:sp>
        <p:nvSpPr>
          <p:cNvPr id="16" name="Diamond 15">
            <a:extLst>
              <a:ext uri="{FF2B5EF4-FFF2-40B4-BE49-F238E27FC236}">
                <a16:creationId xmlns:a16="http://schemas.microsoft.com/office/drawing/2014/main" id="{5D6C58F3-9E67-4EF7-BBE1-F635BD7D31F3}"/>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RAISING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LAZARUS</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11:1-45</a:t>
            </a:r>
          </a:p>
        </p:txBody>
      </p:sp>
      <p:sp>
        <p:nvSpPr>
          <p:cNvPr id="17" name="Diamond 16">
            <a:extLst>
              <a:ext uri="{FF2B5EF4-FFF2-40B4-BE49-F238E27FC236}">
                <a16:creationId xmlns:a16="http://schemas.microsoft.com/office/drawing/2014/main" id="{CC87BCF8-C960-4B6A-92BA-BBFBFF04057A}"/>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CHRIST’S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RESURRECTION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20:1-31</a:t>
            </a:r>
          </a:p>
        </p:txBody>
      </p:sp>
      <p:sp>
        <p:nvSpPr>
          <p:cNvPr id="18" name="Diamond 17">
            <a:extLst>
              <a:ext uri="{FF2B5EF4-FFF2-40B4-BE49-F238E27FC236}">
                <a16:creationId xmlns:a16="http://schemas.microsoft.com/office/drawing/2014/main" id="{65F47820-7B49-4D11-BB9A-0F230AA1978A}"/>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FISH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CATCH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21:1-3</a:t>
            </a:r>
          </a:p>
        </p:txBody>
      </p:sp>
    </p:spTree>
    <p:extLst>
      <p:ext uri="{BB962C8B-B14F-4D97-AF65-F5344CB8AC3E}">
        <p14:creationId xmlns:p14="http://schemas.microsoft.com/office/powerpoint/2010/main" val="408945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dirty="0">
                <a:solidFill>
                  <a:schemeClr val="tx1"/>
                </a:solidFill>
              </a:rPr>
              <a:t>I.	</a:t>
            </a:r>
            <a:r>
              <a:rPr lang="en-US" altLang="en-US" sz="5400" b="1" dirty="0"/>
              <a:t>Jesus makes the </a:t>
            </a:r>
            <a:r>
              <a:rPr lang="en-US" altLang="en-US" sz="5400" b="1" u="sng" dirty="0">
                <a:solidFill>
                  <a:srgbClr val="FFFF00"/>
                </a:solidFill>
              </a:rPr>
              <a:t>blind</a:t>
            </a:r>
            <a:r>
              <a:rPr lang="en-US" altLang="en-US" sz="5400" b="1" dirty="0">
                <a:solidFill>
                  <a:srgbClr val="FFFF00"/>
                </a:solidFill>
              </a:rPr>
              <a:t> </a:t>
            </a:r>
            <a:r>
              <a:rPr lang="en-US" altLang="en-US" sz="5400" b="1" u="sng" dirty="0">
                <a:solidFill>
                  <a:srgbClr val="FFFF00"/>
                </a:solidFill>
              </a:rPr>
              <a:t>see</a:t>
            </a:r>
            <a:r>
              <a:rPr lang="en-US" altLang="en-US" sz="5400" b="1" dirty="0"/>
              <a:t>.</a:t>
            </a:r>
            <a:endParaRPr lang="en-US" altLang="en-US" sz="5400" b="1" dirty="0">
              <a:solidFill>
                <a:schemeClr val="tx1"/>
              </a:solidFill>
            </a:endParaRPr>
          </a:p>
        </p:txBody>
      </p:sp>
    </p:spTree>
    <p:extLst>
      <p:ext uri="{BB962C8B-B14F-4D97-AF65-F5344CB8AC3E}">
        <p14:creationId xmlns:p14="http://schemas.microsoft.com/office/powerpoint/2010/main" val="1166847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algn="l" eaLnBrk="1" hangingPunct="1"/>
            <a:r>
              <a:rPr lang="en-US" altLang="en-US" sz="3200" b="1">
                <a:solidFill>
                  <a:schemeClr val="tx1"/>
                </a:solidFill>
                <a:effectLst>
                  <a:outerShdw blurRad="38100" dist="38100" dir="2700000" algn="tl">
                    <a:srgbClr val="000080"/>
                  </a:outerShdw>
                </a:effectLst>
              </a:rPr>
              <a:t>A.	</a:t>
            </a:r>
            <a:r>
              <a:rPr lang="en-US" altLang="en-US" sz="3200" b="1">
                <a:effectLst>
                  <a:outerShdw blurRad="38100" dist="38100" dir="2700000" algn="tl">
                    <a:srgbClr val="000080"/>
                  </a:outerShdw>
                </a:effectLst>
              </a:rPr>
              <a:t>The blind man increasingly gained spiritual insight...</a:t>
            </a:r>
            <a:endParaRPr lang="en-US" altLang="en-US" sz="3200" b="1">
              <a:solidFill>
                <a:schemeClr val="tx1"/>
              </a:solidFill>
              <a:effectLst>
                <a:outerShdw blurRad="38100" dist="38100" dir="2700000" algn="tl">
                  <a:srgbClr val="000080"/>
                </a:outerShdw>
              </a:effectLst>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572000"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while the Pharisees increasingly rejected his testimony and became more spiritually blind (8-34).</a:t>
              </a: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Trusting rules over God’s work (8-16)</a:t>
            </a: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“This man Jesus is not from God, for he is working on the Sabbath” (16a). </a:t>
            </a: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Persecuting God’s witnesses (17-23)</a:t>
            </a:r>
          </a:p>
        </p:txBody>
      </p:sp>
    </p:spTree>
    <p:extLst>
      <p:ext uri="{BB962C8B-B14F-4D97-AF65-F5344CB8AC3E}">
        <p14:creationId xmlns:p14="http://schemas.microsoft.com/office/powerpoint/2010/main" val="918564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a:effectLst/>
        </p:spPr>
        <p:txBody>
          <a:bodyPr/>
          <a:lstStyle/>
          <a:p>
            <a:pPr eaLnBrk="1" hangingPunct="1"/>
            <a:r>
              <a:rPr lang="en-US" altLang="en-US" dirty="0">
                <a:effectLst/>
                <a:ea typeface="ＭＳ Ｐゴシック" panose="020B0600070205080204" pitchFamily="34" charset="-128"/>
              </a:rPr>
              <a:t>“Four Christmases” Pastor Phil</a:t>
            </a: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Rejecting Christ despite evidence (24-34)</a:t>
            </a:r>
          </a:p>
        </p:txBody>
      </p:sp>
    </p:spTree>
    <p:extLst>
      <p:ext uri="{BB962C8B-B14F-4D97-AF65-F5344CB8AC3E}">
        <p14:creationId xmlns:p14="http://schemas.microsoft.com/office/powerpoint/2010/main" val="41949706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r>
              <a:rPr lang="en-US" altLang="en-US" sz="3200" b="1" dirty="0">
                <a:effectLst>
                  <a:outerShdw blurRad="38100" dist="38100" dir="2700000" algn="tl">
                    <a:srgbClr val="000080"/>
                  </a:outerShdw>
                </a:effectLst>
              </a:rPr>
              <a:t>"Ever since the world began, no one has been able to open the eyes of someone born blind. </a:t>
            </a:r>
            <a:r>
              <a:rPr lang="en-US" altLang="en-US" sz="3200" b="1" baseline="30000" dirty="0">
                <a:effectLst>
                  <a:outerShdw blurRad="38100" dist="38100" dir="2700000" algn="tl">
                    <a:srgbClr val="000080"/>
                  </a:outerShdw>
                </a:effectLst>
              </a:rPr>
              <a:t>33 </a:t>
            </a:r>
            <a:r>
              <a:rPr lang="en-US" altLang="en-US" sz="3200" b="1" dirty="0">
                <a:effectLst>
                  <a:outerShdw blurRad="38100" dist="38100" dir="2700000" algn="tl">
                    <a:srgbClr val="000080"/>
                  </a:outerShdw>
                </a:effectLst>
              </a:rPr>
              <a:t>If this man were not from God, he couldn’t have done it" (32-33).</a:t>
            </a: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2192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marL="457200" indent="-457200" algn="l">
              <a:buFont typeface="Arial" panose="020B0604020202020204" pitchFamily="34" charset="0"/>
              <a:buChar char="•"/>
            </a:pPr>
            <a:r>
              <a:rPr lang="en-US" altLang="en-US" dirty="0"/>
              <a:t>No OT sight restored</a:t>
            </a:r>
          </a:p>
          <a:p>
            <a:pPr marL="457200" indent="-457200" algn="l">
              <a:buFont typeface="Arial" panose="020B0604020202020204" pitchFamily="34" charset="0"/>
              <a:buChar char="•"/>
            </a:pPr>
            <a:r>
              <a:rPr lang="en-US" altLang="en-US" dirty="0"/>
              <a:t>No disciples healed blindness</a:t>
            </a: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457200" indent="-457200" eaLnBrk="0" fontAlgn="base" hangingPunct="0">
              <a:spcBef>
                <a:spcPct val="0"/>
              </a:spcBef>
              <a:spcAft>
                <a:spcPct val="0"/>
              </a:spcAft>
              <a:buFont typeface="Arial" panose="020B0604020202020204" pitchFamily="34" charset="0"/>
              <a:buChar char="•"/>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r>
              <a:rPr lang="en-US" altLang="en-US" dirty="0"/>
              <a:t>Healing blindness was Christ’s most common miracle!</a:t>
            </a:r>
          </a:p>
          <a:p>
            <a:r>
              <a:rPr lang="en-US" altLang="en-US" dirty="0"/>
              <a:t>Evidence of being Messiah</a:t>
            </a: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rgbClr val="000005"/>
                </a:solidFill>
                <a:effectLst/>
              </a:rPr>
              <a:t>B.	Does seeing evidence for Jesus help you gain or lose spiritual insight?</a:t>
            </a:r>
          </a:p>
        </p:txBody>
      </p:sp>
    </p:spTree>
    <p:extLst>
      <p:ext uri="{BB962C8B-B14F-4D97-AF65-F5344CB8AC3E}">
        <p14:creationId xmlns:p14="http://schemas.microsoft.com/office/powerpoint/2010/main" val="7352771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HUMILITY</a:t>
            </a: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I'm not so arrogant to think I've arrived at the truth about anything, but I'm pretty sure everything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 is not only dead wrong, but really, really stupid, too.</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r>
              <a:rPr lang="en-US" altLang="en-US" sz="3200">
                <a:solidFill>
                  <a:srgbClr val="FFFF00"/>
                </a:solidFill>
                <a:latin typeface="Arial" panose="020B0604020202020204" pitchFamily="34" charset="0"/>
                <a:ea typeface="ＭＳ Ｐゴシック" panose="020B0600070205080204" pitchFamily="34" charset="-128"/>
                <a:cs typeface="Arial" panose="020B0604020202020204" pitchFamily="34" charset="0"/>
              </a:rPr>
              <a:t>Did life originate as an accident?</a:t>
            </a: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can’t accept that philosophy because I do not want to believe in God.  Therefore, I choose to believe that which I know is scientifically impossible, spontaneous generation leading to evolution.”</a:t>
            </a: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Nobel Prize winner in Biology, 1971</a:t>
            </a: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a:solidFill>
                  <a:schemeClr val="tx1"/>
                </a:solidFill>
                <a:effectLst>
                  <a:outerShdw blurRad="38100" dist="38100" dir="2700000" algn="tl">
                    <a:srgbClr val="000080"/>
                  </a:outerShdw>
                </a:effectLst>
              </a:rPr>
              <a:t>I.	</a:t>
            </a:r>
            <a:r>
              <a:rPr lang="en-US" altLang="en-US" sz="5400" b="1">
                <a:effectLst>
                  <a:outerShdw blurRad="38100" dist="38100" dir="2700000" algn="tl">
                    <a:srgbClr val="000080"/>
                  </a:outerShdw>
                </a:effectLst>
              </a:rPr>
              <a:t>Jesus makes the </a:t>
            </a:r>
            <a:r>
              <a:rPr lang="en-US" altLang="en-US" sz="5400" b="1" u="sng">
                <a:solidFill>
                  <a:srgbClr val="FFFF00"/>
                </a:solidFill>
                <a:effectLst>
                  <a:outerShdw blurRad="38100" dist="38100" dir="2700000" algn="tl">
                    <a:srgbClr val="FFFFFF"/>
                  </a:outerShdw>
                </a:effectLst>
              </a:rPr>
              <a:t>blind</a:t>
            </a:r>
            <a:r>
              <a:rPr lang="en-US" altLang="en-US" sz="5400" b="1">
                <a:solidFill>
                  <a:srgbClr val="FFFF00"/>
                </a:solidFill>
                <a:effectLst>
                  <a:outerShdw blurRad="38100" dist="38100" dir="2700000" algn="tl">
                    <a:srgbClr val="FFFFFF"/>
                  </a:outerShdw>
                </a:effectLst>
              </a:rPr>
              <a:t> </a:t>
            </a:r>
            <a:r>
              <a:rPr lang="en-US" altLang="en-US" sz="5400" b="1" u="sng">
                <a:solidFill>
                  <a:srgbClr val="FFFF00"/>
                </a:solidFill>
                <a:effectLst>
                  <a:outerShdw blurRad="38100" dist="38100" dir="2700000" algn="tl">
                    <a:srgbClr val="FFFFFF"/>
                  </a:outerShdw>
                </a:effectLst>
              </a:rPr>
              <a:t>see</a:t>
            </a:r>
            <a:r>
              <a:rPr lang="en-US" altLang="en-US" sz="5400" b="1">
                <a:effectLst>
                  <a:outerShdw blurRad="38100" dist="38100" dir="2700000" algn="tl">
                    <a:srgbClr val="000080"/>
                  </a:outerShdw>
                </a:effectLst>
              </a:rPr>
              <a:t>.</a:t>
            </a:r>
            <a:endParaRPr lang="en-US" altLang="en-US" sz="5400"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0" y="0"/>
            <a:ext cx="9144000" cy="1600200"/>
          </a:xfrm>
        </p:spPr>
        <p:txBody>
          <a:bodyPr/>
          <a:lstStyle/>
          <a:p>
            <a:pPr eaLnBrk="1" hangingPunct="1"/>
            <a:r>
              <a:rPr lang="en-US" altLang="en-US" b="1">
                <a:solidFill>
                  <a:schemeClr val="tx1"/>
                </a:solidFill>
                <a:effectLst>
                  <a:outerShdw blurRad="38100" dist="38100" dir="2700000" algn="tl">
                    <a:srgbClr val="000080"/>
                  </a:outerShdw>
                </a:effectLst>
              </a:rPr>
              <a:t>II. </a:t>
            </a:r>
            <a:r>
              <a:rPr lang="en-US" altLang="en-US" b="1">
                <a:effectLst>
                  <a:outerShdw blurRad="38100" dist="38100" dir="2700000" algn="tl">
                    <a:srgbClr val="000080"/>
                  </a:outerShdw>
                </a:effectLst>
              </a:rPr>
              <a:t>Jesus </a:t>
            </a:r>
            <a:r>
              <a:rPr lang="en-US" altLang="en-US" b="1" u="sng">
                <a:solidFill>
                  <a:srgbClr val="FFFF00"/>
                </a:solidFill>
                <a:effectLst>
                  <a:outerShdw blurRad="38100" dist="38100" dir="2700000" algn="tl">
                    <a:srgbClr val="FFFFFF"/>
                  </a:outerShdw>
                </a:effectLst>
              </a:rPr>
              <a:t>changes</a:t>
            </a:r>
            <a:r>
              <a:rPr lang="en-US" altLang="en-US" b="1">
                <a:solidFill>
                  <a:srgbClr val="FFFF00"/>
                </a:solidFill>
                <a:effectLst>
                  <a:outerShdw blurRad="38100" dist="38100" dir="2700000" algn="tl">
                    <a:srgbClr val="FFFFFF"/>
                  </a:outerShdw>
                </a:effectLst>
              </a:rPr>
              <a:t> </a:t>
            </a:r>
            <a:r>
              <a:rPr lang="en-US" altLang="en-US" b="1">
                <a:effectLst>
                  <a:outerShdw blurRad="38100" dist="38100" dir="2700000" algn="tl">
                    <a:srgbClr val="000080"/>
                  </a:outerShdw>
                </a:effectLst>
              </a:rPr>
              <a:t>people’s </a:t>
            </a:r>
            <a:r>
              <a:rPr lang="en-US" altLang="en-US" b="1" u="sng">
                <a:solidFill>
                  <a:srgbClr val="FFFF00"/>
                </a:solidFill>
                <a:effectLst>
                  <a:outerShdw blurRad="38100" dist="38100" dir="2700000" algn="tl">
                    <a:srgbClr val="FFFFFF"/>
                  </a:outerShdw>
                </a:effectLst>
              </a:rPr>
              <a:t>lives</a:t>
            </a:r>
            <a:r>
              <a:rPr lang="en-US" altLang="en-US" b="1">
                <a:effectLst>
                  <a:outerShdw blurRad="38100" dist="38100" dir="2700000" algn="tl">
                    <a:srgbClr val="000080"/>
                  </a:outerShdw>
                </a:effectLst>
              </a:rPr>
              <a:t>(8-34).</a:t>
            </a:r>
            <a:endParaRPr lang="en-US" altLang="en-US" b="1">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0"/>
            <a:ext cx="7239000" cy="1828800"/>
          </a:xfrm>
        </p:spPr>
        <p:txBody>
          <a:bodyPr/>
          <a:lstStyle/>
          <a:p>
            <a:pPr marL="715963" indent="-715963" algn="l" eaLnBrk="1" hangingPunct="1">
              <a:defRPr/>
            </a:pPr>
            <a:r>
              <a:rPr lang="en-US" b="1" dirty="0">
                <a:solidFill>
                  <a:schemeClr val="tx1"/>
                </a:solidFill>
                <a:effectLst>
                  <a:outerShdw blurRad="38100" dist="38100" dir="2700000" algn="tl">
                    <a:srgbClr val="000000">
                      <a:alpha val="43137"/>
                    </a:srgbClr>
                  </a:outerShdw>
                </a:effectLst>
              </a:rPr>
              <a:t>III. Jesus deserves </a:t>
            </a:r>
            <a:r>
              <a:rPr lang="en-US" b="1" dirty="0">
                <a:solidFill>
                  <a:srgbClr val="FFFF00"/>
                </a:solidFill>
                <a:effectLst>
                  <a:outerShdw blurRad="38100" dist="38100" dir="2700000" algn="tl">
                    <a:srgbClr val="000000">
                      <a:alpha val="43137"/>
                    </a:srgbClr>
                  </a:outerShdw>
                </a:effectLst>
              </a:rPr>
              <a:t>worship </a:t>
            </a:r>
            <a:r>
              <a:rPr lang="en-US" b="1" dirty="0">
                <a:solidFill>
                  <a:schemeClr val="tx1"/>
                </a:solidFill>
                <a:effectLst>
                  <a:outerShdw blurRad="38100" dist="38100" dir="2700000" algn="tl">
                    <a:srgbClr val="000000">
                      <a:alpha val="43137"/>
                    </a:srgbClr>
                  </a:outerShdw>
                </a:effectLst>
              </a:rPr>
              <a:t>as </a:t>
            </a:r>
            <a:r>
              <a:rPr lang="en-US" b="1" dirty="0">
                <a:solidFill>
                  <a:srgbClr val="FFFF00"/>
                </a:solidFill>
                <a:effectLst>
                  <a:outerShdw blurRad="38100" dist="38100" dir="2700000" algn="tl">
                    <a:srgbClr val="000000">
                      <a:alpha val="43137"/>
                    </a:srgbClr>
                  </a:outerShdw>
                </a:effectLst>
              </a:rPr>
              <a:t>God </a:t>
            </a:r>
            <a:r>
              <a:rPr lang="en-US" b="1" dirty="0">
                <a:solidFill>
                  <a:schemeClr val="tx1"/>
                </a:solidFill>
                <a:effectLst>
                  <a:outerShdw blurRad="38100" dist="38100" dir="2700000" algn="tl">
                    <a:srgbClr val="000000">
                      <a:alpha val="43137"/>
                    </a:srgbClr>
                  </a:outerShdw>
                </a:effectLst>
              </a:rPr>
              <a:t>(35-41).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Opposite Responses</a:t>
            </a: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former blind man confesses Jesus as God (35-38).</a:t>
            </a: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Jesus condemns the Pharisees for rejecting him as God (39-41).</a:t>
            </a: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39 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Then Jesus told him, “I entered this world to render judgment—to give sight to the blind and to show those who think they see (Greek: “those who see”) that they are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40 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Some Pharisees who were standing nearby heard him and asked, “Are you saying we’re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41 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“If you were blind, you wouldn’t be guilty,” Jesus replied. “But you remain guilty because you claim you can see” </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3AACCCB-5253-478D-9804-20FA34B0651A}"/>
              </a:ext>
            </a:extLst>
          </p:cNvPr>
          <p:cNvSpPr>
            <a:spLocks noGrp="1"/>
          </p:cNvSpPr>
          <p:nvPr>
            <p:ph type="title"/>
          </p:nvPr>
        </p:nvSpPr>
        <p:spPr>
          <a:xfrm>
            <a:off x="457200" y="5715000"/>
            <a:ext cx="8229600" cy="1143000"/>
          </a:xfrm>
        </p:spPr>
        <p:txBody>
          <a:bodyPr/>
          <a:lstStyle/>
          <a:p>
            <a:r>
              <a:rPr lang="en-US" altLang="en-US" b="1">
                <a:effectLst>
                  <a:outerShdw blurRad="38100" dist="38100" dir="2700000" algn="tl">
                    <a:srgbClr val="000080"/>
                  </a:outerShdw>
                </a:effectLst>
              </a:rPr>
              <a:t>John 9:39-41 </a:t>
            </a:r>
            <a:r>
              <a:rPr lang="en-US" altLang="en-US" sz="3600" b="1">
                <a:effectLst>
                  <a:outerShdw blurRad="38100" dist="38100" dir="2700000" algn="tl">
                    <a:srgbClr val="000080"/>
                  </a:outerShdw>
                </a:effectLst>
              </a:rPr>
              <a:t>NLT</a:t>
            </a:r>
            <a:endParaRPr lang="en-US" altLang="en-US">
              <a:effectLst>
                <a:outerShdw blurRad="38100" dist="38100" dir="2700000" algn="tl">
                  <a:srgbClr val="000080"/>
                </a:outerShdw>
              </a:effectLst>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How should we respond when we see that Jesus is truly God Himself?</a:t>
            </a: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a:t>
            </a: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a:blip r:embed="rId2">
            <a:extLst>
              <a:ext uri="{28A0092B-C50C-407E-A947-70E740481C1C}">
                <a14:useLocalDpi xmlns:a14="http://schemas.microsoft.com/office/drawing/2010/main" val="0"/>
              </a:ext>
            </a:extLst>
          </a:blip>
          <a:srcRect r="26830"/>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4572000" y="0"/>
            <a:ext cx="4572000" cy="1371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blind man sees!</a:t>
            </a: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called Jesus” (7)</a:t>
            </a: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prophet</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man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from God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(33)</a:t>
            </a: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God</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“worshipped Jesus” (38)</a:t>
            </a: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4572000" y="0"/>
            <a:ext cx="4572000" cy="1447800"/>
          </a:xfrm>
          <a:effectLst>
            <a:outerShdw blurRad="50800" dist="50800" dir="5400000" algn="ctr" rotWithShape="0">
              <a:srgbClr val="000000"/>
            </a:outerShdw>
          </a:effectLst>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con 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(15, 18)</a:t>
            </a: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Sabbath breaker</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(16)</a:t>
            </a: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0" y="4465638"/>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Parents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will discredit him (19)</a:t>
            </a: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0" y="5241925"/>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Excommunication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threat (22)</a:t>
            </a: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0" y="6019800"/>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in God’s name (24a)</a:t>
            </a: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4572000" y="0"/>
            <a:ext cx="4572000" cy="1447800"/>
          </a:xfrm>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sinner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(24b)</a:t>
            </a: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(26)</a:t>
            </a: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blind man (28)</a:t>
            </a: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about Jesus’ origin (29)</a:t>
            </a: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blind man (34)</a:t>
            </a: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Main Idea of John 9</a:t>
            </a: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How can you avoid spiritual blindness?  Respond in faith to what you </a:t>
            </a:r>
            <a:r>
              <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Arial"/>
              </a:rPr>
              <a:t>know now </a:t>
            </a: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about Jesus! </a:t>
            </a:r>
          </a:p>
        </p:txBody>
      </p:sp>
    </p:spTree>
    <p:extLst>
      <p:ext uri="{BB962C8B-B14F-4D97-AF65-F5344CB8AC3E}">
        <p14:creationId xmlns:p14="http://schemas.microsoft.com/office/powerpoint/2010/main" val="26795718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Are you color blind?</a:t>
            </a: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  Jesus makes the blind see.</a:t>
            </a: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66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II.  Jesus changes people’s lives.</a:t>
            </a: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III.  Jesus deserves worship as God.</a:t>
            </a: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Helen Keller (1880-1968)</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Whoever wants healing from spiritual blindness must believe that Jesus is God.</a:t>
            </a: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Tahoma" charset="-52"/>
              <a:cs typeface="Arial"/>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Reveal the Truth</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9:1-7</a:t>
            </a: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en-US">
                <a:solidFill>
                  <a:srgbClr val="FFFF00"/>
                </a:solidFill>
              </a:rPr>
              <a:t>Purpose #1 </a:t>
            </a:r>
            <a:br>
              <a:rPr lang="en-US">
                <a:solidFill>
                  <a:srgbClr val="FFFF00"/>
                </a:solidFill>
              </a:rPr>
            </a:br>
            <a:r>
              <a:rPr lang="en-US">
                <a:solidFill>
                  <a:srgbClr val="FFFF00"/>
                </a:solidFill>
              </a:rPr>
              <a:t>Jesus Healed the Blind Man</a:t>
            </a: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9:1 Man born blind</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We are blind spiritually at birth thus need rebirth which only God can provide</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9:2-4a “Rabbi, who sinned.…? God might be displayed in Him.”</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Christ’s ability to cure our spiritual blindness shows him to be God </a:t>
            </a:r>
            <a:endParaRPr lang="en-US" altLang="en-US" sz="2400" b="1">
              <a:solidFill>
                <a:srgbClr val="FFFF66"/>
              </a:solidFill>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 </a:t>
            </a: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9:4b-5 Day and Night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He was sent by God to work but his work ceased during His crucifixion-resurrection</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box(in)">
                                      <p:cBhvr>
                                        <p:cTn id="10" dur="500"/>
                                        <p:tgtEl>
                                          <p:spTgt spid="2150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box(in)">
                                      <p:cBhvr>
                                        <p:cTn id="15" dur="500"/>
                                        <p:tgtEl>
                                          <p:spTgt spid="21507">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animEffect transition="in" filter="box(in)">
                                      <p:cBhvr>
                                        <p:cTn id="18" dur="500"/>
                                        <p:tgtEl>
                                          <p:spTgt spid="2150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Effect transition="in" filter="box(in)">
                                      <p:cBhvr>
                                        <p:cTn id="23" dur="500"/>
                                        <p:tgtEl>
                                          <p:spTgt spid="21507">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507">
                                            <p:txEl>
                                              <p:pRg st="7" end="7"/>
                                            </p:txEl>
                                          </p:spTgt>
                                        </p:tgtEl>
                                        <p:attrNameLst>
                                          <p:attrName>style.visibility</p:attrName>
                                        </p:attrNameLst>
                                      </p:cBhvr>
                                      <p:to>
                                        <p:strVal val="visible"/>
                                      </p:to>
                                    </p:set>
                                    <p:animEffect transition="in" filter="box(in)">
                                      <p:cBhvr>
                                        <p:cTn id="26"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9:6 Mud and saliva</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Irenaeus believed the action was to show Christ is the Creator (cf. Gen. 2:7)</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9:7 Siloam means “Sent”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Jesus was “Sent” by God</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Water symbolized the Holy Spirit so that the blind man was born of water and the Spirit (cf. 3:5)</a:t>
            </a:r>
            <a:endParaRPr lang="en-US" altLang="en-US" sz="2400">
              <a:effectLst/>
              <a:latin typeface="Tahoma" panose="020B060403050404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en-US" altLang="en-US" sz="3600" b="1" i="1">
                <a:solidFill>
                  <a:schemeClr val="tx1"/>
                </a:solidFill>
                <a:latin typeface="Tahoma" panose="020B0604030504040204" pitchFamily="34" charset="0"/>
              </a:rPr>
              <a:t>What is the Truth of Verses 1-7?</a:t>
            </a:r>
            <a:endParaRPr lang="en-US" altLang="en-US" sz="3600">
              <a:solidFill>
                <a:srgbClr val="FFFF66"/>
              </a:solidFill>
              <a:effectLst/>
              <a:latin typeface="Tahoma" panose="020B060403050404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en-US" altLang="en-US" sz="4000" b="1">
                <a:solidFill>
                  <a:srgbClr val="FFFF66"/>
                </a:solidFill>
                <a:effectLst/>
                <a:latin typeface="Tahoma" panose="020B0604030504040204" pitchFamily="34" charset="0"/>
              </a:rPr>
              <a:t>Jesus is the Son of God because He was sent by God to give Spiritual Truth to the blind</a:t>
            </a:r>
            <a:endParaRPr lang="en-US" altLang="en-US" sz="4400">
              <a:effectLst>
                <a:outerShdw blurRad="38100" dist="38100" dir="2700000" algn="tl">
                  <a:srgbClr val="000080"/>
                </a:outerShdw>
              </a:effectLst>
            </a:endParaRPr>
          </a:p>
          <a:p>
            <a:pPr eaLnBrk="1" hangingPunct="1">
              <a:buFont typeface="Wingdings" panose="05000000000000000000" pitchFamily="2" charset="2"/>
              <a:buNone/>
            </a:pPr>
            <a:endParaRPr lang="en-US" altLang="en-US" sz="2800">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“There was the true Light which coming into the world, enlightens every man” (1:9)</a:t>
            </a:r>
          </a:p>
          <a:p>
            <a:pPr eaLnBrk="1" hangingPunct="1">
              <a:buFont typeface="Wingdings" panose="05000000000000000000" pitchFamily="2" charset="2"/>
              <a:buNone/>
            </a:pPr>
            <a:endParaRPr lang="en-US" altLang="en-US" sz="2800" b="1">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“Truly, truly, I say to you, unless one is born again he cannot see the kingdom of God” (3:3)</a:t>
            </a:r>
            <a:endParaRPr lang="en-US" altLang="en-US" sz="2800">
              <a:effectLst>
                <a:outerShdw blurRad="38100" dist="38100" dir="2700000" algn="tl">
                  <a:srgbClr val="000080"/>
                </a:outerShdw>
              </a:effectLst>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xEl>
                                              <p:pRg st="2" end="2"/>
                                            </p:txEl>
                                          </p:spTgt>
                                        </p:tgtEl>
                                        <p:attrNameLst>
                                          <p:attrName>style.visibility</p:attrName>
                                        </p:attrNameLst>
                                      </p:cBhvr>
                                      <p:to>
                                        <p:strVal val="visible"/>
                                      </p:to>
                                    </p:set>
                                    <p:animEffect transition="in" filter="diamond(in)">
                                      <p:cBhvr>
                                        <p:cTn id="12" dur="2000"/>
                                        <p:tgtEl>
                                          <p:spTgt spid="2253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2534">
                                            <p:txEl>
                                              <p:pRg st="4" end="4"/>
                                            </p:txEl>
                                          </p:spTgt>
                                        </p:tgtEl>
                                        <p:attrNameLst>
                                          <p:attrName>style.visibility</p:attrName>
                                        </p:attrNameLst>
                                      </p:cBhvr>
                                      <p:to>
                                        <p:strVal val="visible"/>
                                      </p:to>
                                    </p:set>
                                    <p:animEffect transition="in" filter="diamond(in)">
                                      <p:cBhvr>
                                        <p:cTn id="15" dur="20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en-US">
                <a:solidFill>
                  <a:srgbClr val="FFFF00"/>
                </a:solidFill>
              </a:rPr>
              <a:t>Purpose #2 </a:t>
            </a:r>
            <a:br>
              <a:rPr lang="en-US">
                <a:solidFill>
                  <a:srgbClr val="FFFF00"/>
                </a:solidFill>
              </a:rPr>
            </a:br>
            <a:r>
              <a:rPr lang="en-US">
                <a:solidFill>
                  <a:srgbClr val="FFFF00"/>
                </a:solidFill>
              </a:rPr>
              <a:t>Jesus Healed the Blind Man</a:t>
            </a: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a:solidFill>
                <a:srgbClr val="FFFF00"/>
              </a:solidFill>
              <a:latin typeface="Tahoma" charset="-52"/>
            </a:endParaRPr>
          </a:p>
          <a:p>
            <a:pPr algn="ctr" eaLnBrk="1" hangingPunct="1">
              <a:buFont typeface="Wingdings" charset="2"/>
              <a:buNone/>
              <a:defRPr/>
            </a:pPr>
            <a:r>
              <a:rPr lang="en-US" sz="4800" b="1">
                <a:latin typeface="Tahoma" charset="-52"/>
              </a:rPr>
              <a:t>Reveal the Blind</a:t>
            </a:r>
          </a:p>
          <a:p>
            <a:pPr algn="ctr" eaLnBrk="1" hangingPunct="1">
              <a:buFont typeface="Wingdings" charset="2"/>
              <a:buNone/>
              <a:defRPr/>
            </a:pPr>
            <a:r>
              <a:rPr lang="en-US" sz="4800" i="1">
                <a:latin typeface="Tahoma" charset="-52"/>
              </a:rPr>
              <a:t>9:8-34</a:t>
            </a: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eaLnBrk="1" hangingPunct="1"/>
            <a:r>
              <a:rPr lang="en-US" altLang="en-US" b="1">
                <a:solidFill>
                  <a:srgbClr val="FFFF00"/>
                </a:solidFill>
              </a:rPr>
              <a:t>  WHO WAS TRULY BLIND? </a:t>
            </a:r>
            <a:endParaRPr lang="en-US" altLang="en-US" b="1">
              <a:solidFill>
                <a:schemeClr val="tx1"/>
              </a:solidFill>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895600" y="2743200"/>
            <a:ext cx="571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Pharisees? </a:t>
            </a:r>
            <a:r>
              <a:rPr kumimoji="0" lang="en-US" altLang="en-US" sz="28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or</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the</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Blind Man?</a:t>
            </a: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eaLnBrk="1" hangingPunct="1"/>
            <a:r>
              <a:rPr lang="en-US" altLang="en-US" sz="3800" b="1">
                <a:solidFill>
                  <a:srgbClr val="FFFF66"/>
                </a:solidFill>
              </a:rPr>
              <a:t>Steps in the Blind Man’s Belief</a:t>
            </a:r>
            <a:endParaRPr lang="en-US" altLang="en-US">
              <a:solidFill>
                <a:srgbClr val="FFFF99"/>
              </a:solidFill>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419600" cy="4419600"/>
          </a:xfrm>
        </p:spPr>
        <p:txBody>
          <a:bodyPr/>
          <a:lstStyle/>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neighbors (8-12)</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and parents interrogated </a:t>
            </a:r>
            <a:br>
              <a:rPr lang="en-US" altLang="en-US" sz="2400" b="1">
                <a:solidFill>
                  <a:schemeClr val="folHlink"/>
                </a:solidFill>
              </a:rPr>
            </a:br>
            <a:r>
              <a:rPr lang="en-US" altLang="en-US" sz="2400" b="1">
                <a:solidFill>
                  <a:schemeClr val="folHlink"/>
                </a:solidFill>
              </a:rPr>
              <a:t>by Pharisees (13-23)</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Pharisees again (24-34)</a:t>
            </a: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“The man they call Jesus” (11)</a:t>
            </a:r>
          </a:p>
          <a:p>
            <a:pPr eaLnBrk="1" hangingPunct="1">
              <a:lnSpc>
                <a:spcPct val="90000"/>
              </a:lnSpc>
              <a:buClr>
                <a:schemeClr val="tx1"/>
              </a:buClr>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“He is a prophet” (17)</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Blip>
                <a:blip r:embed="rId3"/>
              </a:buBlip>
            </a:pPr>
            <a:r>
              <a:rPr lang="en-US" altLang="en-US" sz="2000" b="1">
                <a:solidFill>
                  <a:srgbClr val="FF0000"/>
                </a:solidFill>
                <a:latin typeface="Tahoma" panose="020B0604030504040204" pitchFamily="34" charset="0"/>
              </a:rPr>
              <a:t>“Whether he is a sinner or not, I don’t know.  One thing I do know.  I was blind but now I see!” (25)</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“If this man were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 from God,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He could do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nothing”(33)</a:t>
            </a: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eaLnBrk="1" hangingPunct="1"/>
            <a:r>
              <a:rPr lang="en-US" altLang="en-US" sz="3800" b="1">
                <a:solidFill>
                  <a:srgbClr val="FFFF66"/>
                </a:solidFill>
              </a:rPr>
              <a:t>Steps in the Pharisees’ Unbelief</a:t>
            </a:r>
            <a:r>
              <a:rPr lang="en-US" altLang="en-US" sz="3800" b="1"/>
              <a:t> </a:t>
            </a:r>
            <a:endParaRPr lang="en-US" altLang="en-US"/>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“This man is not from God” (17)</a:t>
            </a: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“This man is a sinner” (25)</a:t>
            </a: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“You are His disciples but we are disciples of Moses” (29)</a:t>
            </a: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7301"/>
                </a:solidFill>
                <a:effectLst/>
                <a:uLnTx/>
                <a:uFillTx/>
                <a:latin typeface="Tahoma" panose="020B0604030504040204" pitchFamily="34" charset="0"/>
                <a:cs typeface="Arial" panose="020B0604020202020204" pitchFamily="34" charset="0"/>
              </a:rPr>
              <a:t>“You were born entirely in sin, and are you teaching us?” (34)</a:t>
            </a: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eaLnBrk="1" hangingPunct="1"/>
            <a:r>
              <a:rPr lang="en-US" altLang="en-US">
                <a:solidFill>
                  <a:srgbClr val="FFFF00"/>
                </a:solidFill>
              </a:rPr>
              <a:t>Contrasts</a:t>
            </a: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en-US" altLang="en-US" sz="2400" b="1" u="sng"/>
              <a:t>Blind Man </a:t>
            </a:r>
          </a:p>
          <a:p>
            <a:pPr eaLnBrk="1" hangingPunct="1"/>
            <a:r>
              <a:rPr lang="en-US" altLang="en-US" sz="2400" b="1">
                <a:solidFill>
                  <a:srgbClr val="000099"/>
                </a:solidFill>
                <a:latin typeface="Tahoma" panose="020B0604030504040204" pitchFamily="34" charset="0"/>
              </a:rPr>
              <a:t>Had not seen Jesus before being healed  </a:t>
            </a:r>
          </a:p>
          <a:p>
            <a:pPr eaLnBrk="1" hangingPunct="1"/>
            <a:r>
              <a:rPr lang="en-US" altLang="en-US" sz="2400" b="1">
                <a:solidFill>
                  <a:srgbClr val="000099"/>
                </a:solidFill>
                <a:latin typeface="Tahoma" panose="020B0604030504040204" pitchFamily="34" charset="0"/>
              </a:rPr>
              <a:t>Knew little about the Mosaic Law</a:t>
            </a:r>
          </a:p>
          <a:p>
            <a:pPr eaLnBrk="1" hangingPunct="1"/>
            <a:r>
              <a:rPr lang="en-US" altLang="en-US" sz="2400" b="1">
                <a:solidFill>
                  <a:srgbClr val="000099"/>
                </a:solidFill>
                <a:latin typeface="Tahoma" panose="020B0604030504040204" pitchFamily="34" charset="0"/>
              </a:rPr>
              <a:t>Beggar</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Received Spiritual Truth </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Sight)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en-US" altLang="en-US" sz="2400" b="1" u="sng"/>
              <a:t>Pharisees </a:t>
            </a:r>
          </a:p>
          <a:p>
            <a:pPr eaLnBrk="1" hangingPunct="1"/>
            <a:r>
              <a:rPr lang="en-US" altLang="en-US" sz="2400" b="1">
                <a:solidFill>
                  <a:srgbClr val="000099"/>
                </a:solidFill>
                <a:latin typeface="Tahoma" panose="020B0604030504040204" pitchFamily="34" charset="0"/>
              </a:rPr>
              <a:t>Witnessed Jesus’ miracles &amp; teaching  </a:t>
            </a:r>
          </a:p>
          <a:p>
            <a:pPr eaLnBrk="1" hangingPunct="1"/>
            <a:r>
              <a:rPr lang="en-US" altLang="en-US" sz="2400" b="1">
                <a:solidFill>
                  <a:srgbClr val="000099"/>
                </a:solidFill>
                <a:latin typeface="Tahoma" panose="020B0604030504040204" pitchFamily="34" charset="0"/>
              </a:rPr>
              <a:t>Claimed to know God’s Word</a:t>
            </a:r>
          </a:p>
          <a:p>
            <a:pPr eaLnBrk="1" hangingPunct="1"/>
            <a:r>
              <a:rPr lang="en-US" altLang="en-US" sz="2400" b="1">
                <a:solidFill>
                  <a:srgbClr val="000099"/>
                </a:solidFill>
                <a:latin typeface="Tahoma" panose="020B0604030504040204" pitchFamily="34" charset="0"/>
              </a:rPr>
              <a:t>Religious</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Rejected Spiritual Truth</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Blindness)</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6" end="6"/>
                                            </p:txEl>
                                          </p:spTgt>
                                        </p:tgtEl>
                                        <p:attrNameLst>
                                          <p:attrName>style.visibility</p:attrName>
                                        </p:attrNameLst>
                                      </p:cBhvr>
                                      <p:to>
                                        <p:strVal val="visible"/>
                                      </p:to>
                                    </p:set>
                                    <p:anim to="" calcmode="lin" valueType="num">
                                      <p:cBhvr>
                                        <p:cTn id="44" dur="1" fill="hold"/>
                                        <p:tgtEl>
                                          <p:spTgt spid="75780">
                                            <p:txEl>
                                              <p:pRg st="6" end="6"/>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6" end="6"/>
                                            </p:txEl>
                                          </p:spTgt>
                                        </p:tgtEl>
                                        <p:attrNameLst>
                                          <p:attrName>style.visibility</p:attrName>
                                        </p:attrNameLst>
                                      </p:cBhvr>
                                      <p:to>
                                        <p:strVal val="visible"/>
                                      </p:to>
                                    </p:set>
                                    <p:animEffect transition="in" filter="strips(downLeft)">
                                      <p:cBhvr>
                                        <p:cTn id="57" dur="500"/>
                                        <p:tgtEl>
                                          <p:spTgt spid="75781">
                                            <p:txEl>
                                              <p:pRg st="6" end="6"/>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eaLnBrk="1" hangingPunct="1"/>
            <a:r>
              <a:rPr lang="en-US" altLang="en-US">
                <a:solidFill>
                  <a:srgbClr val="FFFF66"/>
                </a:solidFill>
              </a:rPr>
              <a:t>What Caused the Blindness?</a:t>
            </a: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eaLnBrk="1" hangingPunct="1">
              <a:lnSpc>
                <a:spcPct val="80000"/>
              </a:lnSpc>
            </a:pPr>
            <a:r>
              <a:rPr lang="en-US" altLang="en-US" sz="2800">
                <a:solidFill>
                  <a:srgbClr val="FF0000"/>
                </a:solidFill>
              </a:rPr>
              <a:t>His parents were afraid of the Jews; for the Jews had already decided that anyone who acknowledged Jesus was the Christ would be put out of the synagogue (22)</a:t>
            </a:r>
          </a:p>
          <a:p>
            <a:pPr eaLnBrk="1" hangingPunct="1">
              <a:lnSpc>
                <a:spcPct val="80000"/>
              </a:lnSpc>
            </a:pPr>
            <a:endParaRPr lang="en-US" altLang="en-US" sz="2800">
              <a:solidFill>
                <a:srgbClr val="FF0000"/>
              </a:solidFill>
            </a:endParaRPr>
          </a:p>
          <a:p>
            <a:pPr eaLnBrk="1" hangingPunct="1">
              <a:lnSpc>
                <a:spcPct val="80000"/>
              </a:lnSpc>
            </a:pPr>
            <a:r>
              <a:rPr lang="en-US" altLang="en-US" sz="2800">
                <a:solidFill>
                  <a:srgbClr val="FF0000"/>
                </a:solidFill>
              </a:rPr>
              <a:t>“If we let him go on like this, all men will come and take away both our place and our nation” (John 11:48)</a:t>
            </a:r>
          </a:p>
          <a:p>
            <a:pPr eaLnBrk="1" hangingPunct="1">
              <a:lnSpc>
                <a:spcPct val="80000"/>
              </a:lnSpc>
              <a:buFont typeface="Wingdings" panose="05000000000000000000" pitchFamily="2" charset="2"/>
              <a:buNone/>
            </a:pPr>
            <a:endParaRPr lang="en-US" altLang="en-US" sz="2800">
              <a:solidFill>
                <a:srgbClr val="FF0000"/>
              </a:solidFill>
            </a:endParaRPr>
          </a:p>
          <a:p>
            <a:pPr algn="ctr" eaLnBrk="1" hangingPunct="1">
              <a:lnSpc>
                <a:spcPct val="80000"/>
              </a:lnSpc>
              <a:buFont typeface="Wingdings" panose="05000000000000000000" pitchFamily="2" charset="2"/>
              <a:buNone/>
            </a:pPr>
            <a:r>
              <a:rPr lang="en-US" altLang="en-US" sz="2800">
                <a:solidFill>
                  <a:srgbClr val="FF0000"/>
                </a:solidFill>
              </a:rPr>
              <a:t>  	</a:t>
            </a:r>
            <a:r>
              <a:rPr lang="en-US" altLang="en-US" sz="2800">
                <a:solidFill>
                  <a:srgbClr val="000099"/>
                </a:solidFill>
              </a:rPr>
              <a:t>REPUTATION, PRIDE and WEALTH </a:t>
            </a:r>
            <a:br>
              <a:rPr lang="en-US" altLang="en-US" sz="2800">
                <a:solidFill>
                  <a:srgbClr val="000099"/>
                </a:solidFill>
              </a:rPr>
            </a:br>
            <a:r>
              <a:rPr lang="en-US" altLang="en-US" sz="2800">
                <a:solidFill>
                  <a:srgbClr val="000099"/>
                </a:solidFill>
              </a:rPr>
              <a:t>caused their spiritual blindness</a:t>
            </a: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eaLnBrk="1" hangingPunct="1"/>
            <a:r>
              <a:rPr lang="en-US" altLang="en-US">
                <a:solidFill>
                  <a:srgbClr val="FFFF00"/>
                </a:solidFill>
              </a:rPr>
              <a:t>Pharisees Lived in Darkness</a:t>
            </a: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a:solidFill>
                <a:srgbClr val="FF0000"/>
              </a:solidFill>
            </a:endParaRPr>
          </a:p>
          <a:p>
            <a:pPr algn="ctr" eaLnBrk="1" hangingPunct="1">
              <a:buFont typeface="Wingdings" panose="05000000000000000000" pitchFamily="2" charset="2"/>
              <a:buNone/>
            </a:pPr>
            <a:r>
              <a:rPr lang="en-US" altLang="en-US" b="1">
                <a:solidFill>
                  <a:srgbClr val="FF0000"/>
                </a:solidFill>
              </a:rPr>
              <a:t>He came to his own but those who were His own did not receive Him.</a:t>
            </a:r>
            <a:r>
              <a:rPr lang="en-US" altLang="en-US" sz="2400" b="1">
                <a:solidFill>
                  <a:srgbClr val="FF0000"/>
                </a:solidFill>
              </a:rPr>
              <a:t> </a:t>
            </a:r>
          </a:p>
          <a:p>
            <a:pPr eaLnBrk="1" hangingPunct="1">
              <a:buFont typeface="Wingdings" panose="05000000000000000000" pitchFamily="2" charset="2"/>
              <a:buNone/>
            </a:pPr>
            <a:r>
              <a:rPr lang="en-US" altLang="en-US" sz="2400" b="1">
                <a:solidFill>
                  <a:srgbClr val="FF0000"/>
                </a:solidFill>
              </a:rPr>
              <a:t>                                    </a:t>
            </a:r>
            <a:r>
              <a:rPr lang="en-US" altLang="en-US" sz="2400" b="1">
                <a:solidFill>
                  <a:srgbClr val="000099"/>
                </a:solidFill>
              </a:rPr>
              <a:t>John 1:11</a:t>
            </a:r>
          </a:p>
          <a:p>
            <a:pPr algn="ctr" eaLnBrk="1" hangingPunct="1">
              <a:buFont typeface="Wingdings" panose="05000000000000000000" pitchFamily="2" charset="2"/>
              <a:buNone/>
            </a:pPr>
            <a:endParaRPr lang="en-US" altLang="en-US" sz="2400" b="1">
              <a:solidFill>
                <a:srgbClr val="000099"/>
              </a:solidFill>
            </a:endParaRPr>
          </a:p>
          <a:p>
            <a:pPr algn="ctr" eaLnBrk="1" hangingPunct="1">
              <a:buFont typeface="Wingdings" panose="05000000000000000000" pitchFamily="2" charset="2"/>
              <a:buNone/>
            </a:pPr>
            <a:r>
              <a:rPr lang="en-US" altLang="en-US" b="1">
                <a:solidFill>
                  <a:srgbClr val="FF0000"/>
                </a:solidFill>
              </a:rPr>
              <a:t>For everyone who does evil hates the Light, and does not come to the Light for fear that his deeds will be exposed.</a:t>
            </a:r>
            <a:endParaRPr lang="en-US" altLang="en-US" sz="2400" b="1">
              <a:solidFill>
                <a:srgbClr val="FF0000"/>
              </a:solidFill>
            </a:endParaRPr>
          </a:p>
          <a:p>
            <a:pPr algn="ctr" eaLnBrk="1" hangingPunct="1">
              <a:buFont typeface="Wingdings" panose="05000000000000000000" pitchFamily="2" charset="2"/>
              <a:buNone/>
            </a:pPr>
            <a:r>
              <a:rPr lang="en-US" altLang="en-US" sz="2400" b="1">
                <a:solidFill>
                  <a:srgbClr val="000099"/>
                </a:solidFill>
              </a:rPr>
              <a:t>John 3:20</a:t>
            </a:r>
            <a:endParaRPr lang="en-US" altLang="en-US"/>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eaLnBrk="1" hangingPunct="1">
              <a:defRPr/>
            </a:pPr>
            <a:r>
              <a:rPr lang="en-US">
                <a:solidFill>
                  <a:srgbClr val="FFFF00"/>
                </a:solidFill>
              </a:rPr>
              <a:t>Why Were They Blind?</a:t>
            </a: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eaLnBrk="1" hangingPunct="1">
              <a:buFont typeface="Wingdings" charset="2"/>
              <a:buNone/>
              <a:defRPr/>
            </a:pPr>
            <a:r>
              <a:rPr lang="en-US" sz="3600" b="1"/>
              <a:t>Pharisees were spiritually blind because they rejected the testimony of the blind man and the Deity of Christ. </a:t>
            </a:r>
            <a:br>
              <a:rPr lang="en-US" sz="3600" b="1"/>
            </a:br>
            <a:endParaRPr lang="en-US" sz="3600" b="1"/>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OUTCOME</a:t>
            </a: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(35-41)</a:t>
            </a:r>
          </a:p>
        </p:txBody>
      </p:sp>
    </p:spTree>
    <p:extLst>
      <p:ext uri="{BB962C8B-B14F-4D97-AF65-F5344CB8AC3E}">
        <p14:creationId xmlns:p14="http://schemas.microsoft.com/office/powerpoint/2010/main" val="13918965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eaLnBrk="1" hangingPunct="1">
              <a:defRPr/>
            </a:pPr>
            <a:r>
              <a:rPr lang="en-US"/>
              <a:t>Outcome for the Blind Man </a:t>
            </a:r>
            <a:r>
              <a:rPr lang="en-US" sz="2800"/>
              <a:t>(35-38)</a:t>
            </a: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eaLnBrk="1" hangingPunct="1"/>
            <a:r>
              <a:rPr lang="en-US" altLang="en-US">
                <a:solidFill>
                  <a:srgbClr val="FFFF00"/>
                </a:solidFill>
              </a:rPr>
              <a:t>The blind man could see the kingdom of God because he became born again.</a:t>
            </a:r>
          </a:p>
          <a:p>
            <a:pPr eaLnBrk="1" hangingPunct="1">
              <a:buFont typeface="Wingdings" panose="05000000000000000000" pitchFamily="2" charset="2"/>
              <a:buNone/>
            </a:pPr>
            <a:r>
              <a:rPr lang="en-US" altLang="en-US">
                <a:solidFill>
                  <a:srgbClr val="FFFF00"/>
                </a:solidFill>
              </a:rPr>
              <a:t> </a:t>
            </a:r>
          </a:p>
          <a:p>
            <a:pPr eaLnBrk="1" hangingPunct="1"/>
            <a:r>
              <a:rPr lang="en-US" altLang="en-US">
                <a:solidFill>
                  <a:srgbClr val="FFFF00"/>
                </a:solidFill>
              </a:rPr>
              <a:t>The blind beggar become a child of God.</a:t>
            </a:r>
          </a:p>
          <a:p>
            <a:pPr eaLnBrk="1" hangingPunct="1"/>
            <a:endParaRPr lang="en-US" altLang="en-US">
              <a:solidFill>
                <a:srgbClr val="FFFF00"/>
              </a:solidFill>
            </a:endParaRPr>
          </a:p>
          <a:p>
            <a:pPr eaLnBrk="1" hangingPunct="1"/>
            <a:r>
              <a:rPr lang="en-US" altLang="en-US">
                <a:solidFill>
                  <a:srgbClr val="FFFF00"/>
                </a:solidFill>
              </a:rPr>
              <a:t>The blind man worshiped the Son of God.</a:t>
            </a:r>
          </a:p>
          <a:p>
            <a:pPr eaLnBrk="1" hangingPunct="1"/>
            <a:endParaRPr lang="en-US" altLang="en-US">
              <a:solidFill>
                <a:srgbClr val="FFFF00"/>
              </a:solidFill>
            </a:endParaRPr>
          </a:p>
          <a:p>
            <a:pPr eaLnBrk="1" hangingPunct="1">
              <a:buFont typeface="Wingdings" panose="05000000000000000000" pitchFamily="2" charset="2"/>
              <a:buNone/>
            </a:pPr>
            <a:endParaRPr lang="en-US" altLang="en-US">
              <a:solidFill>
                <a:srgbClr val="FFFF00"/>
              </a:solidFill>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eaLnBrk="1" hangingPunct="1">
              <a:defRPr/>
            </a:pPr>
            <a:r>
              <a:rPr lang="en-US"/>
              <a:t>Outcome for the Pharisees </a:t>
            </a:r>
            <a:r>
              <a:rPr lang="en-US" sz="2800"/>
              <a:t>(39-41)</a:t>
            </a: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eaLnBrk="1" hangingPunct="1">
              <a:lnSpc>
                <a:spcPct val="90000"/>
              </a:lnSpc>
            </a:pPr>
            <a:r>
              <a:rPr lang="en-US" altLang="en-US">
                <a:solidFill>
                  <a:srgbClr val="FFFF00"/>
                </a:solidFill>
              </a:rPr>
              <a:t>The Pharisees would be judged and condemned because they willfully rejected Jesus as the Son of God (39a) </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ability to see spiritual truth degenerated (39b)</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continued with their guilt upon them (41b)</a:t>
            </a: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eaLnBrk="1" hangingPunct="1">
              <a:defRPr/>
            </a:pPr>
            <a:r>
              <a:rPr lang="en-US"/>
              <a:t>John 3:17-18</a:t>
            </a: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eaLnBrk="1" hangingPunct="1">
              <a:lnSpc>
                <a:spcPct val="90000"/>
              </a:lnSpc>
              <a:buFont typeface="Wingdings" panose="05000000000000000000" pitchFamily="2" charset="2"/>
              <a:buNone/>
            </a:pPr>
            <a:r>
              <a:rPr lang="en-US" altLang="en-US" sz="3600" b="1">
                <a:effectLst/>
                <a:latin typeface="Arial" panose="020B0604020202020204" pitchFamily="34" charset="0"/>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John’s Message</a:t>
            </a: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eaLnBrk="1" hangingPunct="1">
              <a:buFontTx/>
              <a:buNone/>
            </a:pPr>
            <a:r>
              <a:rPr lang="en-US" altLang="en-US" b="1">
                <a:solidFill>
                  <a:srgbClr val="000099"/>
                </a:solidFill>
                <a:ea typeface="ＭＳ Ｐゴシック" panose="020B0600070205080204" pitchFamily="34" charset="-128"/>
              </a:rPr>
              <a:t>Jesus is the Truth.  Therefore…</a:t>
            </a: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believe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in Jesus shall know the truth and the truth will set them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free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But 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reject</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Jesus as the Son of God shall be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judged</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Application</a:t>
            </a: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eaLnBrk="1" hangingPunct="1">
              <a:buFontTx/>
              <a:buNone/>
            </a:pPr>
            <a:r>
              <a:rPr lang="en-US" altLang="en-US" b="1">
                <a:solidFill>
                  <a:srgbClr val="000099"/>
                </a:solidFill>
                <a:ea typeface="ＭＳ Ｐゴシック" panose="020B0600070205080204" pitchFamily="34" charset="-128"/>
              </a:rPr>
              <a:t>Let’s not follow in the footsteps of the Pharisees--blinded by their pride, reputation and wealth.</a:t>
            </a:r>
          </a:p>
          <a:p>
            <a:pPr algn="ctr" eaLnBrk="1" hangingPunct="1">
              <a:buFontTx/>
              <a:buNone/>
            </a:pPr>
            <a:endParaRPr lang="en-US" altLang="en-US" b="1">
              <a:solidFill>
                <a:srgbClr val="000099"/>
              </a:solidFill>
              <a:ea typeface="ＭＳ Ｐゴシック" panose="020B0600070205080204" pitchFamily="34" charset="-128"/>
            </a:endParaRPr>
          </a:p>
          <a:p>
            <a:pPr algn="ctr" eaLnBrk="1" hangingPunct="1">
              <a:buFontTx/>
              <a:buNone/>
            </a:pPr>
            <a:r>
              <a:rPr lang="en-US" altLang="en-US" b="1">
                <a:solidFill>
                  <a:srgbClr val="000099"/>
                </a:solidFill>
                <a:ea typeface="ＭＳ Ｐゴシック" panose="020B0600070205080204" pitchFamily="34" charset="-128"/>
              </a:rPr>
              <a:t>Let’s follow the example of the blind man--humbly obey and believe His Word.</a:t>
            </a: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6" descr="pd_darkness_071029_ms.jpg">
            <a:extLst>
              <a:ext uri="{FF2B5EF4-FFF2-40B4-BE49-F238E27FC236}">
                <a16:creationId xmlns:a16="http://schemas.microsoft.com/office/drawing/2014/main" id="{D78B396D-0D24-40A9-BD79-E88B3D1C3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3D4B81-B1C9-41D9-9625-F95909D3734F}"/>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The Great Transfer</a:t>
            </a:r>
          </a:p>
        </p:txBody>
      </p:sp>
      <p:sp>
        <p:nvSpPr>
          <p:cNvPr id="148484" name="Text Placeholder 2">
            <a:extLst>
              <a:ext uri="{FF2B5EF4-FFF2-40B4-BE49-F238E27FC236}">
                <a16:creationId xmlns:a16="http://schemas.microsoft.com/office/drawing/2014/main" id="{9A2AF544-87A3-4593-88C7-E8B9401C8B54}"/>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he has rescued us from the kingdom of darkness</a:t>
            </a:r>
          </a:p>
        </p:txBody>
      </p:sp>
      <p:sp>
        <p:nvSpPr>
          <p:cNvPr id="148485" name="Text Placeholder 2">
            <a:extLst>
              <a:ext uri="{FF2B5EF4-FFF2-40B4-BE49-F238E27FC236}">
                <a16:creationId xmlns:a16="http://schemas.microsoft.com/office/drawing/2014/main" id="{1C000F1A-45B8-45BF-A666-651BAE3EB97C}"/>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transferred us into the Kingdom of his dear Son</a:t>
            </a:r>
          </a:p>
        </p:txBody>
      </p:sp>
      <p:sp>
        <p:nvSpPr>
          <p:cNvPr id="148486" name="Text Placeholder 2">
            <a:extLst>
              <a:ext uri="{FF2B5EF4-FFF2-40B4-BE49-F238E27FC236}">
                <a16:creationId xmlns:a16="http://schemas.microsoft.com/office/drawing/2014/main" id="{5767CB8F-6445-42BB-BC21-636DEFFBE986}"/>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9793404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Conflict Over the Shepherd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10:1-21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Israel's remnant follows Jesus as the true, good, and obedient Shepherd, so He calls Pharisee followers from their false shepherds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r>
              <a:rPr lang="en-US" altLang="en-US" sz="4000" b="1"/>
              <a:t>Who or what are you listening to?</a:t>
            </a: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endParaRPr lang="en-SG" altLang="en-US"/>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r>
              <a:rPr lang="en-US" altLang="en-US" sz="4000" b="1" dirty="0"/>
              <a:t>How does Jesus look at sheep?</a:t>
            </a: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"After he has gathered his own flock, he walks ahead of them, and they follow him because they know his voice"—John 10:4 NLT</a:t>
            </a:r>
          </a:p>
        </p:txBody>
      </p:sp>
    </p:spTree>
    <p:extLst>
      <p:ext uri="{BB962C8B-B14F-4D97-AF65-F5344CB8AC3E}">
        <p14:creationId xmlns:p14="http://schemas.microsoft.com/office/powerpoint/2010/main" val="36387122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18563-37E1-0FB7-0764-5A9BA0CD06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0"/>
            <a:ext cx="9144000" cy="1251856"/>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So he explained it to them: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 tell you the truth, I am the gate for the sheep."</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—John 10:7 NLT</a:t>
            </a:r>
          </a:p>
        </p:txBody>
      </p:sp>
    </p:spTree>
    <p:extLst>
      <p:ext uri="{BB962C8B-B14F-4D97-AF65-F5344CB8AC3E}">
        <p14:creationId xmlns:p14="http://schemas.microsoft.com/office/powerpoint/2010/main" val="2516955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a:t>C. S. Lewis, </a:t>
            </a:r>
            <a:r>
              <a:rPr lang="en-US" altLang="en-US" sz="3600" b="1" i="1"/>
              <a:t>Mere Christianity</a:t>
            </a:r>
            <a:r>
              <a:rPr lang="en-US" altLang="en-US" sz="3600" b="1"/>
              <a:t>, 55-56</a:t>
            </a:r>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lnSpc>
                <a:spcPct val="80000"/>
              </a:lnSpc>
              <a:buFont typeface="Wingdings" pitchFamily="2" charset="2"/>
              <a:buNone/>
            </a:pPr>
            <a:r>
              <a:rPr lang="en-US" altLang="ko-KR" sz="2300" b="1">
                <a:ea typeface="굴림" panose="020B0600000101010101" pitchFamily="34" charset="-127"/>
              </a:rPr>
              <a:t>	“I am here trying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lunatic—on a level with the man who says he is a poached egg—or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a:t>
            </a:r>
            <a:endParaRPr lang="en-US" altLang="en-US" sz="2300" b="1"/>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G. Witness of the </a:t>
            </a:r>
          </a:p>
          <a:p>
            <a:pPr lvl="0" defTabSz="914400"/>
            <a:r>
              <a:rPr lang="en-US" sz="5400" b="1" kern="0" dirty="0">
                <a:solidFill>
                  <a:srgbClr val="FFFFFF"/>
                </a:solidFill>
                <a:effectLst>
                  <a:glow rad="228600">
                    <a:srgbClr val="000000"/>
                  </a:glow>
                </a:effectLst>
                <a:latin typeface="Arial"/>
                <a:cs typeface="Arial"/>
              </a:rPr>
              <a:t>Seventy-Two</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 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sends 72 men to tell the crowds that He is Messiah who offers the kingdom to show debate about Him from the leaders and people</a:t>
            </a: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Conflict Over the Question of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10:25-37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tells the Good Samaritan parable to a self-justifying lawyer that he must help all in need to be rewarded kingdom blessings</a:t>
            </a: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a:defRPr/>
            </a:pPr>
            <a:r>
              <a:rPr lang="en-US" sz="4000" b="1" dirty="0">
                <a:solidFill>
                  <a:srgbClr val="FFFFFF"/>
                </a:solidFill>
                <a:effectLst>
                  <a:glow rad="266700">
                    <a:schemeClr val="tx1">
                      <a:alpha val="88000"/>
                    </a:schemeClr>
                  </a:glow>
                </a:effectLst>
                <a:latin typeface="Arial" charset="0"/>
                <a:ea typeface="ＭＳ Ｐゴシック" charset="0"/>
              </a:rPr>
              <a:t>The Good Samaritan (Luke 10)</a:t>
            </a:r>
          </a:p>
        </p:txBody>
      </p:sp>
      <p:sp>
        <p:nvSpPr>
          <p:cNvPr id="876546" name="Text Box 5"/>
          <p:cNvSpPr txBox="1">
            <a:spLocks noChangeArrowheads="1"/>
          </p:cNvSpPr>
          <p:nvPr/>
        </p:nvSpPr>
        <p:spPr bwMode="auto">
          <a:xfrm>
            <a:off x="8410581" y="44455"/>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eaLnBrk="1" hangingPunct="1"/>
            <a:r>
              <a:rPr lang="en-US" sz="3600" dirty="0">
                <a:solidFill>
                  <a:srgbClr val="FFFF00"/>
                </a:solidFill>
                <a:latin typeface="Arial" charset="0"/>
                <a:cs typeface="Arial" charset="0"/>
              </a:rPr>
              <a:t>Augustine</a:t>
            </a:r>
            <a:r>
              <a:rPr lang="fr-FR" sz="3600" dirty="0">
                <a:solidFill>
                  <a:srgbClr val="FFFF00"/>
                </a:solidFill>
                <a:latin typeface="Arial" charset="0"/>
                <a:cs typeface="Arial" charset="0"/>
              </a:rPr>
              <a:t>'</a:t>
            </a:r>
            <a:r>
              <a:rPr lang="en-US" sz="3600" dirty="0">
                <a:solidFill>
                  <a:srgbClr val="FFFF00"/>
                </a:solidFill>
                <a:latin typeface="Arial" charset="0"/>
                <a:cs typeface="Arial" charset="0"/>
              </a:rPr>
              <a:t>s Allegorical Interpretation of the Good Samaritan Parable (Luke 15)</a:t>
            </a:r>
          </a:p>
        </p:txBody>
      </p:sp>
      <p:sp>
        <p:nvSpPr>
          <p:cNvPr id="15363" name="Rectangle 3"/>
          <p:cNvSpPr>
            <a:spLocks noGrp="1" noChangeArrowheads="1"/>
          </p:cNvSpPr>
          <p:nvPr>
            <p:ph idx="1"/>
          </p:nvPr>
        </p:nvSpPr>
        <p:spPr>
          <a:xfrm>
            <a:off x="533400" y="1600201"/>
            <a:ext cx="8229600" cy="762000"/>
          </a:xfrm>
        </p:spPr>
        <p:txBody>
          <a:bodyPr/>
          <a:lstStyle/>
          <a:p>
            <a:pPr eaLnBrk="1" hangingPunct="1">
              <a:buFont typeface="Wingdings" charset="0"/>
              <a:buNone/>
            </a:pPr>
            <a:r>
              <a:rPr lang="en-US" b="1">
                <a:solidFill>
                  <a:schemeClr val="bg1"/>
                </a:solidFill>
                <a:latin typeface="Arial" charset="0"/>
                <a:cs typeface="Arial" charset="0"/>
              </a:rPr>
              <a:t>	</a:t>
            </a:r>
            <a:r>
              <a:rPr lang="en-US" sz="2800" b="1" u="sng">
                <a:solidFill>
                  <a:schemeClr val="bg1"/>
                </a:solidFill>
                <a:latin typeface="Arial" charset="0"/>
                <a:cs typeface="Arial" charset="0"/>
              </a:rPr>
              <a:t>Text				Interpretation</a:t>
            </a:r>
            <a:endParaRPr lang="en-US" b="1" u="sng">
              <a:solidFill>
                <a:schemeClr val="bg1"/>
              </a:solidFill>
              <a:latin typeface="Arial" charset="0"/>
              <a:cs typeface="Arial" charset="0"/>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lIns="91408" tIns="45704" rIns="91408" bIns="45704"/>
          <a:lstStyle/>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 "certain man"…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Thieves…				the devil and demons</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Stripped him…			took his immortality</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Beat him…				tempted him to sin</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priest and the Levite…		the ministry of the OT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which does nothing for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Good Samaritan…		Christ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Binds wounds with oil and wine…	restrains sin with hope and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an exhortation to work with a</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fervent spirit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				the Church</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innkeeper…			the Apostle Paul</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 name="Rectangle 1"/>
          <p:cNvSpPr/>
          <p:nvPr/>
        </p:nvSpPr>
        <p:spPr>
          <a:xfrm rot="20200280">
            <a:off x="1038225" y="2320925"/>
            <a:ext cx="7067550" cy="2216150"/>
          </a:xfrm>
          <a:prstGeom prst="rect">
            <a:avLst/>
          </a:prstGeom>
          <a:noFill/>
        </p:spPr>
        <p:txBody>
          <a:bodyPr wrap="non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charset="0"/>
                <a:ea typeface="ＭＳ Ｐゴシック" charset="0"/>
              </a:rPr>
              <a:t>Really?!</a:t>
            </a:r>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Luke 10:25-37</a:t>
            </a: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An Example of Fellowship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10:38-42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favors Mary's fellowship over Martha's service to show that occupation with Christ is more important than occupation for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in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persistence in praying to God who alone can meet our needs to exhort prayer for the Spirit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Conflict Over the Healing of the Dumb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11:14-36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After claims of exorcism by Satan, Jesus says that God will judge Israel's unbelief, so it is worse than before John's ministry</a:t>
            </a:r>
          </a:p>
        </p:txBody>
      </p:sp>
    </p:spTree>
    <p:extLst>
      <p:ext uri="{BB962C8B-B14F-4D97-AF65-F5344CB8AC3E}">
        <p14:creationId xmlns:p14="http://schemas.microsoft.com/office/powerpoint/2010/main" val="1565834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JESUS DELIVERS A MUTE MAN</a:t>
            </a: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Matthew 9:32-34; Luke 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 one who wants to become a public figure acts in secret. Since you are doing these things, show yourself to the world</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My time is not yet come; for you any time is right</a:t>
            </a: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...because for me the right time has not yet come.</a:t>
            </a: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Transition between Galilean ministry </a:t>
            </a:r>
            <a:b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b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and Feast of Tabernacles in Jerusalem</a:t>
            </a: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But when the Jewish Feast of Tabernacles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was near…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(7:2)</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en-US" dirty="0">
                <a:ea typeface="+mj-ea"/>
                <a:cs typeface="+mj-cs"/>
              </a:rPr>
              <a:t>Brothers of Jesus</a:t>
            </a: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62814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“Hour” in John’s Gospel</a:t>
            </a: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76200" y="1143000"/>
            <a:ext cx="91440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NASB Occurrences (Greek are all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hora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except 7:6, 8):</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2:4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has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7:6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is not yet here”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7:8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has not yet fully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7:30	“His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had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Conflict Over Pharisaic Ritualism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11:37-54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claims that Pharisee traditions mislead from the Law's true intent so that He and the Pharisees cannot be reconciled</a:t>
            </a:r>
          </a:p>
        </p:txBody>
      </p:sp>
    </p:spTree>
    <p:extLst>
      <p:ext uri="{BB962C8B-B14F-4D97-AF65-F5344CB8AC3E}">
        <p14:creationId xmlns:p14="http://schemas.microsoft.com/office/powerpoint/2010/main" val="36073406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of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32079"/>
            <a:ext cx="9144000" cy="1100056"/>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110-118</a:t>
            </a:r>
          </a:p>
          <a:p>
            <a:pPr lvl="0" algn="ctr" defTabSz="914400" fontAlgn="base">
              <a:spcBef>
                <a:spcPct val="20000"/>
              </a:spcBef>
              <a:buClr>
                <a:srgbClr val="FFCC00"/>
              </a:buClr>
              <a:buSzPct val="70000"/>
              <a:defRPr/>
            </a:pPr>
            <a:r>
              <a:rPr lang="en-US" sz="3200" b="1" i="1" kern="0">
                <a:solidFill>
                  <a:srgbClr val="FFFFFF"/>
                </a:solidFill>
                <a:effectLst>
                  <a:outerShdw blurRad="38100" dist="38100" dir="2700000" algn="tl">
                    <a:srgbClr val="000000"/>
                  </a:outerShdw>
                </a:effectLst>
                <a:latin typeface="Arial"/>
                <a:ea typeface="ＭＳ Ｐゴシック" charset="0"/>
                <a:cs typeface="Arial"/>
              </a:rPr>
              <a:t>Luke 12–13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believers among the multitude about Pharisaic practices and God's program, given Israel's rejection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Hypocrisy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§110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crowd should break with the hypocritical Pharisees to secure their eternal destiny by putting their faith in Him</a:t>
            </a:r>
          </a:p>
        </p:txBody>
      </p:sp>
    </p:spTree>
    <p:extLst>
      <p:ext uri="{BB962C8B-B14F-4D97-AF65-F5344CB8AC3E}">
        <p14:creationId xmlns:p14="http://schemas.microsoft.com/office/powerpoint/2010/main" val="31764747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26"/>
          <p:cNvSpPr>
            <a:spLocks noGrp="1" noChangeArrowheads="1"/>
          </p:cNvSpPr>
          <p:nvPr>
            <p:ph type="title" idx="4294967295"/>
          </p:nvPr>
        </p:nvSpPr>
        <p:spPr>
          <a:xfrm>
            <a:off x="1295400" y="609600"/>
            <a:ext cx="7848600" cy="762000"/>
          </a:xfrm>
          <a:solidFill>
            <a:srgbClr val="000000"/>
          </a:solidFill>
        </p:spPr>
        <p:txBody>
          <a:bodyPr/>
          <a:lstStyle/>
          <a:p>
            <a:r>
              <a:rPr lang="en-US">
                <a:solidFill>
                  <a:schemeClr val="bg1"/>
                </a:solidFill>
                <a:latin typeface="Times New Roman" charset="0"/>
                <a:ea typeface="ＭＳ Ｐゴシック" charset="0"/>
                <a:cs typeface="ＭＳ Ｐゴシック" charset="0"/>
              </a:rPr>
              <a:t>Luke 12:2</a:t>
            </a:r>
          </a:p>
        </p:txBody>
      </p:sp>
      <p:pic>
        <p:nvPicPr>
          <p:cNvPr id="2" name="Picture 1" descr="Luke 12:2 [widescreen].png"/>
          <p:cNvPicPr>
            <a:picLocks noChangeAspect="1"/>
          </p:cNvPicPr>
          <p:nvPr/>
        </p:nvPicPr>
        <p:blipFill rotWithShape="1">
          <a:blip r:embed="rId2">
            <a:extLst>
              <a:ext uri="{28A0092B-C50C-407E-A947-70E740481C1C}">
                <a14:useLocalDpi xmlns:a14="http://schemas.microsoft.com/office/drawing/2010/main" val="0"/>
              </a:ext>
            </a:extLst>
          </a:blip>
          <a:srcRect t="6132" b="7602"/>
          <a:stretch/>
        </p:blipFill>
        <p:spPr>
          <a:xfrm>
            <a:off x="0" y="0"/>
            <a:ext cx="9144000" cy="4437112"/>
          </a:xfrm>
          <a:prstGeom prst="rect">
            <a:avLst/>
          </a:prstGeom>
        </p:spPr>
      </p:pic>
      <p:sp>
        <p:nvSpPr>
          <p:cNvPr id="71683" name="Rectangle 1027"/>
          <p:cNvSpPr>
            <a:spLocks noChangeArrowheads="1"/>
          </p:cNvSpPr>
          <p:nvPr/>
        </p:nvSpPr>
        <p:spPr bwMode="auto">
          <a:xfrm rot="21417358">
            <a:off x="-153165" y="-2904206"/>
            <a:ext cx="9450328" cy="2587352"/>
          </a:xfrm>
          <a:prstGeom prst="rect">
            <a:avLst/>
          </a:prstGeom>
          <a:solidFill>
            <a:srgbClr val="CC662B"/>
          </a:solidFill>
          <a:ln w="9525">
            <a:noFill/>
            <a:miter lim="800000"/>
            <a:headEnd/>
            <a:tailEnd/>
          </a:ln>
          <a:effectLst/>
        </p:spPr>
        <p:txBody>
          <a:bodyPr lIns="91408" tIns="45704" rIns="91408" bIns="45704" anchor="ctr"/>
          <a:lstStyle/>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NOTHING IS COVERED UP </a:t>
            </a:r>
            <a:b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b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revealed,</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OR HIDDEN</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known.</a:t>
            </a:r>
          </a:p>
        </p:txBody>
      </p:sp>
      <p:sp>
        <p:nvSpPr>
          <p:cNvPr id="5" name="Rectangle 1027">
            <a:extLst>
              <a:ext uri="{FF2B5EF4-FFF2-40B4-BE49-F238E27FC236}">
                <a16:creationId xmlns:a16="http://schemas.microsoft.com/office/drawing/2014/main" id="{BB274542-990B-3F45-B365-18FF8C353D97}"/>
              </a:ext>
            </a:extLst>
          </p:cNvPr>
          <p:cNvSpPr>
            <a:spLocks noChangeArrowheads="1"/>
          </p:cNvSpPr>
          <p:nvPr/>
        </p:nvSpPr>
        <p:spPr bwMode="auto">
          <a:xfrm>
            <a:off x="5652120" y="3429000"/>
            <a:ext cx="3150096" cy="764704"/>
          </a:xfrm>
          <a:prstGeom prst="rect">
            <a:avLst/>
          </a:prstGeom>
          <a:solidFill>
            <a:srgbClr val="361B19"/>
          </a:solid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LUKE 12:2</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009729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Covetousness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12:13-34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who trust in riches as proof of their acceptance before God stemmed from greed, so disciples should trust Jesus alone</a:t>
            </a:r>
          </a:p>
        </p:txBody>
      </p:sp>
    </p:spTree>
    <p:extLst>
      <p:ext uri="{BB962C8B-B14F-4D97-AF65-F5344CB8AC3E}">
        <p14:creationId xmlns:p14="http://schemas.microsoft.com/office/powerpoint/2010/main" val="403030159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7C296D-D0EB-DDDF-26D8-65C1A43DAB89}"/>
              </a:ext>
            </a:extLst>
          </p:cNvPr>
          <p:cNvSpPr txBox="1"/>
          <p:nvPr/>
        </p:nvSpPr>
        <p:spPr>
          <a:xfrm>
            <a:off x="0" y="6165304"/>
            <a:ext cx="9141714" cy="678327"/>
          </a:xfrm>
          <a:prstGeom prst="rect">
            <a:avLst/>
          </a:prstGeom>
          <a:solidFill>
            <a:srgbClr val="3E250F"/>
          </a:solidFill>
        </p:spPr>
        <p:txBody>
          <a:bodyPr wrap="square" anchor="ctr">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1"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Times New Roman" panose="02020603050405020304" pitchFamily="18" charset="0"/>
                <a:cs typeface="Arial" panose="020B0604020202020204" pitchFamily="34" charset="0"/>
              </a:rPr>
              <a:t>LESSONS FROM THE RICH FOOL</a:t>
            </a: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Watchfulness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12:35-41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delay of the kingdom should motivate the disciples to prepare for His return to establish the kingdom</a:t>
            </a:r>
          </a:p>
        </p:txBody>
      </p:sp>
    </p:spTree>
    <p:extLst>
      <p:ext uri="{BB962C8B-B14F-4D97-AF65-F5344CB8AC3E}">
        <p14:creationId xmlns:p14="http://schemas.microsoft.com/office/powerpoint/2010/main" val="327413314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r>
              <a:rPr lang="en-US" b="1" dirty="0">
                <a:solidFill>
                  <a:schemeClr val="bg1"/>
                </a:solidFill>
                <a:latin typeface="Arial" panose="020B0604020202020204" pitchFamily="34" charset="0"/>
                <a:ea typeface="ＭＳ Ｐゴシック" charset="0"/>
                <a:cs typeface="Arial" panose="020B0604020202020204" pitchFamily="34" charset="0"/>
              </a:rPr>
              <a:t>Luke 12:35-38 </a:t>
            </a:r>
            <a:r>
              <a:rPr lang="en-US" sz="3200" b="1" dirty="0">
                <a:solidFill>
                  <a:schemeClr val="bg1"/>
                </a:solidFill>
                <a:latin typeface="Arial" panose="020B0604020202020204" pitchFamily="34" charset="0"/>
                <a:ea typeface="ＭＳ Ｐゴシック" charset="0"/>
                <a:cs typeface="Arial" panose="020B0604020202020204" pitchFamily="34" charset="0"/>
              </a:rPr>
              <a:t>NLT</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35</a:t>
            </a: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Be dressed for service and keep your lamps burning,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36</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as though you were waiting for your master to return from the wedding feast. Then you will be ready to open the door and let him in the moment he arrives and knocks.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37</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The servants who are ready and waiting for his return will be rewarded. I tell you the truth, he himself will seat them, put on an apron, and serve them as they sit and eat!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38</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He may come in the middle of the night or just before dawn. But whenever he comes, he will reward the servants who are ready."</a:t>
            </a: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Faithfulness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12:42-48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Those who are watchful must also be faithful since it will determine the degrees of both rewards and punishments</a:t>
            </a:r>
          </a:p>
        </p:txBody>
      </p:sp>
    </p:spTree>
    <p:extLst>
      <p:ext uri="{BB962C8B-B14F-4D97-AF65-F5344CB8AC3E}">
        <p14:creationId xmlns:p14="http://schemas.microsoft.com/office/powerpoint/2010/main" val="38086031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Effect of His Coming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12:49-53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At the return of Jesus, a judgment will bring division over the person of Christ, so the people should reject Pharisaism for Jesus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Signs of the Times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 54-59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People can interpret the weather but not the signs authenticating Jesus, so they must seek reconciliation with the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7. Concerning Repentance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belief that tragedy only befalls sinners is false, so God will judge that entire generation unless they repent</a:t>
            </a:r>
          </a:p>
        </p:txBody>
      </p:sp>
    </p:spTree>
    <p:extLst>
      <p:ext uri="{BB962C8B-B14F-4D97-AF65-F5344CB8AC3E}">
        <p14:creationId xmlns:p14="http://schemas.microsoft.com/office/powerpoint/2010/main" val="201590460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8. Concerning Israel's Need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13:10-17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3572"/>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heals a crippled woman on the Sabbath to show Israel needs Him as Messiah and to show His blessings if the nation trusts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Concerning the Kingdom Program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Despite unbelief, Jesus taught the kingdom's small start would grow quietly, pervasively, and irreversibly into a large, new form</a:t>
            </a:r>
          </a:p>
        </p:txBody>
      </p:sp>
    </p:spTree>
    <p:extLst>
      <p:ext uri="{BB962C8B-B14F-4D97-AF65-F5344CB8AC3E}">
        <p14:creationId xmlns:p14="http://schemas.microsoft.com/office/powerpoint/2010/main" val="14126550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Conflict at the Feast of Dedication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10:22-39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shows that the Jews reject Him as the Messiah of God despite His words and works, not for lack of evidence</a:t>
            </a:r>
          </a:p>
        </p:txBody>
      </p:sp>
    </p:spTree>
    <p:extLst>
      <p:ext uri="{BB962C8B-B14F-4D97-AF65-F5344CB8AC3E}">
        <p14:creationId xmlns:p14="http://schemas.microsoft.com/office/powerpoint/2010/main" val="422516690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6" name="Rectangle 5"/>
          <p:cNvSpPr>
            <a:spLocks noGrp="1" noChangeArrowheads="1"/>
          </p:cNvSpPr>
          <p:nvPr>
            <p:ph type="title"/>
          </p:nvPr>
        </p:nvSpPr>
        <p:spPr>
          <a:xfrm>
            <a:off x="152400" y="76200"/>
            <a:ext cx="3200400" cy="762000"/>
          </a:xfrm>
        </p:spPr>
        <p:txBody>
          <a:bodyPr/>
          <a:lstStyle/>
          <a:p>
            <a:pPr eaLnBrk="1" hangingPunct="1"/>
            <a:r>
              <a:rPr lang="en-US" sz="4000">
                <a:latin typeface="Arial" charset="0"/>
                <a:ea typeface="ＭＳ Ｐゴシック" charset="0"/>
              </a:rPr>
              <a:t>Antiochus IV</a:t>
            </a:r>
          </a:p>
        </p:txBody>
      </p:sp>
      <p:pic>
        <p:nvPicPr>
          <p:cNvPr id="82947"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Daniel 11:29-30  "At the time appointed he shall return and come into the south, but it shall not be this time as it was before.  For ships of Kittim shall come against him, and he shall be afraid and withdraw, and shall turn back and be enraged and take action against the holy covenant.  He shall turn back and pay attention to those who forsake the holy covenant.</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2949"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114800"/>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762375"/>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568280"/>
            <a:ext cx="1066800" cy="381000"/>
          </a:xfrm>
          <a:prstGeom prst="curvedUpArrow">
            <a:avLst>
              <a:gd name="adj1" fmla="val 56000"/>
              <a:gd name="adj2" fmla="val 112000"/>
              <a:gd name="adj3" fmla="val 33333"/>
            </a:avLst>
          </a:prstGeom>
          <a:solidFill>
            <a:srgbClr val="FFFFFF"/>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952"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
        <p:nvSpPr>
          <p:cNvPr id="10" name="Text Box 6"/>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44624"/>
            <a:ext cx="2971800" cy="1981200"/>
          </a:xfrm>
        </p:spPr>
        <p:txBody>
          <a:bodyPr/>
          <a:lstStyle/>
          <a:p>
            <a:pPr eaLnBrk="1" hangingPunct="1"/>
            <a:r>
              <a:rPr lang="en-US" sz="2800" b="1" dirty="0">
                <a:latin typeface="Arial" charset="0"/>
                <a:ea typeface="ＭＳ Ｐゴシック" charset="0"/>
              </a:rPr>
              <a:t>Early Maccabean Revolt </a:t>
            </a:r>
            <a:br>
              <a:rPr lang="en-US" sz="2800" b="1" dirty="0">
                <a:latin typeface="Arial" charset="0"/>
                <a:ea typeface="ＭＳ Ｐゴシック" charset="0"/>
              </a:rPr>
            </a:br>
            <a:r>
              <a:rPr lang="en-US" sz="2800" b="1" dirty="0">
                <a:latin typeface="Arial" charset="0"/>
                <a:ea typeface="ＭＳ Ｐゴシック" charset="0"/>
              </a:rPr>
              <a:t>(167-164 BC)</a:t>
            </a: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Kills Jew &amp; Official</a:t>
            </a: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&amp; Sons Flee to Hills</a:t>
            </a: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Apollonius </a:t>
            </a: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Seron </a:t>
            </a: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Raids Syrians </a:t>
            </a: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0647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9-Branch Lampstand (Hanukkiah)</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4000">
                <a:latin typeface="Arial" pitchFamily="34" charset="0"/>
                <a:cs typeface="Arial" pitchFamily="34" charset="0"/>
              </a:rPr>
              <a:t>Hanukkah (Feast of Lights) commemorates the victory of Judas Maccabeus over the Seleucids in 164 </a:t>
            </a:r>
            <a:r>
              <a:rPr lang="en-US" altLang="en-US" sz="3200">
                <a:latin typeface="Arial" pitchFamily="34" charset="0"/>
                <a:cs typeface="Arial" pitchFamily="34" charset="0"/>
              </a:rPr>
              <a:t>BC</a:t>
            </a:r>
          </a:p>
        </p:txBody>
      </p:sp>
      <p:sp>
        <p:nvSpPr>
          <p:cNvPr id="184328" name="Text Box 8"/>
          <p:cNvSpPr txBox="1">
            <a:spLocks noChangeArrowheads="1"/>
          </p:cNvSpPr>
          <p:nvPr/>
        </p:nvSpPr>
        <p:spPr bwMode="auto">
          <a:xfrm>
            <a:off x="5105400" y="2743200"/>
            <a:ext cx="1828800" cy="100647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7-Branch Menorah (Regular)</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0"/>
            <a:ext cx="9143999" cy="1032934"/>
          </a:xfrm>
          <a:solidFill>
            <a:schemeClr val="tx1"/>
          </a:solidFill>
          <a:effectLst/>
        </p:spPr>
        <p:txBody>
          <a:bodyPr/>
          <a:lstStyle/>
          <a:p>
            <a:r>
              <a:rPr lang="en-US" altLang="en-US" sz="3200" dirty="0">
                <a:effectLst/>
                <a:ea typeface="ＭＳ Ｐゴシック" panose="020B0600070205080204" pitchFamily="34" charset="-128"/>
              </a:rPr>
              <a:t>We must </a:t>
            </a:r>
            <a:r>
              <a:rPr lang="en-US" altLang="en-US" sz="3200" i="1" dirty="0">
                <a:effectLst/>
                <a:ea typeface="ＭＳ Ｐゴシック" panose="020B0600070205080204" pitchFamily="34" charset="-128"/>
              </a:rPr>
              <a:t>each</a:t>
            </a:r>
            <a:r>
              <a:rPr lang="en-US" altLang="en-US" sz="3200" dirty="0">
                <a:effectLst/>
                <a:ea typeface="ＭＳ Ｐゴシック" panose="020B0600070205080204" pitchFamily="34" charset="-128"/>
              </a:rPr>
              <a:t> decide who Christ is—</a:t>
            </a:r>
            <a:br>
              <a:rPr lang="en-US" altLang="en-US" sz="3200" dirty="0">
                <a:effectLst/>
                <a:ea typeface="ＭＳ Ｐゴシック" panose="020B0600070205080204" pitchFamily="34" charset="-128"/>
              </a:rPr>
            </a:br>
            <a:r>
              <a:rPr lang="en-US" altLang="en-US" sz="3200" dirty="0">
                <a:effectLst/>
                <a:ea typeface="ＭＳ Ｐゴシック" panose="020B0600070205080204" pitchFamily="34" charset="-128"/>
              </a:rPr>
              <a:t>and also give that choice to others.</a:t>
            </a:r>
          </a:p>
        </p:txBody>
      </p:sp>
    </p:spTree>
    <p:extLst>
      <p:ext uri="{BB962C8B-B14F-4D97-AF65-F5344CB8AC3E}">
        <p14:creationId xmlns:p14="http://schemas.microsoft.com/office/powerpoint/2010/main" val="371516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445329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7:16-24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t>
            </a:r>
            <a:r>
              <a:rPr lang="en-US" sz="3200" b="1" kern="0" dirty="0">
                <a:solidFill>
                  <a:srgbClr val="FFFFFF"/>
                </a:solidFill>
                <a:effectLst>
                  <a:glow rad="228600">
                    <a:srgbClr val="220011"/>
                  </a:glow>
                </a:effectLst>
                <a:latin typeface="Arial"/>
                <a:ea typeface="ＭＳ Ｐゴシック" charset="0"/>
                <a:cs typeface="Arial"/>
              </a:rPr>
              <a:t>tells the Pharisees to submit to his teaching as authoritative as was Moses since the Father (not rabbis) taught Jesus</a:t>
            </a:r>
          </a:p>
        </p:txBody>
      </p:sp>
    </p:spTree>
    <p:extLst>
      <p:ext uri="{BB962C8B-B14F-4D97-AF65-F5344CB8AC3E}">
        <p14:creationId xmlns:p14="http://schemas.microsoft.com/office/powerpoint/2010/main" val="1575006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Christ's Person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a:t>
            </a:r>
            <a:r>
              <a:rPr lang="en-US" sz="3200" b="1" kern="0" dirty="0">
                <a:solidFill>
                  <a:srgbClr val="FFFFFF"/>
                </a:solidFill>
                <a:effectLst>
                  <a:glow rad="228600">
                    <a:srgbClr val="220011"/>
                  </a:glow>
                </a:effectLst>
                <a:latin typeface="Arial"/>
                <a:ea typeface="ＭＳ Ｐゴシック" charset="0"/>
                <a:cs typeface="Arial"/>
              </a:rPr>
              <a:t>crowds disbelieve Jesus is Messiah since the Pharisees do not arrest Him and since they assume he was born in Nazareth</a:t>
            </a:r>
          </a:p>
        </p:txBody>
      </p:sp>
    </p:spTree>
    <p:extLst>
      <p:ext uri="{BB962C8B-B14F-4D97-AF65-F5344CB8AC3E}">
        <p14:creationId xmlns:p14="http://schemas.microsoft.com/office/powerpoint/2010/main" val="2972330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claims that his origin is heaven (not Nazareth) and God is His Father (not Joseph) so that His identity is the Son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Response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7:31-36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response to Christ is that while some believe, the leaders commit even more to kill Him for blasphemy, even if He tries to escape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eaLnBrk="1" hangingPunct="1">
              <a:defRPr/>
            </a:pPr>
            <a:r>
              <a:rPr lang="en-US" sz="6000" dirty="0">
                <a:solidFill>
                  <a:schemeClr val="tx1"/>
                </a:solidFill>
                <a:effectLst/>
                <a:latin typeface="Arial Black" panose="020B0604020202020204" pitchFamily="34" charset="0"/>
                <a:ea typeface="+mj-ea"/>
                <a:cs typeface="Arial Black" panose="020B0604020202020204" pitchFamily="34" charset="0"/>
              </a:rPr>
              <a:t>I've got nothing against God</a:t>
            </a: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It's his Fan Club I can't stand</a:t>
            </a:r>
          </a:p>
        </p:txBody>
      </p:sp>
    </p:spTree>
    <p:extLst>
      <p:ext uri="{BB962C8B-B14F-4D97-AF65-F5344CB8AC3E}">
        <p14:creationId xmlns:p14="http://schemas.microsoft.com/office/powerpoint/2010/main" val="422548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57327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89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6. Christ's Invitation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6550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7:37-52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440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use of the Feast's golden pitcher ceremony (= God giving water to Israel) shows that he can satisfy their spiritual thirst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algn="l" eaLnBrk="1" hangingPunct="1"/>
            <a:r>
              <a:rPr lang="en-US" altLang="en-US" dirty="0">
                <a:effectLst/>
                <a:ea typeface="ＭＳ Ｐゴシック" panose="020B0600070205080204" pitchFamily="34" charset="-128"/>
              </a:rPr>
              <a:t>III. Jesus’ claim to give eternal life always has </a:t>
            </a:r>
            <a:r>
              <a:rPr lang="en-US" altLang="en-US" u="sng" dirty="0">
                <a:solidFill>
                  <a:srgbClr val="FFFF00"/>
                </a:solidFill>
                <a:effectLst/>
                <a:ea typeface="ＭＳ Ｐゴシック" panose="020B0600070205080204" pitchFamily="34" charset="-128"/>
              </a:rPr>
              <a:t>mixed</a:t>
            </a:r>
            <a:r>
              <a:rPr lang="en-US" altLang="en-US" dirty="0">
                <a:solidFill>
                  <a:srgbClr val="FFFF00"/>
                </a:solidFill>
                <a:effectLst/>
                <a:ea typeface="ＭＳ Ｐゴシック" panose="020B0600070205080204" pitchFamily="34" charset="-128"/>
              </a:rPr>
              <a:t> </a:t>
            </a:r>
            <a:r>
              <a:rPr lang="en-US" altLang="en-US" dirty="0">
                <a:effectLst/>
                <a:ea typeface="ＭＳ Ｐゴシック" panose="020B0600070205080204" pitchFamily="34" charset="-128"/>
              </a:rPr>
              <a:t>responses (7:37-52).</a:t>
            </a: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eaLnBrk="1" hangingPunct="1">
              <a:defRPr/>
            </a:pPr>
            <a:r>
              <a:rPr lang="en-US" dirty="0">
                <a:ea typeface="+mj-ea"/>
                <a:cs typeface="+mj-cs"/>
              </a:rPr>
              <a:t>Jerusalem</a:t>
            </a: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Feast of Tabernacles</a:t>
            </a: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Garamond" pitchFamily="-105" charset="0"/>
                <a:ea typeface="ＭＳ Ｐゴシック" panose="020B0600070205080204" pitchFamily="34" charset="-128"/>
                <a:cs typeface="+mn-cs"/>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Arial" pitchFamily="-111" charset="0"/>
                <a:cs typeface="Arial"/>
              </a:rPr>
              <a:t>Numbers 20:8-11</a:t>
            </a: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lang="en-US" sz="5400">
                <a:solidFill>
                  <a:srgbClr val="FFFF00"/>
                </a:solidFill>
                <a:ea typeface="+mj-ea"/>
                <a:cs typeface="+mj-cs"/>
              </a:rPr>
              <a:t>Water from a Rock</a:t>
            </a: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is thirsty may come to me! </a:t>
            </a:r>
            <a:r>
              <a:rPr lang="en-US" altLang="en-US" sz="3600" baseline="30000">
                <a:solidFill>
                  <a:schemeClr val="tx1"/>
                </a:solidFill>
                <a:effectLst>
                  <a:outerShdw blurRad="38100" dist="38100" dir="2700000" algn="tl">
                    <a:srgbClr val="FFFFFF"/>
                  </a:outerShdw>
                </a:effectLst>
                <a:ea typeface="ＭＳ Ｐゴシック" panose="020B0600070205080204" pitchFamily="34" charset="-128"/>
              </a:rPr>
              <a:t>38 </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believes in me may come and drink! For the Scriptures declare, ‘Rivers of living water will flow from his heart.’” </a:t>
            </a:r>
            <a:br>
              <a:rPr lang="en-US" altLang="en-US" sz="3600">
                <a:solidFill>
                  <a:schemeClr val="tx1"/>
                </a:solidFill>
                <a:effectLst>
                  <a:outerShdw blurRad="38100" dist="38100" dir="2700000" algn="tl">
                    <a:srgbClr val="FFFFFF"/>
                  </a:outerShdw>
                </a:effectLst>
                <a:ea typeface="ＭＳ Ｐゴシック" panose="020B0600070205080204" pitchFamily="34" charset="-128"/>
              </a:rPr>
            </a:br>
            <a:r>
              <a:rPr lang="en-US" altLang="en-US" sz="3600">
                <a:solidFill>
                  <a:schemeClr val="tx1"/>
                </a:solidFill>
                <a:effectLst>
                  <a:outerShdw blurRad="38100" dist="38100" dir="2700000" algn="tl">
                    <a:srgbClr val="FFFFFF"/>
                  </a:outerShdw>
                </a:effectLst>
                <a:ea typeface="ＭＳ Ｐゴシック" panose="020B0600070205080204" pitchFamily="34" charset="-128"/>
              </a:rPr>
              <a:t>(John 7:37-38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NLT</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endParaRPr lang="en-US" altLang="en-US" sz="3600">
              <a:solidFill>
                <a:schemeClr val="tx1"/>
              </a:solidFill>
              <a:effectLst/>
              <a:ea typeface="ＭＳ Ｐゴシック" panose="020B0600070205080204" pitchFamily="34" charset="-128"/>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“Hypocrites care more for circumcision than for people.”</a:t>
            </a: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sz="4800" dirty="0">
                <a:ea typeface="+mj-ea"/>
                <a:cs typeface="+mj-cs"/>
              </a:rPr>
              <a:t>Main Idea of John 7</a:t>
            </a: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583324" y="2007476"/>
            <a:ext cx="7677807" cy="395189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800" b="1" i="0" u="sng"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Why not believe today?</a:t>
            </a: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Conflict Over the Law</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99</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7:53–8:11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avoids a Pharisee trap by not judging an adulterous woman to judge the Law too stringent or accept their disdain for the Law</a:t>
            </a: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8:2-11</a:t>
            </a:r>
          </a:p>
        </p:txBody>
      </p:sp>
      <p:grpSp>
        <p:nvGrpSpPr>
          <p:cNvPr id="7" name="Group 6"/>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Conflict At the Feast of Tabernacles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7:11-52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defends His authority and person at the Feast of Tabernacles, giving the unbelieving Jews further motivation to kill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3B259DD4-19CE-D0A8-9BC3-5FBD408358F4}"/>
              </a:ext>
            </a:extLst>
          </p:cNvPr>
          <p:cNvSpPr txBox="1"/>
          <p:nvPr/>
        </p:nvSpPr>
        <p:spPr>
          <a:xfrm>
            <a:off x="6027313" y="-59242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dirty="0">
                <a:solidFill>
                  <a:srgbClr val="FFFFFF"/>
                </a:solidFill>
                <a:effectLst>
                  <a:glow rad="228600">
                    <a:srgbClr val="000000"/>
                  </a:glow>
                </a:effectLst>
                <a:latin typeface="Arial"/>
                <a:cs typeface="Arial"/>
              </a:rPr>
              <a:t>1. Christ's Authority Questioned</a:t>
            </a:r>
            <a:endParaRPr kumimoji="0" lang="en-US"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Jerusalem crowds wonder how Christ could teach with authority without rabbinic training to prepare for Him to reveal His true nature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a:effectLst/>
        </p:spPr>
        <p:txBody>
          <a:bodyPr/>
          <a:lstStyle/>
          <a:p>
            <a:r>
              <a:rPr lang="en-US" altLang="en-US" sz="4000" b="1" dirty="0">
                <a:solidFill>
                  <a:schemeClr val="bg1"/>
                </a:solidFill>
              </a:rPr>
              <a:t>How can we show God’s compassion in a world where people think Christianity only </a:t>
            </a:r>
            <a:r>
              <a:rPr lang="en-US" altLang="en-US" sz="4000" b="1" dirty="0">
                <a:solidFill>
                  <a:srgbClr val="FFFF00"/>
                </a:solidFill>
              </a:rPr>
              <a:t>judges </a:t>
            </a:r>
            <a:r>
              <a:rPr lang="en-US" altLang="en-US" sz="4000" b="1" dirty="0">
                <a:solidFill>
                  <a:schemeClr val="bg1"/>
                </a:solidFill>
              </a:rPr>
              <a:t>us?</a:t>
            </a: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The Text of John 7:53–8:11</a:t>
            </a: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Inspired or Not?</a:t>
            </a: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r>
              <a:rPr lang="en-US" altLang="en-US" b="1">
                <a:solidFill>
                  <a:schemeClr val="bg1"/>
                </a:solidFill>
                <a:effectLst>
                  <a:outerShdw blurRad="38100" dist="38100" dir="2700000" algn="tl">
                    <a:srgbClr val="808080"/>
                  </a:outerShdw>
                </a:effectLst>
              </a:rPr>
              <a:t>Divided   Opinions</a:t>
            </a: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“Almost all textual scholars agree that these verses were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rPr>
              <a:t>not part of the original</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 The style and vocabulary of this passage differ from the rest of the Gospel, and the passage interrupts the sequence from 7:52–8:12. It is probably a part of true oral tradition which was added to later Greek manuscripts by copyists.”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–Edwin A. Blum, in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The Bible Knowledge Commentary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“Most scholars seem to agree that the passage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Arial" panose="020B0604020202020204" pitchFamily="34" charset="0"/>
              </a:rPr>
              <a:t>is a part of inspired Scripture</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[e.g., F. F. Bruce]. In fact, the development of the entire chapter can easily be seen to grow out of this striking event in the temple... The transition from John 7:52 to 8:12 would be too abrupt without a transitional section.”</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–Warren Wiersbe, The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Bible Exposition Commentary</a:t>
            </a: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Rectangle 3">
            <a:extLst>
              <a:ext uri="{FF2B5EF4-FFF2-40B4-BE49-F238E27FC236}">
                <a16:creationId xmlns:a16="http://schemas.microsoft.com/office/drawing/2014/main" id="{5C152874-6E77-4775-B3E1-12ACBC8EE163}"/>
              </a:ext>
            </a:extLst>
          </p:cNvPr>
          <p:cNvSpPr>
            <a:spLocks noChangeArrowheads="1"/>
          </p:cNvSpPr>
          <p:nvPr/>
        </p:nvSpPr>
        <p:spPr bwMode="auto">
          <a:xfrm>
            <a:off x="609600" y="2895600"/>
            <a:ext cx="263525" cy="322263"/>
          </a:xfrm>
          <a:prstGeom prst="rect">
            <a:avLst/>
          </a:prstGeom>
          <a:solidFill>
            <a:srgbClr val="3E5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Alexandrian</a:t>
            </a: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128"/>
                  <a:cs typeface="ＭＳ Ｐゴシック" charset="-128"/>
                </a:rPr>
                <a:t>Western</a:t>
              </a: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304800" y="2819400"/>
            <a:ext cx="5029200" cy="8207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3 Text Types</a:t>
            </a: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Byzantine</a:t>
            </a: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2514600" y="5410200"/>
            <a:ext cx="5029200" cy="1068388"/>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Earliest (AD 200-400)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omit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Later (AD 600)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Latest (AD 1000) manuscripts </a:t>
            </a:r>
            <a:r>
              <a:rPr kumimoji="0" lang="en-GB"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r>
              <a:rPr lang="en-US" altLang="en-US" sz="6000" b="1">
                <a:solidFill>
                  <a:schemeClr val="bg1"/>
                </a:solidFill>
                <a:effectLst>
                  <a:outerShdw blurRad="38100" dist="38100" dir="2700000" algn="tl">
                    <a:srgbClr val="000000"/>
                  </a:outerShdw>
                </a:effectLst>
              </a:rPr>
              <a:t>Note the Flow...</a:t>
            </a: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exposes evil intent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Pharisees (8:10)</a:t>
            </a: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is the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Light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World (8:12)</a:t>
            </a: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Pharisees made a </a:t>
            </a:r>
            <a:r>
              <a:rPr kumimoji="0" lang="en-US" altLang="en-US" sz="3200" b="1" i="0" u="sng"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false judgment </a:t>
            </a: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(8:15)</a:t>
            </a: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makes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right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 (8:16)</a:t>
            </a: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her</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 (8:5)</a:t>
            </a: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stone Jesus </a:t>
            </a: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(8:59)</a:t>
            </a: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Where we’re going today...</a:t>
            </a: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Passage</a:t>
              </a: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Applications</a:t>
              </a: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pPr algn="r"/>
            <a:r>
              <a:rPr lang="en-US" altLang="en-US" sz="6000" b="1">
                <a:solidFill>
                  <a:srgbClr val="800000"/>
                </a:solidFill>
                <a:effectLst>
                  <a:outerShdw blurRad="38100" dist="38100" dir="2700000" algn="tl">
                    <a:srgbClr val="FFFFFF"/>
                  </a:outerShdw>
                </a:effectLst>
              </a:rPr>
              <a:t>What’s the Point?</a:t>
            </a: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Show mercy to the repentant!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let people trap you!</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Be smart when you commit adultery, so you don’t get caught!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Jesus didn’t really follow the Law.</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Forgive people before they repent—that's what Jesus does!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be too quick to throw stones.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God isn’t serious about sin after all.</a:t>
            </a: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algn="l"/>
            <a:r>
              <a:rPr lang="en-US" altLang="en-US" b="1" dirty="0">
                <a:solidFill>
                  <a:schemeClr val="bg1"/>
                </a:solidFill>
              </a:rPr>
              <a:t>I.	Jesus showed the true compassion of the Law by </a:t>
            </a:r>
            <a:r>
              <a:rPr lang="en-US" altLang="en-US" b="1" dirty="0">
                <a:solidFill>
                  <a:srgbClr val="FFFF00"/>
                </a:solidFill>
              </a:rPr>
              <a:t>forgiving </a:t>
            </a:r>
            <a:r>
              <a:rPr lang="en-US" altLang="en-US" b="1" dirty="0">
                <a:solidFill>
                  <a:schemeClr val="bg1"/>
                </a:solidFill>
              </a:rPr>
              <a:t>an adulterous woman (John 7:53–8:11).</a:t>
            </a: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JOHN 7</a:t>
            </a: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en-US" sz="6600" dirty="0">
                <a:ea typeface="+mj-ea"/>
                <a:cs typeface="+mj-cs"/>
              </a:rPr>
              <a:t>Divided Opinions</a:t>
            </a: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p:spPr>
        <p:txBody>
          <a:bodyPr/>
          <a:lstStyle/>
          <a:p>
            <a:pPr marL="625475" indent="-625475" algn="l" eaLnBrk="1" hangingPunct="1"/>
            <a:r>
              <a:rPr lang="en-US" altLang="en-US" sz="3200" b="1" dirty="0"/>
              <a:t>A.	Pharisees brought an adulterous woman to Jesus to retain their power by having Jesus condemn Himself (John 7:53–8:6a). </a:t>
            </a:r>
            <a:endParaRPr lang="en-US" altLang="en-US" sz="3200" b="1" dirty="0">
              <a:solidFill>
                <a:schemeClr val="bg1"/>
              </a:solidFill>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marL="868363" indent="-854075" algn="l"/>
            <a:r>
              <a:rPr lang="en-US" altLang="en-US" b="1" dirty="0">
                <a:solidFill>
                  <a:schemeClr val="bg1"/>
                </a:solidFill>
                <a:ea typeface="ＭＳ Ｐゴシック" panose="020B0600070205080204" pitchFamily="34" charset="-128"/>
              </a:rPr>
              <a:t>B.  Jesus showed the Pharisee’s sin by following the true compassion of the Law to condemn sinners and redeem the repentant (John 8:6b-11).</a:t>
            </a:r>
            <a:endParaRPr lang="en-US" altLang="en-US" dirty="0">
              <a:solidFill>
                <a:schemeClr val="bg1"/>
              </a:solidFill>
              <a:ea typeface="ＭＳ Ｐゴシック" panose="020B0600070205080204" pitchFamily="34" charset="-128"/>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a typeface="ＭＳ Ｐゴシック" panose="020B0600070205080204" pitchFamily="34" charset="-128"/>
              </a:rPr>
              <a:t>Why did God give the Law on Mount Sinai?</a:t>
            </a: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8"/>
            <a:ext cx="9144000" cy="1858962"/>
          </a:xfrm>
          <a:effectLst>
            <a:outerShdw blurRad="63500" dist="35921" dir="2700000" algn="ctr" rotWithShape="0">
              <a:schemeClr val="tx2">
                <a:alpha val="74997"/>
              </a:schemeClr>
            </a:outerShdw>
          </a:effectLst>
        </p:spPr>
        <p:txBody>
          <a:bodyPr/>
          <a:lstStyle/>
          <a:p>
            <a:pPr marL="625475" indent="-625475" algn="l" eaLnBrk="1" hangingPunct="1"/>
            <a:r>
              <a:rPr lang="en-US" altLang="en-US" b="1" dirty="0">
                <a:solidFill>
                  <a:schemeClr val="bg1"/>
                </a:solidFill>
                <a:ea typeface="ＭＳ Ｐゴシック" panose="020B0600070205080204" pitchFamily="34" charset="-128"/>
              </a:rPr>
              <a:t>II.	Show God’s compassion by helping people </a:t>
            </a:r>
            <a:r>
              <a:rPr lang="en-US" altLang="en-US" b="1" dirty="0">
                <a:solidFill>
                  <a:srgbClr val="FFFF00"/>
                </a:solidFill>
                <a:ea typeface="ＭＳ Ｐゴシック" panose="020B0600070205080204" pitchFamily="34" charset="-128"/>
              </a:rPr>
              <a:t>repent </a:t>
            </a:r>
            <a:br>
              <a:rPr lang="en-US" altLang="en-US" b="1"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(Main Idea of John 7:53–8:11).</a:t>
            </a:r>
            <a:endParaRPr lang="en-US" altLang="en-US" dirty="0">
              <a:solidFill>
                <a:schemeClr val="bg1"/>
              </a:solidFill>
              <a:ea typeface="ＭＳ Ｐゴシック" panose="020B0600070205080204" pitchFamily="34" charset="-128"/>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Conflict Over the Light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8:12-20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46717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reject Jesus as the Light of the World as witnessing of himself, so He says that Tabernacles and the Father testify of him</a:t>
            </a: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en-US" sz="6000" dirty="0">
                <a:solidFill>
                  <a:srgbClr val="FFCC99"/>
                </a:solidFill>
              </a:rPr>
              <a:t>The </a:t>
            </a:r>
            <a:r>
              <a:rPr lang="en-US" sz="6000" dirty="0">
                <a:solidFill>
                  <a:schemeClr val="tx1"/>
                </a:solidFill>
              </a:rPr>
              <a:t>Light </a:t>
            </a:r>
            <a:r>
              <a:rPr lang="en-US" sz="6000" dirty="0">
                <a:solidFill>
                  <a:srgbClr val="FFCC99"/>
                </a:solidFill>
              </a:rPr>
              <a:t>of the World </a:t>
            </a: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Narrow"/>
                <a:ea typeface="ＭＳ Ｐゴシック" charset="-128"/>
                <a:cs typeface="ＭＳ Ｐゴシック" charset="-128"/>
              </a:rPr>
              <a:t>John 8:12-59</a:t>
            </a: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darkness</a:t>
            </a: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and light?</a:t>
            </a: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between</a:t>
            </a: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For he has rescued us from the kingdom of darkness</a:t>
            </a: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transferred us into the Kingdom of his dear Son</a:t>
            </a: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Christ’s claim to be eternal God?</a:t>
            </a: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en-US" sz="6600" dirty="0">
                <a:ea typeface="+mj-ea"/>
                <a:cs typeface="+mj-cs"/>
              </a:rPr>
              <a:t>Who is this?</a:t>
            </a: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John 6–8</a:t>
            </a: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6388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r>
              <a:rPr lang="en-US" altLang="en-US" sz="3200" dirty="0">
                <a:solidFill>
                  <a:srgbClr val="FFFFFF"/>
                </a:solidFill>
                <a:effectLst/>
                <a:latin typeface="Arial" panose="020B0604020202020204" pitchFamily="34" charset="0"/>
                <a:ea typeface="ＭＳ Ｐゴシック" panose="020B0600070205080204" pitchFamily="34" charset="-128"/>
              </a:rPr>
              <a:t>How should we expect people to </a:t>
            </a:r>
            <a:r>
              <a:rPr lang="en-US" altLang="en-US" sz="3200" dirty="0">
                <a:solidFill>
                  <a:srgbClr val="FFFF00"/>
                </a:solidFill>
                <a:effectLst/>
                <a:latin typeface="Arial" panose="020B0604020202020204" pitchFamily="34" charset="0"/>
                <a:ea typeface="ＭＳ Ｐゴシック" panose="020B0600070205080204" pitchFamily="34" charset="-128"/>
              </a:rPr>
              <a:t>respond </a:t>
            </a:r>
            <a:r>
              <a:rPr lang="en-US" altLang="en-US" sz="3200" dirty="0">
                <a:solidFill>
                  <a:srgbClr val="FFFFFF"/>
                </a:solidFill>
                <a:effectLst/>
                <a:latin typeface="Arial" panose="020B0604020202020204" pitchFamily="34" charset="0"/>
                <a:ea typeface="ＭＳ Ｐゴシック" panose="020B0600070205080204" pitchFamily="34" charset="-128"/>
              </a:rPr>
              <a:t>to Christ’s claim to be eternal God?</a:t>
            </a: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responses...</a:t>
            </a: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eaLnBrk="1" hangingPunct="1"/>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am the </a:t>
            </a:r>
            <a:r>
              <a:rPr lang="en-US" altLang="en-US" sz="88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of the world”</a:t>
            </a: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r" defTabSz="914400" rtl="0" eaLnBrk="1" fontAlgn="base" latinLnBrk="0" hangingPunct="1">
              <a:lnSpc>
                <a:spcPct val="90000"/>
              </a:lnSpc>
              <a:spcBef>
                <a:spcPct val="20000"/>
              </a:spcBef>
              <a:spcAft>
                <a:spcPct val="0"/>
              </a:spcAft>
              <a:buClr>
                <a:srgbClr val="800000"/>
              </a:buClr>
              <a:buSzPct val="60000"/>
              <a:buFont typeface="Wingdings" charset="2"/>
              <a:buNone/>
              <a:tabLst/>
              <a:defRPr/>
            </a:pPr>
            <a:r>
              <a:rPr kumimoji="0" lang="en-US" sz="36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charset="0"/>
                <a:ea typeface="ＭＳ Ｐゴシック" panose="020B0600070205080204" pitchFamily="34" charset="-128"/>
                <a:cs typeface="+mn-cs"/>
              </a:rPr>
              <a:t>John 8:12 </a:t>
            </a: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Charles Swindoll, </a:t>
            </a: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Following Christ…</a:t>
            </a:r>
            <a:b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b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The Man of God,</a:t>
            </a: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 33, emphasis his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“But never put a person to death on the testimony of only one witness. There must always be two or three witnesses.”</a:t>
            </a: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en-US" sz="4400" dirty="0">
                <a:effectLst/>
                <a:latin typeface="Arial" charset="0"/>
              </a:rPr>
              <a:t>Jesus is the light of life (12-20)  </a:t>
            </a: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Light 	</a:t>
            </a:r>
            <a:r>
              <a:rPr kumimoji="0" lang="en-US" altLang="en-US" sz="4400" b="1" i="0" u="none" strike="noStrike" kern="1200" cap="none" spc="0" normalizeH="0" baseline="0" noProof="0">
                <a:ln>
                  <a:noFill/>
                </a:ln>
                <a:solidFill>
                  <a:srgbClr val="FFCC99"/>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Life		</a:t>
            </a:r>
            <a:endParaRPr kumimoji="0" lang="en-US" altLang="en-US" sz="4400" b="1" i="0" u="none" strike="noStrike" kern="1200" cap="none" spc="0" normalizeH="0" baseline="0" noProof="0">
              <a:ln>
                <a:noFill/>
              </a:ln>
              <a:solidFill>
                <a:srgbClr val="FF9933"/>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Darkness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Death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1475052" y="4514672"/>
              <a:ext cx="5811610" cy="156986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Hostility!</a:t>
              </a: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“Does God care about your heart... Or does God care that you call his son ‘Jesus’?”</a:t>
            </a: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399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Conflict Over His Person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8:21-59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claims to be Messiah and deity, and the Jewish leaders unsuccessful try to kill Him by stoning for blasphemy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en-US" dirty="0">
                <a:ea typeface="+mj-ea"/>
                <a:cs typeface="+mj-cs"/>
              </a:rPr>
              <a:t>What do you think of Jesus?</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(8:21-30).</a:t>
            </a: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sz="8000">
                <a:solidFill>
                  <a:srgbClr val="FFFFFF"/>
                </a:solidFill>
                <a:effectLst>
                  <a:outerShdw blurRad="38100" dist="38100" dir="2700000" algn="tl">
                    <a:srgbClr val="000000"/>
                  </a:outerShdw>
                </a:effectLst>
                <a:latin typeface="Arial" charset="0"/>
              </a:rPr>
              <a:t>Who are you?!</a:t>
            </a: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8:25 </a:t>
            </a: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0" y="0"/>
            <a:ext cx="9144000" cy="838200"/>
          </a:xfrm>
        </p:spPr>
        <p:txBody>
          <a:bodyPr/>
          <a:lstStyle/>
          <a:p>
            <a:pPr eaLnBrk="1" hangingPunct="1"/>
            <a:r>
              <a:rPr lang="en-US" altLang="en-US" sz="4000" dirty="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 (8:25-30)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762000" y="1874838"/>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Above </a:t>
            </a:r>
            <a:r>
              <a:rPr kumimoji="0" lang="en-US" altLang="en-US" sz="4400" b="1" i="0" u="none" strike="noStrike" kern="1200" cap="none" spc="0" normalizeH="0" baseline="0" noProof="0">
                <a:ln>
                  <a:noFill/>
                </a:ln>
                <a:solidFill>
                  <a:srgbClr val="FFCC99"/>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Eternal life		</a:t>
            </a:r>
            <a:endParaRPr kumimoji="0" lang="en-US" altLang="en-US" sz="4400" b="1" i="0" u="none" strike="noStrike" kern="1200" cap="none" spc="0" normalizeH="0" baseline="0" noProof="0">
              <a:ln>
                <a:noFill/>
              </a:ln>
              <a:solidFill>
                <a:srgbClr val="FF9933"/>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725988" y="1874838"/>
            <a:ext cx="3960812" cy="403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Below   	</a:t>
            </a:r>
          </a:p>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Die in sins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continued, “You are from below; I am from above. You belong to this world; I do not. </a:t>
            </a:r>
            <a:r>
              <a:rPr kumimoji="0" lang="en-US" alt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24 </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That is why I said that you will die in your sins; for unless you believe that I Am who I claim to be, you will die in your sins” (John 8:23-24).</a:t>
            </a: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235978" y="0"/>
            <a:ext cx="8745794" cy="1752600"/>
          </a:xfrm>
        </p:spPr>
        <p:txBody>
          <a:bodyPr/>
          <a:lstStyle/>
          <a:p>
            <a:pPr>
              <a:lnSpc>
                <a:spcPct val="100000"/>
              </a:lnSpc>
            </a:pPr>
            <a:r>
              <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(8:30).</a:t>
            </a: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202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(8:21-30).</a:t>
            </a:r>
          </a:p>
        </p:txBody>
      </p:sp>
    </p:spTree>
    <p:extLst>
      <p:ext uri="{BB962C8B-B14F-4D97-AF65-F5344CB8AC3E}">
        <p14:creationId xmlns:p14="http://schemas.microsoft.com/office/powerpoint/2010/main" val="34749370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371600"/>
          </a:xfrm>
        </p:spPr>
        <p:txBody>
          <a:bodyPr/>
          <a:lstStyle/>
          <a:p>
            <a:pPr marL="1069975" indent="-1069975">
              <a:lnSpc>
                <a:spcPct val="100000"/>
              </a:lnSpc>
            </a:pPr>
            <a:r>
              <a:rPr lang="en-US" altLang="en-US" dirty="0">
                <a:solidFill>
                  <a:schemeClr val="tx1"/>
                </a:solidFill>
                <a:effectLst/>
                <a:latin typeface="Arial" panose="020B0604020202020204" pitchFamily="34" charset="0"/>
                <a:ea typeface="ＭＳ Ｐゴシック" panose="020B0600070205080204" pitchFamily="34" charset="-128"/>
              </a:rPr>
              <a:t>III.	All are </a:t>
            </a:r>
            <a:r>
              <a:rPr lang="en-US" altLang="en-US" u="sng" dirty="0">
                <a:solidFill>
                  <a:srgbClr val="FFFF00"/>
                </a:solidFill>
                <a:effectLst/>
                <a:latin typeface="Arial" panose="020B0604020202020204" pitchFamily="34" charset="0"/>
                <a:ea typeface="ＭＳ Ｐゴシック" panose="020B0600070205080204" pitchFamily="34" charset="-128"/>
              </a:rPr>
              <a:t>revealed</a:t>
            </a:r>
            <a:r>
              <a:rPr lang="en-US" altLang="en-US" dirty="0">
                <a:solidFill>
                  <a:srgbClr val="FFFF00"/>
                </a:solidFill>
                <a:effectLst/>
                <a:latin typeface="Arial" panose="020B0604020202020204" pitchFamily="34" charset="0"/>
                <a:ea typeface="ＭＳ Ｐゴシック" panose="020B0600070205080204" pitchFamily="34" charset="-128"/>
              </a:rPr>
              <a:t> </a:t>
            </a:r>
            <a:r>
              <a:rPr lang="en-US" altLang="en-US" dirty="0">
                <a:solidFill>
                  <a:schemeClr val="tx1"/>
                </a:solidFill>
                <a:effectLst/>
                <a:latin typeface="Arial" panose="020B0604020202020204" pitchFamily="34" charset="0"/>
                <a:ea typeface="ＭＳ Ｐゴシック" panose="020B0600070205080204" pitchFamily="34" charset="-128"/>
              </a:rPr>
              <a:t>as of God or Satan (31-59).</a:t>
            </a: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0C8C8051-DA6E-E0E1-FE9B-3889BECF4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507064"/>
            <a:ext cx="8966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algn="l"/>
            <a:r>
              <a:rPr lang="en-US" altLang="en-US" sz="4000" dirty="0">
                <a:solidFill>
                  <a:srgbClr val="FFFFCC"/>
                </a:solidFill>
                <a:effectLst/>
                <a:latin typeface="Arial" panose="020B0604020202020204" pitchFamily="34" charset="0"/>
                <a:ea typeface="ＭＳ Ｐゴシック" panose="020B0600070205080204" pitchFamily="34" charset="-128"/>
              </a:rPr>
              <a:t>A.	Believers in Jesus are freed from slavery to be the spiritual descendants of Abraham (31-38).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Child of God 	</a:t>
            </a: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r>
              <a:rPr lang="en-US" altLang="en-US" dirty="0">
                <a:solidFill>
                  <a:srgbClr val="FFFF00"/>
                </a:solidFill>
                <a:effectLst/>
                <a:latin typeface="Arial" panose="020B0604020202020204" pitchFamily="34" charset="0"/>
                <a:ea typeface="ＭＳ Ｐゴシック" panose="020B0600070205080204" pitchFamily="34" charset="-128"/>
              </a:rPr>
              <a:t>“Believe” </a:t>
            </a:r>
            <a:r>
              <a:rPr lang="en-US" altLang="en-US" dirty="0">
                <a:solidFill>
                  <a:srgbClr val="FFFFFF"/>
                </a:solidFill>
                <a:effectLst/>
                <a:latin typeface="Arial" panose="020B0604020202020204" pitchFamily="34" charset="0"/>
                <a:ea typeface="ＭＳ Ｐゴシック" panose="020B0600070205080204" pitchFamily="34" charset="-128"/>
              </a:rPr>
              <a:t>in John’s Gospel</a:t>
            </a: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685800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“Then many who heard him say these things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said to the people who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‘You are truly my disciples if you remain faithful to my teachings.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32 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you will know the truth, and the truth will set you free’” (8:30-32).</a:t>
            </a: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762000" y="-685800"/>
            <a:ext cx="7772400" cy="688975"/>
          </a:xfrm>
        </p:spPr>
        <p:txBody>
          <a:bodyPr/>
          <a:lstStyle/>
          <a:p>
            <a:r>
              <a:rPr lang="en-US" altLang="en-US" dirty="0"/>
              <a:t>John 8:34 text</a:t>
            </a: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6457</TotalTime>
  <Words>21383</Words>
  <Application>Microsoft Macintosh PowerPoint</Application>
  <PresentationFormat>On-screen Show (4:3)</PresentationFormat>
  <Paragraphs>1310</Paragraphs>
  <Slides>229</Slides>
  <Notes>113</Notes>
  <HiddenSlides>0</HiddenSlides>
  <MMClips>1</MMClips>
  <ScaleCrop>false</ScaleCrop>
  <HeadingPairs>
    <vt:vector size="6" baseType="variant">
      <vt:variant>
        <vt:lpstr>Fonts Used</vt:lpstr>
      </vt:variant>
      <vt:variant>
        <vt:i4>26</vt:i4>
      </vt:variant>
      <vt:variant>
        <vt:lpstr>Theme</vt:lpstr>
      </vt:variant>
      <vt:variant>
        <vt:i4>45</vt:i4>
      </vt:variant>
      <vt:variant>
        <vt:lpstr>Slide Titles</vt:lpstr>
      </vt:variant>
      <vt:variant>
        <vt:i4>229</vt:i4>
      </vt:variant>
    </vt:vector>
  </HeadingPairs>
  <TitlesOfParts>
    <vt:vector size="300" baseType="lpstr">
      <vt:lpstr>굴림</vt:lpstr>
      <vt:lpstr>ＭＳ Ｐゴシック</vt:lpstr>
      <vt:lpstr>26</vt:lpstr>
      <vt:lpstr>Alan Den</vt:lpstr>
      <vt:lpstr>Arial</vt:lpstr>
      <vt:lpstr>Arial Black</vt:lpstr>
      <vt:lpstr>Arial Narrow</vt:lpstr>
      <vt:lpstr>Avenir Black</vt:lpstr>
      <vt:lpstr>Bernard MT Condensed</vt:lpstr>
      <vt:lpstr>Calibri</vt:lpstr>
      <vt:lpstr>Calibri Light</vt:lpstr>
      <vt:lpstr>Century Gothic</vt:lpstr>
      <vt:lpstr>Comic Sans MS</vt:lpstr>
      <vt:lpstr>Edwardian Script ITC</vt:lpstr>
      <vt:lpstr>Engravers MT</vt:lpstr>
      <vt:lpstr>Garamond</vt:lpstr>
      <vt:lpstr>Helvetica Neue</vt:lpstr>
      <vt:lpstr>Impact</vt:lpstr>
      <vt:lpstr>Imprint MT Shadow</vt:lpstr>
      <vt:lpstr>Lucida Grande</vt:lpstr>
      <vt:lpstr>Osaka</vt:lpstr>
      <vt:lpstr>Tahoma</vt:lpstr>
      <vt:lpstr>TEXT</vt:lpstr>
      <vt:lpstr>Times</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6_Office Theme</vt:lpstr>
      <vt:lpstr>3_Orbit</vt:lpstr>
      <vt:lpstr>1_Default Design</vt:lpstr>
      <vt:lpstr>Generic</vt:lpstr>
      <vt:lpstr>3_Default Design</vt:lpstr>
      <vt:lpstr>2_Blank Presentation</vt:lpstr>
      <vt:lpstr>1_Generic</vt:lpstr>
      <vt:lpstr>2_Generic</vt:lpstr>
      <vt:lpstr>Beam</vt:lpstr>
      <vt:lpstr>3_Generic</vt:lpstr>
      <vt:lpstr>2_Beam</vt:lpstr>
      <vt:lpstr>4_Default Design</vt:lpstr>
      <vt:lpstr>Soaring</vt:lpstr>
      <vt:lpstr>5_Default Design</vt:lpstr>
      <vt:lpstr>4_Beam</vt:lpstr>
      <vt:lpstr>Radial</vt:lpstr>
      <vt:lpstr>Textured</vt:lpstr>
      <vt:lpstr>1_Slit</vt:lpstr>
      <vt:lpstr>Slit</vt:lpstr>
      <vt:lpstr>Stack of books design template</vt:lpstr>
      <vt:lpstr>4_Generic</vt:lpstr>
      <vt:lpstr>6_Default Design</vt:lpstr>
      <vt:lpstr>7_Default Design</vt:lpstr>
      <vt:lpstr>2_Office Theme</vt:lpstr>
      <vt:lpstr>17_Blank Presentation</vt:lpstr>
      <vt:lpstr>3_Office Theme</vt:lpstr>
      <vt:lpstr>4_Blank Presentation</vt:lpstr>
      <vt:lpstr>49_Blank Presentation</vt:lpstr>
      <vt:lpstr>19_Blank Presentation</vt:lpstr>
      <vt:lpstr>1_Ribbons</vt:lpstr>
      <vt:lpstr>Fireball</vt:lpstr>
      <vt:lpstr>2_Slit</vt:lpstr>
      <vt:lpstr>3_Slit</vt:lpstr>
      <vt:lpstr>Azure</vt:lpstr>
      <vt:lpstr>9_Blank Presentation</vt:lpstr>
      <vt:lpstr>14_Office Theme</vt:lpstr>
      <vt:lpstr>PowerPoint Presentation</vt:lpstr>
      <vt:lpstr>Pentecost Outline</vt:lpstr>
      <vt:lpstr>Increasing Polarization</vt:lpstr>
      <vt:lpstr>Great Periods in the Life of Christ</vt:lpstr>
      <vt:lpstr>PowerPoint Presentation</vt:lpstr>
      <vt:lpstr>PowerPoint Presentation</vt:lpstr>
      <vt:lpstr>Divided Opinions</vt:lpstr>
      <vt:lpstr>Who is this?</vt:lpstr>
      <vt:lpstr>What do you think of Jesus?</vt:lpstr>
      <vt:lpstr>Black</vt:lpstr>
      <vt:lpstr>The popular TV series "Touched by an Angel" is filled with spirituality but never mentions Jesus</vt:lpstr>
      <vt:lpstr>And Christians are considered stupid?!</vt:lpstr>
      <vt:lpstr>Four Christmases</vt:lpstr>
      <vt:lpstr>“Four Christmases” Pastor Phil</vt:lpstr>
      <vt:lpstr>Black</vt:lpstr>
      <vt:lpstr>Our Subject Today</vt:lpstr>
      <vt:lpstr>A Controversial Figure in John 1–6</vt:lpstr>
      <vt:lpstr>Our Subject Today</vt:lpstr>
      <vt:lpstr>I.  Everyone makes his or her own decision about Christ (7:1-13).</vt:lpstr>
      <vt:lpstr>Brothers of Jesus</vt:lpstr>
      <vt:lpstr>“Hour” in John’s Gospel</vt:lpstr>
      <vt:lpstr>Black</vt:lpstr>
      <vt:lpstr>We must each decide who Christ is— and also give that choice to others.</vt:lpstr>
      <vt:lpstr>I.  Everyone makes his or her own decision about Christ (7:1-13).</vt:lpstr>
      <vt:lpstr>PowerPoint Presentation</vt:lpstr>
      <vt:lpstr>PowerPoint Presentation</vt:lpstr>
      <vt:lpstr>PowerPoint Presentation</vt:lpstr>
      <vt:lpstr>PowerPoint Presentation</vt:lpstr>
      <vt:lpstr>II. People reject Christ’s teaching because they reject God (7:14-36). </vt:lpstr>
      <vt:lpstr>Black</vt:lpstr>
      <vt:lpstr>I've got nothing against God</vt:lpstr>
      <vt:lpstr>I.  Everyone makes his or her own decision about Christ (7:1-13).</vt:lpstr>
      <vt:lpstr>II. People reject Christ’s teaching because they reject God (7:14-36). </vt:lpstr>
      <vt:lpstr>PowerPoint Presentation</vt:lpstr>
      <vt:lpstr>III. Jesus’ claim to give eternal life always has mixed responses (7:37-52).</vt:lpstr>
      <vt:lpstr>Jerusalem</vt:lpstr>
      <vt:lpstr>Water from a Rock</vt:lpstr>
      <vt:lpstr>“Anyone who is thirsty may come to me! 38 Anyone who believes in me may come and drink! For the Scriptures declare, ‘Rivers of living water will flow from his heart.’”  (John 7:37-38 NLT)</vt:lpstr>
      <vt:lpstr>Black</vt:lpstr>
      <vt:lpstr>Black</vt:lpstr>
      <vt:lpstr>Q &amp; A</vt:lpstr>
      <vt:lpstr>Q &amp; A</vt:lpstr>
      <vt:lpstr>Which are You?</vt:lpstr>
      <vt:lpstr>Main Idea of John 7</vt:lpstr>
      <vt:lpstr>Jesus Paid It All</vt:lpstr>
      <vt:lpstr>Why not believe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How can we show God’s compassion in a world where people think Christianity only judges us?</vt:lpstr>
      <vt:lpstr>The Text of John 7:53–8:11</vt:lpstr>
      <vt:lpstr>Divided   Opinions</vt:lpstr>
      <vt:lpstr>PowerPoint Presentation</vt:lpstr>
      <vt:lpstr>Note the Flow...</vt:lpstr>
      <vt:lpstr>Where we’re going today...</vt:lpstr>
      <vt:lpstr>What’s the Point?</vt:lpstr>
      <vt:lpstr>I. Jesus showed the true compassion of the Law by forgiving an adulterous woman (John 7:53–8:11).</vt:lpstr>
      <vt:lpstr>A. Pharisees brought an adulterous woman to Jesus to retain their power by having Jesus condemn Himself (John 7:53–8:6a). </vt:lpstr>
      <vt:lpstr>B.  Jesus showed the Pharisee’s sin by following the true compassion of the Law to condemn sinners and redeem the repentant (John 8:6b-11).</vt:lpstr>
      <vt:lpstr>II. Show God’s compassion by helping people repent  (Main Idea of John 7:53–8:11).</vt:lpstr>
      <vt:lpstr>PowerPoint Presentation</vt:lpstr>
      <vt:lpstr>The Light of the World </vt:lpstr>
      <vt:lpstr>Can people tell the difference</vt:lpstr>
      <vt:lpstr>Edwin Paul</vt:lpstr>
      <vt:lpstr>Jesus has always been God</vt:lpstr>
      <vt:lpstr>The Great Transfer</vt:lpstr>
      <vt:lpstr>How should we expect people to respond to Christ’s claim to be eternal God?</vt:lpstr>
      <vt:lpstr>John 6–8</vt:lpstr>
      <vt:lpstr>How should we expect people to respond to Christ’s claim to be eternal God?</vt:lpstr>
      <vt:lpstr>I. Some are hostile to Christ as the way of salvation (8:12-20).</vt:lpstr>
      <vt:lpstr>“I am the light of the world”</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(8:12-20).</vt:lpstr>
      <vt:lpstr>PowerPoint Presentation</vt:lpstr>
      <vt:lpstr>II. Many believe that the Father sent Jesus from heaven  (8:21-30).</vt:lpstr>
      <vt:lpstr>Who are you?!</vt:lpstr>
      <vt:lpstr>“My identity?  I am God!” (8:25-30)  </vt:lpstr>
      <vt:lpstr>Many people there placed their faith in him (8:30).</vt:lpstr>
      <vt:lpstr>I. Some are hostile to Christ as the way of salvation (8:12-20).</vt:lpstr>
      <vt:lpstr>II. Many believe that the Father sent Jesus from heaven  (8:21-30).</vt:lpstr>
      <vt:lpstr>III. All are revealed as of God or Satan (31-59).</vt:lpstr>
      <vt:lpstr>A. Believers in Jesus are freed from slavery to be the spiritual descendants of Abraham (31-38).</vt:lpstr>
      <vt:lpstr>“Believe” in John’s Gospel</vt:lpstr>
      <vt:lpstr>John 8:34 text</vt:lpstr>
      <vt:lpstr>Life’s Journey</vt:lpstr>
      <vt:lpstr>Freedom</vt:lpstr>
      <vt:lpstr>Freedom (John 8:34)</vt:lpstr>
      <vt:lpstr>B. Those who reject Jesus identify the devil as their father even to the point of trying to kill the messenger (8:39-59).</vt:lpstr>
      <vt:lpstr>1. Those who reject Jesus identify the devil as their father (8:39-47).</vt:lpstr>
      <vt:lpstr>“You belong to your father, the devil... He was a murderer from the beginning... When he lies, he speaks his native language...” (8:44)</vt:lpstr>
      <vt:lpstr>2. Some reject God to the point that they even try to kill the messenger (8:48-59).</vt:lpstr>
      <vt:lpstr>“Before Abraham was born, I Am!” </vt:lpstr>
      <vt:lpstr>Christ’s “I Am…” Claims in John’s Gospel</vt:lpstr>
      <vt:lpstr>“They picked up stones to throw at him” </vt:lpstr>
      <vt:lpstr>Main Idea</vt:lpstr>
      <vt:lpstr>Who is Jesus?</vt:lpstr>
      <vt:lpstr>3 responses:</vt:lpstr>
      <vt:lpstr>Walk to the light!</vt:lpstr>
      <vt:lpstr>Liar–Lunatic–Lord</vt:lpstr>
      <vt:lpstr>D.L. Moody</vt:lpstr>
      <vt:lpstr>PowerPoint Presentation</vt:lpstr>
      <vt:lpstr>Don’t the Blind Know They’re Blind? John 9</vt:lpstr>
      <vt:lpstr>Spiritual Blindness</vt:lpstr>
      <vt:lpstr>Healing from Spiritual Blindness</vt:lpstr>
      <vt:lpstr>What must we see to prevent spiritual blindness— in ourselves &amp; others?</vt:lpstr>
      <vt:lpstr>John 6–8</vt:lpstr>
      <vt:lpstr>What must we see to prevent spiritual blindness— in ourselves &amp; others?</vt:lpstr>
      <vt:lpstr>I. Jesus makes the blind see.</vt:lpstr>
      <vt:lpstr>A. Jesus’ healing a blind man proved he gives spiritual sight too (9:1-7).</vt:lpstr>
      <vt:lpstr>1. This man was born blind to show that God empowered Jesus to give eternal life (9:1-5).</vt:lpstr>
      <vt:lpstr>Why this blindness?</vt:lpstr>
      <vt:lpstr>Exodus 20:4-5</vt:lpstr>
      <vt:lpstr>2. Jesus proved He was the way for eternal life by miraculously healing the man (9:6-7).</vt:lpstr>
      <vt:lpstr>Why did Christ put mud on the man’s eyes (9:6)?</vt:lpstr>
      <vt:lpstr>Jesus formed Adam from the dust (John 1:3; Gen. 2:7).</vt:lpstr>
      <vt:lpstr>Washing developed his faith</vt:lpstr>
      <vt:lpstr>Journey to the Pool of Siloam</vt:lpstr>
      <vt:lpstr>B. Do you believe that God sent Jesus to cure your own blindness? </vt:lpstr>
      <vt:lpstr>Signs in John’s Gospel</vt:lpstr>
      <vt:lpstr>I. Jesus makes the blind see.</vt:lpstr>
      <vt:lpstr>II. Jesus changes people’s lives (9:8-34).</vt:lpstr>
      <vt:lpstr>A. The blind man increasingly gained spiritual insight...</vt:lpstr>
      <vt:lpstr>Evidence of Spiritual Blindness</vt:lpstr>
      <vt:lpstr>Evidence of Spiritual Blindness</vt:lpstr>
      <vt:lpstr>Evidence of Spiritual Blindness</vt:lpstr>
      <vt:lpstr>"Ever since the world began, no one has been able to open the eyes of someone born blind. 33 If this man were not from God, he couldn’t have done it" (32-33).</vt:lpstr>
      <vt:lpstr>B. Does seeing evidence for Jesus help you gain or lose spiritual insight?</vt:lpstr>
      <vt:lpstr>HUMILITY</vt:lpstr>
      <vt:lpstr>Did life originate as an accident?</vt:lpstr>
      <vt:lpstr>I. Jesus makes the blind see.</vt:lpstr>
      <vt:lpstr>II. Jesus changes people’s lives(8-34).</vt:lpstr>
      <vt:lpstr>III. Jesus deserves worship as God (35-41). </vt:lpstr>
      <vt:lpstr>Opposite Responses</vt:lpstr>
      <vt:lpstr>The former blind man confesses Jesus as God (35-38).</vt:lpstr>
      <vt:lpstr>Jesus condemns the Pharisees for rejecting him as God (39-41).</vt:lpstr>
      <vt:lpstr>John 9:39-41 NLT</vt:lpstr>
      <vt:lpstr>How should we respond when we see that Jesus is truly God Himself?</vt:lpstr>
      <vt:lpstr>???????</vt:lpstr>
      <vt:lpstr>The blind man sees!</vt:lpstr>
      <vt:lpstr>The Pharisees are blind!</vt:lpstr>
      <vt:lpstr>The Pharisees are blind!</vt:lpstr>
      <vt:lpstr>The Main Idea of John 9</vt:lpstr>
      <vt:lpstr>Are you color blind?</vt:lpstr>
      <vt:lpstr>Helen Keller (1880-1968)</vt:lpstr>
      <vt:lpstr>Whoever wants healing from spiritual blindness must believe that Jesus is God.</vt:lpstr>
      <vt:lpstr>Purpose #1  Jesus Healed the Blind Man</vt:lpstr>
      <vt:lpstr>Deity of Christ</vt:lpstr>
      <vt:lpstr>Deity of Christ</vt:lpstr>
      <vt:lpstr>What is the Truth of Verses 1-7?</vt:lpstr>
      <vt:lpstr>Purpose #2  Jesus Healed the Blind Man</vt:lpstr>
      <vt:lpstr>Black</vt:lpstr>
      <vt:lpstr>Black</vt:lpstr>
      <vt:lpstr>  WHO WAS TRULY BLIND? </vt:lpstr>
      <vt:lpstr>Steps in the Blind Man’s Belief</vt:lpstr>
      <vt:lpstr>Steps in the Pharisees’ Unbelief </vt:lpstr>
      <vt:lpstr>Contrasts</vt:lpstr>
      <vt:lpstr>What Caused the Blindness?</vt:lpstr>
      <vt:lpstr>Pharisees Lived in Darkness</vt:lpstr>
      <vt:lpstr>Why Were They Blind?</vt:lpstr>
      <vt:lpstr>PowerPoint Presentation</vt:lpstr>
      <vt:lpstr>Outcome for the Blind Man (35-38)</vt:lpstr>
      <vt:lpstr>Outcome for the Pharisees (39-41)</vt:lpstr>
      <vt:lpstr>John 3:17-18</vt:lpstr>
      <vt:lpstr>John’s Message</vt:lpstr>
      <vt:lpstr>Application</vt:lpstr>
      <vt:lpstr>The Great Transfer</vt:lpstr>
      <vt:lpstr>PowerPoint Presentation</vt:lpstr>
      <vt:lpstr>Who or what are you listening to?</vt:lpstr>
      <vt:lpstr>How does Jesus look at sheep?</vt:lpstr>
      <vt:lpstr>"After he has gathered his own flock, he walks ahead of them, and they follow him because they know his voice"—John 10:4 NLT</vt:lpstr>
      <vt:lpstr>So he explained it to them:  “I tell you the truth, I am the gate for the sheep." —John 10:7 NLT</vt:lpstr>
      <vt:lpstr>PowerPoint Presentation</vt:lpstr>
      <vt:lpstr>C. S. Lewis, Mere Christianity, 55-56</vt:lpstr>
      <vt:lpstr>PowerPoint Presentation</vt:lpstr>
      <vt:lpstr>PowerPoint Presentation</vt:lpstr>
      <vt:lpstr>The Good Samaritan (Luke 10)</vt:lpstr>
      <vt:lpstr>Augustine's Allegorical Interpretation of the Good Samaritan Parable (Luke 15)</vt:lpstr>
      <vt:lpstr>God's Compassion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Luke 12:2</vt:lpstr>
      <vt:lpstr>PowerPoint Presentation</vt:lpstr>
      <vt:lpstr>PowerPoint Presentation</vt:lpstr>
      <vt:lpstr>PowerPoint Presentation</vt:lpstr>
      <vt:lpstr>Luke 12:35-38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Antiochus IV</vt:lpstr>
      <vt:lpstr>Early Maccabean Revolt  (167-164 BC)</vt:lpstr>
      <vt:lpstr>Hanukkah (Feast of Lights) commemorates the victory of Judas Maccabeus over the Seleucids in 164 BC</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Susan Griffith</cp:lastModifiedBy>
  <cp:revision>123</cp:revision>
  <dcterms:created xsi:type="dcterms:W3CDTF">2018-02-05T03:13:19Z</dcterms:created>
  <dcterms:modified xsi:type="dcterms:W3CDTF">2025-03-04T17:08:34Z</dcterms:modified>
</cp:coreProperties>
</file>