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6.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0.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41.xml" ContentType="application/vnd.openxmlformats-officedocument.theme+xml"/>
  <Override PartName="/ppt/slideLayouts/slideLayout358.xml" ContentType="application/vnd.openxmlformats-officedocument.presentationml.slideLayout+xml"/>
  <Override PartName="/ppt/theme/theme4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7.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9.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5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51.xml" ContentType="application/vnd.openxmlformats-officedocument.theme+xml"/>
  <Override PartName="/ppt/slideLayouts/slideLayout458.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46" r:id="rId4"/>
    <p:sldMasterId id="2147483758" r:id="rId5"/>
    <p:sldMasterId id="2147483770" r:id="rId6"/>
    <p:sldMasterId id="2147483784" r:id="rId7"/>
    <p:sldMasterId id="2147483786" r:id="rId8"/>
    <p:sldMasterId id="2147483798" r:id="rId9"/>
    <p:sldMasterId id="2147483800" r:id="rId10"/>
    <p:sldMasterId id="2147483802" r:id="rId11"/>
    <p:sldMasterId id="2147483804" r:id="rId12"/>
    <p:sldMasterId id="2147483806" r:id="rId13"/>
    <p:sldMasterId id="2147483808" r:id="rId14"/>
    <p:sldMasterId id="2147483810" r:id="rId15"/>
    <p:sldMasterId id="2147483812" r:id="rId16"/>
    <p:sldMasterId id="2147483814" r:id="rId17"/>
    <p:sldMasterId id="2147483827" r:id="rId18"/>
    <p:sldMasterId id="2147483839" r:id="rId19"/>
    <p:sldMasterId id="2147483851" r:id="rId20"/>
    <p:sldMasterId id="2147483864" r:id="rId21"/>
    <p:sldMasterId id="2147483876" r:id="rId22"/>
    <p:sldMasterId id="2147483889" r:id="rId23"/>
    <p:sldMasterId id="2147483907" r:id="rId24"/>
    <p:sldMasterId id="2147483910" r:id="rId25"/>
    <p:sldMasterId id="2147483922" r:id="rId26"/>
    <p:sldMasterId id="2147483934" r:id="rId27"/>
    <p:sldMasterId id="2147483947" r:id="rId28"/>
    <p:sldMasterId id="2147483961" r:id="rId29"/>
    <p:sldMasterId id="2147483973" r:id="rId30"/>
    <p:sldMasterId id="2147483985" r:id="rId31"/>
    <p:sldMasterId id="2147483998" r:id="rId32"/>
    <p:sldMasterId id="2147484011" r:id="rId33"/>
    <p:sldMasterId id="2147484014" r:id="rId34"/>
    <p:sldMasterId id="2147484026" r:id="rId35"/>
    <p:sldMasterId id="2147484038" r:id="rId36"/>
    <p:sldMasterId id="2147484050" r:id="rId37"/>
    <p:sldMasterId id="2147484062" r:id="rId38"/>
    <p:sldMasterId id="2147484074" r:id="rId39"/>
    <p:sldMasterId id="2147484086" r:id="rId40"/>
    <p:sldMasterId id="2147484098" r:id="rId41"/>
    <p:sldMasterId id="2147484110" r:id="rId42"/>
    <p:sldMasterId id="2147484112" r:id="rId43"/>
    <p:sldMasterId id="2147484124" r:id="rId44"/>
    <p:sldMasterId id="2147484136" r:id="rId45"/>
    <p:sldMasterId id="2147484148" r:id="rId46"/>
    <p:sldMasterId id="2147484160" r:id="rId47"/>
    <p:sldMasterId id="2147484172" r:id="rId48"/>
    <p:sldMasterId id="2147484184" r:id="rId49"/>
    <p:sldMasterId id="2147484196" r:id="rId50"/>
    <p:sldMasterId id="2147484208" r:id="rId51"/>
    <p:sldMasterId id="2147484220" r:id="rId52"/>
  </p:sldMasterIdLst>
  <p:notesMasterIdLst>
    <p:notesMasterId r:id="rId262"/>
  </p:notesMasterIdLst>
  <p:sldIdLst>
    <p:sldId id="256" r:id="rId53"/>
    <p:sldId id="5539" r:id="rId54"/>
    <p:sldId id="5398" r:id="rId55"/>
    <p:sldId id="5399" r:id="rId56"/>
    <p:sldId id="5408" r:id="rId57"/>
    <p:sldId id="5338" r:id="rId58"/>
    <p:sldId id="5540" r:id="rId59"/>
    <p:sldId id="5541" r:id="rId60"/>
    <p:sldId id="257"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2" r:id="rId82"/>
    <p:sldId id="303" r:id="rId83"/>
    <p:sldId id="322" r:id="rId84"/>
    <p:sldId id="323" r:id="rId85"/>
    <p:sldId id="324"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7" r:id="rId108"/>
    <p:sldId id="348" r:id="rId109"/>
    <p:sldId id="258" r:id="rId110"/>
    <p:sldId id="301" r:id="rId111"/>
    <p:sldId id="259" r:id="rId112"/>
    <p:sldId id="349" r:id="rId113"/>
    <p:sldId id="350" r:id="rId114"/>
    <p:sldId id="351" r:id="rId115"/>
    <p:sldId id="373" r:id="rId116"/>
    <p:sldId id="353" r:id="rId117"/>
    <p:sldId id="354" r:id="rId118"/>
    <p:sldId id="355" r:id="rId119"/>
    <p:sldId id="356" r:id="rId120"/>
    <p:sldId id="357" r:id="rId121"/>
    <p:sldId id="358" r:id="rId122"/>
    <p:sldId id="260" r:id="rId123"/>
    <p:sldId id="261" r:id="rId124"/>
    <p:sldId id="359" r:id="rId125"/>
    <p:sldId id="360"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262" r:id="rId139"/>
    <p:sldId id="263" r:id="rId140"/>
    <p:sldId id="1373" r:id="rId141"/>
    <p:sldId id="1362" r:id="rId142"/>
    <p:sldId id="1363" r:id="rId143"/>
    <p:sldId id="1364" r:id="rId144"/>
    <p:sldId id="1365" r:id="rId145"/>
    <p:sldId id="1366" r:id="rId146"/>
    <p:sldId id="1367" r:id="rId147"/>
    <p:sldId id="1368" r:id="rId148"/>
    <p:sldId id="1369" r:id="rId149"/>
    <p:sldId id="5339" r:id="rId150"/>
    <p:sldId id="1370" r:id="rId151"/>
    <p:sldId id="1371" r:id="rId152"/>
    <p:sldId id="1372" r:id="rId153"/>
    <p:sldId id="264" r:id="rId154"/>
    <p:sldId id="5537" r:id="rId155"/>
    <p:sldId id="5467" r:id="rId156"/>
    <p:sldId id="265" r:id="rId157"/>
    <p:sldId id="5538" r:id="rId158"/>
    <p:sldId id="266" r:id="rId159"/>
    <p:sldId id="267" r:id="rId160"/>
    <p:sldId id="2338" r:id="rId161"/>
    <p:sldId id="2339" r:id="rId162"/>
    <p:sldId id="635" r:id="rId163"/>
    <p:sldId id="509" r:id="rId164"/>
    <p:sldId id="800" r:id="rId165"/>
    <p:sldId id="268" r:id="rId166"/>
    <p:sldId id="5340" r:id="rId167"/>
    <p:sldId id="269" r:id="rId168"/>
    <p:sldId id="270" r:id="rId169"/>
    <p:sldId id="4990" r:id="rId170"/>
    <p:sldId id="4931" r:id="rId171"/>
    <p:sldId id="5004" r:id="rId172"/>
    <p:sldId id="5003" r:id="rId173"/>
    <p:sldId id="5002" r:id="rId174"/>
    <p:sldId id="5009" r:id="rId175"/>
    <p:sldId id="5010" r:id="rId176"/>
    <p:sldId id="5007" r:id="rId177"/>
    <p:sldId id="5006" r:id="rId178"/>
    <p:sldId id="5020" r:id="rId179"/>
    <p:sldId id="271" r:id="rId180"/>
    <p:sldId id="5341" r:id="rId181"/>
    <p:sldId id="4716" r:id="rId182"/>
    <p:sldId id="4971" r:id="rId183"/>
    <p:sldId id="4958" r:id="rId184"/>
    <p:sldId id="5024" r:id="rId185"/>
    <p:sldId id="5025" r:id="rId186"/>
    <p:sldId id="5026" r:id="rId187"/>
    <p:sldId id="5027" r:id="rId188"/>
    <p:sldId id="5022" r:id="rId189"/>
    <p:sldId id="4941" r:id="rId190"/>
    <p:sldId id="272" r:id="rId191"/>
    <p:sldId id="273" r:id="rId192"/>
    <p:sldId id="274" r:id="rId193"/>
    <p:sldId id="275" r:id="rId194"/>
    <p:sldId id="276" r:id="rId195"/>
    <p:sldId id="277" r:id="rId196"/>
    <p:sldId id="5542" r:id="rId197"/>
    <p:sldId id="5502" r:id="rId198"/>
    <p:sldId id="5503" r:id="rId199"/>
    <p:sldId id="5504" r:id="rId200"/>
    <p:sldId id="593" r:id="rId201"/>
    <p:sldId id="594" r:id="rId202"/>
    <p:sldId id="595" r:id="rId203"/>
    <p:sldId id="596" r:id="rId204"/>
    <p:sldId id="597" r:id="rId205"/>
    <p:sldId id="598" r:id="rId206"/>
    <p:sldId id="599" r:id="rId207"/>
    <p:sldId id="600" r:id="rId208"/>
    <p:sldId id="601" r:id="rId209"/>
    <p:sldId id="602" r:id="rId210"/>
    <p:sldId id="603" r:id="rId211"/>
    <p:sldId id="604" r:id="rId212"/>
    <p:sldId id="605" r:id="rId213"/>
    <p:sldId id="606" r:id="rId214"/>
    <p:sldId id="608" r:id="rId215"/>
    <p:sldId id="5543" r:id="rId216"/>
    <p:sldId id="610" r:id="rId217"/>
    <p:sldId id="611" r:id="rId218"/>
    <p:sldId id="612" r:id="rId219"/>
    <p:sldId id="613" r:id="rId220"/>
    <p:sldId id="614" r:id="rId221"/>
    <p:sldId id="615" r:id="rId222"/>
    <p:sldId id="616" r:id="rId223"/>
    <p:sldId id="617" r:id="rId224"/>
    <p:sldId id="618" r:id="rId225"/>
    <p:sldId id="619" r:id="rId226"/>
    <p:sldId id="620" r:id="rId227"/>
    <p:sldId id="621" r:id="rId228"/>
    <p:sldId id="622" r:id="rId229"/>
    <p:sldId id="623" r:id="rId230"/>
    <p:sldId id="624" r:id="rId231"/>
    <p:sldId id="625" r:id="rId232"/>
    <p:sldId id="626" r:id="rId233"/>
    <p:sldId id="627" r:id="rId234"/>
    <p:sldId id="628" r:id="rId235"/>
    <p:sldId id="629" r:id="rId236"/>
    <p:sldId id="5209" r:id="rId237"/>
    <p:sldId id="631" r:id="rId238"/>
    <p:sldId id="632" r:id="rId239"/>
    <p:sldId id="633" r:id="rId240"/>
    <p:sldId id="634" r:id="rId241"/>
    <p:sldId id="5544" r:id="rId242"/>
    <p:sldId id="636" r:id="rId243"/>
    <p:sldId id="637" r:id="rId244"/>
    <p:sldId id="638" r:id="rId245"/>
    <p:sldId id="639" r:id="rId246"/>
    <p:sldId id="640" r:id="rId247"/>
    <p:sldId id="641" r:id="rId248"/>
    <p:sldId id="642" r:id="rId249"/>
    <p:sldId id="643" r:id="rId250"/>
    <p:sldId id="644" r:id="rId251"/>
    <p:sldId id="645" r:id="rId252"/>
    <p:sldId id="646" r:id="rId253"/>
    <p:sldId id="278" r:id="rId254"/>
    <p:sldId id="280" r:id="rId255"/>
    <p:sldId id="5395" r:id="rId256"/>
    <p:sldId id="5465" r:id="rId257"/>
    <p:sldId id="5464" r:id="rId258"/>
    <p:sldId id="279" r:id="rId259"/>
    <p:sldId id="320" r:id="rId260"/>
    <p:sldId id="321" r:id="rId2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9"/>
            <p14:sldId id="5398"/>
            <p14:sldId id="5399"/>
            <p14:sldId id="5408"/>
            <p14:sldId id="5338"/>
            <p14:sldId id="5540"/>
            <p14:sldId id="5541"/>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2"/>
            <p14:sldId id="303"/>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 id="301"/>
          </p14:sldIdLst>
        </p14:section>
        <p14:section name="C. Instruction through the Storm" id="{1C2957B1-ABB4-4F50-B7F8-EF21EBAFA131}">
          <p14:sldIdLst>
            <p14:sldId id="259"/>
            <p14:sldId id="349"/>
            <p14:sldId id="350"/>
            <p14:sldId id="351"/>
            <p14:sldId id="373"/>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59"/>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1373"/>
            <p14:sldId id="1362"/>
            <p14:sldId id="1363"/>
            <p14:sldId id="1364"/>
            <p14:sldId id="1365"/>
            <p14:sldId id="1366"/>
            <p14:sldId id="1367"/>
            <p14:sldId id="1368"/>
            <p14:sldId id="1369"/>
            <p14:sldId id="5339"/>
            <p14:sldId id="1370"/>
            <p14:sldId id="1371"/>
            <p14:sldId id="1372"/>
          </p14:sldIdLst>
        </p14:section>
        <p14:section name="H. Reception in Decapolis" id="{A72246DF-1C8B-4867-A71E-CA843C33BF5B}">
          <p14:sldIdLst>
            <p14:sldId id="264"/>
            <p14:sldId id="5537"/>
            <p14:sldId id="5467"/>
          </p14:sldIdLst>
        </p14:section>
        <p14:section name="I. Rejection in Magadan" id="{06140875-7ECB-4A4E-B56E-7157AA6912FD}">
          <p14:sldIdLst>
            <p14:sldId id="265"/>
            <p14:sldId id="5538"/>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635"/>
            <p14:sldId id="509"/>
            <p14:sldId id="800"/>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020"/>
          </p14:sldIdLst>
        </p14:section>
        <p14:section name="O. Instruction Concerning Elijah" id="{C1877DAF-2D3E-4D58-9E85-EA5F7C6A68AF}">
          <p14:sldIdLst>
            <p14:sldId id="271"/>
            <p14:sldId id="5341"/>
            <p14:sldId id="4716"/>
            <p14:sldId id="4971"/>
            <p14:sldId id="4958"/>
            <p14:sldId id="5024"/>
            <p14:sldId id="5025"/>
            <p14:sldId id="5026"/>
            <p14:sldId id="5027"/>
            <p14:sldId id="502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5542"/>
            <p14:sldId id="5502"/>
            <p14:sldId id="5503"/>
            <p14:sldId id="5504"/>
            <p14:sldId id="593"/>
            <p14:sldId id="594"/>
            <p14:sldId id="595"/>
            <p14:sldId id="596"/>
            <p14:sldId id="597"/>
            <p14:sldId id="598"/>
            <p14:sldId id="599"/>
            <p14:sldId id="600"/>
            <p14:sldId id="601"/>
            <p14:sldId id="602"/>
            <p14:sldId id="603"/>
            <p14:sldId id="604"/>
            <p14:sldId id="605"/>
            <p14:sldId id="606"/>
            <p14:sldId id="608"/>
            <p14:sldId id="5543"/>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5209"/>
            <p14:sldId id="631"/>
            <p14:sldId id="632"/>
            <p14:sldId id="633"/>
            <p14:sldId id="634"/>
            <p14:sldId id="5544"/>
            <p14:sldId id="636"/>
            <p14:sldId id="637"/>
            <p14:sldId id="638"/>
            <p14:sldId id="639"/>
            <p14:sldId id="640"/>
            <p14:sldId id="641"/>
            <p14:sldId id="642"/>
            <p14:sldId id="643"/>
            <p14:sldId id="644"/>
            <p14:sldId id="645"/>
            <p14:sldId id="646"/>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95"/>
            <p14:sldId id="5465"/>
            <p14:sldId id="5464"/>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A5E1"/>
    <a:srgbClr val="449FDC"/>
    <a:srgbClr val="D6D7D2"/>
    <a:srgbClr val="C2BEB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39" autoAdjust="0"/>
    <p:restoredTop sz="43812"/>
  </p:normalViewPr>
  <p:slideViewPr>
    <p:cSldViewPr snapToGrid="0">
      <p:cViewPr varScale="1">
        <p:scale>
          <a:sx n="66" d="100"/>
          <a:sy n="66" d="100"/>
        </p:scale>
        <p:origin x="1144" y="192"/>
      </p:cViewPr>
      <p:guideLst/>
    </p:cSldViewPr>
  </p:slideViewPr>
  <p:outlineViewPr>
    <p:cViewPr>
      <p:scale>
        <a:sx n="33" d="100"/>
        <a:sy n="33" d="100"/>
      </p:scale>
      <p:origin x="0" y="-12872"/>
    </p:cViewPr>
  </p:outlineViewPr>
  <p:notesTextViewPr>
    <p:cViewPr>
      <p:scale>
        <a:sx n="240" d="100"/>
        <a:sy n="24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170" Type="http://schemas.openxmlformats.org/officeDocument/2006/relationships/slide" Target="slides/slide118.xml"/><Relationship Id="rId226" Type="http://schemas.openxmlformats.org/officeDocument/2006/relationships/slide" Target="slides/slide174.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37" Type="http://schemas.openxmlformats.org/officeDocument/2006/relationships/slide" Target="slides/slide185.xml"/><Relationship Id="rId258" Type="http://schemas.openxmlformats.org/officeDocument/2006/relationships/slide" Target="slides/slide20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slide" Target="slides/slide175.xml"/><Relationship Id="rId248" Type="http://schemas.openxmlformats.org/officeDocument/2006/relationships/slide" Target="slides/slide19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slide" Target="slides/slide186.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slide" Target="slides/slide187.xml"/><Relationship Id="rId250" Type="http://schemas.openxmlformats.org/officeDocument/2006/relationships/slide" Target="slides/slide19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slide" Target="slides/slide188.xml"/><Relationship Id="rId261" Type="http://schemas.openxmlformats.org/officeDocument/2006/relationships/slide" Target="slides/slide20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1" Type="http://schemas.openxmlformats.org/officeDocument/2006/relationships/slide" Target="slides/slide19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notesMaster" Target="notesMasters/notesMaster1.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t>05/03/2025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biblehub.com/matthew/15-39.htm"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s://biblesuite.com/greek/3093.htm" TargetMode="External"/><Relationship Id="rId5" Type="http://schemas.openxmlformats.org/officeDocument/2006/relationships/hyperlink" Target="https://biblehub.com/mark/8-13.htm" TargetMode="External"/><Relationship Id="rId4" Type="http://schemas.openxmlformats.org/officeDocument/2006/relationships/hyperlink" Target="https://biblehub.com/mark/8-10.htm"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a:t>
            </a:fld>
            <a:endParaRPr lang="en-GB"/>
          </a:p>
        </p:txBody>
      </p:sp>
    </p:spTree>
    <p:extLst>
      <p:ext uri="{BB962C8B-B14F-4D97-AF65-F5344CB8AC3E}">
        <p14:creationId xmlns:p14="http://schemas.microsoft.com/office/powerpoint/2010/main" val="114848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143</a:t>
            </a:fld>
            <a:endParaRPr lang="en-GB"/>
          </a:p>
        </p:txBody>
      </p:sp>
    </p:spTree>
    <p:extLst>
      <p:ext uri="{BB962C8B-B14F-4D97-AF65-F5344CB8AC3E}">
        <p14:creationId xmlns:p14="http://schemas.microsoft.com/office/powerpoint/2010/main" val="17432843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144</a:t>
            </a:fld>
            <a:endParaRPr lang="en-GB"/>
          </a:p>
        </p:txBody>
      </p:sp>
    </p:spTree>
    <p:extLst>
      <p:ext uri="{BB962C8B-B14F-4D97-AF65-F5344CB8AC3E}">
        <p14:creationId xmlns:p14="http://schemas.microsoft.com/office/powerpoint/2010/main" val="34412312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09.33</a:t>
            </a:r>
          </a:p>
          <a:p>
            <a:pPr eaLnBrk="1" hangingPunct="1"/>
            <a:r>
              <a:rPr lang="en-US" dirty="0">
                <a:ea typeface="ＭＳ Ｐゴシック" charset="0"/>
                <a:cs typeface="ＭＳ Ｐゴシック" charset="0"/>
              </a:rPr>
              <a:t>BS 20.33; 25.09</a:t>
            </a:r>
          </a:p>
          <a:p>
            <a:pPr eaLnBrk="1" hangingPunct="1"/>
            <a:r>
              <a:rPr lang="en-US" dirty="0">
                <a:ea typeface="ＭＳ Ｐゴシック" charset="0"/>
                <a:cs typeface="ＭＳ Ｐゴシック" charset="0"/>
              </a:rPr>
              <a:t>NS-01-Mt15-28—slide 35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09.34</a:t>
            </a:r>
          </a:p>
          <a:p>
            <a:pPr eaLnBrk="1" hangingPunct="1"/>
            <a:r>
              <a:rPr lang="en-US" dirty="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NS-01-Mt15-28—slide 36</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07.15. 09.35; 11.25; 12.16; 16:11 HO subject only</a:t>
            </a:r>
          </a:p>
          <a:p>
            <a:pPr eaLnBrk="1" hangingPunct="1"/>
            <a:r>
              <a:rPr lang="en-US" dirty="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NS-01-Mt15-28—slide 37</a:t>
            </a:r>
            <a:endParaRPr lang="en-US" dirty="0">
              <a:ea typeface="MS PGothic" charset="0"/>
              <a:cs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4A0472-02BC-D24A-84E6-76DC69F3E7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Over 40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tell, I am the guy who is not Japanese.</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CF921-CE00-F044-88A4-EB4506B6B5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shared the gospel throughout Asia, and—praise God—we reached over 600 people per concert! </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71E086-35CB-714C-9F3C-26B5B4BA19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dirty="0"/>
              <a:t>Based in the Philippines, Crossroads shared the gospel in 11 Asian nations and </a:t>
            </a:r>
            <a:r>
              <a:rPr lang="en-US" sz="1200" kern="1200" dirty="0">
                <a:solidFill>
                  <a:schemeClr val="tx1"/>
                </a:solidFill>
                <a:effectLst/>
                <a:latin typeface="Arial" charset="0"/>
                <a:ea typeface="ＭＳ Ｐゴシック" charset="0"/>
                <a:cs typeface="ＭＳ Ｐゴシック" charset="0"/>
              </a:rPr>
              <a:t>saw over 10,000 people trust Christ, as indicated in comment cards at our 269 concerts.</a:t>
            </a:r>
            <a:r>
              <a:rPr lang="en-SG" dirty="0">
                <a:effectLst/>
              </a:rPr>
              <a:t>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CB2AA-155E-864F-BC6E-43147F1E60F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opposition came from in challengin relationships.  On that team was one particular woman named Kay.  She was a godly woman but we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see eye-to-eye at all.  In fact, many times she felt that I just a </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She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like my mannerisms, clothes, or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to serve with someone who just plain does not like you?  I found that I couldn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5A919-D402-3842-9CCF-34FF9B2E537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242847-8425-C847-9178-BB78180482D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5A3B48-A1A5-FF46-BC94-C37E3FC7853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B47E67-6431-9148-8449-21D7522DF8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no,</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then I wonder which planet you have been living on!)  Are you in fellowship with every Christian that you know now—your family members, your work colleagues, your neighbors and friends?  If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in harmony, what should you do?</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If you hurt the other person, Matthew 5 tells you what to do</a:t>
            </a:r>
            <a:r>
              <a:rPr lang="en-US" sz="1200" kern="1200" baseline="0" dirty="0">
                <a:solidFill>
                  <a:schemeClr val="tx1"/>
                </a:solidFill>
                <a:effectLst/>
                <a:latin typeface="Arial" charset="0"/>
                <a:ea typeface="ＭＳ Ｐゴシック" charset="0"/>
                <a:cs typeface="ＭＳ Ｐゴシック" charset="0"/>
              </a:rPr>
              <a:t> in any general issue dividing you.</a:t>
            </a:r>
            <a:endParaRPr lang="en-US"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EA978-C162-1E4B-B930-C3D2850316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a:t>
            </a:r>
          </a:p>
          <a:p>
            <a:pPr eaLnBrk="1" hangingPunct="1"/>
            <a:r>
              <a:rPr lang="en-US" sz="1200" kern="1200" dirty="0">
                <a:solidFill>
                  <a:schemeClr val="tx1"/>
                </a:solidFill>
                <a:effectLst/>
                <a:latin typeface="Arial" charset="0"/>
                <a:ea typeface="ＭＳ Ｐゴシック" charset="0"/>
                <a:cs typeface="ＭＳ Ｐゴシック" charset="0"/>
              </a:rPr>
              <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r>
              <a:rPr lang="en-SG" dirty="0">
                <a:effectLst/>
              </a:rPr>
              <a:t>• First, reconcile! Then offer your gift.</a:t>
            </a:r>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40800-A92E-874F-A6AF-BC431D5DF7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offering up sacrifices at the altar.  </a:t>
            </a:r>
          </a:p>
          <a:p>
            <a:pPr eaLnBrk="1" hangingPunct="1"/>
            <a:r>
              <a:rPr lang="en-US" sz="1200" kern="1200" dirty="0">
                <a:solidFill>
                  <a:schemeClr val="tx1"/>
                </a:solidFill>
                <a:effectLst/>
                <a:latin typeface="Arial" charset="0"/>
                <a:ea typeface="ＭＳ Ｐゴシック" charset="0"/>
                <a:cs typeface="ＭＳ Ｐゴシック" charset="0"/>
              </a:rPr>
              <a:t>• So what does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FA4A17-18B4-8844-9E20-DE2F48D3174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table—a sign of our fellowship &amp; unity</a:t>
            </a:r>
            <a:r>
              <a:rPr lang="en-SG" sz="1200" kern="1200" dirty="0">
                <a:solidFill>
                  <a:schemeClr val="tx1"/>
                </a:solidFill>
                <a:effectLst/>
                <a:latin typeface="Arial" charset="0"/>
                <a:ea typeface="ＭＳ Ｐゴシック" charset="0"/>
                <a:cs typeface="ＭＳ Ｐゴシック" charset="0"/>
              </a:rPr>
              <a:t>—so</a:t>
            </a:r>
            <a:r>
              <a:rPr lang="en-SG" sz="1200" kern="1200" baseline="0" dirty="0">
                <a:solidFill>
                  <a:schemeClr val="tx1"/>
                </a:solidFill>
                <a:effectLst/>
                <a:latin typeface="Arial" charset="0"/>
                <a:ea typeface="ＭＳ Ｐゴシック" charset="0"/>
                <a:cs typeface="ＭＳ Ｐゴシック" charset="0"/>
              </a:rPr>
              <a:t> don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take the Supper when in conflict with another believer.</a:t>
            </a:r>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holiness</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When someone goes astray from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 what process do we use to bring that person back?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AF3A82-551D-7944-BF47-775A0015F8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Why am I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will offend you and you will offend me.  So what should we do?</a:t>
            </a:r>
            <a:r>
              <a:rPr lang="en-SG" dirty="0">
                <a:effectLst/>
              </a:rPr>
              <a:t> </a:t>
            </a:r>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just refer to marriage or serious sins—it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F80D7-7455-104F-80E3-E84200ECF96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B6B891-90CB-7345-9505-B833D3327F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MS PGothic" charset="0"/>
                <a:cs typeface="MS PGothic" charset="0"/>
              </a:rPr>
              <a:t>BS-18-</a:t>
            </a:r>
            <a:r>
              <a:rPr lang="en-US" dirty="0">
                <a:latin typeface="Times New Roman" charset="0"/>
                <a:ea typeface="ＭＳ Ｐゴシック" charset="0"/>
                <a:cs typeface="ＭＳ Ｐゴシック" charset="0"/>
              </a:rPr>
              <a:t>Exegetical Idea1-slide </a:t>
            </a:r>
            <a:r>
              <a:rPr lang="en-US" dirty="0">
                <a:latin typeface="Times New Roman" charset="0"/>
                <a:ea typeface="MS PGothic" charset="0"/>
                <a:cs typeface="ＭＳ Ｐゴシック" charset="0"/>
              </a:rPr>
              <a:t>15</a:t>
            </a:r>
            <a:endParaRPr lang="en-US" dirty="0">
              <a:latin typeface="Times New Roman" charset="0"/>
              <a:ea typeface="MS PGothic" charset="0"/>
              <a:cs typeface="MS PGothic" charset="0"/>
            </a:endParaRPr>
          </a:p>
          <a:p>
            <a:pPr eaLnBrk="1" hangingPunct="1"/>
            <a:r>
              <a:rPr lang="en-US" dirty="0">
                <a:latin typeface="Times New Roman" charset="0"/>
                <a:ea typeface="ＭＳ Ｐゴシック" charset="0"/>
                <a:cs typeface="ＭＳ Ｐゴシック" charset="0"/>
              </a:rPr>
              <a:t>BS-19-Exegetical Idea2-slide 32</a:t>
            </a:r>
          </a:p>
          <a:p>
            <a:pPr eaLnBrk="1" hangingPunct="1"/>
            <a:r>
              <a:rPr lang="en-US" dirty="0">
                <a:latin typeface="Times New Roman" charset="0"/>
                <a:ea typeface="ＭＳ Ｐゴシック" charset="0"/>
                <a:cs typeface="ＭＳ Ｐゴシック" charset="0"/>
              </a:rPr>
              <a:t>BS-26-Applications-10 focuses only on verses 15-17</a:t>
            </a:r>
          </a:p>
          <a:p>
            <a:pPr eaLnBrk="1" hangingPunct="1"/>
            <a:r>
              <a:rPr lang="en-US" dirty="0">
                <a:latin typeface="Times New Roman" charset="0"/>
                <a:ea typeface="ＭＳ Ｐゴシック" charset="0"/>
                <a:cs typeface="ＭＳ Ｐゴシック" charset="0"/>
              </a:rPr>
              <a:t>NS-01-Matt15-28-slide 33</a:t>
            </a:r>
          </a:p>
          <a:p>
            <a:pPr eaLnBrk="1" hangingPunct="1"/>
            <a:r>
              <a:rPr lang="en-US" dirty="0">
                <a:latin typeface="Times New Roman" charset="0"/>
                <a:ea typeface="ＭＳ Ｐゴシック" charset="0"/>
                <a:cs typeface="ＭＳ Ｐゴシック" charset="0"/>
              </a:rPr>
              <a:t>PR-08-Exegetical Idea1-slide15</a:t>
            </a:r>
          </a:p>
          <a:p>
            <a:pPr eaLnBrk="1" hangingPunct="1"/>
            <a:r>
              <a:rPr lang="en-US" dirty="0">
                <a:latin typeface="Times New Roman" charset="0"/>
                <a:ea typeface="ＭＳ Ｐゴシック" charset="0"/>
                <a:cs typeface="ＭＳ Ｐゴシック" charset="0"/>
              </a:rPr>
              <a:t>PR-09-Exegetical Idea2-slide 32</a:t>
            </a:r>
          </a:p>
          <a:p>
            <a:pPr eaLnBrk="1" hangingPunct="1"/>
            <a:r>
              <a:rPr lang="en-US" dirty="0">
                <a:latin typeface="Times New Roman" charset="0"/>
                <a:ea typeface="ＭＳ Ｐゴシック" charset="0"/>
                <a:cs typeface="ＭＳ Ｐゴシック" charset="0"/>
              </a:rPr>
              <a:t>PR-16-Applications-12 focuses only on verses 15-17</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for bringing sinning Christians back is to involve as few people as possible (restated main point).</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C0257E-5315-2444-83EC-4EBC77B5D8F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desired end is... </a:t>
            </a:r>
          </a:p>
          <a:p>
            <a:pPr eaLnBrk="1" hangingPunct="1"/>
            <a:r>
              <a:rPr lang="en-US" sz="1200" kern="1200" dirty="0">
                <a:solidFill>
                  <a:schemeClr val="tx1"/>
                </a:solidFill>
                <a:effectLst/>
                <a:latin typeface="Arial" charset="0"/>
                <a:ea typeface="ＭＳ Ｐゴシック" charset="0"/>
                <a:cs typeface="ＭＳ Ｐゴシック" charset="0"/>
              </a:rPr>
              <a:t>•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mr-IN" dirty="0"/>
              <a:t>"</a:t>
            </a:r>
            <a:r>
              <a:rPr lang="en-SG" dirty="0"/>
              <a:t>excommunicate</a:t>
            </a:r>
            <a:r>
              <a:rPr lang="mr-IN" dirty="0"/>
              <a:t>"</a:t>
            </a:r>
            <a:r>
              <a:rPr lang="en-SG" dirty="0"/>
              <a:t> to punish rather than restore).</a:t>
            </a:r>
          </a:p>
          <a:p>
            <a:pPr eaLnBrk="1" hangingPunct="1"/>
            <a:r>
              <a:rPr lang="en-SG" dirty="0"/>
              <a:t>Restoration is God</a:t>
            </a:r>
            <a:r>
              <a:rPr lang="mr-IN" dirty="0"/>
              <a:t>'</a:t>
            </a:r>
            <a:r>
              <a:rPr lang="en-SG" dirty="0"/>
              <a:t>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636661-0F06-4946-BA25-1A14B9F1091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3F4EB-F3F0-BD43-B776-1418296281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letters, Facebook posts,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025136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4809FD-CEB8-314E-B8B0-AA149D9C58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459140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A95B3-0116-AF44-A941-0044F2E3E1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keep issues private—or we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care enough to risk it?</a:t>
            </a: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89349D-CB6C-F446-B0CC-DE83DFF760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106F4-6638-B54D-A5F7-5B84FA38E73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Who should these 1-2 others be?  These persons should be individuals whom the offender respects as they will best help restore him/her.  They should </a:t>
            </a:r>
            <a:r>
              <a:rPr lang="en-US" b="1" dirty="0"/>
              <a:t>not</a:t>
            </a:r>
            <a:r>
              <a:rPr lang="en-US" dirty="0"/>
              <a:t> go </a:t>
            </a:r>
            <a:r>
              <a:rPr lang="en-US" i="1" dirty="0"/>
              <a:t>instead</a:t>
            </a:r>
            <a:r>
              <a:rPr lang="en-US" dirty="0"/>
              <a:t> of the offended believer, but </a:t>
            </a:r>
            <a:r>
              <a:rPr lang="en-US" i="1" dirty="0"/>
              <a:t>along with</a:t>
            </a:r>
            <a:r>
              <a:rPr lang="en-US" dirty="0"/>
              <a:t> this person.</a:t>
            </a:r>
          </a:p>
          <a:p>
            <a:pPr eaLnBrk="1" hangingPunct="1"/>
            <a:r>
              <a:rPr lang="en-US" dirty="0"/>
              <a:t>•</a:t>
            </a:r>
            <a:r>
              <a:rPr lang="en-US" baseline="0" dirty="0"/>
              <a:t> </a:t>
            </a:r>
            <a:r>
              <a:rPr lang="en-US" dirty="0"/>
              <a:t>Why take 1-2 others along?  </a:t>
            </a:r>
          </a:p>
          <a:p>
            <a:pPr eaLnBrk="1" hangingPunct="1"/>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442646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3376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87B3C7-9D65-F149-A935-3F9995F90C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12844042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C89287-29F2-244B-B6B5-AF8DFF79D8C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1A5862-CF74-CA47-ACA0-714C3FA15E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5363FE-FA24-E445-AD46-630891D70AF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 and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p>
          <a:p>
            <a:pPr eaLnBrk="1" hangingPunct="1"/>
            <a:endParaRPr lang="en-SG" dirty="0">
              <a:effectLst/>
            </a:endParaRPr>
          </a:p>
          <a:p>
            <a:pPr eaLnBrk="1" hangingPunct="1"/>
            <a:r>
              <a:rPr lang="en-SG" dirty="0">
                <a:effectLst/>
              </a:rPr>
              <a:t>The Greek tense here is an unusual one—the perfect passive participle. As the word "perfect" implies, it refers to the past tense, meaning that whatever heaven decided on an issue preceded what the church would determine. The NASB best captures the idea that "whatever you bind shall have been bound in heaven." Our decision must be based on the Word of God that shows what heaven has already decreed.</a:t>
            </a:r>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C8744-F645-A14C-9BC1-547C9267E8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82:6 has a similar idea where Israel</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rulers are called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585798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893108-02EB-F44D-AF9F-6FE399A369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So how can we sum up this passage in one sentence?  I</a:t>
            </a:r>
            <a:r>
              <a:rPr lang="mr-IN" dirty="0"/>
              <a:t>'</a:t>
            </a:r>
            <a:r>
              <a:rPr lang="en-SG" dirty="0"/>
              <a:t>d say it this way…</a:t>
            </a:r>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grace</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033189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564306-8BAA-DD47-8F41-9C5E0EA29F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36B2FF-B135-F946-AF90-3F26837C73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2ADC2E-5D50-544B-83A3-104D1F3E7DE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mr-IN"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480126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086AD9-1687-E948-B022-F6185AB682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8:19</a:t>
            </a:r>
            <a:r>
              <a:rPr lang="en-US" dirty="0">
                <a:effectLst/>
                <a:latin typeface="Lucida Grande" panose="020B0600040502020204" pitchFamily="34" charset="0"/>
              </a:rPr>
              <a:t>    Then one of the teachers of religious law said to him, “Teacher, I will follow you wherever you go.”</a:t>
            </a:r>
          </a:p>
          <a:p>
            <a:r>
              <a:rPr lang="en-US" b="1" dirty="0">
                <a:solidFill>
                  <a:srgbClr val="006699"/>
                </a:solidFill>
                <a:effectLst/>
                <a:latin typeface="Helvetica Neue" panose="02000503000000020004" pitchFamily="2" charset="0"/>
              </a:rPr>
              <a:t>Matt. 8:20</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8:21</a:t>
            </a:r>
            <a:r>
              <a:rPr lang="en-US" dirty="0">
                <a:effectLst/>
                <a:latin typeface="Lucida Grande" panose="020B0600040502020204" pitchFamily="34" charset="0"/>
              </a:rPr>
              <a:t>    Another of his disciples said, “Lord, first let me return home and bury my father.”</a:t>
            </a:r>
          </a:p>
          <a:p>
            <a:r>
              <a:rPr lang="en-US" b="1" dirty="0">
                <a:solidFill>
                  <a:srgbClr val="006699"/>
                </a:solidFill>
                <a:effectLst/>
                <a:latin typeface="Helvetica Neue" panose="02000503000000020004" pitchFamily="2" charset="0"/>
              </a:rPr>
              <a:t>Matt. 8:22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“Follow me now. Let the spiritually dead bury their own dead.”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Cost of Following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9:57</a:t>
            </a:r>
            <a:r>
              <a:rPr lang="en-US" dirty="0">
                <a:effectLst/>
                <a:latin typeface="Lucida Grande" panose="020B0600040502020204" pitchFamily="34" charset="0"/>
              </a:rPr>
              <a:t>    As they were walking along, someone said to Jesus, “I will follow you wherever you go.”</a:t>
            </a:r>
          </a:p>
          <a:p>
            <a:r>
              <a:rPr lang="en-US" b="1" dirty="0">
                <a:solidFill>
                  <a:srgbClr val="006699"/>
                </a:solidFill>
                <a:effectLst/>
                <a:latin typeface="Helvetica Neue" panose="02000503000000020004" pitchFamily="2" charset="0"/>
              </a:rPr>
              <a:t>Luke 9:58</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9:59</a:t>
            </a:r>
            <a:r>
              <a:rPr lang="en-US" dirty="0">
                <a:effectLst/>
                <a:latin typeface="Lucida Grande" panose="020B0600040502020204" pitchFamily="34" charset="0"/>
              </a:rPr>
              <a:t>    He said to another person, </a:t>
            </a:r>
            <a:r>
              <a:rPr lang="en-US" dirty="0">
                <a:solidFill>
                  <a:srgbClr val="FF2500"/>
                </a:solidFill>
                <a:effectLst/>
                <a:latin typeface="Lucida Grande" panose="020B0600040502020204" pitchFamily="34" charset="0"/>
              </a:rPr>
              <a:t>“Come, follow me.”</a:t>
            </a:r>
            <a:r>
              <a:rPr lang="en-US" dirty="0">
                <a:effectLst/>
                <a:latin typeface="Lucida Grande" panose="020B0600040502020204" pitchFamily="34" charset="0"/>
              </a:rPr>
              <a:t> </a:t>
            </a:r>
          </a:p>
          <a:p>
            <a:r>
              <a:rPr lang="en-US" dirty="0">
                <a:effectLst/>
                <a:latin typeface="Lucida Grande" panose="020B0600040502020204" pitchFamily="34" charset="0"/>
              </a:rPr>
              <a:t>The man agreed, but he said, “Lord, first let me return home and bury my father.”</a:t>
            </a:r>
          </a:p>
          <a:p>
            <a:r>
              <a:rPr lang="en-US" b="1" dirty="0">
                <a:solidFill>
                  <a:srgbClr val="006699"/>
                </a:solidFill>
                <a:effectLst/>
                <a:latin typeface="Helvetica Neue" panose="02000503000000020004" pitchFamily="2" charset="0"/>
              </a:rPr>
              <a:t>Luke 9:60</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“Let the spiritually dead bury their own dead! Your duty is to go and preach about the Kingdom of God.”</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9:61</a:t>
            </a:r>
            <a:r>
              <a:rPr lang="en-US" dirty="0">
                <a:effectLst/>
                <a:latin typeface="Lucida Grande" panose="020B0600040502020204" pitchFamily="34" charset="0"/>
              </a:rPr>
              <a:t>    Another said, “Yes, Lord, I will follow you, but first let me say good-bye to my family.”</a:t>
            </a:r>
          </a:p>
          <a:p>
            <a:r>
              <a:rPr lang="en-US" b="1" dirty="0">
                <a:solidFill>
                  <a:srgbClr val="006699"/>
                </a:solidFill>
                <a:effectLst/>
                <a:latin typeface="Helvetica Neue" panose="02000503000000020004" pitchFamily="2" charset="0"/>
              </a:rPr>
              <a:t>Luke 9:62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“Anyone who puts a hand to the plow and then looks back is not fit for the Kingdom of God.”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1122EC1E-BBDA-469C-A934-AB22BDD9F132}" type="slidenum">
              <a:rPr lang="en-GB" smtClean="0"/>
              <a:t>202</a:t>
            </a:fld>
            <a:endParaRPr lang="en-GB"/>
          </a:p>
        </p:txBody>
      </p:sp>
    </p:spTree>
    <p:extLst>
      <p:ext uri="{BB962C8B-B14F-4D97-AF65-F5344CB8AC3E}">
        <p14:creationId xmlns:p14="http://schemas.microsoft.com/office/powerpoint/2010/main" val="37600542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LC-04-Instruction-164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naturally. Yet these siblings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LC-04-Instruction-154</a:t>
            </a:r>
          </a:p>
          <a:p>
            <a:r>
              <a:rPr lang="en-US" dirty="0">
                <a:latin typeface="Times New Roman" charset="0"/>
                <a:ea typeface="ＭＳ Ｐゴシック" charset="0"/>
                <a:cs typeface="ＭＳ Ｐゴシック" charset="0"/>
              </a:rPr>
              <a:t>NS-04-John1-11—slide 388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Opposition from Samaritans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9:51</a:t>
            </a:r>
            <a:r>
              <a:rPr lang="en-US" dirty="0">
                <a:effectLst/>
                <a:latin typeface="Lucida Grande" panose="020B0600040502020204" pitchFamily="34" charset="0"/>
              </a:rPr>
              <a:t>    As the time drew near for him to ascend to heaven, Jesus resolutely set out for Jerusalem.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He sent messengers ahead to a Samaritan village to prepare for his arrival.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But the people of the village did not welcome Jesus because he was on his way to Jerusalem. </a:t>
            </a:r>
            <a:r>
              <a:rPr lang="en-US" b="1" baseline="30000" dirty="0">
                <a:solidFill>
                  <a:srgbClr val="006699"/>
                </a:solidFill>
                <a:effectLst/>
                <a:latin typeface="Helvetica Neue" panose="02000503000000020004" pitchFamily="2" charset="0"/>
              </a:rPr>
              <a:t>54</a:t>
            </a:r>
            <a:r>
              <a:rPr lang="en-US" dirty="0">
                <a:effectLst/>
                <a:latin typeface="Lucida Grande" panose="020B0600040502020204" pitchFamily="34" charset="0"/>
              </a:rPr>
              <a:t> When James and John saw this, they said to Jesus, “Lord, should we call down fire from heaven to burn them up?” </a:t>
            </a:r>
            <a:r>
              <a:rPr lang="en-US" b="1" baseline="30000" dirty="0">
                <a:solidFill>
                  <a:srgbClr val="006699"/>
                </a:solidFill>
                <a:effectLst/>
                <a:latin typeface="Helvetica Neue" panose="02000503000000020004" pitchFamily="2" charset="0"/>
              </a:rPr>
              <a:t>55</a:t>
            </a:r>
            <a:r>
              <a:rPr lang="en-US" dirty="0">
                <a:effectLst/>
                <a:latin typeface="Lucida Grande" panose="020B0600040502020204" pitchFamily="34" charset="0"/>
              </a:rPr>
              <a:t> But Jesus turned and rebuked them. </a:t>
            </a:r>
            <a:r>
              <a:rPr lang="en-US" b="1" baseline="30000" dirty="0">
                <a:solidFill>
                  <a:srgbClr val="006699"/>
                </a:solidFill>
                <a:effectLst/>
                <a:latin typeface="Helvetica Neue" panose="02000503000000020004" pitchFamily="2" charset="0"/>
              </a:rPr>
              <a:t>56</a:t>
            </a:r>
            <a:r>
              <a:rPr lang="en-US" dirty="0">
                <a:effectLst/>
                <a:latin typeface="Lucida Grande" panose="020B0600040502020204" pitchFamily="34" charset="0"/>
              </a:rPr>
              <a:t> So they went on to another village.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Jesus Teaches Openly at the Temple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7:10</a:t>
            </a:r>
            <a:r>
              <a:rPr lang="en-US" dirty="0">
                <a:effectLst/>
                <a:latin typeface="Lucida Grande" panose="020B0600040502020204" pitchFamily="34" charset="0"/>
              </a:rPr>
              <a:t>    But after his brothers left for the festival, Jesus also went, though secretly, staying out of public view. </a:t>
            </a:r>
          </a:p>
        </p:txBody>
      </p:sp>
      <p:sp>
        <p:nvSpPr>
          <p:cNvPr id="4" name="Slide Number Placeholder 3"/>
          <p:cNvSpPr>
            <a:spLocks noGrp="1"/>
          </p:cNvSpPr>
          <p:nvPr>
            <p:ph type="sldNum" sz="quarter" idx="5"/>
          </p:nvPr>
        </p:nvSpPr>
        <p:spPr/>
        <p:txBody>
          <a:bodyPr/>
          <a:lstStyle/>
          <a:p>
            <a:fld id="{1122EC1E-BBDA-469C-A934-AB22BDD9F132}" type="slidenum">
              <a:rPr lang="en-GB" smtClean="0"/>
              <a:t>207</a:t>
            </a:fld>
            <a:endParaRPr lang="en-GB"/>
          </a:p>
        </p:txBody>
      </p:sp>
    </p:spTree>
    <p:extLst>
      <p:ext uri="{BB962C8B-B14F-4D97-AF65-F5344CB8AC3E}">
        <p14:creationId xmlns:p14="http://schemas.microsoft.com/office/powerpoint/2010/main" val="114366772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15</a:t>
            </a:r>
          </a:p>
          <a:p>
            <a:pPr eaLnBrk="1" hangingPunct="1"/>
            <a:r>
              <a:rPr lang="en-US" altLang="en-US" b="1">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a:latin typeface="Times New Roman" panose="02020603050405020304" pitchFamily="18" charset="0"/>
                <a:ea typeface="ＭＳ Ｐゴシック" panose="020B0600070205080204" pitchFamily="34" charset="-128"/>
              </a:rPr>
              <a:t>“The Prophet” is the one prophesied by Moses (Deu 18:15). They acknowledge that Jesus was the Prophet who would come into the world to deliver them from the control of the Roman Empire. </a:t>
            </a:r>
          </a:p>
          <a:p>
            <a:pPr eaLnBrk="1" hangingPunct="1"/>
            <a:r>
              <a:rPr lang="en-US" altLang="en-US">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incident was designed to reveal to these men that obedience to Christ does not remove all obstacles to the completion of His will. When the obstacles come, even though disciples may do their utmost, they cannot overcome the obstacles themselves. But Christ is cognizant of all difficulties. He is present with His own in their problems. Trials must be born faith. The faith that first prompted a disciple to obedience must persist throughout the course of events involved in obedience to the will of God" (Pentecost, </a:t>
            </a:r>
            <a:r>
              <a:rPr lang="en-US" i="1"/>
              <a:t>The Word and Works of Jesus Christ,</a:t>
            </a:r>
            <a:r>
              <a:rPr lang="en-US" i="0"/>
              <a:t> 235)</a:t>
            </a:r>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60</a:t>
            </a:fld>
            <a:endParaRPr lang="en-GB"/>
          </a:p>
        </p:txBody>
      </p:sp>
    </p:spTree>
    <p:extLst>
      <p:ext uri="{BB962C8B-B14F-4D97-AF65-F5344CB8AC3E}">
        <p14:creationId xmlns:p14="http://schemas.microsoft.com/office/powerpoint/2010/main" val="2879201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a:latin typeface="Times New Roman" panose="02020603050405020304" pitchFamily="18" charset="0"/>
                <a:ea typeface="ＭＳ Ｐゴシック" panose="020B0600070205080204" pitchFamily="34" charset="-128"/>
              </a:rPr>
              <a:t>John uses “I Am” 24 times—and only once is is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14:34 NLT</a:t>
            </a:r>
            <a:r>
              <a:rPr lang="en-US">
                <a:effectLst/>
                <a:latin typeface="Lucida Grande" panose="020B0600040502020204" pitchFamily="34" charset="0"/>
              </a:rPr>
              <a:t>    After they had crossed the lake, they landed at Gennesaret. </a:t>
            </a:r>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When the people recognized Jesus, the news of his arrival spread quickly throughout the whole area, and soon people were bringing all their sick to be healed.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They begged him to let the sick touch at least the fringe of his robe, and all who touched him were healed.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6:53</a:t>
            </a:r>
            <a:r>
              <a:rPr lang="en-US">
                <a:effectLst/>
                <a:latin typeface="Lucida Grande" panose="020B0600040502020204" pitchFamily="34" charset="0"/>
              </a:rPr>
              <a:t>    After they had crossed the lake, they landed at Gennesaret. They brought the boat to shore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and climbed out. The people recognized Jesus at once, </a:t>
            </a:r>
            <a:r>
              <a:rPr lang="en-US" b="1" baseline="30000">
                <a:solidFill>
                  <a:srgbClr val="006699"/>
                </a:solidFill>
                <a:effectLst/>
                <a:latin typeface="Helvetica Neue" panose="02000503000000020004" pitchFamily="2" charset="0"/>
              </a:rPr>
              <a:t>55</a:t>
            </a:r>
            <a:r>
              <a:rPr lang="en-US">
                <a:effectLst/>
                <a:latin typeface="Lucida Grande" panose="020B0600040502020204" pitchFamily="34" charset="0"/>
              </a:rPr>
              <a:t> and they ran throughout the whole area, carrying sick people on mats to wherever they heard he was. </a:t>
            </a: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Wherever he went—in villages, cities, or the countryside—they brought the sick out to the marketplaces. They begged him to let the sick touch at least the fringe of his robe, and all who touched him were healed. </a:t>
            </a:r>
          </a:p>
        </p:txBody>
      </p:sp>
      <p:sp>
        <p:nvSpPr>
          <p:cNvPr id="4" name="Slide Number Placeholder 3"/>
          <p:cNvSpPr>
            <a:spLocks noGrp="1"/>
          </p:cNvSpPr>
          <p:nvPr>
            <p:ph type="sldNum" sz="quarter" idx="5"/>
          </p:nvPr>
        </p:nvSpPr>
        <p:spPr/>
        <p:txBody>
          <a:bodyPr/>
          <a:lstStyle/>
          <a:p>
            <a:fld id="{1122EC1E-BBDA-469C-A934-AB22BDD9F132}" type="slidenum">
              <a:rPr lang="en-GB" smtClean="0"/>
              <a:t>71</a:t>
            </a:fld>
            <a:endParaRPr lang="en-GB"/>
          </a:p>
        </p:txBody>
      </p:sp>
    </p:spTree>
    <p:extLst>
      <p:ext uri="{BB962C8B-B14F-4D97-AF65-F5344CB8AC3E}">
        <p14:creationId xmlns:p14="http://schemas.microsoft.com/office/powerpoint/2010/main" val="2293149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7764B8D-EA72-456D-A007-19FDB6E5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C64BD-AA1A-4EF7-84D8-F4117EB0C4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A117BAB1-3918-4C7E-ACC1-5E1C0B3A260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05501EC-B638-4C95-8DF5-0D8B302A9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6249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Pharisees taught that Jews must immerse after visiting the marketplace, lest the contamination of Gentiles remain on them. </a:t>
            </a:r>
          </a:p>
          <a:p>
            <a:pPr marL="228600" indent="-228600">
              <a:buAutoNum type="arabicParenBoth"/>
            </a:pPr>
            <a:r>
              <a:rPr lang="en-US" dirty="0"/>
              <a:t>Jews also had to wash their hands before eating so the water would run off their wrists instead of their fingers.</a:t>
            </a:r>
          </a:p>
          <a:p>
            <a:pPr marL="228600" indent="-228600">
              <a:buAutoNum type="arabicParenBoth"/>
            </a:pPr>
            <a:r>
              <a:rPr lang="en-US" dirty="0"/>
              <a:t>These leaders also showed their greed by not supporting their needy parents. They would declare their money </a:t>
            </a:r>
            <a:r>
              <a:rPr lang="en-US" i="1" dirty="0"/>
              <a:t>corban</a:t>
            </a:r>
            <a:r>
              <a:rPr lang="en-US" i="0" dirty="0"/>
              <a:t>, or an offering to God. This kept them from giving it to their parents (Mark 7:11). </a:t>
            </a:r>
            <a:r>
              <a:rPr lang="en-US" dirty="0"/>
              <a:t>This did not mean that the entire gift had to be given to the temple, but only part of it! The temple leaders encouraged this practice as it profited them. </a:t>
            </a:r>
          </a:p>
        </p:txBody>
      </p:sp>
      <p:sp>
        <p:nvSpPr>
          <p:cNvPr id="4" name="Slide Number Placeholder 3"/>
          <p:cNvSpPr>
            <a:spLocks noGrp="1"/>
          </p:cNvSpPr>
          <p:nvPr>
            <p:ph type="sldNum" sz="quarter" idx="5"/>
          </p:nvPr>
        </p:nvSpPr>
        <p:spPr/>
        <p:txBody>
          <a:bodyPr/>
          <a:lstStyle/>
          <a:p>
            <a:fld id="{1122EC1E-BBDA-469C-A934-AB22BDD9F132}" type="slidenum">
              <a:rPr lang="en-GB" smtClean="0"/>
              <a:t>87</a:t>
            </a:fld>
            <a:endParaRPr lang="en-GB"/>
          </a:p>
        </p:txBody>
      </p:sp>
    </p:spTree>
    <p:extLst>
      <p:ext uri="{BB962C8B-B14F-4D97-AF65-F5344CB8AC3E}">
        <p14:creationId xmlns:p14="http://schemas.microsoft.com/office/powerpoint/2010/main" val="2425284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240162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7 (cf. Matt 15:22)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p>
          <a:p>
            <a:endParaRPr lang="en-US" alt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Matt 15:22 NLT</a:t>
            </a:r>
            <a:r>
              <a:rPr lang="en-US">
                <a:effectLst/>
                <a:latin typeface="Lucida Grande" panose="020B0600040502020204" pitchFamily="34" charset="0"/>
              </a:rPr>
              <a:t> A Gentile woman who lived there came to him, pleading, “Have mercy on me, O Lord, Son of David! For my daughter is possessed by a demon that torments her severely.”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"We note that t</a:t>
            </a:r>
            <a:r>
              <a:rPr lang="en-US" b="0" baseline="0" dirty="0">
                <a:solidFill>
                  <a:srgbClr val="006699"/>
                </a:solidFill>
                <a:effectLst/>
                <a:latin typeface="Helvetica Neue" panose="02000503000000020004" pitchFamily="2" charset="0"/>
              </a:rPr>
              <a:t>his Gentile addressed Christ by a double messianic title, for both 'Lord' and "Son of David' were messianic names (cf. Ps 110:1; 2 Sam. 7:16)" (Pentecost, 244)</a:t>
            </a:r>
            <a:endParaRPr lang="en-US">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The mother's focus was on her sick daughter, so she was not to be deterred.</a:t>
            </a:r>
          </a:p>
        </p:txBody>
      </p:sp>
    </p:spTree>
    <p:extLst>
      <p:ext uri="{BB962C8B-B14F-4D97-AF65-F5344CB8AC3E}">
        <p14:creationId xmlns:p14="http://schemas.microsoft.com/office/powerpoint/2010/main" val="23307632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 </a:t>
            </a:r>
          </a:p>
          <a:p>
            <a:endParaRPr lang="en-US" altLang="en-US" dirty="0"/>
          </a:p>
          <a:p>
            <a:r>
              <a:rPr lang="en-US" altLang="en-US" dirty="0"/>
              <a:t>Jesus also knew that Israel would bring his message to the nations, so he did not want extended ministries in a Gentile area such as Tyre that would forever end his efforts to reach the Jews. </a:t>
            </a:r>
          </a:p>
        </p:txBody>
      </p:sp>
    </p:spTree>
    <p:extLst>
      <p:ext uri="{BB962C8B-B14F-4D97-AF65-F5344CB8AC3E}">
        <p14:creationId xmlns:p14="http://schemas.microsoft.com/office/powerpoint/2010/main" val="3600858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a:p>
            <a:r>
              <a:rPr lang="en-US" altLang="en-US" dirty="0"/>
              <a:t>The master of the house owned even his dogs!</a:t>
            </a:r>
          </a:p>
        </p:txBody>
      </p:sp>
    </p:spTree>
    <p:extLst>
      <p:ext uri="{BB962C8B-B14F-4D97-AF65-F5344CB8AC3E}">
        <p14:creationId xmlns:p14="http://schemas.microsoft.com/office/powerpoint/2010/main" val="20554377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King being authenticated (02), controversy erupted (03), so Jesus saw his need to prepare his men by teaching them (04) because soon the opposition (05) would result in his death (09). Our present stage (04) on the Instruction of the Twelve by the King covers 24 areas of the King's curriculum for his men. The code before each shows their category, sequence, and letter in the outline. For example, "J1A" means the Jesus Identity, first event, and letter A in the outline on slide 8 where a fuller explanation of this point is found. </a:t>
            </a:r>
          </a:p>
          <a:p>
            <a:endParaRPr lang="en-US" dirty="0"/>
          </a:p>
          <a:p>
            <a:r>
              <a:rPr lang="en-US" dirty="0"/>
              <a:t>J1A-Sufficiency (to feed 5000 as New Moses despite spiritually blind)—slide 9</a:t>
            </a:r>
          </a:p>
          <a:p>
            <a:r>
              <a:rPr lang="en-US" dirty="0"/>
              <a:t>K2B-Rejection (of kingship over only Galilee as leaders disbelieve)—slide 58</a:t>
            </a:r>
          </a:p>
          <a:p>
            <a:r>
              <a:rPr lang="en-US" dirty="0"/>
              <a:t>M3C-Trust (Jesus over obstacles by walking on water)—slide 60</a:t>
            </a:r>
          </a:p>
          <a:p>
            <a:r>
              <a:rPr lang="en-US" dirty="0"/>
              <a:t>K4D-Healing (physical represents the more important spiritual)—slide 71</a:t>
            </a:r>
          </a:p>
          <a:p>
            <a:r>
              <a:rPr lang="en-US" dirty="0"/>
              <a:t>J5E-Bread (Jesus is true bread of eternal life)—slide 72</a:t>
            </a:r>
          </a:p>
          <a:p>
            <a:r>
              <a:rPr lang="en-US" dirty="0"/>
              <a:t>C6F-Defilement (internal, not external)—slide 87</a:t>
            </a:r>
          </a:p>
          <a:p>
            <a:r>
              <a:rPr lang="en-US" dirty="0"/>
              <a:t>K7G-Gentiles (saved in Tyre and Sidon before Israel repents)—slide 88</a:t>
            </a:r>
          </a:p>
          <a:p>
            <a:r>
              <a:rPr lang="en-US" dirty="0"/>
              <a:t>M8H-Decapolis (to feed 4000 Gentiles)—slide 102</a:t>
            </a:r>
          </a:p>
          <a:p>
            <a:r>
              <a:rPr lang="en-US" dirty="0"/>
              <a:t>K9I-Signs (not needed for belief, so Jesus refuses to give a sign)—slide 105</a:t>
            </a:r>
          </a:p>
          <a:p>
            <a:r>
              <a:rPr lang="en-US" dirty="0"/>
              <a:t>C10J-Hypocrisy (warn of Pharisee hypocrisy for potential in oneself)—slide 107</a:t>
            </a:r>
          </a:p>
          <a:p>
            <a:r>
              <a:rPr lang="en-US" dirty="0"/>
              <a:t>K11K-Church (founded on Christ's deity shown in Peter's confession)—slide 108</a:t>
            </a:r>
          </a:p>
          <a:p>
            <a:r>
              <a:rPr lang="en-US" dirty="0"/>
              <a:t>K12L-Death (as the sacrifice for sin followed by resurrection)—slide 114</a:t>
            </a:r>
          </a:p>
          <a:p>
            <a:r>
              <a:rPr lang="en-US" dirty="0"/>
              <a:t>M13M-Discipleship (submits not to Pharisees but Jesus as Israel's judge/ruler)—slide 116</a:t>
            </a:r>
          </a:p>
          <a:p>
            <a:r>
              <a:rPr lang="en-US" dirty="0"/>
              <a:t>K14N-Kingdom (Transfigured glory foretells reign of Jesus worthy to obey)—slide 117</a:t>
            </a:r>
          </a:p>
          <a:p>
            <a:r>
              <a:rPr lang="en-US" dirty="0"/>
              <a:t>K15O-Elijah (must precede the kingdom as John's sacrifice preceded glory)—slide 128</a:t>
            </a:r>
          </a:p>
          <a:p>
            <a:r>
              <a:rPr lang="en-US" dirty="0"/>
              <a:t>M16P-Dependence (on Jesus for exorcism required to deliver Israel)—slide 139</a:t>
            </a:r>
          </a:p>
          <a:p>
            <a:r>
              <a:rPr lang="en-US" dirty="0"/>
              <a:t>J17Q-Resurrection (after death in same Messiah, not two Messiahs)—slide 140</a:t>
            </a:r>
          </a:p>
          <a:p>
            <a:r>
              <a:rPr lang="en-US" dirty="0"/>
              <a:t>C18R-Sonship (emphasizes the high value of the disciples to Jesus)—slide 141</a:t>
            </a:r>
          </a:p>
          <a:p>
            <a:r>
              <a:rPr lang="en-US" dirty="0"/>
              <a:t>C19S-Humility (shows true greatness in the Kingdom)—slide 142</a:t>
            </a:r>
          </a:p>
          <a:p>
            <a:r>
              <a:rPr lang="en-US" dirty="0"/>
              <a:t>C20T-Pride (should not be shown towards others who cannot exorcise)—slide 143</a:t>
            </a:r>
          </a:p>
          <a:p>
            <a:r>
              <a:rPr lang="en-US" dirty="0"/>
              <a:t>M21U-Forgiveness (unconditionally and entirely like God does)—slide 144</a:t>
            </a:r>
          </a:p>
          <a:p>
            <a:r>
              <a:rPr lang="en-US" dirty="0"/>
              <a:t>M22V-Discipleship (costs everything, unlike three men who made excuses)—slide 161</a:t>
            </a:r>
          </a:p>
          <a:p>
            <a:r>
              <a:rPr lang="en-US" dirty="0"/>
              <a:t>J23W-Brothers (often give tainted counsel, but Jesus keeps God's timing)—slide 162</a:t>
            </a:r>
          </a:p>
          <a:p>
            <a:r>
              <a:rPr lang="en-US" dirty="0"/>
              <a:t>J24X-Journey (to Jerusalem rejected in Samaria but Sons of Thunder rebuked)—slide 166</a:t>
            </a:r>
          </a:p>
          <a:p>
            <a:endParaRPr lang="en-US" dirty="0"/>
          </a:p>
          <a:p>
            <a:r>
              <a:rPr lang="en-US" dirty="0"/>
              <a:t>These 24 teaching moments fall into four broad areas of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CHARACTER (WHO TO BE)—5 incidents focus on heart issues for the disciples</a:t>
            </a:r>
          </a:p>
          <a:p>
            <a:r>
              <a:rPr lang="en-US" dirty="0"/>
              <a:t>• JESUS IDENTITY—5 events instruct about the nature of Christ</a:t>
            </a:r>
          </a:p>
          <a:p>
            <a:r>
              <a:rPr lang="en-US" dirty="0"/>
              <a:t>• KINGDOM PLAN—8 opportunities came when Jesus showed aspects of God's plan</a:t>
            </a:r>
          </a:p>
          <a:p>
            <a:r>
              <a:rPr lang="en-US" dirty="0"/>
              <a:t>• MARCHING ORDERS (WHAT TO DO)—6 teachable moments highlighted actions the disciples should prioritize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4778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crowd here had 4000 Gentiles, unlike the 5000 Jews near Capernaum.</a:t>
            </a:r>
          </a:p>
          <a:p>
            <a:r>
              <a:rPr lang="en-US"/>
              <a:t>The disciples had seven loaves but did not consider that Jesus could repeat to Gentiles what he had done for Jews.</a:t>
            </a:r>
          </a:p>
        </p:txBody>
      </p:sp>
      <p:sp>
        <p:nvSpPr>
          <p:cNvPr id="4" name="Slide Number Placeholder 3"/>
          <p:cNvSpPr>
            <a:spLocks noGrp="1"/>
          </p:cNvSpPr>
          <p:nvPr>
            <p:ph type="sldNum" sz="quarter" idx="5"/>
          </p:nvPr>
        </p:nvSpPr>
        <p:spPr/>
        <p:txBody>
          <a:bodyPr/>
          <a:lstStyle/>
          <a:p>
            <a:fld id="{1122EC1E-BBDA-469C-A934-AB22BDD9F132}" type="slidenum">
              <a:rPr lang="en-GB" smtClean="0"/>
              <a:t>102</a:t>
            </a:fld>
            <a:endParaRPr lang="en-GB"/>
          </a:p>
        </p:txBody>
      </p:sp>
    </p:spTree>
    <p:extLst>
      <p:ext uri="{BB962C8B-B14F-4D97-AF65-F5344CB8AC3E}">
        <p14:creationId xmlns:p14="http://schemas.microsoft.com/office/powerpoint/2010/main" val="2870259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knew that far more Gentiles than Jews would trust him in the future, so he showed his heart for all humanity to his all-Jewish group of disciples. They needed to catch on to his salvation for all. </a:t>
            </a:r>
          </a:p>
          <a:p>
            <a:r>
              <a:rPr lang="en-US" dirty="0"/>
              <a:t>________</a:t>
            </a:r>
          </a:p>
          <a:p>
            <a:r>
              <a:rPr lang="en-US" dirty="0"/>
              <a:t>BG-04-Intertestamental-13</a:t>
            </a:r>
          </a:p>
          <a:p>
            <a:r>
              <a:rPr lang="en-US" dirty="0"/>
              <a:t>LC-04-Instruction-97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46501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15:39</a:t>
            </a:r>
            <a:r>
              <a:rPr lang="en-US">
                <a:effectLst/>
                <a:latin typeface="Lucida Grande" panose="020B0600040502020204" pitchFamily="34" charset="0"/>
              </a:rPr>
              <a:t> Then Jesus sent the people home, and he got into a boat and crossed over to the region of Magadan.</a:t>
            </a:r>
          </a:p>
          <a:p>
            <a:endParaRPr lang="en-US">
              <a:effectLst/>
              <a:latin typeface="Lucida Grande" panose="020B0600040502020204" pitchFamily="34" charset="0"/>
            </a:endParaRPr>
          </a:p>
          <a:p>
            <a:r>
              <a:rPr lang="en-US">
                <a:effectLst/>
                <a:latin typeface="Lucida Grande" panose="020B0600040502020204" pitchFamily="34" charset="0"/>
              </a:rPr>
              <a:t>Leaders Demand a Miraculous Sign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16:1</a:t>
            </a:r>
            <a:r>
              <a:rPr lang="en-US">
                <a:effectLst/>
                <a:latin typeface="Lucida Grande" panose="020B0600040502020204" pitchFamily="34" charset="0"/>
              </a:rPr>
              <a:t>    One day the Pharisees and Sadducees came to test Jesus, demanding that he show them a miraculous sign from heaven to prove his authority.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16:2</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“You know the saying, ‘Red sky at night means fair weather tomorrow;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red sky in the morning means foul weather all day.’ You know how to interpret the weather signs in the sky, but you don’t know how to interpret the signs of the times!</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Only an evil, adulterous generation would demand a miraculous sign, but the only sign I will give them is the sign of the prophet Jonah.</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Then Jesus left them and went away.</a:t>
            </a:r>
            <a:endParaRPr lang="en-US">
              <a:solidFill>
                <a:srgbClr val="FF2500"/>
              </a:solidFill>
              <a:effectLst/>
              <a:latin typeface="Lucida Grande" panose="020B0600040502020204" pitchFamily="34" charset="0"/>
            </a:endParaRPr>
          </a:p>
          <a:p>
            <a:r>
              <a:rPr lang="en-US">
                <a:effectLst/>
                <a:latin typeface="Lucida Grande" panose="020B0600040502020204" pitchFamily="34" charset="0"/>
              </a:rPr>
              <a:t>-——————————</a:t>
            </a:r>
          </a:p>
          <a:p>
            <a:r>
              <a:rPr lang="en-US" b="1">
                <a:solidFill>
                  <a:srgbClr val="006699"/>
                </a:solidFill>
                <a:effectLst/>
                <a:latin typeface="Helvetica Neue" panose="02000503000000020004" pitchFamily="2" charset="0"/>
              </a:rPr>
              <a:t>Mark 8:9</a:t>
            </a:r>
            <a:r>
              <a:rPr lang="en-US">
                <a:effectLst/>
                <a:latin typeface="Lucida Grande" panose="020B0600040502020204" pitchFamily="34" charset="0"/>
              </a:rPr>
              <a:t> There were about 4,000 people in the crowd that day, and Jesus sent them home after they had eaten.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Immediately after this, he got into a boat with his disciples and crossed over to the region of Dalmanutha.</a:t>
            </a:r>
          </a:p>
          <a:p>
            <a:endParaRPr lang="en-US">
              <a:effectLst/>
              <a:latin typeface="Lucida Grande" panose="020B0600040502020204" pitchFamily="34" charset="0"/>
            </a:endParaRPr>
          </a:p>
          <a:p>
            <a:r>
              <a:rPr lang="en-US">
                <a:effectLst/>
                <a:latin typeface="Lucida Grande" panose="020B0600040502020204" pitchFamily="34" charset="0"/>
              </a:rPr>
              <a:t>Pharisees Demand a Miraculous Sign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8:11</a:t>
            </a:r>
            <a:r>
              <a:rPr lang="en-US">
                <a:effectLst/>
                <a:latin typeface="Lucida Grande" panose="020B0600040502020204" pitchFamily="34" charset="0"/>
              </a:rPr>
              <a:t>    When the Pharisees heard that Jesus had arrived, they came and started to argue with him. Testing him, they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8:12</a:t>
            </a:r>
            <a:r>
              <a:rPr lang="en-US">
                <a:solidFill>
                  <a:srgbClr val="000000"/>
                </a:solidFill>
                <a:effectLst/>
                <a:latin typeface="Lucida Grande" panose="020B0600040502020204" pitchFamily="34" charset="0"/>
              </a:rPr>
              <a:t>    When he heard this, he sighed deeply in his spirit and said, </a:t>
            </a:r>
            <a:r>
              <a:rPr lang="en-US">
                <a:solidFill>
                  <a:srgbClr val="FF2500"/>
                </a:solidFill>
                <a:effectLst/>
                <a:latin typeface="Lucida Grande" panose="020B0600040502020204" pitchFamily="34" charset="0"/>
              </a:rPr>
              <a:t>“Why do these people keep demanding a miraculous sign? I tell you the truth, I will not give this generation any such sign.”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1122EC1E-BBDA-469C-A934-AB22BDD9F132}" type="slidenum">
              <a:rPr lang="en-GB" smtClean="0"/>
              <a:t>105</a:t>
            </a:fld>
            <a:endParaRPr lang="en-GB"/>
          </a:p>
        </p:txBody>
      </p:sp>
    </p:spTree>
    <p:extLst>
      <p:ext uri="{BB962C8B-B14F-4D97-AF65-F5344CB8AC3E}">
        <p14:creationId xmlns:p14="http://schemas.microsoft.com/office/powerpoint/2010/main" val="3478332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r>
              <a:rPr lang="en-US">
                <a:cs typeface="+mn-cs"/>
              </a:rPr>
              <a:t>Inset from https://bibleatlas.org/magadan.htm</a:t>
            </a:r>
          </a:p>
          <a:p>
            <a:r>
              <a:rPr lang="en-US">
                <a:cs typeface="+mn-cs"/>
              </a:rPr>
              <a:t>Accessed 24 Feb 2025</a:t>
            </a:r>
            <a:br>
              <a:rPr lang="en-US">
                <a:cs typeface="+mn-cs"/>
              </a:rPr>
            </a:br>
            <a:r>
              <a:rPr lang="en-US"/>
              <a:t>MAGADAN mag'-a-dan, ma-ga'-dan (Magadan; the reading of the Textus Receptus of the New Testament, Magdala (the King James Version), but Magdala is unsupported): This name appears only in </a:t>
            </a:r>
            <a:r>
              <a:rPr lang="en-US">
                <a:hlinkClick r:id="rId3"/>
              </a:rPr>
              <a:t>Matthew 15:39</a:t>
            </a:r>
            <a:r>
              <a:rPr lang="en-US"/>
              <a:t>. In the parallel passage, </a:t>
            </a:r>
            <a:r>
              <a:rPr lang="en-US">
                <a:hlinkClick r:id="rId4"/>
              </a:rPr>
              <a:t>Mark 8:10</a:t>
            </a:r>
            <a:r>
              <a:rPr lang="en-US"/>
              <a:t>, its place is taken by Dalmanutha. From these two passages it is reasonable to infer that "the borders of Magadan" and "the parts of Dalmanutha" were contiguous. We may perhaps gather from the narrative that they lay on the western shore of the Sea of Galilee. After the feeding of the 4,000, Jesus and His disciples came to these parts. Thence they departed to "the other side" (</a:t>
            </a:r>
            <a:r>
              <a:rPr lang="en-US">
                <a:hlinkClick r:id="rId5"/>
              </a:rPr>
              <a:t>Mark 8:13</a:t>
            </a:r>
            <a:r>
              <a:rPr lang="en-US"/>
              <a:t>), arriving at Bethsaida. This is generally believed to have been Bethsaida Julias, Northeast of the sea, whence He set out on His visit to Caesarea Philippi. In this case we might look for Dalmanutha and Magadan somewhere South of the Plain of Gennesaret, at the foot of the western hills. Stanley (SP, 383) quotes Schwarz to the effect that a cave in the face of these precipitous slopes bears the name of Teliman or Talmanutha. If this is true, it points to a site for Dalmanutha near `Ain el-Fuliyeh. Magadan might then be represented by el-Mejdel, a village at the Southwest corner of the Plain of Gennesaret. It is commonly identified with Magdala, the home of Mary Magdalene, but without any evidence. The name suggests that this was the site of an old Hebrew mighdal, "tower" or "fortress." The village with its ruins is now the property of the German Roman Catholics. The land in the plain has been purchased by a colony of Jews, and is once more being brought under cultivation.</a:t>
            </a:r>
            <a:br>
              <a:rPr lang="en-US"/>
            </a:br>
            <a:br>
              <a:rPr lang="en-US"/>
            </a:br>
            <a:r>
              <a:rPr lang="en-US"/>
              <a:t>The identification with Magdala is made more probable by the frequent interchange of "l" for "n", e.g. Nathan (Hebrew), Nethel (Aramaic).</a:t>
            </a:r>
            <a:br>
              <a:rPr lang="en-US"/>
            </a:br>
            <a:br>
              <a:rPr lang="en-US"/>
            </a:br>
            <a:r>
              <a:rPr lang="en-US"/>
              <a:t>W. Ewing</a:t>
            </a:r>
          </a:p>
          <a:p>
            <a:r>
              <a:rPr lang="en-US"/>
              <a:t>MAG'DALA, now el Mejdel on the w. shore of the sea of Tiberias, now a little village. Matt. 15:39.Strong's Greek</a:t>
            </a:r>
          </a:p>
          <a:p>
            <a:r>
              <a:rPr lang="en-US">
                <a:hlinkClick r:id="rId6"/>
              </a:rPr>
              <a:t>G3093: Magadan</a:t>
            </a:r>
            <a:r>
              <a:rPr lang="en-US"/>
              <a:t>Magadan, an unidentified place near the Sea of Galilee</a:t>
            </a:r>
          </a:p>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Yeast works without notice inside the bread, rising quietly until the whole loaf is affected.</a:t>
            </a:r>
          </a:p>
          <a:p>
            <a:r>
              <a:rPr lang="en-US"/>
              <a:t>Hypocritical teaching is similar. It is an internal attitude of rejection that soon affects all one does.</a:t>
            </a:r>
          </a:p>
          <a:p>
            <a:endParaRPr lang="en-US"/>
          </a:p>
          <a:p>
            <a:r>
              <a:rPr lang="en-US">
                <a:effectLst/>
                <a:latin typeface="Lucida Grande" panose="020B0600040502020204" pitchFamily="34" charset="0"/>
              </a:rPr>
              <a:t>Yeast of the Pharisees and Sadducees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16:5 NLT</a:t>
            </a:r>
            <a:r>
              <a:rPr lang="en-US">
                <a:effectLst/>
                <a:latin typeface="Lucida Grande" panose="020B0600040502020204" pitchFamily="34" charset="0"/>
              </a:rPr>
              <a:t>    Later, after they crossed to the other side of the lake, the disciples discovered they had forgotten to bring any bread.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“Watch out!”</a:t>
            </a:r>
            <a:r>
              <a:rPr lang="en-US">
                <a:effectLst/>
                <a:latin typeface="Lucida Grande" panose="020B0600040502020204" pitchFamily="34" charset="0"/>
              </a:rPr>
              <a:t> Jesus warned them. </a:t>
            </a:r>
            <a:r>
              <a:rPr lang="en-US">
                <a:solidFill>
                  <a:srgbClr val="FF2500"/>
                </a:solidFill>
                <a:effectLst/>
                <a:latin typeface="Lucida Grande" panose="020B0600040502020204" pitchFamily="34" charset="0"/>
              </a:rPr>
              <a:t>“Beware of the yeast of the Pharisees and Sadducees.”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16:7</a:t>
            </a:r>
            <a:r>
              <a:rPr lang="en-US">
                <a:solidFill>
                  <a:srgbClr val="000000"/>
                </a:solidFill>
                <a:effectLst/>
                <a:latin typeface="Lucida Grande" panose="020B0600040502020204" pitchFamily="34" charset="0"/>
              </a:rPr>
              <a:t>    At this they began to argue with each other because they hadn’t brought any bread. </a:t>
            </a:r>
            <a:r>
              <a:rPr lang="en-US" b="1" baseline="30000">
                <a:solidFill>
                  <a:srgbClr val="006699"/>
                </a:solidFill>
                <a:effectLst/>
                <a:latin typeface="Helvetica Neue" panose="02000503000000020004" pitchFamily="2" charset="0"/>
              </a:rPr>
              <a:t>8</a:t>
            </a:r>
            <a:r>
              <a:rPr lang="en-US">
                <a:solidFill>
                  <a:srgbClr val="000000"/>
                </a:solidFill>
                <a:effectLst/>
                <a:latin typeface="Lucida Grande" panose="020B0600040502020204" pitchFamily="34" charset="0"/>
              </a:rPr>
              <a:t> Jesus knew what they were saying, so he said, </a:t>
            </a:r>
            <a:r>
              <a:rPr lang="en-US">
                <a:solidFill>
                  <a:srgbClr val="FF2500"/>
                </a:solidFill>
                <a:effectLst/>
                <a:latin typeface="Lucida Grande" panose="020B0600040502020204" pitchFamily="34" charset="0"/>
              </a:rPr>
              <a:t>“You have so little faith! Why are you arguing with each other about having no bread?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Don’t you understand even yet? Don’t you remember the 5,000 I fed with five loaves, and the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Or the 4,000 I fed with seven loaves, and the large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Why can’t you understand that I’m not talking about bread? So again I say, ‘Beware of the yeast of the Pharisees and Sadducees.’”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16:12</a:t>
            </a:r>
            <a:r>
              <a:rPr lang="en-US">
                <a:effectLst/>
                <a:latin typeface="Lucida Grande" panose="020B0600040502020204" pitchFamily="34" charset="0"/>
              </a:rPr>
              <a:t>    Then at last they understood that he wasn’t speaking about the yeast in bread, but about the deceptive teaching of the Pharisees and Sadducees.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8:13</a:t>
            </a:r>
            <a:r>
              <a:rPr lang="en-US">
                <a:effectLst/>
                <a:latin typeface="Lucida Grande" panose="020B0600040502020204" pitchFamily="34" charset="0"/>
              </a:rPr>
              <a:t> So he got back into the boat and left them, and he crossed to the other side of the lake.</a:t>
            </a:r>
          </a:p>
          <a:p>
            <a:endParaRPr lang="en-US">
              <a:effectLst/>
              <a:latin typeface="Lucida Grande" panose="020B0600040502020204" pitchFamily="34" charset="0"/>
            </a:endParaRPr>
          </a:p>
          <a:p>
            <a:r>
              <a:rPr lang="en-US">
                <a:effectLst/>
                <a:latin typeface="Lucida Grande" panose="020B0600040502020204" pitchFamily="34" charset="0"/>
              </a:rPr>
              <a:t>Yeast of the Pharisees and Herod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8:14 NLT</a:t>
            </a:r>
            <a:r>
              <a:rPr lang="en-US">
                <a:effectLst/>
                <a:latin typeface="Lucida Grande" panose="020B0600040502020204" pitchFamily="34" charset="0"/>
              </a:rPr>
              <a:t>    But the disciples had forgotten to bring any food. They had only one loaf of bread with them in the boat.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As they were crossing the lake, Jesus warned them, </a:t>
            </a:r>
            <a:r>
              <a:rPr lang="en-US">
                <a:solidFill>
                  <a:srgbClr val="FF2500"/>
                </a:solidFill>
                <a:effectLst/>
                <a:latin typeface="Lucida Grande" panose="020B0600040502020204" pitchFamily="34" charset="0"/>
              </a:rPr>
              <a:t>“Watch out! Beware of the yeast of the Pharisees and of Herod.”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8:16</a:t>
            </a:r>
            <a:r>
              <a:rPr lang="en-US">
                <a:solidFill>
                  <a:srgbClr val="000000"/>
                </a:solidFill>
                <a:effectLst/>
                <a:latin typeface="Lucida Grande" panose="020B0600040502020204" pitchFamily="34" charset="0"/>
              </a:rPr>
              <a:t>    At this they began to argue with each other because they hadn’t brought any bread. </a:t>
            </a:r>
            <a:r>
              <a:rPr lang="en-US" b="1" baseline="30000">
                <a:solidFill>
                  <a:srgbClr val="006699"/>
                </a:solidFill>
                <a:effectLst/>
                <a:latin typeface="Helvetica Neue" panose="02000503000000020004" pitchFamily="2" charset="0"/>
              </a:rPr>
              <a:t>17</a:t>
            </a:r>
            <a:r>
              <a:rPr lang="en-US">
                <a:solidFill>
                  <a:srgbClr val="000000"/>
                </a:solidFill>
                <a:effectLst/>
                <a:latin typeface="Lucida Grande" panose="020B0600040502020204" pitchFamily="34" charset="0"/>
              </a:rPr>
              <a:t> Jesus knew what they were saying, so he said, </a:t>
            </a:r>
            <a:r>
              <a:rPr lang="en-US">
                <a:solidFill>
                  <a:srgbClr val="FF2500"/>
                </a:solidFill>
                <a:effectLst/>
                <a:latin typeface="Lucida Grande" panose="020B0600040502020204" pitchFamily="34" charset="0"/>
              </a:rPr>
              <a:t>“Why are you arguing about having no bread? Don’t you know or understand even yet? Are your hearts too hard to take it 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have eyes—can’t you see? You have ears—can’t you hear?’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Don’t you remember anything at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When I fed the 5,000 with five loaves of bread, how many baskets of leftovers did you pick up afterward?”</a:t>
            </a:r>
            <a:r>
              <a:rPr lang="en-US">
                <a:solidFill>
                  <a:srgbClr val="000000"/>
                </a:solidFill>
                <a:effectLst/>
                <a:latin typeface="Lucida Grande" panose="020B0600040502020204" pitchFamily="34" charset="0"/>
              </a:rPr>
              <a:t> </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  “Twelve,” they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I fed the 4,000 with seven loaves, how many large baskets of leftovers did you pick up?”</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“Seven,” they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“Don’t you understand yet?”</a:t>
            </a:r>
            <a:r>
              <a:rPr lang="en-US">
                <a:solidFill>
                  <a:srgbClr val="000000"/>
                </a:solidFill>
                <a:effectLst/>
                <a:latin typeface="Lucida Grande" panose="020B0600040502020204" pitchFamily="34" charset="0"/>
              </a:rPr>
              <a:t> he asked them.</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Jesus Heals a Blind Man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8:22</a:t>
            </a:r>
            <a:r>
              <a:rPr lang="en-US">
                <a:effectLst/>
                <a:latin typeface="Lucida Grande" panose="020B0600040502020204" pitchFamily="34" charset="0"/>
              </a:rPr>
              <a:t>    When they arrived at Bethsaida, some people brought a blind man to Jesus, and they begged him to touch the man and heal him.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Jesus took the blind man by the hand and led him out of the village. Then, spitting on the man’s eyes, he laid his hands on him and asked, </a:t>
            </a:r>
            <a:r>
              <a:rPr lang="en-US">
                <a:solidFill>
                  <a:srgbClr val="FF2500"/>
                </a:solidFill>
                <a:effectLst/>
                <a:latin typeface="Lucida Grande" panose="020B0600040502020204" pitchFamily="34" charset="0"/>
              </a:rPr>
              <a:t>“Can you see anything now?”</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8:24</a:t>
            </a:r>
            <a:r>
              <a:rPr lang="en-US">
                <a:effectLst/>
                <a:latin typeface="Lucida Grande" panose="020B0600040502020204" pitchFamily="34" charset="0"/>
              </a:rPr>
              <a:t>    The man looked around. “Yes,” he said, “I see people, but I can’t see them very clearly. They look like trees walking around.”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8:25</a:t>
            </a:r>
            <a:r>
              <a:rPr lang="en-US">
                <a:effectLst/>
                <a:latin typeface="Lucida Grande" panose="020B0600040502020204" pitchFamily="34" charset="0"/>
              </a:rPr>
              <a:t>    Then Jesus placed his hands on the man’s eyes again, and his eyes were opened. His sight was completely restored, and he could see everything clearly.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Jesus sent him away, saying, </a:t>
            </a:r>
            <a:r>
              <a:rPr lang="en-US">
                <a:solidFill>
                  <a:srgbClr val="FF2500"/>
                </a:solidFill>
                <a:effectLst/>
                <a:latin typeface="Lucida Grande" panose="020B0600040502020204" pitchFamily="34" charset="0"/>
              </a:rPr>
              <a:t>“Don’t go back into the village on your way home.”</a:t>
            </a:r>
            <a:r>
              <a:rPr lang="en-US">
                <a:effectLst/>
                <a:latin typeface="Lucida Grande" panose="020B0600040502020204" pitchFamily="34" charset="0"/>
              </a:rPr>
              <a:t> </a:t>
            </a:r>
          </a:p>
          <a:p>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107</a:t>
            </a:fld>
            <a:endParaRPr lang="en-GB"/>
          </a:p>
        </p:txBody>
      </p:sp>
    </p:spTree>
    <p:extLst>
      <p:ext uri="{BB962C8B-B14F-4D97-AF65-F5344CB8AC3E}">
        <p14:creationId xmlns:p14="http://schemas.microsoft.com/office/powerpoint/2010/main" val="6593745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Matthew 16 is on the following slides, but the parallel texts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8:27</a:t>
            </a:r>
            <a:r>
              <a:rPr lang="en-US">
                <a:effectLst/>
                <a:latin typeface="Lucida Grande" panose="020B0600040502020204" pitchFamily="34" charset="0"/>
              </a:rPr>
              <a:t>    Jesus and his disciples left Galilee and went up to the villages near Caesarea Philippi. As they were walking along, he asked them, </a:t>
            </a:r>
            <a:r>
              <a:rPr lang="en-US">
                <a:solidFill>
                  <a:srgbClr val="FF2500"/>
                </a:solidFill>
                <a:effectLst/>
                <a:latin typeface="Lucida Grande" panose="020B0600040502020204" pitchFamily="34" charset="0"/>
              </a:rPr>
              <a:t>“Who do people say I am?”</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8:28</a:t>
            </a:r>
            <a:r>
              <a:rPr lang="en-US">
                <a:effectLst/>
                <a:latin typeface="Lucida Grande" panose="020B0600040502020204" pitchFamily="34" charset="0"/>
              </a:rPr>
              <a:t>    “Well,” they replied, “some say John the Baptist, some say Elijah, and others say you are one of the other prophets.”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8:29</a:t>
            </a:r>
            <a:r>
              <a:rPr lang="en-US">
                <a:effectLst/>
                <a:latin typeface="Lucida Grande" panose="020B0600040502020204" pitchFamily="34" charset="0"/>
              </a:rPr>
              <a:t>    Then he asked them, </a:t>
            </a:r>
            <a:r>
              <a:rPr lang="en-US">
                <a:solidFill>
                  <a:srgbClr val="FF2500"/>
                </a:solidFill>
                <a:effectLst/>
                <a:latin typeface="Lucida Grande" panose="020B0600040502020204" pitchFamily="34" charset="0"/>
              </a:rPr>
              <a:t>“But who do you say I am?”</a:t>
            </a:r>
            <a:r>
              <a:rPr lang="en-US">
                <a:effectLst/>
                <a:latin typeface="Lucida Grande" panose="020B0600040502020204" pitchFamily="34" charset="0"/>
              </a:rPr>
              <a:t> </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Peter replied, “You are the Messiah.</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8:30</a:t>
            </a:r>
            <a:r>
              <a:rPr lang="en-US">
                <a:effectLst/>
                <a:latin typeface="Lucida Grande" panose="020B0600040502020204" pitchFamily="34" charset="0"/>
              </a:rPr>
              <a:t>    But Jesus warned them not to tell anyone about him.</a:t>
            </a:r>
          </a:p>
          <a:p>
            <a:endParaRPr lang="en-US">
              <a:effectLst/>
              <a:latin typeface="Lucida Grande" panose="020B0600040502020204" pitchFamily="34" charset="0"/>
            </a:endParaRPr>
          </a:p>
          <a:p>
            <a:r>
              <a:rPr lang="en-US">
                <a:effectLst/>
                <a:latin typeface="Lucida Grande" panose="020B0600040502020204" pitchFamily="34" charset="0"/>
              </a:rPr>
              <a:t>————————-</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9:18</a:t>
            </a:r>
            <a:r>
              <a:rPr lang="en-US">
                <a:effectLst/>
                <a:latin typeface="Lucida Grande" panose="020B0600040502020204" pitchFamily="34" charset="0"/>
              </a:rPr>
              <a:t>    One day Jesus left the crowds to pray alone. Only his disciples were with him, and he asked them, </a:t>
            </a:r>
            <a:r>
              <a:rPr lang="en-US">
                <a:solidFill>
                  <a:srgbClr val="FF2500"/>
                </a:solidFill>
                <a:effectLst/>
                <a:latin typeface="Lucida Grande" panose="020B0600040502020204" pitchFamily="34" charset="0"/>
              </a:rPr>
              <a:t>“Who do people say I am?”</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9:19</a:t>
            </a:r>
            <a:r>
              <a:rPr lang="en-US">
                <a:effectLst/>
                <a:latin typeface="Lucida Grande" panose="020B0600040502020204" pitchFamily="34" charset="0"/>
              </a:rPr>
              <a:t>    “Well,” they replied, “some say John the Baptist, some say Elijah, and others say you are one of the other ancient prophets risen from the dead.”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9:20</a:t>
            </a:r>
            <a:r>
              <a:rPr lang="en-US">
                <a:effectLst/>
                <a:latin typeface="Lucida Grande" panose="020B0600040502020204" pitchFamily="34" charset="0"/>
              </a:rPr>
              <a:t>    Then he asked them, </a:t>
            </a:r>
            <a:r>
              <a:rPr lang="en-US">
                <a:solidFill>
                  <a:srgbClr val="FF2500"/>
                </a:solidFill>
                <a:effectLst/>
                <a:latin typeface="Lucida Grande" panose="020B0600040502020204" pitchFamily="34" charset="0"/>
              </a:rPr>
              <a:t>“But who do you say I am?”</a:t>
            </a:r>
            <a:r>
              <a:rPr lang="en-US">
                <a:effectLst/>
                <a:latin typeface="Lucida Grande" panose="020B0600040502020204" pitchFamily="34" charset="0"/>
              </a:rPr>
              <a:t> </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Peter replied, “You are the Messiah</a:t>
            </a:r>
            <a:r>
              <a:rPr lang="en-US" baseline="30000">
                <a:effectLst/>
                <a:latin typeface="Lucida Grande" panose="020B0600040502020204" pitchFamily="34" charset="0"/>
              </a:rPr>
              <a:t>a</a:t>
            </a:r>
            <a:r>
              <a:rPr lang="en-US">
                <a:effectLst/>
                <a:latin typeface="Lucida Grande" panose="020B0600040502020204" pitchFamily="34" charset="0"/>
              </a:rPr>
              <a:t> sent from God!”</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Predicts His Death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9:21</a:t>
            </a:r>
            <a:r>
              <a:rPr lang="en-US">
                <a:effectLst/>
                <a:latin typeface="Lucida Grande" panose="020B0600040502020204" pitchFamily="34" charset="0"/>
              </a:rPr>
              <a:t>    Jesus warned his disciples not to tell anyone who he was.</a:t>
            </a:r>
          </a:p>
          <a:p>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108</a:t>
            </a:fld>
            <a:endParaRPr lang="en-GB"/>
          </a:p>
        </p:txBody>
      </p:sp>
    </p:spTree>
    <p:extLst>
      <p:ext uri="{BB962C8B-B14F-4D97-AF65-F5344CB8AC3E}">
        <p14:creationId xmlns:p14="http://schemas.microsoft.com/office/powerpoint/2010/main" val="3557135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Herod thought Jesus was John raised from the dead, and their messages of repentance due to the near kingdom were similar (Matt 3:2; 4:17).</a:t>
            </a:r>
          </a:p>
          <a:p>
            <a:endParaRPr lang="en-US"/>
          </a:p>
          <a:p>
            <a:r>
              <a:rPr lang="en-US"/>
              <a:t>Others saw similarities between Jesus and Elijah: itinerate, simple in lifestyle, preaching, having disciples, etc., during days of apostasy in Israel.</a:t>
            </a:r>
          </a:p>
          <a:p>
            <a:endParaRPr lang="en-US"/>
          </a:p>
          <a:p>
            <a:r>
              <a:rPr lang="en-US"/>
              <a:t>Jeremiah also was single and warned the nation of impending doom. </a:t>
            </a:r>
          </a:p>
          <a:p>
            <a:endParaRPr lang="en-US"/>
          </a:p>
          <a:p>
            <a:r>
              <a:rPr lang="en-US"/>
              <a:t>These were all prophets, so the crowds perhaps thought highly of Jesus also to call him a prophet, but Jesus knew that these designations all fell short. He was not only a man, but he was God made man—an insight that did not escape Peter. </a:t>
            </a:r>
          </a:p>
          <a:p>
            <a:r>
              <a:rPr lang="en-US"/>
              <a:t>_________</a:t>
            </a:r>
          </a:p>
          <a:p>
            <a:r>
              <a:rPr lang="en-US">
                <a:effectLst/>
                <a:latin typeface="Lucida Grande" panose="020B0600040502020204" pitchFamily="34" charset="0"/>
              </a:rPr>
              <a:t>"2. THE PROGRAM OF MESSIAH (16:17-26)</a:t>
            </a:r>
          </a:p>
          <a:p>
            <a:r>
              <a:rPr lang="en-US" b="1">
                <a:effectLst/>
                <a:latin typeface="Lucida Grande" panose="020B0600040502020204" pitchFamily="34" charset="0"/>
              </a:rPr>
              <a:t>16:17-20</a:t>
            </a:r>
            <a:r>
              <a:rPr lang="en-US">
                <a:effectLst/>
                <a:latin typeface="Lucida Grande" panose="020B0600040502020204" pitchFamily="34" charset="0"/>
              </a:rPr>
              <a:t>. Peter’s words brought a word of commendation from the Lord. </a:t>
            </a:r>
            <a:r>
              <a:rPr lang="en-US" b="1">
                <a:effectLst/>
                <a:latin typeface="Lucida Grande" panose="020B0600040502020204" pitchFamily="34" charset="0"/>
              </a:rPr>
              <a:t>Peter</a:t>
            </a:r>
            <a:r>
              <a:rPr lang="en-US">
                <a:effectLst/>
                <a:latin typeface="Lucida Grande" panose="020B0600040502020204" pitchFamily="34" charset="0"/>
              </a:rPr>
              <a:t> was </a:t>
            </a:r>
            <a:r>
              <a:rPr lang="en-US" b="1">
                <a:effectLst/>
                <a:latin typeface="Lucida Grande" panose="020B0600040502020204" pitchFamily="34" charset="0"/>
              </a:rPr>
              <a:t>blessed</a:t>
            </a:r>
            <a:r>
              <a:rPr lang="en-US">
                <a:effectLst/>
                <a:latin typeface="Lucida Grande" panose="020B0600040502020204" pitchFamily="34" charset="0"/>
              </a:rPr>
              <a:t> because he had come to a correct conclusion about the person of Christ and because great blessing would be brought into his life. The Lord added, however, this was </a:t>
            </a:r>
            <a:r>
              <a:rPr lang="en-US" b="1">
                <a:effectLst/>
                <a:latin typeface="Lucida Grande" panose="020B0600040502020204" pitchFamily="34" charset="0"/>
              </a:rPr>
              <a:t>not</a:t>
            </a:r>
            <a:r>
              <a:rPr lang="en-US">
                <a:effectLst/>
                <a:latin typeface="Lucida Grande" panose="020B0600040502020204" pitchFamily="34" charset="0"/>
              </a:rPr>
              <a:t> a conclusion Peter had determined by his own or others’ ability. God, the </a:t>
            </a:r>
            <a:r>
              <a:rPr lang="en-US" b="1">
                <a:effectLst/>
                <a:latin typeface="Lucida Grande" panose="020B0600040502020204" pitchFamily="34" charset="0"/>
              </a:rPr>
              <a:t>Father in heaven,</a:t>
            </a:r>
            <a:r>
              <a:rPr lang="en-US">
                <a:effectLst/>
                <a:latin typeface="Lucida Grande" panose="020B0600040502020204" pitchFamily="34" charset="0"/>
              </a:rPr>
              <a:t> had </a:t>
            </a:r>
            <a:r>
              <a:rPr lang="en-US" b="1">
                <a:effectLst/>
                <a:latin typeface="Lucida Grande" panose="020B0600040502020204" pitchFamily="34" charset="0"/>
              </a:rPr>
              <a:t>revealed</a:t>
            </a:r>
            <a:r>
              <a:rPr lang="en-US">
                <a:effectLst/>
                <a:latin typeface="Lucida Grande" panose="020B0600040502020204" pitchFamily="34" charset="0"/>
              </a:rPr>
              <a:t> it to him. Peter was living up to his name (it means “rock”) for he was demonstrating himself to be a rock. When the Lord and Peter first met, Jesus had said Simon would be named Cephas (Aram. for “rock”) or Peter (Gr. for “rock”; John 1:41-42).</a:t>
            </a:r>
          </a:p>
          <a:p>
            <a:r>
              <a:rPr lang="en-US">
                <a:effectLst/>
                <a:latin typeface="Lucida Grande" panose="020B0600040502020204" pitchFamily="34" charset="0"/>
              </a:rPr>
              <a:t>But his declaration about Messiah’s person led to a declaration of Messiah’s program. </a:t>
            </a:r>
            <a:r>
              <a:rPr lang="en-US" b="1">
                <a:effectLst/>
                <a:latin typeface="Lucida Grande" panose="020B0600040502020204" pitchFamily="34" charset="0"/>
              </a:rPr>
              <a:t>Peter</a:t>
            </a:r>
            <a:r>
              <a:rPr lang="en-US">
                <a:effectLst/>
                <a:latin typeface="Lucida Grande" panose="020B0600040502020204" pitchFamily="34" charset="0"/>
              </a:rPr>
              <a:t> (</a:t>
            </a:r>
            <a:r>
              <a:rPr lang="en-US">
                <a:effectLst/>
                <a:latin typeface="Helena" pitchFamily="2" charset="0"/>
              </a:rPr>
              <a:t>Pe÷troß</a:t>
            </a:r>
            <a:r>
              <a:rPr lang="en-US">
                <a:effectLst/>
                <a:latin typeface="Lucida Grande" panose="020B0600040502020204" pitchFamily="34" charset="0"/>
              </a:rPr>
              <a:t>, masc.) was strong like a rock, but Jesus added that </a:t>
            </a:r>
            <a:r>
              <a:rPr lang="en-US" b="1">
                <a:effectLst/>
                <a:latin typeface="Lucida Grande" panose="020B0600040502020204" pitchFamily="34" charset="0"/>
              </a:rPr>
              <a:t>on this rock</a:t>
            </a:r>
            <a:r>
              <a:rPr lang="en-US">
                <a:effectLst/>
                <a:latin typeface="Lucida Grande" panose="020B0600040502020204" pitchFamily="34" charset="0"/>
              </a:rPr>
              <a:t> (</a:t>
            </a:r>
            <a:r>
              <a:rPr lang="en-US">
                <a:effectLst/>
                <a:latin typeface="Helena" pitchFamily="2" charset="0"/>
              </a:rPr>
              <a:t>pe÷tra</a:t>
            </a:r>
            <a:r>
              <a:rPr lang="en-US">
                <a:effectLst/>
                <a:latin typeface="Lucida Grande" panose="020B0600040502020204" pitchFamily="34" charset="0"/>
              </a:rPr>
              <a:t>, fem.) He would build His church. Because of this change in Greek words, many conservative scholars believe that Jesus is now building His church on Himself. Others hold that the church is built on Peter and the other apostles as the building’s foundation stones (Eph. 2:20; Rev. 21:14). Still other scholars say that the church is built on Peter’s testimony. It seems best to understand that Jesus was praising Peter for his accurate statement about Him, and was introducing His work of building the church on Himself (1 Cor. 3:11).</a:t>
            </a:r>
          </a:p>
          <a:p>
            <a:r>
              <a:rPr lang="en-US">
                <a:effectLst/>
                <a:latin typeface="Lucida Grande" panose="020B0600040502020204" pitchFamily="34" charset="0"/>
              </a:rPr>
              <a:t>Building His church was a yet-future work of Jesus Christ, for He had not yet started the process. He said, </a:t>
            </a:r>
            <a:r>
              <a:rPr lang="en-US" b="1">
                <a:effectLst/>
                <a:latin typeface="Lucida Grande" panose="020B0600040502020204" pitchFamily="34" charset="0"/>
              </a:rPr>
              <a:t>I will build</a:t>
            </a:r>
            <a:r>
              <a:rPr lang="en-US">
                <a:effectLst/>
                <a:latin typeface="Lucida Grande" panose="020B0600040502020204" pitchFamily="34" charset="0"/>
              </a:rPr>
              <a:t> (future tense) </a:t>
            </a:r>
            <a:r>
              <a:rPr lang="en-US" b="1">
                <a:effectLst/>
                <a:latin typeface="Lucida Grande" panose="020B0600040502020204" pitchFamily="34" charset="0"/>
              </a:rPr>
              <a:t>My church,</a:t>
            </a:r>
            <a:r>
              <a:rPr lang="en-US">
                <a:effectLst/>
                <a:latin typeface="Lucida Grande" panose="020B0600040502020204" pitchFamily="34" charset="0"/>
              </a:rPr>
              <a:t> but His program for the nation Israel had to be concluded before another program could be set in motion. This is probably why Jesus said not even </a:t>
            </a:r>
            <a:r>
              <a:rPr lang="en-US" b="1">
                <a:effectLst/>
                <a:latin typeface="Lucida Grande" panose="020B0600040502020204" pitchFamily="34" charset="0"/>
              </a:rPr>
              <a:t>the gates of hades</a:t>
            </a:r>
            <a:r>
              <a:rPr lang="en-US">
                <a:effectLst/>
                <a:latin typeface="Lucida Grande" panose="020B0600040502020204" pitchFamily="34" charset="0"/>
              </a:rPr>
              <a:t> would </a:t>
            </a:r>
            <a:r>
              <a:rPr lang="en-US" b="1">
                <a:effectLst/>
                <a:latin typeface="Lucida Grande" panose="020B0600040502020204" pitchFamily="34" charset="0"/>
              </a:rPr>
              <a:t>overcome</a:t>
            </a:r>
            <a:r>
              <a:rPr lang="en-US">
                <a:effectLst/>
                <a:latin typeface="Lucida Grande" panose="020B0600040502020204" pitchFamily="34" charset="0"/>
              </a:rPr>
              <a:t> this program. Jews would understand hades’ gates to refer to physical death. Jesus was thus telling the disciples His death would not prevent His work of building the church. Later (Matt. 16:21) He spoke of His imminent death. He was therefore anticipating His death </a:t>
            </a:r>
            <a:r>
              <a:rPr lang="en-US">
                <a:solidFill>
                  <a:srgbClr val="006699"/>
                </a:solidFill>
                <a:effectLst/>
                <a:latin typeface="Lucida Grande" panose="020B0600040502020204" pitchFamily="34" charset="0"/>
              </a:rPr>
              <a:t>[Vol. 2, p. 58]</a:t>
            </a:r>
            <a:r>
              <a:rPr lang="en-US">
                <a:effectLst/>
                <a:latin typeface="Lucida Grande" panose="020B0600040502020204" pitchFamily="34" charset="0"/>
              </a:rPr>
              <a:t> and His victory over death through the Resurrection.</a:t>
            </a:r>
          </a:p>
          <a:p>
            <a:r>
              <a:rPr lang="en-US">
                <a:effectLst/>
                <a:latin typeface="Lucida Grande" panose="020B0600040502020204" pitchFamily="34" charset="0"/>
              </a:rPr>
              <a:t>His church would then begin to be built, starting on the day of Pentecost, and Peter and the other apostles would have important roles in it. He declared that Peter would be given significant authority, </a:t>
            </a:r>
            <a:r>
              <a:rPr lang="en-US" b="1">
                <a:effectLst/>
                <a:latin typeface="Lucida Grande" panose="020B0600040502020204" pitchFamily="34" charset="0"/>
              </a:rPr>
              <a:t>the keys of the kingdom of heaven.</a:t>
            </a:r>
            <a:r>
              <a:rPr lang="en-US">
                <a:effectLst/>
                <a:latin typeface="Lucida Grande" panose="020B0600040502020204" pitchFamily="34" charset="0"/>
              </a:rPr>
              <a:t> A “key” was a sign of authority, for a trusted steward kept the keys to his master’s possessions and dispensed them accordingly (cf. “the keys of death and hades” [Rev. 1:18] and “the key of David” [Rev. 3:7], which Jesus possesses). Peter was told he would possess the keys and be able to </a:t>
            </a:r>
            <a:r>
              <a:rPr lang="en-US" b="1">
                <a:effectLst/>
                <a:latin typeface="Lucida Grande" panose="020B0600040502020204" pitchFamily="34" charset="0"/>
              </a:rPr>
              <a:t>bind</a:t>
            </a:r>
            <a:r>
              <a:rPr lang="en-US">
                <a:effectLst/>
                <a:latin typeface="Lucida Grande" panose="020B0600040502020204" pitchFamily="34" charset="0"/>
              </a:rPr>
              <a:t> and </a:t>
            </a:r>
            <a:r>
              <a:rPr lang="en-US" b="1">
                <a:effectLst/>
                <a:latin typeface="Lucida Grande" panose="020B0600040502020204" pitchFamily="34" charset="0"/>
              </a:rPr>
              <a:t>loose</a:t>
            </a:r>
            <a:r>
              <a:rPr lang="en-US">
                <a:effectLst/>
                <a:latin typeface="Lucida Grande" panose="020B0600040502020204" pitchFamily="34" charset="0"/>
              </a:rPr>
              <a:t> people. These were decisions Peter was to implement as he received instruction from </a:t>
            </a:r>
            <a:r>
              <a:rPr lang="en-US" b="1">
                <a:effectLst/>
                <a:latin typeface="Lucida Grande" panose="020B0600040502020204" pitchFamily="34" charset="0"/>
              </a:rPr>
              <a:t>heaven,</a:t>
            </a:r>
            <a:r>
              <a:rPr lang="en-US">
                <a:effectLst/>
                <a:latin typeface="Lucida Grande" panose="020B0600040502020204" pitchFamily="34" charset="0"/>
              </a:rPr>
              <a:t> for the binding and loosing occurred there first. Peter simply carried out God’s directions. This privilege of binding and loosing was seen in Peter’s life as he had the privilege on the day of Pentecost to proclaim the gospel and announce to all those who responded in saving faith that their sins had been forgiven (Acts 2). He was able to do the same thing with the household of Cornelius (Acts 10-11; cf. Acts 15:19-20). The same privilege was given all the disciples (John 20:22-23).</a:t>
            </a:r>
          </a:p>
          <a:p>
            <a:r>
              <a:rPr lang="en-US">
                <a:effectLst/>
                <a:latin typeface="Lucida Grande" panose="020B0600040502020204" pitchFamily="34" charset="0"/>
              </a:rPr>
              <a:t>After making this great declaration about His future church program, Jesus told the </a:t>
            </a:r>
            <a:r>
              <a:rPr lang="en-US" b="1">
                <a:effectLst/>
                <a:latin typeface="Lucida Grande" panose="020B0600040502020204" pitchFamily="34" charset="0"/>
              </a:rPr>
              <a:t>disciples not to tell anyone that He</a:t>
            </a:r>
            <a:r>
              <a:rPr lang="en-US">
                <a:effectLst/>
                <a:latin typeface="Lucida Grande" panose="020B0600040502020204" pitchFamily="34" charset="0"/>
              </a:rPr>
              <a:t> is </a:t>
            </a:r>
            <a:r>
              <a:rPr lang="en-US" b="1">
                <a:effectLst/>
                <a:latin typeface="Lucida Grande" panose="020B0600040502020204" pitchFamily="34" charset="0"/>
              </a:rPr>
              <a:t>the Christ,</a:t>
            </a:r>
            <a:r>
              <a:rPr lang="en-US">
                <a:effectLst/>
                <a:latin typeface="Lucida Grande" panose="020B0600040502020204" pitchFamily="34" charset="0"/>
              </a:rPr>
              <a:t> the Messiah. The Lord knew it was too late for the nation to respond to His offer, and His rejection was drawing near. There was no reason for His disciples to be trying to convince a nation that had already turned from Him."</a:t>
            </a:r>
          </a:p>
          <a:p>
            <a:endParaRPr lang="en-US">
              <a:effectLst/>
              <a:latin typeface="Lucida Grande" panose="020B0600040502020204" pitchFamily="34" charset="0"/>
            </a:endParaRPr>
          </a:p>
          <a:p>
            <a:r>
              <a:rPr lang="en-US">
                <a:effectLst/>
                <a:latin typeface="Lucida Grande" panose="020B0600040502020204" pitchFamily="34" charset="0"/>
              </a:rPr>
              <a:t>—</a:t>
            </a:r>
            <a:r>
              <a:rPr lang="en-US">
                <a:effectLst/>
                <a:latin typeface="Accordance" pitchFamily="2" charset="-79"/>
                <a:cs typeface="Accordance" pitchFamily="2" charset="-79"/>
              </a:rPr>
              <a:t>Louis A. Barbieri Jr., </a:t>
            </a:r>
            <a:r>
              <a:rPr lang="en-US" i="1">
                <a:effectLst/>
                <a:latin typeface="Accordance" pitchFamily="2" charset="-79"/>
                <a:cs typeface="Accordance" pitchFamily="2" charset="-79"/>
              </a:rPr>
              <a:t>Matthew</a:t>
            </a:r>
            <a:r>
              <a:rPr lang="en-US">
                <a:effectLst/>
                <a:latin typeface="Accordance" pitchFamily="2" charset="-79"/>
                <a:cs typeface="Accordance" pitchFamily="2" charset="-79"/>
              </a:rPr>
              <a:t> (The Bible Knowledge Commentary; eds. John F. Walvoord and Roy B. Zuck; Accordance electronic ed. 2 vols.; Wheaton: Victor Books, 1983), 2:57-58.</a:t>
            </a:r>
          </a:p>
          <a:p>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109</a:t>
            </a:fld>
            <a:endParaRPr lang="en-GB"/>
          </a:p>
        </p:txBody>
      </p:sp>
    </p:spTree>
    <p:extLst>
      <p:ext uri="{BB962C8B-B14F-4D97-AF65-F5344CB8AC3E}">
        <p14:creationId xmlns:p14="http://schemas.microsoft.com/office/powerpoint/2010/main" val="3830581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significance of "Peter" and "rock"?</a:t>
            </a:r>
          </a:p>
          <a:p>
            <a:r>
              <a:rPr lang="en-US"/>
              <a:t>What rock will the church be built on?</a:t>
            </a:r>
          </a:p>
          <a:p>
            <a:r>
              <a:rPr lang="en-US"/>
              <a:t>What is the church?</a:t>
            </a:r>
          </a:p>
          <a:p>
            <a:r>
              <a:rPr lang="en-US"/>
              <a:t>What are the gates of Hades?</a:t>
            </a:r>
          </a:p>
          <a:p>
            <a:r>
              <a:rPr lang="en-US"/>
              <a:t>What are the keys of the kingdom?</a:t>
            </a:r>
          </a:p>
          <a:p>
            <a:r>
              <a:rPr lang="en-US"/>
              <a:t>What is the binding and loosing?</a:t>
            </a:r>
          </a:p>
        </p:txBody>
      </p:sp>
      <p:sp>
        <p:nvSpPr>
          <p:cNvPr id="4" name="Slide Number Placeholder 3"/>
          <p:cNvSpPr>
            <a:spLocks noGrp="1"/>
          </p:cNvSpPr>
          <p:nvPr>
            <p:ph type="sldNum" sz="quarter" idx="5"/>
          </p:nvPr>
        </p:nvSpPr>
        <p:spPr/>
        <p:txBody>
          <a:bodyPr/>
          <a:lstStyle/>
          <a:p>
            <a:fld id="{1122EC1E-BBDA-469C-A934-AB22BDD9F132}" type="slidenum">
              <a:rPr lang="en-GB" smtClean="0"/>
              <a:t>110</a:t>
            </a:fld>
            <a:endParaRPr lang="en-GB"/>
          </a:p>
        </p:txBody>
      </p:sp>
    </p:spTree>
    <p:extLst>
      <p:ext uri="{BB962C8B-B14F-4D97-AF65-F5344CB8AC3E}">
        <p14:creationId xmlns:p14="http://schemas.microsoft.com/office/powerpoint/2010/main" val="66523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5363FE-FA24-E445-AD46-630891D70AF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 and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p>
          <a:p>
            <a:pPr eaLnBrk="1" hangingPunct="1"/>
            <a:endParaRPr lang="en-SG" dirty="0">
              <a:effectLst/>
            </a:endParaRPr>
          </a:p>
          <a:p>
            <a:pPr eaLnBrk="1" hangingPunct="1"/>
            <a:r>
              <a:rPr lang="en-SG" dirty="0">
                <a:effectLst/>
              </a:rPr>
              <a:t>The Greek tense here is an unusual one—the perfect passive participle. As the word "perfect" implies, it refers to the past tense, meaning that whatever heaven decided on an issue preceded what the church would determine. The NASB best captures the idea that "whatever you bind shall have been bound in heaven." Our decision must be based on the Word of God that shows what heaven has already decreed.</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3B027-4079-9349-870E-0237625375BB}"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4530" name="Rectangle 2"/>
          <p:cNvSpPr>
            <a:spLocks noGrp="1" noRot="1" noChangeAspect="1" noChangeArrowheads="1" noTextEdit="1"/>
          </p:cNvSpPr>
          <p:nvPr>
            <p:ph type="sldImg"/>
          </p:nvPr>
        </p:nvSpPr>
        <p:spPr>
          <a:xfrm>
            <a:off x="1143000" y="685800"/>
            <a:ext cx="4572000" cy="3429000"/>
          </a:xfrm>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God wisely led that Jerusalem church step-by-step so they could handle</a:t>
            </a:r>
            <a:r>
              <a:rPr lang="en-US" baseline="0" dirty="0">
                <a:latin typeface="Times New Roman" charset="0"/>
                <a:ea typeface="ＭＳ Ｐゴシック" charset="0"/>
                <a:cs typeface="ＭＳ Ｐゴシック" charset="0"/>
              </a:rPr>
              <a:t> his big heart!</a:t>
            </a:r>
          </a:p>
          <a:p>
            <a:r>
              <a:rPr lang="en-US" baseline="0" dirty="0">
                <a:latin typeface="Times New Roman" charset="0"/>
                <a:ea typeface="ＭＳ Ｐゴシック" charset="0"/>
                <a:cs typeface="ＭＳ Ｐゴシック" charset="0"/>
              </a:rPr>
              <a:t>I suspect that if Samaritans and Gentiles were forced into the church too soon this would split the early church into three separate groups.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Peter sought the throne for Jesus without the cross. But Satan was using Peter to try to circumvent God's plan for Jesus to pay the penalty for our sins. </a:t>
            </a:r>
          </a:p>
          <a:p>
            <a:r>
              <a:rPr lang="en-US"/>
              <a:t>————</a:t>
            </a:r>
          </a:p>
          <a:p>
            <a:r>
              <a:rPr lang="en-US">
                <a:effectLst/>
                <a:latin typeface="Lucida Grande" panose="020B0600040502020204" pitchFamily="34" charset="0"/>
              </a:rPr>
              <a:t>Jesus Predicts His Death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16:21</a:t>
            </a:r>
            <a:r>
              <a:rPr lang="en-US">
                <a:effectLst/>
                <a:latin typeface="Lucida Grande" panose="020B0600040502020204" pitchFamily="34" charset="0"/>
              </a:rPr>
              <a:t>    From then on Jesus</a:t>
            </a:r>
            <a:r>
              <a:rPr lang="en-US" baseline="30000">
                <a:effectLst/>
                <a:latin typeface="Lucida Grande" panose="020B0600040502020204" pitchFamily="34" charset="0"/>
              </a:rPr>
              <a:t>a</a:t>
            </a:r>
            <a:r>
              <a:rPr lang="en-US">
                <a:effectLst/>
                <a:latin typeface="Lucida Grande" panose="020B0600040502020204" pitchFamily="34" charset="0"/>
              </a:rPr>
              <a:t> began to tell his disciples plainly that it was necessary for him to go to Jerusalem, and that he would suffer many terrible things at the hands of the elders, the leading priests, and the teachers of religious law. He would be killed, but on the third day he would be raised from the dead.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16:22</a:t>
            </a:r>
            <a:r>
              <a:rPr lang="en-US">
                <a:effectLst/>
                <a:latin typeface="Lucida Grande" panose="020B0600040502020204" pitchFamily="34" charset="0"/>
              </a:rPr>
              <a:t>    But Peter took him aside and began to reprimand him</a:t>
            </a:r>
            <a:r>
              <a:rPr lang="en-US" baseline="30000">
                <a:effectLst/>
                <a:latin typeface="Lucida Grande" panose="020B0600040502020204" pitchFamily="34" charset="0"/>
              </a:rPr>
              <a:t>a</a:t>
            </a:r>
            <a:r>
              <a:rPr lang="en-US">
                <a:effectLst/>
                <a:latin typeface="Lucida Grande" panose="020B0600040502020204" pitchFamily="34" charset="0"/>
              </a:rPr>
              <a:t> for saying such things. “Heaven forbid, Lord,” he said. “This will never happen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16:23</a:t>
            </a:r>
            <a:r>
              <a:rPr lang="en-US">
                <a:solidFill>
                  <a:srgbClr val="000000"/>
                </a:solidFill>
                <a:effectLst/>
                <a:latin typeface="Lucida Grande" panose="020B0600040502020204" pitchFamily="34" charset="0"/>
              </a:rPr>
              <a:t>    Jesus turned to Peter and said, </a:t>
            </a:r>
            <a:r>
              <a:rPr lang="en-US">
                <a:solidFill>
                  <a:srgbClr val="FF2500"/>
                </a:solidFill>
                <a:effectLst/>
                <a:latin typeface="Lucida Grande" panose="020B0600040502020204" pitchFamily="34" charset="0"/>
              </a:rPr>
              <a:t>“Get away from me, Satan! You are a dangerous trap to me. You are seeing things merely from a human point of view, not from God’s.”</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Predicts His Death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8:31 NLT</a:t>
            </a:r>
            <a:r>
              <a:rPr lang="en-US">
                <a:effectLst/>
                <a:latin typeface="Lucida Grande" panose="020B0600040502020204" pitchFamily="34" charset="0"/>
              </a:rPr>
              <a:t>    Then Jesus began to tell them that the Son of Man must suffer many terrible things and be rejected by the elders, the leading priests, and the teachers of religious law. He would be killed, but three days later he would rise from the dead.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As he talked about this openly with his disciples, Peter took him aside and began to reprimand him for saying such things.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8:33</a:t>
            </a:r>
            <a:r>
              <a:rPr lang="en-US">
                <a:solidFill>
                  <a:srgbClr val="000000"/>
                </a:solidFill>
                <a:effectLst/>
                <a:latin typeface="Lucida Grande" panose="020B0600040502020204" pitchFamily="34" charset="0"/>
              </a:rPr>
              <a:t>    Jesus turned around and looked at his disciples, then reprimanded Peter. </a:t>
            </a:r>
            <a:r>
              <a:rPr lang="en-US">
                <a:solidFill>
                  <a:srgbClr val="FF2500"/>
                </a:solidFill>
                <a:effectLst/>
                <a:latin typeface="Lucida Grande" panose="020B0600040502020204" pitchFamily="34" charset="0"/>
              </a:rPr>
              <a:t>“Get away from me, Satan!”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“You are seeing things merely from a human point of view, not from God’s.”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9:22</a:t>
            </a:r>
            <a:r>
              <a:rPr lang="en-US">
                <a:solidFill>
                  <a:srgbClr val="FF2500"/>
                </a:solidFill>
                <a:effectLst/>
                <a:latin typeface="Lucida Grande" panose="020B0600040502020204" pitchFamily="34" charset="0"/>
              </a:rPr>
              <a:t>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must suffer many terrible things,”</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“He will be rejected by the elders, the leading priests, and the teachers of religious law. He will be killed, but on the third day he will be raised from the dead.”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114</a:t>
            </a:fld>
            <a:endParaRPr lang="en-GB"/>
          </a:p>
        </p:txBody>
      </p:sp>
    </p:spTree>
    <p:extLst>
      <p:ext uri="{BB962C8B-B14F-4D97-AF65-F5344CB8AC3E}">
        <p14:creationId xmlns:p14="http://schemas.microsoft.com/office/powerpoint/2010/main" val="24048114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006699"/>
                </a:solidFill>
                <a:effectLst/>
                <a:latin typeface="Helvetica Neue" panose="02000503000000020004" pitchFamily="2" charset="0"/>
              </a:rPr>
              <a:t>Jesus had just predicted his death, making it clear that his followers must also pay a heavy price to follow him.</a:t>
            </a:r>
          </a:p>
          <a:p>
            <a:endParaRPr lang="en-US" b="0">
              <a:solidFill>
                <a:srgbClr val="006699"/>
              </a:solidFill>
              <a:effectLst/>
              <a:latin typeface="Helvetica Neue" panose="02000503000000020004" pitchFamily="2" charset="0"/>
            </a:endParaRPr>
          </a:p>
          <a:p>
            <a:r>
              <a:rPr lang="en-US" b="0">
                <a:solidFill>
                  <a:srgbClr val="006699"/>
                </a:solidFill>
                <a:effectLst/>
                <a:latin typeface="Helvetica Neue" panose="02000503000000020004" pitchFamily="2" charset="0"/>
              </a:rPr>
              <a:t>Pentecost, 254, notes three stages in the development of a disciple:</a:t>
            </a:r>
          </a:p>
          <a:p>
            <a:pPr marL="228600" indent="-228600">
              <a:buAutoNum type="arabicParenBoth"/>
            </a:pPr>
            <a:r>
              <a:rPr lang="en-US" b="0">
                <a:solidFill>
                  <a:srgbClr val="006699"/>
                </a:solidFill>
                <a:effectLst/>
                <a:latin typeface="Helvetica Neue" panose="02000503000000020004" pitchFamily="2" charset="0"/>
              </a:rPr>
              <a:t>The Curious: Attracted to Jesus but not believers (John 6:66—verse supplied by Rick Griffith)</a:t>
            </a:r>
          </a:p>
          <a:p>
            <a:pPr marL="228600" indent="-228600">
              <a:buAutoNum type="arabicParenBoth"/>
            </a:pPr>
            <a:r>
              <a:rPr lang="en-US" b="0">
                <a:solidFill>
                  <a:srgbClr val="006699"/>
                </a:solidFill>
                <a:effectLst/>
                <a:latin typeface="Helvetica Neue" panose="02000503000000020004" pitchFamily="2" charset="0"/>
              </a:rPr>
              <a:t>The Convinced: Believers who knew Jesus as their Savior (John 2:11)</a:t>
            </a:r>
          </a:p>
          <a:p>
            <a:pPr marL="228600" indent="-228600">
              <a:buAutoNum type="arabicParenBoth"/>
            </a:pPr>
            <a:r>
              <a:rPr lang="en-US" b="0">
                <a:solidFill>
                  <a:srgbClr val="006699"/>
                </a:solidFill>
                <a:effectLst/>
                <a:latin typeface="Helvetica Neue" panose="02000503000000020004" pitchFamily="2" charset="0"/>
              </a:rPr>
              <a:t>The Committed: Believers convinced to the point of submitting themselves to the will of Jesus</a:t>
            </a:r>
          </a:p>
          <a:p>
            <a:endParaRPr lang="en-US" b="0">
              <a:solidFill>
                <a:srgbClr val="006699"/>
              </a:solidFill>
              <a:effectLst/>
              <a:latin typeface="Helvetica Neue" panose="02000503000000020004" pitchFamily="2" charset="0"/>
            </a:endParaRPr>
          </a:p>
          <a:p>
            <a:r>
              <a:rPr lang="en-US" b="1">
                <a:solidFill>
                  <a:srgbClr val="006699"/>
                </a:solidFill>
                <a:effectLst/>
                <a:latin typeface="Helvetica Neue" panose="02000503000000020004" pitchFamily="2" charset="0"/>
              </a:rPr>
              <a:t>Matt. 6:24 NLT</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can serve two masters. For you will hate one and love the other; you will be devoted to one and despise the other. You cannot serve God and be enslaved to money."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6:25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“That is why I tell you not to worry about everyday life—whether you have enough food and drink, or enough clothes to wear. Isn’t life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Look at the birds. They don’t plant or harvest or store food in barns, for your heavenly Father feeds them. And aren’t you far more valuable to him than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Can all your worries add a single moment to your life?"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6:28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why worry about your clothing? Look at the lilies of the field and how they grow. They don’t work or make their clothing."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8:34</a:t>
            </a:r>
            <a:r>
              <a:rPr lang="en-US">
                <a:solidFill>
                  <a:srgbClr val="000000"/>
                </a:solidFill>
                <a:effectLst/>
                <a:latin typeface="Lucida Grande" panose="020B0600040502020204" pitchFamily="34" charset="0"/>
              </a:rPr>
              <a:t>    Then, calling the crowd to join his disciples, he said, </a:t>
            </a:r>
            <a:r>
              <a:rPr lang="en-US">
                <a:solidFill>
                  <a:srgbClr val="FF2500"/>
                </a:solidFill>
                <a:effectLst/>
                <a:latin typeface="Lucida Grande" panose="020B0600040502020204" pitchFamily="34" charset="0"/>
              </a:rPr>
              <a:t>“If any of you wants to be my follower, you must give up your own way, take up your cross, and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If you try to hang on to your life, you will lose it. But if you give up your life for my sake and for the sake of the Good News, you will save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And what do you benefit if you gain the whole world but lose your own soul?</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Is anything worth more than your soul?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If anyone is ashamed of me and my message in these adulterous and sinful days, the Son of Man will be ashamed of that person when he returns in the glory of his Father with the holy angels.”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9:1</a:t>
            </a:r>
            <a:r>
              <a:rPr lang="en-US">
                <a:solidFill>
                  <a:srgbClr val="000000"/>
                </a:solidFill>
                <a:effectLst/>
                <a:latin typeface="Lucida Grande" panose="020B0600040502020204" pitchFamily="34" charset="0"/>
              </a:rPr>
              <a:t>    Jesus went on to say, </a:t>
            </a:r>
            <a:r>
              <a:rPr lang="en-US">
                <a:solidFill>
                  <a:srgbClr val="FF2500"/>
                </a:solidFill>
                <a:effectLst/>
                <a:latin typeface="Lucida Grande" panose="020B0600040502020204" pitchFamily="34" charset="0"/>
              </a:rPr>
              <a:t>“I tell you the truth, some standing here right now will not die before they see the Kingdom of God arrive in great power!”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9:23</a:t>
            </a:r>
            <a:r>
              <a:rPr lang="en-US">
                <a:solidFill>
                  <a:srgbClr val="000000"/>
                </a:solidFill>
                <a:effectLst/>
                <a:latin typeface="Lucida Grande" panose="020B0600040502020204" pitchFamily="34" charset="0"/>
              </a:rPr>
              <a:t>    Then he said to the crowd, </a:t>
            </a:r>
            <a:r>
              <a:rPr lang="en-US">
                <a:solidFill>
                  <a:srgbClr val="FF2500"/>
                </a:solidFill>
                <a:effectLst/>
                <a:latin typeface="Lucida Grande" panose="020B0600040502020204" pitchFamily="34" charset="0"/>
              </a:rPr>
              <a:t>“If any of you wants to be my follower, you must give up your own way, take up your cross daily, and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If you try to hang on to your life, you will lose it. But if you give up your life for my sake, you will save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And what do you benefit if you gain the whole world but are yourself lost or destroyed?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If anyone is ashamed of me and my message, the Son of Man will be ashamed of that person when he returns in his glory and in the glory of the Father and the holy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I tell you the truth, some standing here right now will not die before they see the Kingdom of God.”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1122EC1E-BBDA-469C-A934-AB22BDD9F132}" type="slidenum">
              <a:rPr lang="en-GB" smtClean="0"/>
              <a:t>116</a:t>
            </a:fld>
            <a:endParaRPr lang="en-GB"/>
          </a:p>
        </p:txBody>
      </p:sp>
    </p:spTree>
    <p:extLst>
      <p:ext uri="{BB962C8B-B14F-4D97-AF65-F5344CB8AC3E}">
        <p14:creationId xmlns:p14="http://schemas.microsoft.com/office/powerpoint/2010/main" val="23461140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117</a:t>
            </a:fld>
            <a:endParaRPr lang="en-GB"/>
          </a:p>
        </p:txBody>
      </p:sp>
    </p:spTree>
    <p:extLst>
      <p:ext uri="{BB962C8B-B14F-4D97-AF65-F5344CB8AC3E}">
        <p14:creationId xmlns:p14="http://schemas.microsoft.com/office/powerpoint/2010/main" val="124798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Transfiguration did not shine glory on Jesus from some outside force. Instead, it lifted the veil over Jesus that the Gospels obscured. We see his inherent glory in Revelation 1. John noted this also in John 1:14b, "</a:t>
            </a:r>
            <a:r>
              <a:rPr lang="en-US">
                <a:effectLst/>
                <a:latin typeface="Lucida Grande" panose="020B0600040502020204" pitchFamily="34" charset="0"/>
              </a:rPr>
              <a:t>And we have seen his glory, the glory of the Father’s one and only 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"Christ's glory, then, was not surrendered at the Incarnation; instead, it was veiled so that the Holy One might dwell among an unholy people" (Pentecost, 257).</a:t>
            </a:r>
          </a:p>
        </p:txBody>
      </p:sp>
      <p:sp>
        <p:nvSpPr>
          <p:cNvPr id="4" name="Slide Number Placeholder 3"/>
          <p:cNvSpPr>
            <a:spLocks noGrp="1"/>
          </p:cNvSpPr>
          <p:nvPr>
            <p:ph type="sldNum" sz="quarter" idx="5"/>
          </p:nvPr>
        </p:nvSpPr>
        <p:spPr/>
        <p:txBody>
          <a:bodyPr/>
          <a:lstStyle/>
          <a:p>
            <a:fld id="{1122EC1E-BBDA-469C-A934-AB22BDD9F132}" type="slidenum">
              <a:rPr lang="en-GB" smtClean="0"/>
              <a:t>124</a:t>
            </a:fld>
            <a:endParaRPr lang="en-GB"/>
          </a:p>
        </p:txBody>
      </p:sp>
    </p:spTree>
    <p:extLst>
      <p:ext uri="{BB962C8B-B14F-4D97-AF65-F5344CB8AC3E}">
        <p14:creationId xmlns:p14="http://schemas.microsoft.com/office/powerpoint/2010/main" val="1069821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Moses represented the Law and Elijah the Prophets. Both testified to Jesus as the One worthy of the glory of an earthly reign. </a:t>
            </a:r>
          </a:p>
        </p:txBody>
      </p:sp>
      <p:sp>
        <p:nvSpPr>
          <p:cNvPr id="4" name="Slide Number Placeholder 3"/>
          <p:cNvSpPr>
            <a:spLocks noGrp="1"/>
          </p:cNvSpPr>
          <p:nvPr>
            <p:ph type="sldNum" sz="quarter" idx="5"/>
          </p:nvPr>
        </p:nvSpPr>
        <p:spPr/>
        <p:txBody>
          <a:bodyPr/>
          <a:lstStyle/>
          <a:p>
            <a:fld id="{1122EC1E-BBDA-469C-A934-AB22BDD9F132}" type="slidenum">
              <a:rPr lang="en-GB" smtClean="0"/>
              <a:t>126</a:t>
            </a:fld>
            <a:endParaRPr lang="en-GB"/>
          </a:p>
        </p:txBody>
      </p:sp>
    </p:spTree>
    <p:extLst>
      <p:ext uri="{BB962C8B-B14F-4D97-AF65-F5344CB8AC3E}">
        <p14:creationId xmlns:p14="http://schemas.microsoft.com/office/powerpoint/2010/main" val="11811973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22EC1E-BBDA-469C-A934-AB22BDD9F132}" type="slidenum">
              <a:rPr lang="en-GB" smtClean="0"/>
              <a:t>134</a:t>
            </a:fld>
            <a:endParaRPr lang="en-GB"/>
          </a:p>
        </p:txBody>
      </p:sp>
    </p:spTree>
    <p:extLst>
      <p:ext uri="{BB962C8B-B14F-4D97-AF65-F5344CB8AC3E}">
        <p14:creationId xmlns:p14="http://schemas.microsoft.com/office/powerpoint/2010/main" val="9181131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3.xml"/><Relationship Id="rId4" Type="http://schemas.openxmlformats.org/officeDocument/2006/relationships/image" Target="../media/image20.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3.xml"/><Relationship Id="rId4" Type="http://schemas.openxmlformats.org/officeDocument/2006/relationships/image" Target="../media/image20.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43.xml"/><Relationship Id="rId4" Type="http://schemas.openxmlformats.org/officeDocument/2006/relationships/image" Target="../media/image3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613713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4859492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2341026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21226360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28292483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8592810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39212272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253617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954850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286188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1588251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7372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9120578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2977517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1423176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539363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586742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8884560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18959156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421764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539217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997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6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9089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0920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724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003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553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6425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62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785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3896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519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23311058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32053902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15305188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2921786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3/5/25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36614093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3/5/25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19129689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3/5/25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3260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78757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3/5/25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99415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17331590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313544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83912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8039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57897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8150460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645378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626215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085159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1951216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1442917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98221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55662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232663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308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9096343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708118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72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128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38221130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10381835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958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1623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220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77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0480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2476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5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7266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5466692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85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7164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571265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20173267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9753002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25461025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53527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037547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5358353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713319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9630694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6861641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9655520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5646460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2401083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4147777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9157540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823567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8556056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9209282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725627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0949272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36139667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2598098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2212053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1134305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6977664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141152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18434426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660799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4007038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10009476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10484785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6667977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4601599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34818697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38963831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3240150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26776037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5631164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2211559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27571011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84096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32686818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3068613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17271954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17145278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3282476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6688741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24075129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29823194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2177518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11040299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1033385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3835573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23191709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18448177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4163347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20391953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9867419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1124000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1647634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1830919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27295250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20359116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4897286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10365745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3540760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29913949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35272033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7848833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19219671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5976201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195962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5179728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7051454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2998963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476152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5564391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41519814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9967075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474518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7884325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2370285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66778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658253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66386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762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03323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6209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5505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96875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959583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345954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586970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5858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41530325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EDE596B-D67C-8C4B-8D56-E12B317A9FC1}" type="slidenum">
              <a:rPr lang="en-US"/>
              <a:pPr>
                <a:defRPr/>
              </a:pPr>
              <a:t>‹#›</a:t>
            </a:fld>
            <a:endParaRPr lang="en-US"/>
          </a:p>
        </p:txBody>
      </p:sp>
    </p:spTree>
    <p:extLst>
      <p:ext uri="{BB962C8B-B14F-4D97-AF65-F5344CB8AC3E}">
        <p14:creationId xmlns:p14="http://schemas.microsoft.com/office/powerpoint/2010/main" val="1419833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3/5/25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pPr>
                <a:defRPr/>
              </a:pPr>
              <a:t>‹#›</a:t>
            </a:fld>
            <a:endParaRPr lang="en-US"/>
          </a:p>
        </p:txBody>
      </p:sp>
    </p:spTree>
    <p:extLst>
      <p:ext uri="{BB962C8B-B14F-4D97-AF65-F5344CB8AC3E}">
        <p14:creationId xmlns:p14="http://schemas.microsoft.com/office/powerpoint/2010/main" val="4258481884"/>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pPr>
                <a:defRPr/>
              </a:pPr>
              <a:t>‹#›</a:t>
            </a:fld>
            <a:endParaRPr lang="en-US"/>
          </a:p>
        </p:txBody>
      </p:sp>
    </p:spTree>
    <p:extLst>
      <p:ext uri="{BB962C8B-B14F-4D97-AF65-F5344CB8AC3E}">
        <p14:creationId xmlns:p14="http://schemas.microsoft.com/office/powerpoint/2010/main" val="2703676873"/>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pPr>
                <a:defRPr/>
              </a:pPr>
              <a:t>‹#›</a:t>
            </a:fld>
            <a:endParaRPr lang="en-US"/>
          </a:p>
        </p:txBody>
      </p:sp>
    </p:spTree>
    <p:extLst>
      <p:ext uri="{BB962C8B-B14F-4D97-AF65-F5344CB8AC3E}">
        <p14:creationId xmlns:p14="http://schemas.microsoft.com/office/powerpoint/2010/main" val="4225011667"/>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pPr>
                <a:defRPr/>
              </a:pPr>
              <a:t>‹#›</a:t>
            </a:fld>
            <a:endParaRPr lang="en-US"/>
          </a:p>
        </p:txBody>
      </p:sp>
    </p:spTree>
    <p:extLst>
      <p:ext uri="{BB962C8B-B14F-4D97-AF65-F5344CB8AC3E}">
        <p14:creationId xmlns:p14="http://schemas.microsoft.com/office/powerpoint/2010/main" val="1554170738"/>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pPr>
                <a:defRPr/>
              </a:pPr>
              <a:t>‹#›</a:t>
            </a:fld>
            <a:endParaRPr lang="en-US"/>
          </a:p>
        </p:txBody>
      </p:sp>
    </p:spTree>
    <p:extLst>
      <p:ext uri="{BB962C8B-B14F-4D97-AF65-F5344CB8AC3E}">
        <p14:creationId xmlns:p14="http://schemas.microsoft.com/office/powerpoint/2010/main" val="2507216289"/>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pPr>
                <a:defRPr/>
              </a:pPr>
              <a:t>‹#›</a:t>
            </a:fld>
            <a:endParaRPr lang="en-US"/>
          </a:p>
        </p:txBody>
      </p:sp>
    </p:spTree>
    <p:extLst>
      <p:ext uri="{BB962C8B-B14F-4D97-AF65-F5344CB8AC3E}">
        <p14:creationId xmlns:p14="http://schemas.microsoft.com/office/powerpoint/2010/main" val="3236244978"/>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pPr>
                <a:defRPr/>
              </a:pPr>
              <a:t>‹#›</a:t>
            </a:fld>
            <a:endParaRPr lang="en-US"/>
          </a:p>
        </p:txBody>
      </p:sp>
    </p:spTree>
    <p:extLst>
      <p:ext uri="{BB962C8B-B14F-4D97-AF65-F5344CB8AC3E}">
        <p14:creationId xmlns:p14="http://schemas.microsoft.com/office/powerpoint/2010/main" val="2682963042"/>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pPr>
                <a:defRPr/>
              </a:pPr>
              <a:t>‹#›</a:t>
            </a:fld>
            <a:endParaRPr lang="en-US"/>
          </a:p>
        </p:txBody>
      </p:sp>
    </p:spTree>
    <p:extLst>
      <p:ext uri="{BB962C8B-B14F-4D97-AF65-F5344CB8AC3E}">
        <p14:creationId xmlns:p14="http://schemas.microsoft.com/office/powerpoint/2010/main" val="350858536"/>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pPr>
                <a:defRPr/>
              </a:pPr>
              <a:t>‹#›</a:t>
            </a:fld>
            <a:endParaRPr lang="en-US"/>
          </a:p>
        </p:txBody>
      </p:sp>
    </p:spTree>
    <p:extLst>
      <p:ext uri="{BB962C8B-B14F-4D97-AF65-F5344CB8AC3E}">
        <p14:creationId xmlns:p14="http://schemas.microsoft.com/office/powerpoint/2010/main" val="1795473936"/>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pPr>
                <a:defRPr/>
              </a:pPr>
              <a:t>‹#›</a:t>
            </a:fld>
            <a:endParaRPr lang="en-US"/>
          </a:p>
        </p:txBody>
      </p:sp>
    </p:spTree>
    <p:extLst>
      <p:ext uri="{BB962C8B-B14F-4D97-AF65-F5344CB8AC3E}">
        <p14:creationId xmlns:p14="http://schemas.microsoft.com/office/powerpoint/2010/main" val="143714147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3/5/25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pPr>
                <a:defRPr/>
              </a:pPr>
              <a:t>‹#›</a:t>
            </a:fld>
            <a:endParaRPr lang="en-US"/>
          </a:p>
        </p:txBody>
      </p:sp>
    </p:spTree>
    <p:extLst>
      <p:ext uri="{BB962C8B-B14F-4D97-AF65-F5344CB8AC3E}">
        <p14:creationId xmlns:p14="http://schemas.microsoft.com/office/powerpoint/2010/main" val="2190933566"/>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17521"/>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4906564"/>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9444677"/>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938598"/>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1881613"/>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6219533"/>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229025"/>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3623020"/>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361692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3/5/25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6544176"/>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660080"/>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942782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500657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41806"/>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7145010"/>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0945576"/>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09248"/>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1075099"/>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4882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004492"/>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873712"/>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933153"/>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5870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912283"/>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6951369"/>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8224515"/>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424470"/>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634200"/>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4532508"/>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3/5/25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6325266"/>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075679"/>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5420826"/>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395433"/>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704026094"/>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063737"/>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167078"/>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272863"/>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40892"/>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58647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205128"/>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266916"/>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443691"/>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046249"/>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412872"/>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699202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593847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260349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306901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35671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3/5/25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382097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0046591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9944622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2892683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305723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637055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881444273"/>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398542451"/>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1065671971"/>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234468155"/>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208697397"/>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2534052611"/>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2086583574"/>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44425156"/>
      </p:ext>
    </p:extLst>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1304441886"/>
      </p:ext>
    </p:extLst>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1792014533"/>
      </p:ext>
    </p:extLst>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846935696"/>
      </p:ext>
    </p:extLst>
  </p:cSld>
  <p:clrMapOvr>
    <a:masterClrMapping/>
  </p:clrMapOvr>
  <p:transition>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1526314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3094148272"/>
      </p:ext>
    </p:extLst>
  </p:cSld>
  <p:clrMapOvr>
    <a:masterClrMapping/>
  </p:clrMapOvr>
  <p:transition>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136112038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3913267151"/>
      </p:ext>
    </p:extLst>
  </p:cSld>
  <p:clrMapOvr>
    <a:masterClrMapping/>
  </p:clrMapOvr>
  <p:transition>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80418051"/>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1968203377"/>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715659284"/>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34439375"/>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3506364456"/>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3896923124"/>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4265581429"/>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A684A8A-1533-FB4F-A7C3-34EF939AAAA7}" type="slidenum">
              <a:rPr lang="en-US"/>
              <a:pPr>
                <a:defRPr/>
              </a:pPr>
              <a:t>‹#›</a:t>
            </a:fld>
            <a:endParaRPr lang="en-US"/>
          </a:p>
        </p:txBody>
      </p:sp>
    </p:spTree>
    <p:extLst>
      <p:ext uri="{BB962C8B-B14F-4D97-AF65-F5344CB8AC3E}">
        <p14:creationId xmlns:p14="http://schemas.microsoft.com/office/powerpoint/2010/main" val="2131730882"/>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15291005"/>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94234844"/>
      </p:ext>
    </p:extLst>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11004999"/>
      </p:ext>
    </p:extLst>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8605050"/>
      </p:ext>
    </p:extLst>
  </p:cSld>
  <p:clrMapOvr>
    <a:masterClrMapping/>
  </p:clrMapOvr>
  <p:transition>
    <p:rand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58650913"/>
      </p:ext>
    </p:extLst>
  </p:cSld>
  <p:clrMapOvr>
    <a:masterClrMapping/>
  </p:clrMapOvr>
  <p:transition>
    <p:rand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33043156"/>
      </p:ext>
    </p:extLst>
  </p:cSld>
  <p:clrMapOvr>
    <a:masterClrMapping/>
  </p:clrMapOvr>
  <p:transition>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6001660"/>
      </p:ext>
    </p:extLst>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5370329"/>
      </p:ext>
    </p:extLst>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4423979"/>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50353237"/>
      </p:ext>
    </p:extLst>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3679322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088334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253125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1321629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41827889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810861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144556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687659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7466963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5986129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982061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4137285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4937082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9545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5964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6357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93851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060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2214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4634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722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8910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1610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36704846"/>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37293971"/>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14806492"/>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091949323"/>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59122102"/>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7870499"/>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42859308"/>
      </p:ext>
    </p:extLst>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2720204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62180204"/>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807236082"/>
      </p:ext>
    </p:extLst>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45946409"/>
      </p:ext>
    </p:extLst>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2254358"/>
      </p:ext>
    </p:extLst>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9962196"/>
      </p:ext>
    </p:extLst>
  </p:cSld>
  <p:clrMapOvr>
    <a:masterClrMapping/>
  </p:clrMapOvr>
  <p:transition>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125776"/>
      </p:ext>
    </p:extLst>
  </p:cSld>
  <p:clrMapOvr>
    <a:masterClrMapping/>
  </p:clrMapOvr>
  <p:transition>
    <p:rand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6100621"/>
      </p:ext>
    </p:extLst>
  </p:cSld>
  <p:clrMapOvr>
    <a:masterClrMapping/>
  </p:clrMapOvr>
  <p:transition>
    <p:rand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3665038"/>
      </p:ext>
    </p:extLst>
  </p:cSld>
  <p:clrMapOvr>
    <a:masterClrMapping/>
  </p:clrMapOvr>
  <p:transition>
    <p:rand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3994288"/>
      </p:ext>
    </p:extLst>
  </p:cSld>
  <p:clrMapOvr>
    <a:masterClrMapping/>
  </p:clrMapOvr>
  <p:transition>
    <p:random/>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4643245"/>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3415914"/>
      </p:ext>
    </p:extLst>
  </p:cSld>
  <p:clrMapOvr>
    <a:masterClrMapping/>
  </p:clrMapOvr>
  <p:transition>
    <p:random/>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9436524"/>
      </p:ext>
    </p:extLst>
  </p:cSld>
  <p:clrMapOvr>
    <a:masterClrMapping/>
  </p:clrMapOvr>
  <p:transition>
    <p:random/>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6615445"/>
      </p:ext>
    </p:extLst>
  </p:cSld>
  <p:clrMapOvr>
    <a:masterClrMapping/>
  </p:clrMapOvr>
  <p:transition>
    <p:rand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903463"/>
      </p:ext>
    </p:extLst>
  </p:cSld>
  <p:clrMapOvr>
    <a:masterClrMapping/>
  </p:clrMapOvr>
  <p:transition>
    <p:random/>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9E3018CA-3645-7341-BB78-86F56D7CD70E}" type="slidenum">
              <a:rPr lang="en-US"/>
              <a:pPr>
                <a:defRPr/>
              </a:pPr>
              <a:t>‹#›</a:t>
            </a:fld>
            <a:endParaRPr lang="en-US"/>
          </a:p>
        </p:txBody>
      </p:sp>
    </p:spTree>
    <p:extLst>
      <p:ext uri="{BB962C8B-B14F-4D97-AF65-F5344CB8AC3E}">
        <p14:creationId xmlns:p14="http://schemas.microsoft.com/office/powerpoint/2010/main" val="414188869"/>
      </p:ext>
    </p:extLst>
  </p:cSld>
  <p:clrMapOvr>
    <a:masterClrMapping/>
  </p:clrMapOvr>
  <p:transition>
    <p:random/>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3417BB4-F37F-4C4D-A532-E349C9381CDE}" type="slidenum">
              <a:rPr lang="en-US"/>
              <a:pPr>
                <a:defRPr/>
              </a:pPr>
              <a:t>‹#›</a:t>
            </a:fld>
            <a:endParaRPr lang="en-US"/>
          </a:p>
        </p:txBody>
      </p:sp>
    </p:spTree>
    <p:extLst>
      <p:ext uri="{BB962C8B-B14F-4D97-AF65-F5344CB8AC3E}">
        <p14:creationId xmlns:p14="http://schemas.microsoft.com/office/powerpoint/2010/main" val="278320320"/>
      </p:ext>
    </p:extLst>
  </p:cSld>
  <p:clrMapOvr>
    <a:masterClrMapping/>
  </p:clrMapOvr>
  <p:transition>
    <p:random/>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3DD755-E962-9B4B-AC93-7EEFD37A3EC2}" type="slidenum">
              <a:rPr lang="en-US"/>
              <a:pPr>
                <a:defRPr/>
              </a:pPr>
              <a:t>‹#›</a:t>
            </a:fld>
            <a:endParaRPr lang="en-US"/>
          </a:p>
        </p:txBody>
      </p:sp>
    </p:spTree>
    <p:extLst>
      <p:ext uri="{BB962C8B-B14F-4D97-AF65-F5344CB8AC3E}">
        <p14:creationId xmlns:p14="http://schemas.microsoft.com/office/powerpoint/2010/main" val="3666447406"/>
      </p:ext>
    </p:extLst>
  </p:cSld>
  <p:clrMapOvr>
    <a:masterClrMapping/>
  </p:clrMapOvr>
  <p:transition>
    <p:random/>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F11D3C1-AE86-1D4C-81D4-F55916834089}" type="slidenum">
              <a:rPr lang="en-US"/>
              <a:pPr>
                <a:defRPr/>
              </a:pPr>
              <a:t>‹#›</a:t>
            </a:fld>
            <a:endParaRPr lang="en-US"/>
          </a:p>
        </p:txBody>
      </p:sp>
    </p:spTree>
    <p:extLst>
      <p:ext uri="{BB962C8B-B14F-4D97-AF65-F5344CB8AC3E}">
        <p14:creationId xmlns:p14="http://schemas.microsoft.com/office/powerpoint/2010/main" val="4154763579"/>
      </p:ext>
    </p:extLst>
  </p:cSld>
  <p:clrMapOvr>
    <a:masterClrMapping/>
  </p:clrMapOvr>
  <p:transition>
    <p:random/>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2C8C34D-07A7-C145-987A-89F2EE22CC52}" type="slidenum">
              <a:rPr lang="en-US"/>
              <a:pPr>
                <a:defRPr/>
              </a:pPr>
              <a:t>‹#›</a:t>
            </a:fld>
            <a:endParaRPr lang="en-US"/>
          </a:p>
        </p:txBody>
      </p:sp>
    </p:spTree>
    <p:extLst>
      <p:ext uri="{BB962C8B-B14F-4D97-AF65-F5344CB8AC3E}">
        <p14:creationId xmlns:p14="http://schemas.microsoft.com/office/powerpoint/2010/main" val="2840755201"/>
      </p:ext>
    </p:extLst>
  </p:cSld>
  <p:clrMapOvr>
    <a:masterClrMapping/>
  </p:clrMapOvr>
  <p:transition>
    <p:random/>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EC158E3-1756-914C-9FD7-498A4AFFB96D}" type="slidenum">
              <a:rPr lang="en-US"/>
              <a:pPr>
                <a:defRPr/>
              </a:pPr>
              <a:t>‹#›</a:t>
            </a:fld>
            <a:endParaRPr lang="en-US"/>
          </a:p>
        </p:txBody>
      </p:sp>
    </p:spTree>
    <p:extLst>
      <p:ext uri="{BB962C8B-B14F-4D97-AF65-F5344CB8AC3E}">
        <p14:creationId xmlns:p14="http://schemas.microsoft.com/office/powerpoint/2010/main" val="152733148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F1EC02-51B2-1C42-AE89-5449AD921BDA}" type="slidenum">
              <a:rPr lang="en-US"/>
              <a:pPr>
                <a:defRPr/>
              </a:pPr>
              <a:t>‹#›</a:t>
            </a:fld>
            <a:endParaRPr lang="en-US"/>
          </a:p>
        </p:txBody>
      </p:sp>
    </p:spTree>
    <p:extLst>
      <p:ext uri="{BB962C8B-B14F-4D97-AF65-F5344CB8AC3E}">
        <p14:creationId xmlns:p14="http://schemas.microsoft.com/office/powerpoint/2010/main" val="119335865"/>
      </p:ext>
    </p:extLst>
  </p:cSld>
  <p:clrMapOvr>
    <a:masterClrMapping/>
  </p:clrMapOvr>
  <p:transition>
    <p:random/>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BD298C8-37AE-3B42-8078-DBC61A8DEC89}" type="slidenum">
              <a:rPr lang="en-US"/>
              <a:pPr>
                <a:defRPr/>
              </a:pPr>
              <a:t>‹#›</a:t>
            </a:fld>
            <a:endParaRPr lang="en-US"/>
          </a:p>
        </p:txBody>
      </p:sp>
    </p:spTree>
    <p:extLst>
      <p:ext uri="{BB962C8B-B14F-4D97-AF65-F5344CB8AC3E}">
        <p14:creationId xmlns:p14="http://schemas.microsoft.com/office/powerpoint/2010/main" val="3171410057"/>
      </p:ext>
    </p:extLst>
  </p:cSld>
  <p:clrMapOvr>
    <a:masterClrMapping/>
  </p:clrMapOvr>
  <p:transition>
    <p:random/>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94C18-18CD-6E4A-850C-D25343E00F94}" type="slidenum">
              <a:rPr lang="en-US"/>
              <a:pPr>
                <a:defRPr/>
              </a:pPr>
              <a:t>‹#›</a:t>
            </a:fld>
            <a:endParaRPr lang="en-US"/>
          </a:p>
        </p:txBody>
      </p:sp>
    </p:spTree>
    <p:extLst>
      <p:ext uri="{BB962C8B-B14F-4D97-AF65-F5344CB8AC3E}">
        <p14:creationId xmlns:p14="http://schemas.microsoft.com/office/powerpoint/2010/main" val="594578707"/>
      </p:ext>
    </p:extLst>
  </p:cSld>
  <p:clrMapOvr>
    <a:masterClrMapping/>
  </p:clrMapOvr>
  <p:transition>
    <p:random/>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355F12-22D8-D842-9E41-F2ACC410591A}" type="slidenum">
              <a:rPr lang="en-US"/>
              <a:pPr>
                <a:defRPr/>
              </a:pPr>
              <a:t>‹#›</a:t>
            </a:fld>
            <a:endParaRPr lang="en-US"/>
          </a:p>
        </p:txBody>
      </p:sp>
    </p:spTree>
    <p:extLst>
      <p:ext uri="{BB962C8B-B14F-4D97-AF65-F5344CB8AC3E}">
        <p14:creationId xmlns:p14="http://schemas.microsoft.com/office/powerpoint/2010/main" val="3964518897"/>
      </p:ext>
    </p:extLst>
  </p:cSld>
  <p:clrMapOvr>
    <a:masterClrMapping/>
  </p:clrMapOvr>
  <p:transition>
    <p:random/>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10F4FA-162D-7A46-918D-3161C5A9F5F6}" type="slidenum">
              <a:rPr lang="en-US"/>
              <a:pPr>
                <a:defRPr/>
              </a:pPr>
              <a:t>‹#›</a:t>
            </a:fld>
            <a:endParaRPr lang="en-US"/>
          </a:p>
        </p:txBody>
      </p:sp>
    </p:spTree>
    <p:extLst>
      <p:ext uri="{BB962C8B-B14F-4D97-AF65-F5344CB8AC3E}">
        <p14:creationId xmlns:p14="http://schemas.microsoft.com/office/powerpoint/2010/main" val="2517825774"/>
      </p:ext>
    </p:extLst>
  </p:cSld>
  <p:clrMapOvr>
    <a:masterClrMapping/>
  </p:clrMapOvr>
  <p:transition>
    <p:random/>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32658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387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9220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2662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50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224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68016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1503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0008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69566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01460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8DD432D7-D6EC-5D49-A2BC-E5A800115489}" type="slidenum">
              <a:rPr lang="en-US"/>
              <a:pPr>
                <a:defRPr/>
              </a:pPr>
              <a:t>‹#›</a:t>
            </a:fld>
            <a:endParaRPr lang="en-US"/>
          </a:p>
        </p:txBody>
      </p:sp>
    </p:spTree>
    <p:extLst>
      <p:ext uri="{BB962C8B-B14F-4D97-AF65-F5344CB8AC3E}">
        <p14:creationId xmlns:p14="http://schemas.microsoft.com/office/powerpoint/2010/main" val="277389487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C8322FA-D672-4943-9367-2CDFD2C79836}" type="slidenum">
              <a:rPr lang="en-US"/>
              <a:pPr>
                <a:defRPr/>
              </a:pPr>
              <a:t>‹#›</a:t>
            </a:fld>
            <a:endParaRPr lang="en-US"/>
          </a:p>
        </p:txBody>
      </p:sp>
    </p:spTree>
    <p:extLst>
      <p:ext uri="{BB962C8B-B14F-4D97-AF65-F5344CB8AC3E}">
        <p14:creationId xmlns:p14="http://schemas.microsoft.com/office/powerpoint/2010/main" val="352359344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5FBF7B-E1E2-B348-91DD-C70AD3334840}" type="slidenum">
              <a:rPr lang="en-US"/>
              <a:pPr>
                <a:defRPr/>
              </a:pPr>
              <a:t>‹#›</a:t>
            </a:fld>
            <a:endParaRPr lang="en-US"/>
          </a:p>
        </p:txBody>
      </p:sp>
    </p:spTree>
    <p:extLst>
      <p:ext uri="{BB962C8B-B14F-4D97-AF65-F5344CB8AC3E}">
        <p14:creationId xmlns:p14="http://schemas.microsoft.com/office/powerpoint/2010/main" val="8814088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3A94E71-D9B9-694D-845C-C89128F93192}" type="slidenum">
              <a:rPr lang="en-US"/>
              <a:pPr>
                <a:defRPr/>
              </a:pPr>
              <a:t>‹#›</a:t>
            </a:fld>
            <a:endParaRPr lang="en-US"/>
          </a:p>
        </p:txBody>
      </p:sp>
    </p:spTree>
    <p:extLst>
      <p:ext uri="{BB962C8B-B14F-4D97-AF65-F5344CB8AC3E}">
        <p14:creationId xmlns:p14="http://schemas.microsoft.com/office/powerpoint/2010/main" val="736156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D05E7B-05C3-F342-8A88-19C632798CB2}" type="slidenum">
              <a:rPr lang="en-US"/>
              <a:pPr>
                <a:defRPr/>
              </a:pPr>
              <a:t>‹#›</a:t>
            </a:fld>
            <a:endParaRPr lang="en-US"/>
          </a:p>
        </p:txBody>
      </p:sp>
    </p:spTree>
    <p:extLst>
      <p:ext uri="{BB962C8B-B14F-4D97-AF65-F5344CB8AC3E}">
        <p14:creationId xmlns:p14="http://schemas.microsoft.com/office/powerpoint/2010/main" val="378818771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40B9C63D-CCE0-1D40-B033-27C3F479786F}" type="slidenum">
              <a:rPr lang="en-US"/>
              <a:pPr>
                <a:defRPr/>
              </a:pPr>
              <a:t>‹#›</a:t>
            </a:fld>
            <a:endParaRPr lang="en-US"/>
          </a:p>
        </p:txBody>
      </p:sp>
    </p:spTree>
    <p:extLst>
      <p:ext uri="{BB962C8B-B14F-4D97-AF65-F5344CB8AC3E}">
        <p14:creationId xmlns:p14="http://schemas.microsoft.com/office/powerpoint/2010/main" val="30740478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A79BF913-7BD7-FB4B-BF70-5B7ABDCF6E23}" type="slidenum">
              <a:rPr lang="en-US"/>
              <a:pPr>
                <a:defRPr/>
              </a:pPr>
              <a:t>‹#›</a:t>
            </a:fld>
            <a:endParaRPr lang="en-US"/>
          </a:p>
        </p:txBody>
      </p:sp>
    </p:spTree>
    <p:extLst>
      <p:ext uri="{BB962C8B-B14F-4D97-AF65-F5344CB8AC3E}">
        <p14:creationId xmlns:p14="http://schemas.microsoft.com/office/powerpoint/2010/main" val="10034537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2316CF1-6EAC-7849-9B47-33820825057D}" type="slidenum">
              <a:rPr lang="en-US"/>
              <a:pPr>
                <a:defRPr/>
              </a:pPr>
              <a:t>‹#›</a:t>
            </a:fld>
            <a:endParaRPr lang="en-US"/>
          </a:p>
        </p:txBody>
      </p:sp>
    </p:spTree>
    <p:extLst>
      <p:ext uri="{BB962C8B-B14F-4D97-AF65-F5344CB8AC3E}">
        <p14:creationId xmlns:p14="http://schemas.microsoft.com/office/powerpoint/2010/main" val="16257541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7388B32D-DB1B-4949-802A-AE169A14A903}" type="slidenum">
              <a:rPr lang="en-US"/>
              <a:pPr>
                <a:defRPr/>
              </a:pPr>
              <a:t>‹#›</a:t>
            </a:fld>
            <a:endParaRPr lang="en-US"/>
          </a:p>
        </p:txBody>
      </p:sp>
    </p:spTree>
    <p:extLst>
      <p:ext uri="{BB962C8B-B14F-4D97-AF65-F5344CB8AC3E}">
        <p14:creationId xmlns:p14="http://schemas.microsoft.com/office/powerpoint/2010/main" val="382824322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ABE35A-0A75-724A-9829-34FF93515384}" type="slidenum">
              <a:rPr lang="en-US"/>
              <a:pPr>
                <a:defRPr/>
              </a:pPr>
              <a:t>‹#›</a:t>
            </a:fld>
            <a:endParaRPr lang="en-US"/>
          </a:p>
        </p:txBody>
      </p:sp>
    </p:spTree>
    <p:extLst>
      <p:ext uri="{BB962C8B-B14F-4D97-AF65-F5344CB8AC3E}">
        <p14:creationId xmlns:p14="http://schemas.microsoft.com/office/powerpoint/2010/main" val="35959497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69736F-D192-6A43-B7AD-D65E2CAB86FC}" type="slidenum">
              <a:rPr lang="en-US"/>
              <a:pPr>
                <a:defRPr/>
              </a:pPr>
              <a:t>‹#›</a:t>
            </a:fld>
            <a:endParaRPr lang="en-US"/>
          </a:p>
        </p:txBody>
      </p:sp>
    </p:spTree>
    <p:extLst>
      <p:ext uri="{BB962C8B-B14F-4D97-AF65-F5344CB8AC3E}">
        <p14:creationId xmlns:p14="http://schemas.microsoft.com/office/powerpoint/2010/main" val="277536686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24285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75199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077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141079259"/>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3977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0382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63803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46224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21392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05941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62638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005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14241537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776131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658262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1284234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9629306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5762395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9521383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84030029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9848623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394602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8668774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a:lvl1pPr>
          </a:lstStyle>
          <a:p>
            <a:fld id="{239AAEB0-90B6-4F59-B436-5F0D06B41A1F}" type="slidenum">
              <a:rPr lang="en-US" altLang="en-US"/>
              <a:pPr/>
              <a:t>‹#›</a:t>
            </a:fld>
            <a:endParaRPr lang="en-US" altLang="en-US"/>
          </a:p>
        </p:txBody>
      </p:sp>
    </p:spTree>
    <p:extLst>
      <p:ext uri="{BB962C8B-B14F-4D97-AF65-F5344CB8AC3E}">
        <p14:creationId xmlns:p14="http://schemas.microsoft.com/office/powerpoint/2010/main" val="3035622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a:lvl1pPr>
          </a:lstStyle>
          <a:p>
            <a:fld id="{AA9E7421-2862-43D7-BEF5-823227856BA6}" type="slidenum">
              <a:rPr lang="en-US" altLang="en-US"/>
              <a:pPr/>
              <a:t>‹#›</a:t>
            </a:fld>
            <a:endParaRPr lang="en-US" altLang="en-US"/>
          </a:p>
        </p:txBody>
      </p:sp>
    </p:spTree>
    <p:extLst>
      <p:ext uri="{BB962C8B-B14F-4D97-AF65-F5344CB8AC3E}">
        <p14:creationId xmlns:p14="http://schemas.microsoft.com/office/powerpoint/2010/main" val="3294910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a:lvl1pPr>
          </a:lstStyle>
          <a:p>
            <a:fld id="{81454362-75DB-49BF-B229-5920032A17DE}" type="slidenum">
              <a:rPr lang="en-US" altLang="en-US"/>
              <a:pPr/>
              <a:t>‹#›</a:t>
            </a:fld>
            <a:endParaRPr lang="en-US" altLang="en-US"/>
          </a:p>
        </p:txBody>
      </p:sp>
    </p:spTree>
    <p:extLst>
      <p:ext uri="{BB962C8B-B14F-4D97-AF65-F5344CB8AC3E}">
        <p14:creationId xmlns:p14="http://schemas.microsoft.com/office/powerpoint/2010/main" val="3015332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a:lvl1pPr>
          </a:lstStyle>
          <a:p>
            <a:fld id="{FC8874D5-A32C-4B1D-874B-904435AF680C}" type="slidenum">
              <a:rPr lang="en-US" altLang="en-US"/>
              <a:pPr/>
              <a:t>‹#›</a:t>
            </a:fld>
            <a:endParaRPr lang="en-US" altLang="en-US"/>
          </a:p>
        </p:txBody>
      </p:sp>
    </p:spTree>
    <p:extLst>
      <p:ext uri="{BB962C8B-B14F-4D97-AF65-F5344CB8AC3E}">
        <p14:creationId xmlns:p14="http://schemas.microsoft.com/office/powerpoint/2010/main" val="328573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a:lvl1pPr>
          </a:lstStyle>
          <a:p>
            <a:fld id="{827B97FF-2825-4A2F-AB51-93ABAA5760AE}" type="slidenum">
              <a:rPr lang="en-US" altLang="en-US"/>
              <a:pPr/>
              <a:t>‹#›</a:t>
            </a:fld>
            <a:endParaRPr lang="en-US" altLang="en-US"/>
          </a:p>
        </p:txBody>
      </p:sp>
    </p:spTree>
    <p:extLst>
      <p:ext uri="{BB962C8B-B14F-4D97-AF65-F5344CB8AC3E}">
        <p14:creationId xmlns:p14="http://schemas.microsoft.com/office/powerpoint/2010/main" val="3385671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a:lvl1pPr>
          </a:lstStyle>
          <a:p>
            <a:fld id="{2D586DA8-4705-47FB-A745-6D1FFB295FB7}" type="slidenum">
              <a:rPr lang="en-US" altLang="en-US"/>
              <a:pPr/>
              <a:t>‹#›</a:t>
            </a:fld>
            <a:endParaRPr lang="en-US" altLang="en-US"/>
          </a:p>
        </p:txBody>
      </p:sp>
    </p:spTree>
    <p:extLst>
      <p:ext uri="{BB962C8B-B14F-4D97-AF65-F5344CB8AC3E}">
        <p14:creationId xmlns:p14="http://schemas.microsoft.com/office/powerpoint/2010/main" val="2703242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a:lvl1pPr>
          </a:lstStyle>
          <a:p>
            <a:fld id="{92F981F0-8629-4748-89D2-2D3807042EB6}" type="slidenum">
              <a:rPr lang="en-US" altLang="en-US"/>
              <a:pPr/>
              <a:t>‹#›</a:t>
            </a:fld>
            <a:endParaRPr lang="en-US" altLang="en-US"/>
          </a:p>
        </p:txBody>
      </p:sp>
    </p:spTree>
    <p:extLst>
      <p:ext uri="{BB962C8B-B14F-4D97-AF65-F5344CB8AC3E}">
        <p14:creationId xmlns:p14="http://schemas.microsoft.com/office/powerpoint/2010/main" val="3184875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a:lvl1pPr>
          </a:lstStyle>
          <a:p>
            <a:fld id="{F130520C-A479-45A5-B624-DA9437530C98}" type="slidenum">
              <a:rPr lang="en-US" altLang="en-US"/>
              <a:pPr/>
              <a:t>‹#›</a:t>
            </a:fld>
            <a:endParaRPr lang="en-US" altLang="en-US"/>
          </a:p>
        </p:txBody>
      </p:sp>
    </p:spTree>
    <p:extLst>
      <p:ext uri="{BB962C8B-B14F-4D97-AF65-F5344CB8AC3E}">
        <p14:creationId xmlns:p14="http://schemas.microsoft.com/office/powerpoint/2010/main" val="1004099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a:lvl1pPr>
          </a:lstStyle>
          <a:p>
            <a:fld id="{78876B71-18E0-4252-B10B-55AADFED924F}" type="slidenum">
              <a:rPr lang="en-US" altLang="en-US"/>
              <a:pPr/>
              <a:t>‹#›</a:t>
            </a:fld>
            <a:endParaRPr lang="en-US" altLang="en-US"/>
          </a:p>
        </p:txBody>
      </p:sp>
    </p:spTree>
    <p:extLst>
      <p:ext uri="{BB962C8B-B14F-4D97-AF65-F5344CB8AC3E}">
        <p14:creationId xmlns:p14="http://schemas.microsoft.com/office/powerpoint/2010/main" val="3802801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a:lvl1pPr>
          </a:lstStyle>
          <a:p>
            <a:fld id="{808375F7-3B7C-443C-AD8F-E2D1BDE67F09}" type="slidenum">
              <a:rPr lang="en-US" altLang="en-US"/>
              <a:pPr/>
              <a:t>‹#›</a:t>
            </a:fld>
            <a:endParaRPr lang="en-US" altLang="en-US"/>
          </a:p>
        </p:txBody>
      </p:sp>
    </p:spTree>
    <p:extLst>
      <p:ext uri="{BB962C8B-B14F-4D97-AF65-F5344CB8AC3E}">
        <p14:creationId xmlns:p14="http://schemas.microsoft.com/office/powerpoint/2010/main" val="3184222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a:lvl1pPr>
          </a:lstStyle>
          <a:p>
            <a:fld id="{FF152A31-AD03-48D9-B9BD-09A83E43A873}" type="slidenum">
              <a:rPr lang="en-US" altLang="en-US"/>
              <a:pPr/>
              <a:t>‹#›</a:t>
            </a:fld>
            <a:endParaRPr lang="en-US" altLang="en-US"/>
          </a:p>
        </p:txBody>
      </p:sp>
    </p:spTree>
    <p:extLst>
      <p:ext uri="{BB962C8B-B14F-4D97-AF65-F5344CB8AC3E}">
        <p14:creationId xmlns:p14="http://schemas.microsoft.com/office/powerpoint/2010/main" val="1852848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a:latin typeface="Arial" pitchFamily="34" charset="0"/>
                <a:ea typeface="ＭＳ Ｐゴシック" pitchFamily="34" charset="-128"/>
              </a:defRPr>
            </a:lvl1pPr>
          </a:lstStyle>
          <a:p>
            <a:pPr>
              <a:defRPr/>
            </a:pPr>
            <a:endParaRPr lang="en-US"/>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D5B0657-E3AA-4CA6-977D-34198EA21CE3}" type="slidenum">
              <a:rPr lang="en-US" altLang="en-US"/>
              <a:pPr/>
              <a:t>‹#›</a:t>
            </a:fld>
            <a:endParaRPr lang="en-US" altLang="en-US"/>
          </a:p>
        </p:txBody>
      </p:sp>
    </p:spTree>
    <p:extLst>
      <p:ext uri="{BB962C8B-B14F-4D97-AF65-F5344CB8AC3E}">
        <p14:creationId xmlns:p14="http://schemas.microsoft.com/office/powerpoint/2010/main" val="1657067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CA986-5E5F-40C1-BB0B-21FC9D4D5AB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9F611F0F-594A-47D6-B457-D3A817F98DF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5544D3E-DEA0-4A6C-9DE6-FB506CDD4F7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F30DA210-59D0-4CB1-9D1E-8CC4B4B2B9F5}" type="slidenum">
              <a:rPr lang="en-US" altLang="en-US"/>
              <a:pPr/>
              <a:t>‹#›</a:t>
            </a:fld>
            <a:endParaRPr lang="en-US" altLang="en-US"/>
          </a:p>
        </p:txBody>
      </p:sp>
    </p:spTree>
    <p:extLst>
      <p:ext uri="{BB962C8B-B14F-4D97-AF65-F5344CB8AC3E}">
        <p14:creationId xmlns:p14="http://schemas.microsoft.com/office/powerpoint/2010/main" val="11884723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240122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369895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073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92031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46107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454994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4331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21181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56746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86863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9518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52099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57972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8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2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2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2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theme" Target="../theme/theme2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74.xml"/><Relationship Id="rId1" Type="http://schemas.openxmlformats.org/officeDocument/2006/relationships/slideLayout" Target="../slideLayouts/slideLayout1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27.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9.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30.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3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32.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4" Type="http://schemas.openxmlformats.org/officeDocument/2006/relationships/image" Target="../media/image2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4.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22.pn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6.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24.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23.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7.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25.jpe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8.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27.emf"/><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9.xml"/><Relationship Id="rId17" Type="http://schemas.openxmlformats.org/officeDocument/2006/relationships/image" Target="../media/image31.png"/><Relationship Id="rId2" Type="http://schemas.openxmlformats.org/officeDocument/2006/relationships/slideLayout" Target="../slideLayouts/slideLayout326.xml"/><Relationship Id="rId16" Type="http://schemas.openxmlformats.org/officeDocument/2006/relationships/image" Target="../media/image30.png"/><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image" Target="../media/image29.png"/><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40.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41.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theme" Target="../theme/theme42.xml"/><Relationship Id="rId1" Type="http://schemas.openxmlformats.org/officeDocument/2006/relationships/slideLayout" Target="../slideLayouts/slideLayout358.xml"/><Relationship Id="rId5" Type="http://schemas.openxmlformats.org/officeDocument/2006/relationships/image" Target="../media/image34.jpeg"/><Relationship Id="rId4" Type="http://schemas.openxmlformats.org/officeDocument/2006/relationships/image" Target="../media/image33.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image" Target="../media/image35.jpeg"/><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3.xml"/><Relationship Id="rId17" Type="http://schemas.openxmlformats.org/officeDocument/2006/relationships/image" Target="../media/image39.png"/><Relationship Id="rId2" Type="http://schemas.openxmlformats.org/officeDocument/2006/relationships/slideLayout" Target="../slideLayouts/slideLayout360.xml"/><Relationship Id="rId16" Type="http://schemas.openxmlformats.org/officeDocument/2006/relationships/image" Target="../media/image38.png"/><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image" Target="../media/image37.png"/><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image" Target="../media/image3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41.jpe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44.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32.jpeg"/><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34.jpe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33.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32.jpe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image" Target="../media/image34.jpeg"/><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33.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43.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9.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50.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5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theme" Target="../theme/theme52.xml"/><Relationship Id="rId1" Type="http://schemas.openxmlformats.org/officeDocument/2006/relationships/slideLayout" Target="../slideLayouts/slideLayout458.xml"/><Relationship Id="rId5" Type="http://schemas.openxmlformats.org/officeDocument/2006/relationships/image" Target="../media/image34.jpeg"/><Relationship Id="rId4" Type="http://schemas.openxmlformats.org/officeDocument/2006/relationships/image" Target="../media/image3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05/03/2025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a:solidFill>
                  <a:srgbClr val="FFFFFF"/>
                </a:solidFill>
                <a:latin typeface="Arial" panose="020B0604020202020204" pitchFamily="34" charset="0"/>
                <a:ea typeface="MS Gothic" panose="020B0609070205080204" pitchFamily="49" charset="-128"/>
              </a:rPr>
              <a:t>© </a:t>
            </a:r>
            <a:r>
              <a:rPr lang="en-GB" altLang="en-US" sz="900" b="1">
                <a:solidFill>
                  <a:srgbClr val="FFFFFF"/>
                </a:solidFill>
                <a:latin typeface="Arial" panose="020B0604020202020204" pitchFamily="34" charset="0"/>
                <a:ea typeface="MS Gothic" panose="020B0609070205080204" pitchFamily="49" charset="-128"/>
              </a:rPr>
              <a:t>2006</a:t>
            </a:r>
            <a:r>
              <a:rPr lang="en-GB" altLang="en-US" sz="800" b="1">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F8C0FD-FE1D-4CC2-880C-49C8E3D6D0CA}"/>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a:extLst>
              <a:ext uri="{FF2B5EF4-FFF2-40B4-BE49-F238E27FC236}">
                <a16:creationId xmlns:a16="http://schemas.microsoft.com/office/drawing/2014/main" id="{97F4E42F-5AB1-414A-8559-FC0D6F824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41052761"/>
      </p:ext>
    </p:extLst>
  </p:cSld>
  <p:clrMap bg1="dk2" tx1="lt1" bg2="dk1" tx2="lt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259625"/>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332334468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7759737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05/03/2025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94860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3/5/25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5202980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8950782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5095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578605400"/>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288916851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0753985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39343466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50026"/>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46610"/>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1889910760"/>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995348"/>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462662701"/>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18"/>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6" y="6400800"/>
            <a:ext cx="2225675"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r">
              <a:defRPr sz="1400" b="1">
                <a:solidFill>
                  <a:srgbClr val="000000"/>
                </a:solidFill>
                <a:latin typeface="Arial" charset="0"/>
              </a:defRPr>
            </a:lvl1pPr>
          </a:lstStyle>
          <a:p>
            <a:pPr>
              <a:defRPr/>
            </a:pPr>
            <a:fld id="{5BBC8CFA-92E5-7C4F-8916-747BFA217CCB}" type="slidenum">
              <a:rPr lang="en-US"/>
              <a:pPr>
                <a:defRPr/>
              </a:pPr>
              <a:t>‹#›</a:t>
            </a:fld>
            <a:endParaRPr lang="en-US"/>
          </a:p>
        </p:txBody>
      </p:sp>
    </p:spTree>
    <p:extLst>
      <p:ext uri="{BB962C8B-B14F-4D97-AF65-F5344CB8AC3E}">
        <p14:creationId xmlns:p14="http://schemas.microsoft.com/office/powerpoint/2010/main" val="2106215991"/>
      </p:ext>
    </p:extLst>
  </p:cSld>
  <p:clrMap bg1="dk2" tx1="lt1" bg2="dk1" tx2="lt2" accent1="accent1" accent2="accent2" accent3="accent3" accent4="accent4" accent5="accent5" accent6="accent6" hlink="hlink" folHlink="folHlink"/>
  <p:sldLayoutIdLst>
    <p:sldLayoutId id="2147484012" r:id="rId1"/>
    <p:sldLayoutId id="2147484013" r:id="rId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37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051"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6739"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1708" indent="-228341"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598393"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5075"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1759"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pPr>
                <a:defRPr/>
              </a:pPr>
              <a:t>‹#›</a:t>
            </a:fld>
            <a:endParaRPr lang="en-US"/>
          </a:p>
        </p:txBody>
      </p:sp>
    </p:spTree>
    <p:extLst>
      <p:ext uri="{BB962C8B-B14F-4D97-AF65-F5344CB8AC3E}">
        <p14:creationId xmlns:p14="http://schemas.microsoft.com/office/powerpoint/2010/main" val="417281948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654366"/>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749819"/>
      </p:ext>
    </p:extLst>
  </p:cSld>
  <p:clrMap bg1="dk2" tx1="lt1" bg2="dk1"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8961035"/>
      </p:ext>
    </p:extLst>
  </p:cSld>
  <p:clrMap bg1="dk2" tx1="lt1" bg2="dk1"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05169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711024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166584229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805646602"/>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FC722878-A1E1-2A4A-90C8-73752C56919F}" type="slidenum">
              <a:rPr lang="en-US"/>
              <a:pPr>
                <a:defRPr/>
              </a:pPr>
              <a:t>‹#›</a:t>
            </a:fld>
            <a:endParaRPr lang="en-US"/>
          </a:p>
        </p:txBody>
      </p:sp>
    </p:spTree>
    <p:extLst>
      <p:ext uri="{BB962C8B-B14F-4D97-AF65-F5344CB8AC3E}">
        <p14:creationId xmlns:p14="http://schemas.microsoft.com/office/powerpoint/2010/main" val="2040597532"/>
      </p:ext>
    </p:extLst>
  </p:cSld>
  <p:clrMap bg1="dk2" tx1="lt1" bg2="dk1" tx2="lt2" accent1="accent1" accent2="accent2" accent3="accent3" accent4="accent4" accent5="accent5" accent6="accent6" hlink="hlink" folHlink="folHlink"/>
  <p:sldLayoutIdLst>
    <p:sldLayoutId id="2147484111"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11594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4404612"/>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54895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939630928"/>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018293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25FD62EA-0B3B-5149-A89F-D6E7AE2477EB}" type="slidenum">
              <a:rPr lang="en-US"/>
              <a:pPr>
                <a:defRPr/>
              </a:pPr>
              <a:t>‹#›</a:t>
            </a:fld>
            <a:endParaRPr lang="en-US"/>
          </a:p>
        </p:txBody>
      </p:sp>
    </p:spTree>
    <p:extLst>
      <p:ext uri="{BB962C8B-B14F-4D97-AF65-F5344CB8AC3E}">
        <p14:creationId xmlns:p14="http://schemas.microsoft.com/office/powerpoint/2010/main" val="1282461982"/>
      </p:ext>
    </p:extLst>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7157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8"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0992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99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E61611C2-F24A-D647-B6AC-5AB46216B50C}" type="slidenum">
              <a:rPr lang="en-US"/>
              <a:pPr>
                <a:defRPr/>
              </a:pPr>
              <a:t>‹#›</a:t>
            </a:fld>
            <a:endParaRPr lang="en-US"/>
          </a:p>
        </p:txBody>
      </p:sp>
    </p:spTree>
    <p:extLst>
      <p:ext uri="{BB962C8B-B14F-4D97-AF65-F5344CB8AC3E}">
        <p14:creationId xmlns:p14="http://schemas.microsoft.com/office/powerpoint/2010/main" val="1920019323"/>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820861430"/>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1"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1"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1" i="0">
                <a:solidFill>
                  <a:srgbClr val="BBE0E3"/>
                </a:solidFill>
                <a:latin typeface="Arial" panose="020B0604020202020204" pitchFamily="34" charset="0"/>
              </a:defRPr>
            </a:lvl1pPr>
          </a:lstStyle>
          <a:p>
            <a:pPr>
              <a:defRPr/>
            </a:pPr>
            <a:fld id="{4CA48BD1-6236-4048-AB1A-871C8BA8D260}" type="slidenum">
              <a:rPr lang="en-US" smtClean="0"/>
              <a:pPr>
                <a:defRPr/>
              </a:pPr>
              <a:t>‹#›</a:t>
            </a:fld>
            <a:endParaRPr lang="en-US" dirty="0"/>
          </a:p>
        </p:txBody>
      </p:sp>
    </p:spTree>
    <p:extLst>
      <p:ext uri="{BB962C8B-B14F-4D97-AF65-F5344CB8AC3E}">
        <p14:creationId xmlns:p14="http://schemas.microsoft.com/office/powerpoint/2010/main" val="4251425672"/>
      </p:ext>
    </p:extLst>
  </p:cSld>
  <p:clrMap bg1="dk2" tx1="lt1" bg2="dk1" tx2="lt2" accent1="accent1" accent2="accent2" accent3="accent3" accent4="accent4" accent5="accent5" accent6="accent6" hlink="hlink" folHlink="folHlink"/>
  <p:sldLayoutIdLst>
    <p:sldLayoutId id="2147484221" r:id="rId1"/>
  </p:sldLayoutIdLst>
  <p:transition>
    <p:random/>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5"/>
        </a:buBlip>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4"/>
        </a:buBlip>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5"/>
        </a:buBlip>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4"/>
        </a:buBlip>
        <a:defRPr kumimoji="1"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59C32457-791C-466F-B7C6-6ACD38964B3F}" type="slidenum">
              <a:rPr lang="en-US" altLang="en-US"/>
              <a:pPr/>
              <a:t>‹#›</a:t>
            </a:fld>
            <a:endParaRPr lang="en-US" altLang="en-US"/>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9.xml"/><Relationship Id="rId1" Type="http://schemas.openxmlformats.org/officeDocument/2006/relationships/slideLayout" Target="../slideLayouts/slideLayout105.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2.xml"/><Relationship Id="rId1" Type="http://schemas.openxmlformats.org/officeDocument/2006/relationships/slideLayout" Target="../slideLayouts/slideLayout22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3.xml"/><Relationship Id="rId1" Type="http://schemas.openxmlformats.org/officeDocument/2006/relationships/slideLayout" Target="../slideLayouts/slideLayout214.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5.xml"/><Relationship Id="rId1" Type="http://schemas.openxmlformats.org/officeDocument/2006/relationships/slideLayout" Target="../slideLayouts/slideLayout234.xml"/><Relationship Id="rId4" Type="http://schemas.openxmlformats.org/officeDocument/2006/relationships/image" Target="../media/image153.jpeg"/></Relationships>
</file>

<file path=ppt/slides/_rels/slide10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8.xml"/><Relationship Id="rId1" Type="http://schemas.openxmlformats.org/officeDocument/2006/relationships/slideLayout" Target="../slideLayouts/slideLayout133.xml"/><Relationship Id="rId4" Type="http://schemas.openxmlformats.org/officeDocument/2006/relationships/image" Target="../media/image1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9.xml"/><Relationship Id="rId1" Type="http://schemas.openxmlformats.org/officeDocument/2006/relationships/slideLayout" Target="../slideLayouts/slideLayout133.xml"/><Relationship Id="rId4" Type="http://schemas.openxmlformats.org/officeDocument/2006/relationships/image" Target="../media/image15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269.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2.xml"/><Relationship Id="rId1" Type="http://schemas.openxmlformats.org/officeDocument/2006/relationships/slideLayout" Target="../slideLayouts/slideLayout127.xml"/></Relationships>
</file>

<file path=ppt/slides/_rels/slide1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0.xml"/></Relationships>
</file>

<file path=ppt/slides/_rels/slide1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7.xml"/><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8.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8.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94.xml"/><Relationship Id="rId1" Type="http://schemas.openxmlformats.org/officeDocument/2006/relationships/slideLayout" Target="../slideLayouts/slideLayout16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8.xml"/></Relationships>
</file>

<file path=ppt/slides/_rels/slide1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73.xml"/><Relationship Id="rId1" Type="http://schemas.openxmlformats.org/officeDocument/2006/relationships/themeOverride" Target="../theme/themeOverride1.xml"/><Relationship Id="rId4" Type="http://schemas.openxmlformats.org/officeDocument/2006/relationships/image" Target="../media/image1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7.xml"/><Relationship Id="rId1" Type="http://schemas.openxmlformats.org/officeDocument/2006/relationships/slideLayout" Target="../slideLayouts/slideLayout18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8.xml"/></Relationships>
</file>

<file path=ppt/slides/_rels/slide1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6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8.xml"/></Relationships>
</file>

<file path=ppt/slides/_rels/slide1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270.xml"/><Relationship Id="rId4" Type="http://schemas.openxmlformats.org/officeDocument/2006/relationships/image" Target="../media/image167.gif"/></Relationships>
</file>

<file path=ppt/slides/_rels/slide14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45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458.xml"/></Relationships>
</file>

<file path=ppt/slides/_rels/slide14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6.xml"/><Relationship Id="rId1" Type="http://schemas.openxmlformats.org/officeDocument/2006/relationships/slideLayout" Target="../slideLayouts/slideLayout458.xml"/></Relationships>
</file>

<file path=ppt/slides/_rels/slide14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7.xml"/><Relationship Id="rId1" Type="http://schemas.openxmlformats.org/officeDocument/2006/relationships/slideLayout" Target="../slideLayouts/slideLayout282.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8.xml"/><Relationship Id="rId1" Type="http://schemas.openxmlformats.org/officeDocument/2006/relationships/slideLayout" Target="../slideLayouts/slideLayout28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9.xml"/><Relationship Id="rId1" Type="http://schemas.openxmlformats.org/officeDocument/2006/relationships/slideLayout" Target="../slideLayouts/slideLayout29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09.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2.xml"/><Relationship Id="rId1" Type="http://schemas.openxmlformats.org/officeDocument/2006/relationships/slideLayout" Target="../slideLayouts/slideLayout282.xml"/><Relationship Id="rId5" Type="http://schemas.openxmlformats.org/officeDocument/2006/relationships/image" Target="../media/image179.jpeg"/><Relationship Id="rId4" Type="http://schemas.openxmlformats.org/officeDocument/2006/relationships/image" Target="../media/image178.jpeg"/></Relationships>
</file>

<file path=ppt/slides/_rels/slide15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3.xml"/><Relationship Id="rId1" Type="http://schemas.openxmlformats.org/officeDocument/2006/relationships/slideLayout" Target="../slideLayouts/slideLayout309.xml"/></Relationships>
</file>

<file path=ppt/slides/_rels/slide1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4.xml"/><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1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5.xml"/><Relationship Id="rId1" Type="http://schemas.openxmlformats.org/officeDocument/2006/relationships/slideLayout" Target="../slideLayouts/slideLayout309.xml"/><Relationship Id="rId4" Type="http://schemas.openxmlformats.org/officeDocument/2006/relationships/image" Target="../media/image183.gif"/></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7.xml"/><Relationship Id="rId1" Type="http://schemas.openxmlformats.org/officeDocument/2006/relationships/slideLayout" Target="../slideLayouts/slideLayout330.xml"/><Relationship Id="rId4" Type="http://schemas.openxmlformats.org/officeDocument/2006/relationships/image" Target="../media/image185.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8.xml"/><Relationship Id="rId1" Type="http://schemas.openxmlformats.org/officeDocument/2006/relationships/slideLayout" Target="../slideLayouts/slideLayout337.xml"/><Relationship Id="rId4" Type="http://schemas.openxmlformats.org/officeDocument/2006/relationships/image" Target="../media/image176.png"/></Relationships>
</file>

<file path=ppt/slides/_rels/slide16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9.xml"/><Relationship Id="rId1" Type="http://schemas.openxmlformats.org/officeDocument/2006/relationships/slideLayout" Target="../slideLayouts/slideLayout40.xml"/><Relationship Id="rId5" Type="http://schemas.openxmlformats.org/officeDocument/2006/relationships/image" Target="../media/image188.jpeg"/><Relationship Id="rId4" Type="http://schemas.openxmlformats.org/officeDocument/2006/relationships/image" Target="../media/image187.jpeg"/></Relationships>
</file>

<file path=ppt/slides/_rels/slide162.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notesSlide" Target="../notesSlides/notesSlide120.xml"/><Relationship Id="rId1" Type="http://schemas.openxmlformats.org/officeDocument/2006/relationships/slideLayout" Target="../slideLayouts/slideLayout353.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0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3.xml"/><Relationship Id="rId1" Type="http://schemas.openxmlformats.org/officeDocument/2006/relationships/slideLayout" Target="../slideLayouts/slideLayout36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70.xml"/></Relationships>
</file>

<file path=ppt/slides/_rels/slide16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5.xml"/><Relationship Id="rId1" Type="http://schemas.openxmlformats.org/officeDocument/2006/relationships/slideLayout" Target="../slideLayouts/slideLayout35.xml"/><Relationship Id="rId4" Type="http://schemas.openxmlformats.org/officeDocument/2006/relationships/image" Target="../media/image196.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8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393.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8.xml"/><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1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9.xml"/><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0.xml"/><Relationship Id="rId1" Type="http://schemas.openxmlformats.org/officeDocument/2006/relationships/slideLayout" Target="../slideLayouts/slideLayout408.xml"/></Relationships>
</file>

<file path=ppt/slides/_rels/slide17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1.xml"/><Relationship Id="rId1" Type="http://schemas.openxmlformats.org/officeDocument/2006/relationships/slideLayout" Target="../slideLayouts/slideLayout282.xml"/></Relationships>
</file>

<file path=ppt/slides/_rels/slide17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2.xml"/><Relationship Id="rId1" Type="http://schemas.openxmlformats.org/officeDocument/2006/relationships/slideLayout" Target="../slideLayouts/slideLayout409.xml"/></Relationships>
</file>

<file path=ppt/slides/_rels/slide17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3.xml"/><Relationship Id="rId1" Type="http://schemas.openxmlformats.org/officeDocument/2006/relationships/slideLayout" Target="../slideLayouts/slideLayout40.xml"/><Relationship Id="rId4" Type="http://schemas.openxmlformats.org/officeDocument/2006/relationships/image" Target="../media/image201.jpeg"/></Relationships>
</file>

<file path=ppt/slides/_rels/slide17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4.xml"/><Relationship Id="rId1" Type="http://schemas.openxmlformats.org/officeDocument/2006/relationships/slideLayout" Target="../slideLayouts/slideLayout41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93.xml"/></Relationships>
</file>

<file path=ppt/slides/_rels/slide17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6.xml"/><Relationship Id="rId1" Type="http://schemas.openxmlformats.org/officeDocument/2006/relationships/slideLayout" Target="../slideLayouts/slideLayout36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2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93.xml"/></Relationships>
</file>

<file path=ppt/slides/_rels/slide18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9.xml"/><Relationship Id="rId1" Type="http://schemas.openxmlformats.org/officeDocument/2006/relationships/slideLayout" Target="../slideLayouts/slideLayout40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93.xml"/></Relationships>
</file>

<file path=ppt/slides/_rels/slide18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3.xml"/><Relationship Id="rId1" Type="http://schemas.openxmlformats.org/officeDocument/2006/relationships/slideLayout" Target="../slideLayouts/slideLayout36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36.xml"/></Relationships>
</file>

<file path=ppt/slides/_rels/slide1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5.xml"/><Relationship Id="rId1" Type="http://schemas.openxmlformats.org/officeDocument/2006/relationships/slideLayout" Target="../slideLayouts/slideLayout40.xml"/></Relationships>
</file>

<file path=ppt/slides/_rels/slide18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6.xml"/><Relationship Id="rId1" Type="http://schemas.openxmlformats.org/officeDocument/2006/relationships/slideLayout" Target="../slideLayouts/slideLayout365.xml"/></Relationships>
</file>

<file path=ppt/slides/_rels/slide18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25.xml"/></Relationships>
</file>

<file path=ppt/slides/_rels/slide19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1.xml"/><Relationship Id="rId1" Type="http://schemas.openxmlformats.org/officeDocument/2006/relationships/slideLayout" Target="../slideLayouts/slideLayout40.xml"/></Relationships>
</file>

<file path=ppt/slides/_rels/slide19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3.xml"/><Relationship Id="rId1" Type="http://schemas.openxmlformats.org/officeDocument/2006/relationships/slideLayout" Target="../slideLayouts/slideLayout40.xml"/><Relationship Id="rId5" Type="http://schemas.openxmlformats.org/officeDocument/2006/relationships/image" Target="../media/image188.jpeg"/><Relationship Id="rId4" Type="http://schemas.openxmlformats.org/officeDocument/2006/relationships/image" Target="../media/image187.jpeg"/></Relationships>
</file>

<file path=ppt/slides/_rels/slide19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4.xml"/><Relationship Id="rId1" Type="http://schemas.openxmlformats.org/officeDocument/2006/relationships/slideLayout" Target="../slideLayouts/slideLayout447.xml"/></Relationships>
</file>

<file path=ppt/slides/_rels/slide19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5.xml"/><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19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6.xml"/><Relationship Id="rId1" Type="http://schemas.openxmlformats.org/officeDocument/2006/relationships/slideLayout" Target="../slideLayouts/slideLayout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7.xml"/><Relationship Id="rId1" Type="http://schemas.openxmlformats.org/officeDocument/2006/relationships/slideLayout" Target="../slideLayouts/slideLayout35.xml"/><Relationship Id="rId4" Type="http://schemas.openxmlformats.org/officeDocument/2006/relationships/image" Target="../media/image176.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6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8.xml"/><Relationship Id="rId1" Type="http://schemas.openxmlformats.org/officeDocument/2006/relationships/slideLayout" Target="../slideLayouts/slideLayout40.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93.xml"/></Relationships>
</file>

<file path=ppt/slides/_rels/slide20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6.xml"/></Relationships>
</file>

<file path=ppt/slides/_rels/slide20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64.xml"/><Relationship Id="rId1" Type="http://schemas.openxmlformats.org/officeDocument/2006/relationships/slideLayout" Target="../slideLayouts/slideLayout55.xml"/><Relationship Id="rId4" Type="http://schemas.openxmlformats.org/officeDocument/2006/relationships/image" Target="../media/image215.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49.xml"/><Relationship Id="rId5" Type="http://schemas.openxmlformats.org/officeDocument/2006/relationships/image" Target="../media/image49.sv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6.jpeg"/><Relationship Id="rId1" Type="http://schemas.openxmlformats.org/officeDocument/2006/relationships/slideLayout" Target="../slideLayouts/slideLayout2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69.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6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9.xml"/><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82.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4.xml"/><Relationship Id="rId1" Type="http://schemas.openxmlformats.org/officeDocument/2006/relationships/slideLayout" Target="../slideLayouts/slideLayout69.xml"/><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69.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84.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96.xml"/><Relationship Id="rId4" Type="http://schemas.openxmlformats.org/officeDocument/2006/relationships/image" Target="../media/image52.emf"/></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85.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24.jpg"/></Relationships>
</file>

<file path=ppt/slides/_rels/slide7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8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69.xml"/><Relationship Id="rId4" Type="http://schemas.openxmlformats.org/officeDocument/2006/relationships/image" Target="../media/image127.jpeg"/></Relationships>
</file>

<file path=ppt/slides/_rels/slide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5.xml"/><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30.jpe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96.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7.xml"/><Relationship Id="rId1" Type="http://schemas.openxmlformats.org/officeDocument/2006/relationships/slideLayout" Target="../slideLayouts/slideLayout69.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39.jpeg"/><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1.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3.xml"/><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5.xml"/><Relationship Id="rId1" Type="http://schemas.openxmlformats.org/officeDocument/2006/relationships/slideLayout" Target="../slideLayouts/slideLayout105.xml"/></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7.xml"/><Relationship Id="rId1" Type="http://schemas.openxmlformats.org/officeDocument/2006/relationships/slideLayout" Target="../slideLayouts/slideLayout105.xml"/></Relationships>
</file>

<file path=ppt/slides/_rels/slide9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74-97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109" y="3107278"/>
            <a:ext cx="916874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switches from public ministry to teaching the apostles to continue His ministry since His rejection would soon end in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14:13-22</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6:31-46</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9:10-17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Reception in Decapolis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81</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15:29-38; Mark 7:31–8:9a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deaf and dumb man and feeds 4000 Gentiles to teach His men to minister by His power to both Jews and Gentiles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9503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eaLnBrk="1" hangingPunct="1">
              <a:defRPr/>
            </a:pPr>
            <a:r>
              <a:rPr lang="en-US" sz="4000">
                <a:latin typeface="Arial" panose="020B0604020202020204" pitchFamily="34" charset="0"/>
                <a:cs typeface="Arial" panose="020B0604020202020204" pitchFamily="34" charset="0"/>
              </a:rPr>
              <a:t>Northern Israel:</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Caesarea</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Galilee</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Decapolis</a:t>
            </a: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470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181600" y="1124744"/>
            <a:ext cx="3810000" cy="1143000"/>
          </a:xfrm>
        </p:spPr>
        <p:txBody>
          <a:bodyPr/>
          <a:lstStyle/>
          <a:p>
            <a:pPr eaLnBrk="1" hangingPunct="1">
              <a:defRPr/>
            </a:pPr>
            <a:r>
              <a:rPr lang="en-US" sz="4000" b="1" dirty="0">
                <a:latin typeface="Arial" panose="020B0604020202020204" pitchFamily="34" charset="0"/>
                <a:cs typeface="Arial" panose="020B0604020202020204" pitchFamily="34" charset="0"/>
              </a:rPr>
              <a:t>Greek Cities in Israel</a:t>
            </a: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7956376" y="76200"/>
            <a:ext cx="103522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Rejection in Magadan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390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82</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15:39–16:4;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refuses to give a sign to unbelieving religious leaders except His resurrection due to their unbelief, not due to a lack of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444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en-US" sz="4000" b="1" dirty="0">
                <a:solidFill>
                  <a:schemeClr val="tx1"/>
                </a:solidFill>
                <a:cs typeface="+mj-cs"/>
              </a:rPr>
              <a:t>Tiberias on the Sea of Galilee</a:t>
            </a:r>
          </a:p>
        </p:txBody>
      </p:sp>
      <p:sp>
        <p:nvSpPr>
          <p:cNvPr id="27652" name="Line 4"/>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730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3300"/>
                </a:solidFill>
                <a:effectLst/>
                <a:uLnTx/>
                <a:uFillTx/>
                <a:latin typeface="Tahoma" charset="0"/>
                <a:ea typeface="ＭＳ Ｐゴシック" charset="0"/>
                <a:cs typeface="+mn-cs"/>
              </a:rPr>
              <a:t>88</a:t>
            </a:r>
          </a:p>
        </p:txBody>
      </p:sp>
      <p:pic>
        <p:nvPicPr>
          <p:cNvPr id="1026" name="Picture 2" descr="Bible Map: Magadan">
            <a:extLst>
              <a:ext uri="{FF2B5EF4-FFF2-40B4-BE49-F238E27FC236}">
                <a16:creationId xmlns:a16="http://schemas.microsoft.com/office/drawing/2014/main" id="{C3EC7451-035C-E9E0-4445-66804415D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126" y="3277171"/>
            <a:ext cx="3667874" cy="3667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J. Warning Against Rejection</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83</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16:5-12; Mark 8:13-26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warns His disciples of the hypocrisy of the Pharisees and Herod that led to unbelief so they would not be hypocrites themselves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1004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K. Confession of Peter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84</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16:13-20; Mark 8:27-30; Luke 9:18-21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Peter affirms Christ's deity, so Jesus reveals for the first time that the Twelve will declare what God said in a new organism, the Church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392601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7962689" cy="4401205"/>
          </a:xfrm>
          <a:prstGeom prst="rect">
            <a:avLst/>
          </a:prstGeom>
        </p:spPr>
        <p:txBody>
          <a:bodyPr wrap="square">
            <a:spAutoFit/>
          </a:bodyPr>
          <a:lstStyle/>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When Jesus came to the region of Caesarea Philippi, he asked his disciples, “Who do people say the Son of Man is?”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replied, “Some say John the Baptist; others say Elijah; and still others, Jeremiah or one of the prophets.”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what about you?” he asked. “Who do you say I am?”</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528175" y="457200"/>
            <a:ext cx="7504988" cy="5693866"/>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Jesus replied, “Blessed are you, Simon son of Jonah, for this was not revealed to you by flesh and blood, but by my Father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And I tell you that you are Peter, and on this rock I will build my church, and the gates of Hades will not overcome it.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 </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tell you the truth, whatever you bind on earth </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will be</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A9EE"/>
                </a:solidFill>
                <a:effectLst/>
                <a:uLnTx/>
                <a:uFillTx/>
                <a:latin typeface="Arial" charset="0"/>
                <a:ea typeface="ＭＳ Ｐゴシック" charset="0"/>
                <a:cs typeface="Arial" charset="0"/>
              </a:rPr>
              <a:t>{or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bound in heaven, and whatever you loose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will be</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A9EE"/>
                </a:solidFill>
                <a:effectLst/>
                <a:uLnTx/>
                <a:uFillTx/>
                <a:latin typeface="Arial" charset="0"/>
                <a:ea typeface="ＭＳ Ｐゴシック" charset="0"/>
                <a:cs typeface="Arial" charset="0"/>
              </a:rPr>
              <a:t>{or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loosed in heaven.</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NAU is a Better Translation…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 </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Truly I say to you, whatever you bind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shall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bound in heaven; and whatever you loose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shall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loosed in heaven.</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08171169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ゴシック" charset="0"/>
            </a:endParaRPr>
          </a:p>
        </p:txBody>
      </p:sp>
      <p:sp>
        <p:nvSpPr>
          <p:cNvPr id="44034" name="Rectangle 2"/>
          <p:cNvSpPr>
            <a:spLocks noGrp="1" noChangeArrowheads="1"/>
          </p:cNvSpPr>
          <p:nvPr>
            <p:ph type="title"/>
          </p:nvPr>
        </p:nvSpPr>
        <p:spPr>
          <a:xfrm>
            <a:off x="0" y="44632"/>
            <a:ext cx="9144000" cy="1322387"/>
          </a:xfrm>
        </p:spPr>
        <p:txBody>
          <a:bodyPr/>
          <a:lstStyle/>
          <a:p>
            <a:pPr marL="624769" indent="-624769" eaLnBrk="1" hangingPunct="1">
              <a:defRPr/>
            </a:pPr>
            <a:r>
              <a:rPr lang="en-US" sz="3600" b="1" dirty="0">
                <a:solidFill>
                  <a:schemeClr val="tx1"/>
                </a:solidFill>
                <a:latin typeface="Arial" charset="0"/>
                <a:ea typeface="ＭＳ Ｐゴシック" charset="0"/>
                <a:cs typeface="ＭＳ Ｐゴシック" charset="0"/>
              </a:rPr>
              <a:t>Q: How did God overcome the prejudice in the Church at Jerusalem?</a:t>
            </a:r>
          </a:p>
        </p:txBody>
      </p:sp>
      <p:pic>
        <p:nvPicPr>
          <p:cNvPr id="533506"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12776"/>
            <a:ext cx="3657600" cy="609600"/>
          </a:xfrm>
          <a:prstGeom prst="rect">
            <a:avLst/>
          </a:prstGeom>
          <a:noFill/>
          <a:ln w="9525">
            <a:noFill/>
            <a:miter lim="800000"/>
            <a:headEnd/>
            <a:tailEnd/>
          </a:ln>
          <a:effec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 Gradually</a:t>
            </a:r>
          </a:p>
        </p:txBody>
      </p:sp>
      <p:sp>
        <p:nvSpPr>
          <p:cNvPr id="8" name="TextBox 7"/>
          <p:cNvSpPr txBox="1">
            <a:spLocks noChangeArrowheads="1"/>
          </p:cNvSpPr>
          <p:nvPr/>
        </p:nvSpPr>
        <p:spPr bwMode="auto">
          <a:xfrm>
            <a:off x="4876282" y="6053227"/>
            <a:ext cx="132749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10</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 name="TextBox 8"/>
          <p:cNvSpPr txBox="1">
            <a:spLocks noChangeArrowheads="1"/>
          </p:cNvSpPr>
          <p:nvPr/>
        </p:nvSpPr>
        <p:spPr bwMode="auto">
          <a:xfrm>
            <a:off x="832670" y="6053227"/>
            <a:ext cx="107099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2</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 name="TextBox 9"/>
          <p:cNvSpPr txBox="1">
            <a:spLocks noChangeArrowheads="1"/>
          </p:cNvSpPr>
          <p:nvPr/>
        </p:nvSpPr>
        <p:spPr bwMode="auto">
          <a:xfrm>
            <a:off x="2686814" y="6053227"/>
            <a:ext cx="121686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8</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TextBox 11"/>
          <p:cNvSpPr txBox="1">
            <a:spLocks noChangeArrowheads="1"/>
          </p:cNvSpPr>
          <p:nvPr/>
        </p:nvSpPr>
        <p:spPr bwMode="auto">
          <a:xfrm>
            <a:off x="4863222" y="5795973"/>
            <a:ext cx="1353616"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GENTILES</a:t>
            </a:r>
            <a:endParaRPr kumimoji="0" lang="zh-SG" altLang="en-US" sz="1800" b="1" i="0" u="none" strike="noStrike" kern="1200" cap="none" spc="0" normalizeH="0" baseline="0" noProof="0" dirty="0">
              <a:ln>
                <a:noFill/>
              </a:ln>
              <a:solidFill>
                <a:srgbClr val="00060C"/>
              </a:solidFill>
              <a:effectLst/>
              <a:uLnTx/>
              <a:uFillTx/>
              <a:latin typeface="Arial"/>
              <a:ea typeface="ＭＳ Ｐゴシック" charset="0"/>
              <a:cs typeface="Arial"/>
            </a:endParaRPr>
          </a:p>
        </p:txBody>
      </p:sp>
      <p:sp>
        <p:nvSpPr>
          <p:cNvPr id="12" name="TextBox 12"/>
          <p:cNvSpPr txBox="1">
            <a:spLocks noChangeArrowheads="1"/>
          </p:cNvSpPr>
          <p:nvPr/>
        </p:nvSpPr>
        <p:spPr bwMode="auto">
          <a:xfrm>
            <a:off x="731170" y="5795973"/>
            <a:ext cx="1273992"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JEWS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3" name="TextBox 13"/>
          <p:cNvSpPr txBox="1">
            <a:spLocks noChangeArrowheads="1"/>
          </p:cNvSpPr>
          <p:nvPr/>
        </p:nvSpPr>
        <p:spPr bwMode="auto">
          <a:xfrm>
            <a:off x="2339768" y="5791210"/>
            <a:ext cx="1910987"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SAMARITANS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TextBox 13"/>
          <p:cNvSpPr txBox="1">
            <a:spLocks noChangeArrowheads="1"/>
          </p:cNvSpPr>
          <p:nvPr/>
        </p:nvSpPr>
        <p:spPr bwMode="auto">
          <a:xfrm>
            <a:off x="1907704" y="2132871"/>
            <a:ext cx="5472608"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PETER</a:t>
            </a:r>
            <a:r>
              <a:rPr kumimoji="0" lang="uk-UA"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a:t>
            </a: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S KEYS OF THE KINGDOM</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4037" name="Text Box 5"/>
          <p:cNvSpPr txBox="1">
            <a:spLocks noChangeArrowheads="1"/>
          </p:cNvSpPr>
          <p:nvPr/>
        </p:nvSpPr>
        <p:spPr bwMode="auto">
          <a:xfrm>
            <a:off x="762000"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Osaka" charset="0"/>
              </a:rPr>
              <a:t>AD 33</a:t>
            </a:r>
          </a:p>
        </p:txBody>
      </p:sp>
      <p:sp>
        <p:nvSpPr>
          <p:cNvPr id="44038" name="Text Box 6"/>
          <p:cNvSpPr txBox="1">
            <a:spLocks noChangeArrowheads="1"/>
          </p:cNvSpPr>
          <p:nvPr/>
        </p:nvSpPr>
        <p:spPr bwMode="auto">
          <a:xfrm>
            <a:off x="2647545"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35</a:t>
            </a:r>
          </a:p>
        </p:txBody>
      </p:sp>
      <p:sp>
        <p:nvSpPr>
          <p:cNvPr id="44039" name="Text Box 7"/>
          <p:cNvSpPr txBox="1">
            <a:spLocks noChangeArrowheads="1"/>
          </p:cNvSpPr>
          <p:nvPr/>
        </p:nvSpPr>
        <p:spPr bwMode="auto">
          <a:xfrm>
            <a:off x="4800600"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40</a:t>
            </a:r>
          </a:p>
        </p:txBody>
      </p:sp>
    </p:spTree>
    <p:extLst>
      <p:ext uri="{BB962C8B-B14F-4D97-AF65-F5344CB8AC3E}">
        <p14:creationId xmlns:p14="http://schemas.microsoft.com/office/powerpoint/2010/main" val="13122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7" grpId="0" animBg="1" autoUpdateAnimBg="0"/>
      <p:bldP spid="44038" grpId="0" animBg="1" autoUpdateAnimBg="0"/>
      <p:bldP spid="44039"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85</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16:21-23; Mark 8:31-33; Luke 9:22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Peter opposes Christ's declaration that He would soon die and rise again because he did not see the need for His sacrifice for sin</a:t>
            </a:r>
          </a:p>
        </p:txBody>
      </p:sp>
    </p:spTree>
    <p:extLst>
      <p:ext uri="{BB962C8B-B14F-4D97-AF65-F5344CB8AC3E}">
        <p14:creationId xmlns:p14="http://schemas.microsoft.com/office/powerpoint/2010/main" val="3633915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Matthew 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86</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6:24-28; Mark 8:34–9:1; Luke 9:23-27</a:t>
            </a:r>
          </a:p>
        </p:txBody>
      </p:sp>
      <p:sp>
        <p:nvSpPr>
          <p:cNvPr id="2" name="Rectangle 1">
            <a:extLst>
              <a:ext uri="{FF2B5EF4-FFF2-40B4-BE49-F238E27FC236}">
                <a16:creationId xmlns:a16="http://schemas.microsoft.com/office/drawing/2014/main" id="{07A16FA1-8F25-2469-C6AA-CBCA1C5D4111}"/>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 true disciple must submit not to the Pharisees but to Jesus since He would judge Israel and rule as Messiah</a:t>
            </a:r>
          </a:p>
        </p:txBody>
      </p:sp>
    </p:spTree>
    <p:extLst>
      <p:ext uri="{BB962C8B-B14F-4D97-AF65-F5344CB8AC3E}">
        <p14:creationId xmlns:p14="http://schemas.microsoft.com/office/powerpoint/2010/main" val="2837918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Three disciples see Christ’s glory to foretaste His reign at the Second Advent and prove Him as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87</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3"/>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Elijah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88</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17:9-13; Mark 9:9-13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Elijah must precede the kingdom, but John the Baptist fulfilled Malachi's prophecy of his coming since sacrifice precedes glory</a:t>
            </a:r>
          </a:p>
        </p:txBody>
      </p:sp>
    </p:spTree>
    <p:extLst>
      <p:ext uri="{BB962C8B-B14F-4D97-AF65-F5344CB8AC3E}">
        <p14:creationId xmlns:p14="http://schemas.microsoft.com/office/powerpoint/2010/main" val="2573189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Dependence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89</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17:14-21; Mark 9:14-29; Luke 9:37-43a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inability of the disciples to exorcise a demon teaches them to depend on Jesus as He could deliver Israel if the nation believed</a:t>
            </a:r>
          </a:p>
        </p:txBody>
      </p:sp>
    </p:spTree>
    <p:extLst>
      <p:ext uri="{BB962C8B-B14F-4D97-AF65-F5344CB8AC3E}">
        <p14:creationId xmlns:p14="http://schemas.microsoft.com/office/powerpoint/2010/main" val="164337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Q. Additional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90</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17:22-23; Mark 9:30-32; Luke 9:43b-45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His death and resurrection again to teach that suffering must precede glory in the same Messiah, not two Messiahs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973263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 Instruction Concerning Sonship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91</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Matthew 17:24-27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has Peter pay their temple tax to avoid accusation despite His disciples being exempt since they are sons of the King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4914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S. Instruction Concerning Humility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92</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18:1-5; Mark 9:33-37;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disciples argue which of them is greatest in the kingdom, Jesus teaches them humility and dependence for true greatness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9918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T. Instruction Concerning Pride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 93</a:t>
            </a:r>
          </a:p>
          <a:p>
            <a:pPr algn="ctr" defTabSz="914400" fontAlgn="base">
              <a:spcBef>
                <a:spcPct val="20000"/>
              </a:spcBef>
              <a:buClr>
                <a:srgbClr val="FFCC00"/>
              </a:buClr>
              <a:buSzPct val="70000"/>
            </a:pPr>
            <a:r>
              <a:rPr lang="de-DE" sz="2800" b="1" i="1" kern="0" dirty="0">
                <a:solidFill>
                  <a:srgbClr val="FFFFFF"/>
                </a:solidFill>
                <a:effectLst>
                  <a:glow rad="228600">
                    <a:srgbClr val="220011"/>
                  </a:glow>
                </a:effectLst>
                <a:latin typeface="Arial"/>
                <a:ea typeface="ＭＳ Ｐゴシック" charset="0"/>
                <a:cs typeface="Arial"/>
              </a:rPr>
              <a:t>Matthew 18:6-14; Mark 9:38-50;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rebukes his disciples’ pride over the inability of others to exorcise a demon to help them prize the humility that God values </a:t>
            </a:r>
          </a:p>
        </p:txBody>
      </p:sp>
    </p:spTree>
    <p:extLst>
      <p:ext uri="{BB962C8B-B14F-4D97-AF65-F5344CB8AC3E}">
        <p14:creationId xmlns:p14="http://schemas.microsoft.com/office/powerpoint/2010/main" val="7551081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U.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94</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Matthew 18:15-35</a:t>
            </a:r>
            <a:endParaRPr lang="en-US" sz="28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the disciples that they are to forgive both unconditionally and entirely in the same way God has forgiven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439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Dr. Rick Griffith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Matthew 18:15-20</a:t>
            </a:r>
          </a:p>
        </p:txBody>
      </p:sp>
    </p:spTree>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rtl="1" eaLnBrk="1" hangingPunct="1"/>
            <a:r>
              <a:rPr kumimoji="0" lang="ar-JO" sz="2800" dirty="0">
                <a:ea typeface="ＭＳ Ｐゴシック" charset="0"/>
                <a:cs typeface="Arial" panose="020B0604020202020204" pitchFamily="34" charset="0"/>
              </a:rPr>
              <a:t>1.</a:t>
            </a:r>
            <a:r>
              <a:rPr kumimoji="0" lang="en-US" sz="2800" dirty="0">
                <a:ea typeface="ＭＳ Ｐゴシック" charset="0"/>
                <a:cs typeface="Arial" panose="020B0604020202020204" pitchFamily="34" charset="0"/>
              </a:rPr>
              <a:t>	</a:t>
            </a:r>
            <a:r>
              <a:rPr lang="ar-JO" sz="2800" dirty="0">
                <a:ea typeface="ＭＳ Ｐゴシック" charset="0"/>
                <a:cs typeface="Arial" panose="020B0604020202020204" pitchFamily="34" charset="0"/>
              </a:rPr>
              <a:t>(15-17) </a:t>
            </a:r>
            <a:r>
              <a:rPr lang="ar-JO" sz="2800" dirty="0">
                <a:solidFill>
                  <a:srgbClr val="FFFF00"/>
                </a:solidFill>
                <a:ea typeface="ＭＳ Ｐゴシック" charset="0"/>
                <a:cs typeface="Arial" panose="020B0604020202020204" pitchFamily="34" charset="0"/>
              </a:rPr>
              <a:t>الطريقة</a:t>
            </a:r>
            <a:r>
              <a:rPr lang="ar-JO" sz="2800" dirty="0">
                <a:ea typeface="ＭＳ Ｐゴシック" charset="0"/>
                <a:cs typeface="Arial" panose="020B0604020202020204" pitchFamily="34" charset="0"/>
              </a:rPr>
              <a:t> التي ينبغي على الكنيسة أن تعيد بها بشكل صحيح خاطئ مسيحي تكون بالحفاظ على خصوصية الأمر قدر الإمكان.</a:t>
            </a:r>
            <a:endParaRPr kumimoji="0" lang="en-US" sz="2800" dirty="0">
              <a:solidFill>
                <a:srgbClr val="FFFF00"/>
              </a:solidFill>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(15) يجب التعامل مع الخطية الخاصة فقط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مع الأشخاص المتورطين فيها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بشكل مباشر لتسهيل استعادة المذنب.</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(16) يجب كشف الخطية غير المتاب عنها بمواجهة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شخص أو شخصين آخرين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لتسهيل استعادة الخاطئ.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ت - (17أ) يجب عرض الخطية غير المتاب عنها، بعد محاولة مجموعة صغيرة للاستعادة، أمام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جسد الكنيسة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بكامله كرادع للاستمرار بالخطية.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66725" marR="0" lvl="0" indent="-4667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ث - (17ب) يجب أن تؤدي الخطية غير المتاب عنها بعد عرضها أمام الكنيسة لمطالبة كل عضو في الكنيسة أن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يتعامل مع الخاطئ أنه غير مؤمن </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(وهذا يشمل طرده من العضوية).</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5172" name="Text Box 15"/>
          <p:cNvSpPr txBox="1">
            <a:spLocks noChangeArrowheads="1"/>
          </p:cNvSpPr>
          <p:nvPr/>
        </p:nvSpPr>
        <p:spPr bwMode="auto">
          <a:xfrm>
            <a:off x="8299450" y="76200"/>
            <a:ext cx="79220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5200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0" marR="0" algn="r" rtl="1">
              <a:lnSpc>
                <a:spcPct val="107000"/>
              </a:lnSpc>
              <a:spcBef>
                <a:spcPts val="0"/>
              </a:spcBef>
              <a:spcAft>
                <a:spcPts val="800"/>
              </a:spcAft>
            </a:pPr>
            <a:r>
              <a:rPr kumimoji="0" lang="ar-JO" sz="2800" dirty="0">
                <a:ea typeface="ＭＳ Ｐゴシック" charset="0"/>
                <a:cs typeface="Arial" panose="020B0604020202020204" pitchFamily="34" charset="0"/>
              </a:rPr>
              <a:t>2. </a:t>
            </a:r>
            <a:r>
              <a:rPr lang="ar-JO" sz="2800" dirty="0">
                <a:ea typeface="Calibri" panose="020F0502020204030204" pitchFamily="34" charset="0"/>
                <a:cs typeface="Arial" panose="020B0604020202020204" pitchFamily="34" charset="0"/>
              </a:rPr>
              <a:t>(18-20) </a:t>
            </a:r>
            <a:r>
              <a:rPr lang="ar-JO" sz="2800" dirty="0">
                <a:solidFill>
                  <a:srgbClr val="FFFF00"/>
                </a:solidFill>
                <a:ea typeface="Calibri" panose="020F0502020204030204" pitchFamily="34" charset="0"/>
                <a:cs typeface="Arial" panose="020B0604020202020204" pitchFamily="34" charset="0"/>
              </a:rPr>
              <a:t>السبب</a:t>
            </a:r>
            <a:r>
              <a:rPr lang="ar-JO" sz="2800" dirty="0">
                <a:ea typeface="Calibri" panose="020F0502020204030204" pitchFamily="34" charset="0"/>
                <a:cs typeface="Arial" panose="020B0604020202020204" pitchFamily="34" charset="0"/>
              </a:rPr>
              <a:t> في استطاعة الكنيسة استعادة أو  الاستمرار في السعي لاستعادة المؤمنين الضالين هو أنها تستمد سلطانها من الله نفسه.</a:t>
            </a:r>
            <a:endParaRPr kumimoji="0" lang="en-US" sz="2800" dirty="0">
              <a:solidFill>
                <a:srgbClr val="FFFF00"/>
              </a:solidFill>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179512" y="1529680"/>
            <a:ext cx="8784976" cy="4419600"/>
          </a:xfrm>
          <a:prstGeom prst="rect">
            <a:avLst/>
          </a:prstGeom>
          <a:noFill/>
          <a:ln>
            <a:noFill/>
          </a:ln>
          <a:effectLst/>
        </p:spPr>
        <p:txBody>
          <a:bodyPr anchor="ctr"/>
          <a:lstStyle/>
          <a:p>
            <a:pPr marL="457200" marR="0" lvl="0" indent="-44450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(18-19) الكنائس التي تستعيد بالصلاة أو تستمر في السعي لاستعادة المؤمنين الخطأة تفعل ذلك بدلاً من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الآب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868363" marR="0" lvl="0" indent="-4540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(18) يجب على الكنيسة إعلان المذنب أو البريء بناء ما حدده الله بالفعل.</a:t>
            </a:r>
          </a:p>
          <a:p>
            <a:pPr marL="868363" marR="0" lvl="0" indent="-454025"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(19) يمكن لقادة الكنيسة الذين يصدرون بالصلاة حكمًا، أن يثقوا أنهم تصرفوا حسب مشيئة الله.</a:t>
            </a:r>
          </a:p>
          <a:p>
            <a:pPr marL="457200" marR="0" lvl="0" indent="-44450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(20) الكنائس التي تستعيد أو تواصل سعيها لاستعادة المؤمنين الخطأة تعمل في حضور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يسوع</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220"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7202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Effect transition="in" filter="fade">
                                      <p:cBhvr>
                                        <p:cTn id="22" dur="2000"/>
                                        <p:tgtEl>
                                          <p:spTgt spid="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marL="0" marR="0" algn="r" rtl="1">
              <a:lnSpc>
                <a:spcPct val="107000"/>
              </a:lnSpc>
              <a:spcBef>
                <a:spcPts val="0"/>
              </a:spcBef>
              <a:spcAft>
                <a:spcPts val="800"/>
              </a:spcAft>
            </a:pPr>
            <a:r>
              <a:rPr lang="ar-SA" sz="2800" u="sng" dirty="0">
                <a:ea typeface="Calibri" panose="020F0502020204030204" pitchFamily="34" charset="0"/>
                <a:cs typeface="Arial" panose="020B0604020202020204" pitchFamily="34" charset="0"/>
              </a:rPr>
              <a:t>فكرة تفسيرية</a:t>
            </a:r>
            <a:r>
              <a:rPr lang="ar-SA" sz="2800" dirty="0">
                <a:ea typeface="Calibri" panose="020F0502020204030204" pitchFamily="34" charset="0"/>
                <a:cs typeface="Arial" panose="020B0604020202020204" pitchFamily="34" charset="0"/>
              </a:rPr>
              <a:t>: </a:t>
            </a:r>
            <a:r>
              <a:rPr lang="ar-SA" sz="2800" dirty="0">
                <a:solidFill>
                  <a:srgbClr val="FFFF00"/>
                </a:solidFill>
                <a:ea typeface="Calibri" panose="020F0502020204030204" pitchFamily="34" charset="0"/>
                <a:cs typeface="Arial" panose="020B0604020202020204" pitchFamily="34" charset="0"/>
              </a:rPr>
              <a:t>السبب</a:t>
            </a:r>
            <a:r>
              <a:rPr lang="ar-SA" sz="2800" dirty="0">
                <a:ea typeface="Calibri" panose="020F0502020204030204" pitchFamily="34" charset="0"/>
                <a:cs typeface="Arial" panose="020B0604020202020204" pitchFamily="34" charset="0"/>
              </a:rPr>
              <a:t> لذي يوجب على الكنيسة استعادة مسيحي خاطئ بشكل صحيح هو أنها تمدّ سلطان الله.</a:t>
            </a:r>
            <a:endParaRPr lang="en-US" sz="2800" dirty="0">
              <a:ea typeface="Calibri" panose="020F0502020204030204" pitchFamily="34"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44272" cy="44196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(15-17)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الطريقة</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التي ينبغي فيها على الكنيسة إعادة مسيحي خاطئ بشكل صحيح يكون بالمحافظة على خصوصية الأمر قدر الإمكان.</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(18-20)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السبب</a:t>
            </a:r>
            <a:r>
              <a:rPr kumimoji="0" lang="ar-JO"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الذي يمكن الكنيسة من استعادة أو الاستمرار في السعي لاستعادة المؤمنين الضّالين هو أنها تبسط سلطان الله نفسه.</a:t>
            </a:r>
            <a:endParaRPr kumimoji="0" lang="en-US" sz="2800" b="1"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9268"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rPr>
              <a:t>18: 15- 20</a:t>
            </a:r>
            <a:endParaRPr kumimoji="0" lang="en-US"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257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rPr>
              <a:t>The Crossroads (1981-83)</a:t>
            </a: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Indonesia</a:t>
            </a: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Philippines</a:t>
            </a: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China</a:t>
            </a: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Malaysia</a:t>
            </a: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Singapore</a:t>
            </a: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Hong Kong</a:t>
            </a: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Macau</a:t>
            </a: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Korea</a:t>
            </a: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Japan</a:t>
            </a: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en-US" sz="7200">
                <a:solidFill>
                  <a:schemeClr val="tx1"/>
                </a:solidFill>
                <a:latin typeface="Times New Roman" charset="0"/>
                <a:ea typeface="ＭＳ Ｐゴシック" charset="0"/>
              </a:rPr>
              <a:t>This is war.</a:t>
            </a: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cs typeface="Arial" charset="0"/>
              </a:rPr>
              <a:t>for believers</a:t>
            </a: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charset="0"/>
                <a:ea typeface="ＭＳ Ｐゴシック" charset="0"/>
                <a:cs typeface="Arial" charset="0"/>
              </a:rPr>
              <a:t>Relational Pillars</a:t>
            </a:r>
            <a:endParaRPr kumimoji="0" lang="en-US" sz="5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rPr>
              <a:t>Romance,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mr-IN" sz="3200" b="1" i="0" u="none" strike="noStrike" kern="1200" cap="none" spc="0" normalizeH="0" baseline="0" noProof="0" dirty="0">
                <a:ln>
                  <a:noFill/>
                </a:ln>
                <a:solidFill>
                  <a:srgbClr val="000000"/>
                </a:solidFill>
                <a:effectLst/>
                <a:uLnTx/>
                <a:uFillTx/>
                <a:latin typeface="Trebuchet MS"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Trebuchet MS" charset="0"/>
                <a:ea typeface="ＭＳ Ｐゴシック" charset="0"/>
              </a:rPr>
              <a:t>Therefore if you are presenting your offering at the altar, and there remember that your brother has something against you, leave your offering there before the altar and go; first be reconciled to your brother, and then come and present your offering.</a:t>
            </a:r>
            <a:r>
              <a:rPr kumimoji="0" lang="mr-IN" altLang="ja-JP" sz="3200" b="1" i="0" u="none" strike="noStrike" kern="1200" cap="none" spc="0" normalizeH="0" baseline="0" noProof="0" dirty="0">
                <a:ln>
                  <a:noFill/>
                </a:ln>
                <a:solidFill>
                  <a:srgbClr val="000000"/>
                </a:solidFill>
                <a:effectLst/>
                <a:uLnTx/>
                <a:uFillTx/>
                <a:latin typeface="Trebuchet MS" charset="0"/>
                <a:ea typeface="ＭＳ Ｐゴシック" charset="0"/>
              </a:rPr>
              <a:t>"</a:t>
            </a:r>
            <a:endParaRPr kumimoji="0" lang="en-US" sz="3200" b="1" i="0" u="none" strike="noStrike" kern="1200" cap="none" spc="0" normalizeH="0" baseline="0" noProof="0" dirty="0">
              <a:ln>
                <a:noFill/>
              </a:ln>
              <a:solidFill>
                <a:srgbClr val="000000"/>
              </a:solidFill>
              <a:effectLst/>
              <a:uLnTx/>
              <a:uFillTx/>
              <a:latin typeface="Trebuchet MS" charset="0"/>
              <a:ea typeface="ＭＳ Ｐゴシック"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en-US" sz="4800" b="1" dirty="0">
                <a:cs typeface="+mj-cs"/>
              </a:rPr>
              <a:t>The Lord</a:t>
            </a:r>
            <a:r>
              <a:rPr lang="mr-IN" altLang="ja-JP" sz="4800" b="1" dirty="0">
                <a:cs typeface="+mj-cs"/>
              </a:rPr>
              <a:t>'</a:t>
            </a:r>
            <a:r>
              <a:rPr lang="en-US" sz="4800" b="1" dirty="0">
                <a:cs typeface="+mj-cs"/>
              </a:rPr>
              <a:t>s Supper</a:t>
            </a: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How</a:t>
            </a:r>
            <a:r>
              <a:rPr lang="en-US" sz="4000" b="1">
                <a:solidFill>
                  <a:schemeClr val="bg1"/>
                </a:solidFill>
                <a:latin typeface="Arial" charset="0"/>
                <a:ea typeface="ＭＳ Ｐゴシック" charset="0"/>
              </a:rPr>
              <a:t> do we </a:t>
            </a:r>
            <a:r>
              <a:rPr lang="en-US" sz="4000" b="1">
                <a:solidFill>
                  <a:srgbClr val="FFFF43"/>
                </a:solidFill>
                <a:latin typeface="Arial" charset="0"/>
                <a:ea typeface="ＭＳ Ｐゴシック" charset="0"/>
              </a:rPr>
              <a:t>restore</a:t>
            </a:r>
            <a:r>
              <a:rPr lang="en-US" sz="4000" b="1">
                <a:solidFill>
                  <a:schemeClr val="bg1"/>
                </a:solidFill>
                <a:latin typeface="Arial" charset="0"/>
                <a:ea typeface="ＭＳ Ｐゴシック" charset="0"/>
              </a:rPr>
              <a:t> sinning Christians properly?</a:t>
            </a:r>
            <a:endParaRPr lang="en-US" sz="360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charset="0"/>
              </a:rPr>
              <a:t>Our First Question Today (for vv. 15-17)</a:t>
            </a: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31550">
                  <a:solidFill>
                    <a:srgbClr val="000000"/>
                  </a:solidFill>
                  <a:round/>
                  <a:headEnd/>
                  <a:tailEnd/>
                </a:ln>
                <a:solidFill>
                  <a:srgbClr val="EDEDEF"/>
                </a:solidFill>
                <a:effectLst>
                  <a:outerShdw blurRad="50800" dist="40000" dir="5400000" algn="tl" rotWithShape="0">
                    <a:srgbClr val="000000">
                      <a:alpha val="32999"/>
                    </a:srgbClr>
                  </a:outerShdw>
                </a:effectLst>
                <a:uLnTx/>
                <a:uFillTx/>
                <a:latin typeface="Impact"/>
                <a:ea typeface="Impact"/>
                <a:cs typeface="Impact"/>
              </a:rPr>
              <a:t>The Value of</a:t>
            </a:r>
          </a:p>
        </p:txBody>
      </p:sp>
      <p:sp>
        <p:nvSpPr>
          <p:cNvPr id="3" name="Rectangle 2"/>
          <p:cNvSpPr/>
          <p:nvPr/>
        </p:nvSpPr>
        <p:spPr>
          <a:xfrm>
            <a:off x="2771800" y="1517585"/>
            <a:ext cx="5184576" cy="644791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300" b="1" i="0" u="none" strike="noStrike" kern="1200" cap="none" spc="0" normalizeH="0" baseline="0" noProof="0"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uLnTx/>
                <a:uFillTx/>
                <a:latin typeface="Arial" charset="0"/>
                <a:ea typeface="ＭＳ Ｐゴシック" charset="0"/>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One</a:t>
            </a:r>
          </a:p>
        </p:txBody>
      </p:sp>
      <p:sp>
        <p:nvSpPr>
          <p:cNvPr id="2" name="TextBox 1"/>
          <p:cNvSpPr txBox="1"/>
          <p:nvPr/>
        </p:nvSpPr>
        <p:spPr>
          <a:xfrm>
            <a:off x="107950" y="42926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Child (1-9)</a:t>
            </a:r>
          </a:p>
        </p:txBody>
      </p:sp>
      <p:sp>
        <p:nvSpPr>
          <p:cNvPr id="6" name="TextBox 5"/>
          <p:cNvSpPr txBox="1"/>
          <p:nvPr/>
        </p:nvSpPr>
        <p:spPr>
          <a:xfrm>
            <a:off x="2339975" y="42926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Sheep</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(10-14)</a:t>
            </a:r>
          </a:p>
        </p:txBody>
      </p:sp>
      <p:sp>
        <p:nvSpPr>
          <p:cNvPr id="7" name="TextBox 6"/>
          <p:cNvSpPr txBox="1"/>
          <p:nvPr/>
        </p:nvSpPr>
        <p:spPr>
          <a:xfrm>
            <a:off x="4572000" y="42926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Sinner</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(15-20)</a:t>
            </a:r>
          </a:p>
        </p:txBody>
      </p:sp>
      <p:sp>
        <p:nvSpPr>
          <p:cNvPr id="8" name="TextBox 7"/>
          <p:cNvSpPr txBox="1"/>
          <p:nvPr/>
        </p:nvSpPr>
        <p:spPr>
          <a:xfrm>
            <a:off x="6804025" y="4292600"/>
            <a:ext cx="2160588" cy="1939925"/>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1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Debtor</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(21-35)</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962400"/>
            <a:ext cx="6746874" cy="2895600"/>
          </a:xfrm>
          <a:prstGeom prst="rightArrowCallout">
            <a:avLst>
              <a:gd name="adj1" fmla="val 33430"/>
              <a:gd name="adj2" fmla="val 25000"/>
              <a:gd name="adj3" fmla="val 15261"/>
              <a:gd name="adj4" fmla="val 9080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34" name="Rectangle 1026"/>
          <p:cNvSpPr>
            <a:spLocks noGrp="1" noChangeArrowheads="1"/>
          </p:cNvSpPr>
          <p:nvPr>
            <p:ph type="title"/>
          </p:nvPr>
        </p:nvSpPr>
        <p:spPr>
          <a:xfrm>
            <a:off x="685800" y="7620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latin typeface="Helvetica" charset="0"/>
                <a:ea typeface="ＭＳ Ｐゴシック" charset="0"/>
                <a:cs typeface="ＭＳ Ｐゴシック" charset="0"/>
              </a:rPr>
              <a:t>Matthew 18:15-20 </a:t>
            </a:r>
            <a:r>
              <a:rPr kumimoji="0" lang="en-US" sz="2400" dirty="0">
                <a:latin typeface="Helvetica" charset="0"/>
                <a:ea typeface="ＭＳ Ｐゴシック" charset="0"/>
                <a:cs typeface="ＭＳ Ｐゴシック" charset="0"/>
              </a:rPr>
              <a:t>(NIV 1984 ed.)</a:t>
            </a:r>
            <a:endParaRPr kumimoji="0" lang="en-US" dirty="0">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609600"/>
            <a:ext cx="6746874" cy="3276600"/>
          </a:xfrm>
          <a:prstGeom prst="rightArrowCallout">
            <a:avLst>
              <a:gd name="adj1" fmla="val 29931"/>
              <a:gd name="adj2" fmla="val 25000"/>
              <a:gd name="adj3" fmla="val 13586"/>
              <a:gd name="adj4" fmla="val 90803"/>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82785" y="581750"/>
            <a:ext cx="6084168" cy="5943600"/>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your brother sins against you, go and show him his fault,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just between the two</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of you.  If he listens to you, you have won your brother over.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16</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But if he will not listen,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take one or two others</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along, so that </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every matter may be established by the testimony of two or three witnesses.</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17</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he refuses to listen to them,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tell it to the church</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and if he refuses to listen even to the church, treat him as you would a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pagan or a tax collector</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18</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 tell you the truth, whatever you bind on earth will be bound in heaven, and whatever you loose on earth will be loosed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19</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Again, I tell you that if two of you on earth agree about anything you ask for, it will be done for you by my Father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20</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For where two or three come together in my name, there am I with them.</a:t>
            </a:r>
          </a:p>
        </p:txBody>
      </p:sp>
      <p:sp>
        <p:nvSpPr>
          <p:cNvPr id="1068075" name="AutoShape 1067"/>
          <p:cNvSpPr>
            <a:spLocks noChangeArrowheads="1"/>
          </p:cNvSpPr>
          <p:nvPr/>
        </p:nvSpPr>
        <p:spPr bwMode="auto">
          <a:xfrm>
            <a:off x="6300192" y="914400"/>
            <a:ext cx="2843808"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521896"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How</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15-17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
        <p:nvSpPr>
          <p:cNvPr id="1068077" name="AutoShape 1069"/>
          <p:cNvSpPr>
            <a:spLocks noChangeArrowheads="1"/>
          </p:cNvSpPr>
          <p:nvPr/>
        </p:nvSpPr>
        <p:spPr bwMode="auto">
          <a:xfrm>
            <a:off x="6300192" y="3962400"/>
            <a:ext cx="2843808" cy="28194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8" name="Rectangle 1070"/>
          <p:cNvSpPr>
            <a:spLocks noChangeArrowheads="1"/>
          </p:cNvSpPr>
          <p:nvPr/>
        </p:nvSpPr>
        <p:spPr bwMode="auto">
          <a:xfrm>
            <a:off x="6521896" y="41910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Why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18-20</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I.  K</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eep the matter as </a:t>
            </a:r>
            <a:r>
              <a:rPr kumimoji="0" lang="en-US" altLang="ja-JP" sz="4800" b="1" i="0" u="sng" strike="noStrike" kern="1200" cap="none" spc="0" normalizeH="0" baseline="0" noProof="0" dirty="0">
                <a:ln>
                  <a:noFill/>
                </a:ln>
                <a:solidFill>
                  <a:srgbClr val="146225"/>
                </a:solidFill>
                <a:effectLst/>
                <a:uLnTx/>
                <a:uFillTx/>
                <a:latin typeface="Arial" charset="0"/>
                <a:ea typeface="ＭＳ Ｐゴシック" charset="0"/>
              </a:rPr>
              <a:t>private</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 as possible </a:t>
            </a:r>
            <a:b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(15-17).</a:t>
            </a:r>
            <a:r>
              <a:rPr kumimoji="0" lang="en-US" altLang="ja-JP" sz="4000" b="1"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solidFill>
                  <a:srgbClr val="FFFFFF"/>
                </a:solidFill>
                <a:effectLst>
                  <a:outerShdw blurRad="63500" dist="53882" dir="2700000" algn="ctr" rotWithShape="0">
                    <a:srgbClr val="9999FF"/>
                  </a:outerShdw>
                </a:effectLst>
                <a:uLnTx/>
                <a:uFillTx/>
                <a:latin typeface="Impact"/>
                <a:ea typeface="Impact"/>
                <a:cs typeface="Impact"/>
              </a:rPr>
              <a:t>Restoration!</a:t>
            </a: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1F0769"/>
                </a:solidFill>
                <a:effectLst/>
                <a:uLnTx/>
                <a:uFillTx/>
                <a:latin typeface="Verdana" charset="0"/>
                <a:ea typeface="Osaka" charset="0"/>
                <a:cs typeface="Osaka" charset="0"/>
              </a:rPr>
              <a:t>Our Goal:</a:t>
            </a:r>
            <a:endParaRPr kumimoji="0" lang="en-US" sz="4400" b="0" i="0" u="none" strike="noStrike" kern="1200" cap="none" spc="0" normalizeH="0" baseline="0" noProof="0">
              <a:ln>
                <a:noFill/>
              </a:ln>
              <a:solidFill>
                <a:srgbClr val="1F0769"/>
              </a:solidFill>
              <a:effectLst/>
              <a:uLnTx/>
              <a:uFillTx/>
              <a:latin typeface="Verdana" charset="0"/>
              <a:ea typeface="Osaka" charset="0"/>
              <a:cs typeface="Osaka"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278533"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Brothers, if someone is caught in a sin, you who are spiritual should restore him gently.</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6:1</a:t>
            </a: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Restore People in Sin</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uLnTx/>
                <a:uFillTx/>
                <a:latin typeface="Arial" charset="0"/>
                <a:ea typeface="ＭＳ Ｐゴシック" charset="0"/>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dirty="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uplefightingmed.png">
            <a:extLst>
              <a:ext uri="{FF2B5EF4-FFF2-40B4-BE49-F238E27FC236}">
                <a16:creationId xmlns:a16="http://schemas.microsoft.com/office/drawing/2014/main" id="{5186B37F-1E1B-6D68-B364-9BAC1AE187E1}"/>
              </a:ext>
            </a:extLst>
          </p:cNvPr>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en-US">
                <a:latin typeface="Arial" charset="0"/>
                <a:ea typeface="ＭＳ Ｐゴシック" charset="0"/>
                <a:cs typeface="ＭＳ Ｐゴシック" charset="0"/>
              </a:rPr>
              <a:t>Go in Person</a:t>
            </a:r>
          </a:p>
        </p:txBody>
      </p:sp>
      <p:sp>
        <p:nvSpPr>
          <p:cNvPr id="4" name="Title 1"/>
          <p:cNvSpPr txBox="1">
            <a:spLocks/>
          </p:cNvSpPr>
          <p:nvPr/>
        </p:nvSpPr>
        <p:spPr bwMode="auto">
          <a:xfrm>
            <a:off x="144165" y="764704"/>
            <a:ext cx="298767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t>Not:</a:t>
            </a:r>
            <a:b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br>
            <a: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t>• email</a:t>
            </a:r>
            <a:b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br>
            <a: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t>• SMS</a:t>
            </a:r>
            <a:b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br>
            <a: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t>• letter</a:t>
            </a:r>
            <a:b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br>
            <a:r>
              <a:rPr kumimoji="0" lang="en-US" altLang="zh-CN" sz="3600" b="1" i="0" u="none" strike="noStrike" kern="1200" cap="none" spc="0" normalizeH="0" baseline="0" noProof="0" dirty="0">
                <a:ln>
                  <a:noFill/>
                </a:ln>
                <a:solidFill>
                  <a:srgbClr val="000000"/>
                </a:solidFill>
                <a:effectLst/>
                <a:uLnTx/>
                <a:uFillTx/>
                <a:latin typeface="Arial" charset="0"/>
                <a:ea typeface="MS PGothic" charset="0"/>
              </a:rPr>
              <a:t>• phone</a:t>
            </a:r>
            <a:endParaRPr kumimoji="0" lang="zh-CN" altLang="en-US" sz="3600" b="1" i="0" u="none" strike="noStrike" kern="1200" cap="none" spc="0" normalizeH="0" baseline="0" noProof="0" dirty="0">
              <a:ln>
                <a:noFill/>
              </a:ln>
              <a:solidFill>
                <a:srgbClr val="000000"/>
              </a:solidFill>
              <a:effectLst/>
              <a:uLnTx/>
              <a:uFillTx/>
              <a:latin typeface="Arial" charset="0"/>
              <a:ea typeface="MS PGothic"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55485119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en-US">
                <a:latin typeface="Arial" charset="0"/>
                <a:ea typeface="ＭＳ Ｐゴシック" charset="0"/>
                <a:cs typeface="ＭＳ Ｐゴシック" charset="0"/>
              </a:rPr>
              <a:t>Brothers…</a:t>
            </a:r>
          </a:p>
        </p:txBody>
      </p:sp>
    </p:spTree>
    <p:extLst>
      <p:ext uri="{BB962C8B-B14F-4D97-AF65-F5344CB8AC3E}">
        <p14:creationId xmlns:p14="http://schemas.microsoft.com/office/powerpoint/2010/main" val="267346419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en-US" b="1">
                <a:latin typeface="Arial" charset="0"/>
                <a:ea typeface="ＭＳ Ｐゴシック" charset="0"/>
              </a:rPr>
              <a:t>Why don</a:t>
            </a:r>
            <a:r>
              <a:rPr lang="mr-IN"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3"/>
            <a:ext cx="6477000" cy="4402137"/>
          </a:xfrm>
          <a:prstGeom prst="rect">
            <a:avLst/>
          </a:prstGeom>
          <a:noFill/>
          <a:ln>
            <a:noFill/>
          </a:ln>
          <a:effectLst>
            <a:outerShdw blurRad="63500" dist="35921" dir="2700000" algn="ctr" rotWithShape="0">
              <a:srgbClr val="000000">
                <a:alpha val="74998"/>
              </a:srgbClr>
            </a:outerShdw>
          </a:effec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Ignorance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Doubt</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Failure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Fear</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Excuses</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Impurity</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pic>
        <p:nvPicPr>
          <p:cNvPr id="2949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364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965667"/>
                                        </p:tgtEl>
                                        <p:attrNameLst>
                                          <p:attrName>style.visibility</p:attrName>
                                        </p:attrNameLst>
                                      </p:cBhvr>
                                      <p:to>
                                        <p:strVal val="visible"/>
                                      </p:to>
                                    </p:set>
                                    <p:animEffect transition="in" filter="wipe(right)">
                                      <p:cBhvr>
                                        <p:cTn id="11" dur="500"/>
                                        <p:tgtEl>
                                          <p:spTgt spid="96566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65668"/>
                                        </p:tgtEl>
                                        <p:attrNameLst>
                                          <p:attrName>style.visibility</p:attrName>
                                        </p:attrNameLst>
                                      </p:cBhvr>
                                      <p:to>
                                        <p:strVal val="visible"/>
                                      </p:to>
                                    </p:set>
                                    <p:animEffect transition="in" filter="wipe(down)">
                                      <p:cBhvr>
                                        <p:cTn id="15" dur="500"/>
                                        <p:tgtEl>
                                          <p:spTgt spid="96566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5669"/>
                                        </p:tgtEl>
                                        <p:attrNameLst>
                                          <p:attrName>style.visibility</p:attrName>
                                        </p:attrNameLst>
                                      </p:cBhvr>
                                      <p:to>
                                        <p:strVal val="visible"/>
                                      </p:to>
                                    </p:set>
                                    <p:animEffect transition="in" filter="wipe(up)">
                                      <p:cBhvr>
                                        <p:cTn id="19" dur="500"/>
                                        <p:tgtEl>
                                          <p:spTgt spid="965669"/>
                                        </p:tgtEl>
                                      </p:cBhvr>
                                    </p:animEffect>
                                  </p:childTnLst>
                                </p:cTn>
                              </p:par>
                            </p:childTnLst>
                          </p:cTn>
                        </p:par>
                        <p:par>
                          <p:cTn id="20" fill="hold" nodeType="withGroup">
                            <p:stCondLst>
                              <p:cond delay="2000"/>
                            </p:stCondLst>
                            <p:childTnLst>
                              <p:par>
                                <p:cTn id="21" presetID="3" presetClass="exit" presetSubtype="10" fill="hold" nodeType="afterEffect">
                                  <p:stCondLst>
                                    <p:cond delay="0"/>
                                  </p:stCondLst>
                                  <p:childTnLst>
                                    <p:animEffect transition="out" filter="blinds(horizontal)">
                                      <p:cBhvr>
                                        <p:cTn id="22" dur="500"/>
                                        <p:tgtEl>
                                          <p:spTgt spid="965669"/>
                                        </p:tgtEl>
                                      </p:cBhvr>
                                    </p:animEffect>
                                    <p:set>
                                      <p:cBhvr>
                                        <p:cTn id="23" dur="1" fill="hold">
                                          <p:stCondLst>
                                            <p:cond delay="499"/>
                                          </p:stCondLst>
                                        </p:cTn>
                                        <p:tgtEl>
                                          <p:spTgt spid="965669"/>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965668"/>
                                        </p:tgtEl>
                                      </p:cBhvr>
                                    </p:animEffect>
                                    <p:set>
                                      <p:cBhvr>
                                        <p:cTn id="26" dur="1" fill="hold">
                                          <p:stCondLst>
                                            <p:cond delay="499"/>
                                          </p:stCondLst>
                                        </p:cTn>
                                        <p:tgtEl>
                                          <p:spTgt spid="965668"/>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965667"/>
                                        </p:tgtEl>
                                      </p:cBhvr>
                                    </p:animEffect>
                                    <p:set>
                                      <p:cBhvr>
                                        <p:cTn id="29" dur="1" fill="hold">
                                          <p:stCondLst>
                                            <p:cond delay="499"/>
                                          </p:stCondLst>
                                        </p:cTn>
                                        <p:tgtEl>
                                          <p:spTgt spid="965667"/>
                                        </p:tgtEl>
                                        <p:attrNameLst>
                                          <p:attrName>style.visibility</p:attrName>
                                        </p:attrNameLst>
                                      </p:cBhvr>
                                      <p:to>
                                        <p:strVal val="hidden"/>
                                      </p:to>
                                    </p:set>
                                  </p:childTnLst>
                                </p:cTn>
                              </p:par>
                            </p:childTnLst>
                          </p:cTn>
                        </p:par>
                        <p:par>
                          <p:cTn id="30" fill="hold" nodeType="with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965666"/>
                                        </p:tgtEl>
                                        <p:attrNameLst>
                                          <p:attrName>style.visibility</p:attrName>
                                        </p:attrNameLst>
                                      </p:cBhvr>
                                      <p:to>
                                        <p:strVal val="visible"/>
                                      </p:to>
                                    </p:set>
                                    <p:animEffect transition="in" filter="wipe(left)">
                                      <p:cBhvr>
                                        <p:cTn id="33" dur="500"/>
                                        <p:tgtEl>
                                          <p:spTgt spid="965666"/>
                                        </p:tgtEl>
                                      </p:cBhvr>
                                    </p:animEffect>
                                  </p:childTnLst>
                                </p:cTn>
                              </p:par>
                            </p:childTnLst>
                          </p:cTn>
                        </p:par>
                        <p:par>
                          <p:cTn id="34" fill="hold" nodeType="withGroup">
                            <p:stCondLst>
                              <p:cond delay="3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965670"/>
                                        </p:tgtEl>
                                        <p:attrNameLst>
                                          <p:attrName>style.visibility</p:attrName>
                                        </p:attrNameLst>
                                      </p:cBhvr>
                                      <p:to>
                                        <p:strVal val="visible"/>
                                      </p:to>
                                    </p:set>
                                    <p:anim calcmode="lin" valueType="num">
                                      <p:cBhvr>
                                        <p:cTn id="37" dur="1000" fill="hold"/>
                                        <p:tgtEl>
                                          <p:spTgt spid="965670"/>
                                        </p:tgtEl>
                                        <p:attrNameLst>
                                          <p:attrName>ppt_w</p:attrName>
                                        </p:attrNameLst>
                                      </p:cBhvr>
                                      <p:tavLst>
                                        <p:tav tm="0">
                                          <p:val>
                                            <p:fltVal val="0"/>
                                          </p:val>
                                        </p:tav>
                                        <p:tav tm="100000">
                                          <p:val>
                                            <p:strVal val="#ppt_w"/>
                                          </p:val>
                                        </p:tav>
                                      </p:tavLst>
                                    </p:anim>
                                    <p:anim calcmode="lin" valueType="num">
                                      <p:cBhvr>
                                        <p:cTn id="38" dur="1000" fill="hold"/>
                                        <p:tgtEl>
                                          <p:spTgt spid="965670"/>
                                        </p:tgtEl>
                                        <p:attrNameLst>
                                          <p:attrName>ppt_h</p:attrName>
                                        </p:attrNameLst>
                                      </p:cBhvr>
                                      <p:tavLst>
                                        <p:tav tm="0">
                                          <p:val>
                                            <p:fltVal val="0"/>
                                          </p:val>
                                        </p:tav>
                                        <p:tav tm="100000">
                                          <p:val>
                                            <p:strVal val="#ppt_h"/>
                                          </p:val>
                                        </p:tav>
                                      </p:tavLst>
                                    </p:anim>
                                    <p:anim calcmode="lin" valueType="num">
                                      <p:cBhvr>
                                        <p:cTn id="39" dur="1000" fill="hold"/>
                                        <p:tgtEl>
                                          <p:spTgt spid="965670"/>
                                        </p:tgtEl>
                                        <p:attrNameLst>
                                          <p:attrName>style.rotation</p:attrName>
                                        </p:attrNameLst>
                                      </p:cBhvr>
                                      <p:tavLst>
                                        <p:tav tm="0">
                                          <p:val>
                                            <p:fltVal val="90"/>
                                          </p:val>
                                        </p:tav>
                                        <p:tav tm="100000">
                                          <p:val>
                                            <p:fltVal val="0"/>
                                          </p:val>
                                        </p:tav>
                                      </p:tavLst>
                                    </p:anim>
                                    <p:animEffect transition="in" filter="fade">
                                      <p:cBhvr>
                                        <p:cTn id="40"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sz="5400" b="1">
                <a:solidFill>
                  <a:srgbClr val="FFFFFF"/>
                </a:solidFill>
                <a:latin typeface="Arial" charset="0"/>
                <a:ea typeface="ＭＳ Ｐゴシック" charset="0"/>
                <a:cs typeface="Arial" charset="0"/>
              </a:rPr>
              <a:t>Questions on Step 2</a:t>
            </a:r>
            <a:endParaRPr lang="en-US">
              <a:solidFill>
                <a:srgbClr val="FFFFFF"/>
              </a:solidFill>
              <a:latin typeface="Arial" charset="0"/>
              <a:ea typeface="ＭＳ Ｐゴシック" charset="0"/>
              <a:cs typeface="Arial" charset="0"/>
            </a:endParaRPr>
          </a:p>
        </p:txBody>
      </p:sp>
      <p:sp>
        <p:nvSpPr>
          <p:cNvPr id="1094659" name="Text Box 3"/>
          <p:cNvSpPr txBox="1">
            <a:spLocks noChangeArrowheads="1"/>
          </p:cNvSpPr>
          <p:nvPr/>
        </p:nvSpPr>
        <p:spPr bwMode="auto">
          <a:xfrm>
            <a:off x="-11113" y="3500438"/>
            <a:ext cx="7315201" cy="3019425"/>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charset="0"/>
              <a:buChar char="•"/>
              <a:tabLst/>
              <a:defRPr/>
            </a:pPr>
            <a:r>
              <a:rPr kumimoji="0" lang="en-US"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Who should these people be?</a:t>
            </a:r>
          </a:p>
          <a:p>
            <a:pPr marL="457200" marR="0" lvl="0" indent="-457200"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Char char="•"/>
              <a:tabLst/>
              <a:defRPr/>
            </a:pPr>
            <a:r>
              <a:rPr kumimoji="0" lang="en-US" sz="48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Why take 1-2 others?</a:t>
            </a: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Wingdings" charset="0"/>
              <a:buNone/>
              <a:tabLst/>
              <a:defRPr/>
            </a:pPr>
            <a:r>
              <a:rPr kumimoji="0" lang="mr-IN" sz="3600" b="1"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a:t>
            </a:r>
            <a:r>
              <a:rPr kumimoji="0" lang="en-US" sz="3600" b="1"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One witness is not enough to convict a man accused of any crime or offense he may have committed. A matter must be established by the testimony of two or three witnesses.</a:t>
            </a:r>
            <a:r>
              <a:rPr kumimoji="0" lang="mr-IN" sz="3600" b="1"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a:t>
            </a:r>
            <a:endParaRPr kumimoji="0" lang="en-US" sz="3600" b="1"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en-US" sz="6600" dirty="0">
                <a:effectLst>
                  <a:glow rad="228600">
                    <a:schemeClr val="tx1"/>
                  </a:glow>
                </a:effectLst>
                <a:latin typeface="Arial" charset="0"/>
                <a:ea typeface="ＭＳ Ｐゴシック" charset="0"/>
                <a:cs typeface="ＭＳ Ｐゴシック" charset="0"/>
              </a:rPr>
              <a:t>Why tell the whole church?</a:t>
            </a: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NOT to Discipline</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EXCOMMUNICATE !</a:t>
            </a:r>
            <a:endPar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to Discipline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Him/Her</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refer to him/her as a Christian.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Evangelize this person.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let him/her take the Lord</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s Supper.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the person from membership.</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Deliver over to Satan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 one in sex sin </a:t>
            </a:r>
            <a:b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(1 Cor. 5:5).</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 eat with him/her (1 Cor. 5:11).</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I.  K</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eep the matter as </a:t>
            </a:r>
            <a:r>
              <a:rPr kumimoji="0" lang="en-US" altLang="ja-JP" sz="4800" b="1" i="0" u="sng" strike="noStrike" kern="1200" cap="none" spc="0" normalizeH="0" baseline="0" noProof="0" dirty="0">
                <a:ln>
                  <a:noFill/>
                </a:ln>
                <a:solidFill>
                  <a:srgbClr val="146225"/>
                </a:solidFill>
                <a:effectLst/>
                <a:uLnTx/>
                <a:uFillTx/>
                <a:latin typeface="Arial" charset="0"/>
                <a:ea typeface="ＭＳ Ｐゴシック" charset="0"/>
              </a:rPr>
              <a:t>private</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 as possible </a:t>
            </a:r>
            <a:b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(15-17).</a:t>
            </a:r>
            <a:r>
              <a:rPr kumimoji="0" lang="en-US" altLang="ja-JP" sz="4000" b="1"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92000092"/>
      </p:ext>
    </p:extLst>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31437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4</a:t>
            </a:r>
          </a:p>
        </p:txBody>
      </p:sp>
      <p:sp>
        <p:nvSpPr>
          <p:cNvPr id="31437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uLnTx/>
                <a:uFillTx/>
                <a:latin typeface="Arial" charset="0"/>
                <a:ea typeface="ＭＳ Ｐゴシック" charset="0"/>
              </a:rPr>
              <a:t>…reveals the issue to more people each step</a:t>
            </a:r>
          </a:p>
        </p:txBody>
      </p:sp>
    </p:spTree>
    <p:extLst>
      <p:ext uri="{BB962C8B-B14F-4D97-AF65-F5344CB8AC3E}">
        <p14:creationId xmlns:p14="http://schemas.microsoft.com/office/powerpoint/2010/main" val="2185397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II. Our church extends the </a:t>
            </a:r>
            <a:r>
              <a:rPr kumimoji="0" lang="en-US" sz="4800" b="1" i="0" u="sng" strike="noStrike" kern="1200" cap="none" spc="0" normalizeH="0" baseline="0" noProof="0">
                <a:ln>
                  <a:noFill/>
                </a:ln>
                <a:solidFill>
                  <a:srgbClr val="000090"/>
                </a:solidFill>
                <a:effectLst/>
                <a:uLnTx/>
                <a:uFillTx/>
                <a:latin typeface="Arial" charset="0"/>
                <a:ea typeface="ＭＳ Ｐゴシック" charset="0"/>
              </a:rPr>
              <a:t>authority</a:t>
            </a:r>
            <a:r>
              <a:rPr kumimoji="0" lang="en-US" sz="4800" b="1" i="0" u="none" strike="noStrike" kern="1200" cap="none" spc="0" normalizeH="0" baseline="0" noProof="0">
                <a:ln>
                  <a:noFill/>
                </a:ln>
                <a:solidFill>
                  <a:srgbClr val="000090"/>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of God Himself!</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chemeClr val="bg1"/>
                </a:solidFill>
                <a:latin typeface="Arial" charset="0"/>
                <a:ea typeface="ＭＳ Ｐゴシック" charset="0"/>
              </a:rPr>
              <a:t>Why discipline? </a:t>
            </a:r>
            <a:r>
              <a:rPr lang="en-US" sz="6000" b="1" dirty="0">
                <a:solidFill>
                  <a:schemeClr val="bg1"/>
                </a:solidFill>
                <a:latin typeface="Arial" charset="0"/>
                <a:ea typeface="ＭＳ Ｐゴシック" charset="0"/>
              </a:rPr>
              <a:t> </a:t>
            </a:r>
            <a:br>
              <a:rPr lang="en-US" sz="6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We act in the place </a:t>
            </a:r>
            <a:b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 of the </a:t>
            </a:r>
            <a:r>
              <a:rPr kumimoji="0" lang="en-US" sz="4000" b="1" i="0" u="none" strike="noStrike" kern="1200" cap="none" spc="0" normalizeH="0" baseline="0" noProof="0" dirty="0">
                <a:ln>
                  <a:noFill/>
                </a:ln>
                <a:solidFill>
                  <a:srgbClr val="FFFF43"/>
                </a:solidFill>
                <a:effectLst>
                  <a:outerShdw blurRad="50800" dist="50800" dir="2700000" algn="tl" rotWithShape="0">
                    <a:srgbClr val="000000"/>
                  </a:outerShdw>
                </a:effectLst>
                <a:uLnTx/>
                <a:uFillTx/>
                <a:latin typeface="Arial" charset="0"/>
                <a:ea typeface="ＭＳ Ｐゴシック" charset="0"/>
              </a:rPr>
              <a:t>Father</a:t>
            </a:r>
            <a: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50800" dir="2700000" algn="tl" rotWithShape="0">
                    <a:srgbClr val="000000"/>
                  </a:outerShdw>
                </a:effectLst>
                <a:uLnTx/>
                <a:uFillTx/>
                <a:latin typeface="Arial" charset="0"/>
                <a:ea typeface="ＭＳ Ｐゴシック" charset="0"/>
              </a:rPr>
              <a:t>(18-19)</a:t>
            </a:r>
          </a:p>
        </p:txBody>
      </p:sp>
    </p:spTree>
    <p:extLst>
      <p:ext uri="{BB962C8B-B14F-4D97-AF65-F5344CB8AC3E}">
        <p14:creationId xmlns:p14="http://schemas.microsoft.com/office/powerpoint/2010/main" val="12226621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 </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tell you the truth, whatever you bind on earth </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will be</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A9EE"/>
                </a:solidFill>
                <a:effectLst/>
                <a:uLnTx/>
                <a:uFillTx/>
                <a:latin typeface="Arial" charset="0"/>
                <a:ea typeface="ＭＳ Ｐゴシック" charset="0"/>
                <a:cs typeface="Arial" charset="0"/>
              </a:rPr>
              <a:t>{or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bound in heaven, and whatever you loose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will be</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A9EE"/>
                </a:solidFill>
                <a:effectLst/>
                <a:uLnTx/>
                <a:uFillTx/>
                <a:latin typeface="Arial" charset="0"/>
                <a:ea typeface="ＭＳ Ｐゴシック" charset="0"/>
                <a:cs typeface="Arial" charset="0"/>
              </a:rPr>
              <a:t>{or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loosed in heaven.</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NAU is a Better Translation…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 </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Truly I say to you, whatever you bind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shall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bound in heaven; and whatever you loose on earth </a:t>
            </a:r>
            <a:r>
              <a:rPr kumimoji="0" lang="en-US" altLang="ja-JP" sz="3600" b="1" i="0" u="none" strike="noStrike" kern="1200" cap="none" spc="0" normalizeH="0" baseline="0" noProof="0" dirty="0">
                <a:ln>
                  <a:noFill/>
                </a:ln>
                <a:solidFill>
                  <a:srgbClr val="FFFF43"/>
                </a:solidFill>
                <a:effectLst/>
                <a:uLnTx/>
                <a:uFillTx/>
                <a:latin typeface="Arial" charset="0"/>
                <a:ea typeface="ＭＳ Ｐゴシック" charset="0"/>
                <a:cs typeface="Arial" charset="0"/>
              </a:rPr>
              <a:t>shall have been</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loosed in heaven.</a:t>
            </a:r>
            <a:r>
              <a:rPr kumimoji="0" lang="mr-IN"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9577444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rPr>
              <a:t>Matthew 18:19</a:t>
            </a:r>
            <a:endParaRPr lang="en-US">
              <a:solidFill>
                <a:schemeClr val="bg1"/>
              </a:solidFill>
              <a:latin typeface="Arial" charset="0"/>
              <a:ea typeface="ＭＳ Ｐゴシック" charset="0"/>
            </a:endParaRP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Again, I tell you that if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two of you </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on earth agree about anything you ask for, it will be done for you by my Father in heaven</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mr-IN"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331641" y="3644900"/>
            <a:ext cx="5761310" cy="2971800"/>
          </a:xfrm>
          <a:noFill/>
          <a:ln>
            <a:noFill/>
          </a:ln>
        </p:spPr>
        <p:txBody>
          <a:bodyPr vert="horz" wrap="square" lIns="91440" tIns="45720" rIns="91440" bIns="45720" numCol="1" anchor="t" anchorCtr="0" compatLnSpc="1">
            <a:prstTxWarp prst="textNoShape">
              <a:avLst/>
            </a:prstTxWarp>
          </a:bodyPr>
          <a:lstStyle/>
          <a:p>
            <a:pPr algn="r" eaLnBrk="1" hangingPunct="1">
              <a:buClr>
                <a:schemeClr val="tx2"/>
              </a:buClr>
              <a:buSzPct val="70000"/>
            </a:pP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I said,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You are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gods</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 you are all sons of the Most High… </a:t>
            </a:r>
            <a:br>
              <a:rPr lang="en-US" sz="3600" b="1" dirty="0">
                <a:solidFill>
                  <a:srgbClr val="FFFFFF"/>
                </a:solidFill>
                <a:effectLst>
                  <a:glow rad="292100">
                    <a:srgbClr val="000000">
                      <a:alpha val="90000"/>
                    </a:srgbClr>
                  </a:glow>
                </a:effectLst>
              </a:rPr>
            </a:br>
            <a:r>
              <a:rPr lang="en-US" sz="3600" b="1" dirty="0">
                <a:solidFill>
                  <a:srgbClr val="FFFFFF"/>
                </a:solidFill>
                <a:effectLst>
                  <a:glow rad="292100">
                    <a:srgbClr val="000000">
                      <a:alpha val="90000"/>
                    </a:srgbClr>
                  </a:glow>
                </a:effectLst>
              </a:rPr>
              <a:t>but you will die like men…</a:t>
            </a:r>
            <a:r>
              <a:rPr lang="mr-IN" sz="3600" b="1" dirty="0">
                <a:solidFill>
                  <a:srgbClr val="FFFFFF"/>
                </a:solidFill>
                <a:effectLst>
                  <a:glow rad="292100">
                    <a:srgbClr val="000000">
                      <a:alpha val="90000"/>
                    </a:srgbClr>
                  </a:glow>
                </a:effectLst>
              </a:rPr>
              <a:t>"</a:t>
            </a:r>
            <a:endParaRPr lang="en-US" sz="3600" b="1" dirty="0">
              <a:solidFill>
                <a:srgbClr val="FFFFFF"/>
              </a:solidFill>
              <a:effectLst>
                <a:glow rad="292100">
                  <a:srgbClr val="000000">
                    <a:alpha val="90000"/>
                  </a:srgbClr>
                </a:glow>
              </a:effectLst>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rgbClr val="FFFFFF"/>
                </a:solidFill>
                <a:latin typeface="Arial" charset="0"/>
                <a:ea typeface="ＭＳ Ｐゴシック" charset="0"/>
              </a:rPr>
              <a:t>Why discipline? </a:t>
            </a:r>
            <a:r>
              <a:rPr lang="en-US" sz="6000" b="1" dirty="0">
                <a:solidFill>
                  <a:srgbClr val="FFFFFF"/>
                </a:solidFill>
                <a:latin typeface="Arial" charset="0"/>
                <a:ea typeface="ＭＳ Ｐゴシック" charset="0"/>
              </a:rPr>
              <a:t> </a:t>
            </a:r>
            <a:br>
              <a:rPr lang="en-US" sz="6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place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of the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Father</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presence &amp; authority of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Christ</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en-US" sz="5400" b="1" i="1" dirty="0">
                <a:solidFill>
                  <a:schemeClr val="bg1"/>
                </a:solidFill>
                <a:latin typeface="Arial" charset="0"/>
                <a:ea typeface="ＭＳ Ｐゴシック" charset="0"/>
              </a:rPr>
              <a:t>Matthew 18:20</a:t>
            </a:r>
            <a:endParaRPr lang="en-US" sz="5400" i="1" dirty="0">
              <a:solidFill>
                <a:schemeClr val="bg1"/>
              </a:solidFill>
              <a:latin typeface="Arial" charset="0"/>
              <a:ea typeface="ＭＳ Ｐゴシック" charset="0"/>
            </a:endParaRP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where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two or three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come together in my name, there I am with them</a:t>
            </a:r>
            <a:r>
              <a:rPr kumimoji="0" lang="mr-I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a:t>
            </a:r>
            <a:endParaRPr kumimoji="0" lang="en-US" sz="5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dirty="0">
                <a:solidFill>
                  <a:srgbClr val="FFFF00"/>
                </a:solidFill>
                <a:latin typeface="Arial" charset="0"/>
                <a:ea typeface="ＭＳ Ｐゴシック" charset="0"/>
              </a:rPr>
              <a:t>Why </a:t>
            </a:r>
            <a:r>
              <a:rPr lang="en-US" sz="4000" b="1" dirty="0">
                <a:solidFill>
                  <a:schemeClr val="bg1"/>
                </a:solidFill>
                <a:latin typeface="Arial" charset="0"/>
                <a:ea typeface="ＭＳ Ｐゴシック" charset="0"/>
              </a:rPr>
              <a:t>do we restore sinning Christians properly?</a:t>
            </a:r>
            <a:endParaRPr lang="en-US" sz="3600" dirty="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5002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sz="6000">
                <a:solidFill>
                  <a:srgbClr val="FFFFFF"/>
                </a:solidFill>
                <a:effectLst>
                  <a:glow rad="292100">
                    <a:srgbClr val="000000">
                      <a:alpha val="90000"/>
                    </a:srgbClr>
                  </a:glow>
                </a:effectLst>
                <a:latin typeface="Arial" charset="0"/>
                <a:ea typeface="ＭＳ Ｐゴシック" charset="0"/>
              </a:rPr>
              <a:t>Main Idea:</a:t>
            </a:r>
            <a:endParaRPr lang="en-US">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en-US" sz="4800" b="1" dirty="0">
                <a:solidFill>
                  <a:srgbClr val="FFFFFF"/>
                </a:solidFill>
                <a:effectLst>
                  <a:glow rad="292100">
                    <a:srgbClr val="000000">
                      <a:alpha val="90000"/>
                    </a:srgbClr>
                  </a:glow>
                </a:effectLst>
                <a:cs typeface="+mn-cs"/>
              </a:rPr>
              <a:t>We must </a:t>
            </a:r>
            <a:r>
              <a:rPr lang="en-US" sz="4800" b="1" dirty="0">
                <a:solidFill>
                  <a:srgbClr val="FFFF00"/>
                </a:solidFill>
                <a:effectLst>
                  <a:glow rad="292100">
                    <a:srgbClr val="000000">
                      <a:alpha val="90000"/>
                    </a:srgbClr>
                  </a:glow>
                </a:effectLst>
                <a:cs typeface="+mn-cs"/>
              </a:rPr>
              <a:t>restore </a:t>
            </a:r>
            <a:r>
              <a:rPr lang="en-US" sz="4800" b="1" dirty="0">
                <a:solidFill>
                  <a:srgbClr val="FFFFFF"/>
                </a:solidFill>
                <a:effectLst>
                  <a:glow rad="292100">
                    <a:srgbClr val="000000">
                      <a:alpha val="90000"/>
                    </a:srgbClr>
                  </a:glow>
                </a:effectLst>
                <a:cs typeface="+mn-cs"/>
              </a:rPr>
              <a:t>sinning members properly since we act on God</a:t>
            </a:r>
            <a:r>
              <a:rPr lang="mr-IN" altLang="ja-JP" sz="4800" b="1" dirty="0">
                <a:solidFill>
                  <a:srgbClr val="FFFFFF"/>
                </a:solidFill>
                <a:effectLst>
                  <a:glow rad="292100">
                    <a:srgbClr val="000000">
                      <a:alpha val="90000"/>
                    </a:srgbClr>
                  </a:glow>
                </a:effectLst>
                <a:cs typeface="+mn-cs"/>
              </a:rPr>
              <a:t>'</a:t>
            </a:r>
            <a:r>
              <a:rPr lang="en-US" sz="4800" b="1" dirty="0">
                <a:solidFill>
                  <a:srgbClr val="FFFFFF"/>
                </a:solidFill>
                <a:effectLst>
                  <a:glow rad="292100">
                    <a:srgbClr val="000000">
                      <a:alpha val="90000"/>
                    </a:srgbClr>
                  </a:glow>
                </a:effectLst>
                <a:cs typeface="+mn-cs"/>
              </a:rPr>
              <a:t>s </a:t>
            </a:r>
            <a:r>
              <a:rPr lang="en-US" sz="4800" b="1" dirty="0">
                <a:solidFill>
                  <a:srgbClr val="FFFF00"/>
                </a:solidFill>
                <a:effectLst>
                  <a:glow rad="292100">
                    <a:srgbClr val="000000">
                      <a:alpha val="90000"/>
                    </a:srgbClr>
                  </a:glow>
                </a:effectLst>
                <a:cs typeface="+mn-cs"/>
              </a:rPr>
              <a:t>behalf</a:t>
            </a: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0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15134780"/>
      </p:ext>
    </p:extLst>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If possible, as far as it depends on you, be at peace with all men</a:t>
            </a:r>
            <a:r>
              <a:rPr kumimoji="0" lang="mr-IN"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br>
              <a:rPr kumimoji="0" lang="en-US"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Romans 12:18</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689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690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2"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3691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91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1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1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The Overall Principle: Romans 12:18</a:t>
            </a: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9819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4524315"/>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Make us one, Lord,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make us 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Holy Spirit, make us 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Let Your love flow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so the world will know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we are one in You.</a:t>
            </a: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What</a:t>
            </a:r>
            <a:r>
              <a:rPr kumimoji="0" lang="mr-IN" altLang="ja-JP">
                <a:latin typeface="Helvetica" charset="0"/>
                <a:ea typeface="ＭＳ Ｐゴシック" charset="0"/>
                <a:cs typeface="ＭＳ Ｐゴシック" charset="0"/>
              </a:rPr>
              <a:t>'</a:t>
            </a:r>
            <a:r>
              <a:rPr kumimoji="0" lang="en-US">
                <a:latin typeface="Helvetica" charset="0"/>
                <a:ea typeface="ＭＳ Ｐゴシック" charset="0"/>
                <a:cs typeface="ＭＳ Ｐゴシック" charset="0"/>
              </a:rPr>
              <a:t>s God Saying to You?</a:t>
            </a:r>
            <a:endParaRPr kumimoji="0" lang="en-US" sz="360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rPr>
              <a:t>b.  Your Own Life</a:t>
            </a:r>
            <a:endParaRPr kumimoji="0" lang="en-US" sz="2400" b="0" i="0" u="none" strike="noStrike" kern="1200" cap="none" spc="0" normalizeH="0" baseline="0" noProof="0">
              <a:ln>
                <a:noFill/>
              </a:ln>
              <a:solidFill>
                <a:srgbClr val="BBE0E3"/>
              </a:solidFill>
              <a:effectLst>
                <a:outerShdw blurRad="38100" dist="38100" dir="2700000" algn="tl">
                  <a:srgbClr val="000000"/>
                </a:outerShdw>
              </a:effectLst>
              <a:uLnTx/>
              <a:uFillTx/>
              <a:latin typeface="Arial" charset="0"/>
              <a:ea typeface="ＭＳ Ｐゴシック" charset="0"/>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Black" charset="0"/>
                <a:ea typeface="ＭＳ Ｐゴシック" charset="0"/>
              </a:rPr>
              <a:t>a.  The Church Body</a:t>
            </a:r>
          </a:p>
        </p:txBody>
      </p:sp>
    </p:spTree>
    <p:extLst>
      <p:ext uri="{BB962C8B-B14F-4D97-AF65-F5344CB8AC3E}">
        <p14:creationId xmlns:p14="http://schemas.microsoft.com/office/powerpoint/2010/main" val="385534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V.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fi-FI" sz="2800" b="1" i="1" kern="0" dirty="0">
                <a:solidFill>
                  <a:srgbClr val="FFFFFF"/>
                </a:solidFill>
                <a:effectLst>
                  <a:glow rad="228600">
                    <a:srgbClr val="220011"/>
                  </a:glow>
                </a:effectLst>
                <a:latin typeface="Arial"/>
                <a:ea typeface="ＭＳ Ｐゴシック" charset="0"/>
                <a:cs typeface="Arial"/>
              </a:rPr>
              <a:t>§ 95</a:t>
            </a:r>
          </a:p>
          <a:p>
            <a:pPr algn="ctr" defTabSz="914400" fontAlgn="base">
              <a:spcBef>
                <a:spcPct val="20000"/>
              </a:spcBef>
              <a:buClr>
                <a:srgbClr val="FFCC00"/>
              </a:buClr>
              <a:buSzPct val="70000"/>
            </a:pPr>
            <a:r>
              <a:rPr lang="fi-FI" sz="2800" b="1" i="1" kern="0" dirty="0">
                <a:solidFill>
                  <a:srgbClr val="FFFFFF"/>
                </a:solidFill>
                <a:effectLst>
                  <a:glow rad="228600">
                    <a:srgbClr val="220011"/>
                  </a:glow>
                </a:effectLst>
                <a:latin typeface="Arial"/>
                <a:ea typeface="ＭＳ Ｐゴシック" charset="0"/>
                <a:cs typeface="Arial"/>
              </a:rPr>
              <a:t>Matthew 8:19-22; Luke 9:57-62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that discipleship costs dearly through three men who value comfort, a father's money, or family more than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581505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W. Challenge by His Brothers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96</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John 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rejects His brothers' tainted counsel to reveal Himself in Jerusalem to keep God's timing for Him to be King and Passover Lamb</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139215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85974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680643"/>
            <a:ext cx="9037637" cy="2215812"/>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charset="0"/>
                <a:cs typeface="Arial" charset="0"/>
              </a:rPr>
              <a:t>And Jesus’ brothers said to him, “Leave here and go to Judea, where your followers can see your miracles! </a:t>
            </a:r>
            <a:r>
              <a:rPr lang="en-US" b="1" baseline="30000" dirty="0">
                <a:solidFill>
                  <a:srgbClr val="FFFFFF"/>
                </a:solidFill>
                <a:latin typeface="Arial" charset="0"/>
                <a:cs typeface="Arial" charset="0"/>
              </a:rPr>
              <a:t>4 </a:t>
            </a:r>
            <a:r>
              <a:rPr lang="en-US" b="1" dirty="0">
                <a:solidFill>
                  <a:srgbClr val="FFFFFF"/>
                </a:solidFill>
                <a:latin typeface="Arial" charset="0"/>
                <a:cs typeface="Arial" charset="0"/>
              </a:rPr>
              <a:t>You can’t become famous if you hide like this! If you can do such wonderful things, show yourself to the world!” </a:t>
            </a:r>
            <a:r>
              <a:rPr lang="en-US" b="1" baseline="30000" dirty="0">
                <a:solidFill>
                  <a:srgbClr val="FFFFFF"/>
                </a:solidFill>
                <a:latin typeface="Arial" charset="0"/>
                <a:cs typeface="Arial" charset="0"/>
              </a:rPr>
              <a:t>5 </a:t>
            </a:r>
            <a:r>
              <a:rPr lang="en-US" b="1" dirty="0">
                <a:solidFill>
                  <a:srgbClr val="FFFFFF"/>
                </a:solidFill>
                <a:latin typeface="Arial" charset="0"/>
                <a:cs typeface="Arial" charset="0"/>
              </a:rPr>
              <a:t>For even his brothers didn’t believe in him (John 7:3-5 NLT).</a:t>
            </a:r>
          </a:p>
          <a:p>
            <a:pPr algn="ctr" defTabSz="914400" eaLnBrk="0" fontAlgn="base" hangingPunct="0">
              <a:spcBef>
                <a:spcPct val="0"/>
              </a:spcBef>
              <a:spcAft>
                <a:spcPct val="0"/>
              </a:spcAf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X. Journey to Jerusalem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97</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Luke 9:51-56; John 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passes through unrepentant Samaria toward the opposition of Jerusalem's leaders that would end in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763013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frican" pitchFamily="2" charset="0"/>
              <a:ea typeface="ＭＳ Ｐゴシック" panose="020B0600070205080204" pitchFamily="34" charset="-128"/>
              <a:cs typeface="+mn-cs"/>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en-US" altLang="en-US">
                <a:solidFill>
                  <a:schemeClr val="bg1"/>
                </a:solidFill>
                <a:ea typeface="ＭＳ Ｐゴシック" panose="020B0600070205080204" pitchFamily="34" charset="-128"/>
              </a:rPr>
              <a:t>Can Jesus Prove It?</a:t>
            </a: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JOHN 6</a:t>
            </a: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en-US" altLang="en-US" dirty="0">
                <a:ea typeface="ＭＳ Ｐゴシック" panose="020B0600070205080204" pitchFamily="34" charset="-128"/>
              </a:rPr>
              <a:t>DNA Breakthrough!</a:t>
            </a: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Born in 1875, Jeanne Calment died in 1997 aged 122 years and 164 days</a:t>
            </a: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a:ea typeface="ＭＳ Ｐゴシック" panose="020B0600070205080204" pitchFamily="34" charset="-128"/>
              </a:rPr>
              <a:t>Howtoliveforever.net</a:t>
            </a: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393825"/>
            <a:ext cx="8342312" cy="2062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can have “youthful looks, improved appearance and attractiveness, and health and vitality well into your 70s, 80s, 90s, 100s, 1,000s  . . . as long as you want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en-US" altLang="en-US" sz="54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An Astonishing Claim!</a:t>
            </a:r>
            <a:r>
              <a:rPr lang="en-US" altLang="en-US" sz="5400" b="1">
                <a:solidFill>
                  <a:srgbClr val="FFFFFF"/>
                </a:solidFill>
                <a:effectLst>
                  <a:outerShdw blurRad="38100" dist="38100" dir="2700000" algn="tl">
                    <a:srgbClr val="000000"/>
                  </a:outerShdw>
                </a:effectLst>
                <a:ea typeface="ＭＳ Ｐゴシック" panose="020B0600070205080204" pitchFamily="34" charset="-128"/>
              </a:rPr>
              <a:t> </a:t>
            </a: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“I tell you the truth, those who listen to my message and believe in God who sent me </a:t>
            </a:r>
            <a:r>
              <a:rPr kumimoji="0" lang="en-US" altLang="en-US" sz="3600" b="1" i="0" u="none" strike="noStrike" kern="1200" cap="none" spc="0" normalizeH="0" baseline="0" noProof="0" dirty="0">
                <a:ln>
                  <a:noFill/>
                </a:ln>
                <a:solidFill>
                  <a:srgbClr val="FFFF00"/>
                </a:solidFill>
                <a:effectLst>
                  <a:glow rad="228600">
                    <a:schemeClr val="bg1">
                      <a:alpha val="40000"/>
                    </a:schemeClr>
                  </a:glow>
                </a:effectLst>
                <a:uLnTx/>
                <a:uFillTx/>
                <a:latin typeface="Helvetica" panose="020B0604020202020204" pitchFamily="34" charset="0"/>
                <a:ea typeface="ＭＳ Ｐゴシック" panose="020B0600070205080204" pitchFamily="34" charset="-128"/>
                <a:cs typeface="Helvetica" panose="020B0604020202020204" pitchFamily="34" charset="0"/>
              </a:rPr>
              <a:t>have eternal life</a:t>
            </a: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They will never be condemned for their sins, but they have already passed from death into life”</a:t>
            </a: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John 5:24</a:t>
            </a: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How do we </a:t>
            </a:r>
            <a:r>
              <a:rPr kumimoji="0" lang="en-US" altLang="en-US" sz="3600" b="1" i="0" u="none" strike="noStrike" kern="1200" cap="none" spc="0" normalizeH="0" baseline="0" noProof="0">
                <a:ln>
                  <a:noFill/>
                </a:ln>
                <a:solidFill>
                  <a:srgbClr val="660066"/>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know </a:t>
            </a: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Jesus can give eternal life?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dventure" pitchFamily="82" charset="0"/>
                <a:ea typeface="ＭＳ Ｐゴシック" charset="-128"/>
                <a:cs typeface="ＭＳ Ｐゴシック" charset="-128"/>
              </a:rPr>
              <a:t>JOHN 6</a:t>
            </a: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algn="l" eaLnBrk="1" hangingPunct="1"/>
            <a:r>
              <a:rPr lang="en-US" altLang="en-US">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MOVEMENTS:</a:t>
            </a:r>
            <a:endParaRPr lang="en-US" altLang="en-US" sz="960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381000" y="3213100"/>
            <a:ext cx="5316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Showing his Authority (1-21)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381000" y="4067016"/>
            <a:ext cx="43566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The Bread of Life (22-59)</a:t>
            </a: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381000" y="4828888"/>
            <a:ext cx="5232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Disciples desert Jesus (60-71)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Feeding the 5000</a:t>
            </a: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47593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dventure" pitchFamily="82" charset="0"/>
                <a:ea typeface="ＭＳ Ｐゴシック" panose="020B0600070205080204" pitchFamily="34" charset="-128"/>
                <a:cs typeface="+mn-cs"/>
              </a:rPr>
              <a:t>Near Sea of Galilee </a:t>
            </a: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Setting</a:t>
            </a: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A huge crowd in a remote place</a:t>
            </a:r>
          </a:p>
        </p:txBody>
      </p:sp>
    </p:spTree>
    <p:extLst>
      <p:ext uri="{BB962C8B-B14F-4D97-AF65-F5344CB8AC3E}">
        <p14:creationId xmlns:p14="http://schemas.microsoft.com/office/powerpoint/2010/main" val="39414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4839286" y="152400"/>
            <a:ext cx="4265027"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Where shall we buy bread for these people to eat?</a:t>
            </a: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b="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198" y="152400"/>
            <a:ext cx="552274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 months’ wages would not buy enough bread for each one to have a bite!!</a:t>
            </a: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en-US" altLang="en-US" sz="3200">
                <a:effectLst>
                  <a:outerShdw blurRad="38100" dist="38100" dir="2700000" algn="tl">
                    <a:srgbClr val="000000"/>
                  </a:outerShdw>
                </a:effectLst>
                <a:latin typeface="Arial" panose="020B0604020202020204" pitchFamily="34" charset="0"/>
                <a:ea typeface="ＭＳ Ｐゴシック" panose="020B0600070205080204" pitchFamily="34" charset="-128"/>
              </a:rPr>
              <a:t>Andrew being helpful</a:t>
            </a: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“There’s a young boy here with five barley loaves and two fish. But what good is that with this huge crowd?”</a:t>
            </a: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Tell everyone to sit down.</a:t>
            </a: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b="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4B52C947-02EA-E2B8-2D52-7D092A366AD0}"/>
              </a:ext>
            </a:extLst>
          </p:cNvPr>
          <p:cNvSpPr>
            <a:spLocks noChangeArrowheads="1"/>
          </p:cNvSpPr>
          <p:nvPr/>
        </p:nvSpPr>
        <p:spPr bwMode="auto">
          <a:xfrm>
            <a:off x="228600" y="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a:t>
            </a:r>
          </a:p>
        </p:txBody>
      </p:sp>
    </p:spTree>
    <p:extLst>
      <p:ext uri="{BB962C8B-B14F-4D97-AF65-F5344CB8AC3E}">
        <p14:creationId xmlns:p14="http://schemas.microsoft.com/office/powerpoint/2010/main" val="1451283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 and distributed to those who were seated as much as they wanted...</a:t>
            </a: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Bread Multiplied!</a:t>
            </a: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Herod Antipas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Pharisees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Woman at Simon's home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Wealthy women supporting Jesus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kumimoji="0" lang="en-GB"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rael</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after the Interadvent Age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  </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crowd is the key!</a:t>
            </a:r>
          </a:p>
        </p:txBody>
      </p:sp>
    </p:spTree>
    <p:extLst>
      <p:ext uri="{BB962C8B-B14F-4D97-AF65-F5344CB8AC3E}">
        <p14:creationId xmlns:p14="http://schemas.microsoft.com/office/powerpoint/2010/main" val="247746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When the people saw him do this miraculous sign, they exclaimed,</a:t>
            </a: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“Surely, he is the Prophet we have been expecting!” </a:t>
            </a:r>
            <a:b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(6:24 NLT)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0"/>
            <a:ext cx="5943600" cy="1708150"/>
          </a:xfrm>
        </p:spPr>
        <p:txBody>
          <a:bodyPr/>
          <a:lstStyle/>
          <a:p>
            <a:pPr eaLnBrk="1" hangingPunct="1"/>
            <a:r>
              <a:rPr lang="en-US" altLang="en-US" sz="3500" b="1" dirty="0">
                <a:ea typeface="ＭＳ Ｐゴシック" panose="020B0600070205080204" pitchFamily="34" charset="-128"/>
              </a:rPr>
              <a:t>Prophecy of a Prophet given through Moses </a:t>
            </a:r>
            <a:br>
              <a:rPr lang="en-US" altLang="en-US" sz="3500" b="1" dirty="0">
                <a:ea typeface="ＭＳ Ｐゴシック" panose="020B0600070205080204" pitchFamily="34" charset="-128"/>
              </a:rPr>
            </a:br>
            <a:r>
              <a:rPr lang="en-US" altLang="en-US" sz="3500" b="1" dirty="0">
                <a:ea typeface="ＭＳ Ｐゴシック" panose="020B0600070205080204" pitchFamily="34" charset="-128"/>
              </a:rPr>
              <a:t>(Deut. 18:15)</a:t>
            </a:r>
            <a:endParaRPr lang="en-US" altLang="en-US" sz="3500" dirty="0">
              <a:ea typeface="ＭＳ Ｐゴシック" panose="020B0600070205080204" pitchFamily="34" charset="-128"/>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will raise up a Prophet like you from among their fellow Israelites. I will put my words in his mouth, and he will tell the people everything I command him.”</a:t>
            </a: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WATER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TO WINE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2:1-11</a:t>
            </a: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SON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4:46-54</a:t>
            </a: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PARALYTIC</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5:1-18</a:t>
            </a: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FEEDING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5000</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6:1-15</a:t>
            </a: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WALKING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ON WATER</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6:16-24</a:t>
            </a: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BLIND MAN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9:1-7</a:t>
            </a: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RAISING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LAZARUS</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11:1-45</a:t>
            </a: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CHRIST’S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RESURRECTION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20:1-31</a:t>
            </a: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FISH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CATCH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21:1-3</a:t>
            </a: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Key Verse</a:t>
            </a:r>
            <a:endPar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“Jesus did many other miraculous </a:t>
            </a:r>
            <a:r>
              <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signs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in the presence of his disciples, which are not recorded in this book.  But these are written </a:t>
            </a:r>
            <a:r>
              <a:rPr kumimoji="0" lang="en-US" altLang="zh-CN"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you may believe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Jesus is the Christ, the Son of God, and that by believing </a:t>
            </a:r>
            <a:b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you may have life in his name” (20:30-31).</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r>
              <a:rPr lang="en-US" altLang="zh-CN" sz="3600" b="1" u="sng">
                <a:solidFill>
                  <a:srgbClr val="FFFF00"/>
                </a:solidFill>
                <a:ea typeface="ＭＳ Ｐゴシック" panose="020B0600070205080204" pitchFamily="34" charset="-128"/>
                <a:cs typeface="Arial" panose="020B0604020202020204" pitchFamily="34" charset="0"/>
              </a:rPr>
              <a:t>Key Word</a:t>
            </a:r>
            <a:r>
              <a:rPr lang="en-US" altLang="zh-CN" sz="3600" b="1">
                <a:solidFill>
                  <a:srgbClr val="FFFF00"/>
                </a:solidFill>
                <a:ea typeface="ＭＳ Ｐゴシック" panose="020B0600070205080204" pitchFamily="34" charset="-128"/>
                <a:cs typeface="Arial" panose="020B0604020202020204" pitchFamily="34" charset="0"/>
              </a:rPr>
              <a:t> </a:t>
            </a:r>
            <a:r>
              <a:rPr lang="en-US" altLang="zh-CN" sz="3600" b="1">
                <a:solidFill>
                  <a:schemeClr val="tx1"/>
                </a:solidFill>
                <a:ea typeface="ＭＳ Ｐゴシック" panose="020B0600070205080204" pitchFamily="34" charset="-128"/>
                <a:cs typeface="Arial" panose="020B0604020202020204" pitchFamily="34" charset="0"/>
              </a:rPr>
              <a:t>Believe</a:t>
            </a:r>
            <a:endParaRPr lang="en-US" altLang="en-US" sz="3600" b="1" u="sng">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l"/>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a:t>
            </a: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buFontTx/>
              <a:buNone/>
            </a:pPr>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MOSES</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Predicted a Prophet</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Gave manna from God</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Sustained physical life</a:t>
            </a:r>
          </a:p>
          <a:p>
            <a:endPar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buFontTx/>
              <a:buNone/>
            </a:pPr>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JESUS</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Fulfilled the prediction</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Is manna who IS God</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Gives eternal life</a:t>
            </a:r>
          </a:p>
          <a:p>
            <a:endPar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the New Moses!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even better than Moses!</a:t>
            </a: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Jesus proved himself </a:t>
            </a:r>
            <a:r>
              <a:rPr lang="en-US" altLang="en-US" dirty="0">
                <a:solidFill>
                  <a:srgbClr val="FFFF00"/>
                </a:solidFill>
                <a:effectLst>
                  <a:glow rad="228600">
                    <a:schemeClr val="bg1">
                      <a:alpha val="40000"/>
                    </a:schemeClr>
                  </a:glow>
                </a:effectLst>
                <a:latin typeface="Arial" panose="020B0604020202020204" pitchFamily="34" charset="0"/>
                <a:ea typeface="ＭＳ Ｐゴシック" panose="020B0600070205080204" pitchFamily="34" charset="-128"/>
              </a:rPr>
              <a:t>greater than Moses as the giver of eternal life </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by miraculously </a:t>
            </a:r>
            <a:r>
              <a:rPr lang="en-US" altLang="en-US" i="1" dirty="0">
                <a:effectLst>
                  <a:glow rad="228600">
                    <a:schemeClr val="bg1">
                      <a:alpha val="40000"/>
                    </a:schemeClr>
                  </a:glow>
                </a:effectLst>
                <a:latin typeface="Arial" panose="020B0604020202020204" pitchFamily="34" charset="0"/>
                <a:ea typeface="ＭＳ Ｐゴシック" panose="020B0600070205080204" pitchFamily="34" charset="-128"/>
              </a:rPr>
              <a:t>feeding 5000 Jews</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 (6:1-15).</a:t>
            </a:r>
          </a:p>
        </p:txBody>
      </p:sp>
    </p:spTree>
    <p:extLst>
      <p:ext uri="{BB962C8B-B14F-4D97-AF65-F5344CB8AC3E}">
        <p14:creationId xmlns:p14="http://schemas.microsoft.com/office/powerpoint/2010/main" val="599169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Rejection of an Offer to Make Christ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15596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75</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14:22-23; Mark 6:45-46; John 6:14-15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refuses to rule over the 5000 in Galilee as the New Moses of Deuteronomy 18:15 must rule over all Israel, but the leaders disbelieve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Instruction Through the Storm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282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76</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14:24-33; Mark 6:47-52; John 6:16-21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rescues His disciples by walking on stormy water to teach them that they can trust Him to overcome obstacles by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WALKING ON WATER</a:t>
            </a: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en-US" altLang="en-US">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Parting the Sea</a:t>
            </a:r>
          </a:p>
        </p:txBody>
      </p:sp>
    </p:spTree>
    <p:extLst>
      <p:ext uri="{BB962C8B-B14F-4D97-AF65-F5344CB8AC3E}">
        <p14:creationId xmlns:p14="http://schemas.microsoft.com/office/powerpoint/2010/main" val="404296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Walked on the Sea</a:t>
            </a: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en-US" altLang="en-US" sz="2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ALTHOUGH LATER DISQUALIFIED, JESUS IS SPECTACULAR IN WINNING HIS FIRST SCHOOL SWIM RACE.</a:t>
            </a:r>
          </a:p>
        </p:txBody>
      </p:sp>
    </p:spTree>
    <p:extLst>
      <p:ext uri="{BB962C8B-B14F-4D97-AF65-F5344CB8AC3E}">
        <p14:creationId xmlns:p14="http://schemas.microsoft.com/office/powerpoint/2010/main" val="3258849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Jesus: “Don’t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It is I</a:t>
            </a:r>
            <a:r>
              <a:rPr lang="en-US" altLang="en-US" sz="4000" dirty="0">
                <a:effectLst/>
                <a:latin typeface="Arial" panose="020B0604020202020204" pitchFamily="34" charset="0"/>
                <a:ea typeface="ＭＳ Ｐゴシック" panose="020B0600070205080204" pitchFamily="34" charset="-128"/>
              </a:rPr>
              <a:t>” (6:20)</a:t>
            </a: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 here</a:t>
            </a:r>
            <a:r>
              <a:rPr lang="en-US" altLang="en-US" sz="4000" dirty="0">
                <a:effectLst/>
                <a:latin typeface="Arial" panose="020B0604020202020204" pitchFamily="34" charset="0"/>
                <a:ea typeface="ＭＳ Ｐゴシック" panose="020B0600070205080204" pitchFamily="34" charset="-128"/>
              </a:rPr>
              <a:t>” (6:20)</a:t>
            </a: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NLT</a:t>
            </a:r>
          </a:p>
        </p:txBody>
      </p:sp>
    </p:spTree>
    <p:extLst>
      <p:ext uri="{BB962C8B-B14F-4D97-AF65-F5344CB8AC3E}">
        <p14:creationId xmlns:p14="http://schemas.microsoft.com/office/powerpoint/2010/main" val="96585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a:t>
            </a:r>
            <a:r>
              <a:rPr lang="en-US" altLang="en-US" sz="4000" dirty="0">
                <a:effectLst/>
                <a:latin typeface="Arial" panose="020B0604020202020204" pitchFamily="34" charset="0"/>
                <a:ea typeface="ＭＳ Ｐゴシック" panose="020B0600070205080204" pitchFamily="34" charset="-128"/>
              </a:rPr>
              <a:t>” (6:20)</a:t>
            </a: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Greek:</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5"/>
            <a:ext cx="890587" cy="1346200"/>
            <a:chOff x="1145" y="1176"/>
            <a:chExt cx="617" cy="96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8"/>
            <a:ext cx="890588" cy="1346200"/>
            <a:chOff x="3513" y="1184"/>
            <a:chExt cx="617" cy="96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8"/>
            <a:ext cx="890587" cy="1346200"/>
            <a:chOff x="1161" y="3088"/>
            <a:chExt cx="617" cy="96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Comic Sans MS" panose="030F0702030302020204" pitchFamily="66" charset="0"/>
                <a:ea typeface="MS Gothic" panose="020B0609070205080204" pitchFamily="49" charset="-128"/>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575" cy="4619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rPr>
              <a:t>111</a:t>
            </a: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en-US" altLang="en-US" sz="2900" b="1">
                <a:solidFill>
                  <a:srgbClr val="FAFD00"/>
                </a:solidFill>
                <a:effectLst>
                  <a:outerShdw blurRad="38100" dist="38100" dir="2700000" algn="tl">
                    <a:schemeClr val="tx1"/>
                  </a:outerShdw>
                </a:effectLst>
                <a:latin typeface="Comic Sans MS" panose="030F0702030302020204" pitchFamily="66" charset="0"/>
              </a:rPr>
              <a:t>JOHN’S “I AM” STATEMENTS</a:t>
            </a:r>
            <a:endParaRPr lang="en-US" altLang="en-US">
              <a:effectLst>
                <a:outerShdw blurRad="38100" dist="38100" dir="2700000" algn="tl">
                  <a:schemeClr val="tx1"/>
                </a:outerShdw>
              </a:effectLst>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7467600" cy="3773487"/>
          </a:xfrm>
          <a:prstGeom prst="rect">
            <a:avLst/>
          </a:prstGeom>
          <a:noFill/>
          <a:ln w="9525">
            <a:noFill/>
            <a:round/>
            <a:headEnd/>
            <a:tailEnd/>
          </a:ln>
        </p:spPr>
        <p:txBody>
          <a:bodyPr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l" defTabSz="914400" rtl="0" eaLnBrk="1" fontAlgn="base" latinLnBrk="0" hangingPunct="1">
              <a:lnSpc>
                <a:spcPct val="100000"/>
              </a:lnSpc>
              <a:spcBef>
                <a:spcPts val="2250"/>
              </a:spcBef>
              <a:spcAft>
                <a:spcPct val="0"/>
              </a:spcAft>
              <a:buClr>
                <a:srgbClr val="FAFD00"/>
              </a:buClr>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the Messiah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(4:26)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Don’t be afraid.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(6:20)</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bread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life” (6:35)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light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world” (8:12)</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Before Abraham</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was, I am” (8:58)</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door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sheep]” (10:7)</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good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shepherd</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(10:11, 14)</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resurrection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(11:25)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way</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truth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(14:6)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true vine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(15:1)</a:t>
            </a: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358F3-080F-1174-DDB4-33D2A864371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anose="020B0600070205080204" pitchFamily="34" charset="-128"/>
                <a:cs typeface="Arial"/>
              </a:rPr>
              <a:t>Exodus 3:1–4:17</a:t>
            </a: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15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en-US" altLang="en-US" sz="3600">
                <a:solidFill>
                  <a:schemeClr val="bg1"/>
                </a:solidFill>
                <a:effectLst/>
                <a:latin typeface="Arial" panose="020B0604020202020204" pitchFamily="34" charset="0"/>
                <a:ea typeface="ＭＳ Ｐゴシック" panose="020B0600070205080204" pitchFamily="34" charset="-128"/>
              </a:rPr>
              <a:t>The Burning Bush</a:t>
            </a:r>
            <a:endParaRPr kumimoji="0" lang="en-US" altLang="en-US" sz="4000">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41358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1.  Who am I (3:11)?</a:t>
            </a: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2.  Who are You (3:13)?</a:t>
            </a: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3.  What if I fail (4:1)?</a:t>
            </a: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4.  I’m not gifted (4:10)</a:t>
            </a: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9144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5.  I don’t want to get involved (4:13)</a:t>
            </a: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rPr>
              <a:t>EXCUSES</a:t>
            </a: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165100" y="1116013"/>
            <a:ext cx="8977313" cy="3170237"/>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God replied to Moses,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Who I Am</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Say this to the people of Israel: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has sent me to you” </a:t>
            </a:r>
            <a:b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(Exodus 3:14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NLT</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Reception in Gennesaret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77</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14:34-36; Mark 6:53-56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4929352"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through physical healings that He can do the same in the spiritual realm if they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A41E2C22-2C0D-27F9-08B0-5569840E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154" y="3668109"/>
            <a:ext cx="4223846" cy="2815897"/>
          </a:xfrm>
          <a:prstGeom prst="rect">
            <a:avLst/>
          </a:prstGeom>
        </p:spPr>
      </p:pic>
    </p:spTree>
    <p:extLst>
      <p:ext uri="{BB962C8B-B14F-4D97-AF65-F5344CB8AC3E}">
        <p14:creationId xmlns:p14="http://schemas.microsoft.com/office/powerpoint/2010/main" val="1092919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the Bread of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 78</a:t>
            </a:r>
          </a:p>
          <a:p>
            <a:pPr algn="ctr" defTabSz="914400" fontAlgn="base">
              <a:spcBef>
                <a:spcPct val="20000"/>
              </a:spcBef>
              <a:buClr>
                <a:srgbClr val="FFCC00"/>
              </a:buClr>
              <a:buSzPct val="70000"/>
            </a:pPr>
            <a:r>
              <a:rPr lang="en-US" sz="2800" b="1" i="1" kern="0">
                <a:solidFill>
                  <a:srgbClr val="FFFFFF"/>
                </a:solidFill>
                <a:effectLst>
                  <a:glow rad="228600">
                    <a:srgbClr val="220011"/>
                  </a:glow>
                </a:effectLst>
                <a:latin typeface="Arial"/>
                <a:ea typeface="ＭＳ Ｐゴシック" charset="0"/>
                <a:cs typeface="Arial"/>
              </a:rPr>
              <a:t>John 6:22-71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the true bread from heaven, Jesus teaches that He came not to give physical bread but the new heavenly bread of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7522" name="Picture 6" descr="Jesus Very CLose Up.jpg">
            <a:extLst>
              <a:ext uri="{FF2B5EF4-FFF2-40B4-BE49-F238E27FC236}">
                <a16:creationId xmlns:a16="http://schemas.microsoft.com/office/drawing/2014/main" id="{BDAFBCEB-7546-4DEC-B6C6-6824EC7F918F}"/>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2045225D-B6B7-4635-854F-26C8AAD347C2}"/>
              </a:ext>
            </a:extLst>
          </p:cNvPr>
          <p:cNvGrpSpPr>
            <a:grpSpLocks/>
          </p:cNvGrpSpPr>
          <p:nvPr/>
        </p:nvGrpSpPr>
        <p:grpSpPr bwMode="auto">
          <a:xfrm>
            <a:off x="381000" y="1676400"/>
            <a:ext cx="3810000" cy="4953000"/>
            <a:chOff x="381000" y="1676400"/>
            <a:chExt cx="3810000" cy="4953000"/>
          </a:xfrm>
        </p:grpSpPr>
        <p:pic>
          <p:nvPicPr>
            <p:cNvPr id="107528" name="Picture 6" descr="5000_loaves_fish_432x432">
              <a:extLst>
                <a:ext uri="{FF2B5EF4-FFF2-40B4-BE49-F238E27FC236}">
                  <a16:creationId xmlns:a16="http://schemas.microsoft.com/office/drawing/2014/main" id="{C8211F2C-53F1-4389-BBDA-45D8E20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WordArt 8">
              <a:extLst>
                <a:ext uri="{FF2B5EF4-FFF2-40B4-BE49-F238E27FC236}">
                  <a16:creationId xmlns:a16="http://schemas.microsoft.com/office/drawing/2014/main" id="{6BD3ADF4-EC3E-467F-BFD3-F0BAA92B53F4}"/>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0FA71652-DDC8-459C-80F2-5D92BA0F1E3D}"/>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0E6923FE-B0E2-44AF-967E-B263D95E73B6}"/>
              </a:ext>
            </a:extLst>
          </p:cNvPr>
          <p:cNvGrpSpPr>
            <a:grpSpLocks/>
          </p:cNvGrpSpPr>
          <p:nvPr/>
        </p:nvGrpSpPr>
        <p:grpSpPr bwMode="auto">
          <a:xfrm>
            <a:off x="4800600" y="1600200"/>
            <a:ext cx="3886200" cy="5029200"/>
            <a:chOff x="4800600" y="1600200"/>
            <a:chExt cx="3886200" cy="5029200"/>
          </a:xfrm>
        </p:grpSpPr>
        <p:sp>
          <p:nvSpPr>
            <p:cNvPr id="107526" name="WordArt 4">
              <a:extLst>
                <a:ext uri="{FF2B5EF4-FFF2-40B4-BE49-F238E27FC236}">
                  <a16:creationId xmlns:a16="http://schemas.microsoft.com/office/drawing/2014/main" id="{5EF343BE-1356-40BF-8F65-1AEF695801BA}"/>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107527" name="Picture 6" descr="jesus_in_distance_slide">
              <a:extLst>
                <a:ext uri="{FF2B5EF4-FFF2-40B4-BE49-F238E27FC236}">
                  <a16:creationId xmlns:a16="http://schemas.microsoft.com/office/drawing/2014/main" id="{FC5F54B5-CCAC-47D5-893B-6E9130E95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90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eaLnBrk="1" hangingPunct="1"/>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II. Jesus satisfies our </a:t>
            </a:r>
            <a:r>
              <a:rPr lang="en-US" altLang="en-US" sz="4000" b="0">
                <a:solidFill>
                  <a:srgbClr val="00009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spiritual </a:t>
            </a:r>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hunger by giving us eternal life (6:22-59). </a:t>
            </a: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5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Foods </a:t>
            </a: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Unlike food that spoils, </a:t>
            </a:r>
            <a:b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b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Jesus gives eternal life (6:22-27).</a:t>
            </a:r>
          </a:p>
        </p:txBody>
      </p:sp>
    </p:spTree>
    <p:extLst>
      <p:ext uri="{BB962C8B-B14F-4D97-AF65-F5344CB8AC3E}">
        <p14:creationId xmlns:p14="http://schemas.microsoft.com/office/powerpoint/2010/main" val="968061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53952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answered, “I tell you the truth, you are looking for me, not because you saw miraculous signs but because you ate the loaves and had your fill” (John 6:26)</a:t>
            </a: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8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a:extLst>
              <a:ext uri="{FF2B5EF4-FFF2-40B4-BE49-F238E27FC236}">
                <a16:creationId xmlns:a16="http://schemas.microsoft.com/office/drawing/2014/main" id="{DFE569BE-72C5-4673-A213-39B5894ADFCB}"/>
              </a:ext>
            </a:extLst>
          </p:cNvPr>
          <p:cNvSpPr>
            <a:spLocks noChangeArrowheads="1"/>
          </p:cNvSpPr>
          <p:nvPr/>
        </p:nvSpPr>
        <p:spPr bwMode="auto">
          <a:xfrm>
            <a:off x="304800" y="304800"/>
            <a:ext cx="761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304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but for food that endures to eternal life, which the Son of Man will give you.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723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7"/>
                                        </p:tgtEl>
                                        <p:attrNameLst>
                                          <p:attrName>style.visibility</p:attrName>
                                        </p:attrNameLst>
                                      </p:cBhvr>
                                      <p:to>
                                        <p:strVal val="visible"/>
                                      </p:to>
                                    </p:set>
                                    <p:animEffect transition="in" filter="fade">
                                      <p:cBhvr>
                                        <p:cTn id="7" dur="2000"/>
                                        <p:tgtEl>
                                          <p:spTgt spid="291847"/>
                                        </p:tgtEl>
                                      </p:cBhvr>
                                    </p:animEffect>
                                  </p:childTnLst>
                                </p:cTn>
                              </p:par>
                            </p:childTnLst>
                          </p:cTn>
                        </p:par>
                        <p:par>
                          <p:cTn id="8" fill="hold" nodeType="afterGroup">
                            <p:stCondLst>
                              <p:cond delay="2000"/>
                            </p:stCondLst>
                            <p:childTnLst>
                              <p:par>
                                <p:cTn id="9" presetID="30" presetClass="entr" presetSubtype="0" fill="hold" nodeType="afterEffect">
                                  <p:stCondLst>
                                    <p:cond delay="0"/>
                                  </p:stCondLst>
                                  <p:childTnLst>
                                    <p:set>
                                      <p:cBhvr>
                                        <p:cTn id="10" dur="1" fill="hold">
                                          <p:stCondLst>
                                            <p:cond delay="0"/>
                                          </p:stCondLst>
                                        </p:cTn>
                                        <p:tgtEl>
                                          <p:spTgt spid="291848"/>
                                        </p:tgtEl>
                                        <p:attrNameLst>
                                          <p:attrName>style.visibility</p:attrName>
                                        </p:attrNameLst>
                                      </p:cBhvr>
                                      <p:to>
                                        <p:strVal val="visible"/>
                                      </p:to>
                                    </p:set>
                                    <p:animEffect transition="in" filter="fade">
                                      <p:cBhvr>
                                        <p:cTn id="11" dur="800" decel="100000"/>
                                        <p:tgtEl>
                                          <p:spTgt spid="291848"/>
                                        </p:tgtEl>
                                      </p:cBhvr>
                                    </p:animEffect>
                                    <p:anim calcmode="lin" valueType="num">
                                      <p:cBhvr>
                                        <p:cTn id="12" dur="800" decel="100000" fill="hold"/>
                                        <p:tgtEl>
                                          <p:spTgt spid="291848"/>
                                        </p:tgtEl>
                                        <p:attrNameLst>
                                          <p:attrName>style.rotation</p:attrName>
                                        </p:attrNameLst>
                                      </p:cBhvr>
                                      <p:tavLst>
                                        <p:tav tm="0">
                                          <p:val>
                                            <p:fltVal val="-90"/>
                                          </p:val>
                                        </p:tav>
                                        <p:tav tm="100000">
                                          <p:val>
                                            <p:fltVal val="0"/>
                                          </p:val>
                                        </p:tav>
                                      </p:tavLst>
                                    </p:anim>
                                    <p:anim calcmode="lin" valueType="num">
                                      <p:cBhvr>
                                        <p:cTn id="13" dur="800" decel="100000" fill="hold"/>
                                        <p:tgtEl>
                                          <p:spTgt spid="291848"/>
                                        </p:tgtEl>
                                        <p:attrNameLst>
                                          <p:attrName>ppt_x</p:attrName>
                                        </p:attrNameLst>
                                      </p:cBhvr>
                                      <p:tavLst>
                                        <p:tav tm="0">
                                          <p:val>
                                            <p:strVal val="#ppt_x+0.4"/>
                                          </p:val>
                                        </p:tav>
                                        <p:tav tm="100000">
                                          <p:val>
                                            <p:strVal val="#ppt_x-0.05"/>
                                          </p:val>
                                        </p:tav>
                                      </p:tavLst>
                                    </p:anim>
                                    <p:anim calcmode="lin" valueType="num">
                                      <p:cBhvr>
                                        <p:cTn id="14" dur="800" decel="100000" fill="hold"/>
                                        <p:tgtEl>
                                          <p:spTgt spid="29184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Works</a:t>
            </a: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human effort,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enables us to do God’s work by believing in Him (6:28-29). </a:t>
            </a: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Breads</a:t>
            </a: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manna God gave via Moses, Jesus is the true “Bread” from heaven that gives eternal life </a:t>
            </a:r>
            <a:b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(6:30-33). </a:t>
            </a:r>
          </a:p>
        </p:txBody>
      </p:sp>
    </p:spTree>
    <p:extLst>
      <p:ext uri="{BB962C8B-B14F-4D97-AF65-F5344CB8AC3E}">
        <p14:creationId xmlns:p14="http://schemas.microsoft.com/office/powerpoint/2010/main" val="246702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3" name="Picture 1">
            <a:extLst>
              <a:ext uri="{FF2B5EF4-FFF2-40B4-BE49-F238E27FC236}">
                <a16:creationId xmlns:a16="http://schemas.microsoft.com/office/drawing/2014/main" id="{5DD3D59B-2AD4-3A5B-8814-E152B1373B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0" y="1022"/>
            <a:ext cx="9144000" cy="792088"/>
          </a:xfrm>
          <a:gradFill flip="none" rotWithShape="1">
            <a:gsLst>
              <a:gs pos="0">
                <a:srgbClr val="000000"/>
              </a:gs>
              <a:gs pos="100000">
                <a:srgbClr val="002060"/>
              </a:gs>
            </a:gsLst>
            <a:path path="circle">
              <a:fillToRect l="50000" t="50000" r="50000" b="50000"/>
            </a:path>
            <a:tileRect/>
          </a:gra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4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89520" y="1624321"/>
            <a:ext cx="205307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FFFFFF"/>
                </a:solidFill>
                <a:effectLst>
                  <a:glow rad="228600">
                    <a:srgbClr val="220011"/>
                  </a:glow>
                </a:effectLst>
                <a:latin typeface="Arial"/>
                <a:ea typeface="ＭＳ Ｐゴシック" charset="0"/>
                <a:cs typeface="Arial"/>
              </a:rPr>
              <a:t>Defilement</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0" y="4925347"/>
            <a:ext cx="16888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6" y="5066801"/>
            <a:ext cx="1996806"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Gentiles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4502727" y="5967533"/>
            <a:ext cx="141316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Healing</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3105442" y="864068"/>
            <a:ext cx="212773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Sufficiency</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761999" y="5937538"/>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Forgiveness</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24180"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Journey</a:t>
            </a: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1694046" y="2136808"/>
            <a:ext cx="774013" cy="70676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3370693" y="1443789"/>
            <a:ext cx="200280" cy="13567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4114800" y="1360170"/>
            <a:ext cx="3211830" cy="146304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1355271" y="3314700"/>
            <a:ext cx="1102179" cy="169817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759893"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3833947" y="3360420"/>
            <a:ext cx="1585076" cy="264574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4206240" y="3360420"/>
            <a:ext cx="3542097" cy="25206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9" name="Title 1">
            <a:extLst>
              <a:ext uri="{FF2B5EF4-FFF2-40B4-BE49-F238E27FC236}">
                <a16:creationId xmlns:a16="http://schemas.microsoft.com/office/drawing/2014/main" id="{6F34A54C-0C99-D672-9C33-2750F1203D3B}"/>
              </a:ext>
            </a:extLst>
          </p:cNvPr>
          <p:cNvSpPr txBox="1">
            <a:spLocks/>
          </p:cNvSpPr>
          <p:nvPr/>
        </p:nvSpPr>
        <p:spPr bwMode="auto">
          <a:xfrm>
            <a:off x="9669" y="3241156"/>
            <a:ext cx="16916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Hypocrisy</a:t>
            </a:r>
          </a:p>
        </p:txBody>
      </p:sp>
      <p:cxnSp>
        <p:nvCxnSpPr>
          <p:cNvPr id="33" name="Straight Arrow Connector 32">
            <a:extLst>
              <a:ext uri="{FF2B5EF4-FFF2-40B4-BE49-F238E27FC236}">
                <a16:creationId xmlns:a16="http://schemas.microsoft.com/office/drawing/2014/main" id="{37B9F686-5239-148C-2048-F65CD078A107}"/>
              </a:ext>
            </a:extLst>
          </p:cNvPr>
          <p:cNvCxnSpPr>
            <a:cxnSpLocks/>
          </p:cNvCxnSpPr>
          <p:nvPr/>
        </p:nvCxnSpPr>
        <p:spPr bwMode="auto">
          <a:xfrm flipH="1">
            <a:off x="1511166" y="3118585"/>
            <a:ext cx="654518" cy="21175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7" name="Title 1">
            <a:extLst>
              <a:ext uri="{FF2B5EF4-FFF2-40B4-BE49-F238E27FC236}">
                <a16:creationId xmlns:a16="http://schemas.microsoft.com/office/drawing/2014/main" id="{95FC69CF-3B26-C6B9-D7E8-2AC7D9BBA6AF}"/>
              </a:ext>
            </a:extLst>
          </p:cNvPr>
          <p:cNvSpPr txBox="1">
            <a:spLocks/>
          </p:cNvSpPr>
          <p:nvPr/>
        </p:nvSpPr>
        <p:spPr bwMode="auto">
          <a:xfrm>
            <a:off x="6730710" y="5107073"/>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Dependance</a:t>
            </a:r>
          </a:p>
        </p:txBody>
      </p:sp>
      <p:cxnSp>
        <p:nvCxnSpPr>
          <p:cNvPr id="38" name="Straight Arrow Connector 37">
            <a:extLst>
              <a:ext uri="{FF2B5EF4-FFF2-40B4-BE49-F238E27FC236}">
                <a16:creationId xmlns:a16="http://schemas.microsoft.com/office/drawing/2014/main" id="{BDCA4E2C-1EE8-1677-3E19-D3E6214BA475}"/>
              </a:ext>
            </a:extLst>
          </p:cNvPr>
          <p:cNvCxnSpPr>
            <a:cxnSpLocks/>
          </p:cNvCxnSpPr>
          <p:nvPr/>
        </p:nvCxnSpPr>
        <p:spPr bwMode="auto">
          <a:xfrm>
            <a:off x="4377690" y="3280410"/>
            <a:ext cx="3245518" cy="179210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3" name="Title 1">
            <a:extLst>
              <a:ext uri="{FF2B5EF4-FFF2-40B4-BE49-F238E27FC236}">
                <a16:creationId xmlns:a16="http://schemas.microsoft.com/office/drawing/2014/main" id="{67EE2CAA-E1F6-0A5B-BE2B-FE9498A18B41}"/>
              </a:ext>
            </a:extLst>
          </p:cNvPr>
          <p:cNvSpPr txBox="1">
            <a:spLocks/>
          </p:cNvSpPr>
          <p:nvPr/>
        </p:nvSpPr>
        <p:spPr bwMode="auto">
          <a:xfrm>
            <a:off x="7135318" y="3423975"/>
            <a:ext cx="1977393"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Decapolis</a:t>
            </a:r>
          </a:p>
        </p:txBody>
      </p:sp>
      <p:cxnSp>
        <p:nvCxnSpPr>
          <p:cNvPr id="44" name="Straight Arrow Connector 43">
            <a:extLst>
              <a:ext uri="{FF2B5EF4-FFF2-40B4-BE49-F238E27FC236}">
                <a16:creationId xmlns:a16="http://schemas.microsoft.com/office/drawing/2014/main" id="{A00533D2-CF68-76C2-E72D-6B167D260440}"/>
              </a:ext>
            </a:extLst>
          </p:cNvPr>
          <p:cNvCxnSpPr>
            <a:cxnSpLocks/>
          </p:cNvCxnSpPr>
          <p:nvPr/>
        </p:nvCxnSpPr>
        <p:spPr bwMode="auto">
          <a:xfrm>
            <a:off x="4423410" y="3154680"/>
            <a:ext cx="2836554" cy="42847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7" name="Title 1">
            <a:extLst>
              <a:ext uri="{FF2B5EF4-FFF2-40B4-BE49-F238E27FC236}">
                <a16:creationId xmlns:a16="http://schemas.microsoft.com/office/drawing/2014/main" id="{6EEA8D8E-E630-7107-7543-683D5302101F}"/>
              </a:ext>
            </a:extLst>
          </p:cNvPr>
          <p:cNvSpPr txBox="1">
            <a:spLocks/>
          </p:cNvSpPr>
          <p:nvPr/>
        </p:nvSpPr>
        <p:spPr bwMode="auto">
          <a:xfrm>
            <a:off x="7079673" y="4315718"/>
            <a:ext cx="220287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Discipleship</a:t>
            </a:r>
          </a:p>
        </p:txBody>
      </p:sp>
      <p:cxnSp>
        <p:nvCxnSpPr>
          <p:cNvPr id="48" name="Straight Arrow Connector 47">
            <a:extLst>
              <a:ext uri="{FF2B5EF4-FFF2-40B4-BE49-F238E27FC236}">
                <a16:creationId xmlns:a16="http://schemas.microsoft.com/office/drawing/2014/main" id="{57DE05F6-B186-F4ED-8717-1C3FD43BB53B}"/>
              </a:ext>
            </a:extLst>
          </p:cNvPr>
          <p:cNvCxnSpPr>
            <a:cxnSpLocks/>
          </p:cNvCxnSpPr>
          <p:nvPr/>
        </p:nvCxnSpPr>
        <p:spPr bwMode="auto">
          <a:xfrm>
            <a:off x="4434840" y="3257550"/>
            <a:ext cx="3130617" cy="109306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1" name="Title 1">
            <a:extLst>
              <a:ext uri="{FF2B5EF4-FFF2-40B4-BE49-F238E27FC236}">
                <a16:creationId xmlns:a16="http://schemas.microsoft.com/office/drawing/2014/main" id="{C7E98CCC-5398-A903-9C32-B9FE7DBC0FA5}"/>
              </a:ext>
            </a:extLst>
          </p:cNvPr>
          <p:cNvSpPr txBox="1">
            <a:spLocks/>
          </p:cNvSpPr>
          <p:nvPr/>
        </p:nvSpPr>
        <p:spPr bwMode="auto">
          <a:xfrm>
            <a:off x="7118252" y="2649882"/>
            <a:ext cx="199445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Trust</a:t>
            </a:r>
          </a:p>
        </p:txBody>
      </p:sp>
      <p:cxnSp>
        <p:nvCxnSpPr>
          <p:cNvPr id="52" name="Straight Arrow Connector 51">
            <a:extLst>
              <a:ext uri="{FF2B5EF4-FFF2-40B4-BE49-F238E27FC236}">
                <a16:creationId xmlns:a16="http://schemas.microsoft.com/office/drawing/2014/main" id="{692062C8-61AF-6946-C5D8-12FA8D67E9C3}"/>
              </a:ext>
            </a:extLst>
          </p:cNvPr>
          <p:cNvCxnSpPr>
            <a:cxnSpLocks/>
          </p:cNvCxnSpPr>
          <p:nvPr/>
        </p:nvCxnSpPr>
        <p:spPr bwMode="auto">
          <a:xfrm flipV="1">
            <a:off x="4469130" y="2863075"/>
            <a:ext cx="2790834" cy="17730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4" name="Title 1">
            <a:extLst>
              <a:ext uri="{FF2B5EF4-FFF2-40B4-BE49-F238E27FC236}">
                <a16:creationId xmlns:a16="http://schemas.microsoft.com/office/drawing/2014/main" id="{A364CA2B-2DC7-CC76-2235-1555CAD0A6E5}"/>
              </a:ext>
            </a:extLst>
          </p:cNvPr>
          <p:cNvSpPr txBox="1">
            <a:spLocks/>
          </p:cNvSpPr>
          <p:nvPr/>
        </p:nvSpPr>
        <p:spPr bwMode="auto">
          <a:xfrm>
            <a:off x="7090347" y="1830819"/>
            <a:ext cx="211230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Brothers</a:t>
            </a:r>
          </a:p>
        </p:txBody>
      </p:sp>
      <p:cxnSp>
        <p:nvCxnSpPr>
          <p:cNvPr id="55" name="Straight Arrow Connector 54">
            <a:extLst>
              <a:ext uri="{FF2B5EF4-FFF2-40B4-BE49-F238E27FC236}">
                <a16:creationId xmlns:a16="http://schemas.microsoft.com/office/drawing/2014/main" id="{257D4379-76CC-9D4A-0C14-8F6919A7702E}"/>
              </a:ext>
            </a:extLst>
          </p:cNvPr>
          <p:cNvCxnSpPr>
            <a:cxnSpLocks/>
          </p:cNvCxnSpPr>
          <p:nvPr/>
        </p:nvCxnSpPr>
        <p:spPr bwMode="auto">
          <a:xfrm flipV="1">
            <a:off x="4503420" y="2205990"/>
            <a:ext cx="2720340" cy="66294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8" name="Title 1">
            <a:extLst>
              <a:ext uri="{FF2B5EF4-FFF2-40B4-BE49-F238E27FC236}">
                <a16:creationId xmlns:a16="http://schemas.microsoft.com/office/drawing/2014/main" id="{462A3C1E-FD5A-7BFD-038C-914D7093190D}"/>
              </a:ext>
            </a:extLst>
          </p:cNvPr>
          <p:cNvSpPr txBox="1">
            <a:spLocks/>
          </p:cNvSpPr>
          <p:nvPr/>
        </p:nvSpPr>
        <p:spPr bwMode="auto">
          <a:xfrm>
            <a:off x="2729343" y="6285010"/>
            <a:ext cx="198723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Kingdom</a:t>
            </a:r>
          </a:p>
        </p:txBody>
      </p:sp>
      <p:cxnSp>
        <p:nvCxnSpPr>
          <p:cNvPr id="59" name="Straight Arrow Connector 58">
            <a:extLst>
              <a:ext uri="{FF2B5EF4-FFF2-40B4-BE49-F238E27FC236}">
                <a16:creationId xmlns:a16="http://schemas.microsoft.com/office/drawing/2014/main" id="{988A66D4-51B2-9A2F-6CEA-2D92352845ED}"/>
              </a:ext>
            </a:extLst>
          </p:cNvPr>
          <p:cNvCxnSpPr>
            <a:cxnSpLocks/>
          </p:cNvCxnSpPr>
          <p:nvPr/>
        </p:nvCxnSpPr>
        <p:spPr bwMode="auto">
          <a:xfrm>
            <a:off x="3566160" y="3474720"/>
            <a:ext cx="0" cy="27875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2" name="Title 1">
            <a:extLst>
              <a:ext uri="{FF2B5EF4-FFF2-40B4-BE49-F238E27FC236}">
                <a16:creationId xmlns:a16="http://schemas.microsoft.com/office/drawing/2014/main" id="{8EC1E446-66B6-448C-860D-21D756F41C4E}"/>
              </a:ext>
            </a:extLst>
          </p:cNvPr>
          <p:cNvSpPr txBox="1">
            <a:spLocks/>
          </p:cNvSpPr>
          <p:nvPr/>
        </p:nvSpPr>
        <p:spPr bwMode="auto">
          <a:xfrm>
            <a:off x="2105891" y="5252050"/>
            <a:ext cx="156556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Elijah</a:t>
            </a:r>
          </a:p>
        </p:txBody>
      </p:sp>
      <p:cxnSp>
        <p:nvCxnSpPr>
          <p:cNvPr id="63" name="Straight Arrow Connector 62">
            <a:extLst>
              <a:ext uri="{FF2B5EF4-FFF2-40B4-BE49-F238E27FC236}">
                <a16:creationId xmlns:a16="http://schemas.microsoft.com/office/drawing/2014/main" id="{6D8E308E-652F-C8AD-4F4A-1049B250983A}"/>
              </a:ext>
            </a:extLst>
          </p:cNvPr>
          <p:cNvCxnSpPr>
            <a:cxnSpLocks/>
          </p:cNvCxnSpPr>
          <p:nvPr/>
        </p:nvCxnSpPr>
        <p:spPr bwMode="auto">
          <a:xfrm flipH="1">
            <a:off x="2948940" y="3429000"/>
            <a:ext cx="320040" cy="17145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6" name="Title 1">
            <a:extLst>
              <a:ext uri="{FF2B5EF4-FFF2-40B4-BE49-F238E27FC236}">
                <a16:creationId xmlns:a16="http://schemas.microsoft.com/office/drawing/2014/main" id="{B8605516-87CB-B277-F752-40AAA0F8B219}"/>
              </a:ext>
            </a:extLst>
          </p:cNvPr>
          <p:cNvSpPr txBox="1">
            <a:spLocks/>
          </p:cNvSpPr>
          <p:nvPr/>
        </p:nvSpPr>
        <p:spPr bwMode="auto">
          <a:xfrm>
            <a:off x="-1" y="6256732"/>
            <a:ext cx="218660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Church</a:t>
            </a:r>
          </a:p>
        </p:txBody>
      </p:sp>
      <p:cxnSp>
        <p:nvCxnSpPr>
          <p:cNvPr id="67" name="Straight Arrow Connector 66">
            <a:extLst>
              <a:ext uri="{FF2B5EF4-FFF2-40B4-BE49-F238E27FC236}">
                <a16:creationId xmlns:a16="http://schemas.microsoft.com/office/drawing/2014/main" id="{4CA4E767-8371-C7CF-B69A-3B3BAB5E8116}"/>
              </a:ext>
            </a:extLst>
          </p:cNvPr>
          <p:cNvCxnSpPr>
            <a:cxnSpLocks/>
            <a:endCxn id="66" idx="0"/>
          </p:cNvCxnSpPr>
          <p:nvPr/>
        </p:nvCxnSpPr>
        <p:spPr bwMode="auto">
          <a:xfrm flipH="1">
            <a:off x="1093304" y="3509010"/>
            <a:ext cx="1556819" cy="2747722"/>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0" name="Title 1">
            <a:extLst>
              <a:ext uri="{FF2B5EF4-FFF2-40B4-BE49-F238E27FC236}">
                <a16:creationId xmlns:a16="http://schemas.microsoft.com/office/drawing/2014/main" id="{6994C557-47C4-6E4C-3A88-BC910094C519}"/>
              </a:ext>
            </a:extLst>
          </p:cNvPr>
          <p:cNvSpPr txBox="1">
            <a:spLocks/>
          </p:cNvSpPr>
          <p:nvPr/>
        </p:nvSpPr>
        <p:spPr bwMode="auto">
          <a:xfrm>
            <a:off x="5375564" y="918302"/>
            <a:ext cx="2081843"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Bread</a:t>
            </a:r>
          </a:p>
        </p:txBody>
      </p:sp>
      <p:cxnSp>
        <p:nvCxnSpPr>
          <p:cNvPr id="71" name="Straight Arrow Connector 70">
            <a:extLst>
              <a:ext uri="{FF2B5EF4-FFF2-40B4-BE49-F238E27FC236}">
                <a16:creationId xmlns:a16="http://schemas.microsoft.com/office/drawing/2014/main" id="{E89709CF-AD4F-B242-20FE-56B20B5A93C9}"/>
              </a:ext>
            </a:extLst>
          </p:cNvPr>
          <p:cNvCxnSpPr>
            <a:cxnSpLocks/>
          </p:cNvCxnSpPr>
          <p:nvPr/>
        </p:nvCxnSpPr>
        <p:spPr bwMode="auto">
          <a:xfrm flipV="1">
            <a:off x="3724062" y="1414914"/>
            <a:ext cx="2445732" cy="142032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5" name="Title 1">
            <a:extLst>
              <a:ext uri="{FF2B5EF4-FFF2-40B4-BE49-F238E27FC236}">
                <a16:creationId xmlns:a16="http://schemas.microsoft.com/office/drawing/2014/main" id="{776D30A2-9CA4-D884-5F55-9AF22A935561}"/>
              </a:ext>
            </a:extLst>
          </p:cNvPr>
          <p:cNvSpPr txBox="1">
            <a:spLocks/>
          </p:cNvSpPr>
          <p:nvPr/>
        </p:nvSpPr>
        <p:spPr bwMode="auto">
          <a:xfrm>
            <a:off x="1776049" y="908720"/>
            <a:ext cx="1705708"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Sonship</a:t>
            </a:r>
          </a:p>
        </p:txBody>
      </p:sp>
      <p:cxnSp>
        <p:nvCxnSpPr>
          <p:cNvPr id="76" name="Straight Arrow Connector 75">
            <a:extLst>
              <a:ext uri="{FF2B5EF4-FFF2-40B4-BE49-F238E27FC236}">
                <a16:creationId xmlns:a16="http://schemas.microsoft.com/office/drawing/2014/main" id="{71A2351A-F837-6E83-0973-A750B2FDB7A6}"/>
              </a:ext>
            </a:extLst>
          </p:cNvPr>
          <p:cNvCxnSpPr>
            <a:cxnSpLocks/>
          </p:cNvCxnSpPr>
          <p:nvPr/>
        </p:nvCxnSpPr>
        <p:spPr bwMode="auto">
          <a:xfrm flipH="1" flipV="1">
            <a:off x="2777578" y="1375459"/>
            <a:ext cx="399962" cy="140203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8" name="Title 1">
            <a:extLst>
              <a:ext uri="{FF2B5EF4-FFF2-40B4-BE49-F238E27FC236}">
                <a16:creationId xmlns:a16="http://schemas.microsoft.com/office/drawing/2014/main" id="{B7779B3C-5E91-2ECD-50BA-2E692629A92C}"/>
              </a:ext>
            </a:extLst>
          </p:cNvPr>
          <p:cNvSpPr txBox="1">
            <a:spLocks/>
          </p:cNvSpPr>
          <p:nvPr/>
        </p:nvSpPr>
        <p:spPr bwMode="auto">
          <a:xfrm>
            <a:off x="153266" y="897290"/>
            <a:ext cx="209049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Humility</a:t>
            </a:r>
          </a:p>
        </p:txBody>
      </p:sp>
      <p:cxnSp>
        <p:nvCxnSpPr>
          <p:cNvPr id="79" name="Straight Arrow Connector 78">
            <a:extLst>
              <a:ext uri="{FF2B5EF4-FFF2-40B4-BE49-F238E27FC236}">
                <a16:creationId xmlns:a16="http://schemas.microsoft.com/office/drawing/2014/main" id="{2E5116C7-EB8B-EE1D-0A77-5E9AEAC206F5}"/>
              </a:ext>
            </a:extLst>
          </p:cNvPr>
          <p:cNvCxnSpPr>
            <a:cxnSpLocks/>
          </p:cNvCxnSpPr>
          <p:nvPr/>
        </p:nvCxnSpPr>
        <p:spPr bwMode="auto">
          <a:xfrm flipH="1" flipV="1">
            <a:off x="1665171" y="1395663"/>
            <a:ext cx="1147459" cy="138182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82" name="Title 1">
            <a:extLst>
              <a:ext uri="{FF2B5EF4-FFF2-40B4-BE49-F238E27FC236}">
                <a16:creationId xmlns:a16="http://schemas.microsoft.com/office/drawing/2014/main" id="{1448F6D8-3AFB-2C4F-0394-C98D197CAFBA}"/>
              </a:ext>
            </a:extLst>
          </p:cNvPr>
          <p:cNvSpPr txBox="1">
            <a:spLocks/>
          </p:cNvSpPr>
          <p:nvPr/>
        </p:nvSpPr>
        <p:spPr bwMode="auto">
          <a:xfrm>
            <a:off x="-1" y="4079023"/>
            <a:ext cx="14630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Death</a:t>
            </a:r>
          </a:p>
        </p:txBody>
      </p:sp>
      <p:cxnSp>
        <p:nvCxnSpPr>
          <p:cNvPr id="83" name="Straight Arrow Connector 82">
            <a:extLst>
              <a:ext uri="{FF2B5EF4-FFF2-40B4-BE49-F238E27FC236}">
                <a16:creationId xmlns:a16="http://schemas.microsoft.com/office/drawing/2014/main" id="{84DCEF92-769A-73F2-50B3-51BD310A1D48}"/>
              </a:ext>
            </a:extLst>
          </p:cNvPr>
          <p:cNvCxnSpPr>
            <a:cxnSpLocks/>
          </p:cNvCxnSpPr>
          <p:nvPr/>
        </p:nvCxnSpPr>
        <p:spPr bwMode="auto">
          <a:xfrm flipH="1">
            <a:off x="994410" y="3314700"/>
            <a:ext cx="1165860" cy="78867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86" name="Title 1">
            <a:extLst>
              <a:ext uri="{FF2B5EF4-FFF2-40B4-BE49-F238E27FC236}">
                <a16:creationId xmlns:a16="http://schemas.microsoft.com/office/drawing/2014/main" id="{E714E587-60A1-1C81-9B3E-D7FD6CFA01F1}"/>
              </a:ext>
            </a:extLst>
          </p:cNvPr>
          <p:cNvSpPr txBox="1">
            <a:spLocks/>
          </p:cNvSpPr>
          <p:nvPr/>
        </p:nvSpPr>
        <p:spPr bwMode="auto">
          <a:xfrm>
            <a:off x="-105878" y="2315860"/>
            <a:ext cx="212697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Pride</a:t>
            </a:r>
          </a:p>
        </p:txBody>
      </p:sp>
      <p:cxnSp>
        <p:nvCxnSpPr>
          <p:cNvPr id="87" name="Straight Arrow Connector 86">
            <a:extLst>
              <a:ext uri="{FF2B5EF4-FFF2-40B4-BE49-F238E27FC236}">
                <a16:creationId xmlns:a16="http://schemas.microsoft.com/office/drawing/2014/main" id="{11CCF6EF-F22E-9FB1-390E-8AFE13FA6576}"/>
              </a:ext>
            </a:extLst>
          </p:cNvPr>
          <p:cNvCxnSpPr>
            <a:cxnSpLocks/>
          </p:cNvCxnSpPr>
          <p:nvPr/>
        </p:nvCxnSpPr>
        <p:spPr bwMode="auto">
          <a:xfrm flipH="1" flipV="1">
            <a:off x="933651" y="2743200"/>
            <a:ext cx="1232033" cy="21175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0" name="Title 1">
            <a:extLst>
              <a:ext uri="{FF2B5EF4-FFF2-40B4-BE49-F238E27FC236}">
                <a16:creationId xmlns:a16="http://schemas.microsoft.com/office/drawing/2014/main" id="{60CC4044-D2D7-0667-7367-80D23F406992}"/>
              </a:ext>
            </a:extLst>
          </p:cNvPr>
          <p:cNvSpPr txBox="1">
            <a:spLocks/>
          </p:cNvSpPr>
          <p:nvPr/>
        </p:nvSpPr>
        <p:spPr bwMode="auto">
          <a:xfrm>
            <a:off x="3221189" y="1467260"/>
            <a:ext cx="2592470"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91" name="Straight Arrow Connector 90">
            <a:extLst>
              <a:ext uri="{FF2B5EF4-FFF2-40B4-BE49-F238E27FC236}">
                <a16:creationId xmlns:a16="http://schemas.microsoft.com/office/drawing/2014/main" id="{86619F10-505A-B55B-D9EF-01D31E2F6BEA}"/>
              </a:ext>
            </a:extLst>
          </p:cNvPr>
          <p:cNvCxnSpPr>
            <a:cxnSpLocks/>
          </p:cNvCxnSpPr>
          <p:nvPr/>
        </p:nvCxnSpPr>
        <p:spPr bwMode="auto">
          <a:xfrm flipV="1">
            <a:off x="3629441" y="1911927"/>
            <a:ext cx="669427" cy="8603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3" name="Title 1">
            <a:extLst>
              <a:ext uri="{FF2B5EF4-FFF2-40B4-BE49-F238E27FC236}">
                <a16:creationId xmlns:a16="http://schemas.microsoft.com/office/drawing/2014/main" id="{0D22D658-C670-D6FC-2251-D598EFFC2525}"/>
              </a:ext>
            </a:extLst>
          </p:cNvPr>
          <p:cNvSpPr txBox="1">
            <a:spLocks/>
          </p:cNvSpPr>
          <p:nvPr/>
        </p:nvSpPr>
        <p:spPr bwMode="auto">
          <a:xfrm>
            <a:off x="1274615" y="5735174"/>
            <a:ext cx="1458177"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Signs</a:t>
            </a:r>
          </a:p>
        </p:txBody>
      </p:sp>
      <p:cxnSp>
        <p:nvCxnSpPr>
          <p:cNvPr id="94" name="Straight Arrow Connector 93">
            <a:extLst>
              <a:ext uri="{FF2B5EF4-FFF2-40B4-BE49-F238E27FC236}">
                <a16:creationId xmlns:a16="http://schemas.microsoft.com/office/drawing/2014/main" id="{79C351C5-A1C7-5407-0C88-DE13834C6BAB}"/>
              </a:ext>
            </a:extLst>
          </p:cNvPr>
          <p:cNvCxnSpPr>
            <a:cxnSpLocks/>
          </p:cNvCxnSpPr>
          <p:nvPr/>
        </p:nvCxnSpPr>
        <p:spPr bwMode="auto">
          <a:xfrm flipH="1">
            <a:off x="1979712" y="3429000"/>
            <a:ext cx="1010374" cy="226587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7" name="Title 1">
            <a:extLst>
              <a:ext uri="{FF2B5EF4-FFF2-40B4-BE49-F238E27FC236}">
                <a16:creationId xmlns:a16="http://schemas.microsoft.com/office/drawing/2014/main" id="{4EB8E0F8-BC2B-A670-2914-BE5E076E00AD}"/>
              </a:ext>
            </a:extLst>
          </p:cNvPr>
          <p:cNvSpPr txBox="1">
            <a:spLocks/>
          </p:cNvSpPr>
          <p:nvPr/>
        </p:nvSpPr>
        <p:spPr bwMode="auto">
          <a:xfrm>
            <a:off x="5331582" y="5507028"/>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Discipleship</a:t>
            </a:r>
          </a:p>
        </p:txBody>
      </p:sp>
      <p:cxnSp>
        <p:nvCxnSpPr>
          <p:cNvPr id="98" name="Straight Arrow Connector 97">
            <a:extLst>
              <a:ext uri="{FF2B5EF4-FFF2-40B4-BE49-F238E27FC236}">
                <a16:creationId xmlns:a16="http://schemas.microsoft.com/office/drawing/2014/main" id="{483DEDBD-118D-98A2-B29D-E5A602932D6F}"/>
              </a:ext>
            </a:extLst>
          </p:cNvPr>
          <p:cNvCxnSpPr>
            <a:cxnSpLocks/>
          </p:cNvCxnSpPr>
          <p:nvPr/>
        </p:nvCxnSpPr>
        <p:spPr bwMode="auto">
          <a:xfrm>
            <a:off x="4033157" y="3396343"/>
            <a:ext cx="2077711" cy="212351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57" name="Group 56">
            <a:extLst>
              <a:ext uri="{FF2B5EF4-FFF2-40B4-BE49-F238E27FC236}">
                <a16:creationId xmlns:a16="http://schemas.microsoft.com/office/drawing/2014/main" id="{3D45B61C-1958-576B-B0D9-30B6530A3F38}"/>
              </a:ext>
            </a:extLst>
          </p:cNvPr>
          <p:cNvGrpSpPr/>
          <p:nvPr/>
        </p:nvGrpSpPr>
        <p:grpSpPr>
          <a:xfrm>
            <a:off x="-278781" y="146367"/>
            <a:ext cx="3869003" cy="3856921"/>
            <a:chOff x="-450165" y="146367"/>
            <a:chExt cx="4040388" cy="3581571"/>
          </a:xfrm>
        </p:grpSpPr>
        <p:sp>
          <p:nvSpPr>
            <p:cNvPr id="39" name="Oval 38">
              <a:extLst>
                <a:ext uri="{FF2B5EF4-FFF2-40B4-BE49-F238E27FC236}">
                  <a16:creationId xmlns:a16="http://schemas.microsoft.com/office/drawing/2014/main" id="{6C5B5C91-2B48-7DBF-1D9C-67CFBD4E472C}"/>
                </a:ext>
              </a:extLst>
            </p:cNvPr>
            <p:cNvSpPr/>
            <p:nvPr/>
          </p:nvSpPr>
          <p:spPr bwMode="auto">
            <a:xfrm>
              <a:off x="-450165" y="548640"/>
              <a:ext cx="4040388" cy="3179298"/>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0" name="Title 1">
              <a:extLst>
                <a:ext uri="{FF2B5EF4-FFF2-40B4-BE49-F238E27FC236}">
                  <a16:creationId xmlns:a16="http://schemas.microsoft.com/office/drawing/2014/main" id="{59A004FD-37A7-7C3A-4FEB-E8ED8300FB43}"/>
                </a:ext>
              </a:extLst>
            </p:cNvPr>
            <p:cNvSpPr txBox="1">
              <a:spLocks/>
            </p:cNvSpPr>
            <p:nvPr/>
          </p:nvSpPr>
          <p:spPr bwMode="auto">
            <a:xfrm>
              <a:off x="-265014" y="14636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Character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(Who to Be)</a:t>
              </a:r>
            </a:p>
          </p:txBody>
        </p:sp>
      </p:grpSp>
      <p:grpSp>
        <p:nvGrpSpPr>
          <p:cNvPr id="60" name="Group 59">
            <a:extLst>
              <a:ext uri="{FF2B5EF4-FFF2-40B4-BE49-F238E27FC236}">
                <a16:creationId xmlns:a16="http://schemas.microsoft.com/office/drawing/2014/main" id="{2074B107-DECE-D06F-44A1-A3A642DEFD9E}"/>
              </a:ext>
            </a:extLst>
          </p:cNvPr>
          <p:cNvGrpSpPr/>
          <p:nvPr/>
        </p:nvGrpSpPr>
        <p:grpSpPr>
          <a:xfrm>
            <a:off x="3137094" y="404665"/>
            <a:ext cx="6006905" cy="2141588"/>
            <a:chOff x="3754841" y="404664"/>
            <a:chExt cx="3966072" cy="2618071"/>
          </a:xfrm>
        </p:grpSpPr>
        <p:sp>
          <p:nvSpPr>
            <p:cNvPr id="41" name="Oval 40">
              <a:extLst>
                <a:ext uri="{FF2B5EF4-FFF2-40B4-BE49-F238E27FC236}">
                  <a16:creationId xmlns:a16="http://schemas.microsoft.com/office/drawing/2014/main" id="{C0548410-993C-8157-B61B-4CAE3FEBDC5C}"/>
                </a:ext>
              </a:extLst>
            </p:cNvPr>
            <p:cNvSpPr/>
            <p:nvPr/>
          </p:nvSpPr>
          <p:spPr bwMode="auto">
            <a:xfrm>
              <a:off x="3995936" y="404664"/>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2" name="Title 1">
              <a:extLst>
                <a:ext uri="{FF2B5EF4-FFF2-40B4-BE49-F238E27FC236}">
                  <a16:creationId xmlns:a16="http://schemas.microsoft.com/office/drawing/2014/main" id="{758A6A50-081A-DB2E-CA08-CB929DA0095F}"/>
                </a:ext>
              </a:extLst>
            </p:cNvPr>
            <p:cNvSpPr txBox="1">
              <a:spLocks/>
            </p:cNvSpPr>
            <p:nvPr/>
          </p:nvSpPr>
          <p:spPr bwMode="auto">
            <a:xfrm>
              <a:off x="3754841" y="47344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noProof="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Jesus Identity</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6" name="Group 55">
            <a:extLst>
              <a:ext uri="{FF2B5EF4-FFF2-40B4-BE49-F238E27FC236}">
                <a16:creationId xmlns:a16="http://schemas.microsoft.com/office/drawing/2014/main" id="{7796D92E-34F9-D6C3-EC8E-B2C3DD1F7255}"/>
              </a:ext>
            </a:extLst>
          </p:cNvPr>
          <p:cNvGrpSpPr/>
          <p:nvPr/>
        </p:nvGrpSpPr>
        <p:grpSpPr>
          <a:xfrm>
            <a:off x="-602166" y="3543707"/>
            <a:ext cx="6565800" cy="3438988"/>
            <a:chOff x="-407167" y="3735535"/>
            <a:chExt cx="3966072" cy="2618071"/>
          </a:xfrm>
        </p:grpSpPr>
        <p:sp>
          <p:nvSpPr>
            <p:cNvPr id="45" name="Oval 44">
              <a:extLst>
                <a:ext uri="{FF2B5EF4-FFF2-40B4-BE49-F238E27FC236}">
                  <a16:creationId xmlns:a16="http://schemas.microsoft.com/office/drawing/2014/main" id="{0D5BB1F6-2CFB-FEC9-24A4-B1A60DF56131}"/>
                </a:ext>
              </a:extLst>
            </p:cNvPr>
            <p:cNvSpPr/>
            <p:nvPr/>
          </p:nvSpPr>
          <p:spPr bwMode="auto">
            <a:xfrm>
              <a:off x="-166072" y="3735535"/>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46" name="Title 1">
              <a:extLst>
                <a:ext uri="{FF2B5EF4-FFF2-40B4-BE49-F238E27FC236}">
                  <a16:creationId xmlns:a16="http://schemas.microsoft.com/office/drawing/2014/main" id="{27EEAF4D-0840-2E8A-0A0D-FFE983BFEEE7}"/>
                </a:ext>
              </a:extLst>
            </p:cNvPr>
            <p:cNvSpPr txBox="1">
              <a:spLocks/>
            </p:cNvSpPr>
            <p:nvPr/>
          </p:nvSpPr>
          <p:spPr bwMode="auto">
            <a:xfrm>
              <a:off x="-407167" y="380431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Kingdom Plan</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3" name="Group 52">
            <a:extLst>
              <a:ext uri="{FF2B5EF4-FFF2-40B4-BE49-F238E27FC236}">
                <a16:creationId xmlns:a16="http://schemas.microsoft.com/office/drawing/2014/main" id="{53BFC9F0-035B-65DE-C944-228637F5055F}"/>
              </a:ext>
            </a:extLst>
          </p:cNvPr>
          <p:cNvGrpSpPr/>
          <p:nvPr/>
        </p:nvGrpSpPr>
        <p:grpSpPr>
          <a:xfrm>
            <a:off x="4896575" y="2482295"/>
            <a:ext cx="4247425" cy="4537489"/>
            <a:chOff x="4218639" y="4059071"/>
            <a:chExt cx="4247425" cy="2639298"/>
          </a:xfrm>
        </p:grpSpPr>
        <p:sp>
          <p:nvSpPr>
            <p:cNvPr id="49" name="Oval 48">
              <a:extLst>
                <a:ext uri="{FF2B5EF4-FFF2-40B4-BE49-F238E27FC236}">
                  <a16:creationId xmlns:a16="http://schemas.microsoft.com/office/drawing/2014/main" id="{6A86D17C-D288-6953-7A76-89A6599F9B8C}"/>
                </a:ext>
              </a:extLst>
            </p:cNvPr>
            <p:cNvSpPr/>
            <p:nvPr/>
          </p:nvSpPr>
          <p:spPr bwMode="auto">
            <a:xfrm>
              <a:off x="4741087" y="4080298"/>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highlight>
                  <a:srgbClr val="FFFF00"/>
                </a:highlight>
                <a:latin typeface="Times New Roman" charset="0"/>
                <a:ea typeface="ＭＳ Ｐゴシック" charset="0"/>
              </a:endParaRPr>
            </a:p>
          </p:txBody>
        </p:sp>
        <p:sp>
          <p:nvSpPr>
            <p:cNvPr id="50" name="Title 1">
              <a:extLst>
                <a:ext uri="{FF2B5EF4-FFF2-40B4-BE49-F238E27FC236}">
                  <a16:creationId xmlns:a16="http://schemas.microsoft.com/office/drawing/2014/main" id="{8289AE52-C673-AAB5-B077-4F038176B3F0}"/>
                </a:ext>
              </a:extLst>
            </p:cNvPr>
            <p:cNvSpPr txBox="1">
              <a:spLocks/>
            </p:cNvSpPr>
            <p:nvPr/>
          </p:nvSpPr>
          <p:spPr bwMode="auto">
            <a:xfrm>
              <a:off x="4218639" y="40590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Marching Orders (What to Do)</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5549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500"/>
                                        <p:tgtEl>
                                          <p:spTgt spid="44"/>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up)">
                                      <p:cBhvr>
                                        <p:cTn id="71" dur="500"/>
                                        <p:tgtEl>
                                          <p:spTgt spid="94"/>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up)">
                                      <p:cBhvr>
                                        <p:cTn id="87" dur="500"/>
                                        <p:tgtEl>
                                          <p:spTgt spid="67"/>
                                        </p:tgtEl>
                                      </p:cBhvr>
                                    </p:animEffec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ipe(up)">
                                      <p:cBhvr>
                                        <p:cTn id="95" dur="500"/>
                                        <p:tgtEl>
                                          <p:spTgt spid="83"/>
                                        </p:tgtEl>
                                      </p:cBhvr>
                                    </p:animEffect>
                                  </p:childTnLst>
                                </p:cTn>
                              </p:par>
                            </p:childTnLst>
                          </p:cTn>
                        </p:par>
                        <p:par>
                          <p:cTn id="96" fill="hold">
                            <p:stCondLst>
                              <p:cond delay="500"/>
                            </p:stCondLst>
                            <p:childTnLst>
                              <p:par>
                                <p:cTn id="97" presetID="1" presetClass="entr" presetSubtype="0" fill="hold" nodeType="afterEffect">
                                  <p:stCondLst>
                                    <p:cond delay="0"/>
                                  </p:stCondLst>
                                  <p:childTnLst>
                                    <p:set>
                                      <p:cBhvr>
                                        <p:cTn id="9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childTnLst>
                          </p:cTn>
                        </p:par>
                        <p:par>
                          <p:cTn id="104" fill="hold">
                            <p:stCondLst>
                              <p:cond delay="500"/>
                            </p:stCondLst>
                            <p:childTnLst>
                              <p:par>
                                <p:cTn id="105" presetID="1" presetClass="entr" presetSubtype="0" fill="hold" nodeType="afterEffect">
                                  <p:stCondLst>
                                    <p:cond delay="0"/>
                                  </p:stCondLst>
                                  <p:childTnLst>
                                    <p:set>
                                      <p:cBhvr>
                                        <p:cTn id="10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up)">
                                      <p:cBhvr>
                                        <p:cTn id="111" dur="500"/>
                                        <p:tgtEl>
                                          <p:spTgt spid="59"/>
                                        </p:tgtEl>
                                      </p:cBhvr>
                                    </p:animEffect>
                                  </p:childTnLst>
                                </p:cTn>
                              </p:par>
                            </p:childTnLst>
                          </p:cTn>
                        </p:par>
                        <p:par>
                          <p:cTn id="112" fill="hold">
                            <p:stCondLst>
                              <p:cond delay="500"/>
                            </p:stCondLst>
                            <p:childTnLst>
                              <p:par>
                                <p:cTn id="113" presetID="1" presetClass="entr" presetSubtype="0" fill="hold" nodeType="afterEffect">
                                  <p:stCondLst>
                                    <p:cond delay="0"/>
                                  </p:stCondLst>
                                  <p:childTnLst>
                                    <p:set>
                                      <p:cBhvr>
                                        <p:cTn id="11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ipe(up)">
                                      <p:cBhvr>
                                        <p:cTn id="127" dur="500"/>
                                        <p:tgtEl>
                                          <p:spTgt spid="38"/>
                                        </p:tgtEl>
                                      </p:cBhvr>
                                    </p:animEffect>
                                  </p:childTnLst>
                                </p:cTn>
                              </p:par>
                            </p:childTnLst>
                          </p:cTn>
                        </p:par>
                        <p:par>
                          <p:cTn id="128" fill="hold">
                            <p:stCondLst>
                              <p:cond delay="500"/>
                            </p:stCondLst>
                            <p:childTnLst>
                              <p:par>
                                <p:cTn id="129" presetID="1" presetClass="entr" presetSubtype="0" fill="hold" nodeType="afterEffect">
                                  <p:stCondLst>
                                    <p:cond delay="0"/>
                                  </p:stCondLst>
                                  <p:childTnLst>
                                    <p:set>
                                      <p:cBhvr>
                                        <p:cTn id="1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wipe(down)">
                                      <p:cBhvr>
                                        <p:cTn id="135" dur="500"/>
                                        <p:tgtEl>
                                          <p:spTgt spid="91"/>
                                        </p:tgtEl>
                                      </p:cBhvr>
                                    </p:animEffect>
                                  </p:childTnLst>
                                </p:cTn>
                              </p:par>
                            </p:childTnLst>
                          </p:cTn>
                        </p:par>
                        <p:par>
                          <p:cTn id="136" fill="hold">
                            <p:stCondLst>
                              <p:cond delay="500"/>
                            </p:stCondLst>
                            <p:childTnLst>
                              <p:par>
                                <p:cTn id="137" presetID="1" presetClass="entr" presetSubtype="0" fill="hold" nodeType="afterEffect">
                                  <p:stCondLst>
                                    <p:cond delay="0"/>
                                  </p:stCondLst>
                                  <p:childTnLst>
                                    <p:set>
                                      <p:cBhvr>
                                        <p:cTn id="138"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wipe(down)">
                                      <p:cBhvr>
                                        <p:cTn id="143" dur="500"/>
                                        <p:tgtEl>
                                          <p:spTgt spid="76"/>
                                        </p:tgtEl>
                                      </p:cBhvr>
                                    </p:animEffect>
                                  </p:childTnLst>
                                </p:cTn>
                              </p:par>
                            </p:childTnLst>
                          </p:cTn>
                        </p:par>
                        <p:par>
                          <p:cTn id="144" fill="hold">
                            <p:stCondLst>
                              <p:cond delay="500"/>
                            </p:stCondLst>
                            <p:childTnLst>
                              <p:par>
                                <p:cTn id="145" presetID="1" presetClass="entr" presetSubtype="0" fill="hold" nodeType="afterEffect">
                                  <p:stCondLst>
                                    <p:cond delay="0"/>
                                  </p:stCondLst>
                                  <p:childTnLst>
                                    <p:set>
                                      <p:cBhvr>
                                        <p:cTn id="14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Effect transition="in" filter="wipe(down)">
                                      <p:cBhvr>
                                        <p:cTn id="151" dur="500"/>
                                        <p:tgtEl>
                                          <p:spTgt spid="79"/>
                                        </p:tgtEl>
                                      </p:cBhvr>
                                    </p:animEffect>
                                  </p:childTnLst>
                                </p:cTn>
                              </p:par>
                            </p:childTnLst>
                          </p:cTn>
                        </p:par>
                        <p:par>
                          <p:cTn id="152" fill="hold">
                            <p:stCondLst>
                              <p:cond delay="500"/>
                            </p:stCondLst>
                            <p:childTnLst>
                              <p:par>
                                <p:cTn id="153" presetID="1" presetClass="entr" presetSubtype="0" fill="hold" nodeType="afterEffect">
                                  <p:stCondLst>
                                    <p:cond delay="0"/>
                                  </p:stCondLst>
                                  <p:childTnLst>
                                    <p:set>
                                      <p:cBhvr>
                                        <p:cTn id="1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down)">
                                      <p:cBhvr>
                                        <p:cTn id="159" dur="500"/>
                                        <p:tgtEl>
                                          <p:spTgt spid="87"/>
                                        </p:tgtEl>
                                      </p:cBhvr>
                                    </p:animEffect>
                                  </p:childTnLst>
                                </p:cTn>
                              </p:par>
                            </p:childTnLst>
                          </p:cTn>
                        </p:par>
                        <p:par>
                          <p:cTn id="160" fill="hold">
                            <p:stCondLst>
                              <p:cond delay="500"/>
                            </p:stCondLst>
                            <p:childTnLst>
                              <p:par>
                                <p:cTn id="161" presetID="1" presetClass="entr" presetSubtype="0" fill="hold" nodeType="afterEffect">
                                  <p:stCondLst>
                                    <p:cond delay="0"/>
                                  </p:stCondLst>
                                  <p:childTnLst>
                                    <p:set>
                                      <p:cBhvr>
                                        <p:cTn id="16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up)">
                                      <p:cBhvr>
                                        <p:cTn id="167" dur="500"/>
                                        <p:tgtEl>
                                          <p:spTgt spid="32"/>
                                        </p:tgtEl>
                                      </p:cBhvr>
                                    </p:animEffect>
                                  </p:childTnLst>
                                </p:cTn>
                              </p:par>
                            </p:childTnLst>
                          </p:cTn>
                        </p:par>
                        <p:par>
                          <p:cTn id="168" fill="hold">
                            <p:stCondLst>
                              <p:cond delay="500"/>
                            </p:stCondLst>
                            <p:childTnLst>
                              <p:par>
                                <p:cTn id="169" presetID="1" presetClass="entr" presetSubtype="0" fill="hold" nodeType="afterEffect">
                                  <p:stCondLst>
                                    <p:cond delay="0"/>
                                  </p:stCondLst>
                                  <p:childTnLst>
                                    <p:set>
                                      <p:cBhvr>
                                        <p:cTn id="1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98"/>
                                        </p:tgtEl>
                                        <p:attrNameLst>
                                          <p:attrName>style.visibility</p:attrName>
                                        </p:attrNameLst>
                                      </p:cBhvr>
                                      <p:to>
                                        <p:strVal val="visible"/>
                                      </p:to>
                                    </p:set>
                                    <p:animEffect transition="in" filter="wipe(up)">
                                      <p:cBhvr>
                                        <p:cTn id="175" dur="500"/>
                                        <p:tgtEl>
                                          <p:spTgt spid="98"/>
                                        </p:tgtEl>
                                      </p:cBhvr>
                                    </p:animEffect>
                                  </p:childTnLst>
                                </p:cTn>
                              </p:par>
                            </p:childTnLst>
                          </p:cTn>
                        </p:par>
                        <p:par>
                          <p:cTn id="176" fill="hold">
                            <p:stCondLst>
                              <p:cond delay="500"/>
                            </p:stCondLst>
                            <p:childTnLst>
                              <p:par>
                                <p:cTn id="177" presetID="1" presetClass="entr" presetSubtype="0" fill="hold" nodeType="afterEffect">
                                  <p:stCondLst>
                                    <p:cond delay="0"/>
                                  </p:stCondLst>
                                  <p:childTnLst>
                                    <p:set>
                                      <p:cBhvr>
                                        <p:cTn id="178"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wipe(down)">
                                      <p:cBhvr>
                                        <p:cTn id="183" dur="500"/>
                                        <p:tgtEl>
                                          <p:spTgt spid="55"/>
                                        </p:tgtEl>
                                      </p:cBhvr>
                                    </p:animEffect>
                                  </p:childTnLst>
                                </p:cTn>
                              </p:par>
                            </p:childTnLst>
                          </p:cTn>
                        </p:par>
                        <p:par>
                          <p:cTn id="184" fill="hold">
                            <p:stCondLst>
                              <p:cond delay="500"/>
                            </p:stCondLst>
                            <p:childTnLst>
                              <p:par>
                                <p:cTn id="185" presetID="1" presetClass="entr" presetSubtype="0" fill="hold" nodeType="afterEffect">
                                  <p:stCondLst>
                                    <p:cond delay="0"/>
                                  </p:stCondLst>
                                  <p:childTnLst>
                                    <p:set>
                                      <p:cBhvr>
                                        <p:cTn id="18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27"/>
                                        </p:tgtEl>
                                        <p:attrNameLst>
                                          <p:attrName>style.visibility</p:attrName>
                                        </p:attrNameLst>
                                      </p:cBhvr>
                                      <p:to>
                                        <p:strVal val="visible"/>
                                      </p:to>
                                    </p:set>
                                    <p:animEffect transition="in" filter="wipe(down)">
                                      <p:cBhvr>
                                        <p:cTn id="191" dur="500"/>
                                        <p:tgtEl>
                                          <p:spTgt spid="27"/>
                                        </p:tgtEl>
                                      </p:cBhvr>
                                    </p:animEffect>
                                  </p:childTnLst>
                                </p:cTn>
                              </p:par>
                            </p:childTnLst>
                          </p:cTn>
                        </p:par>
                        <p:par>
                          <p:cTn id="192" fill="hold">
                            <p:stCondLst>
                              <p:cond delay="500"/>
                            </p:stCondLst>
                            <p:childTnLst>
                              <p:par>
                                <p:cTn id="193" presetID="1" presetClass="entr" presetSubtype="0" fill="hold" nodeType="afterEffect">
                                  <p:stCondLst>
                                    <p:cond delay="0"/>
                                  </p:stCondLst>
                                  <p:childTnLst>
                                    <p:set>
                                      <p:cBhvr>
                                        <p:cTn id="19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p:cTn id="199" dur="500" fill="hold"/>
                                        <p:tgtEl>
                                          <p:spTgt spid="57"/>
                                        </p:tgtEl>
                                        <p:attrNameLst>
                                          <p:attrName>ppt_w</p:attrName>
                                        </p:attrNameLst>
                                      </p:cBhvr>
                                      <p:tavLst>
                                        <p:tav tm="0">
                                          <p:val>
                                            <p:fltVal val="0"/>
                                          </p:val>
                                        </p:tav>
                                        <p:tav tm="100000">
                                          <p:val>
                                            <p:strVal val="#ppt_w"/>
                                          </p:val>
                                        </p:tav>
                                      </p:tavLst>
                                    </p:anim>
                                    <p:anim calcmode="lin" valueType="num">
                                      <p:cBhvr>
                                        <p:cTn id="200" dur="500" fill="hold"/>
                                        <p:tgtEl>
                                          <p:spTgt spid="57"/>
                                        </p:tgtEl>
                                        <p:attrNameLst>
                                          <p:attrName>ppt_h</p:attrName>
                                        </p:attrNameLst>
                                      </p:cBhvr>
                                      <p:tavLst>
                                        <p:tav tm="0">
                                          <p:val>
                                            <p:fltVal val="0"/>
                                          </p:val>
                                        </p:tav>
                                        <p:tav tm="100000">
                                          <p:val>
                                            <p:strVal val="#ppt_h"/>
                                          </p:val>
                                        </p:tav>
                                      </p:tavLst>
                                    </p:anim>
                                    <p:animEffect transition="in" filter="fade">
                                      <p:cBhvr>
                                        <p:cTn id="201" dur="500"/>
                                        <p:tgtEl>
                                          <p:spTgt spid="57"/>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16" fill="hold" nodeType="clickEffect">
                                  <p:stCondLst>
                                    <p:cond delay="0"/>
                                  </p:stCondLst>
                                  <p:childTnLst>
                                    <p:set>
                                      <p:cBhvr>
                                        <p:cTn id="205" dur="1" fill="hold">
                                          <p:stCondLst>
                                            <p:cond delay="0"/>
                                          </p:stCondLst>
                                        </p:cTn>
                                        <p:tgtEl>
                                          <p:spTgt spid="60"/>
                                        </p:tgtEl>
                                        <p:attrNameLst>
                                          <p:attrName>style.visibility</p:attrName>
                                        </p:attrNameLst>
                                      </p:cBhvr>
                                      <p:to>
                                        <p:strVal val="visible"/>
                                      </p:to>
                                    </p:set>
                                    <p:anim calcmode="lin" valueType="num">
                                      <p:cBhvr>
                                        <p:cTn id="206" dur="500" fill="hold"/>
                                        <p:tgtEl>
                                          <p:spTgt spid="60"/>
                                        </p:tgtEl>
                                        <p:attrNameLst>
                                          <p:attrName>ppt_w</p:attrName>
                                        </p:attrNameLst>
                                      </p:cBhvr>
                                      <p:tavLst>
                                        <p:tav tm="0">
                                          <p:val>
                                            <p:fltVal val="0"/>
                                          </p:val>
                                        </p:tav>
                                        <p:tav tm="100000">
                                          <p:val>
                                            <p:strVal val="#ppt_w"/>
                                          </p:val>
                                        </p:tav>
                                      </p:tavLst>
                                    </p:anim>
                                    <p:anim calcmode="lin" valueType="num">
                                      <p:cBhvr>
                                        <p:cTn id="207" dur="500" fill="hold"/>
                                        <p:tgtEl>
                                          <p:spTgt spid="60"/>
                                        </p:tgtEl>
                                        <p:attrNameLst>
                                          <p:attrName>ppt_h</p:attrName>
                                        </p:attrNameLst>
                                      </p:cBhvr>
                                      <p:tavLst>
                                        <p:tav tm="0">
                                          <p:val>
                                            <p:fltVal val="0"/>
                                          </p:val>
                                        </p:tav>
                                        <p:tav tm="100000">
                                          <p:val>
                                            <p:strVal val="#ppt_h"/>
                                          </p:val>
                                        </p:tav>
                                      </p:tavLst>
                                    </p:anim>
                                    <p:animEffect transition="in" filter="fade">
                                      <p:cBhvr>
                                        <p:cTn id="208" dur="500"/>
                                        <p:tgtEl>
                                          <p:spTgt spid="60"/>
                                        </p:tgtEl>
                                      </p:cBhvr>
                                    </p:animEffec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nodeType="clickEffect">
                                  <p:stCondLst>
                                    <p:cond delay="0"/>
                                  </p:stCondLst>
                                  <p:childTnLst>
                                    <p:set>
                                      <p:cBhvr>
                                        <p:cTn id="212" dur="1" fill="hold">
                                          <p:stCondLst>
                                            <p:cond delay="0"/>
                                          </p:stCondLst>
                                        </p:cTn>
                                        <p:tgtEl>
                                          <p:spTgt spid="56"/>
                                        </p:tgtEl>
                                        <p:attrNameLst>
                                          <p:attrName>style.visibility</p:attrName>
                                        </p:attrNameLst>
                                      </p:cBhvr>
                                      <p:to>
                                        <p:strVal val="visible"/>
                                      </p:to>
                                    </p:set>
                                    <p:anim calcmode="lin" valueType="num">
                                      <p:cBhvr>
                                        <p:cTn id="213" dur="500" fill="hold"/>
                                        <p:tgtEl>
                                          <p:spTgt spid="56"/>
                                        </p:tgtEl>
                                        <p:attrNameLst>
                                          <p:attrName>ppt_w</p:attrName>
                                        </p:attrNameLst>
                                      </p:cBhvr>
                                      <p:tavLst>
                                        <p:tav tm="0">
                                          <p:val>
                                            <p:fltVal val="0"/>
                                          </p:val>
                                        </p:tav>
                                        <p:tav tm="100000">
                                          <p:val>
                                            <p:strVal val="#ppt_w"/>
                                          </p:val>
                                        </p:tav>
                                      </p:tavLst>
                                    </p:anim>
                                    <p:anim calcmode="lin" valueType="num">
                                      <p:cBhvr>
                                        <p:cTn id="214" dur="500" fill="hold"/>
                                        <p:tgtEl>
                                          <p:spTgt spid="56"/>
                                        </p:tgtEl>
                                        <p:attrNameLst>
                                          <p:attrName>ppt_h</p:attrName>
                                        </p:attrNameLst>
                                      </p:cBhvr>
                                      <p:tavLst>
                                        <p:tav tm="0">
                                          <p:val>
                                            <p:fltVal val="0"/>
                                          </p:val>
                                        </p:tav>
                                        <p:tav tm="100000">
                                          <p:val>
                                            <p:strVal val="#ppt_h"/>
                                          </p:val>
                                        </p:tav>
                                      </p:tavLst>
                                    </p:anim>
                                    <p:animEffect transition="in" filter="fade">
                                      <p:cBhvr>
                                        <p:cTn id="215" dur="500"/>
                                        <p:tgtEl>
                                          <p:spTgt spid="56"/>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nodeType="clickEffect">
                                  <p:stCondLst>
                                    <p:cond delay="0"/>
                                  </p:stCondLst>
                                  <p:childTnLst>
                                    <p:set>
                                      <p:cBhvr>
                                        <p:cTn id="219" dur="1" fill="hold">
                                          <p:stCondLst>
                                            <p:cond delay="0"/>
                                          </p:stCondLst>
                                        </p:cTn>
                                        <p:tgtEl>
                                          <p:spTgt spid="53"/>
                                        </p:tgtEl>
                                        <p:attrNameLst>
                                          <p:attrName>style.visibility</p:attrName>
                                        </p:attrNameLst>
                                      </p:cBhvr>
                                      <p:to>
                                        <p:strVal val="visible"/>
                                      </p:to>
                                    </p:set>
                                    <p:anim calcmode="lin" valueType="num">
                                      <p:cBhvr>
                                        <p:cTn id="220" dur="500" fill="hold"/>
                                        <p:tgtEl>
                                          <p:spTgt spid="53"/>
                                        </p:tgtEl>
                                        <p:attrNameLst>
                                          <p:attrName>ppt_w</p:attrName>
                                        </p:attrNameLst>
                                      </p:cBhvr>
                                      <p:tavLst>
                                        <p:tav tm="0">
                                          <p:val>
                                            <p:fltVal val="0"/>
                                          </p:val>
                                        </p:tav>
                                        <p:tav tm="100000">
                                          <p:val>
                                            <p:strVal val="#ppt_w"/>
                                          </p:val>
                                        </p:tav>
                                      </p:tavLst>
                                    </p:anim>
                                    <p:anim calcmode="lin" valueType="num">
                                      <p:cBhvr>
                                        <p:cTn id="221" dur="500" fill="hold"/>
                                        <p:tgtEl>
                                          <p:spTgt spid="53"/>
                                        </p:tgtEl>
                                        <p:attrNameLst>
                                          <p:attrName>ppt_h</p:attrName>
                                        </p:attrNameLst>
                                      </p:cBhvr>
                                      <p:tavLst>
                                        <p:tav tm="0">
                                          <p:val>
                                            <p:fltVal val="0"/>
                                          </p:val>
                                        </p:tav>
                                        <p:tav tm="100000">
                                          <p:val>
                                            <p:strVal val="#ppt_h"/>
                                          </p:val>
                                        </p:tav>
                                      </p:tavLst>
                                    </p:anim>
                                    <p:animEffect transition="in" filter="fade">
                                      <p:cBhvr>
                                        <p:cTn id="2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Results</a:t>
            </a: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Unlike bread that only sustains physical life, belief in Christ gives eternal life (6:34-59). </a:t>
            </a:r>
          </a:p>
        </p:txBody>
      </p:sp>
    </p:spTree>
    <p:extLst>
      <p:ext uri="{BB962C8B-B14F-4D97-AF65-F5344CB8AC3E}">
        <p14:creationId xmlns:p14="http://schemas.microsoft.com/office/powerpoint/2010/main" val="3080459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III. Jesus’ claim to be the only source of life forces a </a:t>
            </a:r>
            <a:r>
              <a:rPr lang="en-US" altLang="en-US" u="sng" dirty="0">
                <a:solidFill>
                  <a:srgbClr val="FFFF00"/>
                </a:solidFill>
                <a:effectLst/>
                <a:latin typeface="Arial" panose="020B0604020202020204" pitchFamily="34" charset="0"/>
                <a:ea typeface="ＭＳ Ｐゴシック" panose="020B0600070205080204" pitchFamily="34" charset="-128"/>
              </a:rPr>
              <a:t>decision</a:t>
            </a:r>
            <a:r>
              <a:rPr lang="en-US" altLang="en-US" dirty="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(6:60-71). </a:t>
            </a:r>
          </a:p>
        </p:txBody>
      </p:sp>
    </p:spTree>
    <p:extLst>
      <p:ext uri="{BB962C8B-B14F-4D97-AF65-F5344CB8AC3E}">
        <p14:creationId xmlns:p14="http://schemas.microsoft.com/office/powerpoint/2010/main" val="2775678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400"/>
            <a:ext cx="9156700"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pple Butter" pitchFamily="2" charset="0"/>
                <a:ea typeface="ＭＳ Ｐゴシック" panose="020B0600070205080204" pitchFamily="34" charset="-128"/>
                <a:cs typeface="+mn-cs"/>
              </a:rPr>
              <a:t>Disciples desert Jesus (61-71)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2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this point many of his disciples turned away and deserted him”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 6:66).</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r>
              <a:rPr lang="en-US" altLang="en-US" sz="3600" dirty="0">
                <a:effectLst>
                  <a:outerShdw blurRad="38100" dist="38100" dir="2700000" algn="tl">
                    <a:srgbClr val="000000"/>
                  </a:outerShdw>
                </a:effectLst>
                <a:latin typeface="Arial" panose="020B0604020202020204" pitchFamily="34" charset="0"/>
                <a:ea typeface="ＭＳ Ｐゴシック" panose="020B0600070205080204" pitchFamily="34" charset="-128"/>
              </a:rPr>
              <a:t>The Twelve stayed because 11 of them believed He was God’s Son (6:67-71).</a:t>
            </a: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Main Idea of John 6</a:t>
            </a: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r">
              <a:buFontTx/>
              <a:buNone/>
            </a:pP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Since Christ has </a:t>
            </a:r>
            <a:r>
              <a:rPr lang="en-US" altLang="en-US" sz="4400" u="sng" dirty="0">
                <a:solidFill>
                  <a:srgbClr val="FFFF00"/>
                </a:solidFill>
                <a:latin typeface="Arial" panose="020B0604020202020204" pitchFamily="34" charset="0"/>
                <a:ea typeface="ＭＳ Ｐゴシック" panose="020B0600070205080204" pitchFamily="34" charset="-128"/>
              </a:rPr>
              <a:t>authority over</a:t>
            </a:r>
            <a:r>
              <a:rPr lang="en-US" altLang="en-US" sz="4400" dirty="0">
                <a:solidFill>
                  <a:srgbClr val="FFFF00"/>
                </a:solidFill>
                <a:latin typeface="Arial" panose="020B0604020202020204" pitchFamily="34" charset="0"/>
                <a:ea typeface="ＭＳ Ｐゴシック" panose="020B0600070205080204" pitchFamily="34" charset="-128"/>
              </a:rPr>
              <a:t> </a:t>
            </a:r>
            <a:r>
              <a:rPr lang="en-US" altLang="en-US" sz="4400" u="sng" dirty="0">
                <a:solidFill>
                  <a:srgbClr val="FFFF00"/>
                </a:solidFill>
                <a:latin typeface="Arial" panose="020B0604020202020204" pitchFamily="34" charset="0"/>
                <a:ea typeface="ＭＳ Ｐゴシック" panose="020B0600070205080204" pitchFamily="34" charset="-128"/>
              </a:rPr>
              <a:t>creation</a:t>
            </a: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 trust Him to give you eternal life!</a:t>
            </a:r>
          </a:p>
        </p:txBody>
      </p:sp>
    </p:spTree>
    <p:extLst>
      <p:ext uri="{BB962C8B-B14F-4D97-AF65-F5344CB8AC3E}">
        <p14:creationId xmlns:p14="http://schemas.microsoft.com/office/powerpoint/2010/main" val="3550158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Disbelief?  </a:t>
            </a: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Or Belief?</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“You are the holy one of God!”</a:t>
            </a: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Defilement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 79</a:t>
            </a:r>
          </a:p>
          <a:p>
            <a:pPr algn="ctr" defTabSz="914400" fontAlgn="base">
              <a:spcBef>
                <a:spcPct val="20000"/>
              </a:spcBef>
              <a:buClr>
                <a:srgbClr val="FFCC00"/>
              </a:buClr>
              <a:buSzPct val="70000"/>
            </a:pPr>
            <a:r>
              <a:rPr lang="en-GB" sz="2800" b="1" i="1" kern="0" dirty="0">
                <a:solidFill>
                  <a:srgbClr val="FFFFFF"/>
                </a:solidFill>
                <a:effectLst>
                  <a:glow rad="228600">
                    <a:srgbClr val="220011"/>
                  </a:glow>
                </a:effectLst>
                <a:latin typeface="Arial"/>
                <a:ea typeface="ＭＳ Ｐゴシック" charset="0"/>
                <a:cs typeface="Arial"/>
              </a:rPr>
              <a:t>Matthew 15:1-20; Mark 7:1-23; John 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that defilement is internal to show that Pharisees violate the law with their traditions in the uncleanness of their heart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84538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 80</a:t>
            </a:r>
          </a:p>
          <a:p>
            <a:pPr algn="ctr" defTabSz="914400" fontAlgn="base">
              <a:spcBef>
                <a:spcPct val="20000"/>
              </a:spcBef>
              <a:buClr>
                <a:srgbClr val="FFCC00"/>
              </a:buClr>
              <a:buSzPct val="70000"/>
            </a:pPr>
            <a:r>
              <a:rPr lang="de-DE" sz="2800" b="1" i="1" kern="0">
                <a:solidFill>
                  <a:srgbClr val="FFFFFF"/>
                </a:solidFill>
                <a:effectLst>
                  <a:glow rad="228600">
                    <a:srgbClr val="220011"/>
                  </a:glow>
                </a:effectLst>
                <a:latin typeface="Arial"/>
                <a:ea typeface="ＭＳ Ｐゴシック" charset="0"/>
                <a:cs typeface="Arial"/>
              </a:rPr>
              <a:t>Matthew 15:21-28; Mark 7:24-30</a:t>
            </a:r>
            <a:endParaRPr lang="de-DE" sz="28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Canaanite woman's demon-possessed daughter to teach individual Gentile salvation now before Israel repents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8422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Feeding the Five Thousand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23111"/>
            <a:ext cx="9144000" cy="145161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 74</a:t>
            </a:r>
          </a:p>
          <a:p>
            <a:pPr algn="ctr" defTabSz="914400" fontAlgn="base">
              <a:spcBef>
                <a:spcPct val="20000"/>
              </a:spcBef>
              <a:buClr>
                <a:srgbClr val="FFCC00"/>
              </a:buClr>
              <a:buSzPct val="70000"/>
            </a:pPr>
            <a:r>
              <a:rPr lang="en-GB" sz="2800" b="1" i="1" kern="0">
                <a:solidFill>
                  <a:srgbClr val="FFFFFF"/>
                </a:solidFill>
                <a:effectLst>
                  <a:glow rad="228600">
                    <a:srgbClr val="220011"/>
                  </a:glow>
                </a:effectLst>
                <a:latin typeface="Arial"/>
                <a:ea typeface="ＭＳ Ｐゴシック" charset="0"/>
                <a:cs typeface="Arial"/>
              </a:rPr>
              <a:t>Matthew 14:13-21; Mark 6:30-44; Luke 9:10-17; </a:t>
            </a:r>
            <a:br>
              <a:rPr lang="en-GB" sz="2800" b="1" i="1" kern="0">
                <a:solidFill>
                  <a:srgbClr val="FFFFFF"/>
                </a:solidFill>
                <a:effectLst>
                  <a:glow rad="228600">
                    <a:srgbClr val="220011"/>
                  </a:glow>
                </a:effectLst>
                <a:latin typeface="Arial"/>
                <a:ea typeface="ＭＳ Ｐゴシック" charset="0"/>
                <a:cs typeface="Arial"/>
              </a:rPr>
            </a:br>
            <a:r>
              <a:rPr lang="en-GB" sz="2800" b="1" i="1" kern="0">
                <a:solidFill>
                  <a:srgbClr val="FFFFFF"/>
                </a:solidFill>
                <a:effectLst>
                  <a:glow rad="228600">
                    <a:srgbClr val="220011"/>
                  </a:glow>
                </a:effectLst>
                <a:latin typeface="Arial"/>
                <a:ea typeface="ＭＳ Ｐゴシック" charset="0"/>
                <a:cs typeface="Arial"/>
              </a:rPr>
              <a:t>John 6:1-13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47301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feeds 5000 as the New Moses of Deut 18:15, teaching the believers sufficiency in Him and unbelievers their spiritual blindness</a:t>
            </a:r>
          </a:p>
        </p:txBody>
      </p:sp>
    </p:spTree>
    <p:extLst>
      <p:ext uri="{BB962C8B-B14F-4D97-AF65-F5344CB8AC3E}">
        <p14:creationId xmlns:p14="http://schemas.microsoft.com/office/powerpoint/2010/main" val="202154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000" b="1" dirty="0">
                <a:solidFill>
                  <a:schemeClr val="tx1"/>
                </a:solidFil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algn="r"/>
            <a:r>
              <a:rPr lang="en-US" sz="2800" b="1" dirty="0">
                <a:solidFill>
                  <a:schemeClr val="accent3"/>
                </a:solidFil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8333</TotalTime>
  <Words>16717</Words>
  <Application>Microsoft Macintosh PowerPoint</Application>
  <PresentationFormat>On-screen Show (4:3)</PresentationFormat>
  <Paragraphs>1573</Paragraphs>
  <Slides>209</Slides>
  <Notes>164</Notes>
  <HiddenSlides>0</HiddenSlides>
  <MMClips>0</MMClips>
  <ScaleCrop>false</ScaleCrop>
  <HeadingPairs>
    <vt:vector size="6" baseType="variant">
      <vt:variant>
        <vt:lpstr>Fonts Used</vt:lpstr>
      </vt:variant>
      <vt:variant>
        <vt:i4>33</vt:i4>
      </vt:variant>
      <vt:variant>
        <vt:lpstr>Theme</vt:lpstr>
      </vt:variant>
      <vt:variant>
        <vt:i4>52</vt:i4>
      </vt:variant>
      <vt:variant>
        <vt:lpstr>Slide Titles</vt:lpstr>
      </vt:variant>
      <vt:variant>
        <vt:i4>209</vt:i4>
      </vt:variant>
    </vt:vector>
  </HeadingPairs>
  <TitlesOfParts>
    <vt:vector size="294" baseType="lpstr">
      <vt:lpstr>Adventure</vt:lpstr>
      <vt:lpstr>African</vt:lpstr>
      <vt:lpstr>Apple Butter</vt:lpstr>
      <vt:lpstr>Gregs Other Hand</vt:lpstr>
      <vt:lpstr>IronMan</vt:lpstr>
      <vt:lpstr>j.d.</vt:lpstr>
      <vt:lpstr>ＭＳ Ｐゴシック</vt:lpstr>
      <vt:lpstr>ＭＳ Ｐゴシック</vt:lpstr>
      <vt:lpstr>system-ui</vt:lpstr>
      <vt:lpstr>TEXT</vt:lpstr>
      <vt:lpstr>Times</vt:lpstr>
      <vt:lpstr>Accordance</vt:lpstr>
      <vt:lpstr>Arial</vt:lpstr>
      <vt:lpstr>Arial Black</vt:lpstr>
      <vt:lpstr>Avenir Black</vt:lpstr>
      <vt:lpstr>Bwgrki</vt:lpstr>
      <vt:lpstr>Calibri</vt:lpstr>
      <vt:lpstr>Calibri Light</vt:lpstr>
      <vt:lpstr>Chalkduster</vt:lpstr>
      <vt:lpstr>Comic Sans MS</vt:lpstr>
      <vt:lpstr>Copperplate Gothic Light</vt:lpstr>
      <vt:lpstr>Gill Sans Ultra Bold</vt:lpstr>
      <vt:lpstr>Helena</vt:lpstr>
      <vt:lpstr>Helvetica</vt:lpstr>
      <vt:lpstr>Helvetica Neue</vt:lpstr>
      <vt:lpstr>Impact</vt:lpstr>
      <vt:lpstr>Lucida Grande</vt:lpstr>
      <vt:lpstr>Monotype Sorts</vt:lpstr>
      <vt:lpstr>Tahoma</vt:lpstr>
      <vt:lpstr>Times New Roman</vt:lpstr>
      <vt:lpstr>Trebuchet MS</vt:lpstr>
      <vt:lpstr>Verdana</vt:lpstr>
      <vt:lpstr>Wingdings</vt:lpstr>
      <vt:lpstr>Office Theme</vt:lpstr>
      <vt:lpstr>1_Office Theme</vt:lpstr>
      <vt:lpstr>5_Office Theme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5_Default Design</vt:lpstr>
      <vt:lpstr>1_Ribbons</vt:lpstr>
      <vt:lpstr>2_Office Theme</vt:lpstr>
      <vt:lpstr>11_Office Theme</vt:lpstr>
      <vt:lpstr>6_Default Design</vt:lpstr>
      <vt:lpstr>7_Office Theme</vt:lpstr>
      <vt:lpstr>7_Default Design</vt:lpstr>
      <vt:lpstr>3_Office Theme</vt:lpstr>
      <vt:lpstr>10_Office Theme</vt:lpstr>
      <vt:lpstr>4_Blank Presentation</vt:lpstr>
      <vt:lpstr>Shimmer</vt:lpstr>
      <vt:lpstr>17_Default Design</vt:lpstr>
      <vt:lpstr>Azure</vt:lpstr>
      <vt:lpstr>1_Azure</vt:lpstr>
      <vt:lpstr>Balance</vt:lpstr>
      <vt:lpstr>Ribbons</vt:lpstr>
      <vt:lpstr>Fireball</vt:lpstr>
      <vt:lpstr>Warp</vt:lpstr>
      <vt:lpstr>1_Blank Presentation</vt:lpstr>
      <vt:lpstr>5_Orbit</vt:lpstr>
      <vt:lpstr>1_Beam</vt:lpstr>
      <vt:lpstr>4_Pulse</vt:lpstr>
      <vt:lpstr>1_Skyline</vt:lpstr>
      <vt:lpstr>1_Kimono</vt:lpstr>
      <vt:lpstr>8_Default Design</vt:lpstr>
      <vt:lpstr>5_Pulse</vt:lpstr>
      <vt:lpstr>3_Schmooze</vt:lpstr>
      <vt:lpstr>2_Expedition</vt:lpstr>
      <vt:lpstr>1_Alchemy</vt:lpstr>
      <vt:lpstr>2_Blends</vt:lpstr>
      <vt:lpstr>2_Schmooze</vt:lpstr>
      <vt:lpstr>10_Blank Presentation</vt:lpstr>
      <vt:lpstr>4_Schmooze</vt:lpstr>
      <vt:lpstr>1_Justice</vt:lpstr>
      <vt:lpstr>1_Blends</vt:lpstr>
      <vt:lpstr>1_Network</vt:lpstr>
      <vt:lpstr>1_Schmooze</vt:lpstr>
      <vt:lpstr>PowerPoint Presentation</vt:lpstr>
      <vt:lpstr>Great Periods in the Life of Christ</vt:lpstr>
      <vt:lpstr>Introduction  of the King</vt:lpstr>
      <vt:lpstr>PowerPoint Presentation</vt:lpstr>
      <vt:lpstr>PowerPoint Presentation</vt:lpstr>
      <vt:lpstr>Pentecost Outline</vt:lpstr>
      <vt:lpstr>Increasing Polarization</vt:lpstr>
      <vt:lpstr>Instruction of the Twelve by the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Can Jesus Prove It?</vt:lpstr>
      <vt:lpstr>DNA Breakthrough!</vt:lpstr>
      <vt:lpstr>Howtoliveforever.net</vt:lpstr>
      <vt:lpstr>An Astonishing Claim! </vt:lpstr>
      <vt:lpstr>Subject</vt:lpstr>
      <vt:lpstr>3 MOVEMENTS:</vt:lpstr>
      <vt:lpstr>I. Jesus showed His authority over Moses and creation (6:1-21).</vt:lpstr>
      <vt:lpstr>Feeding the 5000</vt:lpstr>
      <vt:lpstr>The Setting</vt:lpstr>
      <vt:lpstr>Verse 5-7</vt:lpstr>
      <vt:lpstr>A huge crowd in a remote place</vt:lpstr>
      <vt:lpstr>Verse 5-7</vt:lpstr>
      <vt:lpstr>Verse 5-7</vt:lpstr>
      <vt:lpstr>Andrew being helpful</vt:lpstr>
      <vt:lpstr>Verse 5-7</vt:lpstr>
      <vt:lpstr>Verse 9-11</vt:lpstr>
      <vt:lpstr>Verse 9-11</vt:lpstr>
      <vt:lpstr>Bread Multiplied!</vt:lpstr>
      <vt:lpstr>What’s the Point?   The crowd is the key!</vt:lpstr>
      <vt:lpstr>When the people saw him do this miraculous sign, they exclaimed,</vt:lpstr>
      <vt:lpstr>Prophecy of a Prophet given through Moses  (Deut. 18:15)</vt:lpstr>
      <vt:lpstr>Signs in John’s Gospel</vt:lpstr>
      <vt:lpstr>Key Word Believe</vt:lpstr>
      <vt:lpstr>Verse 15</vt:lpstr>
      <vt:lpstr>What’s the Point?</vt:lpstr>
      <vt:lpstr>Jesus proved himself greater than Moses as the giver of eternal life by miraculously feeding 5000 Jews (6:1-15).</vt:lpstr>
      <vt:lpstr>PowerPoint Presentation</vt:lpstr>
      <vt:lpstr>PowerPoint Presentation</vt:lpstr>
      <vt:lpstr>PowerPoint Presentation</vt:lpstr>
      <vt:lpstr>Walking on Water (16-24)</vt:lpstr>
      <vt:lpstr>Moses Parting the Sea</vt:lpstr>
      <vt:lpstr>Jesus Walked on the Sea</vt:lpstr>
      <vt:lpstr>ALTHOUGH LATER DISQUALIFIED, JESUS IS SPECTACULAR IN WINNING HIS FIRST SCHOOL SWIM RACE.</vt:lpstr>
      <vt:lpstr>Jesus: “Don’t be afraid!  It is I” (6:20)</vt:lpstr>
      <vt:lpstr>“Don’t be afraid!  I am here” (6:20)</vt:lpstr>
      <vt:lpstr>“Don’t be afraid!  I Am!” (6:20)</vt:lpstr>
      <vt:lpstr>JOHN’S “I AM” STATEMENTS</vt:lpstr>
      <vt:lpstr>The Burning Bush</vt:lpstr>
      <vt:lpstr>EXCUSES</vt:lpstr>
      <vt:lpstr>PowerPoint Presentation</vt:lpstr>
      <vt:lpstr>PowerPoint Presentation</vt:lpstr>
      <vt:lpstr>I. Jesus showed His authority over Moses and creation (6:1-21).</vt:lpstr>
      <vt:lpstr>II. Jesus satisfies our spiritual hunger by giving us eternal life (6:22-59). </vt:lpstr>
      <vt:lpstr>Two Foods </vt:lpstr>
      <vt:lpstr>Verse 26</vt:lpstr>
      <vt:lpstr>Verse 27</vt:lpstr>
      <vt:lpstr>Two Works</vt:lpstr>
      <vt:lpstr>Two Breads</vt:lpstr>
      <vt:lpstr>Two Results</vt:lpstr>
      <vt:lpstr>III. Jesus’ claim to be the only source of life forces a decision (6:60-71). </vt:lpstr>
      <vt:lpstr>Disciples desert Jesus (60-71)</vt:lpstr>
      <vt:lpstr>The Twelve stayed because 11 of them believed He was God’s Son (6:67-71).</vt:lpstr>
      <vt:lpstr>The Main Idea of John 6</vt:lpstr>
      <vt:lpstr>Disbelief?  </vt:lpstr>
      <vt:lpstr>Or Belief? “You are the holy one of God!”</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Northern Israel: • Caesarea • Galilee • Decapolis</vt:lpstr>
      <vt:lpstr>Greek Cities in Israel</vt:lpstr>
      <vt:lpstr>PowerPoint Presentation</vt:lpstr>
      <vt:lpstr>Tiberias on the Sea of Galilee</vt:lpstr>
      <vt:lpstr>PowerPoint Presentation</vt:lpstr>
      <vt:lpstr>PowerPoint Presentation</vt:lpstr>
      <vt:lpstr>PowerPoint Presentation</vt:lpstr>
      <vt:lpstr>PowerPoint Presentation</vt:lpstr>
      <vt:lpstr>A Better Translation…</vt:lpstr>
      <vt:lpstr>Q: How did God overcome the prejudice in the Church at Jerusalem?</vt:lpstr>
      <vt:lpstr>PowerPoint Presentation</vt:lpstr>
      <vt:lpstr>PowerPoint Presentation</vt:lpstr>
      <vt:lpstr>Matthew 16:13–20:34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Restore Relationships</vt:lpstr>
      <vt:lpstr>1. (15-17) الطريقة التي ينبغي على الكنيسة أن تعيد بها بشكل صحيح خاطئ مسيحي تكون بالحفاظ على خصوصية الأمر قدر الإمكان.</vt:lpstr>
      <vt:lpstr>2. (18-20) السبب في استطاعة الكنيسة استعادة أو  الاستمرار في السعي لاستعادة المؤمنين الضالين هو أنها تستمد سلطانها من الله نفسه.</vt:lpstr>
      <vt:lpstr>فكرة تفسيرية: السبب لذي يوجب على الكنيسة استعادة مسيحي خاطئ بشكل صحيح هو أنها تمدّ سلطان الله.</vt:lpstr>
      <vt:lpstr>The Crossroads (1981-83)</vt:lpstr>
      <vt:lpstr>China, 1981</vt:lpstr>
      <vt:lpstr>Crossroads Ministry</vt:lpstr>
      <vt:lpstr>This is war.</vt:lpstr>
      <vt:lpstr>Relational Pillars</vt:lpstr>
      <vt:lpstr>Romance, 1982</vt:lpstr>
      <vt:lpstr>Susan Kay Griffith</vt:lpstr>
      <vt:lpstr>Matthew's Relational Pillars</vt:lpstr>
      <vt:lpstr>Matthew 5:23-24</vt:lpstr>
      <vt:lpstr>Matthew 5:23-24</vt:lpstr>
      <vt:lpstr>The Lord's Supper</vt:lpstr>
      <vt:lpstr>Matthew's Relational Pillars</vt:lpstr>
      <vt:lpstr>How do we restore sinning Christians properly?</vt:lpstr>
      <vt:lpstr>Other Relationships</vt:lpstr>
      <vt:lpstr>Matthew 18</vt:lpstr>
      <vt:lpstr>Matthew 18:15-20 (NIV 1984 ed.)</vt:lpstr>
      <vt:lpstr>The Point of Verses 15-17</vt:lpstr>
      <vt:lpstr>Our Goal:</vt:lpstr>
      <vt:lpstr>Restore People in Sin</vt:lpstr>
      <vt:lpstr>God's 4-step restoring process…</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Questions on Step 2</vt:lpstr>
      <vt:lpstr>Deut. 19:15</vt:lpstr>
      <vt:lpstr>Step 3 to Restoration   Expose the sin to the entire church</vt:lpstr>
      <vt:lpstr>Why tell the whole church?</vt:lpstr>
      <vt:lpstr>Step 4 to Restoration  Treat the person as an unbeliever</vt:lpstr>
      <vt:lpstr>Sins Worthy of Discipline</vt:lpstr>
      <vt:lpstr>Sins Worthy of Discipline</vt:lpstr>
      <vt:lpstr>The Point of Verses 15-17</vt:lpstr>
      <vt:lpstr>God's 4-step restoring process…</vt:lpstr>
      <vt:lpstr>Our 2nd question is answered in verses 18-20: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Why do we restore sinning Christians properly?</vt:lpstr>
      <vt:lpstr>Main Idea:</vt:lpstr>
      <vt:lpstr>Matthew's Relational Pillars</vt:lpstr>
      <vt:lpstr>The Overall Principle</vt:lpstr>
      <vt:lpstr>Matthew's Relational Pillars</vt:lpstr>
      <vt:lpstr>Make us one 3/3</vt:lpstr>
      <vt:lpstr>What's God Saying to You?</vt:lpstr>
      <vt:lpstr>PowerPoint Presentation</vt:lpstr>
      <vt:lpstr>PowerPoint Presentation</vt:lpstr>
      <vt:lpstr>A Controversial Figure in John 1–6</vt:lpstr>
      <vt:lpstr>Jesus' Family Persecuted Him</vt:lpstr>
      <vt:lpstr>Jesus' Family Persecuted Him</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152</cp:revision>
  <dcterms:created xsi:type="dcterms:W3CDTF">2018-02-05T03:13:19Z</dcterms:created>
  <dcterms:modified xsi:type="dcterms:W3CDTF">2025-03-05T07:29:04Z</dcterms:modified>
</cp:coreProperties>
</file>